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  <p:sldMasterId id="2147484066" r:id="rId3"/>
  </p:sldMasterIdLst>
  <p:notesMasterIdLst>
    <p:notesMasterId r:id="rId17"/>
  </p:notesMasterIdLst>
  <p:handoutMasterIdLst>
    <p:handoutMasterId r:id="rId18"/>
  </p:handoutMasterIdLst>
  <p:sldIdLst>
    <p:sldId id="314" r:id="rId4"/>
    <p:sldId id="346" r:id="rId5"/>
    <p:sldId id="339" r:id="rId6"/>
    <p:sldId id="340" r:id="rId7"/>
    <p:sldId id="341" r:id="rId8"/>
    <p:sldId id="342" r:id="rId9"/>
    <p:sldId id="285" r:id="rId10"/>
    <p:sldId id="335" r:id="rId11"/>
    <p:sldId id="345" r:id="rId12"/>
    <p:sldId id="344" r:id="rId13"/>
    <p:sldId id="343" r:id="rId14"/>
    <p:sldId id="347" r:id="rId15"/>
    <p:sldId id="293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edikt Riedel" initials="BR" lastIdx="1" clrIdx="0"/>
  <p:cmAuthor id="1" name="Laura Biven" initials="LJB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87"/>
    <a:srgbClr val="BD1F24"/>
    <a:srgbClr val="0F2D62"/>
    <a:srgbClr val="505050"/>
    <a:srgbClr val="808080"/>
    <a:srgbClr val="DA592A"/>
    <a:srgbClr val="154D81"/>
    <a:srgbClr val="DF6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9" autoAdjust="0"/>
    <p:restoredTop sz="95086" autoAdjust="0"/>
  </p:normalViewPr>
  <p:slideViewPr>
    <p:cSldViewPr snapToObjects="1">
      <p:cViewPr>
        <p:scale>
          <a:sx n="100" d="100"/>
          <a:sy n="100" d="100"/>
        </p:scale>
        <p:origin x="-194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13DB8EE-EAD8-054E-895C-3358966F501B}" type="datetimeFigureOut">
              <a:rPr lang="en-US"/>
              <a:pPr>
                <a:defRPr/>
              </a:pPr>
              <a:t>10/18/2015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117F36AF-8F08-B147-BD79-6CCD334717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6084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F72E4263-6216-5243-9D67-2C68E1457C0F}" type="datetimeFigureOut">
              <a:rPr lang="en-US"/>
              <a:pPr>
                <a:defRPr/>
              </a:pPr>
              <a:t>10/18/2015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7EF925E3-23E3-2446-BDA9-3C5B6BB03D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2061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73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3EACB-32FD-5640-B565-2C1ADC0784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67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v2_0410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abLogo_r0g48b1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660400"/>
            <a:ext cx="3373437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TitleSlide_v2_0411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FermilabLogo_r0g48b1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660400"/>
            <a:ext cx="3373437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308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308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6863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10/19/2015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smtClean="0"/>
              <a:t>Introduction and context for the workshops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902AF-7A47-EA42-98BA-3CCC5586AF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002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1746"/>
            <a:ext cx="82931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3209907"/>
            <a:ext cx="8296275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0606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00308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10/19/2015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rgbClr val="00308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Introduction and context for the workshops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003087"/>
                </a:solidFill>
              </a:defRPr>
            </a:lvl1pPr>
          </a:lstStyle>
          <a:p>
            <a:pPr>
              <a:defRPr/>
            </a:pPr>
            <a:fld id="{2252C86A-56CA-C846-AB85-01C4489D8F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605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10/19/2015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smtClean="0"/>
              <a:t>Introduction and context for the workshops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B4D00-4846-834A-B201-398E01C439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31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10/19/2015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smtClean="0"/>
              <a:t>Introduction and context for the workshops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EDA53-C64B-544C-8E70-D55020AEC8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81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10/19/2015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smtClean="0"/>
              <a:t>Introduction and context for the workshops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C6486-6164-664E-97EC-72B8A5EB0B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58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BC5F2B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29" y="1238250"/>
            <a:ext cx="8232771" cy="484663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0" indent="27432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27432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54864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82296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86253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BC5F2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10/19/2015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86253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BC5F2B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86253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BC5F2B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Introduction and context for the workshops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76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10/19/2015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smtClean="0"/>
              <a:t>Introduction and context for the workshops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7083B-48BB-584A-9E4E-D49295B1CF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28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smtClean="0"/>
              <a:t>Introduction and context for the workshops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D33B7-A986-FD47-BE3B-EA4C5A224B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40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smtClean="0"/>
              <a:t>Introduction and context for the workshops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F6DD0-6B70-D447-A3E8-CD6516C889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836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aderFooter_04111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00308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10/19/2015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 b="0">
                <a:solidFill>
                  <a:srgbClr val="00308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Introduction and context for the workshops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3087"/>
                </a:solidFill>
                <a:latin typeface="Helvetica"/>
              </a:defRPr>
            </a:lvl1pPr>
          </a:lstStyle>
          <a:p>
            <a:pPr>
              <a:defRPr/>
            </a:pPr>
            <a:fld id="{E74C2F0E-73DD-1B4D-B2FA-F47DF889B9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57" r:id="rId3"/>
    <p:sldLayoutId id="2147484058" r:id="rId4"/>
    <p:sldLayoutId id="2147484059" r:id="rId5"/>
    <p:sldLayoutId id="2147484068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Footer_0411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3087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10/19/2015</a:t>
            </a:r>
            <a:endParaRPr 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3087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b="1" smtClean="0"/>
              <a:t>Introduction and context for the workshops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3087"/>
                </a:solidFill>
                <a:latin typeface="Helvetica" charset="0"/>
              </a:defRPr>
            </a:lvl1pPr>
          </a:lstStyle>
          <a:p>
            <a:pPr>
              <a:defRPr/>
            </a:pPr>
            <a:fld id="{1D43C5F0-B32F-6748-AD43-433EB61759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154906"/>
            <a:ext cx="1594477" cy="28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57200" y="5728951"/>
            <a:ext cx="830262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 descr="CERN-logo_outli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56" y="6003296"/>
            <a:ext cx="6540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 descr="SanfordSURF-horiz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024" y="5916605"/>
            <a:ext cx="1857669" cy="6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olor-Seal_Green-Mark_SC_Horizont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209" y="6083428"/>
            <a:ext cx="2202053" cy="368028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457200" y="685800"/>
            <a:ext cx="830262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51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1.jpg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 bwMode="auto">
          <a:xfrm>
            <a:off x="457200" y="1082678"/>
            <a:ext cx="821848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Introduction and context for the workshops</a:t>
            </a:r>
            <a:endParaRPr lang="en-US" sz="2400" b="0" i="1" dirty="0">
              <a:latin typeface="Helvetica" charset="0"/>
            </a:endParaRPr>
          </a:p>
        </p:txBody>
      </p:sp>
      <p:sp>
        <p:nvSpPr>
          <p:cNvPr id="6146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457200" y="3200400"/>
            <a:ext cx="2466975" cy="236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>
                <a:latin typeface="Helvetica" charset="0"/>
              </a:rPr>
              <a:t>David MacFarlane,</a:t>
            </a:r>
          </a:p>
          <a:p>
            <a:r>
              <a:rPr lang="en-US" sz="2000" dirty="0" smtClean="0">
                <a:latin typeface="Helvetica" charset="0"/>
              </a:rPr>
              <a:t>LBNC Chair</a:t>
            </a:r>
            <a:endParaRPr lang="en-US" sz="2000" dirty="0">
              <a:latin typeface="Helvetica" charset="0"/>
            </a:endParaRPr>
          </a:p>
          <a:p>
            <a:endParaRPr lang="en-US" sz="2000" dirty="0" smtClean="0">
              <a:latin typeface="Helvetica" charset="0"/>
            </a:endParaRPr>
          </a:p>
          <a:p>
            <a:r>
              <a:rPr lang="en-US" sz="2000" dirty="0">
                <a:latin typeface="Helvetica" charset="0"/>
              </a:rPr>
              <a:t>R</a:t>
            </a:r>
            <a:r>
              <a:rPr lang="en-US" sz="2000" dirty="0" smtClean="0">
                <a:latin typeface="Helvetica" charset="0"/>
              </a:rPr>
              <a:t>econstruction Assessment &amp; Requirements Workshops</a:t>
            </a:r>
            <a:endParaRPr lang="en-US" sz="2000" dirty="0">
              <a:latin typeface="Helvetica" charset="0"/>
            </a:endParaRPr>
          </a:p>
        </p:txBody>
      </p:sp>
      <p:pic>
        <p:nvPicPr>
          <p:cNvPr id="6" name="Picture 5" descr="130618_6x6x6m303v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6472" r="20060"/>
          <a:stretch/>
        </p:blipFill>
        <p:spPr>
          <a:xfrm>
            <a:off x="5073835" y="4175760"/>
            <a:ext cx="1250765" cy="1463040"/>
          </a:xfrm>
          <a:prstGeom prst="rect">
            <a:avLst/>
          </a:prstGeom>
        </p:spPr>
      </p:pic>
      <p:pic>
        <p:nvPicPr>
          <p:cNvPr id="7" name="Picture 6" descr="FarDet-3D-SP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5" t="25673" b="29732"/>
          <a:stretch/>
        </p:blipFill>
        <p:spPr>
          <a:xfrm>
            <a:off x="6577746" y="2770801"/>
            <a:ext cx="2287653" cy="1091080"/>
          </a:xfrm>
          <a:prstGeom prst="rect">
            <a:avLst/>
          </a:prstGeom>
        </p:spPr>
      </p:pic>
      <p:pic>
        <p:nvPicPr>
          <p:cNvPr id="8" name="Picture 7" descr="DUNE12_op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746" y="4191542"/>
            <a:ext cx="2338594" cy="1275597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0" t="8994" r="9286" b="18212"/>
          <a:stretch/>
        </p:blipFill>
        <p:spPr bwMode="auto">
          <a:xfrm>
            <a:off x="2924175" y="4143060"/>
            <a:ext cx="1828800" cy="132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23385"/>
            <a:ext cx="1828800" cy="142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348070"/>
            <a:ext cx="1302924" cy="170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8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LBNC request post the reconstruction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Ambitious: will take time and effort beyond these two days!</a:t>
            </a:r>
          </a:p>
          <a:p>
            <a:r>
              <a:rPr lang="en-US" dirty="0" smtClean="0"/>
              <a:t>A </a:t>
            </a:r>
            <a:r>
              <a:rPr lang="en-US" dirty="0"/>
              <a:t>comprehensive summary of the current status of and future plans for further development of automated reconstruction </a:t>
            </a:r>
            <a:r>
              <a:rPr lang="en-US" dirty="0" smtClean="0"/>
              <a:t>efforts:</a:t>
            </a:r>
          </a:p>
          <a:p>
            <a:pPr lvl="1"/>
            <a:r>
              <a:rPr lang="en-US" dirty="0"/>
              <a:t>Basic physics information, such as event classes and topologies, backgrounds for each experiment, performance requirements, etc.;</a:t>
            </a:r>
          </a:p>
          <a:p>
            <a:pPr lvl="1"/>
            <a:r>
              <a:rPr lang="en-US" dirty="0"/>
              <a:t>Current state-of-the-art, including quantified performance of the reconstruction;</a:t>
            </a:r>
          </a:p>
          <a:p>
            <a:pPr lvl="1"/>
            <a:r>
              <a:rPr lang="en-US" dirty="0"/>
              <a:t>Leadership for the current effort and the level of effort across the collaboration;</a:t>
            </a:r>
          </a:p>
          <a:p>
            <a:pPr lvl="1"/>
            <a:r>
              <a:rPr lang="en-US" dirty="0"/>
              <a:t>Degree to which the effort relies on common software tools, such as analysis framework development, etc. and their further development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and context for the workshops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2C86A-56CA-C846-AB85-01C4489D8FB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95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LBNC request post the reconstruction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Timeline</a:t>
            </a:r>
            <a:r>
              <a:rPr lang="en-US" dirty="0"/>
              <a:t>, milestones, deliverables and level of effort required for further development;</a:t>
            </a:r>
          </a:p>
          <a:p>
            <a:pPr lvl="1"/>
            <a:r>
              <a:rPr lang="en-US" dirty="0" smtClean="0"/>
              <a:t>Linkages to hardware system development and experience with neutrino and test beam data</a:t>
            </a:r>
          </a:p>
          <a:p>
            <a:pPr lvl="1"/>
            <a:r>
              <a:rPr lang="en-US" dirty="0" smtClean="0"/>
              <a:t>Assessment </a:t>
            </a:r>
            <a:r>
              <a:rPr lang="en-US" dirty="0"/>
              <a:t>of areas of commonality with other SBN or LBN experiments; and</a:t>
            </a:r>
          </a:p>
          <a:p>
            <a:pPr lvl="1"/>
            <a:r>
              <a:rPr lang="en-US" dirty="0"/>
              <a:t>Assessment of resource limitations and impact of bringing additional targeted help, either from </a:t>
            </a:r>
            <a:r>
              <a:rPr lang="en-US" dirty="0" err="1"/>
              <a:t>Fermilab</a:t>
            </a:r>
            <a:r>
              <a:rPr lang="en-US" dirty="0"/>
              <a:t> or in cooperation with other science collaborations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Workshop should consider </a:t>
            </a:r>
            <a:r>
              <a:rPr lang="en-US" dirty="0"/>
              <a:t>mechanisms for sharing the results of development progress on a more continuous </a:t>
            </a:r>
            <a:r>
              <a:rPr lang="en-US" dirty="0" smtClean="0"/>
              <a:t>basis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., though an ongoing joint steering committee, a regular forum for exchange on development progress, and/or future more extensive workshop devoted to </a:t>
            </a:r>
            <a:r>
              <a:rPr lang="en-US" dirty="0" err="1"/>
              <a:t>LAr</a:t>
            </a:r>
            <a:r>
              <a:rPr lang="en-US" dirty="0"/>
              <a:t> </a:t>
            </a:r>
            <a:r>
              <a:rPr lang="en-US" dirty="0" smtClean="0"/>
              <a:t>reconstruction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and context for the workshops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2C86A-56CA-C846-AB85-01C4489D8FB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22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LBNC encouragement for collaborative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LBNC welcomes the </a:t>
            </a:r>
            <a:r>
              <a:rPr lang="en-US" dirty="0"/>
              <a:t>R</a:t>
            </a:r>
            <a:r>
              <a:rPr lang="en-US" dirty="0" smtClean="0"/>
              <a:t>equirements Workshop as a first important step in a common community approach</a:t>
            </a:r>
          </a:p>
          <a:p>
            <a:pPr lvl="1"/>
            <a:r>
              <a:rPr lang="en-US" dirty="0" smtClean="0"/>
              <a:t>Will be </a:t>
            </a:r>
            <a:r>
              <a:rPr lang="en-US" dirty="0"/>
              <a:t>very interested to see the outcome/success – or not  – </a:t>
            </a: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smtClean="0"/>
              <a:t>approach</a:t>
            </a:r>
          </a:p>
          <a:p>
            <a:pPr lvl="1"/>
            <a:r>
              <a:rPr lang="en-US" dirty="0" smtClean="0"/>
              <a:t>Understand that, if successful, requirements may then evolve towards putting in place resources and a development plan</a:t>
            </a:r>
            <a:endParaRPr lang="en-US" dirty="0"/>
          </a:p>
          <a:p>
            <a:r>
              <a:rPr lang="en-US" dirty="0" smtClean="0"/>
              <a:t>As part of the workshop planning, a </a:t>
            </a:r>
            <a:r>
              <a:rPr lang="en-US" dirty="0" err="1"/>
              <a:t>LArSoft</a:t>
            </a:r>
            <a:r>
              <a:rPr lang="en-US" dirty="0"/>
              <a:t> steering </a:t>
            </a:r>
            <a:r>
              <a:rPr lang="en-US" dirty="0" smtClean="0"/>
              <a:t>group has been established between the participating collaborations</a:t>
            </a:r>
          </a:p>
          <a:p>
            <a:pPr lvl="1"/>
            <a:r>
              <a:rPr lang="en-US" dirty="0" smtClean="0"/>
              <a:t>Could </a:t>
            </a:r>
            <a:r>
              <a:rPr lang="en-US" dirty="0"/>
              <a:t>be a model and/or extended/renamed/reformed to meet the needs of the joint steering committee </a:t>
            </a:r>
            <a:r>
              <a:rPr lang="en-US" dirty="0" smtClean="0"/>
              <a:t>suggested as part of the </a:t>
            </a:r>
            <a:r>
              <a:rPr lang="en-US" smtClean="0"/>
              <a:t>reconstruction workshop follow-up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and context for the workshops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2C86A-56CA-C846-AB85-01C4489D8FB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73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72513" cy="5257800"/>
          </a:xfrm>
        </p:spPr>
        <p:txBody>
          <a:bodyPr/>
          <a:lstStyle/>
          <a:p>
            <a:r>
              <a:rPr lang="en-US" dirty="0"/>
              <a:t>Within the US HEP program, there is a very high degree of scrutiny &amp; expectation focused on the SBN &amp; LBN programs</a:t>
            </a:r>
          </a:p>
          <a:p>
            <a:pPr lvl="1"/>
            <a:r>
              <a:rPr lang="en-US" dirty="0" smtClean="0"/>
              <a:t>Two workshops </a:t>
            </a:r>
            <a:r>
              <a:rPr lang="en-US" dirty="0"/>
              <a:t>should be viewed as the first step in developing a comprehensive &amp; focused program for understanding </a:t>
            </a:r>
            <a:r>
              <a:rPr lang="en-US" dirty="0" err="1"/>
              <a:t>LAr</a:t>
            </a:r>
            <a:r>
              <a:rPr lang="en-US" dirty="0"/>
              <a:t> TPC performance &amp; demonstrating </a:t>
            </a:r>
            <a:r>
              <a:rPr lang="en-US" dirty="0" err="1"/>
              <a:t>LAr</a:t>
            </a:r>
            <a:r>
              <a:rPr lang="en-US" dirty="0"/>
              <a:t> reconstruction</a:t>
            </a:r>
          </a:p>
          <a:p>
            <a:r>
              <a:rPr lang="en-US" dirty="0" smtClean="0"/>
              <a:t>LBNC will actively follow reconstruction &amp; common analysis preparations by the SBN &amp; LBN communities</a:t>
            </a:r>
          </a:p>
          <a:p>
            <a:pPr lvl="1"/>
            <a:r>
              <a:rPr lang="en-US" dirty="0" err="1" smtClean="0"/>
              <a:t>LAr</a:t>
            </a:r>
            <a:r>
              <a:rPr lang="en-US" dirty="0" smtClean="0"/>
              <a:t> TPC technology is the foundation both these programs</a:t>
            </a:r>
          </a:p>
          <a:p>
            <a:pPr lvl="1"/>
            <a:r>
              <a:rPr lang="en-US" dirty="0" smtClean="0"/>
              <a:t>Automated reconstruction is a key part of this strategy and an as yet unproven assumption in physics capability</a:t>
            </a:r>
          </a:p>
          <a:p>
            <a:pPr lvl="1"/>
            <a:r>
              <a:rPr lang="en-US" dirty="0" smtClean="0"/>
              <a:t>A common software framework approach across these programs will greatly enhance their effectiveness &amp; efficiency</a:t>
            </a:r>
          </a:p>
          <a:p>
            <a:r>
              <a:rPr lang="en-US" dirty="0" smtClean="0"/>
              <a:t>Bottoms up is always better: very pleased to see community ownership in addressing these questions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10/19/2015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2C86A-56CA-C846-AB85-01C4489D8FB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and context for the workshops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3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 of the two contiguous workshops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129154"/>
          </a:xfrm>
        </p:spPr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econstruction assessment workshop:</a:t>
            </a:r>
          </a:p>
          <a:p>
            <a:pPr lvl="1"/>
            <a:r>
              <a:rPr lang="en-US" dirty="0" smtClean="0"/>
              <a:t>Requested through the </a:t>
            </a:r>
            <a:r>
              <a:rPr lang="en-US" dirty="0" err="1" smtClean="0"/>
              <a:t>Fermilab</a:t>
            </a:r>
            <a:r>
              <a:rPr lang="en-US" dirty="0" smtClean="0"/>
              <a:t> PAC by the Long-Baseline Neutrino Committee (LBNC) as a first step along a path of focusing community attention on automated reconstruction in </a:t>
            </a:r>
            <a:r>
              <a:rPr lang="en-US" dirty="0" err="1" smtClean="0"/>
              <a:t>LAr</a:t>
            </a:r>
            <a:r>
              <a:rPr lang="en-US" dirty="0" smtClean="0"/>
              <a:t> TPCs</a:t>
            </a:r>
          </a:p>
          <a:p>
            <a:r>
              <a:rPr lang="en-US" dirty="0" smtClean="0"/>
              <a:t>Requirements workshop:</a:t>
            </a:r>
          </a:p>
          <a:p>
            <a:pPr lvl="1"/>
            <a:r>
              <a:rPr lang="en-US" dirty="0" smtClean="0"/>
              <a:t>Community-led effort to collectively put together a shared goal of setting overall requirements for a </a:t>
            </a:r>
            <a:r>
              <a:rPr lang="en-US" dirty="0" err="1" smtClean="0"/>
              <a:t>LAr</a:t>
            </a:r>
            <a:r>
              <a:rPr lang="en-US" dirty="0" smtClean="0"/>
              <a:t> eco-system of software, hardware, and computing to guide work over the next few years</a:t>
            </a:r>
          </a:p>
          <a:p>
            <a:pPr lvl="1"/>
            <a:r>
              <a:rPr lang="en-US" dirty="0" smtClean="0"/>
              <a:t>While strongly encouraged by the LBNC, bottoms up is a much better approach!</a:t>
            </a:r>
          </a:p>
          <a:p>
            <a:r>
              <a:rPr lang="en-US" dirty="0" smtClean="0"/>
              <a:t>Two goals are tightly connected and the LBNC would like to see ownership of the outcomes by the community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and context for the workshops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2C86A-56CA-C846-AB85-01C4489D8FB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89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LArTPC</a:t>
            </a:r>
            <a:r>
              <a:rPr lang="en-US" dirty="0"/>
              <a:t> Development Path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72513" cy="5116513"/>
          </a:xfrm>
        </p:spPr>
        <p:txBody>
          <a:bodyPr/>
          <a:lstStyle/>
          <a:p>
            <a:pPr lvl="0"/>
            <a:r>
              <a:rPr lang="en-US" dirty="0" err="1" smtClean="0"/>
              <a:t>Fermilab</a:t>
            </a:r>
            <a:r>
              <a:rPr lang="en-US" dirty="0" smtClean="0"/>
              <a:t> SBN and CERN neutrino platform provide a strong </a:t>
            </a:r>
            <a:r>
              <a:rPr lang="en-US" dirty="0" err="1" smtClean="0"/>
              <a:t>LArTPC</a:t>
            </a:r>
            <a:r>
              <a:rPr lang="en-US" dirty="0" smtClean="0"/>
              <a:t> hardware, electronics and software development and prototyping program  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228600" y="4558764"/>
            <a:ext cx="8763000" cy="1817132"/>
            <a:chOff x="228600" y="4644440"/>
            <a:chExt cx="8763000" cy="1817132"/>
          </a:xfrm>
        </p:grpSpPr>
        <p:sp>
          <p:nvSpPr>
            <p:cNvPr id="17" name="Rectangle 16"/>
            <p:cNvSpPr/>
            <p:nvPr/>
          </p:nvSpPr>
          <p:spPr bwMode="auto">
            <a:xfrm>
              <a:off x="5745088" y="4659413"/>
              <a:ext cx="792088" cy="288032"/>
            </a:xfrm>
            <a:prstGeom prst="rect">
              <a:avLst/>
            </a:prstGeom>
            <a:solidFill>
              <a:schemeClr val="bg1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68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pic>
          <p:nvPicPr>
            <p:cNvPr id="7" name="Picture 6" descr="DUNE12_ope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6805" y="5011663"/>
              <a:ext cx="2338594" cy="1275597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/>
            <a:srcRect l="5834" t="9763" r="58659" b="39091"/>
            <a:stretch/>
          </p:blipFill>
          <p:spPr>
            <a:xfrm>
              <a:off x="2349822" y="5093929"/>
              <a:ext cx="1307778" cy="910783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6302686" y="4647338"/>
              <a:ext cx="26889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B8561A"/>
                  </a:solidFill>
                  <a:latin typeface="Helvetica"/>
                  <a:cs typeface="Helvetica"/>
                </a:rPr>
                <a:t>DUNE Alternative Design</a:t>
              </a:r>
              <a:endParaRPr lang="en-US" b="1" dirty="0">
                <a:solidFill>
                  <a:srgbClr val="B8561A"/>
                </a:solidFill>
                <a:latin typeface="Helvetica"/>
                <a:cs typeface="Helvetica"/>
              </a:endParaRPr>
            </a:p>
          </p:txBody>
        </p:sp>
        <p:pic>
          <p:nvPicPr>
            <p:cNvPr id="38" name="Picture 37" descr="130618_6x6x6m303v2.pdf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88" t="6472" r="20060"/>
            <a:stretch/>
          </p:blipFill>
          <p:spPr>
            <a:xfrm>
              <a:off x="4589463" y="4947444"/>
              <a:ext cx="1063476" cy="1243965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2057400" y="5970618"/>
              <a:ext cx="1905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A0A0A"/>
                  </a:solidFill>
                  <a:latin typeface="Helvetica"/>
                  <a:cs typeface="Helvetica"/>
                </a:rPr>
                <a:t>WA105: 1x1x3 m</a:t>
              </a:r>
              <a:r>
                <a:rPr lang="en-US" sz="1600" baseline="30000" dirty="0" smtClean="0">
                  <a:solidFill>
                    <a:srgbClr val="0A0A0A"/>
                  </a:solidFill>
                  <a:latin typeface="Helvetica"/>
                  <a:cs typeface="Helvetica"/>
                </a:rPr>
                <a:t>3</a:t>
              </a:r>
              <a:endParaRPr lang="en-US" baseline="30000" dirty="0">
                <a:solidFill>
                  <a:srgbClr val="0A0A0A"/>
                </a:solidFill>
                <a:latin typeface="Helvetica"/>
                <a:cs typeface="Helvetica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590800" y="4720640"/>
              <a:ext cx="6981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B8561A"/>
                  </a:solidFill>
                  <a:latin typeface="Helvetica"/>
                  <a:cs typeface="Helvetica"/>
                </a:rPr>
                <a:t>2016</a:t>
              </a:r>
              <a:endParaRPr lang="en-US" b="1" dirty="0">
                <a:solidFill>
                  <a:srgbClr val="B8561A"/>
                </a:solidFill>
                <a:latin typeface="Helvetica"/>
                <a:cs typeface="Helvetica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724400" y="4644440"/>
              <a:ext cx="6981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B8561A"/>
                  </a:solidFill>
                  <a:latin typeface="Helvetica"/>
                  <a:cs typeface="Helvetica"/>
                </a:rPr>
                <a:t>2018</a:t>
              </a:r>
              <a:endParaRPr lang="en-US" b="1" dirty="0">
                <a:solidFill>
                  <a:srgbClr val="B8561A"/>
                </a:solidFill>
                <a:latin typeface="Helvetica"/>
                <a:cs typeface="Helvetica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24400" y="6123018"/>
              <a:ext cx="9153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A0A0A"/>
                  </a:solidFill>
                  <a:latin typeface="Helvetica"/>
                  <a:cs typeface="Helvetica"/>
                </a:rPr>
                <a:t>WA105</a:t>
              </a:r>
              <a:endParaRPr lang="en-US" baseline="30000" dirty="0">
                <a:solidFill>
                  <a:srgbClr val="0A0A0A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3760196" y="5548190"/>
              <a:ext cx="670361" cy="637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5717991" y="5551166"/>
              <a:ext cx="670361" cy="637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228600" y="4762617"/>
              <a:ext cx="1441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 smtClean="0">
                  <a:solidFill>
                    <a:srgbClr val="000090"/>
                  </a:solidFill>
                  <a:latin typeface="Helvetica"/>
                  <a:cs typeface="Helvetica"/>
                </a:rPr>
                <a:t>Dual-Phase</a:t>
              </a:r>
              <a:endParaRPr lang="en-US" b="1" u="sng" dirty="0">
                <a:solidFill>
                  <a:srgbClr val="000090"/>
                </a:solidFill>
                <a:latin typeface="Helvetica"/>
                <a:cs typeface="Helvetica"/>
              </a:endParaRPr>
            </a:p>
          </p:txBody>
        </p:sp>
      </p:grpSp>
      <p:pic>
        <p:nvPicPr>
          <p:cNvPr id="10" name="Picture 2" descr="http://www-visualmedia.fnal.gov/VMS_Site/gallery/stillphotos/2013/0300/13-0399-01D.h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0692"/>
            <a:ext cx="1167233" cy="77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09800" y="1984802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A0A0A"/>
                </a:solidFill>
                <a:latin typeface="Helvetica"/>
                <a:cs typeface="Helvetica"/>
              </a:rPr>
              <a:t>35-t</a:t>
            </a:r>
            <a:r>
              <a:rPr lang="en-US" sz="1600" dirty="0">
                <a:solidFill>
                  <a:srgbClr val="0A0A0A"/>
                </a:solidFill>
                <a:latin typeface="Helvetica"/>
                <a:cs typeface="Helvetica"/>
              </a:rPr>
              <a:t> </a:t>
            </a:r>
            <a:r>
              <a:rPr lang="en-US" sz="1600" dirty="0" smtClean="0">
                <a:solidFill>
                  <a:srgbClr val="0A0A0A"/>
                </a:solidFill>
                <a:latin typeface="Helvetica"/>
                <a:cs typeface="Helvetica"/>
              </a:rPr>
              <a:t>prototype</a:t>
            </a:r>
            <a:endParaRPr lang="en-US" dirty="0">
              <a:solidFill>
                <a:srgbClr val="0A0A0A"/>
              </a:solidFill>
              <a:latin typeface="Helvetica"/>
              <a:cs typeface="Helvetic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0" t="8994" r="9286" b="18212"/>
          <a:stretch/>
        </p:blipFill>
        <p:spPr bwMode="auto">
          <a:xfrm>
            <a:off x="2362200" y="3347709"/>
            <a:ext cx="1219200" cy="88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255" y="2496174"/>
            <a:ext cx="1975935" cy="153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ERN_single_TPC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463" y="2213697"/>
            <a:ext cx="973137" cy="922955"/>
          </a:xfrm>
          <a:prstGeom prst="rect">
            <a:avLst/>
          </a:prstGeom>
        </p:spPr>
      </p:pic>
      <p:pic>
        <p:nvPicPr>
          <p:cNvPr id="25" name="Picture 24" descr="FarDet-3D-SP.jp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5" t="25673" b="29732"/>
          <a:stretch/>
        </p:blipFill>
        <p:spPr>
          <a:xfrm>
            <a:off x="6536991" y="2644224"/>
            <a:ext cx="2287653" cy="109108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19773" y="25211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A0A0A"/>
                </a:solidFill>
                <a:latin typeface="Helvetica"/>
                <a:cs typeface="Helvetica"/>
              </a:rPr>
              <a:t>ICARUS</a:t>
            </a:r>
            <a:endParaRPr lang="en-US" dirty="0">
              <a:solidFill>
                <a:srgbClr val="0A0A0A"/>
              </a:solidFill>
              <a:latin typeface="Helvetica"/>
              <a:cs typeface="Helvetic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6000" y="4152155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A0A0A"/>
                </a:solidFill>
                <a:latin typeface="Helvetica"/>
                <a:cs typeface="Helvetica"/>
              </a:rPr>
              <a:t>MicroBooNE</a:t>
            </a:r>
            <a:endParaRPr lang="en-US" dirty="0">
              <a:solidFill>
                <a:srgbClr val="0A0A0A"/>
              </a:solidFill>
              <a:latin typeface="Helvetica"/>
              <a:cs typeface="Helvetic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40039" y="2310904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B8561A"/>
                </a:solidFill>
                <a:latin typeface="Helvetica"/>
                <a:cs typeface="Helvetica"/>
              </a:rPr>
              <a:t>DUNE Reference Design</a:t>
            </a:r>
            <a:endParaRPr lang="en-US" b="1" dirty="0">
              <a:solidFill>
                <a:srgbClr val="B8561A"/>
              </a:solidFill>
              <a:latin typeface="Helvetica"/>
              <a:cs typeface="Helvetic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78422" y="3009156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B8561A"/>
                </a:solidFill>
                <a:latin typeface="Helvetica"/>
                <a:cs typeface="Helvetica"/>
              </a:rPr>
              <a:t>2015</a:t>
            </a:r>
            <a:endParaRPr lang="en-US" b="1" dirty="0">
              <a:solidFill>
                <a:srgbClr val="B8561A"/>
              </a:solidFill>
              <a:latin typeface="Helvetica"/>
              <a:cs typeface="Helvetic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24929" y="1929904"/>
            <a:ext cx="2636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A0A0A"/>
                </a:solidFill>
                <a:latin typeface="Helvetica"/>
                <a:cs typeface="Helvetica"/>
              </a:rPr>
              <a:t>ProtoDUNE</a:t>
            </a:r>
            <a:r>
              <a:rPr lang="en-US" sz="1600" dirty="0" smtClean="0">
                <a:solidFill>
                  <a:srgbClr val="0A0A0A"/>
                </a:solidFill>
                <a:latin typeface="Helvetica"/>
                <a:cs typeface="Helvetica"/>
              </a:rPr>
              <a:t> @ CERN </a:t>
            </a:r>
            <a:endParaRPr lang="en-US" dirty="0">
              <a:solidFill>
                <a:srgbClr val="0A0A0A"/>
              </a:solidFill>
              <a:latin typeface="Helvetica"/>
              <a:cs typeface="Helvetica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1851425" y="2670260"/>
            <a:ext cx="448520" cy="5945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876327" y="3264842"/>
            <a:ext cx="448520" cy="5242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3" idx="1"/>
          </p:cNvCxnSpPr>
          <p:nvPr/>
        </p:nvCxnSpPr>
        <p:spPr>
          <a:xfrm>
            <a:off x="3657600" y="2670260"/>
            <a:ext cx="931863" cy="49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657600" y="3804910"/>
            <a:ext cx="772440" cy="63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5764138" y="3264842"/>
            <a:ext cx="725313" cy="544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652938" y="2631772"/>
            <a:ext cx="836513" cy="428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768227" y="2767321"/>
            <a:ext cx="633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B8561A"/>
                </a:solidFill>
                <a:latin typeface="Helvetica"/>
                <a:cs typeface="Helvetica"/>
              </a:rPr>
              <a:t>LBL</a:t>
            </a:r>
            <a:endParaRPr lang="en-US" b="1" dirty="0">
              <a:solidFill>
                <a:srgbClr val="B8561A"/>
              </a:solidFill>
              <a:latin typeface="Helvetica"/>
              <a:cs typeface="Helvetica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771215" y="326837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8561A"/>
                </a:solidFill>
                <a:latin typeface="Helvetica"/>
                <a:cs typeface="Helvetica"/>
              </a:rPr>
              <a:t>S</a:t>
            </a:r>
            <a:r>
              <a:rPr lang="en-US" b="1" dirty="0" smtClean="0">
                <a:solidFill>
                  <a:srgbClr val="B8561A"/>
                </a:solidFill>
                <a:latin typeface="Helvetica"/>
                <a:cs typeface="Helvetica"/>
              </a:rPr>
              <a:t>BL</a:t>
            </a:r>
            <a:endParaRPr lang="en-US" b="1" dirty="0">
              <a:solidFill>
                <a:srgbClr val="B8561A"/>
              </a:solidFill>
              <a:latin typeface="Helvetica"/>
              <a:cs typeface="Helvetica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52400" y="1941965"/>
            <a:ext cx="163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0090"/>
                </a:solidFill>
                <a:latin typeface="Helvetica"/>
                <a:cs typeface="Helvetica"/>
              </a:rPr>
              <a:t>Single-Phase</a:t>
            </a:r>
            <a:endParaRPr lang="en-US" b="1" u="sng" dirty="0">
              <a:solidFill>
                <a:srgbClr val="000090"/>
              </a:solidFill>
              <a:latin typeface="Helvetica"/>
              <a:cs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23420" y="3126392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B8561A"/>
                </a:solidFill>
                <a:latin typeface="Helvetica"/>
                <a:cs typeface="Helvetica"/>
              </a:rPr>
              <a:t>2018</a:t>
            </a:r>
            <a:endParaRPr lang="en-US" b="1" dirty="0">
              <a:solidFill>
                <a:srgbClr val="B8561A"/>
              </a:solidFill>
              <a:latin typeface="Helvetica"/>
              <a:cs typeface="Helvetica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7545551" y="3885995"/>
            <a:ext cx="0" cy="679426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10/19/2015</a:t>
            </a:r>
            <a:endParaRPr lang="en-US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93822"/>
            <a:ext cx="990600" cy="1296036"/>
          </a:xfrm>
          <a:prstGeom prst="rect">
            <a:avLst/>
          </a:prstGeom>
        </p:spPr>
      </p:pic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and context for the workshops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2C86A-56CA-C846-AB85-01C4489D8FB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578039" y="4166026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A0A0A"/>
                </a:solidFill>
                <a:latin typeface="Helvetica"/>
                <a:cs typeface="Helvetica"/>
              </a:rPr>
              <a:t>SBND</a:t>
            </a:r>
            <a:endParaRPr lang="en-US" dirty="0">
              <a:solidFill>
                <a:srgbClr val="0A0A0A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4410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 feedback on the SBN program from June 2015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Reaffirmed that the SBN program:</a:t>
            </a:r>
          </a:p>
          <a:p>
            <a:pPr lvl="1"/>
            <a:r>
              <a:rPr lang="en-US" dirty="0" smtClean="0"/>
              <a:t>Is a critical part of the development of the </a:t>
            </a:r>
            <a:r>
              <a:rPr lang="en-US" dirty="0" err="1" smtClean="0"/>
              <a:t>LArTPC</a:t>
            </a:r>
            <a:r>
              <a:rPr lang="en-US" dirty="0" smtClean="0"/>
              <a:t> program leading up to DUNE</a:t>
            </a:r>
          </a:p>
          <a:p>
            <a:pPr lvl="1"/>
            <a:r>
              <a:rPr lang="en-US" dirty="0" smtClean="0"/>
              <a:t>Is capable of definitely addressing the unresolved anomalous results seen by LSND and </a:t>
            </a:r>
            <a:r>
              <a:rPr lang="en-US" dirty="0" err="1" smtClean="0"/>
              <a:t>MiniBooNE</a:t>
            </a:r>
            <a:endParaRPr lang="en-US" dirty="0" smtClean="0"/>
          </a:p>
          <a:p>
            <a:pPr lvl="1"/>
            <a:r>
              <a:rPr lang="en-US" dirty="0" smtClean="0"/>
              <a:t>Is very well aligned with the program outlined by P5. </a:t>
            </a:r>
            <a:endParaRPr lang="en-GB" dirty="0" smtClean="0"/>
          </a:p>
          <a:p>
            <a:r>
              <a:rPr lang="en-US" dirty="0"/>
              <a:t>Pleased by: </a:t>
            </a:r>
          </a:p>
          <a:p>
            <a:pPr lvl="1"/>
            <a:r>
              <a:rPr lang="en-US" dirty="0" smtClean="0"/>
              <a:t>Completion of CD4 by </a:t>
            </a:r>
            <a:r>
              <a:rPr lang="en-US" dirty="0" err="1" smtClean="0"/>
              <a:t>MicroBooNE</a:t>
            </a:r>
            <a:r>
              <a:rPr lang="en-US" dirty="0" smtClean="0"/>
              <a:t> and start of commissioning</a:t>
            </a:r>
          </a:p>
          <a:p>
            <a:pPr lvl="1"/>
            <a:r>
              <a:rPr lang="en-US" dirty="0" smtClean="0"/>
              <a:t>Significant </a:t>
            </a:r>
            <a:r>
              <a:rPr lang="en-US" dirty="0"/>
              <a:t>progress on the SBND and ICARUS buildings. </a:t>
            </a:r>
          </a:p>
          <a:p>
            <a:pPr lvl="1"/>
            <a:r>
              <a:rPr lang="en-US" dirty="0"/>
              <a:t>Impressive technical progress, from the preparations for the arrival of ICARUS to the design work on the SBND TPC, photon, and counter systems. </a:t>
            </a:r>
          </a:p>
          <a:p>
            <a:pPr lvl="1"/>
            <a:r>
              <a:rPr lang="en-US" dirty="0"/>
              <a:t>Critical support from DOE, NSF, CERN, INFN, STFC, &amp; SNSF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10/19/2015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and context for the workshops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2C86A-56CA-C846-AB85-01C4489D8FB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6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 feedback on the SBN program from June 2015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Concerned about:</a:t>
            </a:r>
          </a:p>
          <a:p>
            <a:pPr lvl="1"/>
            <a:r>
              <a:rPr lang="en-US" dirty="0" smtClean="0"/>
              <a:t>Pace at which automated </a:t>
            </a:r>
            <a:r>
              <a:rPr lang="en-US" dirty="0" err="1" smtClean="0"/>
              <a:t>LAr</a:t>
            </a:r>
            <a:r>
              <a:rPr lang="en-US" dirty="0" smtClean="0"/>
              <a:t> reconstruction is developing, despite being absolutely crucial to the SBN and LBN programs</a:t>
            </a:r>
          </a:p>
          <a:p>
            <a:pPr lvl="1"/>
            <a:r>
              <a:rPr lang="en-US" dirty="0" smtClean="0"/>
              <a:t>Slow progress in coordinating  the analysis across the three experiments, which is critical to the success of the SBN program and required for Stage 2 approval</a:t>
            </a:r>
            <a:endParaRPr lang="en-GB" dirty="0" smtClean="0"/>
          </a:p>
          <a:p>
            <a:pPr lvl="1"/>
            <a:r>
              <a:rPr lang="en-US" dirty="0"/>
              <a:t>V</a:t>
            </a:r>
            <a:r>
              <a:rPr lang="en-US" dirty="0" smtClean="0"/>
              <a:t>ery aggressive SBN schedule with little flexibility</a:t>
            </a:r>
          </a:p>
          <a:p>
            <a:r>
              <a:rPr lang="en-US" dirty="0"/>
              <a:t>R</a:t>
            </a:r>
            <a:r>
              <a:rPr lang="en-US" dirty="0" smtClean="0"/>
              <a:t>ecommended </a:t>
            </a:r>
            <a:r>
              <a:rPr lang="en-US" dirty="0"/>
              <a:t>that </a:t>
            </a:r>
            <a:r>
              <a:rPr lang="en-US" dirty="0" err="1"/>
              <a:t>Fermilab</a:t>
            </a:r>
            <a:r>
              <a:rPr lang="en-US" dirty="0"/>
              <a:t> continues:</a:t>
            </a:r>
          </a:p>
          <a:p>
            <a:pPr lvl="1"/>
            <a:r>
              <a:rPr lang="en-US" dirty="0"/>
              <a:t>Monitoring progress on achieving automated event</a:t>
            </a:r>
            <a:r>
              <a:rPr lang="fr-FR" dirty="0"/>
              <a:t> reconstruction</a:t>
            </a:r>
            <a:endParaRPr lang="en-US" dirty="0"/>
          </a:p>
          <a:p>
            <a:pPr lvl="1"/>
            <a:r>
              <a:rPr lang="en-US" dirty="0"/>
              <a:t>Providing relevant resources and expertise towards catalyzing this effort, since it is critical to quickly demonstrate the capabilities of the </a:t>
            </a:r>
            <a:r>
              <a:rPr lang="en-US" dirty="0" err="1"/>
              <a:t>LArTPC</a:t>
            </a:r>
            <a:r>
              <a:rPr lang="en-US" dirty="0"/>
              <a:t> technology</a:t>
            </a:r>
            <a:r>
              <a:rPr lang="en-US" dirty="0" smtClean="0"/>
              <a:t>.</a:t>
            </a:r>
            <a:endParaRPr lang="en-GB" dirty="0" smtClean="0"/>
          </a:p>
          <a:p>
            <a:pPr lvl="1"/>
            <a:endParaRPr lang="en-GB" dirty="0"/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10/19/2015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and context for the workshops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2C86A-56CA-C846-AB85-01C4489D8FB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01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 feedback on the SBN program from June 2015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Recommended that </a:t>
            </a:r>
            <a:r>
              <a:rPr lang="en-US" dirty="0" err="1" smtClean="0"/>
              <a:t>Fermilab</a:t>
            </a:r>
            <a:r>
              <a:rPr lang="en-US" dirty="0" smtClean="0"/>
              <a:t> extend the LBNC mandate to include elements of SBN oversight:</a:t>
            </a:r>
          </a:p>
          <a:p>
            <a:pPr lvl="1"/>
            <a:r>
              <a:rPr lang="en-US" dirty="0" smtClean="0"/>
              <a:t>Oversee and advise on coordination among the </a:t>
            </a:r>
            <a:r>
              <a:rPr lang="en-US" dirty="0" err="1" smtClean="0"/>
              <a:t>MicroBooNE</a:t>
            </a:r>
            <a:r>
              <a:rPr lang="en-US" dirty="0" smtClean="0"/>
              <a:t>, SBND and ICARUS collaborations &amp; other </a:t>
            </a:r>
            <a:r>
              <a:rPr lang="en-US" dirty="0" err="1" smtClean="0"/>
              <a:t>LAr</a:t>
            </a:r>
            <a:r>
              <a:rPr lang="en-US" dirty="0" smtClean="0"/>
              <a:t> detectors at FNAL and at CERN both from the technical and physics points of view</a:t>
            </a:r>
          </a:p>
          <a:p>
            <a:pPr lvl="1"/>
            <a:r>
              <a:rPr lang="en-US" dirty="0" smtClean="0"/>
              <a:t>Monitor the knowledge exchange and coordination of efforts between the SBN and LBN programs</a:t>
            </a:r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10/19/2015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and context for the workshops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45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LBNC: Genesis, scope and membership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Recommended by Fermilab PAC in January as a new advisory committee focused specifically on LBNF/DUNE</a:t>
            </a:r>
          </a:p>
          <a:p>
            <a:r>
              <a:rPr lang="en-US" dirty="0" smtClean="0"/>
              <a:t>Modeled after the LHCC at CERN</a:t>
            </a:r>
          </a:p>
          <a:p>
            <a:r>
              <a:rPr lang="en-US" dirty="0" smtClean="0"/>
              <a:t>Scope includes scientific, technical and managerial decisions/preparations of the experiment &amp; facility</a:t>
            </a:r>
          </a:p>
          <a:p>
            <a:r>
              <a:rPr lang="en-US" dirty="0" smtClean="0"/>
              <a:t>Provides continuous oversight, reports to Fermilab Director</a:t>
            </a:r>
          </a:p>
          <a:p>
            <a:r>
              <a:rPr lang="en-US" dirty="0" smtClean="0"/>
              <a:t>Membership: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10/19/2015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2C86A-56CA-C846-AB85-01C4489D8FB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57199" y="3969204"/>
            <a:ext cx="4343399" cy="212679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595959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1800" dirty="0" smtClean="0"/>
              <a:t>Chair, David MacFarlane (SLAC)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 smtClean="0"/>
              <a:t>Ursula Bassler (IN2P3)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 smtClean="0"/>
              <a:t>Francesca Di Lodovico (Queen Mary)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 smtClean="0"/>
              <a:t>Patrick Huber (Virginia Tech)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 smtClean="0"/>
              <a:t>Mike Lindgren (FNAL)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 smtClean="0"/>
              <a:t>Naba Mondal (TIFR)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883149" y="3969203"/>
            <a:ext cx="4260851" cy="212679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595959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1800" dirty="0" smtClean="0"/>
              <a:t>Tsuyoshi Nakaya (Kyoto)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 smtClean="0"/>
              <a:t>David Nygren (UT Arlington)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 smtClean="0"/>
              <a:t>Stephen Pordes (FNAL)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 smtClean="0"/>
              <a:t>Kem Robinson (LBNL)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 smtClean="0"/>
              <a:t>Nigel Smith (SNOLAB)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 smtClean="0"/>
              <a:t>David Wark (Oxford)</a:t>
            </a:r>
          </a:p>
          <a:p>
            <a:endParaRPr lang="en-US" sz="18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and context for the workshops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84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from Fermilab Director on SBN oversight: </a:t>
            </a:r>
            <a:r>
              <a:rPr lang="en-US" dirty="0"/>
              <a:t>I</a:t>
            </a:r>
            <a:r>
              <a:rPr lang="en-US" dirty="0" smtClean="0"/>
              <a:t>nitial steps taken on SBN program 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129154"/>
          </a:xfrm>
        </p:spPr>
        <p:txBody>
          <a:bodyPr/>
          <a:lstStyle/>
          <a:p>
            <a:r>
              <a:rPr lang="en-US" dirty="0" smtClean="0"/>
              <a:t>LBNC met with SBN, </a:t>
            </a:r>
            <a:r>
              <a:rPr lang="en-US" dirty="0" smtClean="0"/>
              <a:t>DUNE</a:t>
            </a:r>
            <a:r>
              <a:rPr lang="en-US" smtClean="0"/>
              <a:t>, &amp; LAriat</a:t>
            </a:r>
            <a:r>
              <a:rPr lang="en-US" dirty="0" smtClean="0"/>
              <a:t> </a:t>
            </a:r>
            <a:r>
              <a:rPr lang="en-US" dirty="0" smtClean="0"/>
              <a:t>spokespersons in early Sept</a:t>
            </a:r>
          </a:p>
          <a:p>
            <a:pPr lvl="1"/>
            <a:r>
              <a:rPr lang="en-US" dirty="0" smtClean="0"/>
              <a:t>Discussed steps to achieve greater coordination on automated LAr reconstruction, starting with an assessment workshop in October leading to development of a longer-term strategy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ontiguous to a LArSoft framework requirements workshop jointly sponsored by the SBN/DUNE collaborations</a:t>
            </a:r>
          </a:p>
          <a:p>
            <a:pPr lvl="1"/>
            <a:r>
              <a:rPr lang="en-US" dirty="0" smtClean="0"/>
              <a:t>SBN Executive Board will revive a Steering Committee to develop a concrete plan for a joint analysis strategy</a:t>
            </a:r>
          </a:p>
          <a:p>
            <a:pPr lvl="1"/>
            <a:r>
              <a:rPr lang="en-US" dirty="0" smtClean="0"/>
              <a:t>LBNC will monitor discussions between SBND and DUNE on coordination of TPC hardware, electronics, and photon detection systems to the degree possible</a:t>
            </a:r>
          </a:p>
          <a:p>
            <a:r>
              <a:rPr lang="en-US" dirty="0" smtClean="0"/>
              <a:t>LBNC will move to continuous oversight model, with some additional LBNC members to take on this scope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and context for the workshops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2C86A-56CA-C846-AB85-01C4489D8FB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3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LBNC comments on DUNE Far Detector (FD) Task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Comments from Sept review</a:t>
            </a:r>
          </a:p>
          <a:p>
            <a:pPr lvl="1"/>
            <a:r>
              <a:rPr lang="en-US" dirty="0" smtClean="0"/>
              <a:t>The LBNC notes that the 80% efficiency for automated reconstruction for </a:t>
            </a:r>
            <a:r>
              <a:rPr lang="en-US" dirty="0" smtClean="0"/>
              <a:t>quasi-elastic</a:t>
            </a:r>
            <a:r>
              <a:rPr lang="en-US" dirty="0" smtClean="0"/>
              <a:t>, resonant elastic scattering </a:t>
            </a:r>
            <a:r>
              <a:rPr lang="en-US" dirty="0" smtClean="0"/>
              <a:t>and </a:t>
            </a:r>
            <a:r>
              <a:rPr lang="en-US" dirty="0" smtClean="0"/>
              <a:t>deep-inelastic scattering</a:t>
            </a:r>
            <a:r>
              <a:rPr lang="en-US" dirty="0" smtClean="0"/>
              <a:t> </a:t>
            </a:r>
            <a:r>
              <a:rPr lang="en-US" dirty="0" smtClean="0"/>
              <a:t>events is a key assumption in the projected physics reach of DUNE. Much progress in demonstrating this capability should be accomplished by the TF within the next 18 months.</a:t>
            </a:r>
          </a:p>
          <a:p>
            <a:pPr lvl="1"/>
            <a:r>
              <a:rPr lang="en-US" dirty="0" smtClean="0"/>
              <a:t>An important part of the FDTF planning would be to lay out a common understanding of the level of reconstruction sophistication needed at various stages during the 18 months and then beyond through the DUNE design phase leading up to CD-2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C86A-56CA-C846-AB85-01C4489D8FB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and context for the workshops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7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ture of Fermilab V2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BNF Template_0512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1" id="{093597CC-89FB-4B18-85AB-91B8B8286B35}" vid="{67E3E077-D938-4953-8B72-32118211624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Future of Fermilab V2</Template>
  <TotalTime>48042</TotalTime>
  <Words>1345</Words>
  <Application>Microsoft Office PowerPoint</Application>
  <PresentationFormat>On-screen Show (4:3)</PresentationFormat>
  <Paragraphs>150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Future of Fermilab V2</vt:lpstr>
      <vt:lpstr>Fermilab: Footer Only</vt:lpstr>
      <vt:lpstr>LBNF Template_051215</vt:lpstr>
      <vt:lpstr>Introduction and context for the workshops</vt:lpstr>
      <vt:lpstr>Origins of the two contiguous workshops</vt:lpstr>
      <vt:lpstr>LArTPC Development Path</vt:lpstr>
      <vt:lpstr>PAC feedback on the SBN program from June 2015</vt:lpstr>
      <vt:lpstr>PAC feedback on the SBN program from June 2015 </vt:lpstr>
      <vt:lpstr>PAC feedback on the SBN program from June 2015  </vt:lpstr>
      <vt:lpstr>LBNC: Genesis, scope and membership</vt:lpstr>
      <vt:lpstr>Charge from Fermilab Director on SBN oversight: Initial steps taken on SBN program coordination</vt:lpstr>
      <vt:lpstr>LBNC comments on DUNE Far Detector (FD) Task Force</vt:lpstr>
      <vt:lpstr>LBNC request post the reconstruction workshop</vt:lpstr>
      <vt:lpstr>LBNC request post the reconstruction workshop</vt:lpstr>
      <vt:lpstr>LBNC encouragement for collaborative approaches</vt:lpstr>
      <vt:lpstr>Summary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LBNC: assessment and oversight of LBNF and DUNE</dc:title>
  <dc:creator>David B. MacFarlane</dc:creator>
  <cp:lastModifiedBy>MacFarlane, David B.</cp:lastModifiedBy>
  <cp:revision>1050</cp:revision>
  <cp:lastPrinted>2015-09-18T17:33:44Z</cp:lastPrinted>
  <dcterms:created xsi:type="dcterms:W3CDTF">2014-05-19T00:14:38Z</dcterms:created>
  <dcterms:modified xsi:type="dcterms:W3CDTF">2015-10-19T03:37:32Z</dcterms:modified>
</cp:coreProperties>
</file>