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1"/>
  </p:notesMasterIdLst>
  <p:handoutMasterIdLst>
    <p:handoutMasterId r:id="rId22"/>
  </p:handoutMasterIdLst>
  <p:sldIdLst>
    <p:sldId id="268" r:id="rId3"/>
    <p:sldId id="320" r:id="rId4"/>
    <p:sldId id="281" r:id="rId5"/>
    <p:sldId id="315" r:id="rId6"/>
    <p:sldId id="321" r:id="rId7"/>
    <p:sldId id="316" r:id="rId8"/>
    <p:sldId id="322" r:id="rId9"/>
    <p:sldId id="323" r:id="rId10"/>
    <p:sldId id="324" r:id="rId11"/>
    <p:sldId id="325" r:id="rId12"/>
    <p:sldId id="326" r:id="rId13"/>
    <p:sldId id="327" r:id="rId14"/>
    <p:sldId id="328" r:id="rId15"/>
    <p:sldId id="329" r:id="rId16"/>
    <p:sldId id="317" r:id="rId17"/>
    <p:sldId id="318" r:id="rId18"/>
    <p:sldId id="330" r:id="rId19"/>
    <p:sldId id="314" r:id="rId20"/>
  </p:sldIdLst>
  <p:sldSz cx="9144000" cy="6858000" type="screen4x3"/>
  <p:notesSz cx="6985000" cy="92837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 xmlns:p15="http://schemas.microsoft.com/office/powerpoint/2012/main">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5F2B"/>
    <a:srgbClr val="C0504D"/>
    <a:srgbClr val="4F81BD"/>
    <a:srgbClr val="4BACC6"/>
    <a:srgbClr val="77933C"/>
    <a:srgbClr val="3C5A77"/>
    <a:srgbClr val="4DACC6"/>
    <a:srgbClr val="4BC0B2"/>
    <a:srgbClr val="F37C23"/>
    <a:srgbClr val="3254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60"/>
  </p:normalViewPr>
  <p:slideViewPr>
    <p:cSldViewPr snapToGrid="0" snapToObjects="1">
      <p:cViewPr>
        <p:scale>
          <a:sx n="75" d="100"/>
          <a:sy n="75" d="100"/>
        </p:scale>
        <p:origin x="-1152" y="-152"/>
      </p:cViewPr>
      <p:guideLst>
        <p:guide orient="horz" pos="4204"/>
        <p:guide orient="horz" pos="476"/>
        <p:guide orient="horz" pos="1443"/>
        <p:guide orient="horz" pos="966"/>
        <p:guide orient="horz" pos="1876"/>
        <p:guide orient="horz" pos="3616"/>
        <p:guide pos="2190"/>
        <p:guide pos="2188"/>
        <p:guide pos="5026"/>
        <p:guide pos="28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9/15/15</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dirty="0"/>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9/15/15</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dirty="0"/>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BC5F2B"/>
                </a:solidFill>
                <a:latin typeface="Helvetica"/>
                <a:cs typeface="Helvetica"/>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BC5F2B"/>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34220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07.14.15</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2356" y="6480766"/>
            <a:ext cx="1185333" cy="253365"/>
          </a:xfrm>
          <a:prstGeom prst="rect">
            <a:avLst/>
          </a:prstGeom>
        </p:spPr>
      </p:pic>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07.14.15</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1" name="Content Placeholder 2"/>
          <p:cNvSpPr>
            <a:spLocks noGrp="1"/>
          </p:cNvSpPr>
          <p:nvPr>
            <p:ph idx="13"/>
          </p:nvPr>
        </p:nvSpPr>
        <p:spPr>
          <a:xfrm>
            <a:off x="454029" y="1207770"/>
            <a:ext cx="4008434"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4"/>
          </p:nvPr>
        </p:nvSpPr>
        <p:spPr>
          <a:xfrm>
            <a:off x="4678366" y="1207770"/>
            <a:ext cx="4008434"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F37C23"/>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347368"/>
            <a:ext cx="4003605" cy="737519"/>
          </a:xfrm>
          <a:prstGeom prst="rect">
            <a:avLst/>
          </a:prstGeom>
        </p:spPr>
        <p:txBody>
          <a:bodyPr lIns="0" tIns="0" rIns="0" bIns="0" anchor="t" anchorCtr="0"/>
          <a:lstStyle>
            <a:lvl1pPr marL="0" indent="0">
              <a:buNone/>
              <a:defRPr sz="1600" b="0" i="0" baseline="0">
                <a:solidFill>
                  <a:srgbClr val="F37C23"/>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07.14.15</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4"/>
          </p:nvPr>
        </p:nvSpPr>
        <p:spPr>
          <a:xfrm>
            <a:off x="454029" y="1207770"/>
            <a:ext cx="4008434" cy="3934143"/>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5"/>
          </p:nvPr>
        </p:nvSpPr>
        <p:spPr>
          <a:xfrm>
            <a:off x="4678366" y="1207770"/>
            <a:ext cx="4008434" cy="3934143"/>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4846639"/>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07.14.15</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07.14.15</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46022"/>
            <a:ext cx="3017520" cy="915332"/>
          </a:xfrm>
          <a:prstGeom prst="rect">
            <a:avLst/>
          </a:prstGeom>
        </p:spPr>
        <p:txBody>
          <a:bodyPr lIns="0" tIns="0" rIns="0" bIns="0" anchor="t" anchorCtr="0"/>
          <a:lstStyle>
            <a:lvl1pPr marL="0" indent="0">
              <a:buNone/>
              <a:defRPr sz="1600" b="0" i="0" baseline="0">
                <a:solidFill>
                  <a:srgbClr val="F37C23"/>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485298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07.14.15</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5" name="Content Placeholder 2"/>
          <p:cNvSpPr>
            <a:spLocks noGrp="1"/>
          </p:cNvSpPr>
          <p:nvPr>
            <p:ph idx="13"/>
          </p:nvPr>
        </p:nvSpPr>
        <p:spPr>
          <a:xfrm>
            <a:off x="454029" y="1207770"/>
            <a:ext cx="3022596" cy="3730289"/>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241851"/>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686118"/>
            <a:ext cx="8229596" cy="439738"/>
          </a:xfrm>
          <a:prstGeom prst="rect">
            <a:avLst/>
          </a:prstGeom>
        </p:spPr>
        <p:txBody>
          <a:bodyPr lIns="0" tIns="0" rIns="0" bIns="0" anchor="t" anchorCtr="0"/>
          <a:lstStyle>
            <a:lvl1pPr marL="0" indent="0">
              <a:buNone/>
              <a:defRPr sz="1600" b="0" i="0" baseline="0">
                <a:solidFill>
                  <a:srgbClr val="BC5F2B"/>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603767"/>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07.14.15</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theme" Target="../theme/theme2.xml"/><Relationship Id="rId9"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BC5F2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BC5F2B"/>
            </a:solidFill>
          </a:ln>
          <a:effectLst/>
        </p:spPr>
        <p:style>
          <a:lnRef idx="2">
            <a:schemeClr val="accent1"/>
          </a:lnRef>
          <a:fillRef idx="0">
            <a:schemeClr val="accent1"/>
          </a:fillRef>
          <a:effectRef idx="1">
            <a:schemeClr val="accent1"/>
          </a:effectRef>
          <a:fontRef idx="minor">
            <a:schemeClr val="tx1"/>
          </a:fontRef>
        </p:style>
      </p:cxnSp>
      <p:pic>
        <p:nvPicPr>
          <p:cNvPr id="4" name="Picture 3" descr="DUNElogoFINAL5.6.15_type-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243" y="212150"/>
            <a:ext cx="3598105" cy="214097"/>
          </a:xfrm>
          <a:prstGeom prst="rect">
            <a:avLst/>
          </a:prstGeom>
        </p:spPr>
      </p:pic>
      <p:pic>
        <p:nvPicPr>
          <p:cNvPr id="5" name="Picture 4" descr="DUNElogoFINAL5.6.15_noTyp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6733" y="5974039"/>
            <a:ext cx="1370067" cy="557369"/>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BC5F2B"/>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DUNElogoFINAL5.6.15_noType-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56008" y="6499785"/>
            <a:ext cx="541970" cy="220483"/>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DUNE Project Status</a:t>
            </a:r>
            <a:endParaRPr lang="en-US" dirty="0"/>
          </a:p>
        </p:txBody>
      </p:sp>
      <p:sp>
        <p:nvSpPr>
          <p:cNvPr id="3" name="Text Placeholder 2"/>
          <p:cNvSpPr>
            <a:spLocks noGrp="1"/>
          </p:cNvSpPr>
          <p:nvPr>
            <p:ph type="body" sz="quarter" idx="10"/>
          </p:nvPr>
        </p:nvSpPr>
        <p:spPr/>
        <p:txBody>
          <a:bodyPr/>
          <a:lstStyle/>
          <a:p>
            <a:r>
              <a:rPr lang="en-US" dirty="0" smtClean="0"/>
              <a:t>Eric James </a:t>
            </a:r>
            <a:br>
              <a:rPr lang="en-US" dirty="0" smtClean="0"/>
            </a:br>
            <a:r>
              <a:rPr lang="en-US" dirty="0" smtClean="0"/>
              <a:t>DUNE PMG Meeting</a:t>
            </a:r>
          </a:p>
          <a:p>
            <a:r>
              <a:rPr lang="en-US" dirty="0" smtClean="0"/>
              <a:t>September 15</a:t>
            </a:r>
            <a:r>
              <a:rPr lang="en-US" dirty="0" smtClean="0"/>
              <a:t>, </a:t>
            </a:r>
            <a:r>
              <a:rPr lang="en-US" dirty="0" smtClean="0"/>
              <a:t>2015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3341" y="5994000"/>
            <a:ext cx="2519264" cy="538492"/>
          </a:xfrm>
          <a:prstGeom prst="rect">
            <a:avLst/>
          </a:prstGeom>
        </p:spPr>
      </p:pic>
    </p:spTree>
    <p:extLst>
      <p:ext uri="{BB962C8B-B14F-4D97-AF65-F5344CB8AC3E}">
        <p14:creationId xmlns:p14="http://schemas.microsoft.com/office/powerpoint/2010/main" val="29957917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Designs for Conventional Facilities</a:t>
            </a:r>
            <a:r>
              <a:rPr lang="en-US" dirty="0" smtClean="0"/>
              <a:t> </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
        <p:nvSpPr>
          <p:cNvPr id="12" name="Content Placeholder 6"/>
          <p:cNvSpPr>
            <a:spLocks noGrp="1"/>
          </p:cNvSpPr>
          <p:nvPr>
            <p:ph idx="11"/>
          </p:nvPr>
        </p:nvSpPr>
        <p:spPr>
          <a:xfrm>
            <a:off x="454026" y="1109619"/>
            <a:ext cx="8097307" cy="4901713"/>
          </a:xfrm>
        </p:spPr>
        <p:txBody>
          <a:bodyPr/>
          <a:lstStyle/>
          <a:p>
            <a:r>
              <a:rPr lang="en-US" dirty="0" smtClean="0"/>
              <a:t>ARUP 100% preliminary design reports are available for review</a:t>
            </a:r>
          </a:p>
          <a:p>
            <a:pPr lvl="1"/>
            <a:r>
              <a:rPr lang="en-US" dirty="0" smtClean="0"/>
              <a:t>Buildings and Site Infrastructure (DUNE </a:t>
            </a:r>
            <a:r>
              <a:rPr lang="en-US" dirty="0" smtClean="0"/>
              <a:t>docdb</a:t>
            </a:r>
            <a:r>
              <a:rPr lang="en-US" dirty="0" smtClean="0"/>
              <a:t> #136)</a:t>
            </a:r>
          </a:p>
          <a:p>
            <a:pPr lvl="1"/>
            <a:r>
              <a:rPr lang="en-US" dirty="0" smtClean="0"/>
              <a:t>Excavation (LBNE </a:t>
            </a:r>
            <a:r>
              <a:rPr lang="en-US" dirty="0" smtClean="0"/>
              <a:t>docdb</a:t>
            </a:r>
            <a:r>
              <a:rPr lang="en-US" dirty="0" smtClean="0"/>
              <a:t> #11392) </a:t>
            </a:r>
          </a:p>
          <a:p>
            <a:endParaRPr lang="en-US" dirty="0"/>
          </a:p>
          <a:p>
            <a:r>
              <a:rPr lang="en-US" dirty="0"/>
              <a:t>Meeting tomorrow Wednesday, September 16</a:t>
            </a:r>
            <a:r>
              <a:rPr lang="en-US" baseline="30000" dirty="0"/>
              <a:t>th</a:t>
            </a:r>
            <a:r>
              <a:rPr lang="en-US" dirty="0"/>
              <a:t> from </a:t>
            </a:r>
            <a:r>
              <a:rPr lang="en-US" dirty="0" smtClean="0"/>
              <a:t>12:30pm </a:t>
            </a:r>
            <a:r>
              <a:rPr lang="en-US" dirty="0"/>
              <a:t>to </a:t>
            </a:r>
            <a:r>
              <a:rPr lang="en-US" dirty="0" smtClean="0"/>
              <a:t>1:30pm CST where an </a:t>
            </a:r>
            <a:r>
              <a:rPr lang="en-US" dirty="0"/>
              <a:t>overview of the </a:t>
            </a:r>
            <a:r>
              <a:rPr lang="en-US" dirty="0" smtClean="0"/>
              <a:t>reports will be given (</a:t>
            </a:r>
            <a:r>
              <a:rPr lang="en-US" dirty="0"/>
              <a:t>ReadyTalk 1-866-740-1260, </a:t>
            </a:r>
            <a:r>
              <a:rPr lang="en-US" dirty="0" smtClean="0"/>
              <a:t>6437868)</a:t>
            </a:r>
            <a:endParaRPr lang="en-US" dirty="0"/>
          </a:p>
          <a:p>
            <a:endParaRPr lang="en-US" dirty="0"/>
          </a:p>
          <a:p>
            <a:r>
              <a:rPr lang="en-US" dirty="0" smtClean="0"/>
              <a:t>Comments are due on October 9</a:t>
            </a:r>
            <a:r>
              <a:rPr lang="en-US" baseline="30000" dirty="0" smtClean="0"/>
              <a:t>th</a:t>
            </a:r>
            <a:r>
              <a:rPr lang="en-US" dirty="0" smtClean="0"/>
              <a:t>  </a:t>
            </a:r>
          </a:p>
          <a:p>
            <a:endParaRPr lang="en-US" dirty="0"/>
          </a:p>
          <a:p>
            <a:r>
              <a:rPr lang="en-US" dirty="0" smtClean="0"/>
              <a:t>Russ </a:t>
            </a:r>
            <a:r>
              <a:rPr lang="en-US" dirty="0" smtClean="0"/>
              <a:t>Rucinski</a:t>
            </a:r>
            <a:r>
              <a:rPr lang="en-US" dirty="0" smtClean="0"/>
              <a:t> (Project </a:t>
            </a:r>
            <a:r>
              <a:rPr lang="en-US" dirty="0"/>
              <a:t>M</a:t>
            </a:r>
            <a:r>
              <a:rPr lang="en-US" dirty="0" smtClean="0"/>
              <a:t>echanical </a:t>
            </a:r>
            <a:r>
              <a:rPr lang="en-US" dirty="0"/>
              <a:t>E</a:t>
            </a:r>
            <a:r>
              <a:rPr lang="en-US" dirty="0" smtClean="0"/>
              <a:t>ngineer) has submitted some initial comments on behalf of DUNE, but additional feedback from the collaboration/project is needed  </a:t>
            </a:r>
            <a:endParaRPr lang="en-US" dirty="0" smtClean="0"/>
          </a:p>
          <a:p>
            <a:pPr marL="0" indent="0">
              <a:buNone/>
            </a:pPr>
            <a:endParaRPr lang="en-US" dirty="0" smtClean="0"/>
          </a:p>
          <a:p>
            <a:pPr lvl="1"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8065381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Logistics Report </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
        <p:nvSpPr>
          <p:cNvPr id="12" name="Content Placeholder 6"/>
          <p:cNvSpPr>
            <a:spLocks noGrp="1"/>
          </p:cNvSpPr>
          <p:nvPr>
            <p:ph idx="11"/>
          </p:nvPr>
        </p:nvSpPr>
        <p:spPr>
          <a:xfrm>
            <a:off x="454027" y="1109620"/>
            <a:ext cx="7792506" cy="3597848"/>
          </a:xfrm>
        </p:spPr>
        <p:txBody>
          <a:bodyPr/>
          <a:lstStyle/>
          <a:p>
            <a:r>
              <a:rPr lang="en-US" dirty="0" smtClean="0"/>
              <a:t>ARUP has released their draft logistics report (located in DUNE </a:t>
            </a:r>
            <a:r>
              <a:rPr lang="en-US" dirty="0" smtClean="0"/>
              <a:t>docdb</a:t>
            </a:r>
            <a:r>
              <a:rPr lang="en-US" dirty="0" smtClean="0"/>
              <a:t> #423) </a:t>
            </a:r>
          </a:p>
          <a:p>
            <a:endParaRPr lang="en-US" dirty="0"/>
          </a:p>
          <a:p>
            <a:r>
              <a:rPr lang="en-US" dirty="0" smtClean="0"/>
              <a:t>Meeting tomorrow Wednesday, September 16</a:t>
            </a:r>
            <a:r>
              <a:rPr lang="en-US" baseline="30000" dirty="0" smtClean="0"/>
              <a:t>th</a:t>
            </a:r>
            <a:r>
              <a:rPr lang="en-US" dirty="0"/>
              <a:t> </a:t>
            </a:r>
            <a:r>
              <a:rPr lang="en-US" dirty="0" smtClean="0"/>
              <a:t>from 2pm to 4pm CST at which ARUP will present an overview of the plan (ReadyTalk 1-866-740-1260, 6742551)</a:t>
            </a:r>
          </a:p>
          <a:p>
            <a:endParaRPr lang="en-US" dirty="0"/>
          </a:p>
          <a:p>
            <a:r>
              <a:rPr lang="en-US" dirty="0" smtClean="0"/>
              <a:t>Comments are due to Mike Headley by Monday, September 21</a:t>
            </a:r>
            <a:r>
              <a:rPr lang="en-US" baseline="30000" dirty="0" smtClean="0"/>
              <a:t>st</a:t>
            </a:r>
            <a:r>
              <a:rPr lang="en-US" dirty="0" smtClean="0"/>
              <a:t> for incorporation into the final report, which will be made available to the CD-3A reviewers</a:t>
            </a:r>
            <a:endParaRPr lang="en-US" dirty="0" smtClean="0"/>
          </a:p>
          <a:p>
            <a:pPr marL="0" indent="0">
              <a:buNone/>
            </a:pPr>
            <a:endParaRPr lang="en-US" dirty="0" smtClean="0"/>
          </a:p>
          <a:p>
            <a:pPr lvl="1"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6160079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Synergies between DUNE/SBND</a:t>
            </a:r>
            <a:r>
              <a:rPr lang="en-US" dirty="0" smtClean="0"/>
              <a:t> </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
        <p:nvSpPr>
          <p:cNvPr id="12" name="Content Placeholder 6"/>
          <p:cNvSpPr>
            <a:spLocks noGrp="1"/>
          </p:cNvSpPr>
          <p:nvPr>
            <p:ph idx="11"/>
          </p:nvPr>
        </p:nvSpPr>
        <p:spPr>
          <a:xfrm>
            <a:off x="454027" y="1109619"/>
            <a:ext cx="7792506" cy="4681581"/>
          </a:xfrm>
        </p:spPr>
        <p:txBody>
          <a:bodyPr/>
          <a:lstStyle/>
          <a:p>
            <a:r>
              <a:rPr lang="en-US" dirty="0" smtClean="0"/>
              <a:t>DUNE and SBND have agreed to jointly pursue the development of front-end cold electronics chips at BNL</a:t>
            </a:r>
          </a:p>
          <a:p>
            <a:endParaRPr lang="en-US" dirty="0"/>
          </a:p>
          <a:p>
            <a:r>
              <a:rPr lang="en-US" dirty="0" smtClean="0"/>
              <a:t>Joint DUNE/SBND workshop was held during the DUNE collaboration week (September 2</a:t>
            </a:r>
            <a:r>
              <a:rPr lang="en-US" baseline="30000" dirty="0" smtClean="0"/>
              <a:t>nd</a:t>
            </a:r>
            <a:r>
              <a:rPr lang="en-US" dirty="0" smtClean="0"/>
              <a:t> ) to discuss additional potential synergies</a:t>
            </a:r>
          </a:p>
          <a:p>
            <a:endParaRPr lang="en-US" dirty="0"/>
          </a:p>
          <a:p>
            <a:r>
              <a:rPr lang="en-US" dirty="0" smtClean="0"/>
              <a:t>Photon detection, </a:t>
            </a:r>
            <a:r>
              <a:rPr lang="en-US" dirty="0"/>
              <a:t>f</a:t>
            </a:r>
            <a:r>
              <a:rPr lang="en-US" dirty="0" smtClean="0"/>
              <a:t>ield </a:t>
            </a:r>
            <a:r>
              <a:rPr lang="en-US" dirty="0"/>
              <a:t>c</a:t>
            </a:r>
            <a:r>
              <a:rPr lang="en-US" dirty="0" smtClean="0"/>
              <a:t>age design, and APA design were identified as potential areas for further cooperative efforts</a:t>
            </a:r>
          </a:p>
          <a:p>
            <a:endParaRPr lang="en-US" dirty="0"/>
          </a:p>
          <a:p>
            <a:r>
              <a:rPr lang="en-US" dirty="0" smtClean="0"/>
              <a:t>Meeting today (September 15</a:t>
            </a:r>
            <a:r>
              <a:rPr lang="en-US" baseline="30000" dirty="0" smtClean="0"/>
              <a:t>th</a:t>
            </a:r>
            <a:r>
              <a:rPr lang="en-US" dirty="0" smtClean="0"/>
              <a:t>) from 12pm to 2pm CST to discuss potential joint development of photon detector readout electronics </a:t>
            </a:r>
            <a:r>
              <a:rPr lang="en-US" dirty="0"/>
              <a:t>(ReadyTalk 1-866-740-1260, </a:t>
            </a:r>
            <a:r>
              <a:rPr lang="en-US" dirty="0" smtClean="0"/>
              <a:t>5945709)</a:t>
            </a:r>
            <a:endParaRPr lang="en-US" dirty="0" smtClean="0"/>
          </a:p>
          <a:p>
            <a:pPr marL="0" indent="0">
              <a:buNone/>
            </a:pPr>
            <a:endParaRPr lang="en-US" dirty="0" smtClean="0"/>
          </a:p>
          <a:p>
            <a:pPr lvl="1"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21487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BNL Engineering Meetings </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sp>
        <p:nvSpPr>
          <p:cNvPr id="12" name="Content Placeholder 6"/>
          <p:cNvSpPr>
            <a:spLocks noGrp="1"/>
          </p:cNvSpPr>
          <p:nvPr>
            <p:ph idx="11"/>
          </p:nvPr>
        </p:nvSpPr>
        <p:spPr>
          <a:xfrm>
            <a:off x="454027" y="1109619"/>
            <a:ext cx="7792506" cy="4884781"/>
          </a:xfrm>
        </p:spPr>
        <p:txBody>
          <a:bodyPr/>
          <a:lstStyle/>
          <a:p>
            <a:r>
              <a:rPr lang="en-US" dirty="0" smtClean="0"/>
              <a:t>Engineers from BNL, PSL, Princeton, Duke, and CERN met at BNL last week to further develop the interfaces between the detector and cryostat  </a:t>
            </a:r>
          </a:p>
          <a:p>
            <a:endParaRPr lang="en-US" dirty="0"/>
          </a:p>
          <a:p>
            <a:r>
              <a:rPr lang="en-US" dirty="0" smtClean="0"/>
              <a:t>Progress was made in a number of important areas</a:t>
            </a:r>
          </a:p>
          <a:p>
            <a:pPr lvl="1"/>
            <a:r>
              <a:rPr lang="en-US" dirty="0"/>
              <a:t>D</a:t>
            </a:r>
            <a:r>
              <a:rPr lang="en-US" dirty="0" smtClean="0"/>
              <a:t>esign and placement of the required cryostat penetrations</a:t>
            </a:r>
          </a:p>
          <a:p>
            <a:pPr lvl="1"/>
            <a:r>
              <a:rPr lang="en-US" dirty="0" smtClean="0"/>
              <a:t>Design of cryostat support structure for the detector</a:t>
            </a:r>
          </a:p>
          <a:p>
            <a:pPr lvl="1"/>
            <a:r>
              <a:rPr lang="en-US" dirty="0" smtClean="0"/>
              <a:t>Design of mechanisms for supporting field cages and ground planes from the anode and cathode plane assemblies </a:t>
            </a:r>
          </a:p>
          <a:p>
            <a:endParaRPr lang="en-US" dirty="0"/>
          </a:p>
          <a:p>
            <a:r>
              <a:rPr lang="en-US" dirty="0" smtClean="0"/>
              <a:t>Formed an interface engineering team whose primary task  will be to create a combined 3-D engineering model of the detector inside the cryostat (Jack Fowler will lead this effort)</a:t>
            </a:r>
            <a:endParaRPr lang="en-US" dirty="0" smtClean="0"/>
          </a:p>
          <a:p>
            <a:pPr marL="0" indent="0">
              <a:buNone/>
            </a:pPr>
            <a:endParaRPr lang="en-US" dirty="0" smtClean="0"/>
          </a:p>
          <a:p>
            <a:pPr lvl="1"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576316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reviews</a:t>
            </a:r>
            <a:r>
              <a:rPr lang="en-US" dirty="0" smtClean="0"/>
              <a:t> </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sp>
        <p:nvSpPr>
          <p:cNvPr id="12" name="Content Placeholder 6"/>
          <p:cNvSpPr>
            <a:spLocks noGrp="1"/>
          </p:cNvSpPr>
          <p:nvPr>
            <p:ph idx="11"/>
          </p:nvPr>
        </p:nvSpPr>
        <p:spPr>
          <a:xfrm>
            <a:off x="454027" y="1109619"/>
            <a:ext cx="7792506" cy="4884781"/>
          </a:xfrm>
        </p:spPr>
        <p:txBody>
          <a:bodyPr/>
          <a:lstStyle/>
          <a:p>
            <a:r>
              <a:rPr lang="en-US" dirty="0" smtClean="0"/>
              <a:t>A number of important technical reviews will need to take place this fall (dates still to be determined)</a:t>
            </a:r>
          </a:p>
          <a:p>
            <a:pPr lvl="1"/>
            <a:r>
              <a:rPr lang="en-US" dirty="0" smtClean="0"/>
              <a:t>Evaluation of alternative photon detection technologies under consideration for protoDUNE</a:t>
            </a:r>
          </a:p>
          <a:p>
            <a:pPr lvl="1"/>
            <a:r>
              <a:rPr lang="en-US" dirty="0" smtClean="0"/>
              <a:t>Pre-submission design review for front-end and ADC ASIC chips (anticipated January submission)</a:t>
            </a:r>
          </a:p>
          <a:p>
            <a:pPr lvl="1"/>
            <a:r>
              <a:rPr lang="en-US" dirty="0" smtClean="0"/>
              <a:t>Joint DUNE/LBNF pre-submission design review for protoDUNE cryostat (anticipated January submission) </a:t>
            </a:r>
          </a:p>
          <a:p>
            <a:pPr marL="0" indent="0">
              <a:buNone/>
            </a:pPr>
            <a:r>
              <a:rPr lang="en-US" dirty="0" smtClean="0"/>
              <a:t> </a:t>
            </a:r>
            <a:endParaRPr lang="en-US" dirty="0" smtClean="0"/>
          </a:p>
          <a:p>
            <a:pPr lvl="1"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930906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News</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sp>
        <p:nvSpPr>
          <p:cNvPr id="12" name="Content Placeholder 6"/>
          <p:cNvSpPr>
            <a:spLocks noGrp="1"/>
          </p:cNvSpPr>
          <p:nvPr>
            <p:ph idx="11"/>
          </p:nvPr>
        </p:nvSpPr>
        <p:spPr>
          <a:xfrm>
            <a:off x="454026" y="1109620"/>
            <a:ext cx="7877174" cy="4918647"/>
          </a:xfrm>
        </p:spPr>
        <p:txBody>
          <a:bodyPr/>
          <a:lstStyle/>
          <a:p>
            <a:r>
              <a:rPr lang="en-US" dirty="0" smtClean="0"/>
              <a:t>A highly successful collaboration meeting was held during the first week of September (~250 people attended in person)</a:t>
            </a:r>
          </a:p>
          <a:p>
            <a:endParaRPr lang="en-US" dirty="0"/>
          </a:p>
          <a:p>
            <a:r>
              <a:rPr lang="en-US" dirty="0" smtClean="0"/>
              <a:t>The conveners and deputy conveners for the majority of the proposed collaboration working groups have been identified</a:t>
            </a:r>
          </a:p>
          <a:p>
            <a:endParaRPr lang="en-US" dirty="0"/>
          </a:p>
          <a:p>
            <a:r>
              <a:rPr lang="en-US" dirty="0" smtClean="0"/>
              <a:t>A proposed schedule for DUNE collaboration meetings has been developed and working group meetings are expected  to get underway next week</a:t>
            </a:r>
          </a:p>
          <a:p>
            <a:endParaRPr lang="en-US" dirty="0"/>
          </a:p>
          <a:p>
            <a:r>
              <a:rPr lang="en-US" dirty="0" smtClean="0"/>
              <a:t>A LBNC review of DUNE was also held during the week of the collaboration meeting, which provided useful feedback and some homework for the collaboration to complete prior  to the upcoming Director’s CD-3A review in October </a:t>
            </a:r>
            <a:endParaRPr lang="en-US" dirty="0" smtClean="0"/>
          </a:p>
          <a:p>
            <a:pPr lvl="1"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043199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 Detector Working Groups</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16</a:t>
            </a:fld>
            <a:endParaRPr lang="en-US" dirty="0"/>
          </a:p>
        </p:txBody>
      </p:sp>
      <p:pic>
        <p:nvPicPr>
          <p:cNvPr id="7" name="Picture 6"/>
          <p:cNvPicPr>
            <a:picLocks noChangeAspect="1"/>
          </p:cNvPicPr>
          <p:nvPr/>
        </p:nvPicPr>
        <p:blipFill>
          <a:blip r:embed="rId2"/>
          <a:stretch>
            <a:fillRect/>
          </a:stretch>
        </p:blipFill>
        <p:spPr>
          <a:xfrm>
            <a:off x="88900" y="2159000"/>
            <a:ext cx="8953500" cy="2540000"/>
          </a:xfrm>
          <a:prstGeom prst="rect">
            <a:avLst/>
          </a:prstGeom>
        </p:spPr>
      </p:pic>
      <p:sp>
        <p:nvSpPr>
          <p:cNvPr id="8" name="TextBox 7"/>
          <p:cNvSpPr txBox="1"/>
          <p:nvPr/>
        </p:nvSpPr>
        <p:spPr>
          <a:xfrm>
            <a:off x="4555066" y="2308251"/>
            <a:ext cx="812800" cy="246221"/>
          </a:xfrm>
          <a:prstGeom prst="rect">
            <a:avLst/>
          </a:prstGeom>
          <a:solidFill>
            <a:schemeClr val="accent3">
              <a:lumMod val="40000"/>
              <a:lumOff val="60000"/>
              <a:alpha val="20000"/>
            </a:schemeClr>
          </a:solidFill>
        </p:spPr>
        <p:txBody>
          <a:bodyPr wrap="square" rtlCol="0">
            <a:spAutoFit/>
          </a:bodyPr>
          <a:lstStyle/>
          <a:p>
            <a:r>
              <a:rPr lang="en-US" sz="1000" b="1" dirty="0" smtClean="0"/>
              <a:t>E. Blucher</a:t>
            </a:r>
            <a:endParaRPr lang="en-US" sz="1000" b="1" dirty="0"/>
          </a:p>
        </p:txBody>
      </p:sp>
      <p:sp>
        <p:nvSpPr>
          <p:cNvPr id="10" name="TextBox 9"/>
          <p:cNvSpPr txBox="1"/>
          <p:nvPr/>
        </p:nvSpPr>
        <p:spPr>
          <a:xfrm>
            <a:off x="6976527" y="3696784"/>
            <a:ext cx="812800" cy="246221"/>
          </a:xfrm>
          <a:prstGeom prst="rect">
            <a:avLst/>
          </a:prstGeom>
          <a:solidFill>
            <a:srgbClr val="FFFF00">
              <a:alpha val="20000"/>
            </a:srgbClr>
          </a:solidFill>
        </p:spPr>
        <p:txBody>
          <a:bodyPr wrap="square" rtlCol="0">
            <a:spAutoFit/>
          </a:bodyPr>
          <a:lstStyle/>
          <a:p>
            <a:r>
              <a:rPr lang="en-US" sz="1000" b="1" dirty="0" smtClean="0"/>
              <a:t>E. </a:t>
            </a:r>
            <a:r>
              <a:rPr lang="en-US" sz="1000" b="1" dirty="0" err="1" smtClean="0"/>
              <a:t>Pantic</a:t>
            </a:r>
            <a:endParaRPr lang="en-US" sz="1000" b="1" dirty="0"/>
          </a:p>
        </p:txBody>
      </p:sp>
    </p:spTree>
    <p:extLst>
      <p:ext uri="{BB962C8B-B14F-4D97-AF65-F5344CB8AC3E}">
        <p14:creationId xmlns:p14="http://schemas.microsoft.com/office/powerpoint/2010/main" val="14603558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DUNE Collaboration Meeting Schedule</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17</a:t>
            </a:fld>
            <a:endParaRPr lang="en-US" dirty="0"/>
          </a:p>
        </p:txBody>
      </p:sp>
      <p:pic>
        <p:nvPicPr>
          <p:cNvPr id="3" name="Picture 2"/>
          <p:cNvPicPr>
            <a:picLocks noChangeAspect="1"/>
          </p:cNvPicPr>
          <p:nvPr/>
        </p:nvPicPr>
        <p:blipFill>
          <a:blip r:embed="rId2"/>
          <a:stretch>
            <a:fillRect/>
          </a:stretch>
        </p:blipFill>
        <p:spPr>
          <a:xfrm>
            <a:off x="414892" y="1837259"/>
            <a:ext cx="4174065" cy="2881213"/>
          </a:xfrm>
          <a:prstGeom prst="rect">
            <a:avLst/>
          </a:prstGeom>
        </p:spPr>
      </p:pic>
      <p:pic>
        <p:nvPicPr>
          <p:cNvPr id="7" name="Picture 6"/>
          <p:cNvPicPr>
            <a:picLocks noChangeAspect="1"/>
          </p:cNvPicPr>
          <p:nvPr/>
        </p:nvPicPr>
        <p:blipFill>
          <a:blip r:embed="rId3"/>
          <a:stretch>
            <a:fillRect/>
          </a:stretch>
        </p:blipFill>
        <p:spPr>
          <a:xfrm>
            <a:off x="4804834" y="1822872"/>
            <a:ext cx="4164148" cy="2895600"/>
          </a:xfrm>
          <a:prstGeom prst="rect">
            <a:avLst/>
          </a:prstGeom>
        </p:spPr>
      </p:pic>
    </p:spTree>
    <p:extLst>
      <p:ext uri="{BB962C8B-B14F-4D97-AF65-F5344CB8AC3E}">
        <p14:creationId xmlns:p14="http://schemas.microsoft.com/office/powerpoint/2010/main" val="28082583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DUNE-US Project Issues</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18</a:t>
            </a:fld>
            <a:endParaRPr lang="en-US" dirty="0"/>
          </a:p>
        </p:txBody>
      </p:sp>
      <p:sp>
        <p:nvSpPr>
          <p:cNvPr id="12" name="Content Placeholder 6"/>
          <p:cNvSpPr>
            <a:spLocks noGrp="1"/>
          </p:cNvSpPr>
          <p:nvPr>
            <p:ph idx="11"/>
          </p:nvPr>
        </p:nvSpPr>
        <p:spPr>
          <a:xfrm>
            <a:off x="454026" y="1109619"/>
            <a:ext cx="8232771" cy="5054113"/>
          </a:xfrm>
        </p:spPr>
        <p:txBody>
          <a:bodyPr/>
          <a:lstStyle/>
          <a:p>
            <a:r>
              <a:rPr lang="en-US" dirty="0" smtClean="0"/>
              <a:t>Jolie </a:t>
            </a:r>
            <a:r>
              <a:rPr lang="en-US" dirty="0" smtClean="0"/>
              <a:t>Macier</a:t>
            </a:r>
            <a:r>
              <a:rPr lang="en-US" dirty="0" smtClean="0"/>
              <a:t> (Fermilab) has agreed to take on the position of  DUNE</a:t>
            </a:r>
            <a:r>
              <a:rPr lang="en-US" dirty="0" smtClean="0"/>
              <a:t>-US </a:t>
            </a:r>
            <a:r>
              <a:rPr lang="en-US" dirty="0"/>
              <a:t>P</a:t>
            </a:r>
            <a:r>
              <a:rPr lang="en-US" dirty="0" smtClean="0"/>
              <a:t>roject Manager </a:t>
            </a:r>
            <a:r>
              <a:rPr lang="en-US" dirty="0" smtClean="0"/>
              <a:t>and will be transitioning into this new role through the week of October 12th</a:t>
            </a:r>
            <a:endParaRPr lang="en-US" dirty="0" smtClean="0"/>
          </a:p>
          <a:p>
            <a:pPr marL="0" indent="0">
              <a:buNone/>
            </a:pPr>
            <a:endParaRPr lang="en-US" dirty="0" smtClean="0"/>
          </a:p>
          <a:p>
            <a:r>
              <a:rPr lang="en-US" dirty="0" smtClean="0"/>
              <a:t>COLDATA ASIC development at Fermilab is still on critical path for detectors (PPD </a:t>
            </a:r>
            <a:r>
              <a:rPr lang="en-US" dirty="0" smtClean="0"/>
              <a:t>has posted </a:t>
            </a:r>
            <a:r>
              <a:rPr lang="en-US" dirty="0" smtClean="0"/>
              <a:t>opening for new ASIC engineer and </a:t>
            </a:r>
            <a:r>
              <a:rPr lang="en-US" dirty="0" smtClean="0"/>
              <a:t>we need </a:t>
            </a:r>
            <a:r>
              <a:rPr lang="en-US" dirty="0" smtClean="0"/>
              <a:t>to get this person in place as soon as possible) </a:t>
            </a:r>
          </a:p>
          <a:p>
            <a:pPr lvl="1" indent="0">
              <a:buNone/>
            </a:pPr>
            <a:endParaRPr lang="en-US" dirty="0" smtClean="0"/>
          </a:p>
          <a:p>
            <a:r>
              <a:rPr lang="en-US" dirty="0" smtClean="0"/>
              <a:t>DUNE </a:t>
            </a:r>
            <a:r>
              <a:rPr lang="en-US" dirty="0" smtClean="0"/>
              <a:t>WBS </a:t>
            </a:r>
            <a:r>
              <a:rPr lang="en-US" dirty="0" smtClean="0"/>
              <a:t>structure </a:t>
            </a:r>
            <a:r>
              <a:rPr lang="en-US" dirty="0" smtClean="0"/>
              <a:t>has been modified to fit within the new joint DUNE/LBNF framework</a:t>
            </a:r>
          </a:p>
          <a:p>
            <a:endParaRPr lang="en-US" dirty="0"/>
          </a:p>
          <a:p>
            <a:r>
              <a:rPr lang="en-US" dirty="0" smtClean="0"/>
              <a:t>Managers in consultation with the collaboration working group conveners will be tasked with updating the </a:t>
            </a:r>
            <a:r>
              <a:rPr lang="en-US" dirty="0" smtClean="0"/>
              <a:t>project </a:t>
            </a:r>
            <a:r>
              <a:rPr lang="en-US" dirty="0" smtClean="0"/>
              <a:t>schedule to reflect the rapid evolution of the project over the past year</a:t>
            </a:r>
            <a:endParaRPr lang="en-US" dirty="0" smtClean="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6743883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
        <p:nvSpPr>
          <p:cNvPr id="12" name="Content Placeholder 6"/>
          <p:cNvSpPr>
            <a:spLocks noGrp="1"/>
          </p:cNvSpPr>
          <p:nvPr>
            <p:ph idx="11"/>
          </p:nvPr>
        </p:nvSpPr>
        <p:spPr>
          <a:xfrm>
            <a:off x="454027" y="1109620"/>
            <a:ext cx="4101040" cy="3259180"/>
          </a:xfrm>
        </p:spPr>
        <p:txBody>
          <a:bodyPr/>
          <a:lstStyle/>
          <a:p>
            <a:r>
              <a:rPr lang="en-US" dirty="0" smtClean="0"/>
              <a:t>35-ton</a:t>
            </a:r>
          </a:p>
          <a:p>
            <a:pPr lvl="1"/>
            <a:r>
              <a:rPr lang="en-US" dirty="0" smtClean="0"/>
              <a:t>APAs installed in cryostat</a:t>
            </a:r>
            <a:endParaRPr lang="en-US" dirty="0" smtClean="0"/>
          </a:p>
          <a:p>
            <a:pPr lvl="1"/>
            <a:r>
              <a:rPr lang="en-US" dirty="0" smtClean="0"/>
              <a:t>Final check-out in progress</a:t>
            </a:r>
          </a:p>
          <a:p>
            <a:pPr lvl="1"/>
            <a:r>
              <a:rPr lang="en-US" dirty="0" smtClean="0"/>
              <a:t>Goal </a:t>
            </a:r>
            <a:r>
              <a:rPr lang="en-US" dirty="0" smtClean="0"/>
              <a:t>is button up the cryostat </a:t>
            </a:r>
            <a:r>
              <a:rPr lang="en-US" dirty="0" smtClean="0"/>
              <a:t>and begin cryogenic operations by the end of the month</a:t>
            </a:r>
            <a:endParaRPr lang="en-US" dirty="0" smtClean="0"/>
          </a:p>
          <a:p>
            <a:pPr lvl="1"/>
            <a:r>
              <a:rPr lang="en-US" dirty="0" smtClean="0"/>
              <a:t>More details in Alan Hahn </a:t>
            </a:r>
            <a:r>
              <a:rPr lang="en-US" dirty="0" smtClean="0"/>
              <a:t>presentation</a:t>
            </a:r>
            <a:endParaRPr lang="en-US" dirty="0" smtClean="0"/>
          </a:p>
          <a:p>
            <a:pPr lvl="1" indent="0">
              <a:buNone/>
            </a:pPr>
            <a:endParaRPr lang="en-US" dirty="0" smtClean="0"/>
          </a:p>
          <a:p>
            <a:pPr marL="0" indent="0">
              <a:buNone/>
            </a:pPr>
            <a:endParaRPr lang="en-US" dirty="0" smtClean="0"/>
          </a:p>
          <a:p>
            <a:endParaRPr lang="en-US" dirty="0" smtClean="0"/>
          </a:p>
          <a:p>
            <a:pPr marL="0" indent="0">
              <a:buNone/>
            </a:pPr>
            <a:endParaRPr lang="en-US" dirty="0"/>
          </a:p>
        </p:txBody>
      </p:sp>
      <p:pic>
        <p:nvPicPr>
          <p:cNvPr id="7" name="Picture 6" descr="IMG_09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513008" y="1307137"/>
            <a:ext cx="4549237" cy="3061658"/>
          </a:xfrm>
          <a:prstGeom prst="rect">
            <a:avLst/>
          </a:prstGeom>
        </p:spPr>
      </p:pic>
    </p:spTree>
    <p:extLst>
      <p:ext uri="{BB962C8B-B14F-4D97-AF65-F5344CB8AC3E}">
        <p14:creationId xmlns:p14="http://schemas.microsoft.com/office/powerpoint/2010/main" val="7112428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
        <p:nvSpPr>
          <p:cNvPr id="12" name="Content Placeholder 6"/>
          <p:cNvSpPr>
            <a:spLocks noGrp="1"/>
          </p:cNvSpPr>
          <p:nvPr>
            <p:ph idx="11"/>
          </p:nvPr>
        </p:nvSpPr>
        <p:spPr>
          <a:xfrm>
            <a:off x="454026" y="1109621"/>
            <a:ext cx="8063441" cy="3309980"/>
          </a:xfrm>
        </p:spPr>
        <p:txBody>
          <a:bodyPr/>
          <a:lstStyle/>
          <a:p>
            <a:r>
              <a:rPr lang="en-US" dirty="0" smtClean="0"/>
              <a:t>CD</a:t>
            </a:r>
            <a:r>
              <a:rPr lang="en-US" dirty="0" smtClean="0"/>
              <a:t>-3A Review</a:t>
            </a:r>
          </a:p>
          <a:p>
            <a:pPr lvl="1"/>
            <a:r>
              <a:rPr lang="en-US" dirty="0" smtClean="0"/>
              <a:t>Main focus for DUNE is ensuring that all interfaces to the far site conventional facilities are well understood and documented</a:t>
            </a:r>
          </a:p>
          <a:p>
            <a:pPr lvl="1"/>
            <a:r>
              <a:rPr lang="en-US" dirty="0" smtClean="0"/>
              <a:t>A list of 17 potentially open interface issues has been generated (see next slide) </a:t>
            </a:r>
            <a:endParaRPr lang="en-US" dirty="0"/>
          </a:p>
          <a:p>
            <a:pPr lvl="1"/>
            <a:r>
              <a:rPr lang="en-US" dirty="0" smtClean="0"/>
              <a:t>DUNE will provide feedback on each of these issues and initiate change requests as necessary</a:t>
            </a:r>
          </a:p>
          <a:p>
            <a:pPr lvl="1"/>
            <a:r>
              <a:rPr lang="en-US" dirty="0" smtClean="0"/>
              <a:t>Input required on the time scale of early to mid-October</a:t>
            </a:r>
            <a:endParaRPr lang="en-US" dirty="0" smtClean="0"/>
          </a:p>
          <a:p>
            <a:pPr lvl="1" indent="0">
              <a:buNone/>
            </a:pPr>
            <a:endParaRPr lang="en-US" dirty="0" smtClean="0"/>
          </a:p>
          <a:p>
            <a:pPr marL="0"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9524390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
        <p:nvSpPr>
          <p:cNvPr id="12" name="Content Placeholder 6"/>
          <p:cNvSpPr>
            <a:spLocks noGrp="1"/>
          </p:cNvSpPr>
          <p:nvPr>
            <p:ph idx="11"/>
          </p:nvPr>
        </p:nvSpPr>
        <p:spPr>
          <a:xfrm>
            <a:off x="454026" y="1109621"/>
            <a:ext cx="8232771" cy="4579980"/>
          </a:xfrm>
        </p:spPr>
        <p:txBody>
          <a:bodyPr/>
          <a:lstStyle/>
          <a:p>
            <a:r>
              <a:rPr lang="en-US" dirty="0" smtClean="0"/>
              <a:t>Interface issues list</a:t>
            </a:r>
            <a:endParaRPr lang="en-US" dirty="0" smtClean="0"/>
          </a:p>
          <a:p>
            <a:pPr lvl="1"/>
            <a:r>
              <a:rPr lang="en-US" dirty="0">
                <a:solidFill>
                  <a:srgbClr val="FF0000"/>
                </a:solidFill>
              </a:rPr>
              <a:t>G</a:t>
            </a:r>
            <a:r>
              <a:rPr lang="en-US" dirty="0" smtClean="0">
                <a:solidFill>
                  <a:srgbClr val="FF0000"/>
                </a:solidFill>
              </a:rPr>
              <a:t>round and shielding requirements throughout campus</a:t>
            </a:r>
          </a:p>
          <a:p>
            <a:pPr lvl="1"/>
            <a:r>
              <a:rPr lang="en-US" dirty="0">
                <a:solidFill>
                  <a:srgbClr val="FF0000"/>
                </a:solidFill>
              </a:rPr>
              <a:t>P</a:t>
            </a:r>
            <a:r>
              <a:rPr lang="en-US" dirty="0" smtClean="0">
                <a:solidFill>
                  <a:srgbClr val="FF0000"/>
                </a:solidFill>
              </a:rPr>
              <a:t>ower and cooling requirements for electronic racks</a:t>
            </a:r>
          </a:p>
          <a:p>
            <a:pPr lvl="1"/>
            <a:r>
              <a:rPr lang="en-US" dirty="0" smtClean="0">
                <a:solidFill>
                  <a:srgbClr val="FF0000"/>
                </a:solidFill>
              </a:rPr>
              <a:t>Underground control room requirements</a:t>
            </a:r>
          </a:p>
          <a:p>
            <a:pPr lvl="1"/>
            <a:r>
              <a:rPr lang="en-US" dirty="0" smtClean="0"/>
              <a:t>Liquid Argon temperature stability requirements</a:t>
            </a:r>
          </a:p>
          <a:p>
            <a:pPr lvl="1"/>
            <a:r>
              <a:rPr lang="en-US" dirty="0" smtClean="0"/>
              <a:t>Liquid Argon flow requirements (Need for bi-directional pumping)</a:t>
            </a:r>
          </a:p>
          <a:p>
            <a:pPr lvl="1"/>
            <a:r>
              <a:rPr lang="en-US" dirty="0" smtClean="0"/>
              <a:t>Cavern space for detector installation and cryostat pumps</a:t>
            </a:r>
          </a:p>
          <a:p>
            <a:pPr lvl="1"/>
            <a:r>
              <a:rPr lang="en-US" dirty="0" smtClean="0"/>
              <a:t>Detector/cryostat/cavern alignment tolerances</a:t>
            </a:r>
          </a:p>
          <a:p>
            <a:pPr lvl="1"/>
            <a:r>
              <a:rPr lang="en-US" dirty="0" smtClean="0"/>
              <a:t>Detector/cryostat/cavern level tolerances</a:t>
            </a:r>
          </a:p>
          <a:p>
            <a:pPr lvl="1"/>
            <a:r>
              <a:rPr lang="en-US" dirty="0" smtClean="0"/>
              <a:t>Requirements for </a:t>
            </a:r>
            <a:r>
              <a:rPr lang="en-US" dirty="0" smtClean="0"/>
              <a:t>cryostat bridges</a:t>
            </a:r>
            <a:endParaRPr lang="en-US" dirty="0" smtClean="0"/>
          </a:p>
          <a:p>
            <a:pPr lvl="1"/>
            <a:endParaRPr lang="en-US" sz="1600" dirty="0" smtClean="0"/>
          </a:p>
          <a:p>
            <a:pPr lvl="1"/>
            <a:endParaRPr lang="en-US" dirty="0" smtClean="0"/>
          </a:p>
          <a:p>
            <a:pPr lvl="1"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596100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sp>
        <p:nvSpPr>
          <p:cNvPr id="12" name="Content Placeholder 6"/>
          <p:cNvSpPr>
            <a:spLocks noGrp="1"/>
          </p:cNvSpPr>
          <p:nvPr>
            <p:ph idx="11"/>
          </p:nvPr>
        </p:nvSpPr>
        <p:spPr>
          <a:xfrm>
            <a:off x="454026" y="1109620"/>
            <a:ext cx="8232771" cy="4156647"/>
          </a:xfrm>
        </p:spPr>
        <p:txBody>
          <a:bodyPr/>
          <a:lstStyle/>
          <a:p>
            <a:r>
              <a:rPr lang="en-US" dirty="0" smtClean="0"/>
              <a:t>Interface issues list (cont.)</a:t>
            </a:r>
            <a:endParaRPr lang="en-US" dirty="0" smtClean="0"/>
          </a:p>
          <a:p>
            <a:pPr lvl="1"/>
            <a:r>
              <a:rPr lang="en-US" dirty="0" smtClean="0"/>
              <a:t>Clean </a:t>
            </a:r>
            <a:r>
              <a:rPr lang="en-US" dirty="0" smtClean="0"/>
              <a:t>room interferences</a:t>
            </a:r>
          </a:p>
          <a:p>
            <a:pPr lvl="1"/>
            <a:r>
              <a:rPr lang="en-US" dirty="0" smtClean="0"/>
              <a:t>Utilities and cryostat piping ground isolation (closed)</a:t>
            </a:r>
          </a:p>
          <a:p>
            <a:pPr lvl="1"/>
            <a:r>
              <a:rPr lang="en-US" dirty="0" smtClean="0"/>
              <a:t>Cavern mezzanine requirements</a:t>
            </a:r>
          </a:p>
          <a:p>
            <a:pPr lvl="1"/>
            <a:r>
              <a:rPr lang="en-US" dirty="0" smtClean="0"/>
              <a:t>Detector requirements on potential shaft modifications</a:t>
            </a:r>
          </a:p>
          <a:p>
            <a:pPr lvl="1"/>
            <a:r>
              <a:rPr lang="en-US" dirty="0" smtClean="0"/>
              <a:t>Detector requirements on drift cross-sections</a:t>
            </a:r>
          </a:p>
          <a:p>
            <a:pPr lvl="1"/>
            <a:r>
              <a:rPr lang="en-US" dirty="0" smtClean="0"/>
              <a:t>Detector requirements on monorail locations and functionality</a:t>
            </a:r>
          </a:p>
          <a:p>
            <a:pPr lvl="1"/>
            <a:r>
              <a:rPr lang="en-US" dirty="0" smtClean="0"/>
              <a:t>Ventilation requirements around cryostat annulus and base</a:t>
            </a:r>
          </a:p>
          <a:p>
            <a:pPr lvl="1"/>
            <a:r>
              <a:rPr lang="en-US" dirty="0" smtClean="0"/>
              <a:t>Need for ventilation barrier wall between adjacent caverns</a:t>
            </a:r>
          </a:p>
          <a:p>
            <a:pPr lvl="1"/>
            <a:endParaRPr lang="en-US" sz="1600" dirty="0" smtClean="0"/>
          </a:p>
          <a:p>
            <a:pPr lvl="1"/>
            <a:endParaRPr lang="en-US" dirty="0" smtClean="0"/>
          </a:p>
          <a:p>
            <a:pPr lvl="1"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18077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Cavern Grounding and Shielding</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
        <p:nvSpPr>
          <p:cNvPr id="12" name="Content Placeholder 6"/>
          <p:cNvSpPr>
            <a:spLocks noGrp="1"/>
          </p:cNvSpPr>
          <p:nvPr>
            <p:ph idx="11"/>
          </p:nvPr>
        </p:nvSpPr>
        <p:spPr>
          <a:xfrm>
            <a:off x="454026" y="1109620"/>
            <a:ext cx="8114241" cy="3733313"/>
          </a:xfrm>
        </p:spPr>
        <p:txBody>
          <a:bodyPr/>
          <a:lstStyle/>
          <a:p>
            <a:r>
              <a:rPr lang="en-US" dirty="0" smtClean="0"/>
              <a:t>DUNE grounding and shielding committee has developed a revised plan, which was presented to the DUNE Technical Board at its first meeting on September 3</a:t>
            </a:r>
            <a:r>
              <a:rPr lang="en-US" baseline="30000" dirty="0" smtClean="0"/>
              <a:t>rd</a:t>
            </a:r>
            <a:r>
              <a:rPr lang="en-US" dirty="0" smtClean="0"/>
              <a:t> </a:t>
            </a:r>
          </a:p>
          <a:p>
            <a:endParaRPr lang="en-US" dirty="0"/>
          </a:p>
          <a:p>
            <a:r>
              <a:rPr lang="en-US" dirty="0" smtClean="0"/>
              <a:t>Consensus is forming on the elements of the plan that involve the conventional facilities (proposed changes are expected to be cost-neutral)</a:t>
            </a:r>
          </a:p>
          <a:p>
            <a:endParaRPr lang="en-US" dirty="0"/>
          </a:p>
          <a:p>
            <a:r>
              <a:rPr lang="en-US" dirty="0" smtClean="0"/>
              <a:t>Sign-off on these elements expected at the next DUNE Technical Board Meeting (last week of September)     </a:t>
            </a:r>
            <a:endParaRPr lang="en-US" dirty="0" smtClean="0"/>
          </a:p>
          <a:p>
            <a:pPr marL="0" indent="0">
              <a:buNone/>
            </a:pPr>
            <a:endParaRPr lang="en-US" dirty="0" smtClean="0"/>
          </a:p>
          <a:p>
            <a:pPr lvl="1"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499547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Cavern Grounding and Shielding</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pic>
        <p:nvPicPr>
          <p:cNvPr id="7" name="Picture 6" descr="DUNE_FD_GNDing_diagram_rev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56" y="941294"/>
            <a:ext cx="8094133" cy="5237380"/>
          </a:xfrm>
          <a:prstGeom prst="rect">
            <a:avLst/>
          </a:prstGeom>
        </p:spPr>
      </p:pic>
    </p:spTree>
    <p:extLst>
      <p:ext uri="{BB962C8B-B14F-4D97-AF65-F5344CB8AC3E}">
        <p14:creationId xmlns:p14="http://schemas.microsoft.com/office/powerpoint/2010/main" val="39691593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DAQ Infrastructure Requirements </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
        <p:nvSpPr>
          <p:cNvPr id="12" name="Content Placeholder 6"/>
          <p:cNvSpPr>
            <a:spLocks noGrp="1"/>
          </p:cNvSpPr>
          <p:nvPr>
            <p:ph idx="11"/>
          </p:nvPr>
        </p:nvSpPr>
        <p:spPr>
          <a:xfrm>
            <a:off x="454026" y="1109620"/>
            <a:ext cx="7758641" cy="4732380"/>
          </a:xfrm>
        </p:spPr>
        <p:txBody>
          <a:bodyPr/>
          <a:lstStyle/>
          <a:p>
            <a:r>
              <a:rPr lang="en-US" dirty="0" smtClean="0"/>
              <a:t>DAQ working group charged with exploring needs for two potential fabrication options</a:t>
            </a:r>
          </a:p>
          <a:p>
            <a:pPr lvl="1"/>
            <a:r>
              <a:rPr lang="en-US" dirty="0" smtClean="0"/>
              <a:t>Custom front-end hardware (reference design)</a:t>
            </a:r>
          </a:p>
          <a:p>
            <a:pPr lvl="1"/>
            <a:r>
              <a:rPr lang="en-US" dirty="0"/>
              <a:t>O</a:t>
            </a:r>
            <a:r>
              <a:rPr lang="en-US" dirty="0" smtClean="0"/>
              <a:t>ff-the-shelf components (FELIX)</a:t>
            </a:r>
          </a:p>
          <a:p>
            <a:endParaRPr lang="en-US" dirty="0"/>
          </a:p>
          <a:p>
            <a:r>
              <a:rPr lang="en-US" dirty="0" smtClean="0"/>
              <a:t>For both options need to estimate rack-space, power, and cooling requirements for detector caverns, central utility cavern, and surface </a:t>
            </a:r>
          </a:p>
          <a:p>
            <a:endParaRPr lang="en-US" dirty="0"/>
          </a:p>
          <a:p>
            <a:r>
              <a:rPr lang="en-US" dirty="0" smtClean="0"/>
              <a:t>Also, need to estimate bandwidth requirements from detector caverns to central utility cavern and from central utility cavern to surface</a:t>
            </a:r>
            <a:endParaRPr lang="en-US" dirty="0" smtClean="0"/>
          </a:p>
          <a:p>
            <a:pPr marL="0" indent="0">
              <a:buNone/>
            </a:pPr>
            <a:endParaRPr lang="en-US" dirty="0" smtClean="0"/>
          </a:p>
          <a:p>
            <a:pPr lvl="1"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9292703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DAQ Infrastructure Requirements </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
        <p:nvSpPr>
          <p:cNvPr id="12" name="Content Placeholder 6"/>
          <p:cNvSpPr>
            <a:spLocks noGrp="1"/>
          </p:cNvSpPr>
          <p:nvPr>
            <p:ph idx="11"/>
          </p:nvPr>
        </p:nvSpPr>
        <p:spPr>
          <a:xfrm>
            <a:off x="454027" y="1109619"/>
            <a:ext cx="7623173" cy="4901713"/>
          </a:xfrm>
        </p:spPr>
        <p:txBody>
          <a:bodyPr/>
          <a:lstStyle/>
          <a:p>
            <a:r>
              <a:rPr lang="en-US" dirty="0" smtClean="0"/>
              <a:t>DAQ working group will also discuss potential needs for back-end processing and data storage capabilities in the surface and underground areas</a:t>
            </a:r>
          </a:p>
          <a:p>
            <a:endParaRPr lang="en-US" dirty="0"/>
          </a:p>
          <a:p>
            <a:r>
              <a:rPr lang="en-US" dirty="0" smtClean="0"/>
              <a:t>Additionally, need for surface and/or underground control room areas will be reviewed </a:t>
            </a:r>
          </a:p>
          <a:p>
            <a:endParaRPr lang="en-US" dirty="0"/>
          </a:p>
          <a:p>
            <a:r>
              <a:rPr lang="en-US" dirty="0" smtClean="0"/>
              <a:t>Summary of potential DAQ infrastructure requirements will be prepared internally and discussed at the first working group meeting on Monday, September 21</a:t>
            </a:r>
            <a:r>
              <a:rPr lang="en-US" baseline="30000" dirty="0" smtClean="0"/>
              <a:t>st</a:t>
            </a:r>
            <a:endParaRPr lang="en-US" dirty="0" smtClean="0"/>
          </a:p>
          <a:p>
            <a:endParaRPr lang="en-US" dirty="0"/>
          </a:p>
          <a:p>
            <a:r>
              <a:rPr lang="en-US" dirty="0" smtClean="0"/>
              <a:t>This information will then be presented and discussed at the next DUNE Technical Board Meeting (last week of September)</a:t>
            </a:r>
            <a:r>
              <a:rPr lang="en-US" dirty="0" smtClean="0"/>
              <a:t> </a:t>
            </a:r>
            <a:endParaRPr lang="en-US" dirty="0" smtClean="0"/>
          </a:p>
          <a:p>
            <a:pPr marL="0" indent="0">
              <a:buNone/>
            </a:pPr>
            <a:endParaRPr lang="en-US" dirty="0" smtClean="0"/>
          </a:p>
          <a:p>
            <a:pPr lvl="1"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9745256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une Template_051215">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5977</TotalTime>
  <Words>1381</Words>
  <Application>Microsoft Macintosh PowerPoint</Application>
  <PresentationFormat>On-screen Show (4:3)</PresentationFormat>
  <Paragraphs>196</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Dune Template_051215</vt:lpstr>
      <vt:lpstr>LBNF Content-Footer Theme</vt:lpstr>
      <vt:lpstr>DUNE Project Status</vt:lpstr>
      <vt:lpstr>Big Picture</vt:lpstr>
      <vt:lpstr>Big Picture</vt:lpstr>
      <vt:lpstr>Big Picture</vt:lpstr>
      <vt:lpstr>Big Picture</vt:lpstr>
      <vt:lpstr>Cavern Grounding and Shielding</vt:lpstr>
      <vt:lpstr>Cavern Grounding and Shielding</vt:lpstr>
      <vt:lpstr>DAQ Infrastructure Requirements </vt:lpstr>
      <vt:lpstr>DAQ Infrastructure Requirements </vt:lpstr>
      <vt:lpstr>Preliminary Designs for Conventional Facilities </vt:lpstr>
      <vt:lpstr>Draft Logistics Report </vt:lpstr>
      <vt:lpstr>Synergies between DUNE/SBND </vt:lpstr>
      <vt:lpstr>BNL Engineering Meetings </vt:lpstr>
      <vt:lpstr>Upcoming reviews </vt:lpstr>
      <vt:lpstr>Collaboration News</vt:lpstr>
      <vt:lpstr>Far Detector Working Groups</vt:lpstr>
      <vt:lpstr>DUNE Collaboration Meeting Schedule</vt:lpstr>
      <vt:lpstr>DUNE-US Project Issues</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Eric James</cp:lastModifiedBy>
  <cp:revision>330</cp:revision>
  <cp:lastPrinted>2015-05-21T00:00:16Z</cp:lastPrinted>
  <dcterms:created xsi:type="dcterms:W3CDTF">2015-04-30T14:29:22Z</dcterms:created>
  <dcterms:modified xsi:type="dcterms:W3CDTF">2015-09-15T15:53:27Z</dcterms:modified>
</cp:coreProperties>
</file>