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359" r:id="rId3"/>
    <p:sldId id="270" r:id="rId4"/>
    <p:sldId id="360" r:id="rId5"/>
    <p:sldId id="361" r:id="rId6"/>
    <p:sldId id="348" r:id="rId7"/>
    <p:sldId id="362" r:id="rId8"/>
    <p:sldId id="355" r:id="rId9"/>
    <p:sldId id="268" r:id="rId10"/>
    <p:sldId id="358" r:id="rId11"/>
    <p:sldId id="308" r:id="rId12"/>
    <p:sldId id="35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9/24/2015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9/24/2015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63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3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903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56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6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05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0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01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99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2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61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8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HeaderFooter_0060314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02413" y="6546313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20150924</a:t>
            </a:r>
            <a:endParaRPr lang="en-US" alt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958850" y="6546313"/>
            <a:ext cx="5373688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Bob</a:t>
            </a:r>
            <a:r>
              <a:rPr lang="en-US" sz="10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Zwaska | </a:t>
            </a:r>
            <a:r>
              <a:rPr lang="en-US" sz="10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Target Length</a:t>
            </a:r>
            <a:endParaRPr lang="en-US" sz="1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1000" y="6546313"/>
            <a:ext cx="44767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BBFB9D8C-2882-41F9-92E5-94261C5AF937}" type="slidenum">
              <a:rPr lang="en-US" altLang="en-US" sz="1000" smtClean="0"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‹#›</a:t>
            </a:fld>
            <a:endParaRPr lang="en-US" alt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</a:rPr>
              <a:t>Comments on Target Length</a:t>
            </a:r>
            <a:r>
              <a:rPr lang="en-US" altLang="en-US" dirty="0" smtClean="0">
                <a:latin typeface="Helvetica" charset="0"/>
              </a:rPr>
              <a:t/>
            </a:r>
            <a:br>
              <a:rPr lang="en-US" altLang="en-US" dirty="0" smtClean="0">
                <a:latin typeface="Helvetica" charset="0"/>
              </a:rPr>
            </a:b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Bob Zwaska</a:t>
            </a:r>
          </a:p>
          <a:p>
            <a:r>
              <a:rPr lang="en-US" altLang="en-US" dirty="0" smtClean="0">
                <a:latin typeface="Helvetica" pitchFamily="124" charset="0"/>
              </a:rPr>
              <a:t>24</a:t>
            </a:r>
            <a:r>
              <a:rPr lang="en-US" altLang="en-US" dirty="0" smtClean="0">
                <a:latin typeface="Helvetica" pitchFamily="124" charset="0"/>
              </a:rPr>
              <a:t> </a:t>
            </a:r>
            <a:r>
              <a:rPr lang="en-US" altLang="en-US" dirty="0" smtClean="0">
                <a:latin typeface="Helvetica" pitchFamily="124" charset="0"/>
              </a:rPr>
              <a:t>September 2015</a:t>
            </a:r>
          </a:p>
          <a:p>
            <a:r>
              <a:rPr lang="en-US" altLang="en-US" dirty="0" smtClean="0">
                <a:latin typeface="Helvetica" pitchFamily="124" charset="0"/>
              </a:rPr>
              <a:t>Beam Optimization / Interface / Simulation / etc. Meeting</a:t>
            </a:r>
            <a:endParaRPr lang="en-US" altLang="en-US" dirty="0" smtClean="0">
              <a:latin typeface="Helvetica" pitchFamily="124" charset="0"/>
            </a:endParaRP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5245"/>
            <a:ext cx="3581400" cy="792163"/>
          </a:xfrm>
        </p:spPr>
        <p:txBody>
          <a:bodyPr/>
          <a:lstStyle/>
          <a:p>
            <a:r>
              <a:rPr lang="en-US" dirty="0" smtClean="0"/>
              <a:t>Reentrant </a:t>
            </a:r>
            <a:r>
              <a:rPr lang="en-US" dirty="0" smtClean="0"/>
              <a:t>Heating (RAL)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373380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Magnetic field bends secondaries back into target</a:t>
            </a:r>
          </a:p>
          <a:p>
            <a:pPr lvl="1"/>
            <a:r>
              <a:rPr lang="en-US" sz="2000" dirty="0" smtClean="0"/>
              <a:t>Proportionally </a:t>
            </a:r>
            <a:r>
              <a:rPr lang="en-US" sz="2000" dirty="0" smtClean="0"/>
              <a:t>larger effect in target exterior</a:t>
            </a:r>
          </a:p>
          <a:p>
            <a:r>
              <a:rPr lang="en-US" sz="2400" dirty="0" smtClean="0"/>
              <a:t>Not a limiting effect, but something that needs to be considered for target and inner conductor cooling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12" y="350837"/>
            <a:ext cx="5424488" cy="27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442109"/>
            <a:ext cx="5410200" cy="28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412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NOvA Fin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zwaska\My Documents\lbne\mytalks\20140321_rd\JH_IMG_2063.JPG"/>
          <p:cNvPicPr>
            <a:picLocks noChangeAspect="1" noChangeArrowheads="1"/>
          </p:cNvPicPr>
          <p:nvPr/>
        </p:nvPicPr>
        <p:blipFill>
          <a:blip r:embed="rId3"/>
          <a:srcRect l="15796" t="17413" r="5933" b="14060"/>
          <a:stretch>
            <a:fillRect/>
          </a:stretch>
        </p:blipFill>
        <p:spPr bwMode="auto">
          <a:xfrm>
            <a:off x="0" y="1030514"/>
            <a:ext cx="9144000" cy="60041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0960" y="5736046"/>
            <a:ext cx="374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Beryllium Fins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2135126" y="5233182"/>
            <a:ext cx="2661957" cy="5028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35126" y="4853354"/>
            <a:ext cx="0" cy="8826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31520" y="4670474"/>
            <a:ext cx="1403606" cy="10655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NuMI versus NOvA</a:t>
            </a:r>
            <a:endParaRPr lang="en-US" dirty="0"/>
          </a:p>
        </p:txBody>
      </p:sp>
      <p:pic>
        <p:nvPicPr>
          <p:cNvPr id="7" name="Picture 6" descr="NuMI target-horn top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64" r="18888" b="13123"/>
          <a:stretch/>
        </p:blipFill>
        <p:spPr>
          <a:xfrm>
            <a:off x="2735263" y="872403"/>
            <a:ext cx="6180138" cy="2513048"/>
          </a:xfrm>
          <a:prstGeom prst="rect">
            <a:avLst/>
          </a:prstGeom>
        </p:spPr>
      </p:pic>
      <p:pic>
        <p:nvPicPr>
          <p:cNvPr id="8" name="Picture 7" descr="NOvA horn-target top.tif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24" b="10540"/>
          <a:stretch/>
        </p:blipFill>
        <p:spPr>
          <a:xfrm>
            <a:off x="2735262" y="3429001"/>
            <a:ext cx="6180138" cy="269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57300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NuMI- Low Energy Configuration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Target inserted into Horn 1 Inner Conductor</a:t>
            </a:r>
            <a:endParaRPr lang="en-US" sz="2000" dirty="0"/>
          </a:p>
        </p:txBody>
      </p:sp>
      <p:sp>
        <p:nvSpPr>
          <p:cNvPr id="10" name="Donut 9"/>
          <p:cNvSpPr/>
          <p:nvPr/>
        </p:nvSpPr>
        <p:spPr>
          <a:xfrm>
            <a:off x="4826000" y="1638300"/>
            <a:ext cx="3898900" cy="990600"/>
          </a:xfrm>
          <a:prstGeom prst="donut">
            <a:avLst>
              <a:gd name="adj" fmla="val 2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949700"/>
            <a:ext cx="2506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NOvA- Medium Energy Configuration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Target well US of Horn 1</a:t>
            </a:r>
            <a:endParaRPr lang="en-US" sz="2000" dirty="0"/>
          </a:p>
        </p:txBody>
      </p:sp>
      <p:sp>
        <p:nvSpPr>
          <p:cNvPr id="12" name="Donut 11"/>
          <p:cNvSpPr/>
          <p:nvPr/>
        </p:nvSpPr>
        <p:spPr>
          <a:xfrm>
            <a:off x="6361112" y="4104738"/>
            <a:ext cx="2693987" cy="1318161"/>
          </a:xfrm>
          <a:prstGeom prst="donut">
            <a:avLst>
              <a:gd name="adj" fmla="val 2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08" y="0"/>
            <a:ext cx="6393050" cy="6858000"/>
          </a:xfrm>
        </p:spPr>
      </p:pic>
    </p:spTree>
    <p:extLst>
      <p:ext uri="{BB962C8B-B14F-4D97-AF65-F5344CB8AC3E}">
        <p14:creationId xmlns:p14="http://schemas.microsoft.com/office/powerpoint/2010/main" val="25347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Fairly Obvious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Sag (deflection) of a cantilevered target</a:t>
            </a:r>
          </a:p>
          <a:p>
            <a:pPr lvl="1"/>
            <a:r>
              <a:rPr lang="en-US" dirty="0" smtClean="0"/>
              <a:t>Grows roughly as L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 lvl="1"/>
            <a:r>
              <a:rPr lang="en-US" dirty="0" smtClean="0"/>
              <a:t>What is allowable?</a:t>
            </a:r>
          </a:p>
          <a:p>
            <a:pPr lvl="1"/>
            <a:r>
              <a:rPr lang="en-US" dirty="0" smtClean="0"/>
              <a:t>Compensate with additional material / size?</a:t>
            </a:r>
          </a:p>
          <a:p>
            <a:pPr lvl="1"/>
            <a:r>
              <a:rPr lang="en-US" dirty="0" smtClean="0"/>
              <a:t>Compensate with larger horn inner conductor?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Longer target will absorb appreciably more energy</a:t>
            </a:r>
          </a:p>
          <a:p>
            <a:pPr lvl="1"/>
            <a:r>
              <a:rPr lang="en-US" dirty="0" smtClean="0"/>
              <a:t>Must be removed by coolant volume</a:t>
            </a:r>
          </a:p>
          <a:p>
            <a:pPr lvl="1"/>
            <a:r>
              <a:rPr lang="en-US" dirty="0" smtClean="0"/>
              <a:t>Nearby horns reflects energy back into target </a:t>
            </a:r>
          </a:p>
          <a:p>
            <a:pPr lvl="1"/>
            <a:r>
              <a:rPr lang="en-US" dirty="0" smtClean="0"/>
              <a:t>Possibly puts water cooling lines in jeopardy</a:t>
            </a:r>
          </a:p>
          <a:p>
            <a:pPr lvl="1"/>
            <a:endParaRPr lang="en-US" dirty="0"/>
          </a:p>
          <a:p>
            <a:r>
              <a:rPr lang="en-US" dirty="0" smtClean="0"/>
              <a:t>Systematics…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Longer Target is No Surprise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236522" cy="4987867"/>
          </a:xfrm>
        </p:spPr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Target is 1.2 m of graphite intended for higher-energy mesons</a:t>
            </a:r>
          </a:p>
          <a:p>
            <a:endParaRPr lang="en-US" dirty="0"/>
          </a:p>
          <a:p>
            <a:r>
              <a:rPr lang="en-US" dirty="0" smtClean="0"/>
              <a:t>LBNF reasonably will desire lower-energy mesons which could result from supplemental interactions</a:t>
            </a:r>
          </a:p>
          <a:p>
            <a:endParaRPr lang="en-US" dirty="0"/>
          </a:p>
          <a:p>
            <a:r>
              <a:rPr lang="en-US" dirty="0" smtClean="0"/>
              <a:t>“Default LBNF Target is 0.94m – inherited from NuMI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t="11574" r="28910" b="28018"/>
          <a:stretch/>
        </p:blipFill>
        <p:spPr bwMode="auto">
          <a:xfrm>
            <a:off x="4747161" y="734289"/>
            <a:ext cx="4168239" cy="28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61" y="3714069"/>
            <a:ext cx="4168239" cy="249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2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is the optimal length number known?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5 interaction lengths advantageous?</a:t>
            </a:r>
          </a:p>
          <a:p>
            <a:endParaRPr lang="en-US" dirty="0" smtClean="0"/>
          </a:p>
          <a:p>
            <a:r>
              <a:rPr lang="en-US" dirty="0" smtClean="0"/>
              <a:t>What is the range of near-identical values?</a:t>
            </a:r>
          </a:p>
          <a:p>
            <a:pPr lvl="1"/>
            <a:r>
              <a:rPr lang="en-US" dirty="0" smtClean="0"/>
              <a:t>Re-optimize at smaller values?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we had to compensate with more material?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(Also, curious that target width seems so insensitive)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54" y="1043046"/>
            <a:ext cx="4652155" cy="50918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Multiply support target</a:t>
            </a:r>
          </a:p>
          <a:p>
            <a:pPr lvl="1"/>
            <a:r>
              <a:rPr lang="en-US" dirty="0" smtClean="0"/>
              <a:t>“catcher” mounted to front of horn</a:t>
            </a:r>
          </a:p>
          <a:p>
            <a:pPr lvl="1"/>
            <a:r>
              <a:rPr lang="en-US" dirty="0" smtClean="0"/>
              <a:t>Contact inside horn</a:t>
            </a:r>
          </a:p>
          <a:p>
            <a:pPr lvl="2"/>
            <a:r>
              <a:rPr lang="en-US" dirty="0" smtClean="0"/>
              <a:t>Single or multiple points</a:t>
            </a:r>
          </a:p>
          <a:p>
            <a:r>
              <a:rPr lang="en-US" dirty="0" smtClean="0"/>
              <a:t>Integrate / Embed to horn inner conductor</a:t>
            </a:r>
          </a:p>
          <a:p>
            <a:pPr lvl="2"/>
            <a:endParaRPr lang="en-US" dirty="0"/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Coolant flow (single pass?)</a:t>
            </a:r>
          </a:p>
          <a:p>
            <a:pPr lvl="1"/>
            <a:r>
              <a:rPr lang="en-US" dirty="0" smtClean="0"/>
              <a:t>Vibration / stresses</a:t>
            </a:r>
          </a:p>
          <a:p>
            <a:pPr lvl="1"/>
            <a:r>
              <a:rPr lang="en-US" dirty="0" smtClean="0"/>
              <a:t>Current flow</a:t>
            </a:r>
          </a:p>
          <a:p>
            <a:pPr lvl="1"/>
            <a:r>
              <a:rPr lang="en-US" dirty="0" smtClean="0"/>
              <a:t>Damage multiple components</a:t>
            </a:r>
          </a:p>
          <a:p>
            <a:pPr lvl="1"/>
            <a:endParaRPr lang="en-US" dirty="0"/>
          </a:p>
          <a:p>
            <a:r>
              <a:rPr lang="en-US" dirty="0" smtClean="0"/>
              <a:t>Some of these issues have been investigated over the years (much by RAL) for </a:t>
            </a:r>
            <a:r>
              <a:rPr lang="en-US" dirty="0" err="1" smtClean="0"/>
              <a:t>LBNx</a:t>
            </a:r>
            <a:r>
              <a:rPr lang="en-US" dirty="0" smtClean="0"/>
              <a:t> and other purposes.</a:t>
            </a:r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797204" y="1601285"/>
            <a:ext cx="4144491" cy="1943346"/>
            <a:chOff x="1500185" y="1006614"/>
            <a:chExt cx="5724525" cy="2324100"/>
          </a:xfrm>
        </p:grpSpPr>
        <p:pic>
          <p:nvPicPr>
            <p:cNvPr id="6" name="Picture 5" descr="D:\work\articles\LBNE\figure4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5" y="1006614"/>
              <a:ext cx="5724525" cy="232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743200" y="2185988"/>
              <a:ext cx="0" cy="223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738563" y="2183606"/>
              <a:ext cx="0" cy="223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100763" y="2176463"/>
              <a:ext cx="0" cy="223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4" y="124956"/>
            <a:ext cx="4115851" cy="117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884" y="3544631"/>
            <a:ext cx="4047311" cy="25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interaction lengths implies that a large fraction of the resultant mesons will be from re-interactions, including reactions like n-p, </a:t>
            </a:r>
            <a:r>
              <a:rPr lang="el-GR" dirty="0"/>
              <a:t>π</a:t>
            </a:r>
            <a:r>
              <a:rPr lang="en-US" dirty="0" smtClean="0"/>
              <a:t>-p, </a:t>
            </a:r>
            <a:r>
              <a:rPr lang="el-GR" dirty="0"/>
              <a:t>π</a:t>
            </a:r>
            <a:r>
              <a:rPr lang="en-US" dirty="0" smtClean="0"/>
              <a:t>-n, K-p, K-n, etc.</a:t>
            </a:r>
          </a:p>
          <a:p>
            <a:pPr lvl="1"/>
            <a:r>
              <a:rPr lang="en-US" dirty="0" smtClean="0"/>
              <a:t>These interactions are even less well known</a:t>
            </a:r>
          </a:p>
          <a:p>
            <a:pPr lvl="1"/>
            <a:r>
              <a:rPr lang="en-US" dirty="0" smtClean="0"/>
              <a:t>Need to get a feeling for impact</a:t>
            </a:r>
          </a:p>
          <a:p>
            <a:pPr lvl="1"/>
            <a:endParaRPr lang="en-US" dirty="0"/>
          </a:p>
          <a:p>
            <a:r>
              <a:rPr lang="en-US" dirty="0" smtClean="0"/>
              <a:t>Alignment of target?  Is sag an effect.</a:t>
            </a:r>
          </a:p>
          <a:p>
            <a:endParaRPr lang="en-US" dirty="0"/>
          </a:p>
          <a:p>
            <a:r>
              <a:rPr lang="en-US" dirty="0" smtClean="0"/>
              <a:t>Current flow on internally supported targets</a:t>
            </a:r>
          </a:p>
          <a:p>
            <a:pPr lvl="1"/>
            <a:r>
              <a:rPr lang="en-US" dirty="0" smtClean="0"/>
              <a:t>Magnetic field less-well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Actions Needed (Summary)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bound on optimized target length?</a:t>
            </a:r>
          </a:p>
          <a:p>
            <a:pPr lvl="1"/>
            <a:r>
              <a:rPr lang="en-US" dirty="0" smtClean="0"/>
              <a:t>Have some information, but down to 1.7 m?  0.7 m?</a:t>
            </a:r>
          </a:p>
          <a:p>
            <a:r>
              <a:rPr lang="en-US" dirty="0" smtClean="0"/>
              <a:t>What are the bounds on horn inner conductor size?</a:t>
            </a:r>
          </a:p>
          <a:p>
            <a:r>
              <a:rPr lang="en-US" dirty="0" smtClean="0"/>
              <a:t>What are the bounds on target width/height? (as a proxy for cooling and support system)</a:t>
            </a:r>
          </a:p>
          <a:p>
            <a:endParaRPr lang="en-US" dirty="0"/>
          </a:p>
          <a:p>
            <a:r>
              <a:rPr lang="en-US" dirty="0" smtClean="0"/>
              <a:t>How much energy is deposited in the target?  </a:t>
            </a:r>
          </a:p>
          <a:p>
            <a:pPr lvl="1"/>
            <a:r>
              <a:rPr lang="en-US" dirty="0" smtClean="0"/>
              <a:t>Scaling with length and material?</a:t>
            </a:r>
          </a:p>
          <a:p>
            <a:pPr lvl="1"/>
            <a:r>
              <a:rPr lang="en-US" dirty="0" smtClean="0"/>
              <a:t>Including horn energy reflection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allowable sag of the target from a systematics point of view?  </a:t>
            </a:r>
          </a:p>
          <a:p>
            <a:endParaRPr lang="en-US" dirty="0"/>
          </a:p>
          <a:p>
            <a:r>
              <a:rPr lang="en-US" dirty="0" smtClean="0"/>
              <a:t>What would be the systematic effect of poorly-controlled current short-circuits into target material?</a:t>
            </a:r>
          </a:p>
          <a:p>
            <a:endParaRPr lang="en-US" dirty="0"/>
          </a:p>
          <a:p>
            <a:r>
              <a:rPr lang="en-US" dirty="0" smtClean="0"/>
              <a:t>How does the uncertainty on the flux change with greater re-interactions? (e.g. less well known </a:t>
            </a:r>
            <a:r>
              <a:rPr lang="el-GR" dirty="0" smtClean="0"/>
              <a:t>π</a:t>
            </a:r>
            <a:r>
              <a:rPr lang="en-US" dirty="0" smtClean="0"/>
              <a:t>-p cross-sections)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Material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1682</TotalTime>
  <Words>510</Words>
  <Application>Microsoft Office PowerPoint</Application>
  <PresentationFormat>On-screen Show (4:3)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Helvetica</vt:lpstr>
      <vt:lpstr>FNAL_TemplatePC_060514</vt:lpstr>
      <vt:lpstr>Comments on Target Length </vt:lpstr>
      <vt:lpstr>PowerPoint Presentation</vt:lpstr>
      <vt:lpstr>Some Fairly Obvious Concerns</vt:lpstr>
      <vt:lpstr>A Longer Target is No Surprise </vt:lpstr>
      <vt:lpstr>How well is the optimal length number known?</vt:lpstr>
      <vt:lpstr>Alternative approaches</vt:lpstr>
      <vt:lpstr>Systematic Issues </vt:lpstr>
      <vt:lpstr>Questions / Actions Needed (Summary)</vt:lpstr>
      <vt:lpstr>Supplemental Material</vt:lpstr>
      <vt:lpstr>Reentrant Heating (RAL)</vt:lpstr>
      <vt:lpstr>NOvA Fin Test</vt:lpstr>
      <vt:lpstr>NuMI versus NOvA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"Bob Zwaska" &lt;zwaska@fnal.gov&gt;</dc:creator>
  <cp:lastModifiedBy>Bob Zwaska x6842 14373N</cp:lastModifiedBy>
  <cp:revision>61</cp:revision>
  <cp:lastPrinted>2014-01-20T19:40:21Z</cp:lastPrinted>
  <dcterms:created xsi:type="dcterms:W3CDTF">2014-06-19T15:29:50Z</dcterms:created>
  <dcterms:modified xsi:type="dcterms:W3CDTF">2015-09-24T15:38:24Z</dcterms:modified>
</cp:coreProperties>
</file>