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61" r:id="rId4"/>
    <p:sldId id="262" r:id="rId5"/>
    <p:sldId id="263" r:id="rId6"/>
    <p:sldId id="260" r:id="rId7"/>
    <p:sldId id="271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66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E92EB-008C-4CC0-9DFC-6D0608FF7360}" type="datetimeFigureOut">
              <a:rPr lang="en-GB" smtClean="0"/>
              <a:t>24/09/2015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43022-115E-458E-9297-32E4ACF70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564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123" y="8685862"/>
            <a:ext cx="2972320" cy="4565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A82294-BF3E-954A-9E49-35D72A5F000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3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Comic Sans MS" panose="030F0702030302020204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  <a:latin typeface="Comic Sans MS" panose="030F0702030302020204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B596-A7C8-4117-9F8B-4317DD502D33}" type="datetimeFigureOut">
              <a:rPr lang="en-GB" smtClean="0"/>
              <a:t>24/09/2015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6163-1A66-4A23-A0A7-0CF928FE63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29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B596-A7C8-4117-9F8B-4317DD502D33}" type="datetimeFigureOut">
              <a:rPr lang="en-GB" smtClean="0"/>
              <a:t>24/09/2015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6163-1A66-4A23-A0A7-0CF928FE63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40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B596-A7C8-4117-9F8B-4317DD502D33}" type="datetimeFigureOut">
              <a:rPr lang="en-GB" smtClean="0"/>
              <a:t>24/09/2015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6163-1A66-4A23-A0A7-0CF928FE63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753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Comic Sans MS" panose="030F0702030302020204" pitchFamily="66" charset="0"/>
              </a:defRPr>
            </a:lvl1pPr>
            <a:lvl2pPr>
              <a:defRPr sz="2400">
                <a:latin typeface="Comic Sans MS" panose="030F0702030302020204" pitchFamily="66" charset="0"/>
              </a:defRPr>
            </a:lvl2pPr>
            <a:lvl3pPr>
              <a:defRPr sz="2000">
                <a:latin typeface="Comic Sans MS" panose="030F0702030302020204" pitchFamily="66" charset="0"/>
              </a:defRPr>
            </a:lvl3pPr>
            <a:lvl4pPr>
              <a:defRPr sz="1800">
                <a:latin typeface="Comic Sans MS" panose="030F0702030302020204" pitchFamily="66" charset="0"/>
              </a:defRPr>
            </a:lvl4pPr>
            <a:lvl5pPr>
              <a:defRPr sz="1800"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B596-A7C8-4117-9F8B-4317DD502D33}" type="datetimeFigureOut">
              <a:rPr lang="en-GB" smtClean="0"/>
              <a:t>24/09/2015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6163-1A66-4A23-A0A7-0CF928FE63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303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B596-A7C8-4117-9F8B-4317DD502D33}" type="datetimeFigureOut">
              <a:rPr lang="en-GB" smtClean="0"/>
              <a:t>24/09/2015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6163-1A66-4A23-A0A7-0CF928FE63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565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B596-A7C8-4117-9F8B-4317DD502D33}" type="datetimeFigureOut">
              <a:rPr lang="en-GB" smtClean="0"/>
              <a:t>24/09/2015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6163-1A66-4A23-A0A7-0CF928FE63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59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B596-A7C8-4117-9F8B-4317DD502D33}" type="datetimeFigureOut">
              <a:rPr lang="en-GB" smtClean="0"/>
              <a:t>24/09/2015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6163-1A66-4A23-A0A7-0CF928FE63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10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B596-A7C8-4117-9F8B-4317DD502D33}" type="datetimeFigureOut">
              <a:rPr lang="en-GB" smtClean="0"/>
              <a:t>24/09/2015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6163-1A66-4A23-A0A7-0CF928FE63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73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B596-A7C8-4117-9F8B-4317DD502D33}" type="datetimeFigureOut">
              <a:rPr lang="en-GB" smtClean="0"/>
              <a:t>24/09/2015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6163-1A66-4A23-A0A7-0CF928FE63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865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B596-A7C8-4117-9F8B-4317DD502D33}" type="datetimeFigureOut">
              <a:rPr lang="en-GB" smtClean="0"/>
              <a:t>24/09/2015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6163-1A66-4A23-A0A7-0CF928FE63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302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B596-A7C8-4117-9F8B-4317DD502D33}" type="datetimeFigureOut">
              <a:rPr lang="en-GB" smtClean="0"/>
              <a:t>24/09/2015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6163-1A66-4A23-A0A7-0CF928FE63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370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7B596-A7C8-4117-9F8B-4317DD502D33}" type="datetimeFigureOut">
              <a:rPr lang="en-GB" smtClean="0"/>
              <a:t>24/09/2015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76163-1A66-4A23-A0A7-0CF928FE63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66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>
          <a:xfrm>
            <a:off x="463550" y="7143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altLang="en-US" sz="3600" dirty="0" smtClean="0"/>
              <a:t>Initial thoughts on Long Targets for LBNF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876300" y="3199448"/>
            <a:ext cx="764540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14400">
              <a:buFontTx/>
              <a:buNone/>
              <a:defRPr/>
            </a:pPr>
            <a:r>
              <a:rPr lang="en-US" sz="2800" b="0" kern="0" dirty="0" smtClean="0">
                <a:latin typeface="Comic Sans MS" panose="030F0702030302020204" pitchFamily="66" charset="0"/>
              </a:rPr>
              <a:t>Chris Densham</a:t>
            </a:r>
          </a:p>
        </p:txBody>
      </p:sp>
    </p:spTree>
    <p:extLst>
      <p:ext uri="{BB962C8B-B14F-4D97-AF65-F5344CB8AC3E}">
        <p14:creationId xmlns:p14="http://schemas.microsoft.com/office/powerpoint/2010/main" val="3137180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Prototype target exchange system?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59" y="1199275"/>
            <a:ext cx="6934201" cy="519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591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Target </a:t>
            </a:r>
            <a:r>
              <a:rPr lang="en-GB" dirty="0" smtClean="0"/>
              <a:t>technology for 2.4 MW?	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Material </a:t>
            </a:r>
            <a:r>
              <a:rPr lang="en-GB" dirty="0" smtClean="0"/>
              <a:t>and cooling medium choice</a:t>
            </a:r>
            <a:endParaRPr lang="en-GB" dirty="0" smtClean="0"/>
          </a:p>
          <a:p>
            <a:pPr marL="857250" lvl="1" indent="-457200"/>
            <a:r>
              <a:rPr lang="en-GB" dirty="0" smtClean="0"/>
              <a:t>Graphite </a:t>
            </a:r>
          </a:p>
          <a:p>
            <a:pPr marL="1257300" lvl="2" indent="-457200"/>
            <a:r>
              <a:rPr lang="en-GB" dirty="0" smtClean="0"/>
              <a:t>Excellent track record, obvious candidate</a:t>
            </a:r>
          </a:p>
          <a:p>
            <a:pPr marL="1257300" lvl="2" indent="-457200"/>
            <a:r>
              <a:rPr lang="en-GB" dirty="0" smtClean="0"/>
              <a:t>Best tolerance to radiation damage when operated at c.500 - 1000 </a:t>
            </a:r>
            <a:r>
              <a:rPr lang="en-GB" dirty="0" smtClean="0"/>
              <a:t>C</a:t>
            </a:r>
          </a:p>
          <a:p>
            <a:pPr marL="1257300" lvl="2" indent="-457200"/>
            <a:r>
              <a:rPr lang="en-GB" dirty="0" smtClean="0">
                <a:solidFill>
                  <a:srgbClr val="FF0000"/>
                </a:solidFill>
              </a:rPr>
              <a:t>Helium cooling </a:t>
            </a:r>
            <a:r>
              <a:rPr lang="en-GB" dirty="0" err="1" smtClean="0">
                <a:solidFill>
                  <a:srgbClr val="FF0000"/>
                </a:solidFill>
              </a:rPr>
              <a:t>favored</a:t>
            </a:r>
            <a:endParaRPr lang="en-GB" dirty="0" smtClean="0">
              <a:solidFill>
                <a:srgbClr val="FF0000"/>
              </a:solidFill>
            </a:endParaRPr>
          </a:p>
          <a:p>
            <a:pPr marL="857250" lvl="1" indent="-457200"/>
            <a:r>
              <a:rPr lang="en-GB" dirty="0" smtClean="0"/>
              <a:t>Beryllium</a:t>
            </a:r>
          </a:p>
          <a:p>
            <a:pPr marL="1257300" lvl="2" indent="-457200"/>
            <a:r>
              <a:rPr lang="en-GB" dirty="0" smtClean="0"/>
              <a:t>May be more tolerant to radiation damage – jury still out (ref. RaDIATE program)</a:t>
            </a:r>
          </a:p>
          <a:p>
            <a:pPr marL="1257300" lvl="2" indent="-457200"/>
            <a:r>
              <a:rPr lang="en-GB" dirty="0" smtClean="0"/>
              <a:t>As for all metals, best </a:t>
            </a:r>
            <a:r>
              <a:rPr lang="en-GB" dirty="0" smtClean="0"/>
              <a:t>properties </a:t>
            </a:r>
            <a:r>
              <a:rPr lang="en-GB" dirty="0" smtClean="0"/>
              <a:t>at low </a:t>
            </a:r>
            <a:r>
              <a:rPr lang="en-GB" dirty="0" smtClean="0"/>
              <a:t>temperatures</a:t>
            </a:r>
          </a:p>
          <a:p>
            <a:pPr marL="1257300" lvl="2" indent="-457200"/>
            <a:r>
              <a:rPr lang="en-GB" dirty="0" smtClean="0"/>
              <a:t>Water cooling most effective, but difficult to implement reliably</a:t>
            </a:r>
          </a:p>
          <a:p>
            <a:pPr marL="1257300" lvl="2" indent="-457200"/>
            <a:r>
              <a:rPr lang="en-GB" dirty="0" smtClean="0">
                <a:solidFill>
                  <a:srgbClr val="FF0000"/>
                </a:solidFill>
              </a:rPr>
              <a:t>Helium cooled Spherical Array Target looks promising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5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Laguna\50Gev_2.7ppp_5bar_damagedC_Fluka\Core_temp_local_slice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72" y="1077407"/>
            <a:ext cx="4372293" cy="34702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0704"/>
          </a:xfrm>
        </p:spPr>
        <p:txBody>
          <a:bodyPr/>
          <a:lstStyle/>
          <a:p>
            <a:r>
              <a:rPr lang="en-GB" dirty="0" smtClean="0"/>
              <a:t>Helium cooled graphite rod (Mike Fitton)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0430" y="1412776"/>
            <a:ext cx="3773832" cy="4465065"/>
          </a:xfrm>
        </p:spPr>
        <p:txBody>
          <a:bodyPr>
            <a:normAutofit fontScale="92500" lnSpcReduction="20000"/>
          </a:bodyPr>
          <a:lstStyle/>
          <a:p>
            <a:r>
              <a:rPr lang="en-GB" sz="2000" dirty="0" smtClean="0"/>
              <a:t>Simple study of rod for 50 GeV beam</a:t>
            </a:r>
          </a:p>
          <a:p>
            <a:r>
              <a:rPr lang="en-GB" sz="2000" dirty="0" smtClean="0"/>
              <a:t>36 </a:t>
            </a:r>
            <a:r>
              <a:rPr lang="en-GB" sz="2000" dirty="0" smtClean="0"/>
              <a:t>kW in </a:t>
            </a:r>
            <a:r>
              <a:rPr lang="en-GB" sz="2000" dirty="0" smtClean="0"/>
              <a:t>target at 2 MW</a:t>
            </a:r>
          </a:p>
          <a:p>
            <a:r>
              <a:rPr lang="en-GB" sz="2000" dirty="0" smtClean="0"/>
              <a:t>Lower heat load for 120 GeV beam</a:t>
            </a:r>
            <a:endParaRPr lang="en-GB" sz="2000" dirty="0" smtClean="0"/>
          </a:p>
          <a:p>
            <a:r>
              <a:rPr lang="en-GB" sz="2000" dirty="0" smtClean="0"/>
              <a:t>70 g/s helium </a:t>
            </a:r>
          </a:p>
          <a:p>
            <a:r>
              <a:rPr lang="en-GB" sz="2000" dirty="0" smtClean="0"/>
              <a:t>5 bar outlet pressure</a:t>
            </a:r>
          </a:p>
          <a:p>
            <a:r>
              <a:rPr lang="en-GB" sz="2000" dirty="0" smtClean="0"/>
              <a:t>0.6 bar pressure drop</a:t>
            </a:r>
          </a:p>
          <a:p>
            <a:r>
              <a:rPr lang="en-GB" sz="2000" dirty="0" smtClean="0"/>
              <a:t>Single pass only – needs more work to include full geometry – higher pressure drop </a:t>
            </a:r>
          </a:p>
          <a:p>
            <a:r>
              <a:rPr lang="en-GB" sz="2600" dirty="0" smtClean="0"/>
              <a:t>Appears feasible – but what is expected lifetime?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8318" y="2617440"/>
            <a:ext cx="2622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Mean temperature</a:t>
            </a:r>
          </a:p>
          <a:p>
            <a:r>
              <a:rPr lang="en-GB" dirty="0" smtClean="0"/>
              <a:t>c. 700°C</a:t>
            </a:r>
          </a:p>
          <a:p>
            <a:pPr algn="r"/>
            <a:r>
              <a:rPr lang="en-GB" dirty="0" smtClean="0"/>
              <a:t>Thermal conductivity degraded x4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60682"/>
            <a:ext cx="5210430" cy="229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42553" y="6028902"/>
            <a:ext cx="2627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Max. stress = 7.6 MPa </a:t>
            </a:r>
          </a:p>
          <a:p>
            <a:r>
              <a:rPr lang="en-GB" dirty="0" smtClean="0"/>
              <a:t>Safety Factor = 4.9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4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082675"/>
            <a:ext cx="6489700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 txBox="1">
            <a:spLocks/>
          </p:cNvSpPr>
          <p:nvPr/>
        </p:nvSpPr>
        <p:spPr bwMode="auto">
          <a:xfrm>
            <a:off x="258945" y="83716"/>
            <a:ext cx="8631238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algn="ctr" defTabSz="914400" eaLnBrk="1" hangingPunct="1"/>
            <a:r>
              <a:rPr lang="en-GB" altLang="en-US" sz="2800" b="0" dirty="0">
                <a:solidFill>
                  <a:schemeClr val="tx2"/>
                </a:solidFill>
              </a:rPr>
              <a:t>Spherical Array Target </a:t>
            </a:r>
            <a:r>
              <a:rPr lang="en-GB" altLang="en-US" sz="2800" b="0" dirty="0" smtClean="0">
                <a:solidFill>
                  <a:schemeClr val="tx2"/>
                </a:solidFill>
              </a:rPr>
              <a:t>concept (Tristan Davenne) </a:t>
            </a:r>
            <a:endParaRPr lang="en-GB" altLang="en-US" sz="2800" b="0" dirty="0">
              <a:solidFill>
                <a:schemeClr val="tx2"/>
              </a:solidFill>
            </a:endParaRPr>
          </a:p>
        </p:txBody>
      </p:sp>
      <p:sp>
        <p:nvSpPr>
          <p:cNvPr id="17412" name="TextBox 8"/>
          <p:cNvSpPr txBox="1">
            <a:spLocks noChangeArrowheads="1"/>
          </p:cNvSpPr>
          <p:nvPr/>
        </p:nvSpPr>
        <p:spPr bwMode="auto">
          <a:xfrm>
            <a:off x="6729413" y="2378075"/>
            <a:ext cx="2097087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0"/>
              <a:t>Helical helium flow around spherical target material</a:t>
            </a:r>
          </a:p>
        </p:txBody>
      </p:sp>
    </p:spTree>
    <p:extLst>
      <p:ext uri="{BB962C8B-B14F-4D97-AF65-F5344CB8AC3E}">
        <p14:creationId xmlns:p14="http://schemas.microsoft.com/office/powerpoint/2010/main" val="390709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Questions/issues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Performance of finned (</a:t>
            </a:r>
            <a:r>
              <a:rPr lang="en-GB" dirty="0" err="1" smtClean="0"/>
              <a:t>NuMI</a:t>
            </a:r>
            <a:r>
              <a:rPr lang="en-GB" dirty="0" smtClean="0"/>
              <a:t> style) target vs cylindrical?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Performance of graphite vs beryllium?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Beam RMS radius</a:t>
            </a:r>
          </a:p>
          <a:p>
            <a:pPr marL="857250" lvl="1" indent="-457200"/>
            <a:r>
              <a:rPr lang="en-GB" dirty="0" smtClean="0"/>
              <a:t>Target radiation damage rate inversely proportional to maximum power density</a:t>
            </a:r>
          </a:p>
          <a:p>
            <a:pPr marL="857250" lvl="1" indent="-457200"/>
            <a:r>
              <a:rPr lang="en-GB" dirty="0" smtClean="0"/>
              <a:t>Bigger beam = longer target lifetime</a:t>
            </a:r>
          </a:p>
          <a:p>
            <a:pPr marL="857250" lvl="1" indent="-457200"/>
            <a:r>
              <a:rPr lang="en-GB" dirty="0" smtClean="0"/>
              <a:t>Need to compromise for optimum overall performance </a:t>
            </a:r>
          </a:p>
          <a:p>
            <a:pPr marL="1257300" lvl="2" indent="-457200"/>
            <a:r>
              <a:rPr lang="en-GB" dirty="0" smtClean="0"/>
              <a:t>E.g. 4 mm RMS please</a:t>
            </a:r>
          </a:p>
          <a:p>
            <a:pPr marL="857250" lvl="1" indent="-4572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9754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760"/>
          </a:xfrm>
        </p:spPr>
        <p:txBody>
          <a:bodyPr/>
          <a:lstStyle/>
          <a:p>
            <a:r>
              <a:rPr lang="en-GB" dirty="0" smtClean="0"/>
              <a:t>1. Divide Horn 1 into Collector (Horn 1a) and Horn 1b</a:t>
            </a:r>
            <a:endParaRPr lang="en-GB" dirty="0"/>
          </a:p>
        </p:txBody>
      </p:sp>
      <p:sp>
        <p:nvSpPr>
          <p:cNvPr id="8" name="Freeform 7"/>
          <p:cNvSpPr/>
          <p:nvPr/>
        </p:nvSpPr>
        <p:spPr bwMode="auto">
          <a:xfrm>
            <a:off x="1577340" y="2164080"/>
            <a:ext cx="6370320" cy="1531620"/>
          </a:xfrm>
          <a:custGeom>
            <a:avLst/>
            <a:gdLst>
              <a:gd name="connsiteX0" fmla="*/ 0 w 6370320"/>
              <a:gd name="connsiteY0" fmla="*/ 22860 h 1531620"/>
              <a:gd name="connsiteX1" fmla="*/ 15240 w 6370320"/>
              <a:gd name="connsiteY1" fmla="*/ 1531620 h 1531620"/>
              <a:gd name="connsiteX2" fmla="*/ 2286000 w 6370320"/>
              <a:gd name="connsiteY2" fmla="*/ 1531620 h 1531620"/>
              <a:gd name="connsiteX3" fmla="*/ 2964180 w 6370320"/>
              <a:gd name="connsiteY3" fmla="*/ 868680 h 1531620"/>
              <a:gd name="connsiteX4" fmla="*/ 4175760 w 6370320"/>
              <a:gd name="connsiteY4" fmla="*/ 868680 h 1531620"/>
              <a:gd name="connsiteX5" fmla="*/ 4762500 w 6370320"/>
              <a:gd name="connsiteY5" fmla="*/ 1417320 h 1531620"/>
              <a:gd name="connsiteX6" fmla="*/ 5105400 w 6370320"/>
              <a:gd name="connsiteY6" fmla="*/ 1409700 h 1531620"/>
              <a:gd name="connsiteX7" fmla="*/ 6019800 w 6370320"/>
              <a:gd name="connsiteY7" fmla="*/ 861060 h 1531620"/>
              <a:gd name="connsiteX8" fmla="*/ 6370320 w 6370320"/>
              <a:gd name="connsiteY8" fmla="*/ 845820 h 1531620"/>
              <a:gd name="connsiteX9" fmla="*/ 6347460 w 6370320"/>
              <a:gd name="connsiteY9" fmla="*/ 0 h 1531620"/>
              <a:gd name="connsiteX10" fmla="*/ 0 w 6370320"/>
              <a:gd name="connsiteY10" fmla="*/ 22860 h 153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70320" h="1531620">
                <a:moveTo>
                  <a:pt x="0" y="22860"/>
                </a:moveTo>
                <a:lnTo>
                  <a:pt x="15240" y="1531620"/>
                </a:lnTo>
                <a:lnTo>
                  <a:pt x="2286000" y="1531620"/>
                </a:lnTo>
                <a:lnTo>
                  <a:pt x="2964180" y="868680"/>
                </a:lnTo>
                <a:lnTo>
                  <a:pt x="4175760" y="868680"/>
                </a:lnTo>
                <a:lnTo>
                  <a:pt x="4762500" y="1417320"/>
                </a:lnTo>
                <a:lnTo>
                  <a:pt x="5105400" y="1409700"/>
                </a:lnTo>
                <a:lnTo>
                  <a:pt x="6019800" y="861060"/>
                </a:lnTo>
                <a:lnTo>
                  <a:pt x="6370320" y="845820"/>
                </a:lnTo>
                <a:lnTo>
                  <a:pt x="6347460" y="0"/>
                </a:lnTo>
                <a:lnTo>
                  <a:pt x="0" y="22860"/>
                </a:ln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769620" y="3825240"/>
            <a:ext cx="80848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Freeform 15"/>
          <p:cNvSpPr/>
          <p:nvPr/>
        </p:nvSpPr>
        <p:spPr bwMode="auto">
          <a:xfrm flipV="1">
            <a:off x="1577340" y="3970020"/>
            <a:ext cx="6370320" cy="1531620"/>
          </a:xfrm>
          <a:custGeom>
            <a:avLst/>
            <a:gdLst>
              <a:gd name="connsiteX0" fmla="*/ 0 w 6370320"/>
              <a:gd name="connsiteY0" fmla="*/ 22860 h 1531620"/>
              <a:gd name="connsiteX1" fmla="*/ 15240 w 6370320"/>
              <a:gd name="connsiteY1" fmla="*/ 1531620 h 1531620"/>
              <a:gd name="connsiteX2" fmla="*/ 2286000 w 6370320"/>
              <a:gd name="connsiteY2" fmla="*/ 1531620 h 1531620"/>
              <a:gd name="connsiteX3" fmla="*/ 2964180 w 6370320"/>
              <a:gd name="connsiteY3" fmla="*/ 868680 h 1531620"/>
              <a:gd name="connsiteX4" fmla="*/ 4175760 w 6370320"/>
              <a:gd name="connsiteY4" fmla="*/ 868680 h 1531620"/>
              <a:gd name="connsiteX5" fmla="*/ 4762500 w 6370320"/>
              <a:gd name="connsiteY5" fmla="*/ 1417320 h 1531620"/>
              <a:gd name="connsiteX6" fmla="*/ 5105400 w 6370320"/>
              <a:gd name="connsiteY6" fmla="*/ 1409700 h 1531620"/>
              <a:gd name="connsiteX7" fmla="*/ 6019800 w 6370320"/>
              <a:gd name="connsiteY7" fmla="*/ 861060 h 1531620"/>
              <a:gd name="connsiteX8" fmla="*/ 6370320 w 6370320"/>
              <a:gd name="connsiteY8" fmla="*/ 845820 h 1531620"/>
              <a:gd name="connsiteX9" fmla="*/ 6347460 w 6370320"/>
              <a:gd name="connsiteY9" fmla="*/ 0 h 1531620"/>
              <a:gd name="connsiteX10" fmla="*/ 0 w 6370320"/>
              <a:gd name="connsiteY10" fmla="*/ 22860 h 153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70320" h="1531620">
                <a:moveTo>
                  <a:pt x="0" y="22860"/>
                </a:moveTo>
                <a:lnTo>
                  <a:pt x="15240" y="1531620"/>
                </a:lnTo>
                <a:lnTo>
                  <a:pt x="2286000" y="1531620"/>
                </a:lnTo>
                <a:lnTo>
                  <a:pt x="2964180" y="868680"/>
                </a:lnTo>
                <a:lnTo>
                  <a:pt x="4175760" y="868680"/>
                </a:lnTo>
                <a:lnTo>
                  <a:pt x="4762500" y="1417320"/>
                </a:lnTo>
                <a:lnTo>
                  <a:pt x="5105400" y="1409700"/>
                </a:lnTo>
                <a:lnTo>
                  <a:pt x="6019800" y="861060"/>
                </a:lnTo>
                <a:lnTo>
                  <a:pt x="6370320" y="845820"/>
                </a:lnTo>
                <a:lnTo>
                  <a:pt x="6347460" y="0"/>
                </a:lnTo>
                <a:lnTo>
                  <a:pt x="0" y="22860"/>
                </a:ln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4533900" y="1935480"/>
            <a:ext cx="34290" cy="389382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713095" y="1935480"/>
            <a:ext cx="34290" cy="389382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Left-Right Arrow 23"/>
          <p:cNvSpPr/>
          <p:nvPr/>
        </p:nvSpPr>
        <p:spPr bwMode="auto">
          <a:xfrm>
            <a:off x="1577340" y="1752600"/>
            <a:ext cx="2973705" cy="25908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28" name="Left-Right Arrow 27"/>
          <p:cNvSpPr/>
          <p:nvPr/>
        </p:nvSpPr>
        <p:spPr bwMode="auto">
          <a:xfrm>
            <a:off x="5713095" y="1752600"/>
            <a:ext cx="2234565" cy="25908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66912" y="1356360"/>
            <a:ext cx="219456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Horn 1a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5713095" y="1356360"/>
            <a:ext cx="219456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Horn 1b</a:t>
            </a:r>
            <a:endParaRPr lang="en-GB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1402080" y="3745230"/>
            <a:ext cx="3291840" cy="17526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166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2. </a:t>
            </a:r>
            <a:r>
              <a:rPr lang="en-GB" dirty="0" smtClean="0"/>
              <a:t>Target </a:t>
            </a:r>
            <a:r>
              <a:rPr lang="en-GB" dirty="0" smtClean="0"/>
              <a:t>installed in Horn 1a</a:t>
            </a:r>
            <a:endParaRPr lang="en-GB" dirty="0"/>
          </a:p>
        </p:txBody>
      </p:sp>
      <p:sp>
        <p:nvSpPr>
          <p:cNvPr id="8" name="Freeform 7"/>
          <p:cNvSpPr/>
          <p:nvPr/>
        </p:nvSpPr>
        <p:spPr bwMode="auto">
          <a:xfrm>
            <a:off x="1577340" y="2179320"/>
            <a:ext cx="2964180" cy="1516380"/>
          </a:xfrm>
          <a:custGeom>
            <a:avLst/>
            <a:gdLst>
              <a:gd name="connsiteX0" fmla="*/ 0 w 6370320"/>
              <a:gd name="connsiteY0" fmla="*/ 22860 h 1531620"/>
              <a:gd name="connsiteX1" fmla="*/ 15240 w 6370320"/>
              <a:gd name="connsiteY1" fmla="*/ 1531620 h 1531620"/>
              <a:gd name="connsiteX2" fmla="*/ 2286000 w 6370320"/>
              <a:gd name="connsiteY2" fmla="*/ 1531620 h 1531620"/>
              <a:gd name="connsiteX3" fmla="*/ 2964180 w 6370320"/>
              <a:gd name="connsiteY3" fmla="*/ 868680 h 1531620"/>
              <a:gd name="connsiteX4" fmla="*/ 4175760 w 6370320"/>
              <a:gd name="connsiteY4" fmla="*/ 868680 h 1531620"/>
              <a:gd name="connsiteX5" fmla="*/ 4762500 w 6370320"/>
              <a:gd name="connsiteY5" fmla="*/ 1417320 h 1531620"/>
              <a:gd name="connsiteX6" fmla="*/ 5105400 w 6370320"/>
              <a:gd name="connsiteY6" fmla="*/ 1409700 h 1531620"/>
              <a:gd name="connsiteX7" fmla="*/ 6019800 w 6370320"/>
              <a:gd name="connsiteY7" fmla="*/ 861060 h 1531620"/>
              <a:gd name="connsiteX8" fmla="*/ 6370320 w 6370320"/>
              <a:gd name="connsiteY8" fmla="*/ 845820 h 1531620"/>
              <a:gd name="connsiteX9" fmla="*/ 6347460 w 6370320"/>
              <a:gd name="connsiteY9" fmla="*/ 0 h 1531620"/>
              <a:gd name="connsiteX10" fmla="*/ 0 w 6370320"/>
              <a:gd name="connsiteY10" fmla="*/ 22860 h 1531620"/>
              <a:gd name="connsiteX0" fmla="*/ 0 w 6370320"/>
              <a:gd name="connsiteY0" fmla="*/ 22860 h 1531620"/>
              <a:gd name="connsiteX1" fmla="*/ 15240 w 6370320"/>
              <a:gd name="connsiteY1" fmla="*/ 1531620 h 1531620"/>
              <a:gd name="connsiteX2" fmla="*/ 2286000 w 6370320"/>
              <a:gd name="connsiteY2" fmla="*/ 1531620 h 1531620"/>
              <a:gd name="connsiteX3" fmla="*/ 2964180 w 6370320"/>
              <a:gd name="connsiteY3" fmla="*/ 868680 h 1531620"/>
              <a:gd name="connsiteX4" fmla="*/ 4762500 w 6370320"/>
              <a:gd name="connsiteY4" fmla="*/ 1417320 h 1531620"/>
              <a:gd name="connsiteX5" fmla="*/ 5105400 w 6370320"/>
              <a:gd name="connsiteY5" fmla="*/ 1409700 h 1531620"/>
              <a:gd name="connsiteX6" fmla="*/ 6019800 w 6370320"/>
              <a:gd name="connsiteY6" fmla="*/ 861060 h 1531620"/>
              <a:gd name="connsiteX7" fmla="*/ 6370320 w 6370320"/>
              <a:gd name="connsiteY7" fmla="*/ 845820 h 1531620"/>
              <a:gd name="connsiteX8" fmla="*/ 6347460 w 6370320"/>
              <a:gd name="connsiteY8" fmla="*/ 0 h 1531620"/>
              <a:gd name="connsiteX9" fmla="*/ 0 w 6370320"/>
              <a:gd name="connsiteY9" fmla="*/ 22860 h 1531620"/>
              <a:gd name="connsiteX0" fmla="*/ 0 w 6370320"/>
              <a:gd name="connsiteY0" fmla="*/ 22860 h 1531620"/>
              <a:gd name="connsiteX1" fmla="*/ 15240 w 6370320"/>
              <a:gd name="connsiteY1" fmla="*/ 1531620 h 1531620"/>
              <a:gd name="connsiteX2" fmla="*/ 2286000 w 6370320"/>
              <a:gd name="connsiteY2" fmla="*/ 1531620 h 1531620"/>
              <a:gd name="connsiteX3" fmla="*/ 2964180 w 6370320"/>
              <a:gd name="connsiteY3" fmla="*/ 868680 h 1531620"/>
              <a:gd name="connsiteX4" fmla="*/ 5105400 w 6370320"/>
              <a:gd name="connsiteY4" fmla="*/ 1409700 h 1531620"/>
              <a:gd name="connsiteX5" fmla="*/ 6019800 w 6370320"/>
              <a:gd name="connsiteY5" fmla="*/ 861060 h 1531620"/>
              <a:gd name="connsiteX6" fmla="*/ 6370320 w 6370320"/>
              <a:gd name="connsiteY6" fmla="*/ 845820 h 1531620"/>
              <a:gd name="connsiteX7" fmla="*/ 6347460 w 6370320"/>
              <a:gd name="connsiteY7" fmla="*/ 0 h 1531620"/>
              <a:gd name="connsiteX8" fmla="*/ 0 w 6370320"/>
              <a:gd name="connsiteY8" fmla="*/ 22860 h 1531620"/>
              <a:gd name="connsiteX0" fmla="*/ 0 w 6370320"/>
              <a:gd name="connsiteY0" fmla="*/ 22860 h 1531620"/>
              <a:gd name="connsiteX1" fmla="*/ 15240 w 6370320"/>
              <a:gd name="connsiteY1" fmla="*/ 1531620 h 1531620"/>
              <a:gd name="connsiteX2" fmla="*/ 2286000 w 6370320"/>
              <a:gd name="connsiteY2" fmla="*/ 1531620 h 1531620"/>
              <a:gd name="connsiteX3" fmla="*/ 2964180 w 6370320"/>
              <a:gd name="connsiteY3" fmla="*/ 868680 h 1531620"/>
              <a:gd name="connsiteX4" fmla="*/ 6019800 w 6370320"/>
              <a:gd name="connsiteY4" fmla="*/ 861060 h 1531620"/>
              <a:gd name="connsiteX5" fmla="*/ 6370320 w 6370320"/>
              <a:gd name="connsiteY5" fmla="*/ 845820 h 1531620"/>
              <a:gd name="connsiteX6" fmla="*/ 6347460 w 6370320"/>
              <a:gd name="connsiteY6" fmla="*/ 0 h 1531620"/>
              <a:gd name="connsiteX7" fmla="*/ 0 w 6370320"/>
              <a:gd name="connsiteY7" fmla="*/ 22860 h 1531620"/>
              <a:gd name="connsiteX0" fmla="*/ 0 w 6370320"/>
              <a:gd name="connsiteY0" fmla="*/ 22860 h 1531620"/>
              <a:gd name="connsiteX1" fmla="*/ 15240 w 6370320"/>
              <a:gd name="connsiteY1" fmla="*/ 1531620 h 1531620"/>
              <a:gd name="connsiteX2" fmla="*/ 2286000 w 6370320"/>
              <a:gd name="connsiteY2" fmla="*/ 1531620 h 1531620"/>
              <a:gd name="connsiteX3" fmla="*/ 2964180 w 6370320"/>
              <a:gd name="connsiteY3" fmla="*/ 868680 h 1531620"/>
              <a:gd name="connsiteX4" fmla="*/ 6370320 w 6370320"/>
              <a:gd name="connsiteY4" fmla="*/ 845820 h 1531620"/>
              <a:gd name="connsiteX5" fmla="*/ 6347460 w 6370320"/>
              <a:gd name="connsiteY5" fmla="*/ 0 h 1531620"/>
              <a:gd name="connsiteX6" fmla="*/ 0 w 6370320"/>
              <a:gd name="connsiteY6" fmla="*/ 22860 h 1531620"/>
              <a:gd name="connsiteX0" fmla="*/ 0 w 6347460"/>
              <a:gd name="connsiteY0" fmla="*/ 22860 h 1531620"/>
              <a:gd name="connsiteX1" fmla="*/ 15240 w 6347460"/>
              <a:gd name="connsiteY1" fmla="*/ 1531620 h 1531620"/>
              <a:gd name="connsiteX2" fmla="*/ 2286000 w 6347460"/>
              <a:gd name="connsiteY2" fmla="*/ 1531620 h 1531620"/>
              <a:gd name="connsiteX3" fmla="*/ 2964180 w 6347460"/>
              <a:gd name="connsiteY3" fmla="*/ 868680 h 1531620"/>
              <a:gd name="connsiteX4" fmla="*/ 6347460 w 6347460"/>
              <a:gd name="connsiteY4" fmla="*/ 0 h 1531620"/>
              <a:gd name="connsiteX5" fmla="*/ 0 w 6347460"/>
              <a:gd name="connsiteY5" fmla="*/ 22860 h 1531620"/>
              <a:gd name="connsiteX0" fmla="*/ 0 w 2964180"/>
              <a:gd name="connsiteY0" fmla="*/ 7620 h 1516380"/>
              <a:gd name="connsiteX1" fmla="*/ 15240 w 2964180"/>
              <a:gd name="connsiteY1" fmla="*/ 1516380 h 1516380"/>
              <a:gd name="connsiteX2" fmla="*/ 2286000 w 2964180"/>
              <a:gd name="connsiteY2" fmla="*/ 1516380 h 1516380"/>
              <a:gd name="connsiteX3" fmla="*/ 2964180 w 2964180"/>
              <a:gd name="connsiteY3" fmla="*/ 853440 h 1516380"/>
              <a:gd name="connsiteX4" fmla="*/ 2956560 w 2964180"/>
              <a:gd name="connsiteY4" fmla="*/ 0 h 1516380"/>
              <a:gd name="connsiteX5" fmla="*/ 0 w 2964180"/>
              <a:gd name="connsiteY5" fmla="*/ 7620 h 151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4180" h="1516380">
                <a:moveTo>
                  <a:pt x="0" y="7620"/>
                </a:moveTo>
                <a:lnTo>
                  <a:pt x="15240" y="1516380"/>
                </a:lnTo>
                <a:lnTo>
                  <a:pt x="2286000" y="1516380"/>
                </a:lnTo>
                <a:lnTo>
                  <a:pt x="2964180" y="853440"/>
                </a:lnTo>
                <a:lnTo>
                  <a:pt x="2956560" y="0"/>
                </a:lnTo>
                <a:lnTo>
                  <a:pt x="0" y="7620"/>
                </a:ln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769620" y="3825240"/>
            <a:ext cx="80848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Left-Right Arrow 23"/>
          <p:cNvSpPr/>
          <p:nvPr/>
        </p:nvSpPr>
        <p:spPr bwMode="auto">
          <a:xfrm>
            <a:off x="1577340" y="1752600"/>
            <a:ext cx="2973705" cy="25908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66912" y="1356360"/>
            <a:ext cx="219456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c.2000 mm</a:t>
            </a:r>
            <a:endParaRPr lang="en-GB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1586865" y="3970020"/>
            <a:ext cx="2964180" cy="1516380"/>
          </a:xfrm>
          <a:custGeom>
            <a:avLst/>
            <a:gdLst>
              <a:gd name="connsiteX0" fmla="*/ 0 w 6370320"/>
              <a:gd name="connsiteY0" fmla="*/ 22860 h 1531620"/>
              <a:gd name="connsiteX1" fmla="*/ 15240 w 6370320"/>
              <a:gd name="connsiteY1" fmla="*/ 1531620 h 1531620"/>
              <a:gd name="connsiteX2" fmla="*/ 2286000 w 6370320"/>
              <a:gd name="connsiteY2" fmla="*/ 1531620 h 1531620"/>
              <a:gd name="connsiteX3" fmla="*/ 2964180 w 6370320"/>
              <a:gd name="connsiteY3" fmla="*/ 868680 h 1531620"/>
              <a:gd name="connsiteX4" fmla="*/ 4175760 w 6370320"/>
              <a:gd name="connsiteY4" fmla="*/ 868680 h 1531620"/>
              <a:gd name="connsiteX5" fmla="*/ 4762500 w 6370320"/>
              <a:gd name="connsiteY5" fmla="*/ 1417320 h 1531620"/>
              <a:gd name="connsiteX6" fmla="*/ 5105400 w 6370320"/>
              <a:gd name="connsiteY6" fmla="*/ 1409700 h 1531620"/>
              <a:gd name="connsiteX7" fmla="*/ 6019800 w 6370320"/>
              <a:gd name="connsiteY7" fmla="*/ 861060 h 1531620"/>
              <a:gd name="connsiteX8" fmla="*/ 6370320 w 6370320"/>
              <a:gd name="connsiteY8" fmla="*/ 845820 h 1531620"/>
              <a:gd name="connsiteX9" fmla="*/ 6347460 w 6370320"/>
              <a:gd name="connsiteY9" fmla="*/ 0 h 1531620"/>
              <a:gd name="connsiteX10" fmla="*/ 0 w 6370320"/>
              <a:gd name="connsiteY10" fmla="*/ 22860 h 1531620"/>
              <a:gd name="connsiteX0" fmla="*/ 0 w 6370320"/>
              <a:gd name="connsiteY0" fmla="*/ 22860 h 1531620"/>
              <a:gd name="connsiteX1" fmla="*/ 15240 w 6370320"/>
              <a:gd name="connsiteY1" fmla="*/ 1531620 h 1531620"/>
              <a:gd name="connsiteX2" fmla="*/ 2286000 w 6370320"/>
              <a:gd name="connsiteY2" fmla="*/ 1531620 h 1531620"/>
              <a:gd name="connsiteX3" fmla="*/ 2964180 w 6370320"/>
              <a:gd name="connsiteY3" fmla="*/ 868680 h 1531620"/>
              <a:gd name="connsiteX4" fmla="*/ 4762500 w 6370320"/>
              <a:gd name="connsiteY4" fmla="*/ 1417320 h 1531620"/>
              <a:gd name="connsiteX5" fmla="*/ 5105400 w 6370320"/>
              <a:gd name="connsiteY5" fmla="*/ 1409700 h 1531620"/>
              <a:gd name="connsiteX6" fmla="*/ 6019800 w 6370320"/>
              <a:gd name="connsiteY6" fmla="*/ 861060 h 1531620"/>
              <a:gd name="connsiteX7" fmla="*/ 6370320 w 6370320"/>
              <a:gd name="connsiteY7" fmla="*/ 845820 h 1531620"/>
              <a:gd name="connsiteX8" fmla="*/ 6347460 w 6370320"/>
              <a:gd name="connsiteY8" fmla="*/ 0 h 1531620"/>
              <a:gd name="connsiteX9" fmla="*/ 0 w 6370320"/>
              <a:gd name="connsiteY9" fmla="*/ 22860 h 1531620"/>
              <a:gd name="connsiteX0" fmla="*/ 0 w 6370320"/>
              <a:gd name="connsiteY0" fmla="*/ 22860 h 1531620"/>
              <a:gd name="connsiteX1" fmla="*/ 15240 w 6370320"/>
              <a:gd name="connsiteY1" fmla="*/ 1531620 h 1531620"/>
              <a:gd name="connsiteX2" fmla="*/ 2286000 w 6370320"/>
              <a:gd name="connsiteY2" fmla="*/ 1531620 h 1531620"/>
              <a:gd name="connsiteX3" fmla="*/ 2964180 w 6370320"/>
              <a:gd name="connsiteY3" fmla="*/ 868680 h 1531620"/>
              <a:gd name="connsiteX4" fmla="*/ 5105400 w 6370320"/>
              <a:gd name="connsiteY4" fmla="*/ 1409700 h 1531620"/>
              <a:gd name="connsiteX5" fmla="*/ 6019800 w 6370320"/>
              <a:gd name="connsiteY5" fmla="*/ 861060 h 1531620"/>
              <a:gd name="connsiteX6" fmla="*/ 6370320 w 6370320"/>
              <a:gd name="connsiteY6" fmla="*/ 845820 h 1531620"/>
              <a:gd name="connsiteX7" fmla="*/ 6347460 w 6370320"/>
              <a:gd name="connsiteY7" fmla="*/ 0 h 1531620"/>
              <a:gd name="connsiteX8" fmla="*/ 0 w 6370320"/>
              <a:gd name="connsiteY8" fmla="*/ 22860 h 1531620"/>
              <a:gd name="connsiteX0" fmla="*/ 0 w 6370320"/>
              <a:gd name="connsiteY0" fmla="*/ 22860 h 1531620"/>
              <a:gd name="connsiteX1" fmla="*/ 15240 w 6370320"/>
              <a:gd name="connsiteY1" fmla="*/ 1531620 h 1531620"/>
              <a:gd name="connsiteX2" fmla="*/ 2286000 w 6370320"/>
              <a:gd name="connsiteY2" fmla="*/ 1531620 h 1531620"/>
              <a:gd name="connsiteX3" fmla="*/ 2964180 w 6370320"/>
              <a:gd name="connsiteY3" fmla="*/ 868680 h 1531620"/>
              <a:gd name="connsiteX4" fmla="*/ 6019800 w 6370320"/>
              <a:gd name="connsiteY4" fmla="*/ 861060 h 1531620"/>
              <a:gd name="connsiteX5" fmla="*/ 6370320 w 6370320"/>
              <a:gd name="connsiteY5" fmla="*/ 845820 h 1531620"/>
              <a:gd name="connsiteX6" fmla="*/ 6347460 w 6370320"/>
              <a:gd name="connsiteY6" fmla="*/ 0 h 1531620"/>
              <a:gd name="connsiteX7" fmla="*/ 0 w 6370320"/>
              <a:gd name="connsiteY7" fmla="*/ 22860 h 1531620"/>
              <a:gd name="connsiteX0" fmla="*/ 0 w 6370320"/>
              <a:gd name="connsiteY0" fmla="*/ 22860 h 1531620"/>
              <a:gd name="connsiteX1" fmla="*/ 15240 w 6370320"/>
              <a:gd name="connsiteY1" fmla="*/ 1531620 h 1531620"/>
              <a:gd name="connsiteX2" fmla="*/ 2286000 w 6370320"/>
              <a:gd name="connsiteY2" fmla="*/ 1531620 h 1531620"/>
              <a:gd name="connsiteX3" fmla="*/ 2964180 w 6370320"/>
              <a:gd name="connsiteY3" fmla="*/ 868680 h 1531620"/>
              <a:gd name="connsiteX4" fmla="*/ 6370320 w 6370320"/>
              <a:gd name="connsiteY4" fmla="*/ 845820 h 1531620"/>
              <a:gd name="connsiteX5" fmla="*/ 6347460 w 6370320"/>
              <a:gd name="connsiteY5" fmla="*/ 0 h 1531620"/>
              <a:gd name="connsiteX6" fmla="*/ 0 w 6370320"/>
              <a:gd name="connsiteY6" fmla="*/ 22860 h 1531620"/>
              <a:gd name="connsiteX0" fmla="*/ 0 w 6347460"/>
              <a:gd name="connsiteY0" fmla="*/ 22860 h 1531620"/>
              <a:gd name="connsiteX1" fmla="*/ 15240 w 6347460"/>
              <a:gd name="connsiteY1" fmla="*/ 1531620 h 1531620"/>
              <a:gd name="connsiteX2" fmla="*/ 2286000 w 6347460"/>
              <a:gd name="connsiteY2" fmla="*/ 1531620 h 1531620"/>
              <a:gd name="connsiteX3" fmla="*/ 2964180 w 6347460"/>
              <a:gd name="connsiteY3" fmla="*/ 868680 h 1531620"/>
              <a:gd name="connsiteX4" fmla="*/ 6347460 w 6347460"/>
              <a:gd name="connsiteY4" fmla="*/ 0 h 1531620"/>
              <a:gd name="connsiteX5" fmla="*/ 0 w 6347460"/>
              <a:gd name="connsiteY5" fmla="*/ 22860 h 1531620"/>
              <a:gd name="connsiteX0" fmla="*/ 0 w 2964180"/>
              <a:gd name="connsiteY0" fmla="*/ 7620 h 1516380"/>
              <a:gd name="connsiteX1" fmla="*/ 15240 w 2964180"/>
              <a:gd name="connsiteY1" fmla="*/ 1516380 h 1516380"/>
              <a:gd name="connsiteX2" fmla="*/ 2286000 w 2964180"/>
              <a:gd name="connsiteY2" fmla="*/ 1516380 h 1516380"/>
              <a:gd name="connsiteX3" fmla="*/ 2964180 w 2964180"/>
              <a:gd name="connsiteY3" fmla="*/ 853440 h 1516380"/>
              <a:gd name="connsiteX4" fmla="*/ 2956560 w 2964180"/>
              <a:gd name="connsiteY4" fmla="*/ 0 h 1516380"/>
              <a:gd name="connsiteX5" fmla="*/ 0 w 2964180"/>
              <a:gd name="connsiteY5" fmla="*/ 7620 h 151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4180" h="1516380">
                <a:moveTo>
                  <a:pt x="0" y="7620"/>
                </a:moveTo>
                <a:lnTo>
                  <a:pt x="15240" y="1516380"/>
                </a:lnTo>
                <a:lnTo>
                  <a:pt x="2286000" y="1516380"/>
                </a:lnTo>
                <a:lnTo>
                  <a:pt x="2964180" y="853440"/>
                </a:lnTo>
                <a:lnTo>
                  <a:pt x="2956560" y="0"/>
                </a:lnTo>
                <a:lnTo>
                  <a:pt x="0" y="7620"/>
                </a:ln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35492" y="5654040"/>
            <a:ext cx="219456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Horn 1a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1402080" y="3745230"/>
            <a:ext cx="3291840" cy="17526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17" name="Content Placeholder 4"/>
          <p:cNvSpPr>
            <a:spLocks noGrp="1"/>
          </p:cNvSpPr>
          <p:nvPr>
            <p:ph idx="1"/>
          </p:nvPr>
        </p:nvSpPr>
        <p:spPr>
          <a:xfrm>
            <a:off x="4728805" y="1303362"/>
            <a:ext cx="4450079" cy="523425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Target position fixed </a:t>
            </a:r>
            <a:r>
              <a:rPr lang="en-GB" sz="2000" dirty="0" smtClean="0"/>
              <a:t>in Z- inside </a:t>
            </a:r>
            <a:r>
              <a:rPr lang="en-GB" sz="2000" dirty="0" smtClean="0"/>
              <a:t>cylindrical collector (Horn 1a)</a:t>
            </a:r>
          </a:p>
          <a:p>
            <a:pPr lvl="1"/>
            <a:r>
              <a:rPr lang="en-GB" sz="1800" dirty="0" smtClean="0"/>
              <a:t>No need for separate target carrier (a la </a:t>
            </a:r>
            <a:r>
              <a:rPr lang="en-GB" sz="1800" dirty="0" err="1" smtClean="0"/>
              <a:t>NuMI</a:t>
            </a:r>
            <a:r>
              <a:rPr lang="en-GB" sz="1800" dirty="0" smtClean="0"/>
              <a:t>)</a:t>
            </a:r>
          </a:p>
          <a:p>
            <a:pPr lvl="1"/>
            <a:r>
              <a:rPr lang="en-GB" sz="1800" dirty="0" smtClean="0"/>
              <a:t>Target can be supported directly within horn bore (a la T2K)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Optimum target length 1.7 m– 2.4 m</a:t>
            </a:r>
          </a:p>
          <a:p>
            <a:pPr lvl="1"/>
            <a:r>
              <a:rPr lang="en-GB" sz="1800" dirty="0" smtClean="0"/>
              <a:t>Fairly flat </a:t>
            </a:r>
            <a:r>
              <a:rPr lang="en-GB" sz="1800" dirty="0" smtClean="0"/>
              <a:t>optimum</a:t>
            </a:r>
          </a:p>
          <a:p>
            <a:pPr lvl="2"/>
            <a:r>
              <a:rPr lang="en-GB" sz="1800" dirty="0" smtClean="0"/>
              <a:t>Select what fits best</a:t>
            </a:r>
            <a:endParaRPr lang="en-GB" sz="1800" dirty="0" smtClean="0"/>
          </a:p>
          <a:p>
            <a:pPr lvl="1"/>
            <a:r>
              <a:rPr lang="en-GB" sz="1800" dirty="0" smtClean="0"/>
              <a:t>But 1.7 m = 2x longer than </a:t>
            </a:r>
            <a:r>
              <a:rPr lang="en-GB" sz="1800" dirty="0" err="1" smtClean="0"/>
              <a:t>NuMI</a:t>
            </a:r>
            <a:r>
              <a:rPr lang="en-GB" sz="1800" dirty="0" smtClean="0"/>
              <a:t>, T2K</a:t>
            </a:r>
          </a:p>
          <a:p>
            <a:pPr lvl="2"/>
            <a:r>
              <a:rPr lang="en-GB" sz="1800" dirty="0" smtClean="0"/>
              <a:t>Difficult to cantilever within horn</a:t>
            </a:r>
          </a:p>
          <a:p>
            <a:pPr lvl="2"/>
            <a:r>
              <a:rPr lang="en-GB" sz="1800" dirty="0" smtClean="0"/>
              <a:t>Extra heat load</a:t>
            </a:r>
            <a:r>
              <a:rPr lang="en-GB" dirty="0" smtClean="0"/>
              <a:t>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17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3</a:t>
            </a:r>
            <a:r>
              <a:rPr lang="en-GB" dirty="0" smtClean="0"/>
              <a:t>. </a:t>
            </a:r>
            <a:r>
              <a:rPr lang="en-GB" dirty="0"/>
              <a:t>Proposal: split target into two lengths</a:t>
            </a:r>
            <a:br>
              <a:rPr lang="en-GB" dirty="0"/>
            </a:br>
            <a:endParaRPr lang="en-GB" dirty="0"/>
          </a:p>
        </p:txBody>
      </p:sp>
      <p:sp>
        <p:nvSpPr>
          <p:cNvPr id="8" name="Freeform 7"/>
          <p:cNvSpPr/>
          <p:nvPr/>
        </p:nvSpPr>
        <p:spPr bwMode="auto">
          <a:xfrm>
            <a:off x="1577340" y="2179320"/>
            <a:ext cx="2964180" cy="1516380"/>
          </a:xfrm>
          <a:custGeom>
            <a:avLst/>
            <a:gdLst>
              <a:gd name="connsiteX0" fmla="*/ 0 w 6370320"/>
              <a:gd name="connsiteY0" fmla="*/ 22860 h 1531620"/>
              <a:gd name="connsiteX1" fmla="*/ 15240 w 6370320"/>
              <a:gd name="connsiteY1" fmla="*/ 1531620 h 1531620"/>
              <a:gd name="connsiteX2" fmla="*/ 2286000 w 6370320"/>
              <a:gd name="connsiteY2" fmla="*/ 1531620 h 1531620"/>
              <a:gd name="connsiteX3" fmla="*/ 2964180 w 6370320"/>
              <a:gd name="connsiteY3" fmla="*/ 868680 h 1531620"/>
              <a:gd name="connsiteX4" fmla="*/ 4175760 w 6370320"/>
              <a:gd name="connsiteY4" fmla="*/ 868680 h 1531620"/>
              <a:gd name="connsiteX5" fmla="*/ 4762500 w 6370320"/>
              <a:gd name="connsiteY5" fmla="*/ 1417320 h 1531620"/>
              <a:gd name="connsiteX6" fmla="*/ 5105400 w 6370320"/>
              <a:gd name="connsiteY6" fmla="*/ 1409700 h 1531620"/>
              <a:gd name="connsiteX7" fmla="*/ 6019800 w 6370320"/>
              <a:gd name="connsiteY7" fmla="*/ 861060 h 1531620"/>
              <a:gd name="connsiteX8" fmla="*/ 6370320 w 6370320"/>
              <a:gd name="connsiteY8" fmla="*/ 845820 h 1531620"/>
              <a:gd name="connsiteX9" fmla="*/ 6347460 w 6370320"/>
              <a:gd name="connsiteY9" fmla="*/ 0 h 1531620"/>
              <a:gd name="connsiteX10" fmla="*/ 0 w 6370320"/>
              <a:gd name="connsiteY10" fmla="*/ 22860 h 1531620"/>
              <a:gd name="connsiteX0" fmla="*/ 0 w 6370320"/>
              <a:gd name="connsiteY0" fmla="*/ 22860 h 1531620"/>
              <a:gd name="connsiteX1" fmla="*/ 15240 w 6370320"/>
              <a:gd name="connsiteY1" fmla="*/ 1531620 h 1531620"/>
              <a:gd name="connsiteX2" fmla="*/ 2286000 w 6370320"/>
              <a:gd name="connsiteY2" fmla="*/ 1531620 h 1531620"/>
              <a:gd name="connsiteX3" fmla="*/ 2964180 w 6370320"/>
              <a:gd name="connsiteY3" fmla="*/ 868680 h 1531620"/>
              <a:gd name="connsiteX4" fmla="*/ 4762500 w 6370320"/>
              <a:gd name="connsiteY4" fmla="*/ 1417320 h 1531620"/>
              <a:gd name="connsiteX5" fmla="*/ 5105400 w 6370320"/>
              <a:gd name="connsiteY5" fmla="*/ 1409700 h 1531620"/>
              <a:gd name="connsiteX6" fmla="*/ 6019800 w 6370320"/>
              <a:gd name="connsiteY6" fmla="*/ 861060 h 1531620"/>
              <a:gd name="connsiteX7" fmla="*/ 6370320 w 6370320"/>
              <a:gd name="connsiteY7" fmla="*/ 845820 h 1531620"/>
              <a:gd name="connsiteX8" fmla="*/ 6347460 w 6370320"/>
              <a:gd name="connsiteY8" fmla="*/ 0 h 1531620"/>
              <a:gd name="connsiteX9" fmla="*/ 0 w 6370320"/>
              <a:gd name="connsiteY9" fmla="*/ 22860 h 1531620"/>
              <a:gd name="connsiteX0" fmla="*/ 0 w 6370320"/>
              <a:gd name="connsiteY0" fmla="*/ 22860 h 1531620"/>
              <a:gd name="connsiteX1" fmla="*/ 15240 w 6370320"/>
              <a:gd name="connsiteY1" fmla="*/ 1531620 h 1531620"/>
              <a:gd name="connsiteX2" fmla="*/ 2286000 w 6370320"/>
              <a:gd name="connsiteY2" fmla="*/ 1531620 h 1531620"/>
              <a:gd name="connsiteX3" fmla="*/ 2964180 w 6370320"/>
              <a:gd name="connsiteY3" fmla="*/ 868680 h 1531620"/>
              <a:gd name="connsiteX4" fmla="*/ 5105400 w 6370320"/>
              <a:gd name="connsiteY4" fmla="*/ 1409700 h 1531620"/>
              <a:gd name="connsiteX5" fmla="*/ 6019800 w 6370320"/>
              <a:gd name="connsiteY5" fmla="*/ 861060 h 1531620"/>
              <a:gd name="connsiteX6" fmla="*/ 6370320 w 6370320"/>
              <a:gd name="connsiteY6" fmla="*/ 845820 h 1531620"/>
              <a:gd name="connsiteX7" fmla="*/ 6347460 w 6370320"/>
              <a:gd name="connsiteY7" fmla="*/ 0 h 1531620"/>
              <a:gd name="connsiteX8" fmla="*/ 0 w 6370320"/>
              <a:gd name="connsiteY8" fmla="*/ 22860 h 1531620"/>
              <a:gd name="connsiteX0" fmla="*/ 0 w 6370320"/>
              <a:gd name="connsiteY0" fmla="*/ 22860 h 1531620"/>
              <a:gd name="connsiteX1" fmla="*/ 15240 w 6370320"/>
              <a:gd name="connsiteY1" fmla="*/ 1531620 h 1531620"/>
              <a:gd name="connsiteX2" fmla="*/ 2286000 w 6370320"/>
              <a:gd name="connsiteY2" fmla="*/ 1531620 h 1531620"/>
              <a:gd name="connsiteX3" fmla="*/ 2964180 w 6370320"/>
              <a:gd name="connsiteY3" fmla="*/ 868680 h 1531620"/>
              <a:gd name="connsiteX4" fmla="*/ 6019800 w 6370320"/>
              <a:gd name="connsiteY4" fmla="*/ 861060 h 1531620"/>
              <a:gd name="connsiteX5" fmla="*/ 6370320 w 6370320"/>
              <a:gd name="connsiteY5" fmla="*/ 845820 h 1531620"/>
              <a:gd name="connsiteX6" fmla="*/ 6347460 w 6370320"/>
              <a:gd name="connsiteY6" fmla="*/ 0 h 1531620"/>
              <a:gd name="connsiteX7" fmla="*/ 0 w 6370320"/>
              <a:gd name="connsiteY7" fmla="*/ 22860 h 1531620"/>
              <a:gd name="connsiteX0" fmla="*/ 0 w 6370320"/>
              <a:gd name="connsiteY0" fmla="*/ 22860 h 1531620"/>
              <a:gd name="connsiteX1" fmla="*/ 15240 w 6370320"/>
              <a:gd name="connsiteY1" fmla="*/ 1531620 h 1531620"/>
              <a:gd name="connsiteX2" fmla="*/ 2286000 w 6370320"/>
              <a:gd name="connsiteY2" fmla="*/ 1531620 h 1531620"/>
              <a:gd name="connsiteX3" fmla="*/ 2964180 w 6370320"/>
              <a:gd name="connsiteY3" fmla="*/ 868680 h 1531620"/>
              <a:gd name="connsiteX4" fmla="*/ 6370320 w 6370320"/>
              <a:gd name="connsiteY4" fmla="*/ 845820 h 1531620"/>
              <a:gd name="connsiteX5" fmla="*/ 6347460 w 6370320"/>
              <a:gd name="connsiteY5" fmla="*/ 0 h 1531620"/>
              <a:gd name="connsiteX6" fmla="*/ 0 w 6370320"/>
              <a:gd name="connsiteY6" fmla="*/ 22860 h 1531620"/>
              <a:gd name="connsiteX0" fmla="*/ 0 w 6347460"/>
              <a:gd name="connsiteY0" fmla="*/ 22860 h 1531620"/>
              <a:gd name="connsiteX1" fmla="*/ 15240 w 6347460"/>
              <a:gd name="connsiteY1" fmla="*/ 1531620 h 1531620"/>
              <a:gd name="connsiteX2" fmla="*/ 2286000 w 6347460"/>
              <a:gd name="connsiteY2" fmla="*/ 1531620 h 1531620"/>
              <a:gd name="connsiteX3" fmla="*/ 2964180 w 6347460"/>
              <a:gd name="connsiteY3" fmla="*/ 868680 h 1531620"/>
              <a:gd name="connsiteX4" fmla="*/ 6347460 w 6347460"/>
              <a:gd name="connsiteY4" fmla="*/ 0 h 1531620"/>
              <a:gd name="connsiteX5" fmla="*/ 0 w 6347460"/>
              <a:gd name="connsiteY5" fmla="*/ 22860 h 1531620"/>
              <a:gd name="connsiteX0" fmla="*/ 0 w 2964180"/>
              <a:gd name="connsiteY0" fmla="*/ 7620 h 1516380"/>
              <a:gd name="connsiteX1" fmla="*/ 15240 w 2964180"/>
              <a:gd name="connsiteY1" fmla="*/ 1516380 h 1516380"/>
              <a:gd name="connsiteX2" fmla="*/ 2286000 w 2964180"/>
              <a:gd name="connsiteY2" fmla="*/ 1516380 h 1516380"/>
              <a:gd name="connsiteX3" fmla="*/ 2964180 w 2964180"/>
              <a:gd name="connsiteY3" fmla="*/ 853440 h 1516380"/>
              <a:gd name="connsiteX4" fmla="*/ 2956560 w 2964180"/>
              <a:gd name="connsiteY4" fmla="*/ 0 h 1516380"/>
              <a:gd name="connsiteX5" fmla="*/ 0 w 2964180"/>
              <a:gd name="connsiteY5" fmla="*/ 7620 h 151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4180" h="1516380">
                <a:moveTo>
                  <a:pt x="0" y="7620"/>
                </a:moveTo>
                <a:lnTo>
                  <a:pt x="15240" y="1516380"/>
                </a:lnTo>
                <a:lnTo>
                  <a:pt x="2286000" y="1516380"/>
                </a:lnTo>
                <a:lnTo>
                  <a:pt x="2964180" y="853440"/>
                </a:lnTo>
                <a:lnTo>
                  <a:pt x="2956560" y="0"/>
                </a:lnTo>
                <a:lnTo>
                  <a:pt x="0" y="7620"/>
                </a:ln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769620" y="3825240"/>
            <a:ext cx="80848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Left-Right Arrow 23"/>
          <p:cNvSpPr/>
          <p:nvPr/>
        </p:nvSpPr>
        <p:spPr bwMode="auto">
          <a:xfrm>
            <a:off x="1577340" y="1752600"/>
            <a:ext cx="2973705" cy="25908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66912" y="1356360"/>
            <a:ext cx="219456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c.2000 mm</a:t>
            </a:r>
            <a:endParaRPr lang="en-GB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1586865" y="3970020"/>
            <a:ext cx="2964180" cy="1516380"/>
          </a:xfrm>
          <a:custGeom>
            <a:avLst/>
            <a:gdLst>
              <a:gd name="connsiteX0" fmla="*/ 0 w 6370320"/>
              <a:gd name="connsiteY0" fmla="*/ 22860 h 1531620"/>
              <a:gd name="connsiteX1" fmla="*/ 15240 w 6370320"/>
              <a:gd name="connsiteY1" fmla="*/ 1531620 h 1531620"/>
              <a:gd name="connsiteX2" fmla="*/ 2286000 w 6370320"/>
              <a:gd name="connsiteY2" fmla="*/ 1531620 h 1531620"/>
              <a:gd name="connsiteX3" fmla="*/ 2964180 w 6370320"/>
              <a:gd name="connsiteY3" fmla="*/ 868680 h 1531620"/>
              <a:gd name="connsiteX4" fmla="*/ 4175760 w 6370320"/>
              <a:gd name="connsiteY4" fmla="*/ 868680 h 1531620"/>
              <a:gd name="connsiteX5" fmla="*/ 4762500 w 6370320"/>
              <a:gd name="connsiteY5" fmla="*/ 1417320 h 1531620"/>
              <a:gd name="connsiteX6" fmla="*/ 5105400 w 6370320"/>
              <a:gd name="connsiteY6" fmla="*/ 1409700 h 1531620"/>
              <a:gd name="connsiteX7" fmla="*/ 6019800 w 6370320"/>
              <a:gd name="connsiteY7" fmla="*/ 861060 h 1531620"/>
              <a:gd name="connsiteX8" fmla="*/ 6370320 w 6370320"/>
              <a:gd name="connsiteY8" fmla="*/ 845820 h 1531620"/>
              <a:gd name="connsiteX9" fmla="*/ 6347460 w 6370320"/>
              <a:gd name="connsiteY9" fmla="*/ 0 h 1531620"/>
              <a:gd name="connsiteX10" fmla="*/ 0 w 6370320"/>
              <a:gd name="connsiteY10" fmla="*/ 22860 h 1531620"/>
              <a:gd name="connsiteX0" fmla="*/ 0 w 6370320"/>
              <a:gd name="connsiteY0" fmla="*/ 22860 h 1531620"/>
              <a:gd name="connsiteX1" fmla="*/ 15240 w 6370320"/>
              <a:gd name="connsiteY1" fmla="*/ 1531620 h 1531620"/>
              <a:gd name="connsiteX2" fmla="*/ 2286000 w 6370320"/>
              <a:gd name="connsiteY2" fmla="*/ 1531620 h 1531620"/>
              <a:gd name="connsiteX3" fmla="*/ 2964180 w 6370320"/>
              <a:gd name="connsiteY3" fmla="*/ 868680 h 1531620"/>
              <a:gd name="connsiteX4" fmla="*/ 4762500 w 6370320"/>
              <a:gd name="connsiteY4" fmla="*/ 1417320 h 1531620"/>
              <a:gd name="connsiteX5" fmla="*/ 5105400 w 6370320"/>
              <a:gd name="connsiteY5" fmla="*/ 1409700 h 1531620"/>
              <a:gd name="connsiteX6" fmla="*/ 6019800 w 6370320"/>
              <a:gd name="connsiteY6" fmla="*/ 861060 h 1531620"/>
              <a:gd name="connsiteX7" fmla="*/ 6370320 w 6370320"/>
              <a:gd name="connsiteY7" fmla="*/ 845820 h 1531620"/>
              <a:gd name="connsiteX8" fmla="*/ 6347460 w 6370320"/>
              <a:gd name="connsiteY8" fmla="*/ 0 h 1531620"/>
              <a:gd name="connsiteX9" fmla="*/ 0 w 6370320"/>
              <a:gd name="connsiteY9" fmla="*/ 22860 h 1531620"/>
              <a:gd name="connsiteX0" fmla="*/ 0 w 6370320"/>
              <a:gd name="connsiteY0" fmla="*/ 22860 h 1531620"/>
              <a:gd name="connsiteX1" fmla="*/ 15240 w 6370320"/>
              <a:gd name="connsiteY1" fmla="*/ 1531620 h 1531620"/>
              <a:gd name="connsiteX2" fmla="*/ 2286000 w 6370320"/>
              <a:gd name="connsiteY2" fmla="*/ 1531620 h 1531620"/>
              <a:gd name="connsiteX3" fmla="*/ 2964180 w 6370320"/>
              <a:gd name="connsiteY3" fmla="*/ 868680 h 1531620"/>
              <a:gd name="connsiteX4" fmla="*/ 5105400 w 6370320"/>
              <a:gd name="connsiteY4" fmla="*/ 1409700 h 1531620"/>
              <a:gd name="connsiteX5" fmla="*/ 6019800 w 6370320"/>
              <a:gd name="connsiteY5" fmla="*/ 861060 h 1531620"/>
              <a:gd name="connsiteX6" fmla="*/ 6370320 w 6370320"/>
              <a:gd name="connsiteY6" fmla="*/ 845820 h 1531620"/>
              <a:gd name="connsiteX7" fmla="*/ 6347460 w 6370320"/>
              <a:gd name="connsiteY7" fmla="*/ 0 h 1531620"/>
              <a:gd name="connsiteX8" fmla="*/ 0 w 6370320"/>
              <a:gd name="connsiteY8" fmla="*/ 22860 h 1531620"/>
              <a:gd name="connsiteX0" fmla="*/ 0 w 6370320"/>
              <a:gd name="connsiteY0" fmla="*/ 22860 h 1531620"/>
              <a:gd name="connsiteX1" fmla="*/ 15240 w 6370320"/>
              <a:gd name="connsiteY1" fmla="*/ 1531620 h 1531620"/>
              <a:gd name="connsiteX2" fmla="*/ 2286000 w 6370320"/>
              <a:gd name="connsiteY2" fmla="*/ 1531620 h 1531620"/>
              <a:gd name="connsiteX3" fmla="*/ 2964180 w 6370320"/>
              <a:gd name="connsiteY3" fmla="*/ 868680 h 1531620"/>
              <a:gd name="connsiteX4" fmla="*/ 6019800 w 6370320"/>
              <a:gd name="connsiteY4" fmla="*/ 861060 h 1531620"/>
              <a:gd name="connsiteX5" fmla="*/ 6370320 w 6370320"/>
              <a:gd name="connsiteY5" fmla="*/ 845820 h 1531620"/>
              <a:gd name="connsiteX6" fmla="*/ 6347460 w 6370320"/>
              <a:gd name="connsiteY6" fmla="*/ 0 h 1531620"/>
              <a:gd name="connsiteX7" fmla="*/ 0 w 6370320"/>
              <a:gd name="connsiteY7" fmla="*/ 22860 h 1531620"/>
              <a:gd name="connsiteX0" fmla="*/ 0 w 6370320"/>
              <a:gd name="connsiteY0" fmla="*/ 22860 h 1531620"/>
              <a:gd name="connsiteX1" fmla="*/ 15240 w 6370320"/>
              <a:gd name="connsiteY1" fmla="*/ 1531620 h 1531620"/>
              <a:gd name="connsiteX2" fmla="*/ 2286000 w 6370320"/>
              <a:gd name="connsiteY2" fmla="*/ 1531620 h 1531620"/>
              <a:gd name="connsiteX3" fmla="*/ 2964180 w 6370320"/>
              <a:gd name="connsiteY3" fmla="*/ 868680 h 1531620"/>
              <a:gd name="connsiteX4" fmla="*/ 6370320 w 6370320"/>
              <a:gd name="connsiteY4" fmla="*/ 845820 h 1531620"/>
              <a:gd name="connsiteX5" fmla="*/ 6347460 w 6370320"/>
              <a:gd name="connsiteY5" fmla="*/ 0 h 1531620"/>
              <a:gd name="connsiteX6" fmla="*/ 0 w 6370320"/>
              <a:gd name="connsiteY6" fmla="*/ 22860 h 1531620"/>
              <a:gd name="connsiteX0" fmla="*/ 0 w 6347460"/>
              <a:gd name="connsiteY0" fmla="*/ 22860 h 1531620"/>
              <a:gd name="connsiteX1" fmla="*/ 15240 w 6347460"/>
              <a:gd name="connsiteY1" fmla="*/ 1531620 h 1531620"/>
              <a:gd name="connsiteX2" fmla="*/ 2286000 w 6347460"/>
              <a:gd name="connsiteY2" fmla="*/ 1531620 h 1531620"/>
              <a:gd name="connsiteX3" fmla="*/ 2964180 w 6347460"/>
              <a:gd name="connsiteY3" fmla="*/ 868680 h 1531620"/>
              <a:gd name="connsiteX4" fmla="*/ 6347460 w 6347460"/>
              <a:gd name="connsiteY4" fmla="*/ 0 h 1531620"/>
              <a:gd name="connsiteX5" fmla="*/ 0 w 6347460"/>
              <a:gd name="connsiteY5" fmla="*/ 22860 h 1531620"/>
              <a:gd name="connsiteX0" fmla="*/ 0 w 2964180"/>
              <a:gd name="connsiteY0" fmla="*/ 7620 h 1516380"/>
              <a:gd name="connsiteX1" fmla="*/ 15240 w 2964180"/>
              <a:gd name="connsiteY1" fmla="*/ 1516380 h 1516380"/>
              <a:gd name="connsiteX2" fmla="*/ 2286000 w 2964180"/>
              <a:gd name="connsiteY2" fmla="*/ 1516380 h 1516380"/>
              <a:gd name="connsiteX3" fmla="*/ 2964180 w 2964180"/>
              <a:gd name="connsiteY3" fmla="*/ 853440 h 1516380"/>
              <a:gd name="connsiteX4" fmla="*/ 2956560 w 2964180"/>
              <a:gd name="connsiteY4" fmla="*/ 0 h 1516380"/>
              <a:gd name="connsiteX5" fmla="*/ 0 w 2964180"/>
              <a:gd name="connsiteY5" fmla="*/ 7620 h 151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4180" h="1516380">
                <a:moveTo>
                  <a:pt x="0" y="7620"/>
                </a:moveTo>
                <a:lnTo>
                  <a:pt x="15240" y="1516380"/>
                </a:lnTo>
                <a:lnTo>
                  <a:pt x="2286000" y="1516380"/>
                </a:lnTo>
                <a:lnTo>
                  <a:pt x="2964180" y="853440"/>
                </a:lnTo>
                <a:lnTo>
                  <a:pt x="2956560" y="0"/>
                </a:lnTo>
                <a:lnTo>
                  <a:pt x="0" y="7620"/>
                </a:ln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1394460" y="3299460"/>
            <a:ext cx="1541780" cy="1036320"/>
          </a:xfrm>
          <a:custGeom>
            <a:avLst/>
            <a:gdLst>
              <a:gd name="connsiteX0" fmla="*/ 60960 w 1546860"/>
              <a:gd name="connsiteY0" fmla="*/ 0 h 1082040"/>
              <a:gd name="connsiteX1" fmla="*/ 76200 w 1546860"/>
              <a:gd name="connsiteY1" fmla="*/ 487680 h 1082040"/>
              <a:gd name="connsiteX2" fmla="*/ 1539240 w 1546860"/>
              <a:gd name="connsiteY2" fmla="*/ 487680 h 1082040"/>
              <a:gd name="connsiteX3" fmla="*/ 1546860 w 1546860"/>
              <a:gd name="connsiteY3" fmla="*/ 662940 h 1082040"/>
              <a:gd name="connsiteX4" fmla="*/ 91440 w 1546860"/>
              <a:gd name="connsiteY4" fmla="*/ 662940 h 1082040"/>
              <a:gd name="connsiteX5" fmla="*/ 91440 w 1546860"/>
              <a:gd name="connsiteY5" fmla="*/ 1074420 h 1082040"/>
              <a:gd name="connsiteX6" fmla="*/ 7620 w 1546860"/>
              <a:gd name="connsiteY6" fmla="*/ 1082040 h 1082040"/>
              <a:gd name="connsiteX7" fmla="*/ 0 w 1546860"/>
              <a:gd name="connsiteY7" fmla="*/ 0 h 1082040"/>
              <a:gd name="connsiteX8" fmla="*/ 60960 w 1546860"/>
              <a:gd name="connsiteY8" fmla="*/ 0 h 1082040"/>
              <a:gd name="connsiteX0" fmla="*/ 60960 w 1546860"/>
              <a:gd name="connsiteY0" fmla="*/ 0 h 1082040"/>
              <a:gd name="connsiteX1" fmla="*/ 68580 w 1546860"/>
              <a:gd name="connsiteY1" fmla="*/ 502920 h 1082040"/>
              <a:gd name="connsiteX2" fmla="*/ 1539240 w 1546860"/>
              <a:gd name="connsiteY2" fmla="*/ 487680 h 1082040"/>
              <a:gd name="connsiteX3" fmla="*/ 1546860 w 1546860"/>
              <a:gd name="connsiteY3" fmla="*/ 662940 h 1082040"/>
              <a:gd name="connsiteX4" fmla="*/ 91440 w 1546860"/>
              <a:gd name="connsiteY4" fmla="*/ 662940 h 1082040"/>
              <a:gd name="connsiteX5" fmla="*/ 91440 w 1546860"/>
              <a:gd name="connsiteY5" fmla="*/ 1074420 h 1082040"/>
              <a:gd name="connsiteX6" fmla="*/ 7620 w 1546860"/>
              <a:gd name="connsiteY6" fmla="*/ 1082040 h 1082040"/>
              <a:gd name="connsiteX7" fmla="*/ 0 w 1546860"/>
              <a:gd name="connsiteY7" fmla="*/ 0 h 1082040"/>
              <a:gd name="connsiteX8" fmla="*/ 60960 w 1546860"/>
              <a:gd name="connsiteY8" fmla="*/ 0 h 1082040"/>
              <a:gd name="connsiteX0" fmla="*/ 60960 w 1546860"/>
              <a:gd name="connsiteY0" fmla="*/ 0 h 1082040"/>
              <a:gd name="connsiteX1" fmla="*/ 114300 w 1546860"/>
              <a:gd name="connsiteY1" fmla="*/ 510540 h 1082040"/>
              <a:gd name="connsiteX2" fmla="*/ 1539240 w 1546860"/>
              <a:gd name="connsiteY2" fmla="*/ 487680 h 1082040"/>
              <a:gd name="connsiteX3" fmla="*/ 1546860 w 1546860"/>
              <a:gd name="connsiteY3" fmla="*/ 662940 h 1082040"/>
              <a:gd name="connsiteX4" fmla="*/ 91440 w 1546860"/>
              <a:gd name="connsiteY4" fmla="*/ 662940 h 1082040"/>
              <a:gd name="connsiteX5" fmla="*/ 91440 w 1546860"/>
              <a:gd name="connsiteY5" fmla="*/ 1074420 h 1082040"/>
              <a:gd name="connsiteX6" fmla="*/ 7620 w 1546860"/>
              <a:gd name="connsiteY6" fmla="*/ 1082040 h 1082040"/>
              <a:gd name="connsiteX7" fmla="*/ 0 w 1546860"/>
              <a:gd name="connsiteY7" fmla="*/ 0 h 1082040"/>
              <a:gd name="connsiteX8" fmla="*/ 60960 w 1546860"/>
              <a:gd name="connsiteY8" fmla="*/ 0 h 1082040"/>
              <a:gd name="connsiteX0" fmla="*/ 60960 w 1546860"/>
              <a:gd name="connsiteY0" fmla="*/ 0 h 1082040"/>
              <a:gd name="connsiteX1" fmla="*/ 68580 w 1546860"/>
              <a:gd name="connsiteY1" fmla="*/ 510540 h 1082040"/>
              <a:gd name="connsiteX2" fmla="*/ 1539240 w 1546860"/>
              <a:gd name="connsiteY2" fmla="*/ 487680 h 1082040"/>
              <a:gd name="connsiteX3" fmla="*/ 1546860 w 1546860"/>
              <a:gd name="connsiteY3" fmla="*/ 662940 h 1082040"/>
              <a:gd name="connsiteX4" fmla="*/ 91440 w 1546860"/>
              <a:gd name="connsiteY4" fmla="*/ 662940 h 1082040"/>
              <a:gd name="connsiteX5" fmla="*/ 91440 w 1546860"/>
              <a:gd name="connsiteY5" fmla="*/ 1074420 h 1082040"/>
              <a:gd name="connsiteX6" fmla="*/ 7620 w 1546860"/>
              <a:gd name="connsiteY6" fmla="*/ 1082040 h 1082040"/>
              <a:gd name="connsiteX7" fmla="*/ 0 w 1546860"/>
              <a:gd name="connsiteY7" fmla="*/ 0 h 1082040"/>
              <a:gd name="connsiteX8" fmla="*/ 60960 w 1546860"/>
              <a:gd name="connsiteY8" fmla="*/ 0 h 1082040"/>
              <a:gd name="connsiteX0" fmla="*/ 60960 w 1546860"/>
              <a:gd name="connsiteY0" fmla="*/ 0 h 1082040"/>
              <a:gd name="connsiteX1" fmla="*/ 83820 w 1546860"/>
              <a:gd name="connsiteY1" fmla="*/ 502920 h 1082040"/>
              <a:gd name="connsiteX2" fmla="*/ 1539240 w 1546860"/>
              <a:gd name="connsiteY2" fmla="*/ 487680 h 1082040"/>
              <a:gd name="connsiteX3" fmla="*/ 1546860 w 1546860"/>
              <a:gd name="connsiteY3" fmla="*/ 662940 h 1082040"/>
              <a:gd name="connsiteX4" fmla="*/ 91440 w 1546860"/>
              <a:gd name="connsiteY4" fmla="*/ 662940 h 1082040"/>
              <a:gd name="connsiteX5" fmla="*/ 91440 w 1546860"/>
              <a:gd name="connsiteY5" fmla="*/ 1074420 h 1082040"/>
              <a:gd name="connsiteX6" fmla="*/ 7620 w 1546860"/>
              <a:gd name="connsiteY6" fmla="*/ 1082040 h 1082040"/>
              <a:gd name="connsiteX7" fmla="*/ 0 w 1546860"/>
              <a:gd name="connsiteY7" fmla="*/ 0 h 1082040"/>
              <a:gd name="connsiteX8" fmla="*/ 60960 w 1546860"/>
              <a:gd name="connsiteY8" fmla="*/ 0 h 1082040"/>
              <a:gd name="connsiteX0" fmla="*/ 76200 w 1546860"/>
              <a:gd name="connsiteY0" fmla="*/ 7620 h 1082040"/>
              <a:gd name="connsiteX1" fmla="*/ 83820 w 1546860"/>
              <a:gd name="connsiteY1" fmla="*/ 502920 h 1082040"/>
              <a:gd name="connsiteX2" fmla="*/ 1539240 w 1546860"/>
              <a:gd name="connsiteY2" fmla="*/ 487680 h 1082040"/>
              <a:gd name="connsiteX3" fmla="*/ 1546860 w 1546860"/>
              <a:gd name="connsiteY3" fmla="*/ 662940 h 1082040"/>
              <a:gd name="connsiteX4" fmla="*/ 91440 w 1546860"/>
              <a:gd name="connsiteY4" fmla="*/ 662940 h 1082040"/>
              <a:gd name="connsiteX5" fmla="*/ 91440 w 1546860"/>
              <a:gd name="connsiteY5" fmla="*/ 1074420 h 1082040"/>
              <a:gd name="connsiteX6" fmla="*/ 7620 w 1546860"/>
              <a:gd name="connsiteY6" fmla="*/ 1082040 h 1082040"/>
              <a:gd name="connsiteX7" fmla="*/ 0 w 1546860"/>
              <a:gd name="connsiteY7" fmla="*/ 0 h 1082040"/>
              <a:gd name="connsiteX8" fmla="*/ 76200 w 1546860"/>
              <a:gd name="connsiteY8" fmla="*/ 7620 h 1082040"/>
              <a:gd name="connsiteX0" fmla="*/ 68580 w 1539240"/>
              <a:gd name="connsiteY0" fmla="*/ 0 h 1074420"/>
              <a:gd name="connsiteX1" fmla="*/ 76200 w 1539240"/>
              <a:gd name="connsiteY1" fmla="*/ 495300 h 1074420"/>
              <a:gd name="connsiteX2" fmla="*/ 1531620 w 1539240"/>
              <a:gd name="connsiteY2" fmla="*/ 480060 h 1074420"/>
              <a:gd name="connsiteX3" fmla="*/ 1539240 w 1539240"/>
              <a:gd name="connsiteY3" fmla="*/ 655320 h 1074420"/>
              <a:gd name="connsiteX4" fmla="*/ 83820 w 1539240"/>
              <a:gd name="connsiteY4" fmla="*/ 655320 h 1074420"/>
              <a:gd name="connsiteX5" fmla="*/ 83820 w 1539240"/>
              <a:gd name="connsiteY5" fmla="*/ 1066800 h 1074420"/>
              <a:gd name="connsiteX6" fmla="*/ 0 w 1539240"/>
              <a:gd name="connsiteY6" fmla="*/ 1074420 h 1074420"/>
              <a:gd name="connsiteX7" fmla="*/ 0 w 1539240"/>
              <a:gd name="connsiteY7" fmla="*/ 38100 h 1074420"/>
              <a:gd name="connsiteX8" fmla="*/ 68580 w 1539240"/>
              <a:gd name="connsiteY8" fmla="*/ 0 h 1074420"/>
              <a:gd name="connsiteX0" fmla="*/ 60960 w 1539240"/>
              <a:gd name="connsiteY0" fmla="*/ 0 h 1036320"/>
              <a:gd name="connsiteX1" fmla="*/ 76200 w 1539240"/>
              <a:gd name="connsiteY1" fmla="*/ 457200 h 1036320"/>
              <a:gd name="connsiteX2" fmla="*/ 1531620 w 1539240"/>
              <a:gd name="connsiteY2" fmla="*/ 441960 h 1036320"/>
              <a:gd name="connsiteX3" fmla="*/ 1539240 w 1539240"/>
              <a:gd name="connsiteY3" fmla="*/ 617220 h 1036320"/>
              <a:gd name="connsiteX4" fmla="*/ 83820 w 1539240"/>
              <a:gd name="connsiteY4" fmla="*/ 617220 h 1036320"/>
              <a:gd name="connsiteX5" fmla="*/ 83820 w 1539240"/>
              <a:gd name="connsiteY5" fmla="*/ 1028700 h 1036320"/>
              <a:gd name="connsiteX6" fmla="*/ 0 w 1539240"/>
              <a:gd name="connsiteY6" fmla="*/ 1036320 h 1036320"/>
              <a:gd name="connsiteX7" fmla="*/ 0 w 1539240"/>
              <a:gd name="connsiteY7" fmla="*/ 0 h 1036320"/>
              <a:gd name="connsiteX8" fmla="*/ 60960 w 1539240"/>
              <a:gd name="connsiteY8" fmla="*/ 0 h 1036320"/>
              <a:gd name="connsiteX0" fmla="*/ 76200 w 1539240"/>
              <a:gd name="connsiteY0" fmla="*/ 0 h 1036320"/>
              <a:gd name="connsiteX1" fmla="*/ 76200 w 1539240"/>
              <a:gd name="connsiteY1" fmla="*/ 457200 h 1036320"/>
              <a:gd name="connsiteX2" fmla="*/ 1531620 w 1539240"/>
              <a:gd name="connsiteY2" fmla="*/ 441960 h 1036320"/>
              <a:gd name="connsiteX3" fmla="*/ 1539240 w 1539240"/>
              <a:gd name="connsiteY3" fmla="*/ 617220 h 1036320"/>
              <a:gd name="connsiteX4" fmla="*/ 83820 w 1539240"/>
              <a:gd name="connsiteY4" fmla="*/ 617220 h 1036320"/>
              <a:gd name="connsiteX5" fmla="*/ 83820 w 1539240"/>
              <a:gd name="connsiteY5" fmla="*/ 1028700 h 1036320"/>
              <a:gd name="connsiteX6" fmla="*/ 0 w 1539240"/>
              <a:gd name="connsiteY6" fmla="*/ 1036320 h 1036320"/>
              <a:gd name="connsiteX7" fmla="*/ 0 w 1539240"/>
              <a:gd name="connsiteY7" fmla="*/ 0 h 1036320"/>
              <a:gd name="connsiteX8" fmla="*/ 76200 w 1539240"/>
              <a:gd name="connsiteY8" fmla="*/ 0 h 1036320"/>
              <a:gd name="connsiteX0" fmla="*/ 76200 w 1541780"/>
              <a:gd name="connsiteY0" fmla="*/ 0 h 1036320"/>
              <a:gd name="connsiteX1" fmla="*/ 76200 w 1541780"/>
              <a:gd name="connsiteY1" fmla="*/ 457200 h 1036320"/>
              <a:gd name="connsiteX2" fmla="*/ 1541780 w 1541780"/>
              <a:gd name="connsiteY2" fmla="*/ 449580 h 1036320"/>
              <a:gd name="connsiteX3" fmla="*/ 1539240 w 1541780"/>
              <a:gd name="connsiteY3" fmla="*/ 617220 h 1036320"/>
              <a:gd name="connsiteX4" fmla="*/ 83820 w 1541780"/>
              <a:gd name="connsiteY4" fmla="*/ 617220 h 1036320"/>
              <a:gd name="connsiteX5" fmla="*/ 83820 w 1541780"/>
              <a:gd name="connsiteY5" fmla="*/ 1028700 h 1036320"/>
              <a:gd name="connsiteX6" fmla="*/ 0 w 1541780"/>
              <a:gd name="connsiteY6" fmla="*/ 1036320 h 1036320"/>
              <a:gd name="connsiteX7" fmla="*/ 0 w 1541780"/>
              <a:gd name="connsiteY7" fmla="*/ 0 h 1036320"/>
              <a:gd name="connsiteX8" fmla="*/ 76200 w 1541780"/>
              <a:gd name="connsiteY8" fmla="*/ 0 h 1036320"/>
              <a:gd name="connsiteX0" fmla="*/ 76200 w 1541780"/>
              <a:gd name="connsiteY0" fmla="*/ 0 h 1036320"/>
              <a:gd name="connsiteX1" fmla="*/ 76200 w 1541780"/>
              <a:gd name="connsiteY1" fmla="*/ 457200 h 1036320"/>
              <a:gd name="connsiteX2" fmla="*/ 1541780 w 1541780"/>
              <a:gd name="connsiteY2" fmla="*/ 452120 h 1036320"/>
              <a:gd name="connsiteX3" fmla="*/ 1539240 w 1541780"/>
              <a:gd name="connsiteY3" fmla="*/ 617220 h 1036320"/>
              <a:gd name="connsiteX4" fmla="*/ 83820 w 1541780"/>
              <a:gd name="connsiteY4" fmla="*/ 617220 h 1036320"/>
              <a:gd name="connsiteX5" fmla="*/ 83820 w 1541780"/>
              <a:gd name="connsiteY5" fmla="*/ 1028700 h 1036320"/>
              <a:gd name="connsiteX6" fmla="*/ 0 w 1541780"/>
              <a:gd name="connsiteY6" fmla="*/ 1036320 h 1036320"/>
              <a:gd name="connsiteX7" fmla="*/ 0 w 1541780"/>
              <a:gd name="connsiteY7" fmla="*/ 0 h 1036320"/>
              <a:gd name="connsiteX8" fmla="*/ 76200 w 1541780"/>
              <a:gd name="connsiteY8" fmla="*/ 0 h 1036320"/>
              <a:gd name="connsiteX0" fmla="*/ 76200 w 1539484"/>
              <a:gd name="connsiteY0" fmla="*/ 0 h 1036320"/>
              <a:gd name="connsiteX1" fmla="*/ 76200 w 1539484"/>
              <a:gd name="connsiteY1" fmla="*/ 457200 h 1036320"/>
              <a:gd name="connsiteX2" fmla="*/ 1539240 w 1539484"/>
              <a:gd name="connsiteY2" fmla="*/ 464820 h 1036320"/>
              <a:gd name="connsiteX3" fmla="*/ 1539240 w 1539484"/>
              <a:gd name="connsiteY3" fmla="*/ 617220 h 1036320"/>
              <a:gd name="connsiteX4" fmla="*/ 83820 w 1539484"/>
              <a:gd name="connsiteY4" fmla="*/ 617220 h 1036320"/>
              <a:gd name="connsiteX5" fmla="*/ 83820 w 1539484"/>
              <a:gd name="connsiteY5" fmla="*/ 1028700 h 1036320"/>
              <a:gd name="connsiteX6" fmla="*/ 0 w 1539484"/>
              <a:gd name="connsiteY6" fmla="*/ 1036320 h 1036320"/>
              <a:gd name="connsiteX7" fmla="*/ 0 w 1539484"/>
              <a:gd name="connsiteY7" fmla="*/ 0 h 1036320"/>
              <a:gd name="connsiteX8" fmla="*/ 76200 w 1539484"/>
              <a:gd name="connsiteY8" fmla="*/ 0 h 1036320"/>
              <a:gd name="connsiteX0" fmla="*/ 76200 w 1541780"/>
              <a:gd name="connsiteY0" fmla="*/ 0 h 1036320"/>
              <a:gd name="connsiteX1" fmla="*/ 76200 w 1541780"/>
              <a:gd name="connsiteY1" fmla="*/ 457200 h 1036320"/>
              <a:gd name="connsiteX2" fmla="*/ 1541780 w 1541780"/>
              <a:gd name="connsiteY2" fmla="*/ 457200 h 1036320"/>
              <a:gd name="connsiteX3" fmla="*/ 1539240 w 1541780"/>
              <a:gd name="connsiteY3" fmla="*/ 617220 h 1036320"/>
              <a:gd name="connsiteX4" fmla="*/ 83820 w 1541780"/>
              <a:gd name="connsiteY4" fmla="*/ 617220 h 1036320"/>
              <a:gd name="connsiteX5" fmla="*/ 83820 w 1541780"/>
              <a:gd name="connsiteY5" fmla="*/ 1028700 h 1036320"/>
              <a:gd name="connsiteX6" fmla="*/ 0 w 1541780"/>
              <a:gd name="connsiteY6" fmla="*/ 1036320 h 1036320"/>
              <a:gd name="connsiteX7" fmla="*/ 0 w 1541780"/>
              <a:gd name="connsiteY7" fmla="*/ 0 h 1036320"/>
              <a:gd name="connsiteX8" fmla="*/ 76200 w 1541780"/>
              <a:gd name="connsiteY8" fmla="*/ 0 h 1036320"/>
              <a:gd name="connsiteX0" fmla="*/ 76200 w 1541780"/>
              <a:gd name="connsiteY0" fmla="*/ 0 h 1041400"/>
              <a:gd name="connsiteX1" fmla="*/ 76200 w 1541780"/>
              <a:gd name="connsiteY1" fmla="*/ 457200 h 1041400"/>
              <a:gd name="connsiteX2" fmla="*/ 1541780 w 1541780"/>
              <a:gd name="connsiteY2" fmla="*/ 457200 h 1041400"/>
              <a:gd name="connsiteX3" fmla="*/ 1539240 w 1541780"/>
              <a:gd name="connsiteY3" fmla="*/ 617220 h 1041400"/>
              <a:gd name="connsiteX4" fmla="*/ 83820 w 1541780"/>
              <a:gd name="connsiteY4" fmla="*/ 617220 h 1041400"/>
              <a:gd name="connsiteX5" fmla="*/ 83820 w 1541780"/>
              <a:gd name="connsiteY5" fmla="*/ 1041400 h 1041400"/>
              <a:gd name="connsiteX6" fmla="*/ 0 w 1541780"/>
              <a:gd name="connsiteY6" fmla="*/ 1036320 h 1041400"/>
              <a:gd name="connsiteX7" fmla="*/ 0 w 1541780"/>
              <a:gd name="connsiteY7" fmla="*/ 0 h 1041400"/>
              <a:gd name="connsiteX8" fmla="*/ 76200 w 1541780"/>
              <a:gd name="connsiteY8" fmla="*/ 0 h 1041400"/>
              <a:gd name="connsiteX0" fmla="*/ 76200 w 1541780"/>
              <a:gd name="connsiteY0" fmla="*/ 0 h 1036320"/>
              <a:gd name="connsiteX1" fmla="*/ 76200 w 1541780"/>
              <a:gd name="connsiteY1" fmla="*/ 457200 h 1036320"/>
              <a:gd name="connsiteX2" fmla="*/ 1541780 w 1541780"/>
              <a:gd name="connsiteY2" fmla="*/ 457200 h 1036320"/>
              <a:gd name="connsiteX3" fmla="*/ 1539240 w 1541780"/>
              <a:gd name="connsiteY3" fmla="*/ 617220 h 1036320"/>
              <a:gd name="connsiteX4" fmla="*/ 83820 w 1541780"/>
              <a:gd name="connsiteY4" fmla="*/ 617220 h 1036320"/>
              <a:gd name="connsiteX5" fmla="*/ 83820 w 1541780"/>
              <a:gd name="connsiteY5" fmla="*/ 1036320 h 1036320"/>
              <a:gd name="connsiteX6" fmla="*/ 0 w 1541780"/>
              <a:gd name="connsiteY6" fmla="*/ 1036320 h 1036320"/>
              <a:gd name="connsiteX7" fmla="*/ 0 w 1541780"/>
              <a:gd name="connsiteY7" fmla="*/ 0 h 1036320"/>
              <a:gd name="connsiteX8" fmla="*/ 76200 w 1541780"/>
              <a:gd name="connsiteY8" fmla="*/ 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1780" h="1036320">
                <a:moveTo>
                  <a:pt x="76200" y="0"/>
                </a:moveTo>
                <a:lnTo>
                  <a:pt x="76200" y="457200"/>
                </a:lnTo>
                <a:lnTo>
                  <a:pt x="1541780" y="457200"/>
                </a:lnTo>
                <a:cubicBezTo>
                  <a:pt x="1540933" y="513080"/>
                  <a:pt x="1540087" y="561340"/>
                  <a:pt x="1539240" y="617220"/>
                </a:cubicBezTo>
                <a:lnTo>
                  <a:pt x="83820" y="617220"/>
                </a:lnTo>
                <a:lnTo>
                  <a:pt x="83820" y="1036320"/>
                </a:lnTo>
                <a:lnTo>
                  <a:pt x="0" y="1036320"/>
                </a:lnTo>
                <a:lnTo>
                  <a:pt x="0" y="0"/>
                </a:lnTo>
                <a:lnTo>
                  <a:pt x="76200" y="0"/>
                </a:lnTo>
                <a:close/>
              </a:path>
            </a:pathLst>
          </a:cu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488440" y="3347720"/>
            <a:ext cx="88900" cy="137160"/>
          </a:xfrm>
          <a:prstGeom prst="rect">
            <a:avLst/>
          </a:prstGeom>
          <a:pattFill prst="lgCheck">
            <a:fgClr>
              <a:srgbClr val="FFFF00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494790" y="4155440"/>
            <a:ext cx="88900" cy="137160"/>
          </a:xfrm>
          <a:prstGeom prst="rect">
            <a:avLst/>
          </a:prstGeom>
          <a:pattFill prst="lgCheck">
            <a:fgClr>
              <a:srgbClr val="FFFF00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 flipH="1">
            <a:off x="3219450" y="2870200"/>
            <a:ext cx="1544564" cy="1935480"/>
          </a:xfrm>
          <a:custGeom>
            <a:avLst/>
            <a:gdLst>
              <a:gd name="connsiteX0" fmla="*/ 60960 w 1546860"/>
              <a:gd name="connsiteY0" fmla="*/ 0 h 1082040"/>
              <a:gd name="connsiteX1" fmla="*/ 76200 w 1546860"/>
              <a:gd name="connsiteY1" fmla="*/ 487680 h 1082040"/>
              <a:gd name="connsiteX2" fmla="*/ 1539240 w 1546860"/>
              <a:gd name="connsiteY2" fmla="*/ 487680 h 1082040"/>
              <a:gd name="connsiteX3" fmla="*/ 1546860 w 1546860"/>
              <a:gd name="connsiteY3" fmla="*/ 662940 h 1082040"/>
              <a:gd name="connsiteX4" fmla="*/ 91440 w 1546860"/>
              <a:gd name="connsiteY4" fmla="*/ 662940 h 1082040"/>
              <a:gd name="connsiteX5" fmla="*/ 91440 w 1546860"/>
              <a:gd name="connsiteY5" fmla="*/ 1074420 h 1082040"/>
              <a:gd name="connsiteX6" fmla="*/ 7620 w 1546860"/>
              <a:gd name="connsiteY6" fmla="*/ 1082040 h 1082040"/>
              <a:gd name="connsiteX7" fmla="*/ 0 w 1546860"/>
              <a:gd name="connsiteY7" fmla="*/ 0 h 1082040"/>
              <a:gd name="connsiteX8" fmla="*/ 60960 w 1546860"/>
              <a:gd name="connsiteY8" fmla="*/ 0 h 1082040"/>
              <a:gd name="connsiteX0" fmla="*/ 60960 w 1546860"/>
              <a:gd name="connsiteY0" fmla="*/ 0 h 1082040"/>
              <a:gd name="connsiteX1" fmla="*/ 68580 w 1546860"/>
              <a:gd name="connsiteY1" fmla="*/ 502920 h 1082040"/>
              <a:gd name="connsiteX2" fmla="*/ 1539240 w 1546860"/>
              <a:gd name="connsiteY2" fmla="*/ 487680 h 1082040"/>
              <a:gd name="connsiteX3" fmla="*/ 1546860 w 1546860"/>
              <a:gd name="connsiteY3" fmla="*/ 662940 h 1082040"/>
              <a:gd name="connsiteX4" fmla="*/ 91440 w 1546860"/>
              <a:gd name="connsiteY4" fmla="*/ 662940 h 1082040"/>
              <a:gd name="connsiteX5" fmla="*/ 91440 w 1546860"/>
              <a:gd name="connsiteY5" fmla="*/ 1074420 h 1082040"/>
              <a:gd name="connsiteX6" fmla="*/ 7620 w 1546860"/>
              <a:gd name="connsiteY6" fmla="*/ 1082040 h 1082040"/>
              <a:gd name="connsiteX7" fmla="*/ 0 w 1546860"/>
              <a:gd name="connsiteY7" fmla="*/ 0 h 1082040"/>
              <a:gd name="connsiteX8" fmla="*/ 60960 w 1546860"/>
              <a:gd name="connsiteY8" fmla="*/ 0 h 1082040"/>
              <a:gd name="connsiteX0" fmla="*/ 60960 w 1546860"/>
              <a:gd name="connsiteY0" fmla="*/ 0 h 1082040"/>
              <a:gd name="connsiteX1" fmla="*/ 114300 w 1546860"/>
              <a:gd name="connsiteY1" fmla="*/ 510540 h 1082040"/>
              <a:gd name="connsiteX2" fmla="*/ 1539240 w 1546860"/>
              <a:gd name="connsiteY2" fmla="*/ 487680 h 1082040"/>
              <a:gd name="connsiteX3" fmla="*/ 1546860 w 1546860"/>
              <a:gd name="connsiteY3" fmla="*/ 662940 h 1082040"/>
              <a:gd name="connsiteX4" fmla="*/ 91440 w 1546860"/>
              <a:gd name="connsiteY4" fmla="*/ 662940 h 1082040"/>
              <a:gd name="connsiteX5" fmla="*/ 91440 w 1546860"/>
              <a:gd name="connsiteY5" fmla="*/ 1074420 h 1082040"/>
              <a:gd name="connsiteX6" fmla="*/ 7620 w 1546860"/>
              <a:gd name="connsiteY6" fmla="*/ 1082040 h 1082040"/>
              <a:gd name="connsiteX7" fmla="*/ 0 w 1546860"/>
              <a:gd name="connsiteY7" fmla="*/ 0 h 1082040"/>
              <a:gd name="connsiteX8" fmla="*/ 60960 w 1546860"/>
              <a:gd name="connsiteY8" fmla="*/ 0 h 1082040"/>
              <a:gd name="connsiteX0" fmla="*/ 60960 w 1546860"/>
              <a:gd name="connsiteY0" fmla="*/ 0 h 1082040"/>
              <a:gd name="connsiteX1" fmla="*/ 68580 w 1546860"/>
              <a:gd name="connsiteY1" fmla="*/ 510540 h 1082040"/>
              <a:gd name="connsiteX2" fmla="*/ 1539240 w 1546860"/>
              <a:gd name="connsiteY2" fmla="*/ 487680 h 1082040"/>
              <a:gd name="connsiteX3" fmla="*/ 1546860 w 1546860"/>
              <a:gd name="connsiteY3" fmla="*/ 662940 h 1082040"/>
              <a:gd name="connsiteX4" fmla="*/ 91440 w 1546860"/>
              <a:gd name="connsiteY4" fmla="*/ 662940 h 1082040"/>
              <a:gd name="connsiteX5" fmla="*/ 91440 w 1546860"/>
              <a:gd name="connsiteY5" fmla="*/ 1074420 h 1082040"/>
              <a:gd name="connsiteX6" fmla="*/ 7620 w 1546860"/>
              <a:gd name="connsiteY6" fmla="*/ 1082040 h 1082040"/>
              <a:gd name="connsiteX7" fmla="*/ 0 w 1546860"/>
              <a:gd name="connsiteY7" fmla="*/ 0 h 1082040"/>
              <a:gd name="connsiteX8" fmla="*/ 60960 w 1546860"/>
              <a:gd name="connsiteY8" fmla="*/ 0 h 1082040"/>
              <a:gd name="connsiteX0" fmla="*/ 60960 w 1546860"/>
              <a:gd name="connsiteY0" fmla="*/ 0 h 1082040"/>
              <a:gd name="connsiteX1" fmla="*/ 83820 w 1546860"/>
              <a:gd name="connsiteY1" fmla="*/ 502920 h 1082040"/>
              <a:gd name="connsiteX2" fmla="*/ 1539240 w 1546860"/>
              <a:gd name="connsiteY2" fmla="*/ 487680 h 1082040"/>
              <a:gd name="connsiteX3" fmla="*/ 1546860 w 1546860"/>
              <a:gd name="connsiteY3" fmla="*/ 662940 h 1082040"/>
              <a:gd name="connsiteX4" fmla="*/ 91440 w 1546860"/>
              <a:gd name="connsiteY4" fmla="*/ 662940 h 1082040"/>
              <a:gd name="connsiteX5" fmla="*/ 91440 w 1546860"/>
              <a:gd name="connsiteY5" fmla="*/ 1074420 h 1082040"/>
              <a:gd name="connsiteX6" fmla="*/ 7620 w 1546860"/>
              <a:gd name="connsiteY6" fmla="*/ 1082040 h 1082040"/>
              <a:gd name="connsiteX7" fmla="*/ 0 w 1546860"/>
              <a:gd name="connsiteY7" fmla="*/ 0 h 1082040"/>
              <a:gd name="connsiteX8" fmla="*/ 60960 w 1546860"/>
              <a:gd name="connsiteY8" fmla="*/ 0 h 1082040"/>
              <a:gd name="connsiteX0" fmla="*/ 76200 w 1546860"/>
              <a:gd name="connsiteY0" fmla="*/ 7620 h 1082040"/>
              <a:gd name="connsiteX1" fmla="*/ 83820 w 1546860"/>
              <a:gd name="connsiteY1" fmla="*/ 502920 h 1082040"/>
              <a:gd name="connsiteX2" fmla="*/ 1539240 w 1546860"/>
              <a:gd name="connsiteY2" fmla="*/ 487680 h 1082040"/>
              <a:gd name="connsiteX3" fmla="*/ 1546860 w 1546860"/>
              <a:gd name="connsiteY3" fmla="*/ 662940 h 1082040"/>
              <a:gd name="connsiteX4" fmla="*/ 91440 w 1546860"/>
              <a:gd name="connsiteY4" fmla="*/ 662940 h 1082040"/>
              <a:gd name="connsiteX5" fmla="*/ 91440 w 1546860"/>
              <a:gd name="connsiteY5" fmla="*/ 1074420 h 1082040"/>
              <a:gd name="connsiteX6" fmla="*/ 7620 w 1546860"/>
              <a:gd name="connsiteY6" fmla="*/ 1082040 h 1082040"/>
              <a:gd name="connsiteX7" fmla="*/ 0 w 1546860"/>
              <a:gd name="connsiteY7" fmla="*/ 0 h 1082040"/>
              <a:gd name="connsiteX8" fmla="*/ 76200 w 1546860"/>
              <a:gd name="connsiteY8" fmla="*/ 7620 h 1082040"/>
              <a:gd name="connsiteX0" fmla="*/ 68580 w 1539240"/>
              <a:gd name="connsiteY0" fmla="*/ 0 h 1074420"/>
              <a:gd name="connsiteX1" fmla="*/ 76200 w 1539240"/>
              <a:gd name="connsiteY1" fmla="*/ 495300 h 1074420"/>
              <a:gd name="connsiteX2" fmla="*/ 1531620 w 1539240"/>
              <a:gd name="connsiteY2" fmla="*/ 480060 h 1074420"/>
              <a:gd name="connsiteX3" fmla="*/ 1539240 w 1539240"/>
              <a:gd name="connsiteY3" fmla="*/ 655320 h 1074420"/>
              <a:gd name="connsiteX4" fmla="*/ 83820 w 1539240"/>
              <a:gd name="connsiteY4" fmla="*/ 655320 h 1074420"/>
              <a:gd name="connsiteX5" fmla="*/ 83820 w 1539240"/>
              <a:gd name="connsiteY5" fmla="*/ 1066800 h 1074420"/>
              <a:gd name="connsiteX6" fmla="*/ 0 w 1539240"/>
              <a:gd name="connsiteY6" fmla="*/ 1074420 h 1074420"/>
              <a:gd name="connsiteX7" fmla="*/ 0 w 1539240"/>
              <a:gd name="connsiteY7" fmla="*/ 38100 h 1074420"/>
              <a:gd name="connsiteX8" fmla="*/ 68580 w 1539240"/>
              <a:gd name="connsiteY8" fmla="*/ 0 h 1074420"/>
              <a:gd name="connsiteX0" fmla="*/ 60960 w 1539240"/>
              <a:gd name="connsiteY0" fmla="*/ 0 h 1036320"/>
              <a:gd name="connsiteX1" fmla="*/ 76200 w 1539240"/>
              <a:gd name="connsiteY1" fmla="*/ 457200 h 1036320"/>
              <a:gd name="connsiteX2" fmla="*/ 1531620 w 1539240"/>
              <a:gd name="connsiteY2" fmla="*/ 441960 h 1036320"/>
              <a:gd name="connsiteX3" fmla="*/ 1539240 w 1539240"/>
              <a:gd name="connsiteY3" fmla="*/ 617220 h 1036320"/>
              <a:gd name="connsiteX4" fmla="*/ 83820 w 1539240"/>
              <a:gd name="connsiteY4" fmla="*/ 617220 h 1036320"/>
              <a:gd name="connsiteX5" fmla="*/ 83820 w 1539240"/>
              <a:gd name="connsiteY5" fmla="*/ 1028700 h 1036320"/>
              <a:gd name="connsiteX6" fmla="*/ 0 w 1539240"/>
              <a:gd name="connsiteY6" fmla="*/ 1036320 h 1036320"/>
              <a:gd name="connsiteX7" fmla="*/ 0 w 1539240"/>
              <a:gd name="connsiteY7" fmla="*/ 0 h 1036320"/>
              <a:gd name="connsiteX8" fmla="*/ 60960 w 1539240"/>
              <a:gd name="connsiteY8" fmla="*/ 0 h 1036320"/>
              <a:gd name="connsiteX0" fmla="*/ 76200 w 1539240"/>
              <a:gd name="connsiteY0" fmla="*/ 0 h 1036320"/>
              <a:gd name="connsiteX1" fmla="*/ 76200 w 1539240"/>
              <a:gd name="connsiteY1" fmla="*/ 457200 h 1036320"/>
              <a:gd name="connsiteX2" fmla="*/ 1531620 w 1539240"/>
              <a:gd name="connsiteY2" fmla="*/ 441960 h 1036320"/>
              <a:gd name="connsiteX3" fmla="*/ 1539240 w 1539240"/>
              <a:gd name="connsiteY3" fmla="*/ 617220 h 1036320"/>
              <a:gd name="connsiteX4" fmla="*/ 83820 w 1539240"/>
              <a:gd name="connsiteY4" fmla="*/ 617220 h 1036320"/>
              <a:gd name="connsiteX5" fmla="*/ 83820 w 1539240"/>
              <a:gd name="connsiteY5" fmla="*/ 1028700 h 1036320"/>
              <a:gd name="connsiteX6" fmla="*/ 0 w 1539240"/>
              <a:gd name="connsiteY6" fmla="*/ 1036320 h 1036320"/>
              <a:gd name="connsiteX7" fmla="*/ 0 w 1539240"/>
              <a:gd name="connsiteY7" fmla="*/ 0 h 1036320"/>
              <a:gd name="connsiteX8" fmla="*/ 76200 w 1539240"/>
              <a:gd name="connsiteY8" fmla="*/ 0 h 1036320"/>
              <a:gd name="connsiteX0" fmla="*/ 76200 w 1541780"/>
              <a:gd name="connsiteY0" fmla="*/ 0 h 1036320"/>
              <a:gd name="connsiteX1" fmla="*/ 76200 w 1541780"/>
              <a:gd name="connsiteY1" fmla="*/ 457200 h 1036320"/>
              <a:gd name="connsiteX2" fmla="*/ 1541780 w 1541780"/>
              <a:gd name="connsiteY2" fmla="*/ 449580 h 1036320"/>
              <a:gd name="connsiteX3" fmla="*/ 1539240 w 1541780"/>
              <a:gd name="connsiteY3" fmla="*/ 617220 h 1036320"/>
              <a:gd name="connsiteX4" fmla="*/ 83820 w 1541780"/>
              <a:gd name="connsiteY4" fmla="*/ 617220 h 1036320"/>
              <a:gd name="connsiteX5" fmla="*/ 83820 w 1541780"/>
              <a:gd name="connsiteY5" fmla="*/ 1028700 h 1036320"/>
              <a:gd name="connsiteX6" fmla="*/ 0 w 1541780"/>
              <a:gd name="connsiteY6" fmla="*/ 1036320 h 1036320"/>
              <a:gd name="connsiteX7" fmla="*/ 0 w 1541780"/>
              <a:gd name="connsiteY7" fmla="*/ 0 h 1036320"/>
              <a:gd name="connsiteX8" fmla="*/ 76200 w 1541780"/>
              <a:gd name="connsiteY8" fmla="*/ 0 h 1036320"/>
              <a:gd name="connsiteX0" fmla="*/ 76200 w 1541780"/>
              <a:gd name="connsiteY0" fmla="*/ 0 h 1036320"/>
              <a:gd name="connsiteX1" fmla="*/ 76200 w 1541780"/>
              <a:gd name="connsiteY1" fmla="*/ 457200 h 1036320"/>
              <a:gd name="connsiteX2" fmla="*/ 1541780 w 1541780"/>
              <a:gd name="connsiteY2" fmla="*/ 452120 h 1036320"/>
              <a:gd name="connsiteX3" fmla="*/ 1539240 w 1541780"/>
              <a:gd name="connsiteY3" fmla="*/ 617220 h 1036320"/>
              <a:gd name="connsiteX4" fmla="*/ 83820 w 1541780"/>
              <a:gd name="connsiteY4" fmla="*/ 617220 h 1036320"/>
              <a:gd name="connsiteX5" fmla="*/ 83820 w 1541780"/>
              <a:gd name="connsiteY5" fmla="*/ 1028700 h 1036320"/>
              <a:gd name="connsiteX6" fmla="*/ 0 w 1541780"/>
              <a:gd name="connsiteY6" fmla="*/ 1036320 h 1036320"/>
              <a:gd name="connsiteX7" fmla="*/ 0 w 1541780"/>
              <a:gd name="connsiteY7" fmla="*/ 0 h 1036320"/>
              <a:gd name="connsiteX8" fmla="*/ 76200 w 1541780"/>
              <a:gd name="connsiteY8" fmla="*/ 0 h 1036320"/>
              <a:gd name="connsiteX0" fmla="*/ 76200 w 1539484"/>
              <a:gd name="connsiteY0" fmla="*/ 0 h 1036320"/>
              <a:gd name="connsiteX1" fmla="*/ 76200 w 1539484"/>
              <a:gd name="connsiteY1" fmla="*/ 457200 h 1036320"/>
              <a:gd name="connsiteX2" fmla="*/ 1539240 w 1539484"/>
              <a:gd name="connsiteY2" fmla="*/ 464820 h 1036320"/>
              <a:gd name="connsiteX3" fmla="*/ 1539240 w 1539484"/>
              <a:gd name="connsiteY3" fmla="*/ 617220 h 1036320"/>
              <a:gd name="connsiteX4" fmla="*/ 83820 w 1539484"/>
              <a:gd name="connsiteY4" fmla="*/ 617220 h 1036320"/>
              <a:gd name="connsiteX5" fmla="*/ 83820 w 1539484"/>
              <a:gd name="connsiteY5" fmla="*/ 1028700 h 1036320"/>
              <a:gd name="connsiteX6" fmla="*/ 0 w 1539484"/>
              <a:gd name="connsiteY6" fmla="*/ 1036320 h 1036320"/>
              <a:gd name="connsiteX7" fmla="*/ 0 w 1539484"/>
              <a:gd name="connsiteY7" fmla="*/ 0 h 1036320"/>
              <a:gd name="connsiteX8" fmla="*/ 76200 w 1539484"/>
              <a:gd name="connsiteY8" fmla="*/ 0 h 1036320"/>
              <a:gd name="connsiteX0" fmla="*/ 76200 w 1541780"/>
              <a:gd name="connsiteY0" fmla="*/ 0 h 1036320"/>
              <a:gd name="connsiteX1" fmla="*/ 76200 w 1541780"/>
              <a:gd name="connsiteY1" fmla="*/ 457200 h 1036320"/>
              <a:gd name="connsiteX2" fmla="*/ 1541780 w 1541780"/>
              <a:gd name="connsiteY2" fmla="*/ 457200 h 1036320"/>
              <a:gd name="connsiteX3" fmla="*/ 1539240 w 1541780"/>
              <a:gd name="connsiteY3" fmla="*/ 617220 h 1036320"/>
              <a:gd name="connsiteX4" fmla="*/ 83820 w 1541780"/>
              <a:gd name="connsiteY4" fmla="*/ 617220 h 1036320"/>
              <a:gd name="connsiteX5" fmla="*/ 83820 w 1541780"/>
              <a:gd name="connsiteY5" fmla="*/ 1028700 h 1036320"/>
              <a:gd name="connsiteX6" fmla="*/ 0 w 1541780"/>
              <a:gd name="connsiteY6" fmla="*/ 1036320 h 1036320"/>
              <a:gd name="connsiteX7" fmla="*/ 0 w 1541780"/>
              <a:gd name="connsiteY7" fmla="*/ 0 h 1036320"/>
              <a:gd name="connsiteX8" fmla="*/ 76200 w 1541780"/>
              <a:gd name="connsiteY8" fmla="*/ 0 h 1036320"/>
              <a:gd name="connsiteX0" fmla="*/ 76200 w 1541780"/>
              <a:gd name="connsiteY0" fmla="*/ 0 h 1041400"/>
              <a:gd name="connsiteX1" fmla="*/ 76200 w 1541780"/>
              <a:gd name="connsiteY1" fmla="*/ 457200 h 1041400"/>
              <a:gd name="connsiteX2" fmla="*/ 1541780 w 1541780"/>
              <a:gd name="connsiteY2" fmla="*/ 457200 h 1041400"/>
              <a:gd name="connsiteX3" fmla="*/ 1539240 w 1541780"/>
              <a:gd name="connsiteY3" fmla="*/ 617220 h 1041400"/>
              <a:gd name="connsiteX4" fmla="*/ 83820 w 1541780"/>
              <a:gd name="connsiteY4" fmla="*/ 617220 h 1041400"/>
              <a:gd name="connsiteX5" fmla="*/ 83820 w 1541780"/>
              <a:gd name="connsiteY5" fmla="*/ 1041400 h 1041400"/>
              <a:gd name="connsiteX6" fmla="*/ 0 w 1541780"/>
              <a:gd name="connsiteY6" fmla="*/ 1036320 h 1041400"/>
              <a:gd name="connsiteX7" fmla="*/ 0 w 1541780"/>
              <a:gd name="connsiteY7" fmla="*/ 0 h 1041400"/>
              <a:gd name="connsiteX8" fmla="*/ 76200 w 1541780"/>
              <a:gd name="connsiteY8" fmla="*/ 0 h 1041400"/>
              <a:gd name="connsiteX0" fmla="*/ 76200 w 1541780"/>
              <a:gd name="connsiteY0" fmla="*/ 0 h 1036320"/>
              <a:gd name="connsiteX1" fmla="*/ 76200 w 1541780"/>
              <a:gd name="connsiteY1" fmla="*/ 457200 h 1036320"/>
              <a:gd name="connsiteX2" fmla="*/ 1541780 w 1541780"/>
              <a:gd name="connsiteY2" fmla="*/ 457200 h 1036320"/>
              <a:gd name="connsiteX3" fmla="*/ 1539240 w 1541780"/>
              <a:gd name="connsiteY3" fmla="*/ 617220 h 1036320"/>
              <a:gd name="connsiteX4" fmla="*/ 83820 w 1541780"/>
              <a:gd name="connsiteY4" fmla="*/ 617220 h 1036320"/>
              <a:gd name="connsiteX5" fmla="*/ 83820 w 1541780"/>
              <a:gd name="connsiteY5" fmla="*/ 1036320 h 1036320"/>
              <a:gd name="connsiteX6" fmla="*/ 0 w 1541780"/>
              <a:gd name="connsiteY6" fmla="*/ 1036320 h 1036320"/>
              <a:gd name="connsiteX7" fmla="*/ 0 w 1541780"/>
              <a:gd name="connsiteY7" fmla="*/ 0 h 1036320"/>
              <a:gd name="connsiteX8" fmla="*/ 76200 w 1541780"/>
              <a:gd name="connsiteY8" fmla="*/ 0 h 1036320"/>
              <a:gd name="connsiteX0" fmla="*/ 76200 w 1541780"/>
              <a:gd name="connsiteY0" fmla="*/ 0 h 1465580"/>
              <a:gd name="connsiteX1" fmla="*/ 76200 w 1541780"/>
              <a:gd name="connsiteY1" fmla="*/ 886460 h 1465580"/>
              <a:gd name="connsiteX2" fmla="*/ 1541780 w 1541780"/>
              <a:gd name="connsiteY2" fmla="*/ 886460 h 1465580"/>
              <a:gd name="connsiteX3" fmla="*/ 1539240 w 1541780"/>
              <a:gd name="connsiteY3" fmla="*/ 1046480 h 1465580"/>
              <a:gd name="connsiteX4" fmla="*/ 83820 w 1541780"/>
              <a:gd name="connsiteY4" fmla="*/ 1046480 h 1465580"/>
              <a:gd name="connsiteX5" fmla="*/ 83820 w 1541780"/>
              <a:gd name="connsiteY5" fmla="*/ 1465580 h 1465580"/>
              <a:gd name="connsiteX6" fmla="*/ 0 w 1541780"/>
              <a:gd name="connsiteY6" fmla="*/ 1465580 h 1465580"/>
              <a:gd name="connsiteX7" fmla="*/ 0 w 1541780"/>
              <a:gd name="connsiteY7" fmla="*/ 429260 h 1465580"/>
              <a:gd name="connsiteX8" fmla="*/ 76200 w 1541780"/>
              <a:gd name="connsiteY8" fmla="*/ 0 h 1465580"/>
              <a:gd name="connsiteX0" fmla="*/ 78740 w 1544320"/>
              <a:gd name="connsiteY0" fmla="*/ 0 h 1465580"/>
              <a:gd name="connsiteX1" fmla="*/ 78740 w 1544320"/>
              <a:gd name="connsiteY1" fmla="*/ 886460 h 1465580"/>
              <a:gd name="connsiteX2" fmla="*/ 1544320 w 1544320"/>
              <a:gd name="connsiteY2" fmla="*/ 886460 h 1465580"/>
              <a:gd name="connsiteX3" fmla="*/ 1541780 w 1544320"/>
              <a:gd name="connsiteY3" fmla="*/ 1046480 h 1465580"/>
              <a:gd name="connsiteX4" fmla="*/ 86360 w 1544320"/>
              <a:gd name="connsiteY4" fmla="*/ 1046480 h 1465580"/>
              <a:gd name="connsiteX5" fmla="*/ 86360 w 1544320"/>
              <a:gd name="connsiteY5" fmla="*/ 1465580 h 1465580"/>
              <a:gd name="connsiteX6" fmla="*/ 2540 w 1544320"/>
              <a:gd name="connsiteY6" fmla="*/ 1465580 h 1465580"/>
              <a:gd name="connsiteX7" fmla="*/ 0 w 1544320"/>
              <a:gd name="connsiteY7" fmla="*/ 0 h 1465580"/>
              <a:gd name="connsiteX8" fmla="*/ 78740 w 1544320"/>
              <a:gd name="connsiteY8" fmla="*/ 0 h 1465580"/>
              <a:gd name="connsiteX0" fmla="*/ 78740 w 1544320"/>
              <a:gd name="connsiteY0" fmla="*/ 0 h 1930400"/>
              <a:gd name="connsiteX1" fmla="*/ 78740 w 1544320"/>
              <a:gd name="connsiteY1" fmla="*/ 886460 h 1930400"/>
              <a:gd name="connsiteX2" fmla="*/ 1544320 w 1544320"/>
              <a:gd name="connsiteY2" fmla="*/ 886460 h 1930400"/>
              <a:gd name="connsiteX3" fmla="*/ 1541780 w 1544320"/>
              <a:gd name="connsiteY3" fmla="*/ 1046480 h 1930400"/>
              <a:gd name="connsiteX4" fmla="*/ 86360 w 1544320"/>
              <a:gd name="connsiteY4" fmla="*/ 1046480 h 1930400"/>
              <a:gd name="connsiteX5" fmla="*/ 86360 w 1544320"/>
              <a:gd name="connsiteY5" fmla="*/ 1930400 h 1930400"/>
              <a:gd name="connsiteX6" fmla="*/ 2540 w 1544320"/>
              <a:gd name="connsiteY6" fmla="*/ 1465580 h 1930400"/>
              <a:gd name="connsiteX7" fmla="*/ 0 w 1544320"/>
              <a:gd name="connsiteY7" fmla="*/ 0 h 1930400"/>
              <a:gd name="connsiteX8" fmla="*/ 78740 w 1544320"/>
              <a:gd name="connsiteY8" fmla="*/ 0 h 1930400"/>
              <a:gd name="connsiteX0" fmla="*/ 78984 w 1544564"/>
              <a:gd name="connsiteY0" fmla="*/ 0 h 1935480"/>
              <a:gd name="connsiteX1" fmla="*/ 78984 w 1544564"/>
              <a:gd name="connsiteY1" fmla="*/ 886460 h 1935480"/>
              <a:gd name="connsiteX2" fmla="*/ 1544564 w 1544564"/>
              <a:gd name="connsiteY2" fmla="*/ 886460 h 1935480"/>
              <a:gd name="connsiteX3" fmla="*/ 1542024 w 1544564"/>
              <a:gd name="connsiteY3" fmla="*/ 1046480 h 1935480"/>
              <a:gd name="connsiteX4" fmla="*/ 86604 w 1544564"/>
              <a:gd name="connsiteY4" fmla="*/ 1046480 h 1935480"/>
              <a:gd name="connsiteX5" fmla="*/ 86604 w 1544564"/>
              <a:gd name="connsiteY5" fmla="*/ 1930400 h 1935480"/>
              <a:gd name="connsiteX6" fmla="*/ 244 w 1544564"/>
              <a:gd name="connsiteY6" fmla="*/ 1935480 h 1935480"/>
              <a:gd name="connsiteX7" fmla="*/ 244 w 1544564"/>
              <a:gd name="connsiteY7" fmla="*/ 0 h 1935480"/>
              <a:gd name="connsiteX8" fmla="*/ 78984 w 1544564"/>
              <a:gd name="connsiteY8" fmla="*/ 0 h 193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4564" h="1935480">
                <a:moveTo>
                  <a:pt x="78984" y="0"/>
                </a:moveTo>
                <a:lnTo>
                  <a:pt x="78984" y="886460"/>
                </a:lnTo>
                <a:lnTo>
                  <a:pt x="1544564" y="886460"/>
                </a:lnTo>
                <a:cubicBezTo>
                  <a:pt x="1543717" y="942340"/>
                  <a:pt x="1542871" y="990600"/>
                  <a:pt x="1542024" y="1046480"/>
                </a:cubicBezTo>
                <a:lnTo>
                  <a:pt x="86604" y="1046480"/>
                </a:lnTo>
                <a:lnTo>
                  <a:pt x="86604" y="1930400"/>
                </a:lnTo>
                <a:lnTo>
                  <a:pt x="244" y="1935480"/>
                </a:lnTo>
                <a:cubicBezTo>
                  <a:pt x="-603" y="1446953"/>
                  <a:pt x="1091" y="488527"/>
                  <a:pt x="244" y="0"/>
                </a:cubicBezTo>
                <a:lnTo>
                  <a:pt x="78984" y="0"/>
                </a:lnTo>
                <a:close/>
              </a:path>
            </a:pathLst>
          </a:cu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567555" y="2868930"/>
            <a:ext cx="88900" cy="137160"/>
          </a:xfrm>
          <a:prstGeom prst="rect">
            <a:avLst/>
          </a:prstGeom>
          <a:pattFill prst="lgCheck">
            <a:fgClr>
              <a:srgbClr val="FFFF00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567555" y="4659630"/>
            <a:ext cx="88900" cy="137160"/>
          </a:xfrm>
          <a:prstGeom prst="rect">
            <a:avLst/>
          </a:prstGeom>
          <a:pattFill prst="lgCheck">
            <a:fgClr>
              <a:srgbClr val="FFFF00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35492" y="5654040"/>
            <a:ext cx="219456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Horn 1a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178903" y="1752600"/>
            <a:ext cx="35460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Upstream </a:t>
            </a:r>
            <a:r>
              <a:rPr lang="en-GB" dirty="0">
                <a:latin typeface="Comic Sans MS" panose="030F0702030302020204" pitchFamily="66" charset="0"/>
              </a:rPr>
              <a:t>&amp; downstream targets installed in Horn </a:t>
            </a:r>
            <a:r>
              <a:rPr lang="en-GB" dirty="0" smtClean="0">
                <a:latin typeface="Comic Sans MS" panose="030F0702030302020204" pitchFamily="66" charset="0"/>
              </a:rPr>
              <a:t>1a</a:t>
            </a:r>
          </a:p>
          <a:p>
            <a:endParaRPr lang="en-GB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>
                <a:latin typeface="Comic Sans MS" panose="030F0702030302020204" pitchFamily="66" charset="0"/>
              </a:rPr>
              <a:t>Each </a:t>
            </a:r>
            <a:r>
              <a:rPr lang="en-GB" b="0" dirty="0">
                <a:latin typeface="Comic Sans MS" panose="030F0702030302020204" pitchFamily="66" charset="0"/>
              </a:rPr>
              <a:t>target similar length to existing targets </a:t>
            </a:r>
            <a:endParaRPr lang="en-GB" b="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>
                <a:latin typeface="Comic Sans MS" panose="030F0702030302020204" pitchFamily="66" charset="0"/>
              </a:rPr>
              <a:t>Heat </a:t>
            </a:r>
            <a:r>
              <a:rPr lang="en-GB" b="0">
                <a:latin typeface="Comic Sans MS" panose="030F0702030302020204" pitchFamily="66" charset="0"/>
              </a:rPr>
              <a:t>load </a:t>
            </a:r>
            <a:r>
              <a:rPr lang="en-GB" b="0" smtClean="0">
                <a:latin typeface="Comic Sans MS" panose="030F0702030302020204" pitchFamily="66" charset="0"/>
              </a:rPr>
              <a:t>divided in 2 (solutions </a:t>
            </a:r>
            <a:r>
              <a:rPr lang="en-GB" b="0" dirty="0" smtClean="0">
                <a:latin typeface="Comic Sans MS" panose="030F0702030302020204" pitchFamily="66" charset="0"/>
              </a:rPr>
              <a:t>proposed)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>
                <a:latin typeface="Comic Sans MS" panose="030F0702030302020204" pitchFamily="66" charset="0"/>
              </a:rPr>
              <a:t>Can </a:t>
            </a:r>
            <a:r>
              <a:rPr lang="en-GB" b="0" dirty="0">
                <a:latin typeface="Comic Sans MS" panose="030F0702030302020204" pitchFamily="66" charset="0"/>
              </a:rPr>
              <a:t>be cantilevered inside horn </a:t>
            </a:r>
            <a:endParaRPr lang="en-GB" b="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>
                <a:latin typeface="Comic Sans MS" panose="030F0702030302020204" pitchFamily="66" charset="0"/>
              </a:rPr>
              <a:t>Targets </a:t>
            </a:r>
            <a:r>
              <a:rPr lang="en-GB" b="0" dirty="0" smtClean="0">
                <a:latin typeface="Comic Sans MS" panose="030F0702030302020204" pitchFamily="66" charset="0"/>
              </a:rPr>
              <a:t>supported from horn support structure (like T2K)</a:t>
            </a:r>
          </a:p>
        </p:txBody>
      </p:sp>
    </p:spTree>
    <p:extLst>
      <p:ext uri="{BB962C8B-B14F-4D97-AF65-F5344CB8AC3E}">
        <p14:creationId xmlns:p14="http://schemas.microsoft.com/office/powerpoint/2010/main" val="2899107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074102"/>
          </a:xfrm>
        </p:spPr>
        <p:txBody>
          <a:bodyPr/>
          <a:lstStyle/>
          <a:p>
            <a:r>
              <a:rPr lang="en-GB" dirty="0"/>
              <a:t>4</a:t>
            </a:r>
            <a:r>
              <a:rPr lang="en-GB" dirty="0" smtClean="0"/>
              <a:t>. </a:t>
            </a:r>
            <a:r>
              <a:rPr lang="en-GB" dirty="0" smtClean="0"/>
              <a:t>Think about installation into target chase</a:t>
            </a:r>
            <a:endParaRPr lang="en-GB" dirty="0"/>
          </a:p>
        </p:txBody>
      </p:sp>
      <p:sp>
        <p:nvSpPr>
          <p:cNvPr id="8" name="Freeform 7"/>
          <p:cNvSpPr/>
          <p:nvPr/>
        </p:nvSpPr>
        <p:spPr bwMode="auto">
          <a:xfrm>
            <a:off x="1577340" y="2179320"/>
            <a:ext cx="2964180" cy="1516380"/>
          </a:xfrm>
          <a:custGeom>
            <a:avLst/>
            <a:gdLst>
              <a:gd name="connsiteX0" fmla="*/ 0 w 6370320"/>
              <a:gd name="connsiteY0" fmla="*/ 22860 h 1531620"/>
              <a:gd name="connsiteX1" fmla="*/ 15240 w 6370320"/>
              <a:gd name="connsiteY1" fmla="*/ 1531620 h 1531620"/>
              <a:gd name="connsiteX2" fmla="*/ 2286000 w 6370320"/>
              <a:gd name="connsiteY2" fmla="*/ 1531620 h 1531620"/>
              <a:gd name="connsiteX3" fmla="*/ 2964180 w 6370320"/>
              <a:gd name="connsiteY3" fmla="*/ 868680 h 1531620"/>
              <a:gd name="connsiteX4" fmla="*/ 4175760 w 6370320"/>
              <a:gd name="connsiteY4" fmla="*/ 868680 h 1531620"/>
              <a:gd name="connsiteX5" fmla="*/ 4762500 w 6370320"/>
              <a:gd name="connsiteY5" fmla="*/ 1417320 h 1531620"/>
              <a:gd name="connsiteX6" fmla="*/ 5105400 w 6370320"/>
              <a:gd name="connsiteY6" fmla="*/ 1409700 h 1531620"/>
              <a:gd name="connsiteX7" fmla="*/ 6019800 w 6370320"/>
              <a:gd name="connsiteY7" fmla="*/ 861060 h 1531620"/>
              <a:gd name="connsiteX8" fmla="*/ 6370320 w 6370320"/>
              <a:gd name="connsiteY8" fmla="*/ 845820 h 1531620"/>
              <a:gd name="connsiteX9" fmla="*/ 6347460 w 6370320"/>
              <a:gd name="connsiteY9" fmla="*/ 0 h 1531620"/>
              <a:gd name="connsiteX10" fmla="*/ 0 w 6370320"/>
              <a:gd name="connsiteY10" fmla="*/ 22860 h 1531620"/>
              <a:gd name="connsiteX0" fmla="*/ 0 w 6370320"/>
              <a:gd name="connsiteY0" fmla="*/ 22860 h 1531620"/>
              <a:gd name="connsiteX1" fmla="*/ 15240 w 6370320"/>
              <a:gd name="connsiteY1" fmla="*/ 1531620 h 1531620"/>
              <a:gd name="connsiteX2" fmla="*/ 2286000 w 6370320"/>
              <a:gd name="connsiteY2" fmla="*/ 1531620 h 1531620"/>
              <a:gd name="connsiteX3" fmla="*/ 2964180 w 6370320"/>
              <a:gd name="connsiteY3" fmla="*/ 868680 h 1531620"/>
              <a:gd name="connsiteX4" fmla="*/ 4762500 w 6370320"/>
              <a:gd name="connsiteY4" fmla="*/ 1417320 h 1531620"/>
              <a:gd name="connsiteX5" fmla="*/ 5105400 w 6370320"/>
              <a:gd name="connsiteY5" fmla="*/ 1409700 h 1531620"/>
              <a:gd name="connsiteX6" fmla="*/ 6019800 w 6370320"/>
              <a:gd name="connsiteY6" fmla="*/ 861060 h 1531620"/>
              <a:gd name="connsiteX7" fmla="*/ 6370320 w 6370320"/>
              <a:gd name="connsiteY7" fmla="*/ 845820 h 1531620"/>
              <a:gd name="connsiteX8" fmla="*/ 6347460 w 6370320"/>
              <a:gd name="connsiteY8" fmla="*/ 0 h 1531620"/>
              <a:gd name="connsiteX9" fmla="*/ 0 w 6370320"/>
              <a:gd name="connsiteY9" fmla="*/ 22860 h 1531620"/>
              <a:gd name="connsiteX0" fmla="*/ 0 w 6370320"/>
              <a:gd name="connsiteY0" fmla="*/ 22860 h 1531620"/>
              <a:gd name="connsiteX1" fmla="*/ 15240 w 6370320"/>
              <a:gd name="connsiteY1" fmla="*/ 1531620 h 1531620"/>
              <a:gd name="connsiteX2" fmla="*/ 2286000 w 6370320"/>
              <a:gd name="connsiteY2" fmla="*/ 1531620 h 1531620"/>
              <a:gd name="connsiteX3" fmla="*/ 2964180 w 6370320"/>
              <a:gd name="connsiteY3" fmla="*/ 868680 h 1531620"/>
              <a:gd name="connsiteX4" fmla="*/ 5105400 w 6370320"/>
              <a:gd name="connsiteY4" fmla="*/ 1409700 h 1531620"/>
              <a:gd name="connsiteX5" fmla="*/ 6019800 w 6370320"/>
              <a:gd name="connsiteY5" fmla="*/ 861060 h 1531620"/>
              <a:gd name="connsiteX6" fmla="*/ 6370320 w 6370320"/>
              <a:gd name="connsiteY6" fmla="*/ 845820 h 1531620"/>
              <a:gd name="connsiteX7" fmla="*/ 6347460 w 6370320"/>
              <a:gd name="connsiteY7" fmla="*/ 0 h 1531620"/>
              <a:gd name="connsiteX8" fmla="*/ 0 w 6370320"/>
              <a:gd name="connsiteY8" fmla="*/ 22860 h 1531620"/>
              <a:gd name="connsiteX0" fmla="*/ 0 w 6370320"/>
              <a:gd name="connsiteY0" fmla="*/ 22860 h 1531620"/>
              <a:gd name="connsiteX1" fmla="*/ 15240 w 6370320"/>
              <a:gd name="connsiteY1" fmla="*/ 1531620 h 1531620"/>
              <a:gd name="connsiteX2" fmla="*/ 2286000 w 6370320"/>
              <a:gd name="connsiteY2" fmla="*/ 1531620 h 1531620"/>
              <a:gd name="connsiteX3" fmla="*/ 2964180 w 6370320"/>
              <a:gd name="connsiteY3" fmla="*/ 868680 h 1531620"/>
              <a:gd name="connsiteX4" fmla="*/ 6019800 w 6370320"/>
              <a:gd name="connsiteY4" fmla="*/ 861060 h 1531620"/>
              <a:gd name="connsiteX5" fmla="*/ 6370320 w 6370320"/>
              <a:gd name="connsiteY5" fmla="*/ 845820 h 1531620"/>
              <a:gd name="connsiteX6" fmla="*/ 6347460 w 6370320"/>
              <a:gd name="connsiteY6" fmla="*/ 0 h 1531620"/>
              <a:gd name="connsiteX7" fmla="*/ 0 w 6370320"/>
              <a:gd name="connsiteY7" fmla="*/ 22860 h 1531620"/>
              <a:gd name="connsiteX0" fmla="*/ 0 w 6370320"/>
              <a:gd name="connsiteY0" fmla="*/ 22860 h 1531620"/>
              <a:gd name="connsiteX1" fmla="*/ 15240 w 6370320"/>
              <a:gd name="connsiteY1" fmla="*/ 1531620 h 1531620"/>
              <a:gd name="connsiteX2" fmla="*/ 2286000 w 6370320"/>
              <a:gd name="connsiteY2" fmla="*/ 1531620 h 1531620"/>
              <a:gd name="connsiteX3" fmla="*/ 2964180 w 6370320"/>
              <a:gd name="connsiteY3" fmla="*/ 868680 h 1531620"/>
              <a:gd name="connsiteX4" fmla="*/ 6370320 w 6370320"/>
              <a:gd name="connsiteY4" fmla="*/ 845820 h 1531620"/>
              <a:gd name="connsiteX5" fmla="*/ 6347460 w 6370320"/>
              <a:gd name="connsiteY5" fmla="*/ 0 h 1531620"/>
              <a:gd name="connsiteX6" fmla="*/ 0 w 6370320"/>
              <a:gd name="connsiteY6" fmla="*/ 22860 h 1531620"/>
              <a:gd name="connsiteX0" fmla="*/ 0 w 6347460"/>
              <a:gd name="connsiteY0" fmla="*/ 22860 h 1531620"/>
              <a:gd name="connsiteX1" fmla="*/ 15240 w 6347460"/>
              <a:gd name="connsiteY1" fmla="*/ 1531620 h 1531620"/>
              <a:gd name="connsiteX2" fmla="*/ 2286000 w 6347460"/>
              <a:gd name="connsiteY2" fmla="*/ 1531620 h 1531620"/>
              <a:gd name="connsiteX3" fmla="*/ 2964180 w 6347460"/>
              <a:gd name="connsiteY3" fmla="*/ 868680 h 1531620"/>
              <a:gd name="connsiteX4" fmla="*/ 6347460 w 6347460"/>
              <a:gd name="connsiteY4" fmla="*/ 0 h 1531620"/>
              <a:gd name="connsiteX5" fmla="*/ 0 w 6347460"/>
              <a:gd name="connsiteY5" fmla="*/ 22860 h 1531620"/>
              <a:gd name="connsiteX0" fmla="*/ 0 w 2964180"/>
              <a:gd name="connsiteY0" fmla="*/ 7620 h 1516380"/>
              <a:gd name="connsiteX1" fmla="*/ 15240 w 2964180"/>
              <a:gd name="connsiteY1" fmla="*/ 1516380 h 1516380"/>
              <a:gd name="connsiteX2" fmla="*/ 2286000 w 2964180"/>
              <a:gd name="connsiteY2" fmla="*/ 1516380 h 1516380"/>
              <a:gd name="connsiteX3" fmla="*/ 2964180 w 2964180"/>
              <a:gd name="connsiteY3" fmla="*/ 853440 h 1516380"/>
              <a:gd name="connsiteX4" fmla="*/ 2956560 w 2964180"/>
              <a:gd name="connsiteY4" fmla="*/ 0 h 1516380"/>
              <a:gd name="connsiteX5" fmla="*/ 0 w 2964180"/>
              <a:gd name="connsiteY5" fmla="*/ 7620 h 151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4180" h="1516380">
                <a:moveTo>
                  <a:pt x="0" y="7620"/>
                </a:moveTo>
                <a:lnTo>
                  <a:pt x="15240" y="1516380"/>
                </a:lnTo>
                <a:lnTo>
                  <a:pt x="2286000" y="1516380"/>
                </a:lnTo>
                <a:lnTo>
                  <a:pt x="2964180" y="853440"/>
                </a:lnTo>
                <a:lnTo>
                  <a:pt x="2956560" y="0"/>
                </a:lnTo>
                <a:lnTo>
                  <a:pt x="0" y="7620"/>
                </a:ln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769620" y="3825240"/>
            <a:ext cx="80848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Left-Right Arrow 23"/>
          <p:cNvSpPr/>
          <p:nvPr/>
        </p:nvSpPr>
        <p:spPr bwMode="auto">
          <a:xfrm>
            <a:off x="1577340" y="1752600"/>
            <a:ext cx="2973705" cy="25908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66912" y="1356360"/>
            <a:ext cx="219456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c.2000 mm</a:t>
            </a:r>
            <a:endParaRPr lang="en-GB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1586865" y="3970020"/>
            <a:ext cx="2964180" cy="1516380"/>
          </a:xfrm>
          <a:custGeom>
            <a:avLst/>
            <a:gdLst>
              <a:gd name="connsiteX0" fmla="*/ 0 w 6370320"/>
              <a:gd name="connsiteY0" fmla="*/ 22860 h 1531620"/>
              <a:gd name="connsiteX1" fmla="*/ 15240 w 6370320"/>
              <a:gd name="connsiteY1" fmla="*/ 1531620 h 1531620"/>
              <a:gd name="connsiteX2" fmla="*/ 2286000 w 6370320"/>
              <a:gd name="connsiteY2" fmla="*/ 1531620 h 1531620"/>
              <a:gd name="connsiteX3" fmla="*/ 2964180 w 6370320"/>
              <a:gd name="connsiteY3" fmla="*/ 868680 h 1531620"/>
              <a:gd name="connsiteX4" fmla="*/ 4175760 w 6370320"/>
              <a:gd name="connsiteY4" fmla="*/ 868680 h 1531620"/>
              <a:gd name="connsiteX5" fmla="*/ 4762500 w 6370320"/>
              <a:gd name="connsiteY5" fmla="*/ 1417320 h 1531620"/>
              <a:gd name="connsiteX6" fmla="*/ 5105400 w 6370320"/>
              <a:gd name="connsiteY6" fmla="*/ 1409700 h 1531620"/>
              <a:gd name="connsiteX7" fmla="*/ 6019800 w 6370320"/>
              <a:gd name="connsiteY7" fmla="*/ 861060 h 1531620"/>
              <a:gd name="connsiteX8" fmla="*/ 6370320 w 6370320"/>
              <a:gd name="connsiteY8" fmla="*/ 845820 h 1531620"/>
              <a:gd name="connsiteX9" fmla="*/ 6347460 w 6370320"/>
              <a:gd name="connsiteY9" fmla="*/ 0 h 1531620"/>
              <a:gd name="connsiteX10" fmla="*/ 0 w 6370320"/>
              <a:gd name="connsiteY10" fmla="*/ 22860 h 1531620"/>
              <a:gd name="connsiteX0" fmla="*/ 0 w 6370320"/>
              <a:gd name="connsiteY0" fmla="*/ 22860 h 1531620"/>
              <a:gd name="connsiteX1" fmla="*/ 15240 w 6370320"/>
              <a:gd name="connsiteY1" fmla="*/ 1531620 h 1531620"/>
              <a:gd name="connsiteX2" fmla="*/ 2286000 w 6370320"/>
              <a:gd name="connsiteY2" fmla="*/ 1531620 h 1531620"/>
              <a:gd name="connsiteX3" fmla="*/ 2964180 w 6370320"/>
              <a:gd name="connsiteY3" fmla="*/ 868680 h 1531620"/>
              <a:gd name="connsiteX4" fmla="*/ 4762500 w 6370320"/>
              <a:gd name="connsiteY4" fmla="*/ 1417320 h 1531620"/>
              <a:gd name="connsiteX5" fmla="*/ 5105400 w 6370320"/>
              <a:gd name="connsiteY5" fmla="*/ 1409700 h 1531620"/>
              <a:gd name="connsiteX6" fmla="*/ 6019800 w 6370320"/>
              <a:gd name="connsiteY6" fmla="*/ 861060 h 1531620"/>
              <a:gd name="connsiteX7" fmla="*/ 6370320 w 6370320"/>
              <a:gd name="connsiteY7" fmla="*/ 845820 h 1531620"/>
              <a:gd name="connsiteX8" fmla="*/ 6347460 w 6370320"/>
              <a:gd name="connsiteY8" fmla="*/ 0 h 1531620"/>
              <a:gd name="connsiteX9" fmla="*/ 0 w 6370320"/>
              <a:gd name="connsiteY9" fmla="*/ 22860 h 1531620"/>
              <a:gd name="connsiteX0" fmla="*/ 0 w 6370320"/>
              <a:gd name="connsiteY0" fmla="*/ 22860 h 1531620"/>
              <a:gd name="connsiteX1" fmla="*/ 15240 w 6370320"/>
              <a:gd name="connsiteY1" fmla="*/ 1531620 h 1531620"/>
              <a:gd name="connsiteX2" fmla="*/ 2286000 w 6370320"/>
              <a:gd name="connsiteY2" fmla="*/ 1531620 h 1531620"/>
              <a:gd name="connsiteX3" fmla="*/ 2964180 w 6370320"/>
              <a:gd name="connsiteY3" fmla="*/ 868680 h 1531620"/>
              <a:gd name="connsiteX4" fmla="*/ 5105400 w 6370320"/>
              <a:gd name="connsiteY4" fmla="*/ 1409700 h 1531620"/>
              <a:gd name="connsiteX5" fmla="*/ 6019800 w 6370320"/>
              <a:gd name="connsiteY5" fmla="*/ 861060 h 1531620"/>
              <a:gd name="connsiteX6" fmla="*/ 6370320 w 6370320"/>
              <a:gd name="connsiteY6" fmla="*/ 845820 h 1531620"/>
              <a:gd name="connsiteX7" fmla="*/ 6347460 w 6370320"/>
              <a:gd name="connsiteY7" fmla="*/ 0 h 1531620"/>
              <a:gd name="connsiteX8" fmla="*/ 0 w 6370320"/>
              <a:gd name="connsiteY8" fmla="*/ 22860 h 1531620"/>
              <a:gd name="connsiteX0" fmla="*/ 0 w 6370320"/>
              <a:gd name="connsiteY0" fmla="*/ 22860 h 1531620"/>
              <a:gd name="connsiteX1" fmla="*/ 15240 w 6370320"/>
              <a:gd name="connsiteY1" fmla="*/ 1531620 h 1531620"/>
              <a:gd name="connsiteX2" fmla="*/ 2286000 w 6370320"/>
              <a:gd name="connsiteY2" fmla="*/ 1531620 h 1531620"/>
              <a:gd name="connsiteX3" fmla="*/ 2964180 w 6370320"/>
              <a:gd name="connsiteY3" fmla="*/ 868680 h 1531620"/>
              <a:gd name="connsiteX4" fmla="*/ 6019800 w 6370320"/>
              <a:gd name="connsiteY4" fmla="*/ 861060 h 1531620"/>
              <a:gd name="connsiteX5" fmla="*/ 6370320 w 6370320"/>
              <a:gd name="connsiteY5" fmla="*/ 845820 h 1531620"/>
              <a:gd name="connsiteX6" fmla="*/ 6347460 w 6370320"/>
              <a:gd name="connsiteY6" fmla="*/ 0 h 1531620"/>
              <a:gd name="connsiteX7" fmla="*/ 0 w 6370320"/>
              <a:gd name="connsiteY7" fmla="*/ 22860 h 1531620"/>
              <a:gd name="connsiteX0" fmla="*/ 0 w 6370320"/>
              <a:gd name="connsiteY0" fmla="*/ 22860 h 1531620"/>
              <a:gd name="connsiteX1" fmla="*/ 15240 w 6370320"/>
              <a:gd name="connsiteY1" fmla="*/ 1531620 h 1531620"/>
              <a:gd name="connsiteX2" fmla="*/ 2286000 w 6370320"/>
              <a:gd name="connsiteY2" fmla="*/ 1531620 h 1531620"/>
              <a:gd name="connsiteX3" fmla="*/ 2964180 w 6370320"/>
              <a:gd name="connsiteY3" fmla="*/ 868680 h 1531620"/>
              <a:gd name="connsiteX4" fmla="*/ 6370320 w 6370320"/>
              <a:gd name="connsiteY4" fmla="*/ 845820 h 1531620"/>
              <a:gd name="connsiteX5" fmla="*/ 6347460 w 6370320"/>
              <a:gd name="connsiteY5" fmla="*/ 0 h 1531620"/>
              <a:gd name="connsiteX6" fmla="*/ 0 w 6370320"/>
              <a:gd name="connsiteY6" fmla="*/ 22860 h 1531620"/>
              <a:gd name="connsiteX0" fmla="*/ 0 w 6347460"/>
              <a:gd name="connsiteY0" fmla="*/ 22860 h 1531620"/>
              <a:gd name="connsiteX1" fmla="*/ 15240 w 6347460"/>
              <a:gd name="connsiteY1" fmla="*/ 1531620 h 1531620"/>
              <a:gd name="connsiteX2" fmla="*/ 2286000 w 6347460"/>
              <a:gd name="connsiteY2" fmla="*/ 1531620 h 1531620"/>
              <a:gd name="connsiteX3" fmla="*/ 2964180 w 6347460"/>
              <a:gd name="connsiteY3" fmla="*/ 868680 h 1531620"/>
              <a:gd name="connsiteX4" fmla="*/ 6347460 w 6347460"/>
              <a:gd name="connsiteY4" fmla="*/ 0 h 1531620"/>
              <a:gd name="connsiteX5" fmla="*/ 0 w 6347460"/>
              <a:gd name="connsiteY5" fmla="*/ 22860 h 1531620"/>
              <a:gd name="connsiteX0" fmla="*/ 0 w 2964180"/>
              <a:gd name="connsiteY0" fmla="*/ 7620 h 1516380"/>
              <a:gd name="connsiteX1" fmla="*/ 15240 w 2964180"/>
              <a:gd name="connsiteY1" fmla="*/ 1516380 h 1516380"/>
              <a:gd name="connsiteX2" fmla="*/ 2286000 w 2964180"/>
              <a:gd name="connsiteY2" fmla="*/ 1516380 h 1516380"/>
              <a:gd name="connsiteX3" fmla="*/ 2964180 w 2964180"/>
              <a:gd name="connsiteY3" fmla="*/ 853440 h 1516380"/>
              <a:gd name="connsiteX4" fmla="*/ 2956560 w 2964180"/>
              <a:gd name="connsiteY4" fmla="*/ 0 h 1516380"/>
              <a:gd name="connsiteX5" fmla="*/ 0 w 2964180"/>
              <a:gd name="connsiteY5" fmla="*/ 7620 h 151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4180" h="1516380">
                <a:moveTo>
                  <a:pt x="0" y="7620"/>
                </a:moveTo>
                <a:lnTo>
                  <a:pt x="15240" y="1516380"/>
                </a:lnTo>
                <a:lnTo>
                  <a:pt x="2286000" y="1516380"/>
                </a:lnTo>
                <a:lnTo>
                  <a:pt x="2964180" y="853440"/>
                </a:lnTo>
                <a:lnTo>
                  <a:pt x="2956560" y="0"/>
                </a:lnTo>
                <a:lnTo>
                  <a:pt x="0" y="7620"/>
                </a:ln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1394460" y="3299460"/>
            <a:ext cx="1541780" cy="1036320"/>
          </a:xfrm>
          <a:custGeom>
            <a:avLst/>
            <a:gdLst>
              <a:gd name="connsiteX0" fmla="*/ 60960 w 1546860"/>
              <a:gd name="connsiteY0" fmla="*/ 0 h 1082040"/>
              <a:gd name="connsiteX1" fmla="*/ 76200 w 1546860"/>
              <a:gd name="connsiteY1" fmla="*/ 487680 h 1082040"/>
              <a:gd name="connsiteX2" fmla="*/ 1539240 w 1546860"/>
              <a:gd name="connsiteY2" fmla="*/ 487680 h 1082040"/>
              <a:gd name="connsiteX3" fmla="*/ 1546860 w 1546860"/>
              <a:gd name="connsiteY3" fmla="*/ 662940 h 1082040"/>
              <a:gd name="connsiteX4" fmla="*/ 91440 w 1546860"/>
              <a:gd name="connsiteY4" fmla="*/ 662940 h 1082040"/>
              <a:gd name="connsiteX5" fmla="*/ 91440 w 1546860"/>
              <a:gd name="connsiteY5" fmla="*/ 1074420 h 1082040"/>
              <a:gd name="connsiteX6" fmla="*/ 7620 w 1546860"/>
              <a:gd name="connsiteY6" fmla="*/ 1082040 h 1082040"/>
              <a:gd name="connsiteX7" fmla="*/ 0 w 1546860"/>
              <a:gd name="connsiteY7" fmla="*/ 0 h 1082040"/>
              <a:gd name="connsiteX8" fmla="*/ 60960 w 1546860"/>
              <a:gd name="connsiteY8" fmla="*/ 0 h 1082040"/>
              <a:gd name="connsiteX0" fmla="*/ 60960 w 1546860"/>
              <a:gd name="connsiteY0" fmla="*/ 0 h 1082040"/>
              <a:gd name="connsiteX1" fmla="*/ 68580 w 1546860"/>
              <a:gd name="connsiteY1" fmla="*/ 502920 h 1082040"/>
              <a:gd name="connsiteX2" fmla="*/ 1539240 w 1546860"/>
              <a:gd name="connsiteY2" fmla="*/ 487680 h 1082040"/>
              <a:gd name="connsiteX3" fmla="*/ 1546860 w 1546860"/>
              <a:gd name="connsiteY3" fmla="*/ 662940 h 1082040"/>
              <a:gd name="connsiteX4" fmla="*/ 91440 w 1546860"/>
              <a:gd name="connsiteY4" fmla="*/ 662940 h 1082040"/>
              <a:gd name="connsiteX5" fmla="*/ 91440 w 1546860"/>
              <a:gd name="connsiteY5" fmla="*/ 1074420 h 1082040"/>
              <a:gd name="connsiteX6" fmla="*/ 7620 w 1546860"/>
              <a:gd name="connsiteY6" fmla="*/ 1082040 h 1082040"/>
              <a:gd name="connsiteX7" fmla="*/ 0 w 1546860"/>
              <a:gd name="connsiteY7" fmla="*/ 0 h 1082040"/>
              <a:gd name="connsiteX8" fmla="*/ 60960 w 1546860"/>
              <a:gd name="connsiteY8" fmla="*/ 0 h 1082040"/>
              <a:gd name="connsiteX0" fmla="*/ 60960 w 1546860"/>
              <a:gd name="connsiteY0" fmla="*/ 0 h 1082040"/>
              <a:gd name="connsiteX1" fmla="*/ 114300 w 1546860"/>
              <a:gd name="connsiteY1" fmla="*/ 510540 h 1082040"/>
              <a:gd name="connsiteX2" fmla="*/ 1539240 w 1546860"/>
              <a:gd name="connsiteY2" fmla="*/ 487680 h 1082040"/>
              <a:gd name="connsiteX3" fmla="*/ 1546860 w 1546860"/>
              <a:gd name="connsiteY3" fmla="*/ 662940 h 1082040"/>
              <a:gd name="connsiteX4" fmla="*/ 91440 w 1546860"/>
              <a:gd name="connsiteY4" fmla="*/ 662940 h 1082040"/>
              <a:gd name="connsiteX5" fmla="*/ 91440 w 1546860"/>
              <a:gd name="connsiteY5" fmla="*/ 1074420 h 1082040"/>
              <a:gd name="connsiteX6" fmla="*/ 7620 w 1546860"/>
              <a:gd name="connsiteY6" fmla="*/ 1082040 h 1082040"/>
              <a:gd name="connsiteX7" fmla="*/ 0 w 1546860"/>
              <a:gd name="connsiteY7" fmla="*/ 0 h 1082040"/>
              <a:gd name="connsiteX8" fmla="*/ 60960 w 1546860"/>
              <a:gd name="connsiteY8" fmla="*/ 0 h 1082040"/>
              <a:gd name="connsiteX0" fmla="*/ 60960 w 1546860"/>
              <a:gd name="connsiteY0" fmla="*/ 0 h 1082040"/>
              <a:gd name="connsiteX1" fmla="*/ 68580 w 1546860"/>
              <a:gd name="connsiteY1" fmla="*/ 510540 h 1082040"/>
              <a:gd name="connsiteX2" fmla="*/ 1539240 w 1546860"/>
              <a:gd name="connsiteY2" fmla="*/ 487680 h 1082040"/>
              <a:gd name="connsiteX3" fmla="*/ 1546860 w 1546860"/>
              <a:gd name="connsiteY3" fmla="*/ 662940 h 1082040"/>
              <a:gd name="connsiteX4" fmla="*/ 91440 w 1546860"/>
              <a:gd name="connsiteY4" fmla="*/ 662940 h 1082040"/>
              <a:gd name="connsiteX5" fmla="*/ 91440 w 1546860"/>
              <a:gd name="connsiteY5" fmla="*/ 1074420 h 1082040"/>
              <a:gd name="connsiteX6" fmla="*/ 7620 w 1546860"/>
              <a:gd name="connsiteY6" fmla="*/ 1082040 h 1082040"/>
              <a:gd name="connsiteX7" fmla="*/ 0 w 1546860"/>
              <a:gd name="connsiteY7" fmla="*/ 0 h 1082040"/>
              <a:gd name="connsiteX8" fmla="*/ 60960 w 1546860"/>
              <a:gd name="connsiteY8" fmla="*/ 0 h 1082040"/>
              <a:gd name="connsiteX0" fmla="*/ 60960 w 1546860"/>
              <a:gd name="connsiteY0" fmla="*/ 0 h 1082040"/>
              <a:gd name="connsiteX1" fmla="*/ 83820 w 1546860"/>
              <a:gd name="connsiteY1" fmla="*/ 502920 h 1082040"/>
              <a:gd name="connsiteX2" fmla="*/ 1539240 w 1546860"/>
              <a:gd name="connsiteY2" fmla="*/ 487680 h 1082040"/>
              <a:gd name="connsiteX3" fmla="*/ 1546860 w 1546860"/>
              <a:gd name="connsiteY3" fmla="*/ 662940 h 1082040"/>
              <a:gd name="connsiteX4" fmla="*/ 91440 w 1546860"/>
              <a:gd name="connsiteY4" fmla="*/ 662940 h 1082040"/>
              <a:gd name="connsiteX5" fmla="*/ 91440 w 1546860"/>
              <a:gd name="connsiteY5" fmla="*/ 1074420 h 1082040"/>
              <a:gd name="connsiteX6" fmla="*/ 7620 w 1546860"/>
              <a:gd name="connsiteY6" fmla="*/ 1082040 h 1082040"/>
              <a:gd name="connsiteX7" fmla="*/ 0 w 1546860"/>
              <a:gd name="connsiteY7" fmla="*/ 0 h 1082040"/>
              <a:gd name="connsiteX8" fmla="*/ 60960 w 1546860"/>
              <a:gd name="connsiteY8" fmla="*/ 0 h 1082040"/>
              <a:gd name="connsiteX0" fmla="*/ 76200 w 1546860"/>
              <a:gd name="connsiteY0" fmla="*/ 7620 h 1082040"/>
              <a:gd name="connsiteX1" fmla="*/ 83820 w 1546860"/>
              <a:gd name="connsiteY1" fmla="*/ 502920 h 1082040"/>
              <a:gd name="connsiteX2" fmla="*/ 1539240 w 1546860"/>
              <a:gd name="connsiteY2" fmla="*/ 487680 h 1082040"/>
              <a:gd name="connsiteX3" fmla="*/ 1546860 w 1546860"/>
              <a:gd name="connsiteY3" fmla="*/ 662940 h 1082040"/>
              <a:gd name="connsiteX4" fmla="*/ 91440 w 1546860"/>
              <a:gd name="connsiteY4" fmla="*/ 662940 h 1082040"/>
              <a:gd name="connsiteX5" fmla="*/ 91440 w 1546860"/>
              <a:gd name="connsiteY5" fmla="*/ 1074420 h 1082040"/>
              <a:gd name="connsiteX6" fmla="*/ 7620 w 1546860"/>
              <a:gd name="connsiteY6" fmla="*/ 1082040 h 1082040"/>
              <a:gd name="connsiteX7" fmla="*/ 0 w 1546860"/>
              <a:gd name="connsiteY7" fmla="*/ 0 h 1082040"/>
              <a:gd name="connsiteX8" fmla="*/ 76200 w 1546860"/>
              <a:gd name="connsiteY8" fmla="*/ 7620 h 1082040"/>
              <a:gd name="connsiteX0" fmla="*/ 68580 w 1539240"/>
              <a:gd name="connsiteY0" fmla="*/ 0 h 1074420"/>
              <a:gd name="connsiteX1" fmla="*/ 76200 w 1539240"/>
              <a:gd name="connsiteY1" fmla="*/ 495300 h 1074420"/>
              <a:gd name="connsiteX2" fmla="*/ 1531620 w 1539240"/>
              <a:gd name="connsiteY2" fmla="*/ 480060 h 1074420"/>
              <a:gd name="connsiteX3" fmla="*/ 1539240 w 1539240"/>
              <a:gd name="connsiteY3" fmla="*/ 655320 h 1074420"/>
              <a:gd name="connsiteX4" fmla="*/ 83820 w 1539240"/>
              <a:gd name="connsiteY4" fmla="*/ 655320 h 1074420"/>
              <a:gd name="connsiteX5" fmla="*/ 83820 w 1539240"/>
              <a:gd name="connsiteY5" fmla="*/ 1066800 h 1074420"/>
              <a:gd name="connsiteX6" fmla="*/ 0 w 1539240"/>
              <a:gd name="connsiteY6" fmla="*/ 1074420 h 1074420"/>
              <a:gd name="connsiteX7" fmla="*/ 0 w 1539240"/>
              <a:gd name="connsiteY7" fmla="*/ 38100 h 1074420"/>
              <a:gd name="connsiteX8" fmla="*/ 68580 w 1539240"/>
              <a:gd name="connsiteY8" fmla="*/ 0 h 1074420"/>
              <a:gd name="connsiteX0" fmla="*/ 60960 w 1539240"/>
              <a:gd name="connsiteY0" fmla="*/ 0 h 1036320"/>
              <a:gd name="connsiteX1" fmla="*/ 76200 w 1539240"/>
              <a:gd name="connsiteY1" fmla="*/ 457200 h 1036320"/>
              <a:gd name="connsiteX2" fmla="*/ 1531620 w 1539240"/>
              <a:gd name="connsiteY2" fmla="*/ 441960 h 1036320"/>
              <a:gd name="connsiteX3" fmla="*/ 1539240 w 1539240"/>
              <a:gd name="connsiteY3" fmla="*/ 617220 h 1036320"/>
              <a:gd name="connsiteX4" fmla="*/ 83820 w 1539240"/>
              <a:gd name="connsiteY4" fmla="*/ 617220 h 1036320"/>
              <a:gd name="connsiteX5" fmla="*/ 83820 w 1539240"/>
              <a:gd name="connsiteY5" fmla="*/ 1028700 h 1036320"/>
              <a:gd name="connsiteX6" fmla="*/ 0 w 1539240"/>
              <a:gd name="connsiteY6" fmla="*/ 1036320 h 1036320"/>
              <a:gd name="connsiteX7" fmla="*/ 0 w 1539240"/>
              <a:gd name="connsiteY7" fmla="*/ 0 h 1036320"/>
              <a:gd name="connsiteX8" fmla="*/ 60960 w 1539240"/>
              <a:gd name="connsiteY8" fmla="*/ 0 h 1036320"/>
              <a:gd name="connsiteX0" fmla="*/ 76200 w 1539240"/>
              <a:gd name="connsiteY0" fmla="*/ 0 h 1036320"/>
              <a:gd name="connsiteX1" fmla="*/ 76200 w 1539240"/>
              <a:gd name="connsiteY1" fmla="*/ 457200 h 1036320"/>
              <a:gd name="connsiteX2" fmla="*/ 1531620 w 1539240"/>
              <a:gd name="connsiteY2" fmla="*/ 441960 h 1036320"/>
              <a:gd name="connsiteX3" fmla="*/ 1539240 w 1539240"/>
              <a:gd name="connsiteY3" fmla="*/ 617220 h 1036320"/>
              <a:gd name="connsiteX4" fmla="*/ 83820 w 1539240"/>
              <a:gd name="connsiteY4" fmla="*/ 617220 h 1036320"/>
              <a:gd name="connsiteX5" fmla="*/ 83820 w 1539240"/>
              <a:gd name="connsiteY5" fmla="*/ 1028700 h 1036320"/>
              <a:gd name="connsiteX6" fmla="*/ 0 w 1539240"/>
              <a:gd name="connsiteY6" fmla="*/ 1036320 h 1036320"/>
              <a:gd name="connsiteX7" fmla="*/ 0 w 1539240"/>
              <a:gd name="connsiteY7" fmla="*/ 0 h 1036320"/>
              <a:gd name="connsiteX8" fmla="*/ 76200 w 1539240"/>
              <a:gd name="connsiteY8" fmla="*/ 0 h 1036320"/>
              <a:gd name="connsiteX0" fmla="*/ 76200 w 1541780"/>
              <a:gd name="connsiteY0" fmla="*/ 0 h 1036320"/>
              <a:gd name="connsiteX1" fmla="*/ 76200 w 1541780"/>
              <a:gd name="connsiteY1" fmla="*/ 457200 h 1036320"/>
              <a:gd name="connsiteX2" fmla="*/ 1541780 w 1541780"/>
              <a:gd name="connsiteY2" fmla="*/ 449580 h 1036320"/>
              <a:gd name="connsiteX3" fmla="*/ 1539240 w 1541780"/>
              <a:gd name="connsiteY3" fmla="*/ 617220 h 1036320"/>
              <a:gd name="connsiteX4" fmla="*/ 83820 w 1541780"/>
              <a:gd name="connsiteY4" fmla="*/ 617220 h 1036320"/>
              <a:gd name="connsiteX5" fmla="*/ 83820 w 1541780"/>
              <a:gd name="connsiteY5" fmla="*/ 1028700 h 1036320"/>
              <a:gd name="connsiteX6" fmla="*/ 0 w 1541780"/>
              <a:gd name="connsiteY6" fmla="*/ 1036320 h 1036320"/>
              <a:gd name="connsiteX7" fmla="*/ 0 w 1541780"/>
              <a:gd name="connsiteY7" fmla="*/ 0 h 1036320"/>
              <a:gd name="connsiteX8" fmla="*/ 76200 w 1541780"/>
              <a:gd name="connsiteY8" fmla="*/ 0 h 1036320"/>
              <a:gd name="connsiteX0" fmla="*/ 76200 w 1541780"/>
              <a:gd name="connsiteY0" fmla="*/ 0 h 1036320"/>
              <a:gd name="connsiteX1" fmla="*/ 76200 w 1541780"/>
              <a:gd name="connsiteY1" fmla="*/ 457200 h 1036320"/>
              <a:gd name="connsiteX2" fmla="*/ 1541780 w 1541780"/>
              <a:gd name="connsiteY2" fmla="*/ 452120 h 1036320"/>
              <a:gd name="connsiteX3" fmla="*/ 1539240 w 1541780"/>
              <a:gd name="connsiteY3" fmla="*/ 617220 h 1036320"/>
              <a:gd name="connsiteX4" fmla="*/ 83820 w 1541780"/>
              <a:gd name="connsiteY4" fmla="*/ 617220 h 1036320"/>
              <a:gd name="connsiteX5" fmla="*/ 83820 w 1541780"/>
              <a:gd name="connsiteY5" fmla="*/ 1028700 h 1036320"/>
              <a:gd name="connsiteX6" fmla="*/ 0 w 1541780"/>
              <a:gd name="connsiteY6" fmla="*/ 1036320 h 1036320"/>
              <a:gd name="connsiteX7" fmla="*/ 0 w 1541780"/>
              <a:gd name="connsiteY7" fmla="*/ 0 h 1036320"/>
              <a:gd name="connsiteX8" fmla="*/ 76200 w 1541780"/>
              <a:gd name="connsiteY8" fmla="*/ 0 h 1036320"/>
              <a:gd name="connsiteX0" fmla="*/ 76200 w 1539484"/>
              <a:gd name="connsiteY0" fmla="*/ 0 h 1036320"/>
              <a:gd name="connsiteX1" fmla="*/ 76200 w 1539484"/>
              <a:gd name="connsiteY1" fmla="*/ 457200 h 1036320"/>
              <a:gd name="connsiteX2" fmla="*/ 1539240 w 1539484"/>
              <a:gd name="connsiteY2" fmla="*/ 464820 h 1036320"/>
              <a:gd name="connsiteX3" fmla="*/ 1539240 w 1539484"/>
              <a:gd name="connsiteY3" fmla="*/ 617220 h 1036320"/>
              <a:gd name="connsiteX4" fmla="*/ 83820 w 1539484"/>
              <a:gd name="connsiteY4" fmla="*/ 617220 h 1036320"/>
              <a:gd name="connsiteX5" fmla="*/ 83820 w 1539484"/>
              <a:gd name="connsiteY5" fmla="*/ 1028700 h 1036320"/>
              <a:gd name="connsiteX6" fmla="*/ 0 w 1539484"/>
              <a:gd name="connsiteY6" fmla="*/ 1036320 h 1036320"/>
              <a:gd name="connsiteX7" fmla="*/ 0 w 1539484"/>
              <a:gd name="connsiteY7" fmla="*/ 0 h 1036320"/>
              <a:gd name="connsiteX8" fmla="*/ 76200 w 1539484"/>
              <a:gd name="connsiteY8" fmla="*/ 0 h 1036320"/>
              <a:gd name="connsiteX0" fmla="*/ 76200 w 1541780"/>
              <a:gd name="connsiteY0" fmla="*/ 0 h 1036320"/>
              <a:gd name="connsiteX1" fmla="*/ 76200 w 1541780"/>
              <a:gd name="connsiteY1" fmla="*/ 457200 h 1036320"/>
              <a:gd name="connsiteX2" fmla="*/ 1541780 w 1541780"/>
              <a:gd name="connsiteY2" fmla="*/ 457200 h 1036320"/>
              <a:gd name="connsiteX3" fmla="*/ 1539240 w 1541780"/>
              <a:gd name="connsiteY3" fmla="*/ 617220 h 1036320"/>
              <a:gd name="connsiteX4" fmla="*/ 83820 w 1541780"/>
              <a:gd name="connsiteY4" fmla="*/ 617220 h 1036320"/>
              <a:gd name="connsiteX5" fmla="*/ 83820 w 1541780"/>
              <a:gd name="connsiteY5" fmla="*/ 1028700 h 1036320"/>
              <a:gd name="connsiteX6" fmla="*/ 0 w 1541780"/>
              <a:gd name="connsiteY6" fmla="*/ 1036320 h 1036320"/>
              <a:gd name="connsiteX7" fmla="*/ 0 w 1541780"/>
              <a:gd name="connsiteY7" fmla="*/ 0 h 1036320"/>
              <a:gd name="connsiteX8" fmla="*/ 76200 w 1541780"/>
              <a:gd name="connsiteY8" fmla="*/ 0 h 1036320"/>
              <a:gd name="connsiteX0" fmla="*/ 76200 w 1541780"/>
              <a:gd name="connsiteY0" fmla="*/ 0 h 1041400"/>
              <a:gd name="connsiteX1" fmla="*/ 76200 w 1541780"/>
              <a:gd name="connsiteY1" fmla="*/ 457200 h 1041400"/>
              <a:gd name="connsiteX2" fmla="*/ 1541780 w 1541780"/>
              <a:gd name="connsiteY2" fmla="*/ 457200 h 1041400"/>
              <a:gd name="connsiteX3" fmla="*/ 1539240 w 1541780"/>
              <a:gd name="connsiteY3" fmla="*/ 617220 h 1041400"/>
              <a:gd name="connsiteX4" fmla="*/ 83820 w 1541780"/>
              <a:gd name="connsiteY4" fmla="*/ 617220 h 1041400"/>
              <a:gd name="connsiteX5" fmla="*/ 83820 w 1541780"/>
              <a:gd name="connsiteY5" fmla="*/ 1041400 h 1041400"/>
              <a:gd name="connsiteX6" fmla="*/ 0 w 1541780"/>
              <a:gd name="connsiteY6" fmla="*/ 1036320 h 1041400"/>
              <a:gd name="connsiteX7" fmla="*/ 0 w 1541780"/>
              <a:gd name="connsiteY7" fmla="*/ 0 h 1041400"/>
              <a:gd name="connsiteX8" fmla="*/ 76200 w 1541780"/>
              <a:gd name="connsiteY8" fmla="*/ 0 h 1041400"/>
              <a:gd name="connsiteX0" fmla="*/ 76200 w 1541780"/>
              <a:gd name="connsiteY0" fmla="*/ 0 h 1036320"/>
              <a:gd name="connsiteX1" fmla="*/ 76200 w 1541780"/>
              <a:gd name="connsiteY1" fmla="*/ 457200 h 1036320"/>
              <a:gd name="connsiteX2" fmla="*/ 1541780 w 1541780"/>
              <a:gd name="connsiteY2" fmla="*/ 457200 h 1036320"/>
              <a:gd name="connsiteX3" fmla="*/ 1539240 w 1541780"/>
              <a:gd name="connsiteY3" fmla="*/ 617220 h 1036320"/>
              <a:gd name="connsiteX4" fmla="*/ 83820 w 1541780"/>
              <a:gd name="connsiteY4" fmla="*/ 617220 h 1036320"/>
              <a:gd name="connsiteX5" fmla="*/ 83820 w 1541780"/>
              <a:gd name="connsiteY5" fmla="*/ 1036320 h 1036320"/>
              <a:gd name="connsiteX6" fmla="*/ 0 w 1541780"/>
              <a:gd name="connsiteY6" fmla="*/ 1036320 h 1036320"/>
              <a:gd name="connsiteX7" fmla="*/ 0 w 1541780"/>
              <a:gd name="connsiteY7" fmla="*/ 0 h 1036320"/>
              <a:gd name="connsiteX8" fmla="*/ 76200 w 1541780"/>
              <a:gd name="connsiteY8" fmla="*/ 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1780" h="1036320">
                <a:moveTo>
                  <a:pt x="76200" y="0"/>
                </a:moveTo>
                <a:lnTo>
                  <a:pt x="76200" y="457200"/>
                </a:lnTo>
                <a:lnTo>
                  <a:pt x="1541780" y="457200"/>
                </a:lnTo>
                <a:cubicBezTo>
                  <a:pt x="1540933" y="513080"/>
                  <a:pt x="1540087" y="561340"/>
                  <a:pt x="1539240" y="617220"/>
                </a:cubicBezTo>
                <a:lnTo>
                  <a:pt x="83820" y="617220"/>
                </a:lnTo>
                <a:lnTo>
                  <a:pt x="83820" y="1036320"/>
                </a:lnTo>
                <a:lnTo>
                  <a:pt x="0" y="1036320"/>
                </a:lnTo>
                <a:lnTo>
                  <a:pt x="0" y="0"/>
                </a:lnTo>
                <a:lnTo>
                  <a:pt x="76200" y="0"/>
                </a:lnTo>
                <a:close/>
              </a:path>
            </a:pathLst>
          </a:cu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488440" y="3347720"/>
            <a:ext cx="88900" cy="137160"/>
          </a:xfrm>
          <a:prstGeom prst="rect">
            <a:avLst/>
          </a:prstGeom>
          <a:pattFill prst="lgCheck">
            <a:fgClr>
              <a:srgbClr val="FFFF00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494790" y="4155440"/>
            <a:ext cx="88900" cy="137160"/>
          </a:xfrm>
          <a:prstGeom prst="rect">
            <a:avLst/>
          </a:prstGeom>
          <a:pattFill prst="lgCheck">
            <a:fgClr>
              <a:srgbClr val="FFFF00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 flipH="1">
            <a:off x="3219450" y="2870200"/>
            <a:ext cx="1544564" cy="1935480"/>
          </a:xfrm>
          <a:custGeom>
            <a:avLst/>
            <a:gdLst>
              <a:gd name="connsiteX0" fmla="*/ 60960 w 1546860"/>
              <a:gd name="connsiteY0" fmla="*/ 0 h 1082040"/>
              <a:gd name="connsiteX1" fmla="*/ 76200 w 1546860"/>
              <a:gd name="connsiteY1" fmla="*/ 487680 h 1082040"/>
              <a:gd name="connsiteX2" fmla="*/ 1539240 w 1546860"/>
              <a:gd name="connsiteY2" fmla="*/ 487680 h 1082040"/>
              <a:gd name="connsiteX3" fmla="*/ 1546860 w 1546860"/>
              <a:gd name="connsiteY3" fmla="*/ 662940 h 1082040"/>
              <a:gd name="connsiteX4" fmla="*/ 91440 w 1546860"/>
              <a:gd name="connsiteY4" fmla="*/ 662940 h 1082040"/>
              <a:gd name="connsiteX5" fmla="*/ 91440 w 1546860"/>
              <a:gd name="connsiteY5" fmla="*/ 1074420 h 1082040"/>
              <a:gd name="connsiteX6" fmla="*/ 7620 w 1546860"/>
              <a:gd name="connsiteY6" fmla="*/ 1082040 h 1082040"/>
              <a:gd name="connsiteX7" fmla="*/ 0 w 1546860"/>
              <a:gd name="connsiteY7" fmla="*/ 0 h 1082040"/>
              <a:gd name="connsiteX8" fmla="*/ 60960 w 1546860"/>
              <a:gd name="connsiteY8" fmla="*/ 0 h 1082040"/>
              <a:gd name="connsiteX0" fmla="*/ 60960 w 1546860"/>
              <a:gd name="connsiteY0" fmla="*/ 0 h 1082040"/>
              <a:gd name="connsiteX1" fmla="*/ 68580 w 1546860"/>
              <a:gd name="connsiteY1" fmla="*/ 502920 h 1082040"/>
              <a:gd name="connsiteX2" fmla="*/ 1539240 w 1546860"/>
              <a:gd name="connsiteY2" fmla="*/ 487680 h 1082040"/>
              <a:gd name="connsiteX3" fmla="*/ 1546860 w 1546860"/>
              <a:gd name="connsiteY3" fmla="*/ 662940 h 1082040"/>
              <a:gd name="connsiteX4" fmla="*/ 91440 w 1546860"/>
              <a:gd name="connsiteY4" fmla="*/ 662940 h 1082040"/>
              <a:gd name="connsiteX5" fmla="*/ 91440 w 1546860"/>
              <a:gd name="connsiteY5" fmla="*/ 1074420 h 1082040"/>
              <a:gd name="connsiteX6" fmla="*/ 7620 w 1546860"/>
              <a:gd name="connsiteY6" fmla="*/ 1082040 h 1082040"/>
              <a:gd name="connsiteX7" fmla="*/ 0 w 1546860"/>
              <a:gd name="connsiteY7" fmla="*/ 0 h 1082040"/>
              <a:gd name="connsiteX8" fmla="*/ 60960 w 1546860"/>
              <a:gd name="connsiteY8" fmla="*/ 0 h 1082040"/>
              <a:gd name="connsiteX0" fmla="*/ 60960 w 1546860"/>
              <a:gd name="connsiteY0" fmla="*/ 0 h 1082040"/>
              <a:gd name="connsiteX1" fmla="*/ 114300 w 1546860"/>
              <a:gd name="connsiteY1" fmla="*/ 510540 h 1082040"/>
              <a:gd name="connsiteX2" fmla="*/ 1539240 w 1546860"/>
              <a:gd name="connsiteY2" fmla="*/ 487680 h 1082040"/>
              <a:gd name="connsiteX3" fmla="*/ 1546860 w 1546860"/>
              <a:gd name="connsiteY3" fmla="*/ 662940 h 1082040"/>
              <a:gd name="connsiteX4" fmla="*/ 91440 w 1546860"/>
              <a:gd name="connsiteY4" fmla="*/ 662940 h 1082040"/>
              <a:gd name="connsiteX5" fmla="*/ 91440 w 1546860"/>
              <a:gd name="connsiteY5" fmla="*/ 1074420 h 1082040"/>
              <a:gd name="connsiteX6" fmla="*/ 7620 w 1546860"/>
              <a:gd name="connsiteY6" fmla="*/ 1082040 h 1082040"/>
              <a:gd name="connsiteX7" fmla="*/ 0 w 1546860"/>
              <a:gd name="connsiteY7" fmla="*/ 0 h 1082040"/>
              <a:gd name="connsiteX8" fmla="*/ 60960 w 1546860"/>
              <a:gd name="connsiteY8" fmla="*/ 0 h 1082040"/>
              <a:gd name="connsiteX0" fmla="*/ 60960 w 1546860"/>
              <a:gd name="connsiteY0" fmla="*/ 0 h 1082040"/>
              <a:gd name="connsiteX1" fmla="*/ 68580 w 1546860"/>
              <a:gd name="connsiteY1" fmla="*/ 510540 h 1082040"/>
              <a:gd name="connsiteX2" fmla="*/ 1539240 w 1546860"/>
              <a:gd name="connsiteY2" fmla="*/ 487680 h 1082040"/>
              <a:gd name="connsiteX3" fmla="*/ 1546860 w 1546860"/>
              <a:gd name="connsiteY3" fmla="*/ 662940 h 1082040"/>
              <a:gd name="connsiteX4" fmla="*/ 91440 w 1546860"/>
              <a:gd name="connsiteY4" fmla="*/ 662940 h 1082040"/>
              <a:gd name="connsiteX5" fmla="*/ 91440 w 1546860"/>
              <a:gd name="connsiteY5" fmla="*/ 1074420 h 1082040"/>
              <a:gd name="connsiteX6" fmla="*/ 7620 w 1546860"/>
              <a:gd name="connsiteY6" fmla="*/ 1082040 h 1082040"/>
              <a:gd name="connsiteX7" fmla="*/ 0 w 1546860"/>
              <a:gd name="connsiteY7" fmla="*/ 0 h 1082040"/>
              <a:gd name="connsiteX8" fmla="*/ 60960 w 1546860"/>
              <a:gd name="connsiteY8" fmla="*/ 0 h 1082040"/>
              <a:gd name="connsiteX0" fmla="*/ 60960 w 1546860"/>
              <a:gd name="connsiteY0" fmla="*/ 0 h 1082040"/>
              <a:gd name="connsiteX1" fmla="*/ 83820 w 1546860"/>
              <a:gd name="connsiteY1" fmla="*/ 502920 h 1082040"/>
              <a:gd name="connsiteX2" fmla="*/ 1539240 w 1546860"/>
              <a:gd name="connsiteY2" fmla="*/ 487680 h 1082040"/>
              <a:gd name="connsiteX3" fmla="*/ 1546860 w 1546860"/>
              <a:gd name="connsiteY3" fmla="*/ 662940 h 1082040"/>
              <a:gd name="connsiteX4" fmla="*/ 91440 w 1546860"/>
              <a:gd name="connsiteY4" fmla="*/ 662940 h 1082040"/>
              <a:gd name="connsiteX5" fmla="*/ 91440 w 1546860"/>
              <a:gd name="connsiteY5" fmla="*/ 1074420 h 1082040"/>
              <a:gd name="connsiteX6" fmla="*/ 7620 w 1546860"/>
              <a:gd name="connsiteY6" fmla="*/ 1082040 h 1082040"/>
              <a:gd name="connsiteX7" fmla="*/ 0 w 1546860"/>
              <a:gd name="connsiteY7" fmla="*/ 0 h 1082040"/>
              <a:gd name="connsiteX8" fmla="*/ 60960 w 1546860"/>
              <a:gd name="connsiteY8" fmla="*/ 0 h 1082040"/>
              <a:gd name="connsiteX0" fmla="*/ 76200 w 1546860"/>
              <a:gd name="connsiteY0" fmla="*/ 7620 h 1082040"/>
              <a:gd name="connsiteX1" fmla="*/ 83820 w 1546860"/>
              <a:gd name="connsiteY1" fmla="*/ 502920 h 1082040"/>
              <a:gd name="connsiteX2" fmla="*/ 1539240 w 1546860"/>
              <a:gd name="connsiteY2" fmla="*/ 487680 h 1082040"/>
              <a:gd name="connsiteX3" fmla="*/ 1546860 w 1546860"/>
              <a:gd name="connsiteY3" fmla="*/ 662940 h 1082040"/>
              <a:gd name="connsiteX4" fmla="*/ 91440 w 1546860"/>
              <a:gd name="connsiteY4" fmla="*/ 662940 h 1082040"/>
              <a:gd name="connsiteX5" fmla="*/ 91440 w 1546860"/>
              <a:gd name="connsiteY5" fmla="*/ 1074420 h 1082040"/>
              <a:gd name="connsiteX6" fmla="*/ 7620 w 1546860"/>
              <a:gd name="connsiteY6" fmla="*/ 1082040 h 1082040"/>
              <a:gd name="connsiteX7" fmla="*/ 0 w 1546860"/>
              <a:gd name="connsiteY7" fmla="*/ 0 h 1082040"/>
              <a:gd name="connsiteX8" fmla="*/ 76200 w 1546860"/>
              <a:gd name="connsiteY8" fmla="*/ 7620 h 1082040"/>
              <a:gd name="connsiteX0" fmla="*/ 68580 w 1539240"/>
              <a:gd name="connsiteY0" fmla="*/ 0 h 1074420"/>
              <a:gd name="connsiteX1" fmla="*/ 76200 w 1539240"/>
              <a:gd name="connsiteY1" fmla="*/ 495300 h 1074420"/>
              <a:gd name="connsiteX2" fmla="*/ 1531620 w 1539240"/>
              <a:gd name="connsiteY2" fmla="*/ 480060 h 1074420"/>
              <a:gd name="connsiteX3" fmla="*/ 1539240 w 1539240"/>
              <a:gd name="connsiteY3" fmla="*/ 655320 h 1074420"/>
              <a:gd name="connsiteX4" fmla="*/ 83820 w 1539240"/>
              <a:gd name="connsiteY4" fmla="*/ 655320 h 1074420"/>
              <a:gd name="connsiteX5" fmla="*/ 83820 w 1539240"/>
              <a:gd name="connsiteY5" fmla="*/ 1066800 h 1074420"/>
              <a:gd name="connsiteX6" fmla="*/ 0 w 1539240"/>
              <a:gd name="connsiteY6" fmla="*/ 1074420 h 1074420"/>
              <a:gd name="connsiteX7" fmla="*/ 0 w 1539240"/>
              <a:gd name="connsiteY7" fmla="*/ 38100 h 1074420"/>
              <a:gd name="connsiteX8" fmla="*/ 68580 w 1539240"/>
              <a:gd name="connsiteY8" fmla="*/ 0 h 1074420"/>
              <a:gd name="connsiteX0" fmla="*/ 60960 w 1539240"/>
              <a:gd name="connsiteY0" fmla="*/ 0 h 1036320"/>
              <a:gd name="connsiteX1" fmla="*/ 76200 w 1539240"/>
              <a:gd name="connsiteY1" fmla="*/ 457200 h 1036320"/>
              <a:gd name="connsiteX2" fmla="*/ 1531620 w 1539240"/>
              <a:gd name="connsiteY2" fmla="*/ 441960 h 1036320"/>
              <a:gd name="connsiteX3" fmla="*/ 1539240 w 1539240"/>
              <a:gd name="connsiteY3" fmla="*/ 617220 h 1036320"/>
              <a:gd name="connsiteX4" fmla="*/ 83820 w 1539240"/>
              <a:gd name="connsiteY4" fmla="*/ 617220 h 1036320"/>
              <a:gd name="connsiteX5" fmla="*/ 83820 w 1539240"/>
              <a:gd name="connsiteY5" fmla="*/ 1028700 h 1036320"/>
              <a:gd name="connsiteX6" fmla="*/ 0 w 1539240"/>
              <a:gd name="connsiteY6" fmla="*/ 1036320 h 1036320"/>
              <a:gd name="connsiteX7" fmla="*/ 0 w 1539240"/>
              <a:gd name="connsiteY7" fmla="*/ 0 h 1036320"/>
              <a:gd name="connsiteX8" fmla="*/ 60960 w 1539240"/>
              <a:gd name="connsiteY8" fmla="*/ 0 h 1036320"/>
              <a:gd name="connsiteX0" fmla="*/ 76200 w 1539240"/>
              <a:gd name="connsiteY0" fmla="*/ 0 h 1036320"/>
              <a:gd name="connsiteX1" fmla="*/ 76200 w 1539240"/>
              <a:gd name="connsiteY1" fmla="*/ 457200 h 1036320"/>
              <a:gd name="connsiteX2" fmla="*/ 1531620 w 1539240"/>
              <a:gd name="connsiteY2" fmla="*/ 441960 h 1036320"/>
              <a:gd name="connsiteX3" fmla="*/ 1539240 w 1539240"/>
              <a:gd name="connsiteY3" fmla="*/ 617220 h 1036320"/>
              <a:gd name="connsiteX4" fmla="*/ 83820 w 1539240"/>
              <a:gd name="connsiteY4" fmla="*/ 617220 h 1036320"/>
              <a:gd name="connsiteX5" fmla="*/ 83820 w 1539240"/>
              <a:gd name="connsiteY5" fmla="*/ 1028700 h 1036320"/>
              <a:gd name="connsiteX6" fmla="*/ 0 w 1539240"/>
              <a:gd name="connsiteY6" fmla="*/ 1036320 h 1036320"/>
              <a:gd name="connsiteX7" fmla="*/ 0 w 1539240"/>
              <a:gd name="connsiteY7" fmla="*/ 0 h 1036320"/>
              <a:gd name="connsiteX8" fmla="*/ 76200 w 1539240"/>
              <a:gd name="connsiteY8" fmla="*/ 0 h 1036320"/>
              <a:gd name="connsiteX0" fmla="*/ 76200 w 1541780"/>
              <a:gd name="connsiteY0" fmla="*/ 0 h 1036320"/>
              <a:gd name="connsiteX1" fmla="*/ 76200 w 1541780"/>
              <a:gd name="connsiteY1" fmla="*/ 457200 h 1036320"/>
              <a:gd name="connsiteX2" fmla="*/ 1541780 w 1541780"/>
              <a:gd name="connsiteY2" fmla="*/ 449580 h 1036320"/>
              <a:gd name="connsiteX3" fmla="*/ 1539240 w 1541780"/>
              <a:gd name="connsiteY3" fmla="*/ 617220 h 1036320"/>
              <a:gd name="connsiteX4" fmla="*/ 83820 w 1541780"/>
              <a:gd name="connsiteY4" fmla="*/ 617220 h 1036320"/>
              <a:gd name="connsiteX5" fmla="*/ 83820 w 1541780"/>
              <a:gd name="connsiteY5" fmla="*/ 1028700 h 1036320"/>
              <a:gd name="connsiteX6" fmla="*/ 0 w 1541780"/>
              <a:gd name="connsiteY6" fmla="*/ 1036320 h 1036320"/>
              <a:gd name="connsiteX7" fmla="*/ 0 w 1541780"/>
              <a:gd name="connsiteY7" fmla="*/ 0 h 1036320"/>
              <a:gd name="connsiteX8" fmla="*/ 76200 w 1541780"/>
              <a:gd name="connsiteY8" fmla="*/ 0 h 1036320"/>
              <a:gd name="connsiteX0" fmla="*/ 76200 w 1541780"/>
              <a:gd name="connsiteY0" fmla="*/ 0 h 1036320"/>
              <a:gd name="connsiteX1" fmla="*/ 76200 w 1541780"/>
              <a:gd name="connsiteY1" fmla="*/ 457200 h 1036320"/>
              <a:gd name="connsiteX2" fmla="*/ 1541780 w 1541780"/>
              <a:gd name="connsiteY2" fmla="*/ 452120 h 1036320"/>
              <a:gd name="connsiteX3" fmla="*/ 1539240 w 1541780"/>
              <a:gd name="connsiteY3" fmla="*/ 617220 h 1036320"/>
              <a:gd name="connsiteX4" fmla="*/ 83820 w 1541780"/>
              <a:gd name="connsiteY4" fmla="*/ 617220 h 1036320"/>
              <a:gd name="connsiteX5" fmla="*/ 83820 w 1541780"/>
              <a:gd name="connsiteY5" fmla="*/ 1028700 h 1036320"/>
              <a:gd name="connsiteX6" fmla="*/ 0 w 1541780"/>
              <a:gd name="connsiteY6" fmla="*/ 1036320 h 1036320"/>
              <a:gd name="connsiteX7" fmla="*/ 0 w 1541780"/>
              <a:gd name="connsiteY7" fmla="*/ 0 h 1036320"/>
              <a:gd name="connsiteX8" fmla="*/ 76200 w 1541780"/>
              <a:gd name="connsiteY8" fmla="*/ 0 h 1036320"/>
              <a:gd name="connsiteX0" fmla="*/ 76200 w 1539484"/>
              <a:gd name="connsiteY0" fmla="*/ 0 h 1036320"/>
              <a:gd name="connsiteX1" fmla="*/ 76200 w 1539484"/>
              <a:gd name="connsiteY1" fmla="*/ 457200 h 1036320"/>
              <a:gd name="connsiteX2" fmla="*/ 1539240 w 1539484"/>
              <a:gd name="connsiteY2" fmla="*/ 464820 h 1036320"/>
              <a:gd name="connsiteX3" fmla="*/ 1539240 w 1539484"/>
              <a:gd name="connsiteY3" fmla="*/ 617220 h 1036320"/>
              <a:gd name="connsiteX4" fmla="*/ 83820 w 1539484"/>
              <a:gd name="connsiteY4" fmla="*/ 617220 h 1036320"/>
              <a:gd name="connsiteX5" fmla="*/ 83820 w 1539484"/>
              <a:gd name="connsiteY5" fmla="*/ 1028700 h 1036320"/>
              <a:gd name="connsiteX6" fmla="*/ 0 w 1539484"/>
              <a:gd name="connsiteY6" fmla="*/ 1036320 h 1036320"/>
              <a:gd name="connsiteX7" fmla="*/ 0 w 1539484"/>
              <a:gd name="connsiteY7" fmla="*/ 0 h 1036320"/>
              <a:gd name="connsiteX8" fmla="*/ 76200 w 1539484"/>
              <a:gd name="connsiteY8" fmla="*/ 0 h 1036320"/>
              <a:gd name="connsiteX0" fmla="*/ 76200 w 1541780"/>
              <a:gd name="connsiteY0" fmla="*/ 0 h 1036320"/>
              <a:gd name="connsiteX1" fmla="*/ 76200 w 1541780"/>
              <a:gd name="connsiteY1" fmla="*/ 457200 h 1036320"/>
              <a:gd name="connsiteX2" fmla="*/ 1541780 w 1541780"/>
              <a:gd name="connsiteY2" fmla="*/ 457200 h 1036320"/>
              <a:gd name="connsiteX3" fmla="*/ 1539240 w 1541780"/>
              <a:gd name="connsiteY3" fmla="*/ 617220 h 1036320"/>
              <a:gd name="connsiteX4" fmla="*/ 83820 w 1541780"/>
              <a:gd name="connsiteY4" fmla="*/ 617220 h 1036320"/>
              <a:gd name="connsiteX5" fmla="*/ 83820 w 1541780"/>
              <a:gd name="connsiteY5" fmla="*/ 1028700 h 1036320"/>
              <a:gd name="connsiteX6" fmla="*/ 0 w 1541780"/>
              <a:gd name="connsiteY6" fmla="*/ 1036320 h 1036320"/>
              <a:gd name="connsiteX7" fmla="*/ 0 w 1541780"/>
              <a:gd name="connsiteY7" fmla="*/ 0 h 1036320"/>
              <a:gd name="connsiteX8" fmla="*/ 76200 w 1541780"/>
              <a:gd name="connsiteY8" fmla="*/ 0 h 1036320"/>
              <a:gd name="connsiteX0" fmla="*/ 76200 w 1541780"/>
              <a:gd name="connsiteY0" fmla="*/ 0 h 1041400"/>
              <a:gd name="connsiteX1" fmla="*/ 76200 w 1541780"/>
              <a:gd name="connsiteY1" fmla="*/ 457200 h 1041400"/>
              <a:gd name="connsiteX2" fmla="*/ 1541780 w 1541780"/>
              <a:gd name="connsiteY2" fmla="*/ 457200 h 1041400"/>
              <a:gd name="connsiteX3" fmla="*/ 1539240 w 1541780"/>
              <a:gd name="connsiteY3" fmla="*/ 617220 h 1041400"/>
              <a:gd name="connsiteX4" fmla="*/ 83820 w 1541780"/>
              <a:gd name="connsiteY4" fmla="*/ 617220 h 1041400"/>
              <a:gd name="connsiteX5" fmla="*/ 83820 w 1541780"/>
              <a:gd name="connsiteY5" fmla="*/ 1041400 h 1041400"/>
              <a:gd name="connsiteX6" fmla="*/ 0 w 1541780"/>
              <a:gd name="connsiteY6" fmla="*/ 1036320 h 1041400"/>
              <a:gd name="connsiteX7" fmla="*/ 0 w 1541780"/>
              <a:gd name="connsiteY7" fmla="*/ 0 h 1041400"/>
              <a:gd name="connsiteX8" fmla="*/ 76200 w 1541780"/>
              <a:gd name="connsiteY8" fmla="*/ 0 h 1041400"/>
              <a:gd name="connsiteX0" fmla="*/ 76200 w 1541780"/>
              <a:gd name="connsiteY0" fmla="*/ 0 h 1036320"/>
              <a:gd name="connsiteX1" fmla="*/ 76200 w 1541780"/>
              <a:gd name="connsiteY1" fmla="*/ 457200 h 1036320"/>
              <a:gd name="connsiteX2" fmla="*/ 1541780 w 1541780"/>
              <a:gd name="connsiteY2" fmla="*/ 457200 h 1036320"/>
              <a:gd name="connsiteX3" fmla="*/ 1539240 w 1541780"/>
              <a:gd name="connsiteY3" fmla="*/ 617220 h 1036320"/>
              <a:gd name="connsiteX4" fmla="*/ 83820 w 1541780"/>
              <a:gd name="connsiteY4" fmla="*/ 617220 h 1036320"/>
              <a:gd name="connsiteX5" fmla="*/ 83820 w 1541780"/>
              <a:gd name="connsiteY5" fmla="*/ 1036320 h 1036320"/>
              <a:gd name="connsiteX6" fmla="*/ 0 w 1541780"/>
              <a:gd name="connsiteY6" fmla="*/ 1036320 h 1036320"/>
              <a:gd name="connsiteX7" fmla="*/ 0 w 1541780"/>
              <a:gd name="connsiteY7" fmla="*/ 0 h 1036320"/>
              <a:gd name="connsiteX8" fmla="*/ 76200 w 1541780"/>
              <a:gd name="connsiteY8" fmla="*/ 0 h 1036320"/>
              <a:gd name="connsiteX0" fmla="*/ 76200 w 1541780"/>
              <a:gd name="connsiteY0" fmla="*/ 0 h 1465580"/>
              <a:gd name="connsiteX1" fmla="*/ 76200 w 1541780"/>
              <a:gd name="connsiteY1" fmla="*/ 886460 h 1465580"/>
              <a:gd name="connsiteX2" fmla="*/ 1541780 w 1541780"/>
              <a:gd name="connsiteY2" fmla="*/ 886460 h 1465580"/>
              <a:gd name="connsiteX3" fmla="*/ 1539240 w 1541780"/>
              <a:gd name="connsiteY3" fmla="*/ 1046480 h 1465580"/>
              <a:gd name="connsiteX4" fmla="*/ 83820 w 1541780"/>
              <a:gd name="connsiteY4" fmla="*/ 1046480 h 1465580"/>
              <a:gd name="connsiteX5" fmla="*/ 83820 w 1541780"/>
              <a:gd name="connsiteY5" fmla="*/ 1465580 h 1465580"/>
              <a:gd name="connsiteX6" fmla="*/ 0 w 1541780"/>
              <a:gd name="connsiteY6" fmla="*/ 1465580 h 1465580"/>
              <a:gd name="connsiteX7" fmla="*/ 0 w 1541780"/>
              <a:gd name="connsiteY7" fmla="*/ 429260 h 1465580"/>
              <a:gd name="connsiteX8" fmla="*/ 76200 w 1541780"/>
              <a:gd name="connsiteY8" fmla="*/ 0 h 1465580"/>
              <a:gd name="connsiteX0" fmla="*/ 78740 w 1544320"/>
              <a:gd name="connsiteY0" fmla="*/ 0 h 1465580"/>
              <a:gd name="connsiteX1" fmla="*/ 78740 w 1544320"/>
              <a:gd name="connsiteY1" fmla="*/ 886460 h 1465580"/>
              <a:gd name="connsiteX2" fmla="*/ 1544320 w 1544320"/>
              <a:gd name="connsiteY2" fmla="*/ 886460 h 1465580"/>
              <a:gd name="connsiteX3" fmla="*/ 1541780 w 1544320"/>
              <a:gd name="connsiteY3" fmla="*/ 1046480 h 1465580"/>
              <a:gd name="connsiteX4" fmla="*/ 86360 w 1544320"/>
              <a:gd name="connsiteY4" fmla="*/ 1046480 h 1465580"/>
              <a:gd name="connsiteX5" fmla="*/ 86360 w 1544320"/>
              <a:gd name="connsiteY5" fmla="*/ 1465580 h 1465580"/>
              <a:gd name="connsiteX6" fmla="*/ 2540 w 1544320"/>
              <a:gd name="connsiteY6" fmla="*/ 1465580 h 1465580"/>
              <a:gd name="connsiteX7" fmla="*/ 0 w 1544320"/>
              <a:gd name="connsiteY7" fmla="*/ 0 h 1465580"/>
              <a:gd name="connsiteX8" fmla="*/ 78740 w 1544320"/>
              <a:gd name="connsiteY8" fmla="*/ 0 h 1465580"/>
              <a:gd name="connsiteX0" fmla="*/ 78740 w 1544320"/>
              <a:gd name="connsiteY0" fmla="*/ 0 h 1930400"/>
              <a:gd name="connsiteX1" fmla="*/ 78740 w 1544320"/>
              <a:gd name="connsiteY1" fmla="*/ 886460 h 1930400"/>
              <a:gd name="connsiteX2" fmla="*/ 1544320 w 1544320"/>
              <a:gd name="connsiteY2" fmla="*/ 886460 h 1930400"/>
              <a:gd name="connsiteX3" fmla="*/ 1541780 w 1544320"/>
              <a:gd name="connsiteY3" fmla="*/ 1046480 h 1930400"/>
              <a:gd name="connsiteX4" fmla="*/ 86360 w 1544320"/>
              <a:gd name="connsiteY4" fmla="*/ 1046480 h 1930400"/>
              <a:gd name="connsiteX5" fmla="*/ 86360 w 1544320"/>
              <a:gd name="connsiteY5" fmla="*/ 1930400 h 1930400"/>
              <a:gd name="connsiteX6" fmla="*/ 2540 w 1544320"/>
              <a:gd name="connsiteY6" fmla="*/ 1465580 h 1930400"/>
              <a:gd name="connsiteX7" fmla="*/ 0 w 1544320"/>
              <a:gd name="connsiteY7" fmla="*/ 0 h 1930400"/>
              <a:gd name="connsiteX8" fmla="*/ 78740 w 1544320"/>
              <a:gd name="connsiteY8" fmla="*/ 0 h 1930400"/>
              <a:gd name="connsiteX0" fmla="*/ 78984 w 1544564"/>
              <a:gd name="connsiteY0" fmla="*/ 0 h 1935480"/>
              <a:gd name="connsiteX1" fmla="*/ 78984 w 1544564"/>
              <a:gd name="connsiteY1" fmla="*/ 886460 h 1935480"/>
              <a:gd name="connsiteX2" fmla="*/ 1544564 w 1544564"/>
              <a:gd name="connsiteY2" fmla="*/ 886460 h 1935480"/>
              <a:gd name="connsiteX3" fmla="*/ 1542024 w 1544564"/>
              <a:gd name="connsiteY3" fmla="*/ 1046480 h 1935480"/>
              <a:gd name="connsiteX4" fmla="*/ 86604 w 1544564"/>
              <a:gd name="connsiteY4" fmla="*/ 1046480 h 1935480"/>
              <a:gd name="connsiteX5" fmla="*/ 86604 w 1544564"/>
              <a:gd name="connsiteY5" fmla="*/ 1930400 h 1935480"/>
              <a:gd name="connsiteX6" fmla="*/ 244 w 1544564"/>
              <a:gd name="connsiteY6" fmla="*/ 1935480 h 1935480"/>
              <a:gd name="connsiteX7" fmla="*/ 244 w 1544564"/>
              <a:gd name="connsiteY7" fmla="*/ 0 h 1935480"/>
              <a:gd name="connsiteX8" fmla="*/ 78984 w 1544564"/>
              <a:gd name="connsiteY8" fmla="*/ 0 h 193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4564" h="1935480">
                <a:moveTo>
                  <a:pt x="78984" y="0"/>
                </a:moveTo>
                <a:lnTo>
                  <a:pt x="78984" y="886460"/>
                </a:lnTo>
                <a:lnTo>
                  <a:pt x="1544564" y="886460"/>
                </a:lnTo>
                <a:cubicBezTo>
                  <a:pt x="1543717" y="942340"/>
                  <a:pt x="1542871" y="990600"/>
                  <a:pt x="1542024" y="1046480"/>
                </a:cubicBezTo>
                <a:lnTo>
                  <a:pt x="86604" y="1046480"/>
                </a:lnTo>
                <a:lnTo>
                  <a:pt x="86604" y="1930400"/>
                </a:lnTo>
                <a:lnTo>
                  <a:pt x="244" y="1935480"/>
                </a:lnTo>
                <a:cubicBezTo>
                  <a:pt x="-603" y="1446953"/>
                  <a:pt x="1091" y="488527"/>
                  <a:pt x="244" y="0"/>
                </a:cubicBezTo>
                <a:lnTo>
                  <a:pt x="78984" y="0"/>
                </a:lnTo>
                <a:close/>
              </a:path>
            </a:pathLst>
          </a:cu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567555" y="2868930"/>
            <a:ext cx="88900" cy="137160"/>
          </a:xfrm>
          <a:prstGeom prst="rect">
            <a:avLst/>
          </a:prstGeom>
          <a:pattFill prst="lgCheck">
            <a:fgClr>
              <a:srgbClr val="FFFF00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567555" y="4659630"/>
            <a:ext cx="88900" cy="137160"/>
          </a:xfrm>
          <a:prstGeom prst="rect">
            <a:avLst/>
          </a:prstGeom>
          <a:pattFill prst="lgCheck">
            <a:fgClr>
              <a:srgbClr val="FFFF00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5737860" y="2164080"/>
            <a:ext cx="2209800" cy="1417320"/>
          </a:xfrm>
          <a:custGeom>
            <a:avLst/>
            <a:gdLst>
              <a:gd name="connsiteX0" fmla="*/ 0 w 6370320"/>
              <a:gd name="connsiteY0" fmla="*/ 22860 h 1531620"/>
              <a:gd name="connsiteX1" fmla="*/ 15240 w 6370320"/>
              <a:gd name="connsiteY1" fmla="*/ 1531620 h 1531620"/>
              <a:gd name="connsiteX2" fmla="*/ 2286000 w 6370320"/>
              <a:gd name="connsiteY2" fmla="*/ 1531620 h 1531620"/>
              <a:gd name="connsiteX3" fmla="*/ 2964180 w 6370320"/>
              <a:gd name="connsiteY3" fmla="*/ 868680 h 1531620"/>
              <a:gd name="connsiteX4" fmla="*/ 4175760 w 6370320"/>
              <a:gd name="connsiteY4" fmla="*/ 868680 h 1531620"/>
              <a:gd name="connsiteX5" fmla="*/ 4762500 w 6370320"/>
              <a:gd name="connsiteY5" fmla="*/ 1417320 h 1531620"/>
              <a:gd name="connsiteX6" fmla="*/ 5105400 w 6370320"/>
              <a:gd name="connsiteY6" fmla="*/ 1409700 h 1531620"/>
              <a:gd name="connsiteX7" fmla="*/ 6019800 w 6370320"/>
              <a:gd name="connsiteY7" fmla="*/ 861060 h 1531620"/>
              <a:gd name="connsiteX8" fmla="*/ 6370320 w 6370320"/>
              <a:gd name="connsiteY8" fmla="*/ 845820 h 1531620"/>
              <a:gd name="connsiteX9" fmla="*/ 6347460 w 6370320"/>
              <a:gd name="connsiteY9" fmla="*/ 0 h 1531620"/>
              <a:gd name="connsiteX10" fmla="*/ 0 w 6370320"/>
              <a:gd name="connsiteY10" fmla="*/ 22860 h 1531620"/>
              <a:gd name="connsiteX0" fmla="*/ 0 w 6370320"/>
              <a:gd name="connsiteY0" fmla="*/ 22860 h 1531620"/>
              <a:gd name="connsiteX1" fmla="*/ 2286000 w 6370320"/>
              <a:gd name="connsiteY1" fmla="*/ 1531620 h 1531620"/>
              <a:gd name="connsiteX2" fmla="*/ 2964180 w 6370320"/>
              <a:gd name="connsiteY2" fmla="*/ 868680 h 1531620"/>
              <a:gd name="connsiteX3" fmla="*/ 4175760 w 6370320"/>
              <a:gd name="connsiteY3" fmla="*/ 868680 h 1531620"/>
              <a:gd name="connsiteX4" fmla="*/ 4762500 w 6370320"/>
              <a:gd name="connsiteY4" fmla="*/ 1417320 h 1531620"/>
              <a:gd name="connsiteX5" fmla="*/ 5105400 w 6370320"/>
              <a:gd name="connsiteY5" fmla="*/ 1409700 h 1531620"/>
              <a:gd name="connsiteX6" fmla="*/ 6019800 w 6370320"/>
              <a:gd name="connsiteY6" fmla="*/ 861060 h 1531620"/>
              <a:gd name="connsiteX7" fmla="*/ 6370320 w 6370320"/>
              <a:gd name="connsiteY7" fmla="*/ 845820 h 1531620"/>
              <a:gd name="connsiteX8" fmla="*/ 6347460 w 6370320"/>
              <a:gd name="connsiteY8" fmla="*/ 0 h 1531620"/>
              <a:gd name="connsiteX9" fmla="*/ 0 w 6370320"/>
              <a:gd name="connsiteY9" fmla="*/ 22860 h 1531620"/>
              <a:gd name="connsiteX0" fmla="*/ 0 w 6370320"/>
              <a:gd name="connsiteY0" fmla="*/ 22860 h 1417320"/>
              <a:gd name="connsiteX1" fmla="*/ 2964180 w 6370320"/>
              <a:gd name="connsiteY1" fmla="*/ 868680 h 1417320"/>
              <a:gd name="connsiteX2" fmla="*/ 4175760 w 6370320"/>
              <a:gd name="connsiteY2" fmla="*/ 868680 h 1417320"/>
              <a:gd name="connsiteX3" fmla="*/ 4762500 w 6370320"/>
              <a:gd name="connsiteY3" fmla="*/ 1417320 h 1417320"/>
              <a:gd name="connsiteX4" fmla="*/ 5105400 w 6370320"/>
              <a:gd name="connsiteY4" fmla="*/ 1409700 h 1417320"/>
              <a:gd name="connsiteX5" fmla="*/ 6019800 w 6370320"/>
              <a:gd name="connsiteY5" fmla="*/ 861060 h 1417320"/>
              <a:gd name="connsiteX6" fmla="*/ 6370320 w 6370320"/>
              <a:gd name="connsiteY6" fmla="*/ 845820 h 1417320"/>
              <a:gd name="connsiteX7" fmla="*/ 6347460 w 6370320"/>
              <a:gd name="connsiteY7" fmla="*/ 0 h 1417320"/>
              <a:gd name="connsiteX8" fmla="*/ 0 w 6370320"/>
              <a:gd name="connsiteY8" fmla="*/ 22860 h 1417320"/>
              <a:gd name="connsiteX0" fmla="*/ 0 w 6370320"/>
              <a:gd name="connsiteY0" fmla="*/ 22860 h 1417320"/>
              <a:gd name="connsiteX1" fmla="*/ 4175760 w 6370320"/>
              <a:gd name="connsiteY1" fmla="*/ 868680 h 1417320"/>
              <a:gd name="connsiteX2" fmla="*/ 4762500 w 6370320"/>
              <a:gd name="connsiteY2" fmla="*/ 1417320 h 1417320"/>
              <a:gd name="connsiteX3" fmla="*/ 5105400 w 6370320"/>
              <a:gd name="connsiteY3" fmla="*/ 1409700 h 1417320"/>
              <a:gd name="connsiteX4" fmla="*/ 6019800 w 6370320"/>
              <a:gd name="connsiteY4" fmla="*/ 861060 h 1417320"/>
              <a:gd name="connsiteX5" fmla="*/ 6370320 w 6370320"/>
              <a:gd name="connsiteY5" fmla="*/ 845820 h 1417320"/>
              <a:gd name="connsiteX6" fmla="*/ 6347460 w 6370320"/>
              <a:gd name="connsiteY6" fmla="*/ 0 h 1417320"/>
              <a:gd name="connsiteX7" fmla="*/ 0 w 6370320"/>
              <a:gd name="connsiteY7" fmla="*/ 22860 h 1417320"/>
              <a:gd name="connsiteX0" fmla="*/ 0 w 2209800"/>
              <a:gd name="connsiteY0" fmla="*/ 22860 h 1417320"/>
              <a:gd name="connsiteX1" fmla="*/ 15240 w 2209800"/>
              <a:gd name="connsiteY1" fmla="*/ 868680 h 1417320"/>
              <a:gd name="connsiteX2" fmla="*/ 601980 w 2209800"/>
              <a:gd name="connsiteY2" fmla="*/ 1417320 h 1417320"/>
              <a:gd name="connsiteX3" fmla="*/ 944880 w 2209800"/>
              <a:gd name="connsiteY3" fmla="*/ 1409700 h 1417320"/>
              <a:gd name="connsiteX4" fmla="*/ 1859280 w 2209800"/>
              <a:gd name="connsiteY4" fmla="*/ 861060 h 1417320"/>
              <a:gd name="connsiteX5" fmla="*/ 2209800 w 2209800"/>
              <a:gd name="connsiteY5" fmla="*/ 845820 h 1417320"/>
              <a:gd name="connsiteX6" fmla="*/ 2186940 w 2209800"/>
              <a:gd name="connsiteY6" fmla="*/ 0 h 1417320"/>
              <a:gd name="connsiteX7" fmla="*/ 0 w 2209800"/>
              <a:gd name="connsiteY7" fmla="*/ 22860 h 1417320"/>
              <a:gd name="connsiteX0" fmla="*/ 15240 w 2194560"/>
              <a:gd name="connsiteY0" fmla="*/ 0 h 1417320"/>
              <a:gd name="connsiteX1" fmla="*/ 0 w 2194560"/>
              <a:gd name="connsiteY1" fmla="*/ 868680 h 1417320"/>
              <a:gd name="connsiteX2" fmla="*/ 586740 w 2194560"/>
              <a:gd name="connsiteY2" fmla="*/ 1417320 h 1417320"/>
              <a:gd name="connsiteX3" fmla="*/ 929640 w 2194560"/>
              <a:gd name="connsiteY3" fmla="*/ 1409700 h 1417320"/>
              <a:gd name="connsiteX4" fmla="*/ 1844040 w 2194560"/>
              <a:gd name="connsiteY4" fmla="*/ 861060 h 1417320"/>
              <a:gd name="connsiteX5" fmla="*/ 2194560 w 2194560"/>
              <a:gd name="connsiteY5" fmla="*/ 845820 h 1417320"/>
              <a:gd name="connsiteX6" fmla="*/ 2171700 w 2194560"/>
              <a:gd name="connsiteY6" fmla="*/ 0 h 1417320"/>
              <a:gd name="connsiteX7" fmla="*/ 15240 w 2194560"/>
              <a:gd name="connsiteY7" fmla="*/ 0 h 1417320"/>
              <a:gd name="connsiteX0" fmla="*/ 0 w 2209800"/>
              <a:gd name="connsiteY0" fmla="*/ 7620 h 1417320"/>
              <a:gd name="connsiteX1" fmla="*/ 15240 w 2209800"/>
              <a:gd name="connsiteY1" fmla="*/ 868680 h 1417320"/>
              <a:gd name="connsiteX2" fmla="*/ 601980 w 2209800"/>
              <a:gd name="connsiteY2" fmla="*/ 1417320 h 1417320"/>
              <a:gd name="connsiteX3" fmla="*/ 944880 w 2209800"/>
              <a:gd name="connsiteY3" fmla="*/ 1409700 h 1417320"/>
              <a:gd name="connsiteX4" fmla="*/ 1859280 w 2209800"/>
              <a:gd name="connsiteY4" fmla="*/ 861060 h 1417320"/>
              <a:gd name="connsiteX5" fmla="*/ 2209800 w 2209800"/>
              <a:gd name="connsiteY5" fmla="*/ 845820 h 1417320"/>
              <a:gd name="connsiteX6" fmla="*/ 2186940 w 2209800"/>
              <a:gd name="connsiteY6" fmla="*/ 0 h 1417320"/>
              <a:gd name="connsiteX7" fmla="*/ 0 w 2209800"/>
              <a:gd name="connsiteY7" fmla="*/ 7620 h 141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9800" h="1417320">
                <a:moveTo>
                  <a:pt x="0" y="7620"/>
                </a:moveTo>
                <a:lnTo>
                  <a:pt x="15240" y="868680"/>
                </a:lnTo>
                <a:lnTo>
                  <a:pt x="601980" y="1417320"/>
                </a:lnTo>
                <a:lnTo>
                  <a:pt x="944880" y="1409700"/>
                </a:lnTo>
                <a:lnTo>
                  <a:pt x="1859280" y="861060"/>
                </a:lnTo>
                <a:lnTo>
                  <a:pt x="2209800" y="845820"/>
                </a:lnTo>
                <a:lnTo>
                  <a:pt x="2186940" y="0"/>
                </a:lnTo>
                <a:lnTo>
                  <a:pt x="0" y="7620"/>
                </a:ln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 flipV="1">
            <a:off x="5737860" y="4019550"/>
            <a:ext cx="2209800" cy="1417320"/>
          </a:xfrm>
          <a:custGeom>
            <a:avLst/>
            <a:gdLst>
              <a:gd name="connsiteX0" fmla="*/ 0 w 6370320"/>
              <a:gd name="connsiteY0" fmla="*/ 22860 h 1531620"/>
              <a:gd name="connsiteX1" fmla="*/ 15240 w 6370320"/>
              <a:gd name="connsiteY1" fmla="*/ 1531620 h 1531620"/>
              <a:gd name="connsiteX2" fmla="*/ 2286000 w 6370320"/>
              <a:gd name="connsiteY2" fmla="*/ 1531620 h 1531620"/>
              <a:gd name="connsiteX3" fmla="*/ 2964180 w 6370320"/>
              <a:gd name="connsiteY3" fmla="*/ 868680 h 1531620"/>
              <a:gd name="connsiteX4" fmla="*/ 4175760 w 6370320"/>
              <a:gd name="connsiteY4" fmla="*/ 868680 h 1531620"/>
              <a:gd name="connsiteX5" fmla="*/ 4762500 w 6370320"/>
              <a:gd name="connsiteY5" fmla="*/ 1417320 h 1531620"/>
              <a:gd name="connsiteX6" fmla="*/ 5105400 w 6370320"/>
              <a:gd name="connsiteY6" fmla="*/ 1409700 h 1531620"/>
              <a:gd name="connsiteX7" fmla="*/ 6019800 w 6370320"/>
              <a:gd name="connsiteY7" fmla="*/ 861060 h 1531620"/>
              <a:gd name="connsiteX8" fmla="*/ 6370320 w 6370320"/>
              <a:gd name="connsiteY8" fmla="*/ 845820 h 1531620"/>
              <a:gd name="connsiteX9" fmla="*/ 6347460 w 6370320"/>
              <a:gd name="connsiteY9" fmla="*/ 0 h 1531620"/>
              <a:gd name="connsiteX10" fmla="*/ 0 w 6370320"/>
              <a:gd name="connsiteY10" fmla="*/ 22860 h 1531620"/>
              <a:gd name="connsiteX0" fmla="*/ 0 w 6370320"/>
              <a:gd name="connsiteY0" fmla="*/ 22860 h 1531620"/>
              <a:gd name="connsiteX1" fmla="*/ 2286000 w 6370320"/>
              <a:gd name="connsiteY1" fmla="*/ 1531620 h 1531620"/>
              <a:gd name="connsiteX2" fmla="*/ 2964180 w 6370320"/>
              <a:gd name="connsiteY2" fmla="*/ 868680 h 1531620"/>
              <a:gd name="connsiteX3" fmla="*/ 4175760 w 6370320"/>
              <a:gd name="connsiteY3" fmla="*/ 868680 h 1531620"/>
              <a:gd name="connsiteX4" fmla="*/ 4762500 w 6370320"/>
              <a:gd name="connsiteY4" fmla="*/ 1417320 h 1531620"/>
              <a:gd name="connsiteX5" fmla="*/ 5105400 w 6370320"/>
              <a:gd name="connsiteY5" fmla="*/ 1409700 h 1531620"/>
              <a:gd name="connsiteX6" fmla="*/ 6019800 w 6370320"/>
              <a:gd name="connsiteY6" fmla="*/ 861060 h 1531620"/>
              <a:gd name="connsiteX7" fmla="*/ 6370320 w 6370320"/>
              <a:gd name="connsiteY7" fmla="*/ 845820 h 1531620"/>
              <a:gd name="connsiteX8" fmla="*/ 6347460 w 6370320"/>
              <a:gd name="connsiteY8" fmla="*/ 0 h 1531620"/>
              <a:gd name="connsiteX9" fmla="*/ 0 w 6370320"/>
              <a:gd name="connsiteY9" fmla="*/ 22860 h 1531620"/>
              <a:gd name="connsiteX0" fmla="*/ 0 w 6370320"/>
              <a:gd name="connsiteY0" fmla="*/ 22860 h 1417320"/>
              <a:gd name="connsiteX1" fmla="*/ 2964180 w 6370320"/>
              <a:gd name="connsiteY1" fmla="*/ 868680 h 1417320"/>
              <a:gd name="connsiteX2" fmla="*/ 4175760 w 6370320"/>
              <a:gd name="connsiteY2" fmla="*/ 868680 h 1417320"/>
              <a:gd name="connsiteX3" fmla="*/ 4762500 w 6370320"/>
              <a:gd name="connsiteY3" fmla="*/ 1417320 h 1417320"/>
              <a:gd name="connsiteX4" fmla="*/ 5105400 w 6370320"/>
              <a:gd name="connsiteY4" fmla="*/ 1409700 h 1417320"/>
              <a:gd name="connsiteX5" fmla="*/ 6019800 w 6370320"/>
              <a:gd name="connsiteY5" fmla="*/ 861060 h 1417320"/>
              <a:gd name="connsiteX6" fmla="*/ 6370320 w 6370320"/>
              <a:gd name="connsiteY6" fmla="*/ 845820 h 1417320"/>
              <a:gd name="connsiteX7" fmla="*/ 6347460 w 6370320"/>
              <a:gd name="connsiteY7" fmla="*/ 0 h 1417320"/>
              <a:gd name="connsiteX8" fmla="*/ 0 w 6370320"/>
              <a:gd name="connsiteY8" fmla="*/ 22860 h 1417320"/>
              <a:gd name="connsiteX0" fmla="*/ 0 w 6370320"/>
              <a:gd name="connsiteY0" fmla="*/ 22860 h 1417320"/>
              <a:gd name="connsiteX1" fmla="*/ 4175760 w 6370320"/>
              <a:gd name="connsiteY1" fmla="*/ 868680 h 1417320"/>
              <a:gd name="connsiteX2" fmla="*/ 4762500 w 6370320"/>
              <a:gd name="connsiteY2" fmla="*/ 1417320 h 1417320"/>
              <a:gd name="connsiteX3" fmla="*/ 5105400 w 6370320"/>
              <a:gd name="connsiteY3" fmla="*/ 1409700 h 1417320"/>
              <a:gd name="connsiteX4" fmla="*/ 6019800 w 6370320"/>
              <a:gd name="connsiteY4" fmla="*/ 861060 h 1417320"/>
              <a:gd name="connsiteX5" fmla="*/ 6370320 w 6370320"/>
              <a:gd name="connsiteY5" fmla="*/ 845820 h 1417320"/>
              <a:gd name="connsiteX6" fmla="*/ 6347460 w 6370320"/>
              <a:gd name="connsiteY6" fmla="*/ 0 h 1417320"/>
              <a:gd name="connsiteX7" fmla="*/ 0 w 6370320"/>
              <a:gd name="connsiteY7" fmla="*/ 22860 h 1417320"/>
              <a:gd name="connsiteX0" fmla="*/ 0 w 2209800"/>
              <a:gd name="connsiteY0" fmla="*/ 22860 h 1417320"/>
              <a:gd name="connsiteX1" fmla="*/ 15240 w 2209800"/>
              <a:gd name="connsiteY1" fmla="*/ 868680 h 1417320"/>
              <a:gd name="connsiteX2" fmla="*/ 601980 w 2209800"/>
              <a:gd name="connsiteY2" fmla="*/ 1417320 h 1417320"/>
              <a:gd name="connsiteX3" fmla="*/ 944880 w 2209800"/>
              <a:gd name="connsiteY3" fmla="*/ 1409700 h 1417320"/>
              <a:gd name="connsiteX4" fmla="*/ 1859280 w 2209800"/>
              <a:gd name="connsiteY4" fmla="*/ 861060 h 1417320"/>
              <a:gd name="connsiteX5" fmla="*/ 2209800 w 2209800"/>
              <a:gd name="connsiteY5" fmla="*/ 845820 h 1417320"/>
              <a:gd name="connsiteX6" fmla="*/ 2186940 w 2209800"/>
              <a:gd name="connsiteY6" fmla="*/ 0 h 1417320"/>
              <a:gd name="connsiteX7" fmla="*/ 0 w 2209800"/>
              <a:gd name="connsiteY7" fmla="*/ 22860 h 1417320"/>
              <a:gd name="connsiteX0" fmla="*/ 15240 w 2194560"/>
              <a:gd name="connsiteY0" fmla="*/ 0 h 1417320"/>
              <a:gd name="connsiteX1" fmla="*/ 0 w 2194560"/>
              <a:gd name="connsiteY1" fmla="*/ 868680 h 1417320"/>
              <a:gd name="connsiteX2" fmla="*/ 586740 w 2194560"/>
              <a:gd name="connsiteY2" fmla="*/ 1417320 h 1417320"/>
              <a:gd name="connsiteX3" fmla="*/ 929640 w 2194560"/>
              <a:gd name="connsiteY3" fmla="*/ 1409700 h 1417320"/>
              <a:gd name="connsiteX4" fmla="*/ 1844040 w 2194560"/>
              <a:gd name="connsiteY4" fmla="*/ 861060 h 1417320"/>
              <a:gd name="connsiteX5" fmla="*/ 2194560 w 2194560"/>
              <a:gd name="connsiteY5" fmla="*/ 845820 h 1417320"/>
              <a:gd name="connsiteX6" fmla="*/ 2171700 w 2194560"/>
              <a:gd name="connsiteY6" fmla="*/ 0 h 1417320"/>
              <a:gd name="connsiteX7" fmla="*/ 15240 w 2194560"/>
              <a:gd name="connsiteY7" fmla="*/ 0 h 1417320"/>
              <a:gd name="connsiteX0" fmla="*/ 0 w 2209800"/>
              <a:gd name="connsiteY0" fmla="*/ 7620 h 1417320"/>
              <a:gd name="connsiteX1" fmla="*/ 15240 w 2209800"/>
              <a:gd name="connsiteY1" fmla="*/ 868680 h 1417320"/>
              <a:gd name="connsiteX2" fmla="*/ 601980 w 2209800"/>
              <a:gd name="connsiteY2" fmla="*/ 1417320 h 1417320"/>
              <a:gd name="connsiteX3" fmla="*/ 944880 w 2209800"/>
              <a:gd name="connsiteY3" fmla="*/ 1409700 h 1417320"/>
              <a:gd name="connsiteX4" fmla="*/ 1859280 w 2209800"/>
              <a:gd name="connsiteY4" fmla="*/ 861060 h 1417320"/>
              <a:gd name="connsiteX5" fmla="*/ 2209800 w 2209800"/>
              <a:gd name="connsiteY5" fmla="*/ 845820 h 1417320"/>
              <a:gd name="connsiteX6" fmla="*/ 2186940 w 2209800"/>
              <a:gd name="connsiteY6" fmla="*/ 0 h 1417320"/>
              <a:gd name="connsiteX7" fmla="*/ 0 w 2209800"/>
              <a:gd name="connsiteY7" fmla="*/ 7620 h 141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9800" h="1417320">
                <a:moveTo>
                  <a:pt x="0" y="7620"/>
                </a:moveTo>
                <a:lnTo>
                  <a:pt x="15240" y="868680"/>
                </a:lnTo>
                <a:lnTo>
                  <a:pt x="601980" y="1417320"/>
                </a:lnTo>
                <a:lnTo>
                  <a:pt x="944880" y="1409700"/>
                </a:lnTo>
                <a:lnTo>
                  <a:pt x="1859280" y="861060"/>
                </a:lnTo>
                <a:lnTo>
                  <a:pt x="2209800" y="845820"/>
                </a:lnTo>
                <a:lnTo>
                  <a:pt x="2186940" y="0"/>
                </a:lnTo>
                <a:lnTo>
                  <a:pt x="0" y="7620"/>
                </a:ln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35492" y="5654040"/>
            <a:ext cx="219456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Horn 1a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5737860" y="5600700"/>
            <a:ext cx="219456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Horn 1b</a:t>
            </a:r>
            <a:endParaRPr lang="en-GB" dirty="0"/>
          </a:p>
        </p:txBody>
      </p:sp>
      <p:sp>
        <p:nvSpPr>
          <p:cNvPr id="22" name="Left-Right Arrow 21"/>
          <p:cNvSpPr/>
          <p:nvPr/>
        </p:nvSpPr>
        <p:spPr bwMode="auto">
          <a:xfrm>
            <a:off x="4480561" y="1356360"/>
            <a:ext cx="1257300" cy="23622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11931" y="952500"/>
            <a:ext cx="219456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c.1000 mm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279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8" y="833256"/>
            <a:ext cx="2113042" cy="24993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524" y="1089386"/>
            <a:ext cx="6477582" cy="4853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98" y="169933"/>
            <a:ext cx="8668202" cy="680007"/>
          </a:xfrm>
        </p:spPr>
        <p:txBody>
          <a:bodyPr/>
          <a:lstStyle/>
          <a:p>
            <a:r>
              <a:rPr lang="en-US" sz="2800" dirty="0" smtClean="0"/>
              <a:t>Reminder: Baseline Target </a:t>
            </a:r>
            <a:r>
              <a:rPr lang="en-US" sz="2800" dirty="0" smtClean="0"/>
              <a:t>Hall/Decay Pipe Layout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87710" y="3528535"/>
            <a:ext cx="7152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400" dirty="0" smtClean="0">
                <a:solidFill>
                  <a:prstClr val="black"/>
                </a:solidFill>
                <a:latin typeface="Calibri" charset="0"/>
              </a:rPr>
              <a:t>DECAY</a:t>
            </a:r>
          </a:p>
          <a:p>
            <a:pPr algn="ctr" defTabSz="457200"/>
            <a:r>
              <a:rPr lang="en-US" sz="1400" dirty="0" smtClean="0">
                <a:solidFill>
                  <a:prstClr val="black"/>
                </a:solidFill>
                <a:latin typeface="Calibri" charset="0"/>
              </a:rPr>
              <a:t>PIPE</a:t>
            </a:r>
          </a:p>
          <a:p>
            <a:pPr algn="ctr" defTabSz="457200"/>
            <a:r>
              <a:rPr lang="en-US" sz="1400" dirty="0" smtClean="0">
                <a:solidFill>
                  <a:prstClr val="black"/>
                </a:solidFill>
                <a:latin typeface="Calibri" charset="0"/>
              </a:rPr>
              <a:t>SNOUT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16559" y="2263217"/>
            <a:ext cx="10346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400" dirty="0" smtClean="0">
                <a:solidFill>
                  <a:prstClr val="black"/>
                </a:solidFill>
                <a:latin typeface="Calibri" charset="0"/>
              </a:rPr>
              <a:t>DECAY PIPE</a:t>
            </a:r>
          </a:p>
          <a:p>
            <a:pPr algn="ctr" defTabSz="457200"/>
            <a:r>
              <a:rPr lang="en-US" sz="1400" dirty="0" smtClean="0">
                <a:solidFill>
                  <a:prstClr val="black"/>
                </a:solidFill>
                <a:latin typeface="Calibri" charset="0"/>
              </a:rPr>
              <a:t>UPSTREAM</a:t>
            </a:r>
          </a:p>
          <a:p>
            <a:pPr algn="ctr" defTabSz="457200"/>
            <a:r>
              <a:rPr lang="en-US" sz="1400" dirty="0" smtClean="0">
                <a:solidFill>
                  <a:prstClr val="black"/>
                </a:solidFill>
                <a:latin typeface="Calibri" charset="0"/>
              </a:rPr>
              <a:t>WINDOW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092074" y="3883399"/>
            <a:ext cx="942317" cy="56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042100" y="2718513"/>
            <a:ext cx="344313" cy="356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377888" y="2723101"/>
            <a:ext cx="657121" cy="13710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007640" y="3859479"/>
            <a:ext cx="242615" cy="3461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8875" y="14061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sz="1800" b="0" dirty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01830" y="2754166"/>
            <a:ext cx="11632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600" dirty="0" smtClean="0">
                <a:solidFill>
                  <a:prstClr val="black"/>
                </a:solidFill>
                <a:latin typeface="Calibri" charset="0"/>
              </a:rPr>
              <a:t>WORK CELL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5369" y="2093465"/>
            <a:ext cx="1618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dirty="0" smtClean="0">
                <a:solidFill>
                  <a:prstClr val="black"/>
                </a:solidFill>
                <a:latin typeface="Calibri" charset="0"/>
              </a:rPr>
              <a:t>50 TON CRANE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3657" y="4874803"/>
            <a:ext cx="2295724" cy="1077218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1600" b="0" dirty="0" smtClean="0">
                <a:solidFill>
                  <a:srgbClr val="FF00FF"/>
                </a:solidFill>
                <a:latin typeface="Calibri" charset="0"/>
              </a:rPr>
              <a:t>Decay Pipe</a:t>
            </a:r>
            <a:r>
              <a:rPr lang="en-US" sz="1600" b="0" dirty="0" smtClean="0">
                <a:solidFill>
                  <a:srgbClr val="F79646">
                    <a:lumMod val="50000"/>
                  </a:srgbClr>
                </a:solidFill>
                <a:latin typeface="Calibri" charset="0"/>
              </a:rPr>
              <a:t>: 194 m long</a:t>
            </a:r>
            <a:r>
              <a:rPr lang="en-US" sz="1600" b="0" dirty="0" smtClean="0">
                <a:solidFill>
                  <a:prstClr val="black"/>
                </a:solidFill>
                <a:latin typeface="Calibri" charset="0"/>
              </a:rPr>
              <a:t>,</a:t>
            </a:r>
            <a:r>
              <a:rPr lang="en-US" sz="1600" b="0" dirty="0" smtClean="0">
                <a:solidFill>
                  <a:srgbClr val="F79646">
                    <a:lumMod val="50000"/>
                  </a:srgbClr>
                </a:solidFill>
                <a:latin typeface="Calibri" charset="0"/>
              </a:rPr>
              <a:t> 4 m in diameter</a:t>
            </a:r>
            <a:r>
              <a:rPr lang="en-US" sz="1600" b="0" dirty="0" smtClean="0">
                <a:solidFill>
                  <a:prstClr val="black"/>
                </a:solidFill>
                <a:latin typeface="Calibri" charset="0"/>
              </a:rPr>
              <a:t>, </a:t>
            </a:r>
            <a:r>
              <a:rPr lang="en-US" sz="1600" b="0" dirty="0" smtClean="0">
                <a:solidFill>
                  <a:srgbClr val="F79646">
                    <a:lumMod val="50000"/>
                  </a:srgbClr>
                </a:solidFill>
                <a:latin typeface="Calibri" charset="0"/>
              </a:rPr>
              <a:t>double – wall carbon steel</a:t>
            </a:r>
            <a:r>
              <a:rPr lang="en-US" sz="1600" b="0" dirty="0" smtClean="0">
                <a:solidFill>
                  <a:prstClr val="black"/>
                </a:solidFill>
                <a:latin typeface="Calibri" charset="0"/>
              </a:rPr>
              <a:t>, </a:t>
            </a:r>
            <a:r>
              <a:rPr lang="en-US" sz="1600" b="0" dirty="0" smtClean="0">
                <a:solidFill>
                  <a:srgbClr val="F79646">
                    <a:lumMod val="50000"/>
                  </a:srgbClr>
                </a:solidFill>
                <a:latin typeface="Calibri" charset="0"/>
              </a:rPr>
              <a:t>helium filled</a:t>
            </a:r>
            <a:r>
              <a:rPr lang="en-US" sz="1600" b="0" dirty="0" smtClean="0">
                <a:solidFill>
                  <a:prstClr val="black"/>
                </a:solidFill>
                <a:latin typeface="Calibri" charset="0"/>
              </a:rPr>
              <a:t>,</a:t>
            </a:r>
            <a:r>
              <a:rPr lang="en-US" sz="1600" b="0" dirty="0" smtClean="0">
                <a:solidFill>
                  <a:srgbClr val="F79646">
                    <a:lumMod val="50000"/>
                  </a:srgbClr>
                </a:solidFill>
                <a:latin typeface="Calibri" charset="0"/>
              </a:rPr>
              <a:t> air-cooled.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361802" y="4445557"/>
            <a:ext cx="959577" cy="4281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57828" y="5734398"/>
            <a:ext cx="4153524" cy="584775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1600" b="0" dirty="0" smtClean="0">
                <a:solidFill>
                  <a:srgbClr val="FF00FF"/>
                </a:solidFill>
                <a:latin typeface="Calibri" charset="0"/>
              </a:rPr>
              <a:t>Target Chase</a:t>
            </a:r>
            <a:r>
              <a:rPr lang="en-US" sz="1600" b="0" dirty="0" smtClean="0">
                <a:solidFill>
                  <a:prstClr val="black"/>
                </a:solidFill>
                <a:latin typeface="Calibri" charset="0"/>
              </a:rPr>
              <a:t>: </a:t>
            </a:r>
            <a:r>
              <a:rPr lang="en-US" sz="1600" b="0" dirty="0" smtClean="0">
                <a:solidFill>
                  <a:srgbClr val="F79646">
                    <a:lumMod val="50000"/>
                  </a:srgbClr>
                </a:solidFill>
                <a:latin typeface="Calibri" charset="0"/>
              </a:rPr>
              <a:t>2.2 m/2.0 m wide, 34.3 m long air-filled and air &amp; water-cooled (</a:t>
            </a:r>
            <a:r>
              <a:rPr lang="en-US" sz="1600" b="0" dirty="0" smtClean="0">
                <a:solidFill>
                  <a:srgbClr val="0070C0"/>
                </a:solidFill>
                <a:latin typeface="Calibri" charset="0"/>
              </a:rPr>
              <a:t>cooling panels</a:t>
            </a:r>
            <a:r>
              <a:rPr lang="en-US" sz="1600" b="0" dirty="0" smtClean="0">
                <a:solidFill>
                  <a:srgbClr val="F79646">
                    <a:lumMod val="50000"/>
                  </a:srgbClr>
                </a:solidFill>
                <a:latin typeface="Calibri" charset="0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4043" y="3383515"/>
            <a:ext cx="1250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b="0" dirty="0" smtClean="0">
                <a:solidFill>
                  <a:srgbClr val="002060"/>
                </a:solidFill>
                <a:latin typeface="Calibri" charset="0"/>
              </a:rPr>
              <a:t>Cooling panels</a:t>
            </a:r>
            <a:endParaRPr lang="en-US" sz="1400" b="0" dirty="0">
              <a:solidFill>
                <a:srgbClr val="002060"/>
              </a:solidFill>
              <a:latin typeface="Calibri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5621027" y="4094167"/>
            <a:ext cx="2043090" cy="16522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409664" y="2525434"/>
            <a:ext cx="3415000" cy="1754115"/>
          </a:xfrm>
          <a:prstGeom prst="straightConnector1">
            <a:avLst/>
          </a:prstGeom>
          <a:ln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856759" y="2525434"/>
            <a:ext cx="38972" cy="905842"/>
          </a:xfrm>
          <a:prstGeom prst="straightConnector1">
            <a:avLst/>
          </a:prstGeom>
          <a:ln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7856623" y="3859479"/>
            <a:ext cx="1111483" cy="110942"/>
          </a:xfrm>
          <a:prstGeom prst="straightConnector1">
            <a:avLst/>
          </a:prstGeom>
          <a:ln w="28575">
            <a:solidFill>
              <a:srgbClr val="BF119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21395926">
            <a:off x="8072612" y="3934393"/>
            <a:ext cx="77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0" dirty="0" smtClean="0">
                <a:solidFill>
                  <a:srgbClr val="BF119A"/>
                </a:solidFill>
                <a:latin typeface="Calibri" charset="0"/>
              </a:rPr>
              <a:t>Beam</a:t>
            </a:r>
            <a:endParaRPr lang="en-US" sz="1800" b="0" dirty="0">
              <a:solidFill>
                <a:srgbClr val="BF119A"/>
              </a:solidFill>
              <a:latin typeface="Calibri" charset="0"/>
            </a:endParaRPr>
          </a:p>
        </p:txBody>
      </p:sp>
      <p:pic>
        <p:nvPicPr>
          <p:cNvPr id="39" name="Picture Placeholder 11"/>
          <p:cNvPicPr>
            <a:picLocks noChangeAspect="1"/>
          </p:cNvPicPr>
          <p:nvPr/>
        </p:nvPicPr>
        <p:blipFill rotWithShape="1">
          <a:blip r:embed="rId5"/>
          <a:srcRect l="23867" r="32294"/>
          <a:stretch/>
        </p:blipFill>
        <p:spPr>
          <a:xfrm>
            <a:off x="3387185" y="907545"/>
            <a:ext cx="705441" cy="1445804"/>
          </a:xfrm>
          <a:prstGeom prst="rect">
            <a:avLst/>
          </a:prstGeom>
        </p:spPr>
      </p:pic>
      <p:cxnSp>
        <p:nvCxnSpPr>
          <p:cNvPr id="42" name="Straight Arrow Connector 41"/>
          <p:cNvCxnSpPr/>
          <p:nvPr/>
        </p:nvCxnSpPr>
        <p:spPr>
          <a:xfrm flipV="1">
            <a:off x="3377888" y="2353349"/>
            <a:ext cx="351901" cy="3441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409381" y="5114561"/>
            <a:ext cx="690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b="0" dirty="0" smtClean="0">
                <a:solidFill>
                  <a:prstClr val="black"/>
                </a:solidFill>
                <a:latin typeface="Calibri" charset="0"/>
              </a:rPr>
              <a:t>5.6 m</a:t>
            </a:r>
            <a:endParaRPr lang="en-US" sz="1200" b="0" dirty="0">
              <a:solidFill>
                <a:prstClr val="black"/>
              </a:solidFill>
              <a:latin typeface="Calibri" charset="0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1100972" y="2599441"/>
            <a:ext cx="98498" cy="844234"/>
          </a:xfrm>
          <a:prstGeom prst="straightConnector1">
            <a:avLst/>
          </a:prstGeom>
          <a:ln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smtClean="0"/>
              <a:t>Vaia Papadimitriou | Beamline Projects Status  &amp; Plans</a:t>
            </a:r>
            <a:endParaRPr lang="en-US"/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09.03.15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90674" y="747776"/>
            <a:ext cx="3665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800" b="0" dirty="0" smtClean="0">
                <a:solidFill>
                  <a:srgbClr val="FF00FF"/>
                </a:solidFill>
                <a:latin typeface="Calibri" charset="0"/>
              </a:rPr>
              <a:t>~ 40% of beam power in target chase</a:t>
            </a:r>
          </a:p>
          <a:p>
            <a:pPr defTabSz="457200"/>
            <a:r>
              <a:rPr lang="en-US" sz="1800" b="0" dirty="0" smtClean="0">
                <a:solidFill>
                  <a:srgbClr val="FF00FF"/>
                </a:solidFill>
                <a:latin typeface="Calibri" charset="0"/>
              </a:rPr>
              <a:t>~ 30% of beam power in decay pipe</a:t>
            </a:r>
            <a:endParaRPr lang="en-US" sz="1800" b="0" dirty="0">
              <a:solidFill>
                <a:srgbClr val="FF00FF"/>
              </a:solidFill>
              <a:latin typeface="Calibri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6823450" y="5000878"/>
            <a:ext cx="2320549" cy="925326"/>
          </a:xfrm>
          <a:prstGeom prst="wedgeRectCallout">
            <a:avLst>
              <a:gd name="adj1" fmla="val -61069"/>
              <a:gd name="adj2" fmla="val -155857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Target carrier</a:t>
            </a:r>
          </a:p>
          <a:p>
            <a:r>
              <a:rPr lang="en-GB" dirty="0" smtClean="0"/>
              <a:t>Installs target in horn, Z-</a:t>
            </a:r>
            <a:r>
              <a:rPr lang="en-GB" dirty="0" err="1" smtClean="0"/>
              <a:t>pos</a:t>
            </a:r>
            <a:r>
              <a:rPr lang="en-GB" dirty="0" smtClean="0"/>
              <a:t> variable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112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NuMI</a:t>
            </a:r>
            <a:r>
              <a:rPr lang="en-GB" dirty="0" smtClean="0"/>
              <a:t> target carrier – 1 per target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341639" cy="3256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J:\Group_photos\2010-03_Fermilab_NuMI\Mike\P10000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56992"/>
            <a:ext cx="4385460" cy="328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717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" y="0"/>
            <a:ext cx="8937436" cy="105273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Alternative c</a:t>
            </a:r>
            <a:r>
              <a:rPr lang="en-GB" dirty="0" smtClean="0"/>
              <a:t>oncept </a:t>
            </a:r>
            <a:r>
              <a:rPr lang="en-GB" dirty="0" smtClean="0"/>
              <a:t>layout (look familiar to anyone?)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" y="1150276"/>
            <a:ext cx="7071360" cy="496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8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05940" y="2651760"/>
            <a:ext cx="2065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Separate baffle</a:t>
            </a:r>
            <a:endParaRPr lang="en-GB" dirty="0"/>
          </a:p>
        </p:txBody>
      </p:sp>
      <p:sp>
        <p:nvSpPr>
          <p:cNvPr id="7" name="Rectangular Callout 6"/>
          <p:cNvSpPr/>
          <p:nvPr/>
        </p:nvSpPr>
        <p:spPr bwMode="auto">
          <a:xfrm>
            <a:off x="3710940" y="6042660"/>
            <a:ext cx="1325880" cy="541020"/>
          </a:xfrm>
          <a:prstGeom prst="wedgeRectCallout">
            <a:avLst>
              <a:gd name="adj1" fmla="val 57903"/>
              <a:gd name="adj2" fmla="val -378615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rPr>
              <a:t>Target 1</a:t>
            </a:r>
          </a:p>
        </p:txBody>
      </p:sp>
      <p:sp>
        <p:nvSpPr>
          <p:cNvPr id="8" name="Rectangular Callout 7"/>
          <p:cNvSpPr/>
          <p:nvPr/>
        </p:nvSpPr>
        <p:spPr bwMode="auto">
          <a:xfrm>
            <a:off x="7452360" y="5852160"/>
            <a:ext cx="1478280" cy="731520"/>
          </a:xfrm>
          <a:prstGeom prst="wedgeRectCallout">
            <a:avLst>
              <a:gd name="adj1" fmla="val -44000"/>
              <a:gd name="adj2" fmla="val -25320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rPr>
              <a:t>Target 2</a:t>
            </a:r>
            <a:r>
              <a:rPr kumimoji="0" lang="en-GB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rPr>
              <a:t> goes here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14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Implications for target station 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 separate target </a:t>
            </a:r>
            <a:r>
              <a:rPr lang="en-GB" dirty="0" smtClean="0"/>
              <a:t>carrier</a:t>
            </a:r>
            <a:endParaRPr lang="en-GB" dirty="0" smtClean="0"/>
          </a:p>
          <a:p>
            <a:pPr lvl="1"/>
            <a:r>
              <a:rPr lang="en-GB" dirty="0" smtClean="0"/>
              <a:t>Reduces cost?</a:t>
            </a:r>
            <a:endParaRPr lang="en-GB" dirty="0"/>
          </a:p>
          <a:p>
            <a:pPr lvl="1"/>
            <a:r>
              <a:rPr lang="en-GB" dirty="0" smtClean="0"/>
              <a:t>Can m</a:t>
            </a:r>
            <a:r>
              <a:rPr lang="en-GB" dirty="0" smtClean="0"/>
              <a:t>ake </a:t>
            </a:r>
            <a:r>
              <a:rPr lang="en-GB" dirty="0" smtClean="0"/>
              <a:t>target chase shorter?</a:t>
            </a:r>
          </a:p>
          <a:p>
            <a:r>
              <a:rPr lang="en-GB" dirty="0" smtClean="0"/>
              <a:t>Targets need to be </a:t>
            </a:r>
            <a:r>
              <a:rPr lang="en-GB" dirty="0" smtClean="0"/>
              <a:t>installed and replaced in </a:t>
            </a:r>
            <a:r>
              <a:rPr lang="en-GB" dirty="0"/>
              <a:t>H</a:t>
            </a:r>
            <a:r>
              <a:rPr lang="en-GB" dirty="0" smtClean="0"/>
              <a:t>orn 1a in separate hot cell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34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568</Words>
  <Application>Microsoft Office PowerPoint</Application>
  <PresentationFormat>On-screen Show (4:3)</PresentationFormat>
  <Paragraphs>99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Initial thoughts on Long Targets for LBNF</vt:lpstr>
      <vt:lpstr>1. Divide Horn 1 into Collector (Horn 1a) and Horn 1b</vt:lpstr>
      <vt:lpstr>2. Target installed in Horn 1a</vt:lpstr>
      <vt:lpstr>3. Proposal: split target into two lengths </vt:lpstr>
      <vt:lpstr>4. Think about installation into target chase</vt:lpstr>
      <vt:lpstr>Reminder: Baseline Target Hall/Decay Pipe Layout</vt:lpstr>
      <vt:lpstr>NuMI target carrier – 1 per target</vt:lpstr>
      <vt:lpstr>Alternative concept layout (look familiar to anyone?)</vt:lpstr>
      <vt:lpstr>Implications for target station design</vt:lpstr>
      <vt:lpstr>Prototype target exchange system?</vt:lpstr>
      <vt:lpstr>Target technology for 2.4 MW? </vt:lpstr>
      <vt:lpstr>Helium cooled graphite rod (Mike Fitton)</vt:lpstr>
      <vt:lpstr>PowerPoint Presentation</vt:lpstr>
      <vt:lpstr>Questions/issues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Densham, Chris (STFC,RAL,TECH)</dc:creator>
  <cp:lastModifiedBy>Densham, Chris (STFC,RAL,TECH)</cp:lastModifiedBy>
  <cp:revision>5</cp:revision>
  <dcterms:created xsi:type="dcterms:W3CDTF">2015-09-24T14:51:42Z</dcterms:created>
  <dcterms:modified xsi:type="dcterms:W3CDTF">2015-09-24T15:50:01Z</dcterms:modified>
</cp:coreProperties>
</file>