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2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3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4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5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6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32" r:id="rId3"/>
    <p:sldMasterId id="2147483744" r:id="rId4"/>
    <p:sldMasterId id="2147483768" r:id="rId5"/>
    <p:sldMasterId id="2147483797" r:id="rId6"/>
    <p:sldMasterId id="2147483833" r:id="rId7"/>
    <p:sldMasterId id="2147483870" r:id="rId8"/>
    <p:sldMasterId id="2147483894" r:id="rId9"/>
    <p:sldMasterId id="2147483912" r:id="rId10"/>
    <p:sldMasterId id="2147483927" r:id="rId11"/>
    <p:sldMasterId id="2147483939" r:id="rId12"/>
    <p:sldMasterId id="2147484022" r:id="rId13"/>
    <p:sldMasterId id="2147484034" r:id="rId14"/>
    <p:sldMasterId id="2147484048" r:id="rId15"/>
    <p:sldMasterId id="2147484092" r:id="rId16"/>
    <p:sldMasterId id="2147484106" r:id="rId17"/>
  </p:sldMasterIdLst>
  <p:notesMasterIdLst>
    <p:notesMasterId r:id="rId88"/>
  </p:notesMasterIdLst>
  <p:sldIdLst>
    <p:sldId id="567" r:id="rId18"/>
    <p:sldId id="584" r:id="rId19"/>
    <p:sldId id="258" r:id="rId20"/>
    <p:sldId id="455" r:id="rId21"/>
    <p:sldId id="549" r:id="rId22"/>
    <p:sldId id="429" r:id="rId23"/>
    <p:sldId id="529" r:id="rId24"/>
    <p:sldId id="527" r:id="rId25"/>
    <p:sldId id="406" r:id="rId26"/>
    <p:sldId id="426" r:id="rId27"/>
    <p:sldId id="533" r:id="rId28"/>
    <p:sldId id="539" r:id="rId29"/>
    <p:sldId id="537" r:id="rId30"/>
    <p:sldId id="490" r:id="rId31"/>
    <p:sldId id="534" r:id="rId32"/>
    <p:sldId id="575" r:id="rId33"/>
    <p:sldId id="517" r:id="rId34"/>
    <p:sldId id="521" r:id="rId35"/>
    <p:sldId id="524" r:id="rId36"/>
    <p:sldId id="550" r:id="rId37"/>
    <p:sldId id="536" r:id="rId38"/>
    <p:sldId id="457" r:id="rId39"/>
    <p:sldId id="551" r:id="rId40"/>
    <p:sldId id="552" r:id="rId41"/>
    <p:sldId id="463" r:id="rId42"/>
    <p:sldId id="464" r:id="rId43"/>
    <p:sldId id="413" r:id="rId44"/>
    <p:sldId id="563" r:id="rId45"/>
    <p:sldId id="562" r:id="rId46"/>
    <p:sldId id="502" r:id="rId47"/>
    <p:sldId id="470" r:id="rId48"/>
    <p:sldId id="471" r:id="rId49"/>
    <p:sldId id="472" r:id="rId50"/>
    <p:sldId id="556" r:id="rId51"/>
    <p:sldId id="473" r:id="rId52"/>
    <p:sldId id="564" r:id="rId53"/>
    <p:sldId id="477" r:id="rId54"/>
    <p:sldId id="476" r:id="rId55"/>
    <p:sldId id="565" r:id="rId56"/>
    <p:sldId id="566" r:id="rId57"/>
    <p:sldId id="558" r:id="rId58"/>
    <p:sldId id="557" r:id="rId59"/>
    <p:sldId id="561" r:id="rId60"/>
    <p:sldId id="480" r:id="rId61"/>
    <p:sldId id="583" r:id="rId62"/>
    <p:sldId id="392" r:id="rId63"/>
    <p:sldId id="528" r:id="rId64"/>
    <p:sldId id="568" r:id="rId65"/>
    <p:sldId id="569" r:id="rId66"/>
    <p:sldId id="570" r:id="rId67"/>
    <p:sldId id="571" r:id="rId68"/>
    <p:sldId id="572" r:id="rId69"/>
    <p:sldId id="573" r:id="rId70"/>
    <p:sldId id="574" r:id="rId71"/>
    <p:sldId id="576" r:id="rId72"/>
    <p:sldId id="577" r:id="rId73"/>
    <p:sldId id="578" r:id="rId74"/>
    <p:sldId id="579" r:id="rId75"/>
    <p:sldId id="580" r:id="rId76"/>
    <p:sldId id="581" r:id="rId77"/>
    <p:sldId id="582" r:id="rId78"/>
    <p:sldId id="394" r:id="rId79"/>
    <p:sldId id="461" r:id="rId80"/>
    <p:sldId id="458" r:id="rId81"/>
    <p:sldId id="416" r:id="rId82"/>
    <p:sldId id="494" r:id="rId83"/>
    <p:sldId id="500" r:id="rId84"/>
    <p:sldId id="554" r:id="rId85"/>
    <p:sldId id="553" r:id="rId86"/>
    <p:sldId id="546" r:id="rId87"/>
  </p:sldIdLst>
  <p:sldSz cx="9906000" cy="6858000" type="A4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CCFFFF"/>
    <a:srgbClr val="000074"/>
    <a:srgbClr val="000083"/>
    <a:srgbClr val="FFEE13"/>
    <a:srgbClr val="001D3A"/>
    <a:srgbClr val="71FFFF"/>
    <a:srgbClr val="000086"/>
    <a:srgbClr val="800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2" autoAdjust="0"/>
    <p:restoredTop sz="94686" autoAdjust="0"/>
  </p:normalViewPr>
  <p:slideViewPr>
    <p:cSldViewPr>
      <p:cViewPr varScale="1">
        <p:scale>
          <a:sx n="105" d="100"/>
          <a:sy n="105" d="100"/>
        </p:scale>
        <p:origin x="204" y="52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-4224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0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76" Type="http://schemas.openxmlformats.org/officeDocument/2006/relationships/slide" Target="slides/slide59.xml"/><Relationship Id="rId84" Type="http://schemas.openxmlformats.org/officeDocument/2006/relationships/slide" Target="slides/slide67.xml"/><Relationship Id="rId89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slide" Target="slides/slide49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87" Type="http://schemas.openxmlformats.org/officeDocument/2006/relationships/slide" Target="slides/slide70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90" Type="http://schemas.openxmlformats.org/officeDocument/2006/relationships/viewProps" Target="viewProps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77" Type="http://schemas.openxmlformats.org/officeDocument/2006/relationships/slide" Target="slides/slide6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80" Type="http://schemas.openxmlformats.org/officeDocument/2006/relationships/slide" Target="slides/slide63.xml"/><Relationship Id="rId85" Type="http://schemas.openxmlformats.org/officeDocument/2006/relationships/slide" Target="slides/slide6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slide" Target="slides/slide66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slide" Target="slides/slide64.xml"/><Relationship Id="rId86" Type="http://schemas.openxmlformats.org/officeDocument/2006/relationships/slide" Target="slides/slide6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7B9B2E5-D583-448C-8749-C225EAE9E87D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7425" y="696913"/>
            <a:ext cx="503555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3219C2D-2472-48CA-B0D5-A3EED847F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25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0D03D3-798D-40BA-B797-E34D3A769023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3414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87425" y="696913"/>
            <a:ext cx="5035550" cy="3486150"/>
          </a:xfrm>
          <a:ln/>
        </p:spPr>
      </p:sp>
      <p:sp>
        <p:nvSpPr>
          <p:cNvPr id="13414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532" name="Slide Number Placeholder 3"/>
          <p:cNvSpPr txBox="1">
            <a:spLocks noGrp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AF9ED664-D0D9-4563-ABC4-632C67A46B8E}" type="slidenum">
              <a:rPr lang="en-US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45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19C2D-2472-48CA-B0D5-A3EED847FF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17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19C2D-2472-48CA-B0D5-A3EED847FF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319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19C2D-2472-48CA-B0D5-A3EED847FF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8215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19C2D-2472-48CA-B0D5-A3EED847FF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426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19C2D-2472-48CA-B0D5-A3EED847FF1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292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19C2D-2472-48CA-B0D5-A3EED847FF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519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3B783-1437-4855-82EE-A30CE9A7D924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3931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3B783-1437-4855-82EE-A30CE9A7D924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6146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3B783-1437-4855-82EE-A30CE9A7D924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9262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3B783-1437-4855-82EE-A30CE9A7D924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132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CFF4C8-B83A-47E5-9D7E-6BC6FA04FE83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4B5F20C-BE76-4881-9CF6-7A9EC9A78C87}" type="slidenum">
              <a:rPr lang="en-US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36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EE36503-BC35-4E88-A1FA-AEB6F9329ABB}" type="slidenum">
              <a:rPr lang="en-US" sz="1200">
                <a:solidFill>
                  <a:prstClr val="black"/>
                </a:solidFill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536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536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536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87C16C9F-0BE7-48AD-9EA4-FA6AC15BF311}" type="slidenum">
              <a:rPr lang="en-US" sz="1200">
                <a:solidFill>
                  <a:prstClr val="black"/>
                </a:solidFill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854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19C2D-2472-48CA-B0D5-A3EED847FF1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072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19C2D-2472-48CA-B0D5-A3EED847FF1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0604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37A8914-F445-409E-9F41-9C80A692AB33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1713" y="706438"/>
            <a:ext cx="5011737" cy="3470275"/>
          </a:xfrm>
          <a:ln w="12700" cap="flat">
            <a:solidFill>
              <a:schemeClr val="tx1"/>
            </a:solidFill>
          </a:ln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1"/>
            <a:ext cx="5140960" cy="4180152"/>
          </a:xfrm>
          <a:noFill/>
          <a:ln/>
        </p:spPr>
        <p:txBody>
          <a:bodyPr lIns="89797" tIns="46503" rIns="89797" bIns="46503"/>
          <a:lstStyle/>
          <a:p>
            <a:pPr defTabSz="891333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850312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77158C-D957-4F1F-A1D4-1265EBDCC206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3824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13824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727CB29C-03D5-43C9-8108-7826B61627CA}" type="slidenum">
              <a:rPr lang="en-US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9685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77158C-D957-4F1F-A1D4-1265EBDCC206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3824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87425" y="696913"/>
            <a:ext cx="5035550" cy="3486150"/>
          </a:xfrm>
          <a:ln/>
        </p:spPr>
      </p:sp>
      <p:sp>
        <p:nvSpPr>
          <p:cNvPr id="13824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727CB29C-03D5-43C9-8108-7826B61627CA}" type="slidenum">
              <a:rPr lang="en-US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7513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2EEDD19F-B6EC-4FAF-8200-74A34F4334FF}" type="slidenum">
              <a:rPr lang="en-US" sz="1200">
                <a:solidFill>
                  <a:prstClr val="black"/>
                </a:solidFill>
                <a:latin typeface="Times" pitchFamily="18" charset="0"/>
                <a:ea typeface="MS PGothic" pitchFamily="34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solidFill>
                <a:prstClr val="black"/>
              </a:solidFill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696913"/>
            <a:ext cx="5035550" cy="3486150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595855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38C0144-1AA8-405B-AFE6-708CEA3643EE}" type="slidenum">
              <a:rPr lang="en-US" sz="1200">
                <a:solidFill>
                  <a:prstClr val="black"/>
                </a:solidFill>
                <a:latin typeface="Times" pitchFamily="18" charset="0"/>
                <a:ea typeface="MS PGothic" pitchFamily="34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prstClr val="black"/>
              </a:solidFill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696913"/>
            <a:ext cx="5035550" cy="3486150"/>
          </a:xfrm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863901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19C2D-2472-48CA-B0D5-A3EED847FF1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1095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19C2D-2472-48CA-B0D5-A3EED847FF1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514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19C2D-2472-48CA-B0D5-A3EED847FF1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42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C5B98B-C5AF-4E74-9337-FB7031434AC6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6486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87425" y="696913"/>
            <a:ext cx="5035550" cy="3486150"/>
          </a:xfrm>
          <a:ln/>
        </p:spPr>
      </p:sp>
      <p:sp>
        <p:nvSpPr>
          <p:cNvPr id="16486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580" name="Slide Number Placeholder 3"/>
          <p:cNvSpPr txBox="1">
            <a:spLocks noGrp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7ADCA79D-9A7F-4A87-81E4-41010D30E089}" type="slidenum">
              <a:rPr lang="en-US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6136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19C2D-2472-48CA-B0D5-A3EED847FF1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7895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2EEDD19F-B6EC-4FAF-8200-74A34F4334FF}" type="slidenum">
              <a:rPr lang="en-US" sz="1200">
                <a:solidFill>
                  <a:prstClr val="black"/>
                </a:solidFill>
                <a:latin typeface="Times" pitchFamily="18" charset="0"/>
                <a:ea typeface="MS PGothic" pitchFamily="34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solidFill>
                <a:prstClr val="black"/>
              </a:solidFill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696913"/>
            <a:ext cx="5035550" cy="3486150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443522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2EEDD19F-B6EC-4FAF-8200-74A34F4334FF}" type="slidenum">
              <a:rPr lang="en-US" sz="1200">
                <a:solidFill>
                  <a:prstClr val="black"/>
                </a:solidFill>
                <a:latin typeface="Times" pitchFamily="18" charset="0"/>
                <a:ea typeface="MS PGothic" pitchFamily="34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solidFill>
                <a:prstClr val="black"/>
              </a:solidFill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696913"/>
            <a:ext cx="5035550" cy="3486150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306481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2EEDD19F-B6EC-4FAF-8200-74A34F4334FF}" type="slidenum">
              <a:rPr lang="en-US" sz="1200">
                <a:solidFill>
                  <a:prstClr val="black"/>
                </a:solidFill>
                <a:latin typeface="Times" pitchFamily="18" charset="0"/>
                <a:ea typeface="MS PGothic" pitchFamily="34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>
              <a:solidFill>
                <a:prstClr val="black"/>
              </a:solidFill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696913"/>
            <a:ext cx="5035550" cy="3486150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844987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C5121F4E-4475-41AA-8F86-3559E4C70960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5501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87425" y="696913"/>
            <a:ext cx="5035550" cy="3486150"/>
          </a:xfrm>
          <a:ln/>
        </p:spPr>
      </p:sp>
      <p:sp>
        <p:nvSpPr>
          <p:cNvPr id="55501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700" name="Slide Number Placeholder 3"/>
          <p:cNvSpPr txBox="1">
            <a:spLocks noGrp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87B7EF99-E9CF-4C51-8702-3F73CCA716C6}" type="slidenum">
              <a:rPr lang="en-US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6980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2EEDD19F-B6EC-4FAF-8200-74A34F4334FF}" type="slidenum">
              <a:rPr lang="en-US" sz="1200">
                <a:solidFill>
                  <a:prstClr val="black"/>
                </a:solidFill>
                <a:latin typeface="Times" pitchFamily="18" charset="0"/>
                <a:ea typeface="MS PGothic" pitchFamily="34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prstClr val="black"/>
              </a:solidFill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696913"/>
            <a:ext cx="5035550" cy="3486150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824769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2EEDD19F-B6EC-4FAF-8200-74A34F4334FF}" type="slidenum">
              <a:rPr lang="en-US" sz="1200">
                <a:solidFill>
                  <a:prstClr val="black"/>
                </a:solidFill>
                <a:latin typeface="Times" pitchFamily="18" charset="0"/>
                <a:ea typeface="MS PGothic" pitchFamily="34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prstClr val="black"/>
              </a:solidFill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696913"/>
            <a:ext cx="5035550" cy="3486150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995116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2EEDD19F-B6EC-4FAF-8200-74A34F4334FF}" type="slidenum">
              <a:rPr lang="en-US" sz="1200">
                <a:solidFill>
                  <a:prstClr val="black"/>
                </a:solidFill>
                <a:latin typeface="Times" pitchFamily="18" charset="0"/>
                <a:ea typeface="MS PGothic" pitchFamily="34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>
              <a:solidFill>
                <a:prstClr val="black"/>
              </a:solidFill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696913"/>
            <a:ext cx="5035550" cy="3486150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501265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19C2D-2472-48CA-B0D5-A3EED847FF1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352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19C2D-2472-48CA-B0D5-A3EED847FF1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37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2EEDD19F-B6EC-4FAF-8200-74A34F4334FF}" type="slidenum">
              <a:rPr lang="en-US" sz="1200">
                <a:solidFill>
                  <a:prstClr val="black"/>
                </a:solidFill>
                <a:latin typeface="Times" pitchFamily="18" charset="0"/>
                <a:ea typeface="MS PGothic" pitchFamily="34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prstClr val="black"/>
              </a:solidFill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696913"/>
            <a:ext cx="5035550" cy="3486150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025690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19C2D-2472-48CA-B0D5-A3EED847FF1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6642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19C2D-2472-48CA-B0D5-A3EED847FF1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928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351961B-B04A-4367-AC9E-B480A6E91A8A}" type="slidenum">
              <a:rPr lang="en-US" sz="1200">
                <a:solidFill>
                  <a:prstClr val="black"/>
                </a:solidFill>
                <a:latin typeface="Times" pitchFamily="18" charset="0"/>
                <a:ea typeface="MS PGothic" pitchFamily="34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>
              <a:solidFill>
                <a:prstClr val="black"/>
              </a:solidFill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534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696913"/>
            <a:ext cx="5035550" cy="3486150"/>
          </a:xfrm>
          <a:ln/>
        </p:spPr>
      </p:sp>
      <p:sp>
        <p:nvSpPr>
          <p:cNvPr id="534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32145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351961B-B04A-4367-AC9E-B480A6E91A8A}" type="slidenum">
              <a:rPr lang="en-US" sz="1200">
                <a:solidFill>
                  <a:prstClr val="black"/>
                </a:solidFill>
                <a:latin typeface="Times" pitchFamily="18" charset="0"/>
                <a:ea typeface="MS PGothic" pitchFamily="34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>
              <a:solidFill>
                <a:prstClr val="black"/>
              </a:solidFill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534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696913"/>
            <a:ext cx="5035550" cy="3486150"/>
          </a:xfrm>
          <a:ln/>
        </p:spPr>
      </p:sp>
      <p:sp>
        <p:nvSpPr>
          <p:cNvPr id="534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397780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0D03D3-798D-40BA-B797-E34D3A769023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3414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87425" y="696913"/>
            <a:ext cx="5035550" cy="3486150"/>
          </a:xfrm>
          <a:ln/>
        </p:spPr>
      </p:sp>
      <p:sp>
        <p:nvSpPr>
          <p:cNvPr id="13414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532" name="Slide Number Placeholder 3"/>
          <p:cNvSpPr txBox="1">
            <a:spLocks noGrp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AF9ED664-D0D9-4563-ABC4-632C67A46B8E}" type="slidenum">
              <a:rPr lang="en-US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9744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0D03D3-798D-40BA-B797-E34D3A769023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414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87425" y="696913"/>
            <a:ext cx="5035550" cy="3486150"/>
          </a:xfrm>
          <a:ln/>
        </p:spPr>
      </p:sp>
      <p:sp>
        <p:nvSpPr>
          <p:cNvPr id="13414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532" name="Slide Number Placeholder 3"/>
          <p:cNvSpPr txBox="1">
            <a:spLocks noGrp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AF9ED664-D0D9-4563-ABC4-632C67A46B8E}" type="slidenum">
              <a:rPr lang="en-US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0379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3B783-1437-4855-82EE-A30CE9A7D924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8491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3B783-1437-4855-82EE-A30CE9A7D924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1384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19C2D-2472-48CA-B0D5-A3EED847FF1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9609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19C2D-2472-48CA-B0D5-A3EED847FF1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02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19C2D-2472-48CA-B0D5-A3EED847FF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39561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19C2D-2472-48CA-B0D5-A3EED847FF1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2387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19C2D-2472-48CA-B0D5-A3EED847FF18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3474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19C2D-2472-48CA-B0D5-A3EED847FF1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3420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3B783-1437-4855-82EE-A30CE9A7D924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9193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3B783-1437-4855-82EE-A30CE9A7D924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88718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3B783-1437-4855-82EE-A30CE9A7D924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52569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3B783-1437-4855-82EE-A30CE9A7D924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31282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3B783-1437-4855-82EE-A30CE9A7D924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06949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3B783-1437-4855-82EE-A30CE9A7D924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03586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3B783-1437-4855-82EE-A30CE9A7D924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939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19C2D-2472-48CA-B0D5-A3EED847FF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5993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3B783-1437-4855-82EE-A30CE9A7D924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62268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3B783-1437-4855-82EE-A30CE9A7D924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75545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19C2D-2472-48CA-B0D5-A3EED847FF18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3319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351961B-B04A-4367-AC9E-B480A6E91A8A}" type="slidenum">
              <a:rPr lang="en-US" sz="1200">
                <a:solidFill>
                  <a:prstClr val="black"/>
                </a:solidFill>
                <a:latin typeface="Times" pitchFamily="18" charset="0"/>
                <a:ea typeface="MS PGothic" pitchFamily="34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sz="1200">
              <a:solidFill>
                <a:prstClr val="black"/>
              </a:solidFill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534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696913"/>
            <a:ext cx="5035550" cy="3486150"/>
          </a:xfrm>
          <a:ln/>
        </p:spPr>
      </p:sp>
      <p:sp>
        <p:nvSpPr>
          <p:cNvPr id="534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1221423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19C2D-2472-48CA-B0D5-A3EED847FF1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7473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19C2D-2472-48CA-B0D5-A3EED847FF18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57408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19C2D-2472-48CA-B0D5-A3EED847FF18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1878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19C2D-2472-48CA-B0D5-A3EED847FF18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2713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19C2D-2472-48CA-B0D5-A3EED847FF18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84368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19C2D-2472-48CA-B0D5-A3EED847FF18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39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19C2D-2472-48CA-B0D5-A3EED847FF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2396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19C2D-2472-48CA-B0D5-A3EED847FF18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579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3B783-1437-4855-82EE-A30CE9A7D924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130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3B783-1437-4855-82EE-A30CE9A7D924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564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9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E91B548-801C-497B-AAFD-057203FC4B9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BC38AD0-8DBE-4DAC-B68B-A738423797D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F6966-5062-4D98-B5C1-DCB72FE3ACB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743728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37387" y="304800"/>
            <a:ext cx="2125663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3" y="304800"/>
            <a:ext cx="6224589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FC430-2866-41E7-BF30-CD820338DD6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717370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304800"/>
            <a:ext cx="7797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3" y="1600200"/>
            <a:ext cx="4133851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199" y="1600200"/>
            <a:ext cx="4133851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F2396-2445-4649-AFC8-394EB037A60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947911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304800"/>
            <a:ext cx="7797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42953" y="1600200"/>
            <a:ext cx="4133851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0"/>
            <a:ext cx="4133851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7B75B-2A53-464E-8A55-151944A26FE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927406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50" y="990600"/>
            <a:ext cx="9410700" cy="426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49696" y="6520259"/>
            <a:ext cx="660400" cy="365125"/>
          </a:xfrm>
        </p:spPr>
        <p:txBody>
          <a:bodyPr/>
          <a:lstStyle/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08050" y="0"/>
            <a:ext cx="8255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28600" y="5410200"/>
            <a:ext cx="9410700" cy="14478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830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5100" y="1196752"/>
            <a:ext cx="4705350" cy="4248472"/>
          </a:xfrm>
        </p:spPr>
        <p:txBody>
          <a:bodyPr>
            <a:normAutofit/>
          </a:bodyPr>
          <a:lstStyle>
            <a:lvl1pPr marL="91440" indent="-182880">
              <a:defRPr sz="24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20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8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6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5035550" y="1196752"/>
            <a:ext cx="4705350" cy="4248472"/>
          </a:xfrm>
        </p:spPr>
        <p:txBody>
          <a:bodyPr>
            <a:normAutofit/>
          </a:bodyPr>
          <a:lstStyle>
            <a:lvl1pPr marL="91440" indent="-182880">
              <a:defRPr sz="24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20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8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6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9410700" y="75"/>
            <a:ext cx="4953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00472" y="5551905"/>
            <a:ext cx="9577064" cy="1117455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4653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50" y="990600"/>
            <a:ext cx="4629150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08050" y="0"/>
            <a:ext cx="8255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4953000" y="990600"/>
            <a:ext cx="4629150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704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4201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87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029"/>
          <p:cNvSpPr>
            <a:spLocks noChangeShapeType="1"/>
          </p:cNvSpPr>
          <p:nvPr/>
        </p:nvSpPr>
        <p:spPr bwMode="auto">
          <a:xfrm>
            <a:off x="742950" y="1295400"/>
            <a:ext cx="8420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" name="Text Box 1031"/>
          <p:cNvSpPr txBox="1">
            <a:spLocks noChangeArrowheads="1"/>
          </p:cNvSpPr>
          <p:nvPr/>
        </p:nvSpPr>
        <p:spPr bwMode="auto">
          <a:xfrm>
            <a:off x="8331199" y="120650"/>
            <a:ext cx="914401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600">
              <a:solidFill>
                <a:srgbClr val="FFFFFF"/>
              </a:solidFill>
              <a:latin typeface="FermiLgo" pitchFamily="2" charset="0"/>
              <a:cs typeface="Arial" pitchFamily="34" charset="0"/>
            </a:endParaRPr>
          </a:p>
        </p:txBody>
      </p:sp>
      <p:sp>
        <p:nvSpPr>
          <p:cNvPr id="57958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742950" y="2286000"/>
            <a:ext cx="84201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79587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99300" y="6248400"/>
            <a:ext cx="20637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1F26B-CFAC-4E9D-98E7-CC4A5867AA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210054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8C9F2-55A8-454F-A9AF-DE445D6514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68625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37387" y="304800"/>
            <a:ext cx="2125663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3" y="304800"/>
            <a:ext cx="6224589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1CB0E43-A8C6-4D9D-89C1-D975FCF2371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B5CFA-00A9-4077-AFCA-CFE96195254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257756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1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C72C6-FBCD-47EB-901A-D1CCB7D20B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688086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8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8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57D3F-CA82-4497-8771-A592E02CC9A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930804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53FB9-AACB-447C-917A-032EAB60B20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455481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267DE-9859-4CAE-9F20-FFE70E3D53F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700164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2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75311-8DBF-4AC7-B91A-917D014D0F8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607078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474F7-5718-486C-801D-5B7FBD8BC3B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397382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F6966-5062-4D98-B5C1-DCB72FE3ACB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237287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37387" y="304800"/>
            <a:ext cx="2125663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1" y="304800"/>
            <a:ext cx="6224589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FC430-2866-41E7-BF30-CD820338DD6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902429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304800"/>
            <a:ext cx="7797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1" y="1600200"/>
            <a:ext cx="4133851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199" y="1600200"/>
            <a:ext cx="4133851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F2396-2445-4649-AFC8-394EB037A60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49148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6CCE8-D951-4282-AEFE-6B576F8C055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304800"/>
            <a:ext cx="7797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42951" y="1600200"/>
            <a:ext cx="4133851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0"/>
            <a:ext cx="4133851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7B75B-2A53-464E-8A55-151944A26FE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180015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361" y="117403"/>
            <a:ext cx="9238059" cy="75345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5300" y="6428921"/>
            <a:ext cx="23114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84550" y="6428921"/>
            <a:ext cx="3136900" cy="365125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99300" y="6416826"/>
            <a:ext cx="2311400" cy="365125"/>
          </a:xfrm>
        </p:spPr>
        <p:txBody>
          <a:bodyPr/>
          <a:lstStyle/>
          <a:p>
            <a:fld id="{EAF8F628-A384-5246-9255-783E8727CE7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40362" y="1536096"/>
            <a:ext cx="3525075" cy="464404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206611" y="4038600"/>
            <a:ext cx="5371809" cy="2250924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4206611" y="1536095"/>
            <a:ext cx="5371809" cy="2273905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8994219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6CCE8-D951-4282-AEFE-6B576F8C055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89717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84382-61CB-449A-8C94-64A702B1261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41309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0829D-81D2-4B2C-996C-1A16E42A995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45485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B2577-FEDE-46D4-B0F9-E98B994247F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6624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E3D5B-D0EE-49C1-BC96-A9DAE382D85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63800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9A876-B328-4E7F-8F5E-D77C4AD6E7D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17940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BCCFD-1EB9-4C08-A227-49E0B8840F5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68037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5FBBE-6A30-4E56-A28A-F35F8CC3339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69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84382-61CB-449A-8C94-64A702B1261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1F545-8C3D-4328-8CD6-06BCB07282D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565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966FF-51DA-4CD5-965D-30041DA2250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06597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80A3C-BCDA-4DDA-919A-CFC4F0D4C84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84866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029"/>
          <p:cNvSpPr>
            <a:spLocks noChangeShapeType="1"/>
          </p:cNvSpPr>
          <p:nvPr/>
        </p:nvSpPr>
        <p:spPr bwMode="auto">
          <a:xfrm>
            <a:off x="742950" y="1295400"/>
            <a:ext cx="8420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" name="Text Box 1031"/>
          <p:cNvSpPr txBox="1">
            <a:spLocks noChangeArrowheads="1"/>
          </p:cNvSpPr>
          <p:nvPr/>
        </p:nvSpPr>
        <p:spPr bwMode="auto">
          <a:xfrm>
            <a:off x="8331199" y="120650"/>
            <a:ext cx="914401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600">
              <a:solidFill>
                <a:srgbClr val="FFFFFF"/>
              </a:solidFill>
              <a:latin typeface="FermiLgo" pitchFamily="2" charset="0"/>
              <a:cs typeface="Arial" pitchFamily="34" charset="0"/>
            </a:endParaRPr>
          </a:p>
        </p:txBody>
      </p:sp>
      <p:sp>
        <p:nvSpPr>
          <p:cNvPr id="57958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742950" y="2286000"/>
            <a:ext cx="84201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79587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99300" y="6248400"/>
            <a:ext cx="20637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1F26B-CFAC-4E9D-98E7-CC4A5867AA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058303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8C9F2-55A8-454F-A9AF-DE445D6514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154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1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B5CFA-00A9-4077-AFCA-CFE96195254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838085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3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C72C6-FBCD-47EB-901A-D1CCB7D20B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974097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3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3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57D3F-CA82-4497-8771-A592E02CC9A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54971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53FB9-AACB-447C-917A-032EAB60B20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682625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267DE-9859-4CAE-9F20-FFE70E3D53F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50958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16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0829D-81D2-4B2C-996C-1A16E42A995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7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63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7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75311-8DBF-4AC7-B91A-917D014D0F8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10043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474F7-5718-486C-801D-5B7FBD8BC3B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72318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F6966-5062-4D98-B5C1-DCB72FE3ACB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07746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37387" y="304800"/>
            <a:ext cx="2125663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3" y="304800"/>
            <a:ext cx="6224589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FC430-2866-41E7-BF30-CD820338DD6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995196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304800"/>
            <a:ext cx="7797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3" y="1600200"/>
            <a:ext cx="4133851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199" y="1600200"/>
            <a:ext cx="4133851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F2396-2445-4649-AFC8-394EB037A60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573599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304800"/>
            <a:ext cx="7797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42953" y="1600200"/>
            <a:ext cx="4133851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0"/>
            <a:ext cx="4133851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7B75B-2A53-464E-8A55-151944A26FE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681447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50" y="990600"/>
            <a:ext cx="9410700" cy="426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49696" y="6520259"/>
            <a:ext cx="660400" cy="365125"/>
          </a:xfrm>
        </p:spPr>
        <p:txBody>
          <a:bodyPr/>
          <a:lstStyle/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08050" y="0"/>
            <a:ext cx="8255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28600" y="5410200"/>
            <a:ext cx="9410700" cy="14478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979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5100" y="1196752"/>
            <a:ext cx="4705350" cy="4248472"/>
          </a:xfrm>
        </p:spPr>
        <p:txBody>
          <a:bodyPr>
            <a:normAutofit/>
          </a:bodyPr>
          <a:lstStyle>
            <a:lvl1pPr marL="91440" indent="-182880">
              <a:defRPr sz="24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20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8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6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5035550" y="1196752"/>
            <a:ext cx="4705350" cy="4248472"/>
          </a:xfrm>
        </p:spPr>
        <p:txBody>
          <a:bodyPr>
            <a:normAutofit/>
          </a:bodyPr>
          <a:lstStyle>
            <a:lvl1pPr marL="91440" indent="-182880">
              <a:defRPr sz="24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20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8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6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9410700" y="75"/>
            <a:ext cx="495300" cy="365125"/>
          </a:xfrm>
        </p:spPr>
        <p:txBody>
          <a:bodyPr/>
          <a:lstStyle/>
          <a:p>
            <a:fld id="{72AC53DF-4216-466D-99A7-94400E6C2A2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00472" y="5551905"/>
            <a:ext cx="9577064" cy="1117455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30557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50" y="990600"/>
            <a:ext cx="4629150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08050" y="0"/>
            <a:ext cx="8255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rgbClr val="0D0D0D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4953000" y="990600"/>
            <a:ext cx="4629150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992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3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43DF8-4B62-44E0-BFDF-8372AFB3412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529491"/>
      </p:ext>
    </p:extLst>
  </p:cSld>
  <p:clrMapOvr>
    <a:masterClrMapping/>
  </p:clrMapOvr>
  <p:transition advTm="10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B2577-FEDE-46D4-B0F9-E98B994247F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8E6B4-E75B-49CC-9CC2-BE43DD17E9B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118212"/>
      </p:ext>
    </p:extLst>
  </p:cSld>
  <p:clrMapOvr>
    <a:masterClrMapping/>
  </p:clrMapOvr>
  <p:transition advTm="1000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8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30299-6B64-4CD7-B3C0-22E20BF32B2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22211"/>
      </p:ext>
    </p:extLst>
  </p:cSld>
  <p:clrMapOvr>
    <a:masterClrMapping/>
  </p:clrMapOvr>
  <p:transition advTm="1000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3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6396F-4DBC-4BDC-9904-F84EDFF2F1B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470552"/>
      </p:ext>
    </p:extLst>
  </p:cSld>
  <p:clrMapOvr>
    <a:masterClrMapping/>
  </p:clrMapOvr>
  <p:transition advTm="1000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0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0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0C599-0779-481E-8BAE-32B38E4D0B1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820605"/>
      </p:ext>
    </p:extLst>
  </p:cSld>
  <p:clrMapOvr>
    <a:masterClrMapping/>
  </p:clrMapOvr>
  <p:transition advTm="1000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DC197-7F05-42D1-B82C-E67535FA1F0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62520"/>
      </p:ext>
    </p:extLst>
  </p:cSld>
  <p:clrMapOvr>
    <a:masterClrMapping/>
  </p:clrMapOvr>
  <p:transition advTm="1000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57AAA-D6E1-43B5-84BB-4A2DB0C4F7A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877859"/>
      </p:ext>
    </p:extLst>
  </p:cSld>
  <p:clrMapOvr>
    <a:masterClrMapping/>
  </p:clrMapOvr>
  <p:transition advTm="1000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8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53F40-28A4-4DF2-AA6A-6ED84D7D1D0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828561"/>
      </p:ext>
    </p:extLst>
  </p:cSld>
  <p:clrMapOvr>
    <a:masterClrMapping/>
  </p:clrMapOvr>
  <p:transition advTm="10000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FCAE2-0082-4975-8EF6-029FE24DE6E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0314"/>
      </p:ext>
    </p:extLst>
  </p:cSld>
  <p:clrMapOvr>
    <a:masterClrMapping/>
  </p:clrMapOvr>
  <p:transition advTm="1000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D20F3-AFD5-4444-B69F-16176BDEE71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87583"/>
      </p:ext>
    </p:extLst>
  </p:cSld>
  <p:clrMapOvr>
    <a:masterClrMapping/>
  </p:clrMapOvr>
  <p:transition advTm="1000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37387" y="225431"/>
            <a:ext cx="2125663" cy="6175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3" y="225431"/>
            <a:ext cx="6224589" cy="6175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6446D-80E4-4814-8F08-05C945564C5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513453"/>
      </p:ext>
    </p:extLst>
  </p:cSld>
  <p:clrMapOvr>
    <a:masterClrMapping/>
  </p:clrMapOvr>
  <p:transition advTm="10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E3D5B-D0EE-49C1-BC96-A9DAE382D85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D77BF-2866-450D-AE6B-075071956D30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 November 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Evian Summary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46275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D81F1-C029-44F1-91F9-02F254FE7E25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 November 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Evian Summary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4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35DA3-9566-4CCE-B401-2985478CDA54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 November 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Evian Summary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00747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62092-D75A-4254-B3FA-D3F87A2B2DFA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 November 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Evian Summary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84907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1DD20-5E2C-4C97-91FD-EF5A0223E801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 November 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Evian Summary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17656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25CB-2EF6-456B-B4A8-9EEAB31AA2FD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 November 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Evian Summary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55641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2916-735C-42D5-86C4-BD0D352BAF0A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 November 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Evian Summary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69104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221E5-77BE-44AC-A12D-B11A1A19DAC5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 November 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Evian Summary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47395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82AB1-3165-4F3D-8157-E9430B85A1E3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 November 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Evian Summary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48811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9630-FFEA-4CE1-950D-845A77BC4C72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 November 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Evian Summary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311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9A876-B328-4E7F-8F5E-D77C4AD6E7D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61C20-C23D-4F30-9B2B-329BF631B9EF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 November 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Evian Summary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44161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84480" y="274638"/>
            <a:ext cx="8628940" cy="747654"/>
          </a:xfrm>
        </p:spPr>
        <p:txBody>
          <a:bodyPr anchor="t">
            <a:normAutofit/>
          </a:bodyPr>
          <a:lstStyle>
            <a:lvl1pPr algn="l">
              <a:defRPr sz="2800" b="1">
                <a:solidFill>
                  <a:srgbClr val="0055A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0133" y="1255060"/>
            <a:ext cx="9493287" cy="474569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9520500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280" y="115416"/>
            <a:ext cx="7409158" cy="649288"/>
          </a:xfrm>
          <a:solidFill>
            <a:schemeClr val="accent1">
              <a:alpha val="49000"/>
            </a:schemeClr>
          </a:solidFill>
        </p:spPr>
        <p:txBody>
          <a:bodyPr/>
          <a:lstStyle>
            <a:lvl1pPr>
              <a:defRPr sz="3200" i="1" baseline="0">
                <a:solidFill>
                  <a:schemeClr val="bg1"/>
                </a:solidFill>
                <a:effectLst>
                  <a:outerShdw blurRad="114300" dist="38100" dir="18900000" sx="102000" sy="102000" algn="b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10695" y="6597352"/>
            <a:ext cx="2311400" cy="260102"/>
          </a:xfrm>
        </p:spPr>
        <p:txBody>
          <a:bodyPr/>
          <a:lstStyle>
            <a:lvl1pPr>
              <a:defRPr sz="1000"/>
            </a:lvl1pPr>
          </a:lstStyle>
          <a:p>
            <a:fld id="{9E659A43-CB15-437B-9BF5-9CB3CCCA7843}" type="datetime3">
              <a:rPr lang="en-US" smtClean="0">
                <a:solidFill>
                  <a:prstClr val="black"/>
                </a:solidFill>
              </a:rPr>
              <a:pPr/>
              <a:t>10 November 2015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86054" y="6597352"/>
            <a:ext cx="4333905" cy="260648"/>
          </a:xfrm>
        </p:spPr>
        <p:txBody>
          <a:bodyPr/>
          <a:lstStyle>
            <a:lvl1pPr>
              <a:defRPr sz="1000" baseline="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Evian Summary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6146" y="6597352"/>
            <a:ext cx="2311400" cy="260648"/>
          </a:xfrm>
        </p:spPr>
        <p:txBody>
          <a:bodyPr/>
          <a:lstStyle>
            <a:lvl1pPr>
              <a:defRPr sz="1000"/>
            </a:lvl1pPr>
          </a:lstStyle>
          <a:p>
            <a:fld id="{8A37C28D-FCB0-477D-82D3-62143F2DA84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711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3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43DF8-4B62-44E0-BFDF-8372AFB3412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09191"/>
      </p:ext>
    </p:extLst>
  </p:cSld>
  <p:clrMapOvr>
    <a:masterClrMapping/>
  </p:clrMapOvr>
  <p:transition advTm="10000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8E6B4-E75B-49CC-9CC2-BE43DD17E9B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752378"/>
      </p:ext>
    </p:extLst>
  </p:cSld>
  <p:clrMapOvr>
    <a:masterClrMapping/>
  </p:clrMapOvr>
  <p:transition advTm="10000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8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30299-6B64-4CD7-B3C0-22E20BF32B2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516836"/>
      </p:ext>
    </p:extLst>
  </p:cSld>
  <p:clrMapOvr>
    <a:masterClrMapping/>
  </p:clrMapOvr>
  <p:transition advTm="10000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3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6396F-4DBC-4BDC-9904-F84EDFF2F1B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804453"/>
      </p:ext>
    </p:extLst>
  </p:cSld>
  <p:clrMapOvr>
    <a:masterClrMapping/>
  </p:clrMapOvr>
  <p:transition advTm="10000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0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0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0C599-0779-481E-8BAE-32B38E4D0B1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60929"/>
      </p:ext>
    </p:extLst>
  </p:cSld>
  <p:clrMapOvr>
    <a:masterClrMapping/>
  </p:clrMapOvr>
  <p:transition advTm="10000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DC197-7F05-42D1-B82C-E67535FA1F0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192671"/>
      </p:ext>
    </p:extLst>
  </p:cSld>
  <p:clrMapOvr>
    <a:masterClrMapping/>
  </p:clrMapOvr>
  <p:transition advTm="10000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57AAA-D6E1-43B5-84BB-4A2DB0C4F7A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238066"/>
      </p:ext>
    </p:extLst>
  </p:cSld>
  <p:clrMapOvr>
    <a:masterClrMapping/>
  </p:clrMapOvr>
  <p:transition advTm="10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BCCFD-1EB9-4C08-A227-49E0B8840F5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4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0"/>
            <a:ext cx="1981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1981200" y="0"/>
            <a:ext cx="15240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8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53F40-28A4-4DF2-AA6A-6ED84D7D1D0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01271"/>
      </p:ext>
    </p:extLst>
  </p:cSld>
  <p:clrMapOvr>
    <a:masterClrMapping/>
  </p:clrMapOvr>
  <p:transition advTm="10000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FCAE2-0082-4975-8EF6-029FE24DE6E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426270"/>
      </p:ext>
    </p:extLst>
  </p:cSld>
  <p:clrMapOvr>
    <a:masterClrMapping/>
  </p:clrMapOvr>
  <p:transition advTm="10000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D20F3-AFD5-4444-B69F-16176BDEE71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267144"/>
      </p:ext>
    </p:extLst>
  </p:cSld>
  <p:clrMapOvr>
    <a:masterClrMapping/>
  </p:clrMapOvr>
  <p:transition advTm="10000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37387" y="225431"/>
            <a:ext cx="2125663" cy="6175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3" y="225431"/>
            <a:ext cx="6224589" cy="6175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6446D-80E4-4814-8F08-05C945564C5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590103"/>
      </p:ext>
    </p:extLst>
  </p:cSld>
  <p:clrMapOvr>
    <a:masterClrMapping/>
  </p:clrMapOvr>
  <p:transition advTm="10000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88925" y="228600"/>
            <a:ext cx="9328150" cy="914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7F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25" y="228600"/>
            <a:ext cx="990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40772" y="276241"/>
            <a:ext cx="9302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33463" y="149225"/>
            <a:ext cx="708183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3196" y="1257316"/>
            <a:ext cx="6400800" cy="601663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273308" y="6480191"/>
            <a:ext cx="5362575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759700" y="6434138"/>
            <a:ext cx="2063750" cy="3476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8DEC-8DAA-4ABC-B076-AD59E1CF30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>
          <a:xfrm>
            <a:off x="74614" y="6448425"/>
            <a:ext cx="206375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21142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228600"/>
            <a:ext cx="8077200" cy="914400"/>
          </a:xfrm>
          <a:solidFill>
            <a:srgbClr val="000086"/>
          </a:solidFill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28486-F570-4AA9-8494-7A5F48CEA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AutoShape 2" descr="mailbox://D:/NEWMANCP/USLUO2013/US%20LUA%20Files%20to%20save%20as%20%27Official%27%20%20logo%20and%20cover%20page.eml?number=0&amp;part=1.1.2.2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8279" y="228600"/>
            <a:ext cx="103712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1537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78E66-C064-4623-9075-F4F7DB95FF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40757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2345F-1BB0-4B89-BDF7-423AFF2340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30554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09DB2-012F-4C80-9BD8-299A390684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63347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8C490-5D1C-4D5C-9EA4-A3F536ACA8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937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5FBBE-6A30-4E56-A28A-F35F8CC3339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C4876-B288-465E-A8A4-2378C279B8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228601"/>
            <a:ext cx="144779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1676400" y="228601"/>
            <a:ext cx="8147050" cy="914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82743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FFEFC-3C8F-49EE-B773-361B808A6B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21806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3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3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3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95DA1-567A-439E-BE0C-D11902B3FD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59727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883FC-8077-431A-BA26-ADD2055E12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57104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00516-B56D-45E7-A93C-C237C5F245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51486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2490" y="239417"/>
            <a:ext cx="8358710" cy="903582"/>
          </a:xfrm>
          <a:solidFill>
            <a:srgbClr val="000086"/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UEC</a:t>
            </a: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4/18/13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B. Quinn                          University of Mississippi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0C6FF-23FB-4713-AB1E-B32469015A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8599" y="239416"/>
            <a:ext cx="1013891" cy="90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7281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F7B52-173C-457C-A3D5-294EB67BF2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1495426" y="219075"/>
            <a:ext cx="8162924" cy="914400"/>
          </a:xfrm>
          <a:prstGeom prst="rect">
            <a:avLst/>
          </a:prstGeom>
          <a:gradFill rotWithShape="1">
            <a:gsLst>
              <a:gs pos="0">
                <a:srgbClr val="000064"/>
              </a:gs>
              <a:gs pos="50000">
                <a:schemeClr val="accent2"/>
              </a:gs>
              <a:gs pos="100000">
                <a:srgbClr val="000064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" name="Picture 5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25" y="220630"/>
            <a:ext cx="1235076" cy="912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333375"/>
            <a:ext cx="73199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2732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45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BF644A2-FC29-4701-BAA6-FB5C278790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78386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15EF5E-C8CF-47B7-922D-E6F1324EFA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51935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2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386328-CD8B-41F6-B698-A66227F3BC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783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EA39087-B05E-4FFF-8CC2-4B9B8D7FE22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3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3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3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1F545-8C3D-4328-8CD6-06BCB07282D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3" y="1600206"/>
            <a:ext cx="438150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6"/>
            <a:ext cx="438150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3D1090C-4BAD-4347-A0FF-8FF8A6C755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40967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6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6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7CCA8CA-169D-4165-87EF-6B510A31E2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64224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420B6D1-1FE3-49ED-A6D2-D962342128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67305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C266F9F-116A-4E2C-94D4-55E19599B5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-10510" y="0"/>
            <a:ext cx="2220310" cy="10063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288925" indent="-288925" defTabSz="1503363" fontAlgn="base">
              <a:lnSpc>
                <a:spcPct val="90000"/>
              </a:lnSpc>
              <a:spcBef>
                <a:spcPct val="5000"/>
              </a:spcBef>
              <a:spcAft>
                <a:spcPct val="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5260975" algn="l"/>
                <a:tab pos="6118225" algn="l"/>
                <a:tab pos="8912225" algn="l"/>
              </a:tabLst>
            </a:pPr>
            <a:endParaRPr lang="en-US" sz="1900" b="1" smtClean="0">
              <a:solidFill>
                <a:srgbClr val="10253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648" y="-15651"/>
            <a:ext cx="1119352" cy="102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0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6"/>
            <a:ext cx="553720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2" y="1435103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36CA6F-28BD-4BDD-A170-EADBBF33C5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20914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CE349BC-9C77-4345-AF6F-B4D3FF48AB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93747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6DC824-FC2E-487A-ACD2-F22369F2CD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15468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3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8" y="274643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B31CDA8-5C87-4214-822F-5E18B709C0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433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966FF-51DA-4CD5-965D-30041DA2250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3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3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80A3C-BCDA-4DDA-919A-CFC4F0D4C84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88925" y="228600"/>
            <a:ext cx="9328150" cy="914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7F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25" y="228600"/>
            <a:ext cx="990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40775" y="276247"/>
            <a:ext cx="9302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33463" y="149225"/>
            <a:ext cx="708183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3196" y="1257322"/>
            <a:ext cx="6400800" cy="601663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273312" y="6480197"/>
            <a:ext cx="5362575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759700" y="6434138"/>
            <a:ext cx="2063750" cy="3476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8DEC-8DAA-4ABC-B076-AD59E1CF30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>
          <a:xfrm>
            <a:off x="74614" y="6448425"/>
            <a:ext cx="206375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28486-F570-4AA9-8494-7A5F48CEA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78E66-C064-4623-9075-F4F7DB95FF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2345F-1BB0-4B89-BDF7-423AFF2340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09DB2-012F-4C80-9BD8-299A390684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8C490-5D1C-4D5C-9EA4-A3F536ACA8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C4876-B288-465E-A8A4-2378C279B8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>
            <a:off x="1495426" y="227045"/>
            <a:ext cx="8162924" cy="914400"/>
          </a:xfrm>
          <a:prstGeom prst="rect">
            <a:avLst/>
          </a:prstGeom>
          <a:gradFill rotWithShape="1">
            <a:gsLst>
              <a:gs pos="0">
                <a:srgbClr val="000064"/>
              </a:gs>
              <a:gs pos="50000">
                <a:schemeClr val="accent2"/>
              </a:gs>
              <a:gs pos="100000">
                <a:srgbClr val="000064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1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A873B5E-B871-4AF9-A5F8-74E54AF4464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FFEFC-3C8F-49EE-B773-361B808A6B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3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3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3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95DA1-567A-439E-BE0C-D11902B3FD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883FC-8077-431A-BA26-ADD2055E12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00516-B56D-45E7-A93C-C237C5F245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88925" y="228600"/>
            <a:ext cx="9328150" cy="914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7F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25" y="228600"/>
            <a:ext cx="990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40781" y="276257"/>
            <a:ext cx="9302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33463" y="149225"/>
            <a:ext cx="708183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3196" y="1257332"/>
            <a:ext cx="6400800" cy="601663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273317" y="6480207"/>
            <a:ext cx="5362575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759700" y="6434138"/>
            <a:ext cx="2063750" cy="3476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8DEC-8DAA-4ABC-B076-AD59E1CF30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>
          <a:xfrm>
            <a:off x="74614" y="6448425"/>
            <a:ext cx="206375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28486-F570-4AA9-8494-7A5F48CEA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78E66-C064-4623-9075-F4F7DB95FF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2345F-1BB0-4B89-BDF7-423AFF2340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09DB2-012F-4C80-9BD8-299A390684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8C490-5D1C-4D5C-9EA4-A3F536ACA8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3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031073-3BFA-425E-8EAB-36EF693925F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C4876-B288-465E-A8A4-2378C279B8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FFEFC-3C8F-49EE-B773-361B808A6B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3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3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3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95DA1-567A-439E-BE0C-D11902B3FD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883FC-8077-431A-BA26-ADD2055E12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00516-B56D-45E7-A93C-C237C5F245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1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6CCE8-D951-4282-AEFE-6B576F8C055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84382-61CB-449A-8C94-64A702B1261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26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0829D-81D2-4B2C-996C-1A16E42A995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B2577-FEDE-46D4-B0F9-E98B994247F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E3D5B-D0EE-49C1-BC96-A9DAE382D85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3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3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24C319-9CA0-4743-A9D1-57CEBC9C274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9A876-B328-4E7F-8F5E-D77C4AD6E7D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BCCFD-1EB9-4C08-A227-49E0B8840F5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5FBBE-6A30-4E56-A28A-F35F8CC3339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3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3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3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1F545-8C3D-4328-8CD6-06BCB07282D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966FF-51DA-4CD5-965D-30041DA2250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7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7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80A3C-BCDA-4DDA-919A-CFC4F0D4C84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49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24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3" y="1600206"/>
            <a:ext cx="438150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6"/>
            <a:ext cx="438150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F3F074-93C4-4634-873F-72646475DFE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8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8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74"/>
            <a:ext cx="553720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61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8" y="274661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88925" y="228600"/>
            <a:ext cx="9328150" cy="914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7F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25" y="228600"/>
            <a:ext cx="990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head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40772" y="276241"/>
            <a:ext cx="9302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33463" y="149225"/>
            <a:ext cx="708183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3196" y="1257316"/>
            <a:ext cx="6400800" cy="601663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273308" y="6480191"/>
            <a:ext cx="5362575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759700" y="6434138"/>
            <a:ext cx="2063750" cy="3476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8DEC-8DAA-4ABC-B076-AD59E1CF30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>
          <a:xfrm>
            <a:off x="74614" y="6448425"/>
            <a:ext cx="206375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58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228600"/>
            <a:ext cx="8077200" cy="914400"/>
          </a:xfrm>
          <a:solidFill>
            <a:srgbClr val="000086"/>
          </a:solidFill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28486-F570-4AA9-8494-7A5F48CEA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AutoShape 2" descr="mailbox://D:/NEWMANCP/USLUO2013/US%20LUA%20Files%20to%20save%20as%20%27Official%27%20%20logo%20and%20cover%20page.eml?number=0&amp;part=1.1.2.2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8279" y="228600"/>
            <a:ext cx="103712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300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78E66-C064-4623-9075-F4F7DB95FF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403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86DA2E8-7898-4632-9AC0-17683A857D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2345F-1BB0-4B89-BDF7-423AFF2340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286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09DB2-012F-4C80-9BD8-299A390684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1082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8C490-5D1C-4D5C-9EA4-A3F536ACA8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455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C4876-B288-465E-A8A4-2378C279B8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228601"/>
            <a:ext cx="144779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1676400" y="228601"/>
            <a:ext cx="8147050" cy="914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859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FFEFC-3C8F-49EE-B773-361B808A6B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118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3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3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3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95DA1-567A-439E-BE0C-D11902B3FD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2061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883FC-8077-431A-BA26-ADD2055E12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3453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00516-B56D-45E7-A93C-C237C5F245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741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2490" y="239417"/>
            <a:ext cx="8358710" cy="903582"/>
          </a:xfrm>
          <a:solidFill>
            <a:srgbClr val="000086"/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UEC</a:t>
            </a:r>
          </a:p>
          <a:p>
            <a:pPr>
              <a:defRPr/>
            </a:pPr>
            <a:r>
              <a:rPr lang="en-US" dirty="0" smtClean="0"/>
              <a:t>4/18/13</a:t>
            </a:r>
            <a:endParaRPr lang="en-US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Quinn                          University of Mississippi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0C6FF-23FB-4713-AB1E-B32469015A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8600" y="239417"/>
            <a:ext cx="1013890" cy="90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578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F7B52-173C-457C-A3D5-294EB67BF2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1495426" y="219075"/>
            <a:ext cx="8162924" cy="914400"/>
          </a:xfrm>
          <a:prstGeom prst="rect">
            <a:avLst/>
          </a:prstGeom>
          <a:gradFill rotWithShape="1">
            <a:gsLst>
              <a:gs pos="0">
                <a:srgbClr val="000064"/>
              </a:gs>
              <a:gs pos="50000">
                <a:schemeClr val="accent2"/>
              </a:gs>
              <a:gs pos="100000">
                <a:srgbClr val="000064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" name="Picture 5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25" y="220630"/>
            <a:ext cx="1235076" cy="912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333375"/>
            <a:ext cx="73199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0171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7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6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7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1FD141-3896-486F-92AB-61B0CA7ECA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EED7-A17C-B44D-BB5E-DFDC1F6B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D0DB5-20A3-EA4D-B117-BA824B50C6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700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EED7-A17C-B44D-BB5E-DFDC1F6B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D0DB5-20A3-EA4D-B117-BA824B50C6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7153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EED7-A17C-B44D-BB5E-DFDC1F6B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D0DB5-20A3-EA4D-B117-BA824B50C6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9740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EED7-A17C-B44D-BB5E-DFDC1F6B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D0DB5-20A3-EA4D-B117-BA824B50C6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3748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EED7-A17C-B44D-BB5E-DFDC1F6B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D0DB5-20A3-EA4D-B117-BA824B50C6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9810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EED7-A17C-B44D-BB5E-DFDC1F6B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D0DB5-20A3-EA4D-B117-BA824B50C6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7430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EED7-A17C-B44D-BB5E-DFDC1F6B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D0DB5-20A3-EA4D-B117-BA824B50C6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0187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EED7-A17C-B44D-BB5E-DFDC1F6B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D0DB5-20A3-EA4D-B117-BA824B50C6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5082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EED7-A17C-B44D-BB5E-DFDC1F6B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D0DB5-20A3-EA4D-B117-BA824B50C6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5793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EED7-A17C-B44D-BB5E-DFDC1F6B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D0DB5-20A3-EA4D-B117-BA824B50C6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018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978359-0527-40F6-A3BE-1FF413F55E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EED7-A17C-B44D-BB5E-DFDC1F6B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D0DB5-20A3-EA4D-B117-BA824B50C6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3539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029"/>
          <p:cNvSpPr>
            <a:spLocks noChangeShapeType="1"/>
          </p:cNvSpPr>
          <p:nvPr/>
        </p:nvSpPr>
        <p:spPr bwMode="auto">
          <a:xfrm>
            <a:off x="742950" y="1295400"/>
            <a:ext cx="8420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" name="Text Box 1031"/>
          <p:cNvSpPr txBox="1">
            <a:spLocks noChangeArrowheads="1"/>
          </p:cNvSpPr>
          <p:nvPr/>
        </p:nvSpPr>
        <p:spPr bwMode="auto">
          <a:xfrm>
            <a:off x="8331199" y="120650"/>
            <a:ext cx="914401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600">
              <a:solidFill>
                <a:srgbClr val="FFFFFF"/>
              </a:solidFill>
              <a:latin typeface="FermiLgo" pitchFamily="2" charset="0"/>
              <a:cs typeface="Arial" pitchFamily="34" charset="0"/>
            </a:endParaRPr>
          </a:p>
        </p:txBody>
      </p:sp>
      <p:sp>
        <p:nvSpPr>
          <p:cNvPr id="57958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742950" y="2286000"/>
            <a:ext cx="84201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79587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99300" y="6248400"/>
            <a:ext cx="20637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1F26B-CFAC-4E9D-98E7-CC4A5867AA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161181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8C9F2-55A8-454F-A9AF-DE445D6514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8458200" y="0"/>
            <a:ext cx="1447800" cy="381000"/>
          </a:xfrm>
          <a:prstGeom prst="rect">
            <a:avLst/>
          </a:prstGeom>
          <a:solidFill>
            <a:srgbClr val="020A46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</a:pPr>
            <a:endParaRPr lang="en-US" sz="2000" b="1" smtClean="0">
              <a:solidFill>
                <a:srgbClr val="FFFFFF"/>
              </a:solidFill>
            </a:endParaRPr>
          </a:p>
        </p:txBody>
      </p:sp>
      <p:pic>
        <p:nvPicPr>
          <p:cNvPr id="5" name="Picture 4" descr="usluo_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490858" y="315686"/>
            <a:ext cx="1317173" cy="957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0772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1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B5CFA-00A9-4077-AFCA-CFE96195254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373393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3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C72C6-FBCD-47EB-901A-D1CCB7D20B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791401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3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3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57D3F-CA82-4497-8771-A592E02CC9A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405519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53FB9-AACB-447C-917A-032EAB60B20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201912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267DE-9859-4CAE-9F20-FFE70E3D53F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207666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7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63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7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75311-8DBF-4AC7-B91A-917D014D0F8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927271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474F7-5718-486C-801D-5B7FBD8BC3B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37674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5" Type="http://schemas.openxmlformats.org/officeDocument/2006/relationships/image" Target="../media/image9.jpeg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0400" y="304800"/>
            <a:ext cx="7797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600200"/>
            <a:ext cx="84201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0394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89900" y="6400800"/>
            <a:ext cx="1238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0FAC63C3-FB9C-4A71-8977-FD31AECC2778}" type="slidenum">
              <a:rPr lang="en-US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03941" name="Line 5"/>
          <p:cNvSpPr>
            <a:spLocks noChangeShapeType="1"/>
          </p:cNvSpPr>
          <p:nvPr/>
        </p:nvSpPr>
        <p:spPr bwMode="auto">
          <a:xfrm>
            <a:off x="742950" y="1295400"/>
            <a:ext cx="8420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703942" name="Line 6"/>
          <p:cNvSpPr>
            <a:spLocks noChangeShapeType="1"/>
          </p:cNvSpPr>
          <p:nvPr/>
        </p:nvSpPr>
        <p:spPr bwMode="auto">
          <a:xfrm>
            <a:off x="742950" y="6400800"/>
            <a:ext cx="8420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703943" name="Text Box 7"/>
          <p:cNvSpPr txBox="1">
            <a:spLocks noChangeArrowheads="1"/>
          </p:cNvSpPr>
          <p:nvPr/>
        </p:nvSpPr>
        <p:spPr bwMode="auto">
          <a:xfrm>
            <a:off x="8331199" y="120650"/>
            <a:ext cx="914401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600">
              <a:solidFill>
                <a:srgbClr val="FFFFFF"/>
              </a:solidFill>
              <a:latin typeface="FermiLgo" pitchFamily="2" charset="0"/>
              <a:cs typeface="Arial" pitchFamily="34" charset="0"/>
            </a:endParaRPr>
          </a:p>
        </p:txBody>
      </p:sp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534400" y="76200"/>
            <a:ext cx="1320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hlink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 Unicode MS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0400" y="304800"/>
            <a:ext cx="7797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600200"/>
            <a:ext cx="84201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3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400800"/>
            <a:ext cx="1238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latin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0B5C3069-23AC-4463-853C-506EA0EFE42B}" type="slidenum">
              <a:rPr lang="en-US">
                <a:solidFill>
                  <a:srgbClr val="FFFFFF"/>
                </a:solidFill>
                <a:cs typeface="Arial" pitchFamily="34" charset="0"/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73767" name="Line 7"/>
          <p:cNvSpPr>
            <a:spLocks noChangeShapeType="1"/>
          </p:cNvSpPr>
          <p:nvPr/>
        </p:nvSpPr>
        <p:spPr bwMode="auto">
          <a:xfrm>
            <a:off x="742950" y="1295400"/>
            <a:ext cx="8420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73768" name="Line 8"/>
          <p:cNvSpPr>
            <a:spLocks noChangeShapeType="1"/>
          </p:cNvSpPr>
          <p:nvPr/>
        </p:nvSpPr>
        <p:spPr bwMode="auto">
          <a:xfrm>
            <a:off x="742950" y="6400800"/>
            <a:ext cx="8420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73769" name="Text Box 9"/>
          <p:cNvSpPr txBox="1">
            <a:spLocks noChangeArrowheads="1"/>
          </p:cNvSpPr>
          <p:nvPr/>
        </p:nvSpPr>
        <p:spPr bwMode="auto">
          <a:xfrm>
            <a:off x="8331199" y="120650"/>
            <a:ext cx="914401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600">
              <a:solidFill>
                <a:srgbClr val="FFFFFF"/>
              </a:solidFill>
              <a:latin typeface="FermiLgo" pitchFamily="2" charset="0"/>
              <a:cs typeface="Arial" pitchFamily="34" charset="0"/>
            </a:endParaRPr>
          </a:p>
        </p:txBody>
      </p:sp>
      <p:pic>
        <p:nvPicPr>
          <p:cNvPr id="24584" name="Picture 1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534402" y="76200"/>
            <a:ext cx="1143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5878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 Unicode MS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2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2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66000" y="6356352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EA7398-82BF-4FA5-83A1-4B46CC6CD07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110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0400" y="304800"/>
            <a:ext cx="7797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600200"/>
            <a:ext cx="84201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3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400800"/>
            <a:ext cx="1238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latin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0B5C3069-23AC-4463-853C-506EA0EFE42B}" type="slidenum">
              <a:rPr lang="en-US">
                <a:solidFill>
                  <a:srgbClr val="FFFFFF"/>
                </a:solidFill>
                <a:cs typeface="Arial" pitchFamily="34" charset="0"/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73767" name="Line 7"/>
          <p:cNvSpPr>
            <a:spLocks noChangeShapeType="1"/>
          </p:cNvSpPr>
          <p:nvPr/>
        </p:nvSpPr>
        <p:spPr bwMode="auto">
          <a:xfrm>
            <a:off x="742950" y="1295400"/>
            <a:ext cx="8420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73768" name="Line 8"/>
          <p:cNvSpPr>
            <a:spLocks noChangeShapeType="1"/>
          </p:cNvSpPr>
          <p:nvPr/>
        </p:nvSpPr>
        <p:spPr bwMode="auto">
          <a:xfrm>
            <a:off x="742950" y="6400800"/>
            <a:ext cx="8420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73769" name="Text Box 9"/>
          <p:cNvSpPr txBox="1">
            <a:spLocks noChangeArrowheads="1"/>
          </p:cNvSpPr>
          <p:nvPr/>
        </p:nvSpPr>
        <p:spPr bwMode="auto">
          <a:xfrm>
            <a:off x="8331199" y="120650"/>
            <a:ext cx="914401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600">
              <a:solidFill>
                <a:srgbClr val="FFFFFF"/>
              </a:solidFill>
              <a:latin typeface="FermiLgo" pitchFamily="2" charset="0"/>
              <a:cs typeface="Arial" pitchFamily="34" charset="0"/>
            </a:endParaRPr>
          </a:p>
        </p:txBody>
      </p:sp>
      <p:pic>
        <p:nvPicPr>
          <p:cNvPr id="24584" name="Picture 16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534403" y="76200"/>
            <a:ext cx="1143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63927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  <p:sldLayoutId id="2147483953" r:id="rId14"/>
    <p:sldLayoutId id="2147483954" r:id="rId15"/>
    <p:sldLayoutId id="2147483955" r:id="rId16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 Unicode MS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0400" y="225425"/>
            <a:ext cx="7797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600200"/>
            <a:ext cx="84201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9936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89900" y="6400800"/>
            <a:ext cx="1238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BF0BA6-0F72-4A5B-BC0C-8E90D2731C3F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99365" name="Line 5"/>
          <p:cNvSpPr>
            <a:spLocks noChangeShapeType="1"/>
          </p:cNvSpPr>
          <p:nvPr/>
        </p:nvSpPr>
        <p:spPr bwMode="auto">
          <a:xfrm>
            <a:off x="742950" y="1233488"/>
            <a:ext cx="8420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99367" name="Text Box 7"/>
          <p:cNvSpPr txBox="1">
            <a:spLocks noChangeArrowheads="1"/>
          </p:cNvSpPr>
          <p:nvPr/>
        </p:nvSpPr>
        <p:spPr bwMode="auto">
          <a:xfrm>
            <a:off x="8331199" y="120650"/>
            <a:ext cx="914401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600">
              <a:solidFill>
                <a:srgbClr val="FFFFFF"/>
              </a:solidFill>
              <a:latin typeface="FermiLgo" pitchFamily="2" charset="0"/>
              <a:cs typeface="Arial" pitchFamily="34" charset="0"/>
            </a:endParaRPr>
          </a:p>
        </p:txBody>
      </p:sp>
      <p:pic>
        <p:nvPicPr>
          <p:cNvPr id="74760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869680" y="193767"/>
            <a:ext cx="883920" cy="94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974028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transition advTm="1000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 Unicode MS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152400"/>
            <a:ext cx="89154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295400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87796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F2E56-0254-4556-8B8C-3443B620EDE3}" type="datetime3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 November 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477636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Evian Summary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78090" y="6492876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580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  <p:sldLayoutId id="2147484046" r:id="rId12"/>
    <p:sldLayoutId id="2147484047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0400" y="225425"/>
            <a:ext cx="7797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600200"/>
            <a:ext cx="84201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9936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89900" y="6400800"/>
            <a:ext cx="1238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BF0BA6-0F72-4A5B-BC0C-8E90D2731C3F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99365" name="Line 5"/>
          <p:cNvSpPr>
            <a:spLocks noChangeShapeType="1"/>
          </p:cNvSpPr>
          <p:nvPr/>
        </p:nvSpPr>
        <p:spPr bwMode="auto">
          <a:xfrm>
            <a:off x="742950" y="1233488"/>
            <a:ext cx="8420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99367" name="Text Box 7"/>
          <p:cNvSpPr txBox="1">
            <a:spLocks noChangeArrowheads="1"/>
          </p:cNvSpPr>
          <p:nvPr/>
        </p:nvSpPr>
        <p:spPr bwMode="auto">
          <a:xfrm>
            <a:off x="8331199" y="120650"/>
            <a:ext cx="914401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600">
              <a:solidFill>
                <a:srgbClr val="FFFFFF"/>
              </a:solidFill>
              <a:latin typeface="FermiLgo" pitchFamily="2" charset="0"/>
              <a:cs typeface="Arial" pitchFamily="34" charset="0"/>
            </a:endParaRPr>
          </a:p>
        </p:txBody>
      </p:sp>
      <p:pic>
        <p:nvPicPr>
          <p:cNvPr id="74760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869680" y="193767"/>
            <a:ext cx="883920" cy="94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7242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</p:sldLayoutIdLst>
  <p:transition advTm="1000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 Unicode MS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288925" y="228600"/>
            <a:ext cx="9328150" cy="914400"/>
          </a:xfrm>
          <a:prstGeom prst="rect">
            <a:avLst/>
          </a:prstGeom>
          <a:gradFill rotWithShape="1">
            <a:gsLst>
              <a:gs pos="0">
                <a:srgbClr val="000064"/>
              </a:gs>
              <a:gs pos="50000">
                <a:schemeClr val="accent2"/>
              </a:gs>
              <a:gs pos="100000">
                <a:srgbClr val="000064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228858" y="304800"/>
            <a:ext cx="73199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295400"/>
            <a:ext cx="91630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51063" y="6553200"/>
            <a:ext cx="5586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effectLst/>
                <a:latin typeface="Times" pitchFamily="4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59700" y="6553200"/>
            <a:ext cx="2063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effectLst/>
                <a:latin typeface="Times" pitchFamily="4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F05AF1-A1E0-469E-BDCC-FE155C78892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025" y="6553200"/>
            <a:ext cx="2063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effectLst/>
                <a:latin typeface="Times" pitchFamily="4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 descr="usluo_logo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47650" y="228616"/>
            <a:ext cx="2063750" cy="912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3698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  <p:sldLayoutId id="2147484104" r:id="rId12"/>
    <p:sldLayoutId id="214748410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90000"/>
        <a:buFont typeface="Wingdings" pitchFamily="2" charset="2"/>
        <a:buChar char="r"/>
        <a:defRPr sz="2800" b="1">
          <a:solidFill>
            <a:srgbClr val="00006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90000"/>
        <a:buFont typeface="Wingdings 3" pitchFamily="18" charset="2"/>
        <a:buChar char="Æ"/>
        <a:defRPr sz="2400" b="1">
          <a:solidFill>
            <a:srgbClr val="00006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Wingdings" pitchFamily="2" charset="2"/>
        <a:buChar char="r"/>
        <a:defRPr sz="2200" b="1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00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7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defRPr sz="1200" b="0">
                <a:solidFill>
                  <a:srgbClr val="000000">
                    <a:tint val="75000"/>
                  </a:srgb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7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defRPr sz="1200" b="0">
                <a:solidFill>
                  <a:srgbClr val="000000">
                    <a:tint val="75000"/>
                  </a:srgb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66000" y="635637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Tx/>
              <a:buNone/>
              <a:defRPr sz="1200" b="0">
                <a:solidFill>
                  <a:srgbClr val="000000">
                    <a:tint val="75000"/>
                  </a:srgbClr>
                </a:solidFill>
                <a:effectLst/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F85FE3BF-E5CC-4257-BD05-B997E1024F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usluo_logo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5"/>
            <a:ext cx="1733550" cy="766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1977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  <p:sldLayoutId id="2147484108" r:id="rId2"/>
    <p:sldLayoutId id="2147484109" r:id="rId3"/>
    <p:sldLayoutId id="2147484110" r:id="rId4"/>
    <p:sldLayoutId id="2147484111" r:id="rId5"/>
    <p:sldLayoutId id="2147484112" r:id="rId6"/>
    <p:sldLayoutId id="2147484113" r:id="rId7"/>
    <p:sldLayoutId id="2147484114" r:id="rId8"/>
    <p:sldLayoutId id="2147484115" r:id="rId9"/>
    <p:sldLayoutId id="2147484116" r:id="rId10"/>
    <p:sldLayoutId id="214748411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66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66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66000" y="6356366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EA7398-82BF-4FA5-83A1-4B46CC6CD07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6" descr="usluo_logo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14"/>
            <a:ext cx="2806700" cy="1241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288925" y="228600"/>
            <a:ext cx="9328150" cy="914400"/>
          </a:xfrm>
          <a:prstGeom prst="rect">
            <a:avLst/>
          </a:prstGeom>
          <a:gradFill rotWithShape="1">
            <a:gsLst>
              <a:gs pos="0">
                <a:srgbClr val="000064"/>
              </a:gs>
              <a:gs pos="50000">
                <a:schemeClr val="accent2"/>
              </a:gs>
              <a:gs pos="100000">
                <a:srgbClr val="000064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228861" y="304800"/>
            <a:ext cx="73199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295400"/>
            <a:ext cx="91630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51063" y="6553200"/>
            <a:ext cx="5586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effectLst/>
                <a:latin typeface="Times" pitchFamily="4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59700" y="6553200"/>
            <a:ext cx="2063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effectLst/>
                <a:latin typeface="Times" pitchFamily="4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F05AF1-A1E0-469E-BDCC-FE155C78892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025" y="6553200"/>
            <a:ext cx="2063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effectLst/>
                <a:latin typeface="Times" pitchFamily="4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>
            <a:off x="1450977" y="227045"/>
            <a:ext cx="8162924" cy="914400"/>
          </a:xfrm>
          <a:prstGeom prst="rect">
            <a:avLst/>
          </a:prstGeom>
          <a:gradFill rotWithShape="1">
            <a:gsLst>
              <a:gs pos="0">
                <a:srgbClr val="000064"/>
              </a:gs>
              <a:gs pos="50000">
                <a:schemeClr val="accent2"/>
              </a:gs>
              <a:gs pos="100000">
                <a:srgbClr val="000064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" name="Picture 9"/>
          <p:cNvPicPr/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8925" y="228600"/>
            <a:ext cx="987414" cy="912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 userDrawn="1"/>
        </p:nvSpPr>
        <p:spPr bwMode="auto">
          <a:xfrm>
            <a:off x="1752600" y="341345"/>
            <a:ext cx="73199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r>
              <a:rPr lang="en-US" kern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90000"/>
        <a:buFont typeface="Wingdings" pitchFamily="2" charset="2"/>
        <a:buChar char="r"/>
        <a:defRPr sz="2800" b="1">
          <a:solidFill>
            <a:srgbClr val="00006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90000"/>
        <a:buFont typeface="Wingdings 3" pitchFamily="18" charset="2"/>
        <a:buChar char="Æ"/>
        <a:defRPr sz="2400" b="1">
          <a:solidFill>
            <a:srgbClr val="00006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Wingdings" pitchFamily="2" charset="2"/>
        <a:buChar char="r"/>
        <a:defRPr sz="2200" b="1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00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1495426" y="227045"/>
            <a:ext cx="8162924" cy="914400"/>
          </a:xfrm>
          <a:prstGeom prst="rect">
            <a:avLst/>
          </a:prstGeom>
          <a:gradFill rotWithShape="1">
            <a:gsLst>
              <a:gs pos="0">
                <a:srgbClr val="000064"/>
              </a:gs>
              <a:gs pos="50000">
                <a:schemeClr val="accent2"/>
              </a:gs>
              <a:gs pos="100000">
                <a:srgbClr val="000064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295400"/>
            <a:ext cx="91630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51063" y="6553200"/>
            <a:ext cx="5586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effectLst/>
                <a:latin typeface="Times" pitchFamily="4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59700" y="6553200"/>
            <a:ext cx="2063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effectLst/>
                <a:latin typeface="Times" pitchFamily="4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F05AF1-A1E0-469E-BDCC-FE155C78892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025" y="6553200"/>
            <a:ext cx="2063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effectLst/>
                <a:latin typeface="Times" pitchFamily="4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/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8925" y="228600"/>
            <a:ext cx="1235076" cy="912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341345"/>
            <a:ext cx="73199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90000"/>
        <a:buFont typeface="Wingdings" pitchFamily="2" charset="2"/>
        <a:buChar char="r"/>
        <a:defRPr sz="2800" b="1">
          <a:solidFill>
            <a:srgbClr val="00006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90000"/>
        <a:buFont typeface="Wingdings 3" pitchFamily="18" charset="2"/>
        <a:buChar char="Æ"/>
        <a:defRPr sz="2400" b="1">
          <a:solidFill>
            <a:srgbClr val="00006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Wingdings" pitchFamily="2" charset="2"/>
        <a:buChar char="r"/>
        <a:defRPr sz="2200" b="1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00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76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76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66000" y="6356376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EA7398-82BF-4FA5-83A1-4B46CC6CD07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6" descr="usluo_logo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18"/>
            <a:ext cx="2806700" cy="1241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74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74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6" descr="usluo_logo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22"/>
            <a:ext cx="2806700" cy="1241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288925" y="228600"/>
            <a:ext cx="9328150" cy="914400"/>
          </a:xfrm>
          <a:prstGeom prst="rect">
            <a:avLst/>
          </a:prstGeom>
          <a:gradFill rotWithShape="1">
            <a:gsLst>
              <a:gs pos="0">
                <a:srgbClr val="000064"/>
              </a:gs>
              <a:gs pos="50000">
                <a:schemeClr val="accent2"/>
              </a:gs>
              <a:gs pos="100000">
                <a:srgbClr val="000064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228858" y="304800"/>
            <a:ext cx="73199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295400"/>
            <a:ext cx="91630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51063" y="6553200"/>
            <a:ext cx="5586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effectLst/>
                <a:latin typeface="Times" pitchFamily="4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59700" y="6553200"/>
            <a:ext cx="2063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effectLst/>
                <a:latin typeface="Times" pitchFamily="4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F05AF1-A1E0-469E-BDCC-FE155C78892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025" y="6553200"/>
            <a:ext cx="2063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effectLst/>
                <a:latin typeface="Times" pitchFamily="4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83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69" r:id="rId12"/>
    <p:sldLayoutId id="214748400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90000"/>
        <a:buFont typeface="Wingdings" pitchFamily="2" charset="2"/>
        <a:buChar char="r"/>
        <a:defRPr sz="2800" b="1">
          <a:solidFill>
            <a:srgbClr val="00006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90000"/>
        <a:buFont typeface="Wingdings 3" pitchFamily="18" charset="2"/>
        <a:buChar char="Æ"/>
        <a:defRPr sz="2400" b="1">
          <a:solidFill>
            <a:srgbClr val="00006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Wingdings" pitchFamily="2" charset="2"/>
        <a:buChar char="r"/>
        <a:defRPr sz="2200" b="1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00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93FEED7-A17C-B44D-BB5E-DFDC1F6B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EFD0DB5-20A3-EA4D-B117-BA824B50C6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09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0400" y="304800"/>
            <a:ext cx="7797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600200"/>
            <a:ext cx="84201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3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400800"/>
            <a:ext cx="1238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latin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0B5C3069-23AC-4463-853C-506EA0EFE42B}" type="slidenum">
              <a:rPr lang="en-US">
                <a:solidFill>
                  <a:srgbClr val="FFFFFF"/>
                </a:solidFill>
                <a:cs typeface="Arial" pitchFamily="34" charset="0"/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73767" name="Line 7"/>
          <p:cNvSpPr>
            <a:spLocks noChangeShapeType="1"/>
          </p:cNvSpPr>
          <p:nvPr/>
        </p:nvSpPr>
        <p:spPr bwMode="auto">
          <a:xfrm>
            <a:off x="742950" y="1295400"/>
            <a:ext cx="8420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73768" name="Line 8"/>
          <p:cNvSpPr>
            <a:spLocks noChangeShapeType="1"/>
          </p:cNvSpPr>
          <p:nvPr/>
        </p:nvSpPr>
        <p:spPr bwMode="auto">
          <a:xfrm>
            <a:off x="742950" y="6400800"/>
            <a:ext cx="8420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73769" name="Text Box 9"/>
          <p:cNvSpPr txBox="1">
            <a:spLocks noChangeArrowheads="1"/>
          </p:cNvSpPr>
          <p:nvPr/>
        </p:nvSpPr>
        <p:spPr bwMode="auto">
          <a:xfrm>
            <a:off x="8331199" y="120650"/>
            <a:ext cx="914401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600">
              <a:solidFill>
                <a:srgbClr val="FFFFFF"/>
              </a:solidFill>
              <a:latin typeface="FermiLgo" pitchFamily="2" charset="0"/>
              <a:cs typeface="Arial" pitchFamily="34" charset="0"/>
            </a:endParaRPr>
          </a:p>
        </p:txBody>
      </p:sp>
      <p:pic>
        <p:nvPicPr>
          <p:cNvPr id="24584" name="Picture 16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534403" y="76200"/>
            <a:ext cx="1143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21742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  <p:sldLayoutId id="2147483909" r:id="rId15"/>
    <p:sldLayoutId id="2147483910" r:id="rId16"/>
    <p:sldLayoutId id="2147483911" r:id="rId17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 Unicode MS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2.jpeg"/><Relationship Id="rId7" Type="http://schemas.openxmlformats.org/officeDocument/2006/relationships/image" Target="../media/image3.png"/><Relationship Id="rId12" Type="http://schemas.openxmlformats.org/officeDocument/2006/relationships/image" Target="../media/image1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5" Type="http://schemas.openxmlformats.org/officeDocument/2006/relationships/image" Target="../media/image22.png"/><Relationship Id="rId10" Type="http://schemas.openxmlformats.org/officeDocument/2006/relationships/image" Target="../media/image17.jpe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3.png"/><Relationship Id="rId7" Type="http://schemas.openxmlformats.org/officeDocument/2006/relationships/image" Target="../media/image5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34.jpeg"/><Relationship Id="rId5" Type="http://schemas.openxmlformats.org/officeDocument/2006/relationships/image" Target="../media/image5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6.emf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64.png"/><Relationship Id="rId5" Type="http://schemas.openxmlformats.org/officeDocument/2006/relationships/image" Target="../media/image35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10" Type="http://schemas.openxmlformats.org/officeDocument/2006/relationships/image" Target="../media/image36.emf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84.jpeg"/><Relationship Id="rId4" Type="http://schemas.openxmlformats.org/officeDocument/2006/relationships/hyperlink" Target="http://cms.web.cern.ch/org/cms-higgs-result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85.jpeg"/><Relationship Id="rId4" Type="http://schemas.openxmlformats.org/officeDocument/2006/relationships/hyperlink" Target="http://cms.web.cern.ch/org/cms-higgs-result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luo.org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.xml"/><Relationship Id="rId6" Type="http://schemas.microsoft.com/office/2007/relationships/hdphoto" Target="../media/hdphoto1.wdp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9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lua.org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3.xml"/><Relationship Id="rId4" Type="http://schemas.openxmlformats.org/officeDocument/2006/relationships/hyperlink" Target="http://www.dropbox.com/s/ckrjbj4ax2g9gph/NewStudentOrientationAtCERN.pdf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96.png"/><Relationship Id="rId5" Type="http://schemas.openxmlformats.org/officeDocument/2006/relationships/image" Target="../media/image95.emf"/><Relationship Id="rId4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2.xml"/><Relationship Id="rId6" Type="http://schemas.openxmlformats.org/officeDocument/2006/relationships/hyperlink" Target="http://www.dropbox.com/s/ckrjbj4ax2g9gph/NewStudentOrientationAtCERN.pdf" TargetMode="External"/><Relationship Id="rId5" Type="http://schemas.openxmlformats.org/officeDocument/2006/relationships/hyperlink" Target="https://twiki.cern.ch/twiki/bin/view/Main/USCMSProjectOfficeCERN" TargetMode="External"/><Relationship Id="rId4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01.emf"/><Relationship Id="rId5" Type="http://schemas.openxmlformats.org/officeDocument/2006/relationships/image" Target="../media/image100.emf"/><Relationship Id="rId4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lua.org/outreach/donate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gif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image" Target="../media/image11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117.emf"/><Relationship Id="rId4" Type="http://schemas.openxmlformats.org/officeDocument/2006/relationships/image" Target="../media/image11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68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5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124.emf"/><Relationship Id="rId5" Type="http://schemas.openxmlformats.org/officeDocument/2006/relationships/image" Target="../media/image123.emf"/><Relationship Id="rId10" Type="http://schemas.openxmlformats.org/officeDocument/2006/relationships/image" Target="../media/image127.emf"/><Relationship Id="rId4" Type="http://schemas.openxmlformats.org/officeDocument/2006/relationships/image" Target="../media/image122.emf"/><Relationship Id="rId9" Type="http://schemas.openxmlformats.org/officeDocument/2006/relationships/image" Target="../media/image1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3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131.png"/><Relationship Id="rId5" Type="http://schemas.microsoft.com/office/2007/relationships/hdphoto" Target="../media/hdphoto3.wdp"/><Relationship Id="rId4" Type="http://schemas.openxmlformats.org/officeDocument/2006/relationships/image" Target="../media/image13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65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73.pn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5" Type="http://schemas.openxmlformats.org/officeDocument/2006/relationships/image" Target="../media/image135.png"/><Relationship Id="rId10" Type="http://schemas.openxmlformats.org/officeDocument/2006/relationships/image" Target="../media/image140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144.emf"/><Relationship Id="rId4" Type="http://schemas.openxmlformats.org/officeDocument/2006/relationships/image" Target="../media/image14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14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47.png"/><Relationship Id="rId4" Type="http://schemas.openxmlformats.org/officeDocument/2006/relationships/image" Target="../media/image15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15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47.pn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Relationship Id="rId9" Type="http://schemas.openxmlformats.org/officeDocument/2006/relationships/image" Target="../media/image15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34.jpeg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82.png"/><Relationship Id="rId4" Type="http://schemas.openxmlformats.org/officeDocument/2006/relationships/image" Target="../media/image16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8.e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167.png"/><Relationship Id="rId5" Type="http://schemas.openxmlformats.org/officeDocument/2006/relationships/image" Target="../media/image89.png"/><Relationship Id="rId4" Type="http://schemas.openxmlformats.org/officeDocument/2006/relationships/image" Target="../media/image16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://dpfnewsletter.org/wp-content/uploads/2014/09/signatories_list-final.pdf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4.xml"/><Relationship Id="rId6" Type="http://schemas.openxmlformats.org/officeDocument/2006/relationships/hyperlink" Target="http://aps.us4.list-manage.com/track/click?u=1c2ffbf7f7d8f7439923005ce&amp;amp;id=3d8500dccd&amp;amp;e=3f9770eb3a" TargetMode="External"/><Relationship Id="rId5" Type="http://schemas.openxmlformats.org/officeDocument/2006/relationships/hyperlink" Target="http://aps.us4.list-manage.com/track/click?u=1c2ffbf7f7d8f7439923005ce&amp;amp;id=b85e98796c&amp;amp;e=3f9770eb3a" TargetMode="External"/><Relationship Id="rId4" Type="http://schemas.openxmlformats.org/officeDocument/2006/relationships/image" Target="../media/image8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95.xml"/><Relationship Id="rId5" Type="http://schemas.openxmlformats.org/officeDocument/2006/relationships/image" Target="../media/image172.png"/><Relationship Id="rId4" Type="http://schemas.openxmlformats.org/officeDocument/2006/relationships/image" Target="../media/image17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175.emf"/><Relationship Id="rId4" Type="http://schemas.openxmlformats.org/officeDocument/2006/relationships/image" Target="../media/image17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emf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42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9" Type="http://schemas.openxmlformats.org/officeDocument/2006/relationships/image" Target="../media/image4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35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://www.atlas.ch/photos/atlas_photos/selected-photos/detector-site/surface/0107014_01old-A4-at-144-dp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7"/>
          <a:stretch/>
        </p:blipFill>
        <p:spPr bwMode="auto">
          <a:xfrm>
            <a:off x="2783201" y="990600"/>
            <a:ext cx="4586425" cy="3807490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fermilab-uec.org/mediaWiki/images/1/11/IMG_248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6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4" r="27025" b="4597"/>
          <a:stretch/>
        </p:blipFill>
        <p:spPr bwMode="auto">
          <a:xfrm>
            <a:off x="7415073" y="3262869"/>
            <a:ext cx="2406250" cy="3459213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-1" r="193" b="70085"/>
          <a:stretch/>
        </p:blipFill>
        <p:spPr>
          <a:xfrm>
            <a:off x="155890" y="116890"/>
            <a:ext cx="9673910" cy="87371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6" name="Picture 5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3240" y="975565"/>
            <a:ext cx="1099948" cy="1124483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13" name="Picture 8" descr="https://cdsweb.cern.ch/record/1459463/files/Fig1-gammagamma_run194108_evt564224000_ispy_3d-annotated-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684" y="4958672"/>
            <a:ext cx="2526384" cy="1723542"/>
          </a:xfrm>
          <a:prstGeom prst="rect">
            <a:avLst/>
          </a:prstGeom>
          <a:noFill/>
          <a:ln w="12700">
            <a:solidFill>
              <a:srgbClr val="CCFFFF"/>
            </a:solidFill>
          </a:ln>
        </p:spPr>
      </p:pic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2752508" y="4798090"/>
            <a:ext cx="4617118" cy="1923992"/>
          </a:xfrm>
          <a:prstGeom prst="rect">
            <a:avLst/>
          </a:prstGeom>
          <a:gradFill rotWithShape="1">
            <a:gsLst>
              <a:gs pos="0">
                <a:srgbClr val="000036"/>
              </a:gs>
              <a:gs pos="50000">
                <a:srgbClr val="000064"/>
              </a:gs>
              <a:gs pos="100000">
                <a:srgbClr val="000036"/>
              </a:gs>
            </a:gsLst>
            <a:lin ang="0" scaled="1"/>
          </a:gra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lIns="0" tIns="45720" rIns="0">
            <a:noAutofit/>
          </a:bodyPr>
          <a:lstStyle/>
          <a:p>
            <a:pPr algn="ctr" fontAlgn="base">
              <a:spcAft>
                <a:spcPts val="1000"/>
              </a:spcAft>
            </a:pPr>
            <a:r>
              <a:rPr lang="en-US" sz="2800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US LUEC Chair Report</a:t>
            </a:r>
          </a:p>
          <a:p>
            <a:pPr algn="ctr" fontAlgn="base">
              <a:spcAft>
                <a:spcPts val="1000"/>
              </a:spcAft>
            </a:pP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Harvey Newman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  <a:p>
            <a:pPr algn="ctr" fontAlgn="base">
              <a:spcAft>
                <a:spcPts val="1000"/>
              </a:spcAft>
            </a:pPr>
            <a:r>
              <a:rPr lang="en-US" sz="2400" b="1" dirty="0" err="1" smtClean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Fermilab</a:t>
            </a:r>
            <a:r>
              <a:rPr lang="en-US" sz="2400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/>
            </a:r>
            <a:br>
              <a:rPr lang="en-US" sz="2400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</a:br>
            <a:r>
              <a:rPr lang="en-US" sz="2400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November 12 2015</a:t>
            </a: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4385056" y="3276600"/>
            <a:ext cx="1352022" cy="378490"/>
          </a:xfrm>
          <a:prstGeom prst="rect">
            <a:avLst/>
          </a:prstGeom>
          <a:solidFill>
            <a:srgbClr val="001D3A"/>
          </a:solidFill>
          <a:ln w="22225">
            <a:solidFill>
              <a:srgbClr val="FFDB0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400" kern="0" dirty="0" smtClean="0">
                <a:solidFill>
                  <a:srgbClr val="FFFFFF"/>
                </a:solidFill>
              </a:rPr>
              <a:t>13 </a:t>
            </a:r>
            <a:r>
              <a:rPr lang="en-US" sz="2400" kern="0" dirty="0" err="1" smtClean="0">
                <a:solidFill>
                  <a:srgbClr val="FFFFFF"/>
                </a:solidFill>
              </a:rPr>
              <a:t>TeV</a:t>
            </a:r>
            <a:endParaRPr lang="en-US" sz="2400" i="1" kern="0" dirty="0" smtClean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4190" y="1018300"/>
            <a:ext cx="1130424" cy="1130424"/>
          </a:xfrm>
          <a:prstGeom prst="rect">
            <a:avLst/>
          </a:prstGeom>
          <a:ln w="12700">
            <a:solidFill>
              <a:srgbClr val="CCFFFF"/>
            </a:solidFill>
          </a:ln>
        </p:spPr>
      </p:pic>
      <p:pic>
        <p:nvPicPr>
          <p:cNvPr id="18" name="Picture 17" descr="File:GroupPhoto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1" t="20455" r="16799" b="11669"/>
          <a:stretch/>
        </p:blipFill>
        <p:spPr bwMode="auto">
          <a:xfrm>
            <a:off x="7396826" y="4825752"/>
            <a:ext cx="2409740" cy="186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/>
          <a:srcRect b="7319"/>
          <a:stretch/>
        </p:blipFill>
        <p:spPr>
          <a:xfrm>
            <a:off x="162870" y="2380393"/>
            <a:ext cx="2597768" cy="1612929"/>
          </a:xfrm>
          <a:prstGeom prst="rect">
            <a:avLst/>
          </a:prstGeom>
          <a:ln w="12700">
            <a:solidFill>
              <a:srgbClr val="CCFFFF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898" y="990600"/>
            <a:ext cx="2618342" cy="1379630"/>
          </a:xfrm>
          <a:prstGeom prst="rect">
            <a:avLst/>
          </a:prstGeom>
          <a:ln w="12700">
            <a:solidFill>
              <a:srgbClr val="CCFFFF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3"/>
          <a:srcRect l="9152" t="9825" r="10506" b="9234"/>
          <a:stretch/>
        </p:blipFill>
        <p:spPr>
          <a:xfrm>
            <a:off x="162870" y="5413684"/>
            <a:ext cx="2576828" cy="1291787"/>
          </a:xfrm>
          <a:prstGeom prst="rect">
            <a:avLst/>
          </a:prstGeom>
          <a:ln w="12700">
            <a:solidFill>
              <a:srgbClr val="CCFFFF"/>
            </a:solidFill>
          </a:ln>
        </p:spPr>
      </p:pic>
      <p:pic>
        <p:nvPicPr>
          <p:cNvPr id="15" name="Picture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4" r="25976"/>
          <a:stretch/>
        </p:blipFill>
        <p:spPr bwMode="auto">
          <a:xfrm>
            <a:off x="7391400" y="1003176"/>
            <a:ext cx="2415166" cy="221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One of the first collisions with &amp;quot;stable beam&amp;quot; at 13 TeV recorded by CMS. Variants below.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633" r="-1020" b="10031"/>
          <a:stretch/>
        </p:blipFill>
        <p:spPr bwMode="auto">
          <a:xfrm>
            <a:off x="167078" y="4016791"/>
            <a:ext cx="2558230" cy="1389913"/>
          </a:xfrm>
          <a:prstGeom prst="rect">
            <a:avLst/>
          </a:prstGeom>
          <a:noFill/>
          <a:ln w="12700">
            <a:solidFill>
              <a:srgbClr val="CC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24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atlas.web.cern.ch/Atlas/GROUPS/PHYSICS/CombinedSummaryPlots/SUSY/ATLAS_SUSY_Stop_tLSP/ATLAS_SUSY_Stop_tLSP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"/>
          <a:stretch/>
        </p:blipFill>
        <p:spPr bwMode="auto">
          <a:xfrm>
            <a:off x="312472" y="1730394"/>
            <a:ext cx="4676791" cy="424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8763000" cy="12954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3000" dirty="0" smtClean="0"/>
              <a:t>   </a:t>
            </a:r>
            <a:r>
              <a:rPr lang="en-US" sz="2800" dirty="0" smtClean="0">
                <a:solidFill>
                  <a:srgbClr val="FFEE13"/>
                </a:solidFill>
              </a:rPr>
              <a:t>ATLAS and CMS Stop Searches: </a:t>
            </a:r>
            <a:r>
              <a:rPr lang="en-US" sz="2800" dirty="0" smtClean="0">
                <a:solidFill>
                  <a:srgbClr val="CCFFFF"/>
                </a:solidFill>
              </a:rPr>
              <a:t>Wide range of signatures probed: </a:t>
            </a:r>
            <a:r>
              <a:rPr lang="en-US" sz="2800" dirty="0" smtClean="0">
                <a:solidFill>
                  <a:schemeClr val="tx1"/>
                </a:solidFill>
              </a:rPr>
              <a:t>“natural” SUSY under stress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348" y="72540"/>
            <a:ext cx="1046252" cy="1045225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4" name="Right Arrow 3"/>
          <p:cNvSpPr/>
          <p:nvPr/>
        </p:nvSpPr>
        <p:spPr bwMode="auto">
          <a:xfrm rot="7742367">
            <a:off x="1817787" y="3221211"/>
            <a:ext cx="493489" cy="206815"/>
          </a:xfrm>
          <a:prstGeom prst="rightArrow">
            <a:avLst/>
          </a:prstGeom>
          <a:solidFill>
            <a:schemeClr val="bg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r"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133600" y="2786931"/>
            <a:ext cx="1066800" cy="413469"/>
          </a:xfrm>
          <a:prstGeom prst="rect">
            <a:avLst/>
          </a:prstGeom>
          <a:solidFill>
            <a:srgbClr val="000028"/>
          </a:solidFill>
          <a:ln w="12700">
            <a:solidFill>
              <a:srgbClr val="FFE311"/>
            </a:solidFill>
            <a:miter lim="800000"/>
            <a:headEnd/>
            <a:tailEnd/>
          </a:ln>
        </p:spPr>
        <p:txBody>
          <a:bodyPr vert="horz" wrap="square" lIns="0" tIns="27432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marL="115888" indent="0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200" kern="0" dirty="0" smtClean="0">
                <a:solidFill>
                  <a:srgbClr val="FFEE11"/>
                </a:solidFill>
              </a:rPr>
              <a:t>Charm Tag</a:t>
            </a:r>
            <a:br>
              <a:rPr lang="en-US" sz="1200" kern="0" dirty="0" smtClean="0">
                <a:solidFill>
                  <a:srgbClr val="FFEE11"/>
                </a:solidFill>
              </a:rPr>
            </a:br>
            <a:r>
              <a:rPr lang="en-US" sz="1200" kern="0" dirty="0" smtClean="0">
                <a:solidFill>
                  <a:srgbClr val="FFEE11"/>
                </a:solidFill>
              </a:rPr>
              <a:t>+ </a:t>
            </a:r>
            <a:r>
              <a:rPr lang="en-US" sz="1200" kern="0" dirty="0" err="1" smtClean="0">
                <a:solidFill>
                  <a:srgbClr val="FFEE11"/>
                </a:solidFill>
              </a:rPr>
              <a:t>Monojet</a:t>
            </a:r>
            <a:endParaRPr lang="en-US" sz="1200" kern="0" dirty="0" smtClean="0">
              <a:solidFill>
                <a:srgbClr val="9FF7FB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802" t="-1" r="1836" b="3651"/>
          <a:stretch/>
        </p:blipFill>
        <p:spPr>
          <a:xfrm>
            <a:off x="838199" y="1126764"/>
            <a:ext cx="4151065" cy="594632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312471" y="5956018"/>
            <a:ext cx="9275851" cy="444782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 smtClean="0">
                <a:solidFill>
                  <a:srgbClr val="CCFFFF"/>
                </a:solidFill>
              </a:rPr>
              <a:t>Probing Difficult Regions; a vast (</a:t>
            </a:r>
            <a:r>
              <a:rPr lang="en-US" b="1" kern="0" dirty="0" err="1" smtClean="0">
                <a:solidFill>
                  <a:srgbClr val="CCFFFF"/>
                </a:solidFill>
              </a:rPr>
              <a:t>pMSSM</a:t>
            </a:r>
            <a:r>
              <a:rPr lang="en-US" b="1" kern="0" dirty="0" smtClean="0">
                <a:solidFill>
                  <a:srgbClr val="CCFFFF"/>
                </a:solidFill>
              </a:rPr>
              <a:t> and Beyond) SUSY Space Remains</a:t>
            </a:r>
            <a:endParaRPr lang="it-CH" sz="1400" b="1" kern="0" baseline="-25000" dirty="0">
              <a:solidFill>
                <a:srgbClr val="CCFFFF"/>
              </a:solidFill>
            </a:endParaRPr>
          </a:p>
        </p:txBody>
      </p:sp>
      <p:pic>
        <p:nvPicPr>
          <p:cNvPr id="7" name="Picture 2" descr="https://encrypted-tbn1.gstatic.com/images?q=tbn:ANd9GcTgr2w94r0foF7s-hjWAi7tjIXQHqfQOhlcHQ6rik0_q2tGLBN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72" y="1117764"/>
            <a:ext cx="526880" cy="590423"/>
          </a:xfrm>
          <a:prstGeom prst="rect">
            <a:avLst/>
          </a:prstGeom>
          <a:noFill/>
          <a:ln w="22225">
            <a:solidFill>
              <a:srgbClr val="FFCC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9264" y="1117765"/>
            <a:ext cx="4611935" cy="4861406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9415" y="1126764"/>
            <a:ext cx="400785" cy="400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430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829" y="210505"/>
            <a:ext cx="7220501" cy="713298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FFE800"/>
                </a:solidFill>
              </a:rPr>
              <a:t> Search for Another Higgs in 2HDMs</a:t>
            </a:r>
            <a:br>
              <a:rPr lang="en-US" sz="3200" dirty="0" smtClean="0">
                <a:solidFill>
                  <a:srgbClr val="FFE800"/>
                </a:solidFill>
              </a:rPr>
            </a:br>
            <a:r>
              <a:rPr lang="en-US" sz="3200" dirty="0" smtClean="0">
                <a:solidFill>
                  <a:srgbClr val="FFE800"/>
                </a:solidFill>
              </a:rPr>
              <a:t>CP Odd </a:t>
            </a:r>
            <a:r>
              <a:rPr lang="en-US" sz="3200" dirty="0" smtClean="0">
                <a:solidFill>
                  <a:srgbClr val="BDFFFF"/>
                </a:solidFill>
              </a:rPr>
              <a:t>A </a:t>
            </a:r>
            <a:r>
              <a:rPr lang="en-US" sz="3200" dirty="0" smtClean="0">
                <a:solidFill>
                  <a:srgbClr val="BDFFFF"/>
                </a:solidFill>
                <a:sym typeface="Wingdings 3" panose="05040102010807070707" pitchFamily="18" charset="2"/>
              </a:rPr>
              <a:t> </a:t>
            </a:r>
            <a:r>
              <a:rPr lang="en-US" sz="3200" dirty="0" smtClean="0">
                <a:solidFill>
                  <a:srgbClr val="BDFFFF"/>
                </a:solidFill>
              </a:rPr>
              <a:t>ZH </a:t>
            </a:r>
            <a:r>
              <a:rPr lang="en-US" sz="3200" dirty="0">
                <a:solidFill>
                  <a:srgbClr val="BDFFFF"/>
                </a:solidFill>
                <a:sym typeface="Wingdings 3" panose="05040102010807070707" pitchFamily="18" charset="2"/>
              </a:rPr>
              <a:t> </a:t>
            </a:r>
            <a:r>
              <a:rPr lang="en-US" dirty="0" err="1" smtClean="0">
                <a:solidFill>
                  <a:srgbClr val="BDFFFF"/>
                </a:solidFill>
                <a:latin typeface="Script MT Bold" panose="03040602040607080904" pitchFamily="66" charset="0"/>
              </a:rPr>
              <a:t>ll</a:t>
            </a:r>
            <a:r>
              <a:rPr lang="en-US" sz="3200" dirty="0" err="1" smtClean="0">
                <a:solidFill>
                  <a:srgbClr val="BDFFFF"/>
                </a:solidFill>
              </a:rPr>
              <a:t>bb</a:t>
            </a:r>
            <a:r>
              <a:rPr lang="en-US" sz="3200" dirty="0" smtClean="0">
                <a:solidFill>
                  <a:srgbClr val="BDFFFF"/>
                </a:solidFill>
              </a:rPr>
              <a:t>, </a:t>
            </a:r>
            <a:r>
              <a:rPr lang="en-US" dirty="0" err="1" smtClean="0">
                <a:solidFill>
                  <a:srgbClr val="BDFFFF"/>
                </a:solidFill>
                <a:latin typeface="Script MT Bold" panose="03040602040607080904" pitchFamily="66" charset="0"/>
              </a:rPr>
              <a:t>ll</a:t>
            </a:r>
            <a:r>
              <a:rPr lang="en-US" dirty="0" err="1" smtClean="0">
                <a:solidFill>
                  <a:srgbClr val="BDFFFF"/>
                </a:solidFill>
                <a:latin typeface="Symbol" panose="05050102010706020507" pitchFamily="18" charset="2"/>
              </a:rPr>
              <a:t>tt</a:t>
            </a:r>
            <a:r>
              <a:rPr lang="en-US" dirty="0" smtClean="0">
                <a:solidFill>
                  <a:srgbClr val="BDFFFF"/>
                </a:solidFill>
                <a:latin typeface="Symbol" panose="05050102010706020507" pitchFamily="18" charset="2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Symbol" panose="05050102010706020507" pitchFamily="18" charset="2"/>
              </a:rPr>
              <a:t>nn</a:t>
            </a:r>
            <a:r>
              <a:rPr lang="en-US" sz="3200" dirty="0" err="1" smtClean="0">
                <a:solidFill>
                  <a:schemeClr val="tx1"/>
                </a:solidFill>
              </a:rPr>
              <a:t>bb</a:t>
            </a:r>
            <a:endParaRPr lang="it-CH" sz="2800" baseline="-25000" dirty="0">
              <a:solidFill>
                <a:schemeClr val="tx1"/>
              </a:solidFill>
              <a:latin typeface="Symbol" panose="05050102010706020507" pitchFamily="18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8462" y="907414"/>
            <a:ext cx="1699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FFFFFF"/>
                </a:solidFill>
                <a:cs typeface="Arial" pitchFamily="34" charset="0"/>
              </a:rPr>
              <a:t>Arxiv</a:t>
            </a:r>
            <a:r>
              <a:rPr lang="en-US" sz="1600" b="1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en-US" sz="1400" b="1" dirty="0">
                <a:solidFill>
                  <a:srgbClr val="FFFFFF"/>
                </a:solidFill>
                <a:cs typeface="Arial" pitchFamily="34" charset="0"/>
              </a:rPr>
              <a:t>1502.04478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17509" y="1245401"/>
            <a:ext cx="2368055" cy="577352"/>
          </a:xfrm>
          <a:prstGeom prst="rect">
            <a:avLst/>
          </a:prstGeom>
          <a:solidFill>
            <a:srgbClr val="001D3A"/>
          </a:solidFill>
          <a:ln w="22225">
            <a:solidFill>
              <a:srgbClr val="FFDB08"/>
            </a:solidFill>
            <a:miter lim="800000"/>
            <a:headEnd/>
            <a:tailEnd/>
          </a:ln>
        </p:spPr>
        <p:txBody>
          <a:bodyPr lIns="81646" tIns="60092" rIns="81646" bIns="40823" anchor="ctr" anchorCtr="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dirty="0" smtClean="0">
                <a:solidFill>
                  <a:srgbClr val="FFE800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M</a:t>
            </a:r>
            <a:r>
              <a:rPr lang="en-US" altLang="en-US" sz="2000" b="1" baseline="-25000" dirty="0" smtClean="0">
                <a:solidFill>
                  <a:srgbClr val="FFE800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A</a:t>
            </a:r>
            <a:r>
              <a:rPr lang="en-US" altLang="en-US" sz="1800" b="1" dirty="0" smtClean="0">
                <a:solidFill>
                  <a:srgbClr val="FFE800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 </a:t>
            </a:r>
            <a:r>
              <a:rPr lang="en-US" altLang="en-US" sz="1800" b="1" dirty="0" smtClean="0">
                <a:solidFill>
                  <a:srgbClr val="FF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in the </a:t>
            </a:r>
            <a:br>
              <a:rPr lang="en-US" altLang="en-US" sz="1800" b="1" dirty="0" smtClean="0">
                <a:solidFill>
                  <a:srgbClr val="FF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</a:br>
            <a:r>
              <a:rPr lang="en-US" altLang="en-US" sz="2000" b="1" dirty="0" err="1" smtClean="0">
                <a:solidFill>
                  <a:srgbClr val="BDFFFF"/>
                </a:solidFill>
                <a:latin typeface="Script MT Bold" panose="03040602040607080904" pitchFamily="66" charset="0"/>
                <a:ea typeface="SimSun" panose="02010600030101010101" pitchFamily="2" charset="-122"/>
                <a:sym typeface="Wingdings" panose="05000000000000000000" pitchFamily="2" charset="2"/>
              </a:rPr>
              <a:t>ll</a:t>
            </a:r>
            <a:r>
              <a:rPr lang="en-US" altLang="en-US" sz="1800" b="1" dirty="0" err="1" smtClean="0">
                <a:solidFill>
                  <a:srgbClr val="BD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bb</a:t>
            </a:r>
            <a:r>
              <a:rPr lang="en-US" altLang="en-US" sz="1800" b="1" dirty="0" smtClean="0">
                <a:solidFill>
                  <a:srgbClr val="BD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 channel</a:t>
            </a:r>
            <a:endParaRPr lang="en-US" altLang="en-US" sz="1400" b="1" dirty="0">
              <a:solidFill>
                <a:srgbClr val="BDFFFF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4728510" y="3797643"/>
            <a:ext cx="337751" cy="453081"/>
          </a:xfrm>
          <a:prstGeom prst="ellipse">
            <a:avLst/>
          </a:prstGeom>
          <a:noFill/>
          <a:ln w="222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14" y="44991"/>
            <a:ext cx="611815" cy="9120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811" t="1663" b="506"/>
          <a:stretch/>
        </p:blipFill>
        <p:spPr>
          <a:xfrm>
            <a:off x="240227" y="1822186"/>
            <a:ext cx="2352903" cy="33594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8201" y="1822186"/>
            <a:ext cx="1950846" cy="3359414"/>
          </a:xfrm>
          <a:prstGeom prst="rect">
            <a:avLst/>
          </a:prstGeom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596439" y="1238084"/>
            <a:ext cx="1905408" cy="577352"/>
          </a:xfrm>
          <a:prstGeom prst="rect">
            <a:avLst/>
          </a:prstGeom>
          <a:solidFill>
            <a:srgbClr val="001D3A"/>
          </a:solidFill>
          <a:ln w="22225">
            <a:solidFill>
              <a:srgbClr val="FFDB08"/>
            </a:solidFill>
            <a:miter lim="800000"/>
            <a:headEnd/>
            <a:tailEnd/>
          </a:ln>
        </p:spPr>
        <p:txBody>
          <a:bodyPr lIns="81646" tIns="60092" rIns="81646" bIns="40823" anchor="ctr" anchorCtr="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dirty="0" smtClean="0">
                <a:solidFill>
                  <a:srgbClr val="FFE800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M</a:t>
            </a:r>
            <a:r>
              <a:rPr lang="en-US" altLang="en-US" sz="2000" b="1" baseline="-25000" dirty="0" smtClean="0">
                <a:solidFill>
                  <a:srgbClr val="FFE800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A</a:t>
            </a:r>
            <a:r>
              <a:rPr lang="en-US" altLang="en-US" sz="1800" b="1" dirty="0" smtClean="0">
                <a:solidFill>
                  <a:srgbClr val="FFE800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 </a:t>
            </a:r>
            <a:r>
              <a:rPr lang="en-US" altLang="en-US" sz="1800" b="1" dirty="0" smtClean="0">
                <a:solidFill>
                  <a:srgbClr val="FF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in the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 smtClean="0">
                <a:solidFill>
                  <a:srgbClr val="BDFFFF"/>
                </a:solidFill>
                <a:latin typeface="Symbol" panose="05050102010706020507" pitchFamily="18" charset="2"/>
                <a:ea typeface="SimSun" panose="02010600030101010101" pitchFamily="2" charset="-122"/>
                <a:sym typeface="Wingdings" panose="05000000000000000000" pitchFamily="2" charset="2"/>
              </a:rPr>
              <a:t>nn</a:t>
            </a:r>
            <a:r>
              <a:rPr lang="en-US" altLang="en-US" sz="1800" b="1" dirty="0" err="1" smtClean="0">
                <a:solidFill>
                  <a:srgbClr val="BD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bb</a:t>
            </a:r>
            <a:r>
              <a:rPr lang="en-US" altLang="en-US" sz="1800" b="1" dirty="0" smtClean="0">
                <a:solidFill>
                  <a:srgbClr val="BD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 channel</a:t>
            </a:r>
            <a:endParaRPr lang="en-US" altLang="en-US" sz="1400" b="1" dirty="0">
              <a:solidFill>
                <a:srgbClr val="BDFFFF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699710" y="3135970"/>
            <a:ext cx="793759" cy="731846"/>
          </a:xfrm>
          <a:prstGeom prst="rect">
            <a:avLst/>
          </a:prstGeom>
          <a:solidFill>
            <a:srgbClr val="001D3A"/>
          </a:solidFill>
          <a:ln w="22225">
            <a:solidFill>
              <a:srgbClr val="FFDB08"/>
            </a:solidFill>
            <a:miter lim="800000"/>
            <a:headEnd/>
            <a:tailEnd/>
          </a:ln>
        </p:spPr>
        <p:txBody>
          <a:bodyPr lIns="0" tIns="60092" rIns="0" bIns="40823" anchor="ctr" anchorCtr="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 smtClean="0">
                <a:solidFill>
                  <a:srgbClr val="FF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500 fb signal example</a:t>
            </a:r>
            <a:endParaRPr lang="en-US" altLang="en-US" sz="1100" b="1" dirty="0">
              <a:solidFill>
                <a:srgbClr val="FFFFFF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4545" y="1806355"/>
            <a:ext cx="2509099" cy="3375245"/>
          </a:xfrm>
          <a:prstGeom prst="rect">
            <a:avLst/>
          </a:prstGeom>
        </p:spPr>
      </p:pic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4509413" y="1238085"/>
            <a:ext cx="2516665" cy="600578"/>
          </a:xfrm>
          <a:prstGeom prst="rect">
            <a:avLst/>
          </a:prstGeom>
          <a:solidFill>
            <a:srgbClr val="001D3A"/>
          </a:solidFill>
          <a:ln w="22225">
            <a:solidFill>
              <a:srgbClr val="FFDB08"/>
            </a:solidFill>
            <a:miter lim="800000"/>
            <a:headEnd/>
            <a:tailEnd/>
          </a:ln>
        </p:spPr>
        <p:txBody>
          <a:bodyPr lIns="81646" tIns="60092" rIns="81646" bIns="40823" anchor="t" anchorCtr="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9pPr>
          </a:lstStyle>
          <a:p>
            <a:pPr algn="ctr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 smtClean="0">
                <a:solidFill>
                  <a:srgbClr val="FFE800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95% CL UL on</a:t>
            </a:r>
            <a:endParaRPr lang="en-US" altLang="en-US" sz="1600" b="1" dirty="0">
              <a:solidFill>
                <a:srgbClr val="FFFFFF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-6398" t="1714" r="20478" b="-1"/>
          <a:stretch/>
        </p:blipFill>
        <p:spPr>
          <a:xfrm rot="5400000">
            <a:off x="5622486" y="427403"/>
            <a:ext cx="331708" cy="2475476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 bwMode="auto">
          <a:xfrm>
            <a:off x="4728510" y="3178710"/>
            <a:ext cx="403654" cy="453081"/>
          </a:xfrm>
          <a:prstGeom prst="ellipse">
            <a:avLst/>
          </a:prstGeom>
          <a:noFill/>
          <a:ln w="222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3645" y="1822836"/>
            <a:ext cx="2563770" cy="3358764"/>
          </a:xfrm>
          <a:prstGeom prst="rect">
            <a:avLst/>
          </a:prstGeom>
        </p:spPr>
      </p:pic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7026078" y="1238085"/>
            <a:ext cx="2571336" cy="600578"/>
          </a:xfrm>
          <a:prstGeom prst="rect">
            <a:avLst/>
          </a:prstGeom>
          <a:solidFill>
            <a:srgbClr val="001D3A"/>
          </a:solidFill>
          <a:ln w="22225">
            <a:solidFill>
              <a:srgbClr val="FFDB08"/>
            </a:solidFill>
            <a:miter lim="800000"/>
            <a:headEnd/>
            <a:tailEnd/>
          </a:ln>
        </p:spPr>
        <p:txBody>
          <a:bodyPr lIns="81646" tIns="60092" rIns="81646" bIns="40823" anchor="t" anchorCtr="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9pPr>
          </a:lstStyle>
          <a:p>
            <a:pPr algn="ctr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 smtClean="0">
                <a:solidFill>
                  <a:srgbClr val="FFE800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95% CL UL on</a:t>
            </a:r>
            <a:endParaRPr lang="en-US" altLang="en-US" sz="1600" b="1" dirty="0">
              <a:solidFill>
                <a:srgbClr val="FFFFFF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8183471" y="424720"/>
            <a:ext cx="297738" cy="2530147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 bwMode="auto">
          <a:xfrm>
            <a:off x="7223107" y="3178710"/>
            <a:ext cx="403654" cy="453081"/>
          </a:xfrm>
          <a:prstGeom prst="ellipse">
            <a:avLst/>
          </a:prstGeom>
          <a:noFill/>
          <a:ln w="222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53536" y="5148487"/>
            <a:ext cx="9687697" cy="120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SimSun" panose="02010600030101010101" pitchFamily="2" charset="-122"/>
              </a:defRPr>
            </a:lvl1pPr>
            <a:lvl2pPr marL="1257300" indent="-51435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3pPr>
            <a:lvl4pPr marL="2114550" indent="-51435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ts val="400"/>
              </a:spcAft>
              <a:buClr>
                <a:srgbClr val="FFFFFF"/>
              </a:buClr>
            </a:pPr>
            <a:r>
              <a:rPr lang="en-US" altLang="en-US" sz="2300" b="1" dirty="0">
                <a:solidFill>
                  <a:srgbClr val="FFE800"/>
                </a:solidFill>
                <a:sym typeface="Wingdings" panose="05000000000000000000" pitchFamily="2" charset="2"/>
              </a:rPr>
              <a:t>M</a:t>
            </a:r>
            <a:r>
              <a:rPr lang="en-US" altLang="en-US" sz="2300" b="1" dirty="0" smtClean="0">
                <a:solidFill>
                  <a:srgbClr val="FFE800"/>
                </a:solidFill>
                <a:sym typeface="Wingdings" panose="05000000000000000000" pitchFamily="2" charset="2"/>
              </a:rPr>
              <a:t>ost </a:t>
            </a:r>
            <a:r>
              <a:rPr lang="en-US" altLang="en-US" sz="2300" b="1" dirty="0">
                <a:solidFill>
                  <a:srgbClr val="FFE800"/>
                </a:solidFill>
                <a:sym typeface="Wingdings" panose="05000000000000000000" pitchFamily="2" charset="2"/>
              </a:rPr>
              <a:t>significant </a:t>
            </a:r>
            <a:r>
              <a:rPr lang="en-US" altLang="en-US" sz="2300" b="1" dirty="0" smtClean="0">
                <a:solidFill>
                  <a:srgbClr val="FFE800"/>
                </a:solidFill>
                <a:sym typeface="Wingdings" panose="05000000000000000000" pitchFamily="2" charset="2"/>
              </a:rPr>
              <a:t>excess is in the combined </a:t>
            </a:r>
            <a:r>
              <a:rPr lang="en-US" altLang="en-US" sz="2800" b="1" dirty="0" err="1" smtClean="0">
                <a:solidFill>
                  <a:srgbClr val="BDFFFF"/>
                </a:solidFill>
                <a:latin typeface="Script MT Bold" panose="03040602040607080904" pitchFamily="66" charset="0"/>
                <a:sym typeface="Wingdings" panose="05000000000000000000" pitchFamily="2" charset="2"/>
              </a:rPr>
              <a:t>ll</a:t>
            </a:r>
            <a:r>
              <a:rPr lang="en-US" altLang="en-US" sz="2800" b="1" dirty="0" smtClean="0">
                <a:solidFill>
                  <a:srgbClr val="BDFFFF"/>
                </a:solidFill>
                <a:latin typeface="Script MT Bold" panose="03040602040607080904" pitchFamily="66" charset="0"/>
                <a:sym typeface="Wingdings" panose="05000000000000000000" pitchFamily="2" charset="2"/>
              </a:rPr>
              <a:t> </a:t>
            </a:r>
            <a:r>
              <a:rPr lang="en-US" altLang="en-US" sz="2300" b="1" dirty="0" smtClean="0">
                <a:solidFill>
                  <a:srgbClr val="BDFFFF"/>
                </a:solidFill>
                <a:sym typeface="Wingdings" panose="05000000000000000000" pitchFamily="2" charset="2"/>
              </a:rPr>
              <a:t>bb </a:t>
            </a:r>
            <a:r>
              <a:rPr lang="en-US" altLang="en-US" sz="2300" b="1" dirty="0" smtClean="0">
                <a:solidFill>
                  <a:srgbClr val="FFFFFF"/>
                </a:solidFill>
                <a:sym typeface="Wingdings" panose="05000000000000000000" pitchFamily="2" charset="2"/>
              </a:rPr>
              <a:t>and </a:t>
            </a:r>
            <a:r>
              <a:rPr lang="en-US" altLang="en-US" sz="2800" b="1" dirty="0" err="1">
                <a:solidFill>
                  <a:srgbClr val="BDFFFF"/>
                </a:solidFill>
                <a:latin typeface="Script MT Bold" panose="03040602040607080904" pitchFamily="66" charset="0"/>
                <a:sym typeface="Wingdings" panose="05000000000000000000" pitchFamily="2" charset="2"/>
              </a:rPr>
              <a:t>ll</a:t>
            </a:r>
            <a:r>
              <a:rPr lang="en-US" altLang="en-US" sz="2800" b="1" dirty="0">
                <a:solidFill>
                  <a:srgbClr val="BDFFFF"/>
                </a:solidFill>
                <a:latin typeface="Script MT Bold" panose="03040602040607080904" pitchFamily="66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 smtClean="0">
                <a:solidFill>
                  <a:srgbClr val="BDFFFF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tt</a:t>
            </a:r>
            <a:r>
              <a:rPr lang="en-US" altLang="en-US" sz="2800" b="1" dirty="0" smtClean="0">
                <a:solidFill>
                  <a:srgbClr val="BDFFFF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300" b="1" dirty="0" smtClean="0">
                <a:solidFill>
                  <a:srgbClr val="BDFFFF"/>
                </a:solidFill>
                <a:sym typeface="Wingdings" panose="05000000000000000000" pitchFamily="2" charset="2"/>
              </a:rPr>
              <a:t>channels </a:t>
            </a:r>
            <a:br>
              <a:rPr lang="en-US" altLang="en-US" sz="2300" b="1" dirty="0" smtClean="0">
                <a:solidFill>
                  <a:srgbClr val="BDFFFF"/>
                </a:solidFill>
                <a:sym typeface="Wingdings" panose="05000000000000000000" pitchFamily="2" charset="2"/>
              </a:rPr>
            </a:br>
            <a:r>
              <a:rPr lang="en-US" altLang="en-US" sz="2300" b="1" dirty="0" smtClean="0">
                <a:solidFill>
                  <a:srgbClr val="FFFFFF"/>
                </a:solidFill>
                <a:sym typeface="Wingdings" panose="05000000000000000000" pitchFamily="2" charset="2"/>
              </a:rPr>
              <a:t>in the region centered at:</a:t>
            </a:r>
            <a:r>
              <a:rPr lang="en-US" altLang="en-US" sz="2300" b="1" dirty="0" smtClean="0">
                <a:solidFill>
                  <a:srgbClr val="BD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M</a:t>
            </a:r>
            <a:r>
              <a:rPr lang="en-US" altLang="en-US" sz="2300" b="1" baseline="-25000" dirty="0" smtClean="0">
                <a:solidFill>
                  <a:srgbClr val="BD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A</a:t>
            </a:r>
            <a:r>
              <a:rPr lang="en-US" altLang="en-US" sz="2300" b="1" dirty="0" smtClean="0">
                <a:solidFill>
                  <a:srgbClr val="BD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~ 220 GeV</a:t>
            </a:r>
          </a:p>
          <a:p>
            <a:pPr marL="0" indent="0" fontAlgn="base">
              <a:spcBef>
                <a:spcPct val="0"/>
              </a:spcBef>
              <a:spcAft>
                <a:spcPts val="400"/>
              </a:spcAft>
              <a:buClr>
                <a:srgbClr val="FFFFFF"/>
              </a:buClr>
            </a:pPr>
            <a:r>
              <a:rPr lang="en-US" altLang="en-US" sz="2300" b="1" dirty="0" smtClean="0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                   </a:t>
            </a:r>
            <a:r>
              <a:rPr lang="en-US" altLang="en-US" sz="2300" b="1" dirty="0" smtClean="0">
                <a:solidFill>
                  <a:srgbClr val="FFE8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Local p value = 0.014 corresponding to </a:t>
            </a:r>
            <a:r>
              <a:rPr lang="en-US" altLang="en-US" sz="2300" b="1" dirty="0" smtClean="0">
                <a:solidFill>
                  <a:srgbClr val="BD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~2.5 σ </a:t>
            </a:r>
            <a:r>
              <a:rPr lang="en-US" altLang="en-US" sz="2300" b="1" dirty="0" smtClean="0">
                <a:solidFill>
                  <a:srgbClr val="FFE8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     </a:t>
            </a:r>
            <a:endParaRPr lang="en-US" altLang="en-US" sz="2300" b="1" dirty="0" smtClean="0">
              <a:solidFill>
                <a:srgbClr val="BDFFFF"/>
              </a:solidFill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4501847" y="1837745"/>
            <a:ext cx="793759" cy="666558"/>
          </a:xfrm>
          <a:prstGeom prst="rect">
            <a:avLst/>
          </a:prstGeom>
          <a:solidFill>
            <a:srgbClr val="001D3A"/>
          </a:solidFill>
          <a:ln w="22225">
            <a:solidFill>
              <a:srgbClr val="FFDB08"/>
            </a:solidFill>
            <a:miter lim="800000"/>
            <a:headEnd/>
            <a:tailEnd/>
          </a:ln>
        </p:spPr>
        <p:txBody>
          <a:bodyPr lIns="0" tIns="60092" rIns="0" bIns="40823" anchor="ctr" anchorCtr="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9pPr>
          </a:lstStyle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 smtClean="0">
                <a:solidFill>
                  <a:srgbClr val="FF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M</a:t>
            </a:r>
            <a:r>
              <a:rPr lang="en-US" altLang="en-US" sz="1800" b="1" baseline="-25000" dirty="0" smtClean="0">
                <a:solidFill>
                  <a:srgbClr val="FF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A</a:t>
            </a:r>
            <a:r>
              <a:rPr lang="en-US" altLang="en-US" sz="1400" b="1" dirty="0" smtClean="0">
                <a:solidFill>
                  <a:srgbClr val="FF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 in</a:t>
            </a:r>
            <a:br>
              <a:rPr lang="en-US" altLang="en-US" sz="1400" b="1" dirty="0" smtClean="0">
                <a:solidFill>
                  <a:srgbClr val="FF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</a:br>
            <a:r>
              <a:rPr lang="en-US" altLang="en-US" sz="1400" b="1" dirty="0" smtClean="0">
                <a:solidFill>
                  <a:srgbClr val="FF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h </a:t>
            </a:r>
            <a:r>
              <a:rPr lang="en-US" altLang="en-US" sz="1400" b="1" dirty="0" smtClean="0">
                <a:solidFill>
                  <a:srgbClr val="FFFFFF"/>
                </a:solidFill>
                <a:latin typeface="Arial"/>
                <a:ea typeface="SimSun" panose="02010600030101010101" pitchFamily="2" charset="-122"/>
                <a:sym typeface="Wingdings 3" panose="05040102010807070707" pitchFamily="18" charset="2"/>
              </a:rPr>
              <a:t> </a:t>
            </a:r>
            <a:r>
              <a:rPr lang="en-US" altLang="en-US" sz="1800" b="1" dirty="0" err="1" smtClean="0">
                <a:solidFill>
                  <a:srgbClr val="FFFFFF"/>
                </a:solidFill>
                <a:latin typeface="Symbol" panose="05050102010706020507" pitchFamily="18" charset="2"/>
                <a:ea typeface="SimSun" panose="02010600030101010101" pitchFamily="2" charset="-122"/>
                <a:sym typeface="Wingdings" panose="05000000000000000000" pitchFamily="2" charset="2"/>
              </a:rPr>
              <a:t>tt</a:t>
            </a:r>
            <a:r>
              <a:rPr lang="en-US" altLang="en-US" sz="1800" b="1" dirty="0" smtClean="0">
                <a:solidFill>
                  <a:srgbClr val="FFFFFF"/>
                </a:solidFill>
                <a:latin typeface="Symbol" panose="05050102010706020507" pitchFamily="18" charset="2"/>
                <a:ea typeface="SimSun" panose="02010600030101010101" pitchFamily="2" charset="-122"/>
                <a:sym typeface="Wingdings" panose="05000000000000000000" pitchFamily="2" charset="2"/>
              </a:rPr>
              <a:t> </a:t>
            </a:r>
            <a:r>
              <a:rPr lang="en-US" altLang="en-US" sz="1400" b="1" dirty="0">
                <a:solidFill>
                  <a:srgbClr val="FF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C</a:t>
            </a:r>
            <a:r>
              <a:rPr lang="en-US" altLang="en-US" sz="1400" b="1" dirty="0" smtClean="0">
                <a:solidFill>
                  <a:srgbClr val="FF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hannel</a:t>
            </a:r>
            <a:endParaRPr lang="en-US" altLang="en-US" sz="1100" b="1" dirty="0">
              <a:solidFill>
                <a:srgbClr val="FFFFFF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7058349" y="1857864"/>
            <a:ext cx="793759" cy="666558"/>
          </a:xfrm>
          <a:prstGeom prst="rect">
            <a:avLst/>
          </a:prstGeom>
          <a:solidFill>
            <a:srgbClr val="001D3A"/>
          </a:solidFill>
          <a:ln w="22225">
            <a:solidFill>
              <a:srgbClr val="FFDB08"/>
            </a:solidFill>
            <a:miter lim="800000"/>
            <a:headEnd/>
            <a:tailEnd/>
          </a:ln>
        </p:spPr>
        <p:txBody>
          <a:bodyPr lIns="0" tIns="60092" rIns="0" bIns="40823" anchor="ctr" anchorCtr="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9pPr>
          </a:lstStyle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 smtClean="0">
                <a:solidFill>
                  <a:srgbClr val="FF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M</a:t>
            </a:r>
            <a:r>
              <a:rPr lang="en-US" altLang="en-US" sz="1800" b="1" baseline="-25000" dirty="0" smtClean="0">
                <a:solidFill>
                  <a:srgbClr val="FF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A</a:t>
            </a:r>
            <a:r>
              <a:rPr lang="en-US" altLang="en-US" sz="1400" b="1" dirty="0" smtClean="0">
                <a:solidFill>
                  <a:srgbClr val="FF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 in</a:t>
            </a:r>
            <a:br>
              <a:rPr lang="en-US" altLang="en-US" sz="1400" b="1" dirty="0" smtClean="0">
                <a:solidFill>
                  <a:srgbClr val="FF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</a:br>
            <a:r>
              <a:rPr lang="en-US" altLang="en-US" sz="1400" b="1" dirty="0" smtClean="0">
                <a:solidFill>
                  <a:srgbClr val="FF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h </a:t>
            </a:r>
            <a:r>
              <a:rPr lang="en-US" altLang="en-US" sz="1400" b="1" dirty="0" smtClean="0">
                <a:solidFill>
                  <a:srgbClr val="FFFFFF"/>
                </a:solidFill>
                <a:latin typeface="Arial"/>
                <a:ea typeface="SimSun" panose="02010600030101010101" pitchFamily="2" charset="-122"/>
                <a:sym typeface="Wingdings 3" panose="05040102010807070707" pitchFamily="18" charset="2"/>
              </a:rPr>
              <a:t> bb</a:t>
            </a:r>
            <a:r>
              <a:rPr lang="en-US" altLang="en-US" sz="1800" b="1" dirty="0" smtClean="0">
                <a:solidFill>
                  <a:srgbClr val="FFFFFF"/>
                </a:solidFill>
                <a:latin typeface="Symbol" panose="05050102010706020507" pitchFamily="18" charset="2"/>
                <a:ea typeface="SimSun" panose="02010600030101010101" pitchFamily="2" charset="-122"/>
                <a:sym typeface="Wingdings" panose="05000000000000000000" pitchFamily="2" charset="2"/>
              </a:rPr>
              <a:t> </a:t>
            </a:r>
            <a:r>
              <a:rPr lang="en-US" altLang="en-US" sz="1400" b="1" dirty="0">
                <a:solidFill>
                  <a:srgbClr val="FF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C</a:t>
            </a:r>
            <a:r>
              <a:rPr lang="en-US" altLang="en-US" sz="1400" b="1" dirty="0" smtClean="0">
                <a:solidFill>
                  <a:srgbClr val="FF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hannel</a:t>
            </a:r>
            <a:endParaRPr lang="en-US" altLang="en-US" sz="1100" b="1" dirty="0">
              <a:solidFill>
                <a:srgbClr val="FFFFFF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554216" y="1826536"/>
            <a:ext cx="1022501" cy="731846"/>
          </a:xfrm>
          <a:prstGeom prst="rect">
            <a:avLst/>
          </a:prstGeom>
          <a:solidFill>
            <a:srgbClr val="001D3A"/>
          </a:solidFill>
          <a:ln w="22225">
            <a:solidFill>
              <a:srgbClr val="FFDB08"/>
            </a:solidFill>
            <a:miter lim="800000"/>
            <a:headEnd/>
            <a:tailEnd/>
          </a:ln>
        </p:spPr>
        <p:txBody>
          <a:bodyPr lIns="0" tIns="60092" rIns="0" bIns="40823" anchor="ctr" anchorCtr="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 smtClean="0">
                <a:solidFill>
                  <a:srgbClr val="FF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2 leptons, </a:t>
            </a:r>
            <a:br>
              <a:rPr lang="en-US" altLang="en-US" sz="1400" b="1" dirty="0" smtClean="0">
                <a:solidFill>
                  <a:srgbClr val="FF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</a:br>
            <a:r>
              <a:rPr lang="en-US" altLang="en-US" sz="1400" b="1" dirty="0" smtClean="0">
                <a:solidFill>
                  <a:srgbClr val="FF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3 jets and </a:t>
            </a:r>
            <a:br>
              <a:rPr lang="en-US" altLang="en-US" sz="1400" b="1" dirty="0" smtClean="0">
                <a:solidFill>
                  <a:srgbClr val="FF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</a:br>
            <a:r>
              <a:rPr lang="en-US" altLang="en-US" sz="1400" b="1" dirty="0" smtClean="0">
                <a:solidFill>
                  <a:srgbClr val="FF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2 tags</a:t>
            </a:r>
            <a:endParaRPr lang="en-US" altLang="en-US" sz="1100" b="1" dirty="0">
              <a:solidFill>
                <a:srgbClr val="FFFFFF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2564999" y="1856974"/>
            <a:ext cx="1022501" cy="731846"/>
          </a:xfrm>
          <a:prstGeom prst="rect">
            <a:avLst/>
          </a:prstGeom>
          <a:solidFill>
            <a:srgbClr val="001D3A"/>
          </a:solidFill>
          <a:ln w="22225">
            <a:solidFill>
              <a:srgbClr val="FFDB08"/>
            </a:solidFill>
            <a:miter lim="800000"/>
            <a:headEnd/>
            <a:tailEnd/>
          </a:ln>
        </p:spPr>
        <p:txBody>
          <a:bodyPr lIns="0" tIns="60092" rIns="0" bIns="40823" anchor="ctr" anchorCtr="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>
                <a:solidFill>
                  <a:srgbClr val="FF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0</a:t>
            </a:r>
            <a:r>
              <a:rPr lang="en-US" altLang="en-US" sz="1400" b="1" dirty="0" smtClean="0">
                <a:solidFill>
                  <a:srgbClr val="FF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 leptons, </a:t>
            </a:r>
            <a:br>
              <a:rPr lang="en-US" altLang="en-US" sz="1400" b="1" dirty="0" smtClean="0">
                <a:solidFill>
                  <a:srgbClr val="FF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</a:br>
            <a:r>
              <a:rPr lang="en-US" altLang="en-US" sz="1400" b="1" dirty="0" smtClean="0">
                <a:solidFill>
                  <a:srgbClr val="FF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2 or 3 jets, </a:t>
            </a:r>
            <a:br>
              <a:rPr lang="en-US" altLang="en-US" sz="1400" b="1" dirty="0" smtClean="0">
                <a:solidFill>
                  <a:srgbClr val="FF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</a:br>
            <a:r>
              <a:rPr lang="en-US" altLang="en-US" sz="1400" b="1" dirty="0" smtClean="0">
                <a:solidFill>
                  <a:srgbClr val="FF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2 tags</a:t>
            </a:r>
            <a:endParaRPr lang="en-US" altLang="en-US" sz="1100" b="1" dirty="0">
              <a:solidFill>
                <a:srgbClr val="FFFFFF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233883" y="6362160"/>
            <a:ext cx="8826833" cy="421526"/>
          </a:xfrm>
          <a:prstGeom prst="rect">
            <a:avLst/>
          </a:prstGeom>
          <a:noFill/>
          <a:ln w="22225">
            <a:solidFill>
              <a:srgbClr val="FFF61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SimSun" panose="02010600030101010101" pitchFamily="2" charset="-122"/>
              </a:defRPr>
            </a:lvl1pPr>
            <a:lvl2pPr marL="1257300" indent="-51435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3pPr>
            <a:lvl4pPr marL="2114550" indent="-51435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ts val="400"/>
              </a:spcAft>
              <a:buClr>
                <a:srgbClr val="FFFFFF"/>
              </a:buClr>
            </a:pPr>
            <a:r>
              <a:rPr lang="en-US" altLang="en-US" sz="2300" b="1" dirty="0" smtClean="0">
                <a:solidFill>
                  <a:srgbClr val="FFF615"/>
                </a:solidFill>
                <a:sym typeface="Wingdings" panose="05000000000000000000" pitchFamily="2" charset="2"/>
              </a:rPr>
              <a:t>We will see</a:t>
            </a:r>
            <a:r>
              <a:rPr lang="en-US" altLang="en-US" sz="2300" b="1" dirty="0" smtClean="0">
                <a:solidFill>
                  <a:srgbClr val="BDFFFF"/>
                </a:solidFill>
                <a:sym typeface="Wingdings" panose="05000000000000000000" pitchFamily="2" charset="2"/>
              </a:rPr>
              <a:t> what ATLAS-CMS Combination and Run 2 bring</a:t>
            </a:r>
            <a:endParaRPr lang="en-US" altLang="en-US" sz="2300" b="1" dirty="0" smtClean="0">
              <a:solidFill>
                <a:srgbClr val="BDFFFF"/>
              </a:solidFill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4972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2400421" y="4883877"/>
            <a:ext cx="17475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  <a:cs typeface="Arial" pitchFamily="34" charset="0"/>
              </a:rPr>
              <a:t>ATLAS-CONF-2015-006</a:t>
            </a: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37" y="1879703"/>
            <a:ext cx="3422066" cy="3830324"/>
          </a:xfrm>
          <a:prstGeom prst="rect">
            <a:avLst/>
          </a:prstGeom>
          <a:ln w="22225">
            <a:solidFill>
              <a:srgbClr val="FFDB08"/>
            </a:solidFill>
          </a:ln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4">
            <a:lum/>
          </a:blip>
          <a:stretch>
            <a:fillRect/>
          </a:stretch>
        </p:blipFill>
        <p:spPr>
          <a:xfrm>
            <a:off x="3657600" y="1856839"/>
            <a:ext cx="2864866" cy="3853188"/>
          </a:xfrm>
          <a:prstGeom prst="rect">
            <a:avLst/>
          </a:prstGeom>
          <a:ln w="22225">
            <a:solidFill>
              <a:srgbClr val="FFDB08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2222" y="256908"/>
            <a:ext cx="7480698" cy="713298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FFE800"/>
                </a:solidFill>
              </a:rPr>
              <a:t>LFV H</a:t>
            </a:r>
            <a:r>
              <a:rPr lang="en-US" sz="4000" dirty="0" smtClean="0">
                <a:solidFill>
                  <a:srgbClr val="FFE800"/>
                </a:solidFill>
                <a:sym typeface="Wingdings 3" panose="05040102010807070707" pitchFamily="18" charset="2"/>
              </a:rPr>
              <a:t></a:t>
            </a:r>
            <a:r>
              <a:rPr lang="en-US" sz="4000" dirty="0" smtClean="0">
                <a:solidFill>
                  <a:srgbClr val="FFE800"/>
                </a:solidFill>
              </a:rPr>
              <a:t> </a:t>
            </a:r>
            <a:r>
              <a:rPr lang="en-US" sz="4400" dirty="0" err="1" smtClean="0">
                <a:solidFill>
                  <a:srgbClr val="FFE800"/>
                </a:solidFill>
                <a:latin typeface="Symbol" panose="05050102010706020507" pitchFamily="18" charset="2"/>
              </a:rPr>
              <a:t>mt</a:t>
            </a:r>
            <a:r>
              <a:rPr lang="en-US" sz="4400" dirty="0" smtClean="0">
                <a:solidFill>
                  <a:srgbClr val="FFE800"/>
                </a:solidFill>
                <a:latin typeface="Symbol" panose="05050102010706020507" pitchFamily="18" charset="2"/>
              </a:rPr>
              <a:t> </a:t>
            </a:r>
            <a:r>
              <a:rPr lang="en-US" altLang="en-US" dirty="0" smtClean="0">
                <a:solidFill>
                  <a:srgbClr val="BDFFFF"/>
                </a:solidFill>
                <a:ea typeface="SimSun" panose="02010600030101010101" pitchFamily="2" charset="-122"/>
                <a:sym typeface="Wingdings" panose="05000000000000000000" pitchFamily="2" charset="2"/>
              </a:rPr>
              <a:t>Results</a:t>
            </a:r>
            <a:endParaRPr lang="it-CH" baseline="-25000" dirty="0">
              <a:solidFill>
                <a:srgbClr val="BDFFFF"/>
              </a:solidFill>
              <a:latin typeface="Symbol" panose="05050102010706020507" pitchFamily="18" charset="2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837" y="273425"/>
            <a:ext cx="696781" cy="696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868993" y="5888965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err="1" smtClean="0">
                <a:solidFill>
                  <a:srgbClr val="FFFFFF"/>
                </a:solidFill>
                <a:cs typeface="Arial" pitchFamily="34" charset="0"/>
              </a:rPr>
              <a:t>Arxiv</a:t>
            </a:r>
            <a:r>
              <a:rPr lang="en-US" sz="1600" b="1" dirty="0" smtClean="0">
                <a:solidFill>
                  <a:srgbClr val="FFFFFF"/>
                </a:solidFill>
                <a:cs typeface="Arial" pitchFamily="34" charset="0"/>
              </a:rPr>
              <a:t> 1502.07400</a:t>
            </a:r>
            <a:endParaRPr lang="en-US" sz="1600" b="1" dirty="0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6">
            <a:lum bright="-5000" contrast="18000"/>
          </a:blip>
          <a:stretch>
            <a:fillRect/>
          </a:stretch>
        </p:blipFill>
        <p:spPr>
          <a:xfrm>
            <a:off x="6538163" y="1856839"/>
            <a:ext cx="2660808" cy="3853188"/>
          </a:xfrm>
          <a:prstGeom prst="rect">
            <a:avLst/>
          </a:prstGeom>
          <a:ln w="22225">
            <a:solidFill>
              <a:srgbClr val="FFDB08"/>
            </a:solidFill>
          </a:ln>
        </p:spPr>
      </p:pic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6507401" y="1046607"/>
            <a:ext cx="2691570" cy="797810"/>
          </a:xfrm>
          <a:prstGeom prst="rect">
            <a:avLst/>
          </a:prstGeom>
          <a:solidFill>
            <a:srgbClr val="001D3A"/>
          </a:solidFill>
          <a:ln w="22225">
            <a:solidFill>
              <a:srgbClr val="FFDB08"/>
            </a:solidFill>
            <a:miter lim="800000"/>
            <a:headEnd/>
            <a:tailEnd/>
          </a:ln>
        </p:spPr>
        <p:txBody>
          <a:bodyPr lIns="0" tIns="0" rIns="0" bIns="40823" anchor="ctr" anchorCtr="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FFE800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    </a:t>
            </a:r>
            <a:r>
              <a:rPr lang="en-US" altLang="en-US" sz="1800" b="1" dirty="0" smtClean="0">
                <a:solidFill>
                  <a:srgbClr val="BD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Best Fit </a:t>
            </a:r>
            <a:r>
              <a:rPr lang="en-US" altLang="en-US" sz="2400" b="1" dirty="0" smtClean="0">
                <a:solidFill>
                  <a:srgbClr val="BDFFFF"/>
                </a:solidFill>
                <a:latin typeface="Symbol" panose="05050102010706020507" pitchFamily="18" charset="2"/>
                <a:ea typeface="SimSun" panose="02010600030101010101" pitchFamily="2" charset="-122"/>
                <a:sym typeface="Wingdings" panose="05000000000000000000" pitchFamily="2" charset="2"/>
              </a:rPr>
              <a:t>m</a:t>
            </a:r>
            <a:r>
              <a:rPr lang="en-US" altLang="en-US" sz="2000" b="1" dirty="0" smtClean="0">
                <a:solidFill>
                  <a:srgbClr val="BD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= </a:t>
            </a:r>
            <a:r>
              <a:rPr lang="en-US" altLang="en-US" sz="2400" b="1" dirty="0" smtClean="0">
                <a:solidFill>
                  <a:srgbClr val="BDFFFF"/>
                </a:solidFill>
                <a:latin typeface="Symbol" panose="05050102010706020507" pitchFamily="18" charset="2"/>
                <a:ea typeface="SimSun" panose="02010600030101010101" pitchFamily="2" charset="-122"/>
                <a:sym typeface="Wingdings" panose="05000000000000000000" pitchFamily="2" charset="2"/>
              </a:rPr>
              <a:t>s/</a:t>
            </a:r>
            <a:r>
              <a:rPr lang="en-US" altLang="en-US" sz="2400" b="1" dirty="0" err="1" smtClean="0">
                <a:solidFill>
                  <a:srgbClr val="BDFFFF"/>
                </a:solidFill>
                <a:latin typeface="Symbol" panose="05050102010706020507" pitchFamily="18" charset="2"/>
                <a:ea typeface="SimSun" panose="02010600030101010101" pitchFamily="2" charset="-122"/>
                <a:sym typeface="Wingdings" panose="05000000000000000000" pitchFamily="2" charset="2"/>
              </a:rPr>
              <a:t>s</a:t>
            </a:r>
            <a:r>
              <a:rPr lang="en-US" altLang="en-US" sz="2000" b="1" baseline="-25000" dirty="0" err="1" smtClean="0">
                <a:solidFill>
                  <a:srgbClr val="BD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SM</a:t>
            </a:r>
            <a:r>
              <a:rPr lang="en-US" altLang="en-US" sz="2000" b="1" dirty="0" smtClean="0">
                <a:solidFill>
                  <a:srgbClr val="BD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 </a:t>
            </a:r>
            <a:br>
              <a:rPr lang="en-US" altLang="en-US" sz="2000" b="1" dirty="0" smtClean="0">
                <a:solidFill>
                  <a:srgbClr val="BD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</a:br>
            <a:r>
              <a:rPr lang="en-US" altLang="en-US" sz="1800" b="1" dirty="0" smtClean="0">
                <a:solidFill>
                  <a:srgbClr val="FF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by mode, combined </a:t>
            </a:r>
            <a:endParaRPr lang="en-US" altLang="en-US" sz="2000" b="1" dirty="0">
              <a:solidFill>
                <a:srgbClr val="FFFFFF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58" name="Text Box 4"/>
          <p:cNvSpPr txBox="1">
            <a:spLocks noChangeArrowheads="1"/>
          </p:cNvSpPr>
          <p:nvPr/>
        </p:nvSpPr>
        <p:spPr bwMode="auto">
          <a:xfrm>
            <a:off x="3659840" y="1052818"/>
            <a:ext cx="2862626" cy="791599"/>
          </a:xfrm>
          <a:prstGeom prst="rect">
            <a:avLst/>
          </a:prstGeom>
          <a:solidFill>
            <a:srgbClr val="001D3A"/>
          </a:solidFill>
          <a:ln w="19050">
            <a:solidFill>
              <a:srgbClr val="FFDB08"/>
            </a:solidFill>
            <a:miter lim="800000"/>
            <a:headEnd/>
            <a:tailEnd/>
          </a:ln>
        </p:spPr>
        <p:txBody>
          <a:bodyPr lIns="0" tIns="60092" rIns="0" bIns="40823" anchor="ctr" anchorCtr="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dirty="0" err="1" smtClean="0">
                <a:solidFill>
                  <a:srgbClr val="FFFFFF"/>
                </a:solidFill>
                <a:ea typeface="SimSun" panose="02010600030101010101" pitchFamily="2" charset="-122"/>
                <a:sym typeface="Wingdings" panose="05000000000000000000" pitchFamily="2" charset="2"/>
              </a:rPr>
              <a:t>M</a:t>
            </a:r>
            <a:r>
              <a:rPr lang="en-US" altLang="en-US" sz="2000" b="1" baseline="-25000" dirty="0" err="1" smtClean="0">
                <a:solidFill>
                  <a:srgbClr val="FFFFFF"/>
                </a:solidFill>
                <a:ea typeface="SimSun" panose="02010600030101010101" pitchFamily="2" charset="-122"/>
                <a:sym typeface="Wingdings" panose="05000000000000000000" pitchFamily="2" charset="2"/>
              </a:rPr>
              <a:t>col</a:t>
            </a:r>
            <a:r>
              <a:rPr lang="en-US" altLang="en-US" sz="1800" b="1" dirty="0" smtClean="0">
                <a:solidFill>
                  <a:srgbClr val="FFFFFF"/>
                </a:solidFill>
                <a:ea typeface="SimSun" panose="02010600030101010101" pitchFamily="2" charset="-122"/>
                <a:sym typeface="Wingdings" panose="05000000000000000000" pitchFamily="2" charset="2"/>
              </a:rPr>
              <a:t> </a:t>
            </a:r>
            <a:r>
              <a:rPr lang="en-US" altLang="en-US" sz="1800" b="1" dirty="0">
                <a:solidFill>
                  <a:srgbClr val="FFFFFF"/>
                </a:solidFill>
                <a:ea typeface="SimSun" panose="02010600030101010101" pitchFamily="2" charset="-122"/>
                <a:sym typeface="Wingdings" panose="05000000000000000000" pitchFamily="2" charset="2"/>
              </a:rPr>
              <a:t>(</a:t>
            </a:r>
            <a:r>
              <a:rPr lang="en-US" altLang="en-US" sz="2000" b="1" dirty="0" err="1">
                <a:solidFill>
                  <a:srgbClr val="FFFFFF"/>
                </a:solidFill>
                <a:latin typeface="Symbol" panose="05050102010706020507" pitchFamily="18" charset="2"/>
                <a:ea typeface="SimSun" panose="02010600030101010101" pitchFamily="2" charset="-122"/>
                <a:sym typeface="Wingdings" panose="05000000000000000000" pitchFamily="2" charset="2"/>
              </a:rPr>
              <a:t>mt</a:t>
            </a:r>
            <a:r>
              <a:rPr lang="en-US" altLang="en-US" sz="1800" b="1" dirty="0" smtClean="0">
                <a:solidFill>
                  <a:srgbClr val="FFFFFF"/>
                </a:solidFill>
                <a:ea typeface="SimSun" panose="02010600030101010101" pitchFamily="2" charset="-122"/>
                <a:sym typeface="Wingdings" panose="05000000000000000000" pitchFamily="2" charset="2"/>
              </a:rPr>
              <a:t>) with </a:t>
            </a:r>
            <a:r>
              <a:rPr lang="en-US" altLang="en-US" sz="1800" b="1" dirty="0" smtClean="0">
                <a:solidFill>
                  <a:srgbClr val="FFFFFF"/>
                </a:solidFill>
                <a:ea typeface="SimSun" panose="02010600030101010101" pitchFamily="2" charset="-122"/>
                <a:sym typeface="Wingdings" panose="05000000000000000000" pitchFamily="2" charset="2"/>
              </a:rPr>
              <a:t/>
            </a:r>
            <a:br>
              <a:rPr lang="en-US" altLang="en-US" sz="1800" b="1" dirty="0" smtClean="0">
                <a:solidFill>
                  <a:srgbClr val="FFFFFF"/>
                </a:solidFill>
                <a:ea typeface="SimSun" panose="02010600030101010101" pitchFamily="2" charset="-122"/>
                <a:sym typeface="Wingdings" panose="05000000000000000000" pitchFamily="2" charset="2"/>
              </a:rPr>
            </a:br>
            <a:r>
              <a:rPr lang="en-US" altLang="en-US" sz="1600" b="1" dirty="0" smtClean="0">
                <a:solidFill>
                  <a:srgbClr val="FFE800"/>
                </a:solidFill>
                <a:ea typeface="SimSun" panose="02010600030101010101" pitchFamily="2" charset="-122"/>
                <a:sym typeface="Wingdings" panose="05000000000000000000" pitchFamily="2" charset="2"/>
              </a:rPr>
              <a:t>BR(</a:t>
            </a:r>
            <a:r>
              <a:rPr lang="en-US" altLang="en-US" sz="1800" b="1" dirty="0" err="1" smtClean="0">
                <a:solidFill>
                  <a:srgbClr val="FFE800"/>
                </a:solidFill>
                <a:latin typeface="Symbol" panose="05050102010706020507" pitchFamily="18" charset="2"/>
                <a:ea typeface="SimSun" panose="02010600030101010101" pitchFamily="2" charset="-122"/>
                <a:sym typeface="Wingdings" panose="05000000000000000000" pitchFamily="2" charset="2"/>
              </a:rPr>
              <a:t>mt</a:t>
            </a:r>
            <a:r>
              <a:rPr lang="en-US" altLang="en-US" sz="1800" b="1" dirty="0" smtClean="0">
                <a:solidFill>
                  <a:srgbClr val="FFE800"/>
                </a:solidFill>
                <a:latin typeface="Symbol" panose="05050102010706020507" pitchFamily="18" charset="2"/>
                <a:ea typeface="SimSun" panose="02010600030101010101" pitchFamily="2" charset="-122"/>
                <a:sym typeface="Wingdings" panose="05000000000000000000" pitchFamily="2" charset="2"/>
              </a:rPr>
              <a:t>) </a:t>
            </a:r>
            <a:r>
              <a:rPr lang="en-US" altLang="en-US" sz="1600" b="1" dirty="0" smtClean="0">
                <a:solidFill>
                  <a:srgbClr val="FFE800"/>
                </a:solidFill>
                <a:ea typeface="SimSun" panose="02010600030101010101" pitchFamily="2" charset="-122"/>
                <a:sym typeface="Wingdings" panose="05000000000000000000" pitchFamily="2" charset="2"/>
              </a:rPr>
              <a:t>= </a:t>
            </a:r>
            <a:r>
              <a:rPr lang="en-US" altLang="en-US" sz="1600" b="1" dirty="0">
                <a:solidFill>
                  <a:srgbClr val="FFE800"/>
                </a:solidFill>
                <a:ea typeface="SimSun" panose="02010600030101010101" pitchFamily="2" charset="-122"/>
                <a:sym typeface="Wingdings" panose="05000000000000000000" pitchFamily="2" charset="2"/>
              </a:rPr>
              <a:t>0.84</a:t>
            </a:r>
            <a:r>
              <a:rPr lang="en-US" altLang="en-US" sz="1600" b="1" dirty="0" smtClean="0">
                <a:solidFill>
                  <a:srgbClr val="FFE800"/>
                </a:solidFill>
                <a:ea typeface="SimSun" panose="02010600030101010101" pitchFamily="2" charset="-122"/>
                <a:sym typeface="Wingdings" panose="05000000000000000000" pitchFamily="2" charset="2"/>
              </a:rPr>
              <a:t>%, </a:t>
            </a:r>
            <a:r>
              <a:rPr lang="en-US" altLang="en-US" sz="1600" b="1" dirty="0" smtClean="0">
                <a:solidFill>
                  <a:srgbClr val="FFE800"/>
                </a:solidFill>
                <a:ea typeface="SimSun" panose="02010600030101010101" pitchFamily="2" charset="-122"/>
                <a:sym typeface="Wingdings" panose="05000000000000000000" pitchFamily="2" charset="2"/>
              </a:rPr>
              <a:t/>
            </a:r>
            <a:br>
              <a:rPr lang="en-US" altLang="en-US" sz="1600" b="1" dirty="0" smtClean="0">
                <a:solidFill>
                  <a:srgbClr val="FFE800"/>
                </a:solidFill>
                <a:ea typeface="SimSun" panose="02010600030101010101" pitchFamily="2" charset="-122"/>
                <a:sym typeface="Wingdings" panose="05000000000000000000" pitchFamily="2" charset="2"/>
              </a:rPr>
            </a:br>
            <a:r>
              <a:rPr lang="en-US" altLang="en-US" sz="1600" b="1" dirty="0" smtClean="0">
                <a:solidFill>
                  <a:srgbClr val="FFE800"/>
                </a:solidFill>
                <a:ea typeface="SimSun" panose="02010600030101010101" pitchFamily="2" charset="-122"/>
                <a:sym typeface="Wingdings" panose="05000000000000000000" pitchFamily="2" charset="2"/>
              </a:rPr>
              <a:t>background </a:t>
            </a:r>
            <a:r>
              <a:rPr lang="en-US" altLang="en-US" sz="1600" b="1" dirty="0" smtClean="0">
                <a:solidFill>
                  <a:srgbClr val="FFE800"/>
                </a:solidFill>
                <a:ea typeface="SimSun" panose="02010600030101010101" pitchFamily="2" charset="-122"/>
                <a:sym typeface="Wingdings" panose="05000000000000000000" pitchFamily="2" charset="2"/>
              </a:rPr>
              <a:t>subtracted</a:t>
            </a:r>
            <a:endParaRPr lang="en-US" altLang="en-US" sz="1600" b="1" dirty="0">
              <a:solidFill>
                <a:srgbClr val="FFFFFF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77" name="Text Box 4"/>
          <p:cNvSpPr txBox="1">
            <a:spLocks noChangeArrowheads="1"/>
          </p:cNvSpPr>
          <p:nvPr/>
        </p:nvSpPr>
        <p:spPr bwMode="auto">
          <a:xfrm>
            <a:off x="219837" y="1020198"/>
            <a:ext cx="3422066" cy="830271"/>
          </a:xfrm>
          <a:prstGeom prst="rect">
            <a:avLst/>
          </a:prstGeom>
          <a:solidFill>
            <a:srgbClr val="001D3A"/>
          </a:solidFill>
          <a:ln w="22225">
            <a:solidFill>
              <a:srgbClr val="FFDB08"/>
            </a:solidFill>
            <a:miter lim="800000"/>
            <a:headEnd/>
            <a:tailEnd/>
          </a:ln>
        </p:spPr>
        <p:txBody>
          <a:bodyPr lIns="81646" tIns="60092" rIns="81646" bIns="40823" anchor="ctr" anchorCtr="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dirty="0" err="1" smtClean="0">
                <a:solidFill>
                  <a:srgbClr val="FF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M</a:t>
            </a:r>
            <a:r>
              <a:rPr lang="en-US" altLang="en-US" sz="2000" b="1" baseline="-25000" dirty="0" err="1" smtClean="0">
                <a:solidFill>
                  <a:srgbClr val="FF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col</a:t>
            </a:r>
            <a:r>
              <a:rPr lang="en-US" altLang="en-US" sz="1800" b="1" dirty="0" smtClean="0">
                <a:solidFill>
                  <a:srgbClr val="FF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 </a:t>
            </a:r>
            <a:r>
              <a:rPr lang="en-US" altLang="en-US" sz="1600" b="1" dirty="0" smtClean="0">
                <a:solidFill>
                  <a:srgbClr val="FF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(</a:t>
            </a:r>
            <a:r>
              <a:rPr lang="en-US" altLang="en-US" sz="2000" b="1" dirty="0" err="1" smtClean="0">
                <a:solidFill>
                  <a:srgbClr val="FFFFFF"/>
                </a:solidFill>
                <a:latin typeface="Symbol" panose="05050102010706020507" pitchFamily="18" charset="2"/>
                <a:ea typeface="SimSun" panose="02010600030101010101" pitchFamily="2" charset="-122"/>
                <a:sym typeface="Wingdings" panose="05000000000000000000" pitchFamily="2" charset="2"/>
              </a:rPr>
              <a:t>mt</a:t>
            </a:r>
            <a:r>
              <a:rPr lang="en-US" altLang="en-US" sz="1400" b="1" dirty="0" smtClean="0">
                <a:solidFill>
                  <a:srgbClr val="FF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) </a:t>
            </a:r>
            <a:r>
              <a:rPr lang="en-US" altLang="en-US" sz="1600" b="1" dirty="0" smtClean="0">
                <a:solidFill>
                  <a:srgbClr val="FF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S/(S+B) Weighted</a:t>
            </a:r>
            <a:r>
              <a:rPr lang="en-US" altLang="en-US" sz="1600" b="1" dirty="0" smtClean="0">
                <a:solidFill>
                  <a:srgbClr val="BD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. </a:t>
            </a:r>
            <a:br>
              <a:rPr lang="en-US" altLang="en-US" sz="1600" b="1" dirty="0" smtClean="0">
                <a:solidFill>
                  <a:srgbClr val="BD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</a:br>
            <a:r>
              <a:rPr lang="en-US" altLang="en-US" sz="1600" b="1" dirty="0" smtClean="0">
                <a:solidFill>
                  <a:srgbClr val="BD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Best Fit BR(</a:t>
            </a:r>
            <a:r>
              <a:rPr lang="en-US" altLang="en-US" sz="1800" b="1" dirty="0" err="1" smtClean="0">
                <a:solidFill>
                  <a:srgbClr val="BDFFFF"/>
                </a:solidFill>
                <a:latin typeface="Symbol" panose="05050102010706020507" pitchFamily="18" charset="2"/>
                <a:ea typeface="SimSun" panose="02010600030101010101" pitchFamily="2" charset="-122"/>
                <a:sym typeface="Wingdings" panose="05000000000000000000" pitchFamily="2" charset="2"/>
              </a:rPr>
              <a:t>mt</a:t>
            </a:r>
            <a:r>
              <a:rPr lang="en-US" altLang="en-US" sz="1800" b="1" dirty="0" smtClean="0">
                <a:solidFill>
                  <a:srgbClr val="BDFFFF"/>
                </a:solidFill>
                <a:latin typeface="Symbol" panose="05050102010706020507" pitchFamily="18" charset="2"/>
                <a:ea typeface="SimSun" panose="02010600030101010101" pitchFamily="2" charset="-122"/>
                <a:sym typeface="Wingdings" panose="05000000000000000000" pitchFamily="2" charset="2"/>
              </a:rPr>
              <a:t>) </a:t>
            </a:r>
            <a:r>
              <a:rPr lang="en-US" altLang="en-US" sz="1600" b="1" dirty="0" smtClean="0">
                <a:solidFill>
                  <a:srgbClr val="BD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= 0.84 </a:t>
            </a:r>
            <a:r>
              <a:rPr lang="en-US" altLang="en-US" sz="1600" b="1" dirty="0" smtClean="0">
                <a:solidFill>
                  <a:srgbClr val="BDFFFF"/>
                </a:solidFill>
                <a:latin typeface="Arial"/>
                <a:ea typeface="SimSun" panose="02010600030101010101" pitchFamily="2" charset="-122"/>
                <a:sym typeface="Symbol" panose="05050102010706020507" pitchFamily="18" charset="2"/>
              </a:rPr>
              <a:t> 0.4</a:t>
            </a:r>
            <a:r>
              <a:rPr lang="en-US" altLang="en-US" sz="1600" b="1" dirty="0" smtClean="0">
                <a:solidFill>
                  <a:srgbClr val="BD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%</a:t>
            </a:r>
            <a:endParaRPr lang="en-US" altLang="en-US" sz="1800" b="1" dirty="0">
              <a:solidFill>
                <a:srgbClr val="BDFFFF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79" name="Text Box 4"/>
          <p:cNvSpPr txBox="1">
            <a:spLocks noChangeArrowheads="1"/>
          </p:cNvSpPr>
          <p:nvPr/>
        </p:nvSpPr>
        <p:spPr bwMode="auto">
          <a:xfrm>
            <a:off x="1546570" y="5876543"/>
            <a:ext cx="6322423" cy="434880"/>
          </a:xfrm>
          <a:prstGeom prst="rect">
            <a:avLst/>
          </a:prstGeom>
          <a:solidFill>
            <a:srgbClr val="001D3A"/>
          </a:solidFill>
          <a:ln w="19050">
            <a:solidFill>
              <a:srgbClr val="FFDB08"/>
            </a:solidFill>
            <a:miter lim="800000"/>
            <a:headEnd/>
            <a:tailEnd/>
          </a:ln>
        </p:spPr>
        <p:txBody>
          <a:bodyPr lIns="0" tIns="0" rIns="0" bIns="0" anchor="ctr" anchorCtr="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FFE800"/>
                </a:solidFill>
                <a:ea typeface="SimSun" panose="02010600030101010101" pitchFamily="2" charset="-122"/>
                <a:sym typeface="Wingdings" panose="05000000000000000000" pitchFamily="2" charset="2"/>
              </a:rPr>
              <a:t>BR &gt; 0 ? </a:t>
            </a:r>
            <a:r>
              <a:rPr lang="en-US" altLang="en-US" sz="2400" b="1" dirty="0" smtClean="0">
                <a:solidFill>
                  <a:srgbClr val="FFFFFF"/>
                </a:solidFill>
                <a:ea typeface="SimSun" panose="02010600030101010101" pitchFamily="2" charset="-122"/>
                <a:sym typeface="Wingdings" panose="05000000000000000000" pitchFamily="2" charset="2"/>
              </a:rPr>
              <a:t>Significance </a:t>
            </a:r>
            <a:r>
              <a:rPr lang="en-US" altLang="en-US" sz="2400" b="1" dirty="0">
                <a:solidFill>
                  <a:srgbClr val="FFFFFF"/>
                </a:solidFill>
                <a:ea typeface="SimSun" panose="02010600030101010101" pitchFamily="2" charset="-122"/>
                <a:sym typeface="Wingdings" panose="05000000000000000000" pitchFamily="2" charset="2"/>
              </a:rPr>
              <a:t>~</a:t>
            </a:r>
            <a:r>
              <a:rPr lang="en-US" altLang="en-US" sz="2400" b="1" dirty="0" smtClean="0">
                <a:solidFill>
                  <a:srgbClr val="FFFFFF"/>
                </a:solidFill>
                <a:ea typeface="SimSun" panose="02010600030101010101" pitchFamily="2" charset="-122"/>
                <a:sym typeface="Wingdings" panose="05000000000000000000" pitchFamily="2" charset="2"/>
              </a:rPr>
              <a:t>2.4</a:t>
            </a:r>
            <a:r>
              <a:rPr lang="en-US" altLang="en-US" sz="2400" b="1" dirty="0" smtClean="0">
                <a:solidFill>
                  <a:srgbClr val="FFFFFF"/>
                </a:solidFill>
                <a:latin typeface="Symbol" panose="05050102010706020507" pitchFamily="18" charset="2"/>
                <a:ea typeface="SimSun" panose="02010600030101010101" pitchFamily="2" charset="-122"/>
                <a:sym typeface="Wingdings" panose="05000000000000000000" pitchFamily="2" charset="2"/>
              </a:rPr>
              <a:t>s (</a:t>
            </a:r>
            <a:r>
              <a:rPr lang="en-US" altLang="en-US" sz="2400" b="1" dirty="0">
                <a:solidFill>
                  <a:srgbClr val="FFFFFF"/>
                </a:solidFill>
                <a:ea typeface="SimSun" panose="02010600030101010101" pitchFamily="2" charset="-122"/>
                <a:sym typeface="Wingdings" panose="05000000000000000000" pitchFamily="2" charset="2"/>
              </a:rPr>
              <a:t>p value 0.007</a:t>
            </a:r>
            <a:r>
              <a:rPr lang="en-US" altLang="en-US" sz="2400" b="1" dirty="0" smtClean="0">
                <a:solidFill>
                  <a:srgbClr val="FFFFFF"/>
                </a:solidFill>
                <a:latin typeface="Symbol" panose="05050102010706020507" pitchFamily="18" charset="2"/>
                <a:ea typeface="SimSun" panose="02010600030101010101" pitchFamily="2" charset="-122"/>
                <a:sym typeface="Wingdings" panose="05000000000000000000" pitchFamily="2" charset="2"/>
              </a:rPr>
              <a:t>)   </a:t>
            </a:r>
            <a:endParaRPr lang="en-US" altLang="en-US" sz="2400" b="1" dirty="0">
              <a:solidFill>
                <a:srgbClr val="FFFFFF"/>
              </a:solidFill>
              <a:latin typeface="Symbol" panose="05050102010706020507" pitchFamily="18" charset="2"/>
              <a:ea typeface="SimSun" panose="02010600030101010101" pitchFamily="2" charset="-122"/>
            </a:endParaRPr>
          </a:p>
        </p:txBody>
      </p:sp>
      <p:sp>
        <p:nvSpPr>
          <p:cNvPr id="3" name="Up Arrow 2"/>
          <p:cNvSpPr/>
          <p:nvPr/>
        </p:nvSpPr>
        <p:spPr bwMode="auto">
          <a:xfrm>
            <a:off x="4731281" y="5166147"/>
            <a:ext cx="382772" cy="710396"/>
          </a:xfrm>
          <a:prstGeom prst="upArrow">
            <a:avLst/>
          </a:prstGeom>
          <a:solidFill>
            <a:srgbClr val="FFF615"/>
          </a:solidFill>
          <a:ln w="28575" cap="flat" cmpd="sng" algn="ctr">
            <a:solidFill>
              <a:schemeClr val="tx2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3433602" y="6394035"/>
            <a:ext cx="6322423" cy="434880"/>
          </a:xfrm>
          <a:prstGeom prst="rect">
            <a:avLst/>
          </a:prstGeom>
          <a:solidFill>
            <a:srgbClr val="001D3A"/>
          </a:solidFill>
          <a:ln w="19050">
            <a:noFill/>
            <a:miter lim="800000"/>
            <a:headEnd/>
            <a:tailEnd/>
          </a:ln>
        </p:spPr>
        <p:txBody>
          <a:bodyPr lIns="0" tIns="0" rIns="0" bIns="0" anchor="ctr" anchorCtr="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200" b="1" dirty="0">
              <a:solidFill>
                <a:srgbClr val="BDFFFF"/>
              </a:solidFill>
              <a:latin typeface="Symbol" panose="05050102010706020507" pitchFamily="18" charset="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4100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Run 2 performance goals  2016-18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16354"/>
            <a:ext cx="8229600" cy="2590800"/>
          </a:xfrm>
        </p:spPr>
        <p:txBody>
          <a:bodyPr>
            <a:normAutofit fontScale="92500"/>
          </a:bodyPr>
          <a:lstStyle/>
          <a:p>
            <a:pPr>
              <a:buSzPct val="80000"/>
              <a:buFont typeface="Wingdings" panose="05000000000000000000" pitchFamily="2" charset="2"/>
              <a:buChar char="r"/>
            </a:pPr>
            <a:r>
              <a:rPr lang="en-US" b="1" dirty="0" smtClean="0">
                <a:solidFill>
                  <a:srgbClr val="000083"/>
                </a:solidFill>
              </a:rPr>
              <a:t>Aim to start 2016 in production mode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0083"/>
                </a:solidFill>
              </a:rPr>
              <a:t>6.5 </a:t>
            </a:r>
            <a:r>
              <a:rPr lang="en-US" b="1" dirty="0" err="1" smtClean="0">
                <a:solidFill>
                  <a:srgbClr val="000083"/>
                </a:solidFill>
              </a:rPr>
              <a:t>TeV</a:t>
            </a:r>
            <a:r>
              <a:rPr lang="en-US" b="1" dirty="0" smtClean="0">
                <a:solidFill>
                  <a:srgbClr val="000083"/>
                </a:solidFill>
              </a:rPr>
              <a:t>, machine scrubbed for 25 ns operation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0083"/>
                </a:solidFill>
              </a:rPr>
              <a:t>Beta* = 40 cm in ATLAS and CMS </a:t>
            </a:r>
            <a:r>
              <a:rPr lang="en-US" b="1" dirty="0" smtClean="0">
                <a:solidFill>
                  <a:srgbClr val="001D3A"/>
                </a:solidFill>
              </a:rPr>
              <a:t>[vs 80 cm in 2015]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0083"/>
                </a:solidFill>
              </a:rPr>
              <a:t>New injection protection absorbers – full injection</a:t>
            </a:r>
            <a:endParaRPr lang="en-US" b="1" dirty="0">
              <a:solidFill>
                <a:srgbClr val="000083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0083"/>
                </a:solidFill>
              </a:rPr>
              <a:t>Peak </a:t>
            </a:r>
            <a:r>
              <a:rPr lang="en-US" b="1" dirty="0" err="1" smtClean="0">
                <a:solidFill>
                  <a:srgbClr val="000083"/>
                </a:solidFill>
              </a:rPr>
              <a:t>lumi</a:t>
            </a:r>
            <a:r>
              <a:rPr lang="en-US" b="1" dirty="0" smtClean="0">
                <a:solidFill>
                  <a:srgbClr val="000083"/>
                </a:solidFill>
              </a:rPr>
              <a:t> limited to 1.7e34 by inner triplets</a:t>
            </a:r>
            <a:endParaRPr lang="en-US" b="1" dirty="0">
              <a:solidFill>
                <a:srgbClr val="00008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530640"/>
              </p:ext>
            </p:extLst>
          </p:nvPr>
        </p:nvGraphicFramePr>
        <p:xfrm>
          <a:off x="701040" y="3554353"/>
          <a:ext cx="6705600" cy="30969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  <a:gridCol w="1905000"/>
                <a:gridCol w="1676400"/>
                <a:gridCol w="1676400"/>
              </a:tblGrid>
              <a:tr h="805151"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Peak </a:t>
                      </a:r>
                      <a:r>
                        <a:rPr lang="en-US" sz="2800" b="1" dirty="0" err="1" smtClean="0"/>
                        <a:t>lumi</a:t>
                      </a:r>
                      <a:endParaRPr lang="en-US" sz="2800" b="1" dirty="0" smtClean="0"/>
                    </a:p>
                    <a:p>
                      <a:pPr algn="ctr"/>
                      <a:r>
                        <a:rPr lang="en-US" sz="2800" b="1" dirty="0" smtClean="0"/>
                        <a:t>E34 cm</a:t>
                      </a:r>
                      <a:r>
                        <a:rPr lang="en-US" sz="2800" b="1" baseline="30000" dirty="0" smtClean="0"/>
                        <a:t>-2</a:t>
                      </a:r>
                      <a:r>
                        <a:rPr lang="en-US" sz="2800" b="1" dirty="0" smtClean="0"/>
                        <a:t>s</a:t>
                      </a:r>
                      <a:r>
                        <a:rPr lang="en-US" sz="2800" b="1" baseline="30000" dirty="0" smtClean="0"/>
                        <a:t>-1</a:t>
                      </a:r>
                      <a:endParaRPr lang="en-US" sz="2800" b="1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Days proton physics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Approx.</a:t>
                      </a:r>
                      <a:r>
                        <a:rPr lang="en-US" sz="2800" b="1" baseline="0" dirty="0" smtClean="0"/>
                        <a:t> </a:t>
                      </a:r>
                      <a:r>
                        <a:rPr lang="en-US" sz="2800" b="1" baseline="0" dirty="0" err="1" smtClean="0"/>
                        <a:t>int</a:t>
                      </a:r>
                      <a:r>
                        <a:rPr lang="en-US" sz="2800" b="1" baseline="0" dirty="0" smtClean="0"/>
                        <a:t> </a:t>
                      </a:r>
                      <a:r>
                        <a:rPr lang="en-US" sz="2800" b="1" baseline="0" dirty="0" err="1" smtClean="0"/>
                        <a:t>lumi</a:t>
                      </a:r>
                      <a:r>
                        <a:rPr lang="en-US" sz="2800" b="1" baseline="0" dirty="0" smtClean="0"/>
                        <a:t> [fb</a:t>
                      </a:r>
                      <a:r>
                        <a:rPr lang="en-US" sz="2800" b="1" baseline="30000" dirty="0" smtClean="0"/>
                        <a:t>-1</a:t>
                      </a:r>
                      <a:r>
                        <a:rPr lang="en-US" sz="2800" b="1" baseline="0" dirty="0" smtClean="0"/>
                        <a:t>]</a:t>
                      </a:r>
                      <a:endParaRPr lang="en-US" sz="2800" b="1" dirty="0"/>
                    </a:p>
                  </a:txBody>
                  <a:tcPr/>
                </a:tc>
              </a:tr>
              <a:tr h="57510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2016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1.5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160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35</a:t>
                      </a:r>
                      <a:endParaRPr lang="en-US" sz="2800" b="1" dirty="0"/>
                    </a:p>
                  </a:txBody>
                  <a:tcPr/>
                </a:tc>
              </a:tr>
              <a:tr h="57510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2017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1.7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160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45</a:t>
                      </a:r>
                      <a:endParaRPr lang="en-US" sz="2800" b="1" dirty="0"/>
                    </a:p>
                  </a:txBody>
                  <a:tcPr/>
                </a:tc>
              </a:tr>
              <a:tr h="57510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2018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1.7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160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45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6949555" y="4841205"/>
            <a:ext cx="24352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</a:pPr>
            <a:r>
              <a:rPr lang="en-US" sz="2800" b="1" dirty="0" smtClean="0">
                <a:solidFill>
                  <a:srgbClr val="000086"/>
                </a:solidFill>
              </a:rPr>
              <a:t>[~10X 2015]</a:t>
            </a:r>
            <a:endParaRPr lang="en-US" sz="2800" b="1" dirty="0">
              <a:solidFill>
                <a:srgbClr val="000086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077200" y="5791200"/>
            <a:ext cx="1685095" cy="701676"/>
          </a:xfrm>
          <a:prstGeom prst="rect">
            <a:avLst/>
          </a:prstGeom>
          <a:solidFill>
            <a:srgbClr val="001D3A"/>
          </a:solidFill>
          <a:ln w="19050">
            <a:solidFill>
              <a:srgbClr val="FFDB08"/>
            </a:solidFill>
            <a:miter lim="800000"/>
            <a:headEnd/>
            <a:tailEnd/>
          </a:ln>
        </p:spPr>
        <p:txBody>
          <a:bodyPr lIns="0" tIns="0" rIns="0" bIns="0" anchor="ctr" anchorCtr="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dirty="0" smtClean="0">
                <a:solidFill>
                  <a:schemeClr val="bg1"/>
                </a:solidFill>
                <a:ea typeface="SimSun" panose="02010600030101010101" pitchFamily="2" charset="-122"/>
                <a:sym typeface="Wingdings" panose="05000000000000000000" pitchFamily="2" charset="2"/>
              </a:rPr>
              <a:t>Mike Lamont Talk</a:t>
            </a:r>
            <a:endParaRPr lang="en-US" altLang="en-US" sz="1800" b="1" dirty="0">
              <a:solidFill>
                <a:schemeClr val="bg1"/>
              </a:solidFill>
              <a:latin typeface="Symbol" panose="05050102010706020507" pitchFamily="18" charset="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429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34287"/>
            <a:ext cx="8534400" cy="913653"/>
          </a:xfrm>
        </p:spPr>
        <p:txBody>
          <a:bodyPr/>
          <a:lstStyle/>
          <a:p>
            <a:r>
              <a:rPr lang="en-US" sz="2800" dirty="0" smtClean="0">
                <a:solidFill>
                  <a:srgbClr val="CCFFFF"/>
                </a:solidFill>
              </a:rPr>
              <a:t>LHC Run2 Cross Section Ratios: 13 Vs 8 </a:t>
            </a:r>
            <a:r>
              <a:rPr lang="en-US" sz="2800" dirty="0" err="1" smtClean="0">
                <a:solidFill>
                  <a:srgbClr val="CCFFFF"/>
                </a:solidFill>
              </a:rPr>
              <a:t>TeV</a:t>
            </a:r>
            <a:r>
              <a:rPr lang="en-US" sz="2800" dirty="0" smtClean="0">
                <a:solidFill>
                  <a:srgbClr val="CCFFFF"/>
                </a:solidFill>
              </a:rPr>
              <a:t> </a:t>
            </a:r>
            <a:br>
              <a:rPr lang="en-US" sz="2800" dirty="0" smtClean="0">
                <a:solidFill>
                  <a:srgbClr val="CCFFFF"/>
                </a:solidFill>
              </a:rPr>
            </a:br>
            <a:r>
              <a:rPr lang="en-US" sz="2800" dirty="0" smtClean="0"/>
              <a:t> Entering a New Era of Discovery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-1" r="909" b="8007"/>
          <a:stretch/>
        </p:blipFill>
        <p:spPr>
          <a:xfrm>
            <a:off x="381000" y="1147940"/>
            <a:ext cx="8839200" cy="5325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46357" y="6456700"/>
            <a:ext cx="3352800" cy="338554"/>
          </a:xfrm>
          <a:prstGeom prst="rect">
            <a:avLst/>
          </a:prstGeom>
          <a:solidFill>
            <a:srgbClr val="000000"/>
          </a:solidFill>
          <a:ln w="158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Dave Charlton at October RRB</a:t>
            </a:r>
          </a:p>
        </p:txBody>
      </p:sp>
    </p:spTree>
    <p:extLst>
      <p:ext uri="{BB962C8B-B14F-4D97-AF65-F5344CB8AC3E}">
        <p14:creationId xmlns:p14="http://schemas.microsoft.com/office/powerpoint/2010/main" val="220110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15" y="1760477"/>
            <a:ext cx="3651614" cy="42825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058" y="1807879"/>
            <a:ext cx="3600121" cy="42498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"/>
            <a:ext cx="7595755" cy="1302528"/>
          </a:xfrm>
        </p:spPr>
        <p:txBody>
          <a:bodyPr>
            <a:noAutofit/>
          </a:bodyPr>
          <a:lstStyle/>
          <a:p>
            <a:pPr lvl="1" algn="ctr">
              <a:lnSpc>
                <a:spcPct val="90000"/>
              </a:lnSpc>
              <a:tabLst>
                <a:tab pos="3033713" algn="l"/>
              </a:tabLst>
            </a:pPr>
            <a:r>
              <a:rPr lang="en-US" sz="2800" dirty="0" smtClean="0">
                <a:solidFill>
                  <a:srgbClr val="BDFFFF"/>
                </a:solidFill>
                <a:latin typeface="+mj-lt"/>
              </a:rPr>
              <a:t>Prospects for Run2 and Beyond</a:t>
            </a:r>
            <a:br>
              <a:rPr lang="en-US" sz="2800" dirty="0" smtClean="0">
                <a:solidFill>
                  <a:srgbClr val="BDFFFF"/>
                </a:solidFill>
                <a:latin typeface="+mj-lt"/>
              </a:rPr>
            </a:b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smtClean="0">
                <a:solidFill>
                  <a:srgbClr val="FFE800"/>
                </a:solidFill>
                <a:latin typeface="Script MT Bold" panose="03040602040607080904" pitchFamily="66" charset="0"/>
              </a:rPr>
              <a:t>“There’s Plenty of Room at the Bottom” </a:t>
            </a:r>
            <a:br>
              <a:rPr lang="en-US" sz="2800" dirty="0" smtClean="0">
                <a:solidFill>
                  <a:srgbClr val="FFE800"/>
                </a:solidFill>
                <a:latin typeface="Script MT Bold" panose="03040602040607080904" pitchFamily="66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An Invitation to Enter a New Field of Physics   </a:t>
            </a:r>
            <a:r>
              <a:rPr lang="en-US" sz="2800" dirty="0">
                <a:solidFill>
                  <a:schemeClr val="tx1"/>
                </a:solidFill>
                <a:latin typeface="Script MT Bold" panose="03040602040607080904" pitchFamily="66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Script MT Bold" panose="03040602040607080904" pitchFamily="66" charset="0"/>
              </a:rPr>
            </a:b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(Feynman Lecture at Caltech, December 29, 1959)</a:t>
            </a:r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3913" y="172412"/>
            <a:ext cx="639114" cy="588457"/>
          </a:xfrm>
          <a:prstGeom prst="rect">
            <a:avLst/>
          </a:prstGeom>
        </p:spPr>
      </p:pic>
      <p:sp>
        <p:nvSpPr>
          <p:cNvPr id="48" name="Content Placeholder 2"/>
          <p:cNvSpPr>
            <a:spLocks noGrp="1"/>
          </p:cNvSpPr>
          <p:nvPr>
            <p:ph sz="half" idx="1"/>
          </p:nvPr>
        </p:nvSpPr>
        <p:spPr>
          <a:xfrm>
            <a:off x="343914" y="1296360"/>
            <a:ext cx="3651615" cy="449410"/>
          </a:xfrm>
          <a:solidFill>
            <a:srgbClr val="00003E"/>
          </a:solidFill>
          <a:ln w="25400">
            <a:solidFill>
              <a:srgbClr val="FFE311"/>
            </a:solidFill>
          </a:ln>
        </p:spPr>
        <p:txBody>
          <a:bodyPr lIns="0" tIns="0" rIns="0" bIns="0" anchor="ctr" anchorCtr="0">
            <a:noAutofit/>
          </a:bodyPr>
          <a:lstStyle/>
          <a:p>
            <a:pPr marL="58737" lvl="1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/>
              <a:t>There is </a:t>
            </a:r>
            <a:r>
              <a:rPr lang="en-US" sz="2000" b="1" dirty="0" smtClean="0">
                <a:solidFill>
                  <a:srgbClr val="FFE800"/>
                </a:solidFill>
              </a:rPr>
              <a:t>So Much Room</a:t>
            </a:r>
          </a:p>
        </p:txBody>
      </p:sp>
      <p:sp>
        <p:nvSpPr>
          <p:cNvPr id="49" name="Content Placeholder 2"/>
          <p:cNvSpPr>
            <a:spLocks noGrp="1"/>
          </p:cNvSpPr>
          <p:nvPr>
            <p:ph sz="half" idx="1"/>
          </p:nvPr>
        </p:nvSpPr>
        <p:spPr>
          <a:xfrm>
            <a:off x="255420" y="6063779"/>
            <a:ext cx="3746547" cy="435496"/>
          </a:xfrm>
          <a:solidFill>
            <a:srgbClr val="00003E"/>
          </a:solidFill>
          <a:ln w="25400">
            <a:solidFill>
              <a:srgbClr val="FFE311"/>
            </a:solidFill>
          </a:ln>
        </p:spPr>
        <p:txBody>
          <a:bodyPr lIns="0" tIns="0" rIns="0" bIns="0" anchor="ctr" anchorCtr="0">
            <a:noAutofit/>
          </a:bodyPr>
          <a:lstStyle/>
          <a:p>
            <a:pPr marL="58737" lvl="1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BDFFFF"/>
                </a:solidFill>
              </a:rPr>
              <a:t>We have only just begun</a:t>
            </a:r>
          </a:p>
        </p:txBody>
      </p:sp>
      <p:pic>
        <p:nvPicPr>
          <p:cNvPr id="6767618" name="Picture 2" descr="Image result for photo feynm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742" y="4095703"/>
            <a:ext cx="1366969" cy="1590418"/>
          </a:xfrm>
          <a:prstGeom prst="rect">
            <a:avLst/>
          </a:prstGeom>
          <a:noFill/>
          <a:ln w="15875">
            <a:solidFill>
              <a:srgbClr val="FFE8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328" t="1545" r="924" b="5079"/>
          <a:stretch/>
        </p:blipFill>
        <p:spPr>
          <a:xfrm>
            <a:off x="3995529" y="4990578"/>
            <a:ext cx="5652807" cy="1529491"/>
          </a:xfrm>
          <a:prstGeom prst="rect">
            <a:avLst/>
          </a:prstGeom>
        </p:spPr>
      </p:pic>
      <p:sp>
        <p:nvSpPr>
          <p:cNvPr id="31" name="TextBox 5"/>
          <p:cNvSpPr txBox="1">
            <a:spLocks noChangeArrowheads="1"/>
          </p:cNvSpPr>
          <p:nvPr/>
        </p:nvSpPr>
        <p:spPr bwMode="auto">
          <a:xfrm>
            <a:off x="4001967" y="1302529"/>
            <a:ext cx="1106036" cy="43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1477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sz="2400" b="1" dirty="0">
                <a:solidFill>
                  <a:srgbClr val="BDFFFF"/>
                </a:solidFill>
                <a:ea typeface="MS PGothic" panose="020B0600070205080204" pitchFamily="34" charset="-128"/>
                <a:cs typeface="Arial" pitchFamily="34" charset="0"/>
              </a:rPr>
              <a:t>CMS</a:t>
            </a:r>
          </a:p>
        </p:txBody>
      </p:sp>
      <p:sp>
        <p:nvSpPr>
          <p:cNvPr id="32" name="TextBox 12"/>
          <p:cNvSpPr txBox="1">
            <a:spLocks noChangeArrowheads="1"/>
          </p:cNvSpPr>
          <p:nvPr/>
        </p:nvSpPr>
        <p:spPr bwMode="auto">
          <a:xfrm>
            <a:off x="4001967" y="2980605"/>
            <a:ext cx="1451672" cy="43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1477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sz="2400" b="1" dirty="0">
                <a:solidFill>
                  <a:srgbClr val="BDFFFF"/>
                </a:solidFill>
                <a:ea typeface="MS PGothic" panose="020B0600070205080204" pitchFamily="34" charset="-128"/>
                <a:cs typeface="Arial" pitchFamily="34" charset="0"/>
              </a:rPr>
              <a:t>ATLAS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t="3018" b="7096"/>
          <a:stretch/>
        </p:blipFill>
        <p:spPr>
          <a:xfrm>
            <a:off x="3945916" y="1735800"/>
            <a:ext cx="5752033" cy="12527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/>
          <a:srcRect l="740" t="3914" b="7946"/>
          <a:stretch/>
        </p:blipFill>
        <p:spPr>
          <a:xfrm>
            <a:off x="3995529" y="3341512"/>
            <a:ext cx="5631777" cy="1113575"/>
          </a:xfrm>
          <a:prstGeom prst="rect">
            <a:avLst/>
          </a:prstGeom>
        </p:spPr>
      </p:pic>
      <p:sp>
        <p:nvSpPr>
          <p:cNvPr id="35" name="TextBox 12"/>
          <p:cNvSpPr txBox="1">
            <a:spLocks noChangeArrowheads="1"/>
          </p:cNvSpPr>
          <p:nvPr/>
        </p:nvSpPr>
        <p:spPr bwMode="auto">
          <a:xfrm>
            <a:off x="5683326" y="4455087"/>
            <a:ext cx="3232074" cy="43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14772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en-US" sz="2400" b="1" dirty="0" smtClean="0">
                <a:solidFill>
                  <a:srgbClr val="BDFFFF"/>
                </a:solidFill>
                <a:ea typeface="MS PGothic" panose="020B0600070205080204" pitchFamily="34" charset="-128"/>
                <a:cs typeface="Arial" pitchFamily="34" charset="0"/>
              </a:rPr>
              <a:t>And if We Improve</a:t>
            </a:r>
            <a:endParaRPr lang="en-US" altLang="en-US" sz="2400" b="1" dirty="0">
              <a:solidFill>
                <a:srgbClr val="BDFFFF"/>
              </a:solidFill>
              <a:ea typeface="MS PGothic" panose="020B0600070205080204" pitchFamily="34" charset="-128"/>
              <a:cs typeface="Arial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/>
          <a:srcRect l="328" t="1545" r="924" b="5079"/>
          <a:stretch/>
        </p:blipFill>
        <p:spPr>
          <a:xfrm>
            <a:off x="4001967" y="4808072"/>
            <a:ext cx="5652807" cy="171199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/>
          <a:srcRect t="3018" b="7096"/>
          <a:stretch/>
        </p:blipFill>
        <p:spPr>
          <a:xfrm>
            <a:off x="3952354" y="1735800"/>
            <a:ext cx="5752033" cy="125272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9"/>
          <a:srcRect l="740" t="3914" b="7946"/>
          <a:stretch/>
        </p:blipFill>
        <p:spPr>
          <a:xfrm>
            <a:off x="4001967" y="3341512"/>
            <a:ext cx="5631777" cy="111357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027" y="182187"/>
            <a:ext cx="563328" cy="839738"/>
          </a:xfrm>
          <a:prstGeom prst="rect">
            <a:avLst/>
          </a:prstGeom>
        </p:spPr>
      </p:pic>
      <p:sp>
        <p:nvSpPr>
          <p:cNvPr id="12" name="Left Arrow 11"/>
          <p:cNvSpPr/>
          <p:nvPr/>
        </p:nvSpPr>
        <p:spPr bwMode="auto">
          <a:xfrm>
            <a:off x="1546355" y="5201489"/>
            <a:ext cx="1046387" cy="419049"/>
          </a:xfrm>
          <a:prstGeom prst="leftArrow">
            <a:avLst/>
          </a:prstGeom>
          <a:solidFill>
            <a:srgbClr val="000054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r"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71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8534400" y="76200"/>
            <a:ext cx="1306286" cy="1219200"/>
          </a:xfrm>
          <a:prstGeom prst="rect">
            <a:avLst/>
          </a:prstGeom>
          <a:solidFill>
            <a:srgbClr val="00003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</a:pPr>
            <a:endParaRPr lang="en-US" sz="2000" b="1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9154" name="Rectangle 6"/>
          <p:cNvSpPr txBox="1">
            <a:spLocks noChangeArrowheads="1"/>
          </p:cNvSpPr>
          <p:nvPr/>
        </p:nvSpPr>
        <p:spPr bwMode="auto">
          <a:xfrm>
            <a:off x="1055914" y="22953"/>
            <a:ext cx="8850086" cy="7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rgbClr val="CCFFFF"/>
                </a:solidFill>
                <a:cs typeface="Arial" pitchFamily="34" charset="0"/>
              </a:rPr>
              <a:t>ALICE: </a:t>
            </a:r>
            <a:r>
              <a:rPr lang="en-US" sz="2800" b="1" dirty="0" smtClean="0">
                <a:solidFill>
                  <a:srgbClr val="FFFFFF"/>
                </a:solidFill>
                <a:cs typeface="Arial" pitchFamily="34" charset="0"/>
              </a:rPr>
              <a:t>Measuring </a:t>
            </a:r>
            <a:r>
              <a:rPr lang="en-US" sz="2800" b="1" dirty="0" smtClean="0">
                <a:solidFill>
                  <a:srgbClr val="FFFFFF"/>
                </a:solidFill>
                <a:cs typeface="Arial" pitchFamily="34" charset="0"/>
              </a:rPr>
              <a:t>Nuclei Versus </a:t>
            </a:r>
            <a:r>
              <a:rPr lang="en-US" sz="2800" b="1" dirty="0" err="1" smtClean="0">
                <a:solidFill>
                  <a:srgbClr val="FFFFFF"/>
                </a:solidFill>
                <a:cs typeface="Arial" pitchFamily="34" charset="0"/>
              </a:rPr>
              <a:t>Antinuclei</a:t>
            </a:r>
            <a:r>
              <a:rPr lang="en-US" sz="2800" b="1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  <a:endParaRPr lang="en-US" sz="2800" b="1" dirty="0">
              <a:solidFill>
                <a:srgbClr val="FFFFFF"/>
              </a:solidFill>
              <a:cs typeface="Arial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rgbClr val="CCFFFF"/>
                </a:solidFill>
                <a:cs typeface="Arial" pitchFamily="34" charset="0"/>
              </a:rPr>
              <a:t>Small Mass </a:t>
            </a:r>
            <a:r>
              <a:rPr lang="en-US" sz="2800" b="1" dirty="0" smtClean="0">
                <a:solidFill>
                  <a:srgbClr val="CCFFFF"/>
                </a:solidFill>
                <a:cs typeface="Arial" pitchFamily="34" charset="0"/>
              </a:rPr>
              <a:t>Differences</a:t>
            </a:r>
            <a:endParaRPr lang="en-US" sz="2800" b="1" dirty="0" smtClean="0">
              <a:solidFill>
                <a:srgbClr val="FFEE13"/>
              </a:solidFill>
              <a:cs typeface="Arial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>
          <a:xfrm>
            <a:off x="9372600" y="6477000"/>
            <a:ext cx="515090" cy="304800"/>
          </a:xfrm>
        </p:spPr>
        <p:txBody>
          <a:bodyPr/>
          <a:lstStyle/>
          <a:p>
            <a:pPr>
              <a:defRPr/>
            </a:pPr>
            <a:fld id="{5E657AAA-D6E1-43B5-84BB-4A2DB0C4F7A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16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41" y="39951"/>
            <a:ext cx="658360" cy="787130"/>
          </a:xfrm>
          <a:prstGeom prst="rect">
            <a:avLst/>
          </a:prstGeom>
        </p:spPr>
      </p:pic>
      <p:sp>
        <p:nvSpPr>
          <p:cNvPr id="57" name="Title 1"/>
          <p:cNvSpPr txBox="1">
            <a:spLocks/>
          </p:cNvSpPr>
          <p:nvPr/>
        </p:nvSpPr>
        <p:spPr bwMode="auto">
          <a:xfrm>
            <a:off x="169849" y="800308"/>
            <a:ext cx="9356920" cy="799892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solidFill>
                  <a:srgbClr val="CCFFFF"/>
                </a:solidFill>
                <a:cs typeface="Arial" pitchFamily="34" charset="0"/>
              </a:rPr>
              <a:t>One to two orders of magnitude </a:t>
            </a:r>
            <a:br>
              <a:rPr lang="en-US" sz="2400" b="1" kern="0" dirty="0" smtClean="0">
                <a:solidFill>
                  <a:srgbClr val="CCFFFF"/>
                </a:solidFill>
                <a:cs typeface="Arial" pitchFamily="34" charset="0"/>
              </a:rPr>
            </a:br>
            <a:r>
              <a:rPr lang="en-US" sz="2400" b="1" kern="0" dirty="0" smtClean="0">
                <a:solidFill>
                  <a:srgbClr val="FFFFFF"/>
                </a:solidFill>
                <a:cs typeface="Arial" pitchFamily="34" charset="0"/>
              </a:rPr>
              <a:t>more precise than previous measurements</a:t>
            </a:r>
            <a:endParaRPr lang="it-CH" sz="2400" b="1" kern="0" baseline="-25000" dirty="0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695"/>
          <a:stretch/>
        </p:blipFill>
        <p:spPr>
          <a:xfrm>
            <a:off x="169849" y="1605359"/>
            <a:ext cx="5538973" cy="4795441"/>
          </a:xfrm>
          <a:prstGeom prst="rect">
            <a:avLst/>
          </a:prstGeom>
          <a:ln w="25400">
            <a:solidFill>
              <a:srgbClr val="FFEF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822" y="1605358"/>
            <a:ext cx="3811769" cy="4795442"/>
          </a:xfrm>
          <a:prstGeom prst="rect">
            <a:avLst/>
          </a:prstGeom>
          <a:ln w="25400">
            <a:solidFill>
              <a:srgbClr val="FFEF00"/>
            </a:solidFill>
          </a:ln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69849" y="6400800"/>
            <a:ext cx="9356920" cy="386157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solidFill>
                  <a:srgbClr val="CCFFFF"/>
                </a:solidFill>
                <a:cs typeface="Arial" pitchFamily="34" charset="0"/>
              </a:rPr>
              <a:t>Outstanding </a:t>
            </a:r>
            <a:r>
              <a:rPr lang="en-US" sz="2400" b="1" kern="0" dirty="0" err="1" smtClean="0">
                <a:solidFill>
                  <a:srgbClr val="CCFFFF"/>
                </a:solidFill>
                <a:cs typeface="Arial" pitchFamily="34" charset="0"/>
              </a:rPr>
              <a:t>dE</a:t>
            </a:r>
            <a:r>
              <a:rPr lang="en-US" sz="2400" b="1" kern="0" dirty="0" smtClean="0">
                <a:solidFill>
                  <a:srgbClr val="CCFFFF"/>
                </a:solidFill>
                <a:cs typeface="Arial" pitchFamily="34" charset="0"/>
              </a:rPr>
              <a:t>/dx and TOF performance</a:t>
            </a:r>
            <a:endParaRPr lang="it-CH" sz="2400" b="1" kern="0" baseline="-25000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79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8534400" y="76200"/>
            <a:ext cx="1306286" cy="1219200"/>
          </a:xfrm>
          <a:prstGeom prst="rect">
            <a:avLst/>
          </a:prstGeom>
          <a:solidFill>
            <a:srgbClr val="00003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</a:pPr>
            <a:endParaRPr lang="en-US" sz="2000" b="1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9154" name="Rectangle 6"/>
          <p:cNvSpPr txBox="1">
            <a:spLocks noChangeArrowheads="1"/>
          </p:cNvSpPr>
          <p:nvPr/>
        </p:nvSpPr>
        <p:spPr bwMode="auto">
          <a:xfrm>
            <a:off x="1055914" y="22953"/>
            <a:ext cx="8621486" cy="7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5000"/>
              </a:lnSpc>
              <a:spcBef>
                <a:spcPct val="20000"/>
              </a:spcBef>
            </a:pPr>
            <a:r>
              <a:rPr lang="en-US" sz="2800" b="1" dirty="0" smtClean="0">
                <a:solidFill>
                  <a:srgbClr val="CCFFFF"/>
                </a:solidFill>
                <a:cs typeface="Arial" pitchFamily="34" charset="0"/>
              </a:rPr>
              <a:t>ALICE: The </a:t>
            </a:r>
            <a:r>
              <a:rPr lang="en-US" sz="2800" b="1" dirty="0" smtClean="0">
                <a:solidFill>
                  <a:srgbClr val="FFEE13"/>
                </a:solidFill>
                <a:cs typeface="Arial" pitchFamily="34" charset="0"/>
              </a:rPr>
              <a:t>Double</a:t>
            </a:r>
            <a:r>
              <a:rPr lang="en-US" sz="2800" b="1" dirty="0" smtClean="0">
                <a:solidFill>
                  <a:srgbClr val="CCFFFF"/>
                </a:solidFill>
                <a:cs typeface="Arial" pitchFamily="34" charset="0"/>
              </a:rPr>
              <a:t> Ridge</a:t>
            </a:r>
            <a:r>
              <a:rPr lang="en-US" sz="2800" b="1" dirty="0" smtClean="0">
                <a:cs typeface="Arial" pitchFamily="34" charset="0"/>
              </a:rPr>
              <a:t> </a:t>
            </a:r>
            <a:br>
              <a:rPr lang="en-US" sz="2800" b="1" dirty="0" smtClean="0">
                <a:cs typeface="Arial" pitchFamily="34" charset="0"/>
              </a:rPr>
            </a:br>
            <a:r>
              <a:rPr lang="en-US" sz="2400" b="1" dirty="0" smtClean="0">
                <a:cs typeface="Arial" pitchFamily="34" charset="0"/>
              </a:rPr>
              <a:t>Forward-Central Correlations in Both Directions</a:t>
            </a:r>
            <a:endParaRPr lang="en-US" sz="2400" b="1" dirty="0" smtClean="0">
              <a:solidFill>
                <a:srgbClr val="FFEE13"/>
              </a:solidFill>
              <a:cs typeface="Arial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>
          <a:xfrm>
            <a:off x="8497040" y="6482157"/>
            <a:ext cx="1238250" cy="304800"/>
          </a:xfrm>
        </p:spPr>
        <p:txBody>
          <a:bodyPr/>
          <a:lstStyle/>
          <a:p>
            <a:pPr>
              <a:defRPr/>
            </a:pPr>
            <a:fld id="{5E657AAA-D6E1-43B5-84BB-4A2DB0C4F7A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17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41" y="39951"/>
            <a:ext cx="658360" cy="7871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2177"/>
          <a:stretch/>
        </p:blipFill>
        <p:spPr>
          <a:xfrm>
            <a:off x="381000" y="827081"/>
            <a:ext cx="9067800" cy="5720115"/>
          </a:xfrm>
          <a:prstGeom prst="rect">
            <a:avLst/>
          </a:prstGeom>
          <a:ln w="22225">
            <a:solidFill>
              <a:srgbClr val="CCFFFF"/>
            </a:solidFill>
          </a:ln>
        </p:spPr>
      </p:pic>
    </p:spTree>
    <p:extLst>
      <p:ext uri="{BB962C8B-B14F-4D97-AF65-F5344CB8AC3E}">
        <p14:creationId xmlns:p14="http://schemas.microsoft.com/office/powerpoint/2010/main" val="310121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contrast="22000"/>
          </a:blip>
          <a:stretch>
            <a:fillRect/>
          </a:stretch>
        </p:blipFill>
        <p:spPr>
          <a:xfrm>
            <a:off x="5326680" y="1190683"/>
            <a:ext cx="4191002" cy="3959132"/>
          </a:xfrm>
          <a:prstGeom prst="rect">
            <a:avLst/>
          </a:prstGeom>
          <a:ln w="25400">
            <a:solidFill>
              <a:srgbClr val="FFEE13"/>
            </a:solidFill>
          </a:ln>
        </p:spPr>
      </p:pic>
      <p:sp>
        <p:nvSpPr>
          <p:cNvPr id="18" name="Rectangle 17"/>
          <p:cNvSpPr/>
          <p:nvPr/>
        </p:nvSpPr>
        <p:spPr bwMode="auto">
          <a:xfrm>
            <a:off x="8474149" y="76200"/>
            <a:ext cx="1366537" cy="1094242"/>
          </a:xfrm>
          <a:prstGeom prst="rect">
            <a:avLst/>
          </a:prstGeom>
          <a:solidFill>
            <a:srgbClr val="00003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</a:pPr>
            <a:endParaRPr lang="en-US" sz="2000" b="1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9154" name="Rectangle 6"/>
          <p:cNvSpPr txBox="1">
            <a:spLocks noChangeArrowheads="1"/>
          </p:cNvSpPr>
          <p:nvPr/>
        </p:nvSpPr>
        <p:spPr bwMode="auto">
          <a:xfrm>
            <a:off x="609600" y="-57531"/>
            <a:ext cx="8458200" cy="667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5000"/>
              </a:lnSpc>
              <a:spcBef>
                <a:spcPct val="20000"/>
              </a:spcBef>
            </a:pPr>
            <a:r>
              <a:rPr lang="en-US" sz="3600" b="1" dirty="0" smtClean="0">
                <a:solidFill>
                  <a:srgbClr val="FBD805"/>
                </a:solidFill>
                <a:cs typeface="Arial" pitchFamily="34" charset="0"/>
              </a:rPr>
              <a:t>  </a:t>
            </a:r>
            <a:r>
              <a:rPr lang="en-US" sz="3200" b="1" dirty="0" err="1" smtClean="0">
                <a:solidFill>
                  <a:srgbClr val="CCFFFF"/>
                </a:solidFill>
                <a:cs typeface="Arial" pitchFamily="34" charset="0"/>
              </a:rPr>
              <a:t>LHCb:Testing</a:t>
            </a:r>
            <a:r>
              <a:rPr lang="en-US" sz="3200" b="1" dirty="0" smtClean="0">
                <a:solidFill>
                  <a:srgbClr val="CCFFFF"/>
                </a:solidFill>
                <a:cs typeface="Arial" pitchFamily="34" charset="0"/>
              </a:rPr>
              <a:t> Lepton Universality in </a:t>
            </a:r>
            <a:endParaRPr lang="en-US" sz="2800" b="1" dirty="0">
              <a:solidFill>
                <a:srgbClr val="CCFFFF"/>
              </a:solidFill>
              <a:cs typeface="Arial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>
          <a:xfrm>
            <a:off x="8515350" y="6553200"/>
            <a:ext cx="1238250" cy="304800"/>
          </a:xfrm>
        </p:spPr>
        <p:txBody>
          <a:bodyPr/>
          <a:lstStyle/>
          <a:p>
            <a:pPr>
              <a:defRPr/>
            </a:pPr>
            <a:fld id="{5E657AAA-D6E1-43B5-84BB-4A2DB0C4F7A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522767" y="1181075"/>
            <a:ext cx="4811888" cy="878049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solidFill>
                  <a:srgbClr val="FFEA13"/>
                </a:solidFill>
                <a:cs typeface="Arial" pitchFamily="34" charset="0"/>
              </a:rPr>
              <a:t>Sensitive to Charged H Effects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solidFill>
                  <a:srgbClr val="CCFFFF"/>
                </a:solidFill>
                <a:cs typeface="Arial" pitchFamily="34" charset="0"/>
              </a:rPr>
              <a:t>Suggestive Babar/Belle Legacy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499617" y="5180542"/>
            <a:ext cx="9026040" cy="900035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err="1" smtClean="0">
                <a:solidFill>
                  <a:srgbClr val="FFEA13"/>
                </a:solidFill>
                <a:cs typeface="Arial" pitchFamily="34" charset="0"/>
              </a:rPr>
              <a:t>LHCb</a:t>
            </a:r>
            <a:r>
              <a:rPr lang="en-US" sz="2400" b="1" kern="0" dirty="0" smtClean="0">
                <a:solidFill>
                  <a:srgbClr val="FFEA13"/>
                </a:solidFill>
                <a:cs typeface="Arial" pitchFamily="34" charset="0"/>
              </a:rPr>
              <a:t> Confirms the B Factory Measurements; </a:t>
            </a:r>
            <a:br>
              <a:rPr lang="en-US" sz="2400" b="1" kern="0" dirty="0" smtClean="0">
                <a:solidFill>
                  <a:srgbClr val="FFEA13"/>
                </a:solidFill>
                <a:cs typeface="Arial" pitchFamily="34" charset="0"/>
              </a:rPr>
            </a:br>
            <a:r>
              <a:rPr lang="en-US" sz="2800" b="1" kern="0" dirty="0" smtClean="0">
                <a:solidFill>
                  <a:srgbClr val="CCFFFF"/>
                </a:solidFill>
                <a:cs typeface="Arial" pitchFamily="34" charset="0"/>
              </a:rPr>
              <a:t>R(D*) and R(D) Combined: </a:t>
            </a:r>
            <a:r>
              <a:rPr lang="en-US" sz="2800" b="1" kern="0" dirty="0" smtClean="0">
                <a:cs typeface="Arial" pitchFamily="34" charset="0"/>
              </a:rPr>
              <a:t>3.9</a:t>
            </a:r>
            <a:r>
              <a:rPr lang="en-US" sz="3200" b="1" kern="0" dirty="0" smtClean="0">
                <a:latin typeface="Symbol" panose="05050102010706020507" pitchFamily="18" charset="2"/>
                <a:cs typeface="Arial" pitchFamily="34" charset="0"/>
              </a:rPr>
              <a:t>s</a:t>
            </a:r>
            <a:r>
              <a:rPr lang="en-US" sz="2800" b="1" kern="0" dirty="0" smtClean="0">
                <a:cs typeface="Arial" pitchFamily="34" charset="0"/>
              </a:rPr>
              <a:t> tension with the SM</a:t>
            </a:r>
            <a:br>
              <a:rPr lang="en-US" sz="2800" b="1" kern="0" dirty="0" smtClean="0">
                <a:cs typeface="Arial" pitchFamily="34" charset="0"/>
              </a:rPr>
            </a:br>
            <a:endParaRPr lang="it-CH" sz="2800" b="1" kern="0" baseline="-25000" dirty="0">
              <a:cs typeface="Arial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 bwMode="auto">
          <a:xfrm>
            <a:off x="496185" y="6074733"/>
            <a:ext cx="9026040" cy="489100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solidFill>
                  <a:srgbClr val="FFFFFF"/>
                </a:solidFill>
                <a:cs typeface="Arial" pitchFamily="34" charset="0"/>
              </a:rPr>
              <a:t>Expect more from: </a:t>
            </a:r>
            <a:r>
              <a:rPr lang="en-US" sz="2400" b="1" kern="0" dirty="0" smtClean="0">
                <a:solidFill>
                  <a:srgbClr val="FFEE13"/>
                </a:solidFill>
                <a:cs typeface="Arial" pitchFamily="34" charset="0"/>
              </a:rPr>
              <a:t>Run2 data; more decay modes at Run1</a:t>
            </a:r>
            <a:endParaRPr lang="it-CH" sz="2400" b="1" kern="0" baseline="-25000" dirty="0">
              <a:solidFill>
                <a:srgbClr val="FFEE13"/>
              </a:solidFill>
              <a:cs typeface="Arial" pitchFamily="34" charset="0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7424" y="130720"/>
            <a:ext cx="1389805" cy="950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31208"/>
          <a:stretch/>
        </p:blipFill>
        <p:spPr>
          <a:xfrm>
            <a:off x="960654" y="544033"/>
            <a:ext cx="7066520" cy="536779"/>
          </a:xfrm>
          <a:prstGeom prst="rect">
            <a:avLst/>
          </a:prstGeom>
          <a:ln w="22225">
            <a:solidFill>
              <a:srgbClr val="CCFFFF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818" y="2060900"/>
            <a:ext cx="4827837" cy="1899884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 bwMode="auto">
          <a:xfrm>
            <a:off x="514792" y="3940589"/>
            <a:ext cx="4811888" cy="1219713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solidFill>
                  <a:srgbClr val="FFEA13"/>
                </a:solidFill>
                <a:cs typeface="Arial" pitchFamily="34" charset="0"/>
              </a:rPr>
              <a:t>Was thought to be the Province </a:t>
            </a:r>
            <a:br>
              <a:rPr lang="en-US" sz="2400" b="1" kern="0" dirty="0" smtClean="0">
                <a:solidFill>
                  <a:srgbClr val="FFEA13"/>
                </a:solidFill>
                <a:cs typeface="Arial" pitchFamily="34" charset="0"/>
              </a:rPr>
            </a:br>
            <a:r>
              <a:rPr lang="en-US" sz="2400" b="1" kern="0" dirty="0" smtClean="0">
                <a:solidFill>
                  <a:srgbClr val="CCFFFF"/>
                </a:solidFill>
                <a:cs typeface="Arial" pitchFamily="34" charset="0"/>
              </a:rPr>
              <a:t>of </a:t>
            </a:r>
            <a:r>
              <a:rPr lang="en-US" sz="2400" b="1" kern="0" dirty="0" err="1" smtClean="0">
                <a:solidFill>
                  <a:srgbClr val="CCFFFF"/>
                </a:solidFill>
                <a:cs typeface="Arial" pitchFamily="34" charset="0"/>
              </a:rPr>
              <a:t>e+e</a:t>
            </a:r>
            <a:r>
              <a:rPr lang="en-US" sz="2400" b="1" kern="0" dirty="0" smtClean="0">
                <a:solidFill>
                  <a:srgbClr val="CCFFFF"/>
                </a:solidFill>
                <a:cs typeface="Arial" pitchFamily="34" charset="0"/>
              </a:rPr>
              <a:t>- B Factories, </a:t>
            </a:r>
            <a:br>
              <a:rPr lang="en-US" sz="2400" b="1" kern="0" dirty="0" smtClean="0">
                <a:solidFill>
                  <a:srgbClr val="CCFFFF"/>
                </a:solidFill>
                <a:cs typeface="Arial" pitchFamily="34" charset="0"/>
              </a:rPr>
            </a:br>
            <a:r>
              <a:rPr lang="en-US" sz="2400" b="1" kern="0" dirty="0" smtClean="0">
                <a:cs typeface="Arial" pitchFamily="34" charset="0"/>
              </a:rPr>
              <a:t>But: It can be done 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7173251" y="1118463"/>
            <a:ext cx="2386076" cy="323700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solidFill>
                  <a:srgbClr val="FFFFFF"/>
                </a:solidFill>
                <a:cs typeface="Arial" pitchFamily="34" charset="0"/>
              </a:rPr>
              <a:t>PRL 115 (2015) 112001</a:t>
            </a:r>
            <a:endParaRPr lang="it-CH" sz="1600" b="1" kern="0" baseline="-25000" dirty="0">
              <a:solidFill>
                <a:srgbClr val="FFEE13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85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8534400" y="76200"/>
            <a:ext cx="1306286" cy="1219200"/>
          </a:xfrm>
          <a:prstGeom prst="rect">
            <a:avLst/>
          </a:prstGeom>
          <a:solidFill>
            <a:srgbClr val="00003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</a:pPr>
            <a:endParaRPr lang="en-US" sz="2000" b="1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9154" name="Rectangle 6"/>
          <p:cNvSpPr txBox="1">
            <a:spLocks noChangeArrowheads="1"/>
          </p:cNvSpPr>
          <p:nvPr/>
        </p:nvSpPr>
        <p:spPr bwMode="auto">
          <a:xfrm>
            <a:off x="152398" y="181657"/>
            <a:ext cx="9688287" cy="961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anchor="t" anchorCtr="0"/>
          <a:lstStyle/>
          <a:p>
            <a:pPr>
              <a:lnSpc>
                <a:spcPct val="95000"/>
              </a:lnSpc>
              <a:spcBef>
                <a:spcPct val="20000"/>
              </a:spcBef>
            </a:pPr>
            <a:r>
              <a:rPr lang="en-US" sz="3600" b="1" dirty="0" smtClean="0">
                <a:solidFill>
                  <a:srgbClr val="FBD805"/>
                </a:solidFill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CCFFFF"/>
                </a:solidFill>
                <a:cs typeface="Arial" pitchFamily="34" charset="0"/>
              </a:rPr>
              <a:t>LHCb</a:t>
            </a:r>
            <a:r>
              <a:rPr lang="en-US" sz="3000" b="1" dirty="0" smtClean="0">
                <a:solidFill>
                  <a:srgbClr val="CCFFFF"/>
                </a:solidFill>
                <a:cs typeface="Arial" pitchFamily="34" charset="0"/>
              </a:rPr>
              <a:t> J/</a:t>
            </a:r>
            <a:r>
              <a:rPr lang="en-US" sz="3000" b="1" dirty="0" smtClean="0">
                <a:solidFill>
                  <a:srgbClr val="CCFFFF"/>
                </a:solidFill>
                <a:cs typeface="Arial" pitchFamily="34" charset="0"/>
                <a:sym typeface="Symbol" panose="05050102010706020507" pitchFamily="18" charset="2"/>
              </a:rPr>
              <a:t></a:t>
            </a:r>
            <a:r>
              <a:rPr lang="en-US" sz="3000" b="1" dirty="0" smtClean="0">
                <a:solidFill>
                  <a:srgbClr val="CCFFFF"/>
                </a:solidFill>
                <a:cs typeface="Arial" pitchFamily="34" charset="0"/>
              </a:rPr>
              <a:t> p Resonances: Consistent </a:t>
            </a:r>
            <a:br>
              <a:rPr lang="en-US" sz="3000" b="1" dirty="0" smtClean="0">
                <a:solidFill>
                  <a:srgbClr val="CCFFFF"/>
                </a:solidFill>
                <a:cs typeface="Arial" pitchFamily="34" charset="0"/>
              </a:rPr>
            </a:br>
            <a:r>
              <a:rPr lang="en-US" sz="3000" b="1" dirty="0" smtClean="0">
                <a:solidFill>
                  <a:srgbClr val="CCFFFF"/>
                </a:solidFill>
                <a:cs typeface="Arial" pitchFamily="34" charset="0"/>
              </a:rPr>
              <a:t>      </a:t>
            </a:r>
            <a:r>
              <a:rPr lang="en-US" sz="3000" b="1" dirty="0" smtClean="0">
                <a:cs typeface="Arial" pitchFamily="34" charset="0"/>
              </a:rPr>
              <a:t>With </a:t>
            </a:r>
            <a:r>
              <a:rPr lang="en-US" sz="3000" b="1" dirty="0" err="1" smtClean="0">
                <a:cs typeface="Arial" pitchFamily="34" charset="0"/>
              </a:rPr>
              <a:t>Pentaquark</a:t>
            </a:r>
            <a:r>
              <a:rPr lang="en-US" sz="3000" b="1" dirty="0" smtClean="0">
                <a:cs typeface="Arial" pitchFamily="34" charset="0"/>
              </a:rPr>
              <a:t> States                </a:t>
            </a:r>
            <a:r>
              <a:rPr lang="en-US" sz="2000" dirty="0" smtClean="0">
                <a:cs typeface="Arial" pitchFamily="34" charset="0"/>
              </a:rPr>
              <a:t>PRL 115 (2015) 072001</a:t>
            </a:r>
            <a:r>
              <a:rPr lang="en-US" sz="2000" b="1" dirty="0" smtClean="0">
                <a:cs typeface="Arial" pitchFamily="34" charset="0"/>
              </a:rPr>
              <a:t> </a:t>
            </a:r>
            <a:endParaRPr lang="en-US" sz="2000" b="1" dirty="0">
              <a:cs typeface="Arial" pitchFamily="34" charset="0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102246"/>
            <a:ext cx="1033960" cy="706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60" y="2163720"/>
            <a:ext cx="3343940" cy="4220947"/>
          </a:xfrm>
          <a:prstGeom prst="rect">
            <a:avLst/>
          </a:prstGeom>
          <a:ln w="22225">
            <a:solidFill>
              <a:srgbClr val="71FFFF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1" b="1552"/>
          <a:stretch/>
        </p:blipFill>
        <p:spPr>
          <a:xfrm>
            <a:off x="3352801" y="2172579"/>
            <a:ext cx="4571998" cy="3166295"/>
          </a:xfrm>
          <a:prstGeom prst="rect">
            <a:avLst/>
          </a:prstGeom>
          <a:ln w="22225">
            <a:solidFill>
              <a:srgbClr val="71FFFF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 bwMode="auto">
          <a:xfrm>
            <a:off x="152399" y="1285672"/>
            <a:ext cx="7772399" cy="878049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solidFill>
                  <a:srgbClr val="CCFFFF"/>
                </a:solidFill>
                <a:cs typeface="Arial" pitchFamily="34" charset="0"/>
              </a:rPr>
              <a:t>Need to add two states with content </a:t>
            </a:r>
            <a:r>
              <a:rPr lang="en-US" sz="2400" b="1" kern="0" dirty="0" err="1" smtClean="0">
                <a:solidFill>
                  <a:srgbClr val="CCFFFF"/>
                </a:solidFill>
                <a:cs typeface="Arial" pitchFamily="34" charset="0"/>
              </a:rPr>
              <a:t>uudccbar</a:t>
            </a:r>
            <a:r>
              <a:rPr lang="en-US" sz="2400" b="1" kern="0" dirty="0" smtClean="0">
                <a:solidFill>
                  <a:srgbClr val="CCFFFF"/>
                </a:solidFill>
                <a:cs typeface="Arial" pitchFamily="34" charset="0"/>
              </a:rPr>
              <a:t>.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cs typeface="Arial" pitchFamily="34" charset="0"/>
              </a:rPr>
              <a:t>Best fit has J = 3/2 and J=5/2 with opposite parities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3508273" y="5369004"/>
            <a:ext cx="6172200" cy="1015663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 smtClean="0">
                <a:solidFill>
                  <a:srgbClr val="CCFFFF"/>
                </a:solidFill>
                <a:cs typeface="Arial" pitchFamily="34" charset="0"/>
              </a:rPr>
              <a:t>“Clear resonant behavior for the narrower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 smtClean="0">
                <a:solidFill>
                  <a:srgbClr val="CCFFFF"/>
                </a:solidFill>
                <a:cs typeface="Arial" pitchFamily="34" charset="0"/>
              </a:rPr>
              <a:t>(4450) state. Need more statistics </a:t>
            </a:r>
            <a:br>
              <a:rPr lang="en-US" sz="2000" b="1" kern="0" dirty="0" smtClean="0">
                <a:solidFill>
                  <a:srgbClr val="CCFFFF"/>
                </a:solidFill>
                <a:cs typeface="Arial" pitchFamily="34" charset="0"/>
              </a:rPr>
            </a:br>
            <a:r>
              <a:rPr lang="en-US" sz="2000" b="1" kern="0" dirty="0" smtClean="0">
                <a:solidFill>
                  <a:srgbClr val="CCFFFF"/>
                </a:solidFill>
                <a:cs typeface="Arial" pitchFamily="34" charset="0"/>
              </a:rPr>
              <a:t>to clarify the broader (4380) state”</a:t>
            </a:r>
            <a:endParaRPr lang="en-US" sz="2000" b="1" kern="0" dirty="0" smtClean="0"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8601" y="1312254"/>
            <a:ext cx="1821240" cy="2104344"/>
          </a:xfrm>
          <a:prstGeom prst="rect">
            <a:avLst/>
          </a:prstGeom>
          <a:ln w="25400">
            <a:solidFill>
              <a:srgbClr val="71FFFF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lum contrast="61000"/>
          </a:blip>
          <a:stretch>
            <a:fillRect/>
          </a:stretch>
        </p:blipFill>
        <p:spPr>
          <a:xfrm>
            <a:off x="7848600" y="3416598"/>
            <a:ext cx="1828800" cy="1922276"/>
          </a:xfrm>
          <a:prstGeom prst="rect">
            <a:avLst/>
          </a:prstGeom>
          <a:ln w="22225">
            <a:solidFill>
              <a:srgbClr val="71FFFF"/>
            </a:solidFill>
          </a:ln>
        </p:spPr>
      </p:pic>
      <p:sp>
        <p:nvSpPr>
          <p:cNvPr id="24" name="Title 1"/>
          <p:cNvSpPr txBox="1">
            <a:spLocks/>
          </p:cNvSpPr>
          <p:nvPr/>
        </p:nvSpPr>
        <p:spPr bwMode="auto">
          <a:xfrm>
            <a:off x="7111698" y="6370183"/>
            <a:ext cx="2558143" cy="382697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 smtClean="0">
                <a:cs typeface="Arial" pitchFamily="34" charset="0"/>
              </a:rPr>
              <a:t>G. Wilkinson 10/15 RRB</a:t>
            </a:r>
          </a:p>
        </p:txBody>
      </p:sp>
    </p:spTree>
    <p:extLst>
      <p:ext uri="{BB962C8B-B14F-4D97-AF65-F5344CB8AC3E}">
        <p14:creationId xmlns:p14="http://schemas.microsoft.com/office/powerpoint/2010/main" val="251309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2"/>
          <p:cNvSpPr txBox="1">
            <a:spLocks noGrp="1"/>
          </p:cNvSpPr>
          <p:nvPr/>
        </p:nvSpPr>
        <p:spPr bwMode="auto">
          <a:xfrm>
            <a:off x="7099300" y="5197505"/>
            <a:ext cx="2311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5F5F5F"/>
              </a:solidFill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90488" y="1371600"/>
            <a:ext cx="10641012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defTabSz="1503363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90000"/>
              <a:buFont typeface="Wingdings" pitchFamily="2" charset="2"/>
              <a:buChar char="u"/>
              <a:tabLst>
                <a:tab pos="1311275" algn="l"/>
                <a:tab pos="3433763" algn="l"/>
                <a:tab pos="6118225" algn="l"/>
                <a:tab pos="8912225" algn="l"/>
              </a:tabLst>
            </a:pPr>
            <a:endParaRPr lang="en-US" sz="3100">
              <a:solidFill>
                <a:srgbClr val="000066"/>
              </a:solidFill>
            </a:endParaRPr>
          </a:p>
        </p:txBody>
      </p:sp>
      <p:sp>
        <p:nvSpPr>
          <p:cNvPr id="14342" name="TextBox 3"/>
          <p:cNvSpPr txBox="1">
            <a:spLocks noChangeArrowheads="1"/>
          </p:cNvSpPr>
          <p:nvPr/>
        </p:nvSpPr>
        <p:spPr bwMode="auto">
          <a:xfrm>
            <a:off x="381000" y="-9525"/>
            <a:ext cx="8382000" cy="161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1F497D"/>
                </a:solidFill>
              </a:rPr>
              <a:t> </a:t>
            </a:r>
            <a:r>
              <a:rPr lang="en-US" sz="2000" b="1" dirty="0">
                <a:solidFill>
                  <a:srgbClr val="1F497D"/>
                </a:solidFill>
                <a:latin typeface="Arial" pitchFamily="34" charset="0"/>
              </a:rPr>
              <a:t> </a:t>
            </a:r>
            <a:r>
              <a:rPr lang="en-US" sz="2600" b="1" dirty="0">
                <a:solidFill>
                  <a:srgbClr val="000064"/>
                </a:solidFill>
                <a:latin typeface="Arial" pitchFamily="34" charset="0"/>
              </a:rPr>
              <a:t>Annual US </a:t>
            </a:r>
            <a:r>
              <a:rPr lang="en-US" sz="2600" b="1" dirty="0" smtClean="0">
                <a:solidFill>
                  <a:srgbClr val="000064"/>
                </a:solidFill>
                <a:latin typeface="Arial" pitchFamily="34" charset="0"/>
              </a:rPr>
              <a:t>LUA </a:t>
            </a:r>
            <a:r>
              <a:rPr lang="en-US" sz="2600" b="1" dirty="0">
                <a:solidFill>
                  <a:srgbClr val="000064"/>
                </a:solidFill>
                <a:latin typeface="Arial" pitchFamily="34" charset="0"/>
              </a:rPr>
              <a:t>Meeting </a:t>
            </a:r>
            <a:r>
              <a:rPr lang="en-US" sz="2600" b="1" dirty="0" smtClean="0">
                <a:solidFill>
                  <a:srgbClr val="000064"/>
                </a:solidFill>
                <a:latin typeface="Arial" pitchFamily="34" charset="0"/>
              </a:rPr>
              <a:t>2015 Thursday </a:t>
            </a:r>
            <a:br>
              <a:rPr lang="en-US" sz="2600" b="1" dirty="0" smtClean="0">
                <a:solidFill>
                  <a:srgbClr val="000064"/>
                </a:solidFill>
                <a:latin typeface="Arial" pitchFamily="34" charset="0"/>
              </a:rPr>
            </a:br>
            <a:r>
              <a:rPr lang="en-US" sz="2600" b="1" dirty="0" smtClean="0">
                <a:solidFill>
                  <a:srgbClr val="000064"/>
                </a:solidFill>
                <a:latin typeface="Arial" pitchFamily="34" charset="0"/>
              </a:rPr>
              <a:t>November 12 Agenda: Building 327</a:t>
            </a:r>
            <a:endParaRPr lang="en-US" sz="2600" b="1" dirty="0">
              <a:solidFill>
                <a:srgbClr val="1F497D"/>
              </a:solidFill>
            </a:endParaRPr>
          </a:p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endParaRPr lang="en-US" sz="2600" b="1" dirty="0" smtClean="0">
              <a:solidFill>
                <a:srgbClr val="000064"/>
              </a:solidFill>
              <a:latin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endParaRPr lang="en-US" sz="2600" b="1" dirty="0">
              <a:solidFill>
                <a:srgbClr val="1F497D"/>
              </a:solidFill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254799" y="760231"/>
            <a:ext cx="9677395" cy="61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7663" indent="-347663" defTabSz="1503363" fontAlgn="base">
              <a:lnSpc>
                <a:spcPct val="90000"/>
              </a:lnSpc>
              <a:spcAft>
                <a:spcPts val="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2000" b="1" dirty="0">
                <a:solidFill>
                  <a:srgbClr val="000066"/>
                </a:solidFill>
              </a:rPr>
              <a:t>  </a:t>
            </a:r>
            <a:r>
              <a:rPr lang="en-US" sz="1900" b="1" dirty="0">
                <a:solidFill>
                  <a:srgbClr val="000066"/>
                </a:solidFill>
              </a:rPr>
              <a:t>9:00 – 9:10 		Welcome to </a:t>
            </a:r>
            <a:r>
              <a:rPr lang="en-US" sz="1900" b="1" dirty="0" err="1" smtClean="0">
                <a:solidFill>
                  <a:srgbClr val="000066"/>
                </a:solidFill>
              </a:rPr>
              <a:t>Fermilab</a:t>
            </a:r>
            <a:r>
              <a:rPr lang="en-US" sz="1900" b="1" dirty="0">
                <a:solidFill>
                  <a:srgbClr val="000066"/>
                </a:solidFill>
              </a:rPr>
              <a:t>	               </a:t>
            </a:r>
            <a:r>
              <a:rPr lang="en-US" sz="1900" b="1" dirty="0" smtClean="0">
                <a:solidFill>
                  <a:srgbClr val="000066"/>
                </a:solidFill>
              </a:rPr>
              <a:t>Nigel Lockyer  </a:t>
            </a:r>
            <a:endParaRPr lang="en-US" sz="1900" b="1" dirty="0">
              <a:solidFill>
                <a:srgbClr val="000066"/>
              </a:solidFill>
            </a:endParaRPr>
          </a:p>
          <a:p>
            <a:pPr marL="347663" indent="-347663" defTabSz="1503363" fontAlgn="base">
              <a:lnSpc>
                <a:spcPct val="90000"/>
              </a:lnSpc>
              <a:spcAft>
                <a:spcPts val="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1900" b="1" dirty="0">
                <a:solidFill>
                  <a:srgbClr val="000066"/>
                </a:solidFill>
              </a:rPr>
              <a:t>  9:10 – 9:40  	US </a:t>
            </a:r>
            <a:r>
              <a:rPr lang="en-US" sz="1900" b="1" dirty="0" smtClean="0">
                <a:solidFill>
                  <a:srgbClr val="000066"/>
                </a:solidFill>
              </a:rPr>
              <a:t>LUEC </a:t>
            </a:r>
            <a:r>
              <a:rPr lang="en-US" sz="1900" b="1" dirty="0">
                <a:solidFill>
                  <a:srgbClr val="000066"/>
                </a:solidFill>
              </a:rPr>
              <a:t>Chair’s Report	               </a:t>
            </a:r>
            <a:r>
              <a:rPr lang="en-US" sz="1900" b="1" dirty="0" smtClean="0">
                <a:solidFill>
                  <a:srgbClr val="000066"/>
                </a:solidFill>
              </a:rPr>
              <a:t>Harvey </a:t>
            </a:r>
            <a:r>
              <a:rPr lang="en-US" sz="1900" b="1" dirty="0">
                <a:solidFill>
                  <a:srgbClr val="000066"/>
                </a:solidFill>
              </a:rPr>
              <a:t>Newman (Caltech)</a:t>
            </a:r>
          </a:p>
          <a:p>
            <a:pPr marL="347663" indent="-347663" defTabSz="1503363" fontAlgn="base">
              <a:lnSpc>
                <a:spcPct val="90000"/>
              </a:lnSpc>
              <a:spcAft>
                <a:spcPts val="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1900" b="1" dirty="0">
                <a:solidFill>
                  <a:srgbClr val="000066"/>
                </a:solidFill>
              </a:rPr>
              <a:t>  9:40 – 10:10   	Status and Outlook of the LHC	               </a:t>
            </a:r>
            <a:r>
              <a:rPr lang="en-US" sz="1900" b="1" dirty="0" smtClean="0">
                <a:solidFill>
                  <a:srgbClr val="000066"/>
                </a:solidFill>
              </a:rPr>
              <a:t>Mike Lamont (CERN) </a:t>
            </a:r>
          </a:p>
          <a:p>
            <a:pPr marL="347663" indent="-347663" defTabSz="1503363" fontAlgn="base">
              <a:lnSpc>
                <a:spcPct val="90000"/>
              </a:lnSpc>
              <a:spcAft>
                <a:spcPts val="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1900" b="1" dirty="0" smtClean="0">
                <a:solidFill>
                  <a:srgbClr val="000066"/>
                </a:solidFill>
              </a:rPr>
              <a:t>10:10 </a:t>
            </a:r>
            <a:r>
              <a:rPr lang="en-US" sz="1900" b="1" dirty="0">
                <a:solidFill>
                  <a:srgbClr val="000066"/>
                </a:solidFill>
              </a:rPr>
              <a:t>– </a:t>
            </a:r>
            <a:r>
              <a:rPr lang="en-US" sz="1900" b="1" dirty="0" smtClean="0">
                <a:solidFill>
                  <a:srgbClr val="000066"/>
                </a:solidFill>
              </a:rPr>
              <a:t>10:30 </a:t>
            </a:r>
            <a:r>
              <a:rPr lang="en-US" sz="1900" b="1" dirty="0">
                <a:solidFill>
                  <a:srgbClr val="000066"/>
                </a:solidFill>
              </a:rPr>
              <a:t>	LARP	 </a:t>
            </a:r>
            <a:r>
              <a:rPr lang="en-US" sz="1900" b="1" dirty="0" smtClean="0">
                <a:solidFill>
                  <a:srgbClr val="000066"/>
                </a:solidFill>
              </a:rPr>
              <a:t>                                                            Giorgio </a:t>
            </a:r>
            <a:r>
              <a:rPr lang="en-US" sz="1900" b="1" dirty="0" err="1" smtClean="0">
                <a:solidFill>
                  <a:srgbClr val="000066"/>
                </a:solidFill>
              </a:rPr>
              <a:t>Apollinari</a:t>
            </a:r>
            <a:r>
              <a:rPr lang="en-US" sz="1900" b="1" dirty="0" smtClean="0">
                <a:solidFill>
                  <a:srgbClr val="000066"/>
                </a:solidFill>
              </a:rPr>
              <a:t> (</a:t>
            </a:r>
            <a:r>
              <a:rPr lang="en-US" sz="1900" b="1" dirty="0" err="1" smtClean="0">
                <a:solidFill>
                  <a:srgbClr val="000066"/>
                </a:solidFill>
              </a:rPr>
              <a:t>Fermilab</a:t>
            </a:r>
            <a:r>
              <a:rPr lang="en-US" sz="1900" b="1" dirty="0" smtClean="0">
                <a:solidFill>
                  <a:srgbClr val="000066"/>
                </a:solidFill>
              </a:rPr>
              <a:t>) </a:t>
            </a:r>
            <a:endParaRPr lang="en-US" sz="1900" b="1" dirty="0">
              <a:solidFill>
                <a:srgbClr val="000066"/>
              </a:solidFill>
            </a:endParaRPr>
          </a:p>
          <a:p>
            <a:pPr marL="347663" indent="-347663" defTabSz="1503363" fontAlgn="base">
              <a:lnSpc>
                <a:spcPct val="90000"/>
              </a:lnSpc>
              <a:spcAft>
                <a:spcPts val="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1900" b="1" dirty="0" smtClean="0">
                <a:solidFill>
                  <a:srgbClr val="000066"/>
                </a:solidFill>
              </a:rPr>
              <a:t>10:30 </a:t>
            </a:r>
            <a:r>
              <a:rPr lang="en-US" sz="1900" b="1" dirty="0">
                <a:solidFill>
                  <a:srgbClr val="000066"/>
                </a:solidFill>
              </a:rPr>
              <a:t>– </a:t>
            </a:r>
            <a:r>
              <a:rPr lang="en-US" sz="1900" b="1" dirty="0" smtClean="0">
                <a:solidFill>
                  <a:srgbClr val="000066"/>
                </a:solidFill>
              </a:rPr>
              <a:t>10:50                        </a:t>
            </a:r>
            <a:r>
              <a:rPr lang="en-US" sz="1900" b="1" dirty="0">
                <a:solidFill>
                  <a:srgbClr val="000066"/>
                </a:solidFill>
              </a:rPr>
              <a:t>COFFEE BREAK </a:t>
            </a:r>
            <a:endParaRPr lang="en-US" sz="1900" b="1" dirty="0" smtClean="0">
              <a:solidFill>
                <a:srgbClr val="000066"/>
              </a:solidFill>
            </a:endParaRPr>
          </a:p>
          <a:p>
            <a:pPr marL="347663" indent="-347663" defTabSz="1503363" fontAlgn="base">
              <a:lnSpc>
                <a:spcPct val="90000"/>
              </a:lnSpc>
              <a:spcAft>
                <a:spcPts val="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1900" b="1" dirty="0" smtClean="0">
                <a:solidFill>
                  <a:srgbClr val="000066"/>
                </a:solidFill>
              </a:rPr>
              <a:t>10:50 – 11:20  	ATLAS  	Status and Outlook                         </a:t>
            </a:r>
            <a:r>
              <a:rPr lang="en-US" sz="1900" b="1" dirty="0" err="1" smtClean="0">
                <a:solidFill>
                  <a:srgbClr val="000066"/>
                </a:solidFill>
              </a:rPr>
              <a:t>Beate</a:t>
            </a:r>
            <a:r>
              <a:rPr lang="en-US" sz="1900" b="1" dirty="0" smtClean="0">
                <a:solidFill>
                  <a:srgbClr val="000066"/>
                </a:solidFill>
              </a:rPr>
              <a:t> Heinemann (UCB, LBNL) </a:t>
            </a:r>
          </a:p>
          <a:p>
            <a:pPr marL="347663" indent="-347663" defTabSz="1503363" fontAlgn="base">
              <a:lnSpc>
                <a:spcPct val="90000"/>
              </a:lnSpc>
              <a:spcAft>
                <a:spcPts val="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1900" b="1" dirty="0" smtClean="0">
                <a:solidFill>
                  <a:srgbClr val="000066"/>
                </a:solidFill>
              </a:rPr>
              <a:t>11:20 – 11:50  	CMS 	Status and Outlook        	               Jorgen </a:t>
            </a:r>
            <a:r>
              <a:rPr lang="en-US" sz="1900" b="1" dirty="0" err="1" smtClean="0">
                <a:solidFill>
                  <a:srgbClr val="000066"/>
                </a:solidFill>
              </a:rPr>
              <a:t>d’Hondt</a:t>
            </a:r>
            <a:r>
              <a:rPr lang="en-US" sz="1900" b="1" dirty="0" smtClean="0">
                <a:solidFill>
                  <a:srgbClr val="000066"/>
                </a:solidFill>
              </a:rPr>
              <a:t> (VU Brussel)</a:t>
            </a:r>
          </a:p>
          <a:p>
            <a:pPr marL="347663" indent="-347663" defTabSz="1503363" fontAlgn="base">
              <a:lnSpc>
                <a:spcPct val="90000"/>
              </a:lnSpc>
              <a:spcAft>
                <a:spcPts val="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1900" b="1" dirty="0" smtClean="0">
                <a:solidFill>
                  <a:srgbClr val="000066"/>
                </a:solidFill>
              </a:rPr>
              <a:t>11:50 – 12:20      US HEP Program Status and Outlook        Nigel Lockyer (</a:t>
            </a:r>
            <a:r>
              <a:rPr lang="en-US" sz="1900" b="1" dirty="0" err="1" smtClean="0">
                <a:solidFill>
                  <a:srgbClr val="000066"/>
                </a:solidFill>
              </a:rPr>
              <a:t>Fermilab</a:t>
            </a:r>
            <a:r>
              <a:rPr lang="en-US" sz="1900" b="1" dirty="0" smtClean="0">
                <a:solidFill>
                  <a:srgbClr val="000066"/>
                </a:solidFill>
              </a:rPr>
              <a:t>)</a:t>
            </a:r>
          </a:p>
          <a:p>
            <a:pPr marL="347663" indent="-347663" defTabSz="1503363" fontAlgn="base">
              <a:lnSpc>
                <a:spcPct val="90000"/>
              </a:lnSpc>
              <a:spcAft>
                <a:spcPts val="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1900" b="1" dirty="0" smtClean="0">
                <a:solidFill>
                  <a:srgbClr val="000066"/>
                </a:solidFill>
              </a:rPr>
              <a:t>12:20 – 1:20                           LUNCH </a:t>
            </a:r>
          </a:p>
          <a:p>
            <a:pPr marL="347663" indent="-347663" defTabSz="1503363" fontAlgn="base">
              <a:lnSpc>
                <a:spcPct val="90000"/>
              </a:lnSpc>
              <a:spcAft>
                <a:spcPts val="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1900" b="1" dirty="0" smtClean="0">
                <a:solidFill>
                  <a:srgbClr val="000066"/>
                </a:solidFill>
              </a:rPr>
              <a:t>  1:20 – 1:30        GROUP PHOTO</a:t>
            </a:r>
            <a:endParaRPr lang="en-US" sz="1900" b="1" dirty="0">
              <a:solidFill>
                <a:srgbClr val="000066"/>
              </a:solidFill>
            </a:endParaRPr>
          </a:p>
          <a:p>
            <a:pPr marL="347663" indent="-347663" defTabSz="1503363" fontAlgn="base">
              <a:lnSpc>
                <a:spcPct val="90000"/>
              </a:lnSpc>
              <a:spcAft>
                <a:spcPts val="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1900" b="1" dirty="0" smtClean="0">
                <a:solidFill>
                  <a:srgbClr val="000066"/>
                </a:solidFill>
              </a:rPr>
              <a:t>  1:30 – 2:00   	</a:t>
            </a:r>
            <a:r>
              <a:rPr lang="en-US" sz="1900" b="1" dirty="0" err="1" smtClean="0">
                <a:solidFill>
                  <a:srgbClr val="000066"/>
                </a:solidFill>
              </a:rPr>
              <a:t>LHCb</a:t>
            </a:r>
            <a:r>
              <a:rPr lang="en-US" sz="1900" b="1" dirty="0" smtClean="0">
                <a:solidFill>
                  <a:srgbClr val="000066"/>
                </a:solidFill>
              </a:rPr>
              <a:t> 	Status and Run2 Results	               Mike Williams (MIT)  </a:t>
            </a:r>
          </a:p>
          <a:p>
            <a:pPr marL="347663" indent="-347663" defTabSz="1503363" fontAlgn="base">
              <a:lnSpc>
                <a:spcPct val="90000"/>
              </a:lnSpc>
              <a:spcAft>
                <a:spcPts val="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1900" b="1" dirty="0" smtClean="0">
                <a:solidFill>
                  <a:srgbClr val="000066"/>
                </a:solidFill>
              </a:rPr>
              <a:t>  2:00 – 2:30       	ALICE   	Status and Run2 Results	                Rene </a:t>
            </a:r>
            <a:r>
              <a:rPr lang="en-US" sz="1900" b="1" dirty="0" err="1" smtClean="0">
                <a:solidFill>
                  <a:srgbClr val="000066"/>
                </a:solidFill>
              </a:rPr>
              <a:t>Bellwied</a:t>
            </a:r>
            <a:r>
              <a:rPr lang="en-US" sz="1900" b="1" dirty="0" smtClean="0">
                <a:solidFill>
                  <a:srgbClr val="000066"/>
                </a:solidFill>
              </a:rPr>
              <a:t> (Houston)                   </a:t>
            </a:r>
          </a:p>
          <a:p>
            <a:pPr marL="347663" indent="-347663" defTabSz="1503363" fontAlgn="base">
              <a:lnSpc>
                <a:spcPct val="90000"/>
              </a:lnSpc>
              <a:spcAft>
                <a:spcPts val="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1900" b="1" dirty="0" smtClean="0">
                <a:solidFill>
                  <a:srgbClr val="000066"/>
                </a:solidFill>
              </a:rPr>
              <a:t>  2:30 – 3:30     </a:t>
            </a:r>
          </a:p>
          <a:p>
            <a:pPr marL="347663" indent="-347663" defTabSz="1503363" fontAlgn="base">
              <a:lnSpc>
                <a:spcPct val="90000"/>
              </a:lnSpc>
              <a:spcAft>
                <a:spcPts val="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1900" b="1" dirty="0" smtClean="0">
                <a:solidFill>
                  <a:srgbClr val="000066"/>
                </a:solidFill>
              </a:rPr>
              <a:t>  3:30 – 3:50                      AFTERNOON BREAK</a:t>
            </a:r>
          </a:p>
          <a:p>
            <a:pPr marL="347663" indent="-347663" defTabSz="1503363" fontAlgn="base">
              <a:lnSpc>
                <a:spcPct val="90000"/>
              </a:lnSpc>
              <a:spcAft>
                <a:spcPts val="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1900" b="1" dirty="0" smtClean="0">
                <a:solidFill>
                  <a:srgbClr val="000066"/>
                </a:solidFill>
              </a:rPr>
              <a:t>  3:50 – 4:15      </a:t>
            </a:r>
            <a:r>
              <a:rPr lang="en-US" sz="1900" b="1" dirty="0">
                <a:solidFill>
                  <a:srgbClr val="000066"/>
                </a:solidFill>
              </a:rPr>
              <a:t>	CMS 	</a:t>
            </a:r>
            <a:r>
              <a:rPr lang="en-US" sz="1900" b="1" dirty="0" smtClean="0">
                <a:solidFill>
                  <a:srgbClr val="000066"/>
                </a:solidFill>
              </a:rPr>
              <a:t>Run2 Results                                      Guenther </a:t>
            </a:r>
            <a:r>
              <a:rPr lang="en-US" sz="1900" b="1" dirty="0" err="1" smtClean="0">
                <a:solidFill>
                  <a:srgbClr val="000066"/>
                </a:solidFill>
              </a:rPr>
              <a:t>Dissertori</a:t>
            </a:r>
            <a:r>
              <a:rPr lang="en-US" sz="1900" b="1" dirty="0" smtClean="0">
                <a:solidFill>
                  <a:srgbClr val="000066"/>
                </a:solidFill>
              </a:rPr>
              <a:t> (ETH Zurich) </a:t>
            </a:r>
          </a:p>
          <a:p>
            <a:pPr marL="347663" indent="-347663" defTabSz="1503363" fontAlgn="base">
              <a:lnSpc>
                <a:spcPct val="90000"/>
              </a:lnSpc>
              <a:spcAft>
                <a:spcPts val="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654175" algn="l"/>
                <a:tab pos="2003425" algn="l"/>
                <a:tab pos="2797175" algn="l"/>
                <a:tab pos="5260975" algn="l"/>
                <a:tab pos="6226175" algn="l"/>
                <a:tab pos="6918325" algn="l"/>
                <a:tab pos="8912225" algn="l"/>
              </a:tabLst>
            </a:pPr>
            <a:r>
              <a:rPr lang="en-US" sz="1900" b="1" dirty="0" smtClean="0">
                <a:solidFill>
                  <a:srgbClr val="000066"/>
                </a:solidFill>
              </a:rPr>
              <a:t>  4:15 – 4:40      	ATLAS 	Run2 Results                                      Jessica Metcalfe (Argonne)</a:t>
            </a:r>
          </a:p>
          <a:p>
            <a:pPr marL="288925" indent="-288925" defTabSz="1503363" fontAlgn="base">
              <a:lnSpc>
                <a:spcPct val="90000"/>
              </a:lnSpc>
              <a:spcAft>
                <a:spcPts val="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519863" algn="l"/>
                <a:tab pos="6858000" algn="l"/>
                <a:tab pos="8912225" algn="l"/>
              </a:tabLst>
            </a:pPr>
            <a:r>
              <a:rPr lang="en-US" sz="1900" b="1" dirty="0" smtClean="0">
                <a:solidFill>
                  <a:srgbClr val="002060"/>
                </a:solidFill>
              </a:rPr>
              <a:t>   4:40 – 5:05 	   DOE Office of HEP Report                               Simona </a:t>
            </a:r>
            <a:r>
              <a:rPr lang="en-US" sz="1900" b="1" dirty="0" err="1" smtClean="0">
                <a:solidFill>
                  <a:srgbClr val="002060"/>
                </a:solidFill>
              </a:rPr>
              <a:t>Rolli</a:t>
            </a:r>
            <a:r>
              <a:rPr lang="en-US" sz="1900" b="1" dirty="0" smtClean="0">
                <a:solidFill>
                  <a:srgbClr val="002060"/>
                </a:solidFill>
              </a:rPr>
              <a:t> (DOE/HEP)                  </a:t>
            </a:r>
          </a:p>
          <a:p>
            <a:pPr marL="288925" indent="-288925" defTabSz="1503363" fontAlgn="base">
              <a:lnSpc>
                <a:spcPct val="90000"/>
              </a:lnSpc>
              <a:spcAft>
                <a:spcPts val="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519863" algn="l"/>
                <a:tab pos="6858000" algn="l"/>
                <a:tab pos="8912225" algn="l"/>
              </a:tabLst>
            </a:pPr>
            <a:r>
              <a:rPr lang="en-US" sz="1900" b="1" dirty="0" smtClean="0">
                <a:solidFill>
                  <a:srgbClr val="002060"/>
                </a:solidFill>
              </a:rPr>
              <a:t>   5:05 </a:t>
            </a:r>
            <a:r>
              <a:rPr lang="en-US" sz="1900" b="1" dirty="0">
                <a:solidFill>
                  <a:srgbClr val="002060"/>
                </a:solidFill>
              </a:rPr>
              <a:t>– </a:t>
            </a:r>
            <a:r>
              <a:rPr lang="en-US" sz="1900" b="1" dirty="0" smtClean="0">
                <a:solidFill>
                  <a:srgbClr val="002060"/>
                </a:solidFill>
              </a:rPr>
              <a:t>5:30       </a:t>
            </a:r>
            <a:r>
              <a:rPr lang="en-US" sz="1900" b="1" dirty="0">
                <a:solidFill>
                  <a:srgbClr val="002060"/>
                </a:solidFill>
              </a:rPr>
              <a:t>DOE Office of NP Report                                </a:t>
            </a:r>
            <a:r>
              <a:rPr lang="en-US" sz="1900" b="1" dirty="0" smtClean="0">
                <a:solidFill>
                  <a:srgbClr val="002060"/>
                </a:solidFill>
              </a:rPr>
              <a:t> Tim Hallman (DOE/NP)</a:t>
            </a:r>
          </a:p>
          <a:p>
            <a:pPr marL="288925" indent="-288925" defTabSz="1503363" fontAlgn="base">
              <a:lnSpc>
                <a:spcPct val="90000"/>
              </a:lnSpc>
              <a:spcAft>
                <a:spcPts val="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519863" algn="l"/>
                <a:tab pos="6858000" algn="l"/>
                <a:tab pos="8912225" algn="l"/>
              </a:tabLst>
            </a:pP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smtClean="0">
                <a:solidFill>
                  <a:srgbClr val="002060"/>
                </a:solidFill>
              </a:rPr>
              <a:t>  5:30 – 5:45       P5 Plan: Progress and Visibility                      Steve Ritz (UCSC)</a:t>
            </a:r>
          </a:p>
          <a:p>
            <a:pPr marL="288925" indent="-288925" defTabSz="1503363" fontAlgn="base">
              <a:lnSpc>
                <a:spcPct val="90000"/>
              </a:lnSpc>
              <a:spcAft>
                <a:spcPts val="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230938" algn="l"/>
                <a:tab pos="6858000" algn="l"/>
                <a:tab pos="8912225" algn="l"/>
              </a:tabLst>
            </a:pP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smtClean="0">
                <a:solidFill>
                  <a:srgbClr val="002060"/>
                </a:solidFill>
              </a:rPr>
              <a:t>  5:45 </a:t>
            </a:r>
            <a:r>
              <a:rPr lang="en-US" sz="1900" b="1" dirty="0">
                <a:solidFill>
                  <a:srgbClr val="002060"/>
                </a:solidFill>
              </a:rPr>
              <a:t>– </a:t>
            </a:r>
            <a:r>
              <a:rPr lang="en-US" sz="1900" b="1" dirty="0" smtClean="0">
                <a:solidFill>
                  <a:srgbClr val="002060"/>
                </a:solidFill>
              </a:rPr>
              <a:t>7:15 </a:t>
            </a:r>
            <a:r>
              <a:rPr lang="en-US" sz="1900" b="1" dirty="0">
                <a:solidFill>
                  <a:srgbClr val="002060"/>
                </a:solidFill>
              </a:rPr>
              <a:t>	</a:t>
            </a:r>
            <a:r>
              <a:rPr lang="en-US" sz="1900" b="1" dirty="0" smtClean="0">
                <a:solidFill>
                  <a:srgbClr val="002060"/>
                </a:solidFill>
              </a:rPr>
              <a:t>   Careers Session (Panel, Q&amp;A)                         </a:t>
            </a:r>
            <a:r>
              <a:rPr lang="en-US" sz="1900" b="1" dirty="0" err="1" smtClean="0">
                <a:solidFill>
                  <a:srgbClr val="002060"/>
                </a:solidFill>
              </a:rPr>
              <a:t>Toyoko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</a:rPr>
              <a:t>Orimoto</a:t>
            </a:r>
            <a:r>
              <a:rPr lang="en-US" sz="1900" b="1" dirty="0" smtClean="0">
                <a:solidFill>
                  <a:srgbClr val="002060"/>
                </a:solidFill>
              </a:rPr>
              <a:t> (Northeastern)</a:t>
            </a:r>
          </a:p>
          <a:p>
            <a:pPr marL="288925" indent="-288925" defTabSz="1503363" fontAlgn="base">
              <a:lnSpc>
                <a:spcPct val="90000"/>
              </a:lnSpc>
              <a:spcAft>
                <a:spcPts val="200"/>
              </a:spcAft>
              <a:buSzPct val="95000"/>
              <a:buFont typeface="Wingdings" pitchFamily="2" charset="2"/>
              <a:buChar char="r"/>
              <a:tabLst>
                <a:tab pos="1311275" algn="l"/>
                <a:tab pos="1771650" algn="l"/>
                <a:tab pos="1947863" algn="l"/>
                <a:tab pos="6230938" algn="l"/>
                <a:tab pos="6858000" algn="l"/>
                <a:tab pos="8912225" algn="l"/>
              </a:tabLst>
            </a:pPr>
            <a:r>
              <a:rPr lang="en-US" sz="1900" b="1" dirty="0">
                <a:solidFill>
                  <a:srgbClr val="002060"/>
                </a:solidFill>
              </a:rPr>
              <a:t> </a:t>
            </a:r>
            <a:r>
              <a:rPr lang="en-US" sz="1900" b="1" dirty="0" smtClean="0">
                <a:solidFill>
                  <a:srgbClr val="002060"/>
                </a:solidFill>
              </a:rPr>
              <a:t> </a:t>
            </a:r>
            <a:r>
              <a:rPr lang="en-US" sz="1900" b="1" dirty="0" smtClean="0">
                <a:solidFill>
                  <a:srgbClr val="000066"/>
                </a:solidFill>
              </a:rPr>
              <a:t> 7:20 – 9:20       Conference Dinner;  </a:t>
            </a:r>
            <a:r>
              <a:rPr lang="en-US" sz="1900" b="1" dirty="0">
                <a:solidFill>
                  <a:srgbClr val="000066"/>
                </a:solidFill>
              </a:rPr>
              <a:t>Cocktail at </a:t>
            </a:r>
            <a:r>
              <a:rPr lang="en-US" sz="1900" b="1" dirty="0" smtClean="0">
                <a:solidFill>
                  <a:srgbClr val="000066"/>
                </a:solidFill>
              </a:rPr>
              <a:t>7:20</a:t>
            </a:r>
            <a:endParaRPr lang="en-US" sz="2000" b="1" dirty="0">
              <a:solidFill>
                <a:srgbClr val="000066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133600" y="4191000"/>
            <a:ext cx="7391400" cy="300082"/>
          </a:xfrm>
          <a:prstGeom prst="rect">
            <a:avLst/>
          </a:prstGeom>
          <a:solidFill>
            <a:srgbClr val="000066"/>
          </a:solidFill>
          <a:ln w="19050">
            <a:solidFill>
              <a:srgbClr val="FFFF00"/>
            </a:solidFill>
            <a:miter lim="800000"/>
            <a:headEnd/>
            <a:tailEnd/>
          </a:ln>
        </p:spPr>
        <p:txBody>
          <a:bodyPr wrap="square" lIns="0" tIns="18288" rIns="0" bIns="18288">
            <a:spAutoFit/>
          </a:bodyPr>
          <a:lstStyle/>
          <a:p>
            <a:pPr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3200400" algn="l"/>
              </a:tabLst>
            </a:pPr>
            <a:r>
              <a:rPr lang="en-US" altLang="en-US" b="1" dirty="0">
                <a:solidFill>
                  <a:srgbClr val="FFFFFF"/>
                </a:solidFill>
                <a:latin typeface="Arial" pitchFamily="34" charset="0"/>
              </a:rPr>
              <a:t>   Young Physicists’ Lightning Round  </a:t>
            </a:r>
            <a:r>
              <a:rPr lang="en-US" altLang="en-US" b="1" dirty="0" smtClean="0">
                <a:solidFill>
                  <a:srgbClr val="FFFFFF"/>
                </a:solidFill>
                <a:latin typeface="Arial" pitchFamily="34" charset="0"/>
              </a:rPr>
              <a:t>Session 1 [5]</a:t>
            </a:r>
            <a:endParaRPr lang="en-US" altLang="en-US" b="1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78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1" name="Rectangle 7"/>
          <p:cNvSpPr>
            <a:spLocks noChangeArrowheads="1"/>
          </p:cNvSpPr>
          <p:nvPr/>
        </p:nvSpPr>
        <p:spPr bwMode="auto">
          <a:xfrm>
            <a:off x="358589" y="1828800"/>
            <a:ext cx="892114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FFEF08"/>
                </a:solidFill>
                <a:cs typeface="Arial" pitchFamily="34" charset="0"/>
              </a:rPr>
              <a:t>Many More </a:t>
            </a:r>
            <a:br>
              <a:rPr lang="en-US" sz="4800" b="1" dirty="0">
                <a:solidFill>
                  <a:srgbClr val="FFEF08"/>
                </a:solidFill>
                <a:cs typeface="Arial" pitchFamily="34" charset="0"/>
              </a:rPr>
            </a:br>
            <a:r>
              <a:rPr lang="en-US" sz="4800" b="1" dirty="0">
                <a:solidFill>
                  <a:srgbClr val="FFEF08"/>
                </a:solidFill>
                <a:cs typeface="Arial" pitchFamily="34" charset="0"/>
              </a:rPr>
              <a:t>Public Physics Results</a:t>
            </a:r>
            <a:endParaRPr lang="en-US" sz="4400" b="1" dirty="0">
              <a:solidFill>
                <a:srgbClr val="FFEF08"/>
              </a:solidFill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079" y="275492"/>
            <a:ext cx="884501" cy="8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35769" y="3090446"/>
            <a:ext cx="9066820" cy="1228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sz="2200" b="1" dirty="0">
                <a:solidFill>
                  <a:srgbClr val="FFFFFF"/>
                </a:solidFill>
                <a:cs typeface="Arial" pitchFamily="34" charset="0"/>
                <a:hlinkClick r:id=""/>
              </a:rPr>
              <a:t>https://twiki.cern.ch/twiki/bin/view/AtlasPublic/HiggsPublicResult</a:t>
            </a: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</a:pPr>
            <a:endParaRPr lang="en-US" sz="2200" b="1" dirty="0">
              <a:solidFill>
                <a:srgbClr val="FFFFFF"/>
              </a:solidFill>
              <a:cs typeface="Arial" pitchFamily="34" charset="0"/>
              <a:hlinkClick r:id="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sz="2400" b="1" dirty="0">
                <a:solidFill>
                  <a:srgbClr val="FFFFFF"/>
                </a:solidFill>
                <a:cs typeface="Arial" pitchFamily="34" charset="0"/>
                <a:hlinkClick r:id="rId4"/>
              </a:rPr>
              <a:t>http://cms.web.cern.ch/org/cms-higgs-results</a:t>
            </a:r>
            <a:r>
              <a:rPr lang="en-US" sz="2400" b="1" dirty="0">
                <a:solidFill>
                  <a:srgbClr val="FFFFFF"/>
                </a:solidFill>
                <a:cs typeface="Arial" pitchFamily="34" charset="0"/>
              </a:rPr>
              <a:t> </a:t>
            </a:r>
          </a:p>
        </p:txBody>
      </p:sp>
      <p:pic>
        <p:nvPicPr>
          <p:cNvPr id="6146" name="Picture 2" descr="https://joejonestravel.files.wordpress.com/2011/01/dsc_005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58"/>
            <a:ext cx="9906000" cy="686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34007" y="6450553"/>
            <a:ext cx="4343400" cy="390235"/>
          </a:xfrm>
          <a:prstGeom prst="rect">
            <a:avLst/>
          </a:prstGeom>
          <a:solidFill>
            <a:srgbClr val="010553">
              <a:alpha val="86000"/>
            </a:srgbClr>
          </a:solidFill>
          <a:ln w="22225">
            <a:solidFill>
              <a:srgbClr val="F4BF28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b="1" dirty="0" smtClean="0">
                <a:solidFill>
                  <a:srgbClr val="93FFFF"/>
                </a:solidFill>
                <a:latin typeface="Helvetica" pitchFamily="1" charset="0"/>
                <a:cs typeface="Arial" pitchFamily="34" charset="0"/>
              </a:rPr>
              <a:t>The View Before LHC Run1</a:t>
            </a:r>
            <a:endParaRPr lang="en-US" sz="2200" b="1" dirty="0">
              <a:solidFill>
                <a:srgbClr val="FFE800"/>
              </a:solidFill>
              <a:latin typeface="Script MT Bold" panose="03040602040607080904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734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1" name="Rectangle 7"/>
          <p:cNvSpPr>
            <a:spLocks noChangeArrowheads="1"/>
          </p:cNvSpPr>
          <p:nvPr/>
        </p:nvSpPr>
        <p:spPr bwMode="auto">
          <a:xfrm>
            <a:off x="358589" y="1828800"/>
            <a:ext cx="892114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FFEF08"/>
                </a:solidFill>
                <a:cs typeface="Arial" pitchFamily="34" charset="0"/>
              </a:rPr>
              <a:t>Many More </a:t>
            </a:r>
            <a:br>
              <a:rPr lang="en-US" sz="4800" b="1" dirty="0">
                <a:solidFill>
                  <a:srgbClr val="FFEF08"/>
                </a:solidFill>
                <a:cs typeface="Arial" pitchFamily="34" charset="0"/>
              </a:rPr>
            </a:br>
            <a:r>
              <a:rPr lang="en-US" sz="4800" b="1" dirty="0">
                <a:solidFill>
                  <a:srgbClr val="FFEF08"/>
                </a:solidFill>
                <a:cs typeface="Arial" pitchFamily="34" charset="0"/>
              </a:rPr>
              <a:t>Public Physics Results</a:t>
            </a:r>
            <a:endParaRPr lang="en-US" sz="4400" b="1" dirty="0">
              <a:solidFill>
                <a:srgbClr val="FFEF08"/>
              </a:solidFill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079" y="275492"/>
            <a:ext cx="884501" cy="8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35769" y="3090446"/>
            <a:ext cx="9066820" cy="1228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sz="2200" b="1" dirty="0">
                <a:solidFill>
                  <a:srgbClr val="FFFFFF"/>
                </a:solidFill>
                <a:cs typeface="Arial" pitchFamily="34" charset="0"/>
                <a:hlinkClick r:id=""/>
              </a:rPr>
              <a:t>https://twiki.cern.ch/twiki/bin/view/AtlasPublic/HiggsPublicResult</a:t>
            </a: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</a:pPr>
            <a:endParaRPr lang="en-US" sz="2200" b="1" dirty="0">
              <a:solidFill>
                <a:srgbClr val="FFFFFF"/>
              </a:solidFill>
              <a:cs typeface="Arial" pitchFamily="34" charset="0"/>
              <a:hlinkClick r:id="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sz="2400" b="1" dirty="0">
                <a:solidFill>
                  <a:srgbClr val="FFFFFF"/>
                </a:solidFill>
                <a:cs typeface="Arial" pitchFamily="34" charset="0"/>
                <a:hlinkClick r:id="rId4"/>
              </a:rPr>
              <a:t>http://cms.web.cern.ch/org/cms-higgs-results</a:t>
            </a:r>
            <a:r>
              <a:rPr lang="en-US" sz="2400" b="1" dirty="0">
                <a:solidFill>
                  <a:srgbClr val="FFFFFF"/>
                </a:solidFill>
                <a:cs typeface="Arial" pitchFamily="34" charset="0"/>
              </a:rPr>
              <a:t> </a:t>
            </a:r>
          </a:p>
        </p:txBody>
      </p:sp>
      <p:pic>
        <p:nvPicPr>
          <p:cNvPr id="6891522" name="Picture 2" descr="http://ih1.redbubble.net/image.3766725.3681/flat,1000x1000,075,f.u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6" y="1"/>
            <a:ext cx="990036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7756866" y="6439342"/>
            <a:ext cx="1865671" cy="294968"/>
          </a:xfrm>
          <a:prstGeom prst="rect">
            <a:avLst/>
          </a:prstGeom>
          <a:solidFill>
            <a:srgbClr val="541000"/>
          </a:solidFill>
          <a:ln w="25400">
            <a:noFill/>
          </a:ln>
        </p:spPr>
        <p:txBody>
          <a:bodyPr lIns="0" tIns="45720" rIns="0" bIns="0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marL="0" lvl="1" indent="0" algn="ctr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Tx/>
              <a:buNone/>
            </a:pPr>
            <a:r>
              <a:rPr lang="en-US" sz="1800" b="1" kern="0" dirty="0" smtClean="0">
                <a:solidFill>
                  <a:srgbClr val="FFFFFF"/>
                </a:solidFill>
                <a:cs typeface="Arial" pitchFamily="34" charset="0"/>
              </a:rPr>
              <a:t>Amazon Sunrise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1905000" y="6046173"/>
            <a:ext cx="5562600" cy="688137"/>
          </a:xfrm>
          <a:prstGeom prst="rect">
            <a:avLst/>
          </a:prstGeom>
          <a:solidFill>
            <a:srgbClr val="010553">
              <a:alpha val="86000"/>
            </a:srgbClr>
          </a:solidFill>
          <a:ln w="22225">
            <a:solidFill>
              <a:srgbClr val="F4BF28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93FFFF"/>
                </a:solidFill>
                <a:latin typeface="Helvetica" pitchFamily="1" charset="0"/>
                <a:cs typeface="Arial" pitchFamily="34" charset="0"/>
              </a:rPr>
              <a:t>LHC Run2 </a:t>
            </a:r>
            <a:br>
              <a:rPr lang="en-US" sz="2200" b="1" dirty="0">
                <a:solidFill>
                  <a:srgbClr val="93FFFF"/>
                </a:solidFill>
                <a:latin typeface="Helvetica" pitchFamily="1" charset="0"/>
                <a:cs typeface="Arial" pitchFamily="34" charset="0"/>
              </a:rPr>
            </a:br>
            <a:r>
              <a:rPr lang="en-US" sz="2200" b="1" dirty="0">
                <a:solidFill>
                  <a:srgbClr val="FFFFFF"/>
                </a:solidFill>
                <a:latin typeface="Helvetica" pitchFamily="1" charset="0"/>
                <a:cs typeface="Arial" pitchFamily="34" charset="0"/>
              </a:rPr>
              <a:t>L</a:t>
            </a:r>
            <a:r>
              <a:rPr lang="en-US" sz="2200" b="1" dirty="0" smtClean="0">
                <a:solidFill>
                  <a:srgbClr val="FFFFFF"/>
                </a:solidFill>
                <a:latin typeface="Helvetica" pitchFamily="1" charset="0"/>
                <a:cs typeface="Arial" pitchFamily="34" charset="0"/>
              </a:rPr>
              <a:t>aunched</a:t>
            </a:r>
            <a:r>
              <a:rPr lang="en-US" sz="2200" b="1" dirty="0" smtClean="0">
                <a:solidFill>
                  <a:srgbClr val="FFE800"/>
                </a:solidFill>
                <a:latin typeface="Helvetica" pitchFamily="1" charset="0"/>
                <a:cs typeface="Arial" pitchFamily="34" charset="0"/>
              </a:rPr>
              <a:t> </a:t>
            </a:r>
            <a:r>
              <a:rPr lang="en-US" sz="2200" b="1" dirty="0">
                <a:solidFill>
                  <a:srgbClr val="FFFFFF"/>
                </a:solidFill>
                <a:latin typeface="Helvetica" pitchFamily="1" charset="0"/>
                <a:cs typeface="Arial" pitchFamily="34" charset="0"/>
              </a:rPr>
              <a:t>on a </a:t>
            </a:r>
            <a:r>
              <a:rPr lang="en-US" sz="2200" b="1" dirty="0">
                <a:solidFill>
                  <a:srgbClr val="FFE800"/>
                </a:solidFill>
                <a:latin typeface="Script MT Bold" panose="03040602040607080904" pitchFamily="66" charset="0"/>
                <a:cs typeface="Arial" pitchFamily="34" charset="0"/>
              </a:rPr>
              <a:t>River of Discovery</a:t>
            </a:r>
          </a:p>
        </p:txBody>
      </p:sp>
    </p:spTree>
    <p:extLst>
      <p:ext uri="{BB962C8B-B14F-4D97-AF65-F5344CB8AC3E}">
        <p14:creationId xmlns:p14="http://schemas.microsoft.com/office/powerpoint/2010/main" val="2739821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228625"/>
            <a:ext cx="8229600" cy="914376"/>
          </a:xfrm>
        </p:spPr>
        <p:txBody>
          <a:bodyPr lIns="92075" tIns="46038" rIns="92075" bIns="46038" anchor="b"/>
          <a:lstStyle/>
          <a:p>
            <a:pPr eaLnBrk="1" hangingPunct="1">
              <a:lnSpc>
                <a:spcPct val="85000"/>
              </a:lnSpc>
            </a:pPr>
            <a:r>
              <a:rPr lang="en-US" sz="2800" dirty="0" smtClean="0"/>
              <a:t>US LHC Users Association (US LUA)</a:t>
            </a:r>
            <a:br>
              <a:rPr lang="en-US" sz="2800" dirty="0" smtClean="0"/>
            </a:br>
            <a:r>
              <a:rPr lang="en-US" sz="2800" dirty="0" smtClean="0">
                <a:hlinkClick r:id="rId3"/>
              </a:rPr>
              <a:t>http://www.uslua.org</a:t>
            </a:r>
            <a:r>
              <a:rPr lang="en-US" sz="2800" dirty="0" smtClean="0"/>
              <a:t> </a:t>
            </a:r>
            <a:r>
              <a:rPr lang="en-US" dirty="0" smtClean="0"/>
              <a:t> </a:t>
            </a:r>
            <a:endParaRPr lang="en-US" sz="4000" dirty="0" smtClean="0"/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84138" y="1136073"/>
            <a:ext cx="9821862" cy="5715000"/>
          </a:xfrm>
          <a:noFill/>
        </p:spPr>
        <p:txBody>
          <a:bodyPr lIns="92075" tIns="46038" rIns="92075" bIns="46038"/>
          <a:lstStyle/>
          <a:p>
            <a:pPr eaLnBrk="1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1311275" algn="l"/>
                <a:tab pos="3433763" algn="l"/>
                <a:tab pos="6065838" algn="l"/>
                <a:tab pos="8863013" algn="l"/>
              </a:tabLst>
            </a:pPr>
            <a:r>
              <a:rPr lang="en-US" sz="2200" dirty="0" smtClean="0">
                <a:solidFill>
                  <a:srgbClr val="0000CC"/>
                </a:solidFill>
              </a:rPr>
              <a:t>Represents the entire community:  Universities and Labs</a:t>
            </a:r>
          </a:p>
          <a:p>
            <a:pPr marL="288925" lvl="1" indent="277813" eaLnBrk="1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1311275" algn="l"/>
                <a:tab pos="3433763" algn="l"/>
                <a:tab pos="6065838" algn="l"/>
                <a:tab pos="8863013" algn="l"/>
              </a:tabLst>
            </a:pPr>
            <a:r>
              <a:rPr lang="en-US" sz="2200" dirty="0" smtClean="0">
                <a:solidFill>
                  <a:srgbClr val="000066"/>
                </a:solidFill>
              </a:rPr>
              <a:t>Covers the LHC experiments and LARP (Accelerator R&amp;D)</a:t>
            </a:r>
          </a:p>
          <a:p>
            <a:pPr marL="288925" lvl="1" indent="277813" eaLnBrk="1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1311275" algn="l"/>
                <a:tab pos="3433763" algn="l"/>
                <a:tab pos="6065838" algn="l"/>
                <a:tab pos="8863013" algn="l"/>
              </a:tabLst>
            </a:pPr>
            <a:r>
              <a:rPr lang="en-US" sz="2200" dirty="0" smtClean="0">
                <a:solidFill>
                  <a:srgbClr val="000066"/>
                </a:solidFill>
              </a:rPr>
              <a:t>Forum for information and concerns; special “international” needs   </a:t>
            </a:r>
          </a:p>
          <a:p>
            <a:pPr eaLnBrk="1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1311275" algn="l"/>
                <a:tab pos="3433763" algn="l"/>
                <a:tab pos="6065838" algn="l"/>
                <a:tab pos="8863013" algn="l"/>
              </a:tabLst>
            </a:pPr>
            <a:r>
              <a:rPr lang="en-US" sz="2200" dirty="0" smtClean="0">
                <a:solidFill>
                  <a:srgbClr val="0000CC"/>
                </a:solidFill>
              </a:rPr>
              <a:t>Established as a non-profit tax exempt association, headquartered </a:t>
            </a:r>
            <a:br>
              <a:rPr lang="en-US" sz="2200" dirty="0" smtClean="0">
                <a:solidFill>
                  <a:srgbClr val="0000CC"/>
                </a:solidFill>
              </a:rPr>
            </a:br>
            <a:r>
              <a:rPr lang="en-US" sz="2200" dirty="0" smtClean="0">
                <a:solidFill>
                  <a:srgbClr val="0000CC"/>
                </a:solidFill>
              </a:rPr>
              <a:t>in DC, collocated &amp; hosted by URA since May 2013</a:t>
            </a:r>
          </a:p>
          <a:p>
            <a:pPr eaLnBrk="1" hangingPunct="1">
              <a:lnSpc>
                <a:spcPct val="93000"/>
              </a:lnSpc>
              <a:spcBef>
                <a:spcPct val="10000"/>
              </a:spcBef>
              <a:spcAft>
                <a:spcPts val="600"/>
              </a:spcAft>
              <a:tabLst>
                <a:tab pos="1311275" algn="l"/>
                <a:tab pos="3433763" algn="l"/>
                <a:tab pos="6065838" algn="l"/>
                <a:tab pos="8863013" algn="l"/>
              </a:tabLst>
            </a:pPr>
            <a:r>
              <a:rPr lang="en-US" sz="2200" dirty="0" smtClean="0">
                <a:solidFill>
                  <a:srgbClr val="0000CC"/>
                </a:solidFill>
              </a:rPr>
              <a:t>In our eighth year: Successor to the US LHC Users Organization, </a:t>
            </a:r>
            <a:br>
              <a:rPr lang="en-US" sz="2200" dirty="0" smtClean="0">
                <a:solidFill>
                  <a:srgbClr val="0000CC"/>
                </a:solidFill>
              </a:rPr>
            </a:br>
            <a:r>
              <a:rPr lang="en-US" sz="2200" dirty="0" smtClean="0">
                <a:solidFill>
                  <a:srgbClr val="000066"/>
                </a:solidFill>
              </a:rPr>
              <a:t>that was approved by the LHC experiments and LARP in April 2007</a:t>
            </a:r>
          </a:p>
          <a:p>
            <a:pPr eaLnBrk="1" hangingPunct="1">
              <a:lnSpc>
                <a:spcPct val="93000"/>
              </a:lnSpc>
              <a:spcBef>
                <a:spcPct val="15000"/>
              </a:spcBef>
              <a:spcAft>
                <a:spcPts val="600"/>
              </a:spcAft>
              <a:tabLst>
                <a:tab pos="1311275" algn="l"/>
                <a:tab pos="3433763" algn="l"/>
                <a:tab pos="6065838" algn="l"/>
                <a:tab pos="8863013" algn="l"/>
              </a:tabLst>
            </a:pPr>
            <a:r>
              <a:rPr lang="en-US" sz="2200" u="sng" dirty="0" smtClean="0">
                <a:solidFill>
                  <a:srgbClr val="000066"/>
                </a:solidFill>
              </a:rPr>
              <a:t>Mission Statement:</a:t>
            </a:r>
            <a:r>
              <a:rPr lang="en-US" sz="2200" dirty="0" smtClean="0">
                <a:solidFill>
                  <a:srgbClr val="000066"/>
                </a:solidFill>
              </a:rPr>
              <a:t/>
            </a:r>
            <a:br>
              <a:rPr lang="en-US" sz="2200" dirty="0" smtClean="0">
                <a:solidFill>
                  <a:srgbClr val="000066"/>
                </a:solidFill>
              </a:rPr>
            </a:br>
            <a:r>
              <a:rPr lang="en-US" sz="2000" dirty="0" smtClean="0">
                <a:solidFill>
                  <a:srgbClr val="000066"/>
                </a:solidFill>
              </a:rPr>
              <a:t>“</a:t>
            </a:r>
            <a:r>
              <a:rPr lang="en-US" sz="2000" dirty="0" smtClean="0"/>
              <a:t>The purpose of USLUA is to provide a </a:t>
            </a:r>
            <a:r>
              <a:rPr lang="en-US" sz="2000" dirty="0" smtClean="0">
                <a:solidFill>
                  <a:srgbClr val="800000"/>
                </a:solidFill>
              </a:rPr>
              <a:t>forum for discussions </a:t>
            </a:r>
            <a:r>
              <a:rPr lang="en-US" sz="2000" dirty="0" smtClean="0"/>
              <a:t>of the US </a:t>
            </a:r>
            <a:br>
              <a:rPr lang="en-US" sz="2000" dirty="0" smtClean="0"/>
            </a:br>
            <a:r>
              <a:rPr lang="en-US" sz="2000" dirty="0" smtClean="0"/>
              <a:t>participation in the LHC research program, with </a:t>
            </a:r>
            <a:r>
              <a:rPr lang="en-US" sz="2000" dirty="0" smtClean="0">
                <a:solidFill>
                  <a:srgbClr val="800000"/>
                </a:solidFill>
              </a:rPr>
              <a:t>a focus on how best to enhance scientific participation in the discoveries </a:t>
            </a:r>
            <a:r>
              <a:rPr lang="en-US" sz="2000" dirty="0" smtClean="0"/>
              <a:t>expected from this research. In particular, USLUA aims to </a:t>
            </a:r>
            <a:r>
              <a:rPr lang="en-US" sz="2000" dirty="0" smtClean="0">
                <a:solidFill>
                  <a:srgbClr val="800000"/>
                </a:solidFill>
              </a:rPr>
              <a:t>help the US LHC community work effectively with their colleagues at CERN while in the US</a:t>
            </a:r>
            <a:r>
              <a:rPr lang="en-US" sz="2000" dirty="0" smtClean="0"/>
              <a:t>, and to adapt to work at CERN and to living in the environs of the CERN laboratory. USLUA also </a:t>
            </a:r>
            <a:r>
              <a:rPr lang="en-US" sz="2000" dirty="0" smtClean="0">
                <a:solidFill>
                  <a:srgbClr val="800000"/>
                </a:solidFill>
              </a:rPr>
              <a:t>provides communication channels between scientists working on the LHC experiments, the US agencies supporting this research and the US Congress</a:t>
            </a:r>
            <a:r>
              <a:rPr lang="en-US" sz="2000" dirty="0" smtClean="0"/>
              <a:t>.”</a:t>
            </a:r>
          </a:p>
          <a:p>
            <a:pPr eaLnBrk="1" hangingPunct="1">
              <a:lnSpc>
                <a:spcPct val="93000"/>
              </a:lnSpc>
              <a:spcBef>
                <a:spcPct val="15000"/>
              </a:spcBef>
              <a:spcAft>
                <a:spcPts val="600"/>
              </a:spcAft>
              <a:tabLst>
                <a:tab pos="1311275" algn="l"/>
                <a:tab pos="3433763" algn="l"/>
                <a:tab pos="6065838" algn="l"/>
                <a:tab pos="8863013" algn="l"/>
              </a:tabLst>
            </a:pPr>
            <a:r>
              <a:rPr lang="en-US" sz="2100" dirty="0" smtClean="0"/>
              <a:t>Working in close cooperation: UEC, SLUO, US LHC Ops Program, ACCU</a:t>
            </a:r>
            <a:r>
              <a:rPr lang="en-US" sz="2100" dirty="0" smtClean="0">
                <a:solidFill>
                  <a:srgbClr val="000066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2678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Number Placeholder 2"/>
          <p:cNvSpPr txBox="1">
            <a:spLocks noGrp="1"/>
          </p:cNvSpPr>
          <p:nvPr/>
        </p:nvSpPr>
        <p:spPr bwMode="auto">
          <a:xfrm>
            <a:off x="7099300" y="6356374"/>
            <a:ext cx="2311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D492C6F-BC69-4499-BA0E-B2B71E77FAD1}" type="slidenum">
              <a:rPr lang="en-US" sz="120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solidFill>
                <a:srgbClr val="5F5F5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47" name="TextBox 3"/>
          <p:cNvSpPr txBox="1">
            <a:spLocks noChangeArrowheads="1"/>
          </p:cNvSpPr>
          <p:nvPr/>
        </p:nvSpPr>
        <p:spPr bwMode="auto">
          <a:xfrm>
            <a:off x="1981200" y="0"/>
            <a:ext cx="7862896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200" b="1" dirty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  <a:t>US </a:t>
            </a:r>
            <a:r>
              <a:rPr lang="en-US" sz="3200" b="1" dirty="0" smtClean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  <a:t>LUA </a:t>
            </a:r>
            <a:r>
              <a:rPr lang="en-US" sz="3200" b="1" dirty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  <a:t>Executive Committee </a:t>
            </a:r>
            <a:br>
              <a:rPr lang="en-US" sz="3200" b="1" dirty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b="1" dirty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  <a:t>2015 </a:t>
            </a:r>
            <a:r>
              <a:rPr lang="en-US" sz="2800" b="1" dirty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  <a:t>Membership (2 Year Terms</a:t>
            </a:r>
            <a:r>
              <a:rPr lang="en-US" sz="2800" b="1" dirty="0" smtClean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Nominations for 2016-17 Term on Now: Until Nov. 21</a:t>
            </a:r>
            <a:endParaRPr lang="en-US" sz="2800" b="1" i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76200" y="1447800"/>
            <a:ext cx="10641012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defTabSz="1503363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90000"/>
              <a:buFont typeface="Wingdings" pitchFamily="2" charset="2"/>
              <a:buChar char="u"/>
              <a:tabLst>
                <a:tab pos="1311275" algn="l"/>
                <a:tab pos="3433763" algn="l"/>
                <a:tab pos="6118225" algn="l"/>
                <a:tab pos="8912225" algn="l"/>
              </a:tabLst>
            </a:pPr>
            <a:endParaRPr lang="en-US" sz="3100">
              <a:solidFill>
                <a:srgbClr val="000066"/>
              </a:solidFill>
            </a:endParaRPr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0" y="1295400"/>
            <a:ext cx="9575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defTabSz="1503363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Font typeface="Arial" pitchFamily="34" charset="0"/>
              <a:buNone/>
              <a:tabLst>
                <a:tab pos="1311275" algn="l"/>
                <a:tab pos="2803525" algn="l"/>
                <a:tab pos="3086100" algn="l"/>
                <a:tab pos="4400550" algn="l"/>
                <a:tab pos="4632325" algn="l"/>
                <a:tab pos="4856163" algn="l"/>
                <a:tab pos="6627813" algn="l"/>
                <a:tab pos="8912225" algn="l"/>
              </a:tabLst>
            </a:pPr>
            <a:r>
              <a:rPr lang="en-US" sz="2000" b="1" dirty="0">
                <a:solidFill>
                  <a:srgbClr val="000066"/>
                </a:solidFill>
                <a:latin typeface="Arial" pitchFamily="34" charset="0"/>
              </a:rPr>
              <a:t>     </a:t>
            </a:r>
            <a:r>
              <a:rPr lang="en-US" sz="2200" b="1" u="sng" dirty="0">
                <a:solidFill>
                  <a:srgbClr val="000064"/>
                </a:solidFill>
                <a:latin typeface="Arial" pitchFamily="34" charset="0"/>
              </a:rPr>
              <a:t>Name               	</a:t>
            </a:r>
            <a:r>
              <a:rPr lang="en-US" sz="2200" b="1" u="sng" dirty="0" smtClean="0">
                <a:solidFill>
                  <a:srgbClr val="000064"/>
                </a:solidFill>
                <a:latin typeface="Arial" pitchFamily="34" charset="0"/>
              </a:rPr>
              <a:t>	       Institution       </a:t>
            </a:r>
            <a:r>
              <a:rPr lang="en-US" sz="2200" b="1" u="sng" dirty="0">
                <a:solidFill>
                  <a:srgbClr val="000064"/>
                </a:solidFill>
                <a:latin typeface="Arial" pitchFamily="34" charset="0"/>
              </a:rPr>
              <a:t>Collaboration   Term Expires 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347663" indent="-347663" defTabSz="1503363" fontAlgn="base">
              <a:lnSpc>
                <a:spcPct val="90000"/>
              </a:lnSpc>
              <a:spcBef>
                <a:spcPts val="1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3086100" algn="l"/>
                <a:tab pos="3486150" algn="l"/>
                <a:tab pos="3775075" algn="l"/>
                <a:tab pos="4400550" algn="l"/>
                <a:tab pos="4632325" algn="l"/>
                <a:tab pos="4856163" algn="l"/>
                <a:tab pos="7140575" algn="l"/>
                <a:tab pos="8912225" algn="l"/>
              </a:tabLst>
            </a:pP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Darin Acosta	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	    	    Florida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	   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CMS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    2016</a:t>
            </a:r>
            <a:endParaRPr lang="en-US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indent="347663" defTabSz="1503363" fontAlgn="base">
              <a:lnSpc>
                <a:spcPct val="90000"/>
              </a:lnSpc>
              <a:spcBef>
                <a:spcPts val="1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3086100" algn="l"/>
                <a:tab pos="4400550" algn="l"/>
                <a:tab pos="4632325" algn="l"/>
                <a:tab pos="4856163" algn="l"/>
                <a:tab pos="7140575" algn="l"/>
                <a:tab pos="8912225" algn="l"/>
              </a:tabLst>
            </a:pPr>
            <a:r>
              <a:rPr lang="en-US" sz="2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Jahred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Adelman (Elections) NIU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       ATLAS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    2016</a:t>
            </a:r>
            <a:endParaRPr lang="en-US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indent="347663" defTabSz="1503363" fontAlgn="base">
              <a:lnSpc>
                <a:spcPct val="90000"/>
              </a:lnSpc>
              <a:spcBef>
                <a:spcPts val="1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3086100" algn="l"/>
                <a:tab pos="3486150" algn="l"/>
                <a:tab pos="4400550" algn="l"/>
                <a:tab pos="4632325" algn="l"/>
                <a:tab pos="4856163" algn="l"/>
                <a:tab pos="5540375" algn="l"/>
                <a:tab pos="6057900" algn="l"/>
                <a:tab pos="7140575" algn="l"/>
                <a:tab pos="8912225" algn="l"/>
              </a:tabLst>
            </a:pP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Usha Mallik (Elections)     	    Iowa	   		          ATLAS	              2016</a:t>
            </a:r>
          </a:p>
          <a:p>
            <a:pPr indent="347663" defTabSz="1503363" fontAlgn="base">
              <a:lnSpc>
                <a:spcPct val="90000"/>
              </a:lnSpc>
              <a:spcBef>
                <a:spcPts val="1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3086100" algn="l"/>
                <a:tab pos="3775075" algn="l"/>
                <a:tab pos="4400550" algn="l"/>
                <a:tab pos="4632325" algn="l"/>
                <a:tab pos="4856163" algn="l"/>
                <a:tab pos="7140575" algn="l"/>
                <a:tab pos="8912225" algn="l"/>
              </a:tabLst>
            </a:pPr>
            <a:r>
              <a:rPr lang="en-US" sz="2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Toyoko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Orimoto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   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Northeastern   CMS 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    2016</a:t>
            </a:r>
            <a:endParaRPr lang="en-US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indent="347663" defTabSz="1503363" fontAlgn="base">
              <a:lnSpc>
                <a:spcPct val="90000"/>
              </a:lnSpc>
              <a:spcBef>
                <a:spcPts val="1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3086100" algn="l"/>
                <a:tab pos="3775075" algn="l"/>
                <a:tab pos="4400550" algn="l"/>
                <a:tab pos="4632325" algn="l"/>
                <a:tab pos="4856163" algn="l"/>
                <a:tab pos="7140575" algn="l"/>
                <a:tab pos="8912225" algn="l"/>
              </a:tabLst>
            </a:pP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Sheldon Stone (Treasurer)   	Syracuse         </a:t>
            </a:r>
            <a:r>
              <a:rPr lang="en-US" sz="2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LHCb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    2016</a:t>
            </a:r>
            <a:endParaRPr lang="en-US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indent="347663" defTabSz="1503363" fontAlgn="base">
              <a:lnSpc>
                <a:spcPct val="90000"/>
              </a:lnSpc>
              <a:spcBef>
                <a:spcPts val="1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3086100" algn="l"/>
                <a:tab pos="3486150" algn="l"/>
                <a:tab pos="4400550" algn="l"/>
                <a:tab pos="4632325" algn="l"/>
                <a:tab pos="4856163" algn="l"/>
                <a:tab pos="7140575" algn="l"/>
                <a:tab pos="8115300" algn="l"/>
                <a:tab pos="8912225" algn="l"/>
              </a:tabLst>
            </a:pP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Julia 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Thom 			    Cornell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CMS                    	2016</a:t>
            </a:r>
          </a:p>
          <a:p>
            <a:pPr marL="347663" indent="-347663" defTabSz="1503363" fontAlgn="base">
              <a:lnSpc>
                <a:spcPct val="90000"/>
              </a:lnSpc>
              <a:spcBef>
                <a:spcPts val="1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3657600" algn="l"/>
                <a:tab pos="3775075" algn="l"/>
                <a:tab pos="4400550" algn="l"/>
                <a:tab pos="4632325" algn="l"/>
                <a:tab pos="4856163" algn="l"/>
                <a:tab pos="5543550" algn="l"/>
                <a:tab pos="7140575" algn="l"/>
                <a:tab pos="8912225" algn="l"/>
              </a:tabLst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Kevin Black (Secretary)      	 	Boston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	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ATLAS	              2015</a:t>
            </a:r>
          </a:p>
          <a:p>
            <a:pPr marL="347663" indent="-347663" defTabSz="1503363" fontAlgn="base">
              <a:lnSpc>
                <a:spcPct val="90000"/>
              </a:lnSpc>
              <a:spcBef>
                <a:spcPts val="1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3657600" algn="l"/>
                <a:tab pos="3775075" algn="l"/>
                <a:tab pos="4400550" algn="l"/>
                <a:tab pos="4632325" algn="l"/>
                <a:tab pos="4856163" algn="l"/>
                <a:tab pos="5543550" algn="l"/>
                <a:tab pos="7140575" algn="l"/>
                <a:tab pos="8912225" algn="l"/>
              </a:tabLst>
            </a:pPr>
            <a:r>
              <a:rPr lang="en-US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Sridhara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Dasu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            		Wisconsin   	CMS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    2015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347663" indent="-347663" defTabSz="1503363" fontAlgn="base">
              <a:lnSpc>
                <a:spcPct val="90000"/>
              </a:lnSpc>
              <a:spcBef>
                <a:spcPts val="1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3657600" algn="l"/>
                <a:tab pos="3775075" algn="l"/>
                <a:tab pos="4400550" algn="l"/>
                <a:tab pos="4632325" algn="l"/>
                <a:tab pos="4856163" algn="l"/>
                <a:tab pos="5543550" algn="l"/>
                <a:tab pos="7140575" algn="l"/>
                <a:tab pos="8912225" algn="l"/>
              </a:tabLst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John Harris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 		Yale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       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	ALICE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         2015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347663" indent="-347663" defTabSz="1503363" fontAlgn="base">
              <a:lnSpc>
                <a:spcPct val="90000"/>
              </a:lnSpc>
              <a:spcBef>
                <a:spcPts val="1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3657600" algn="l"/>
                <a:tab pos="3775075" algn="l"/>
                <a:tab pos="4400550" algn="l"/>
                <a:tab pos="4632325" algn="l"/>
                <a:tab pos="4856163" algn="l"/>
                <a:tab pos="5543550" algn="l"/>
                <a:tab pos="7140575" algn="l"/>
                <a:tab pos="8912225" algn="l"/>
              </a:tabLst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Harvey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Newman 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(Chair)      		Caltech            CMS      	              2015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347663" indent="-347663" defTabSz="1503363" fontAlgn="base">
              <a:lnSpc>
                <a:spcPct val="90000"/>
              </a:lnSpc>
              <a:spcBef>
                <a:spcPts val="1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3775075" algn="l"/>
                <a:tab pos="4400550" algn="l"/>
                <a:tab pos="4632325" algn="l"/>
                <a:tab pos="4856163" algn="l"/>
                <a:tab pos="5543550" algn="l"/>
                <a:tab pos="7140575" algn="l"/>
                <a:tab pos="8912225" algn="l"/>
              </a:tabLst>
            </a:pP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Michael Tuts 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(Vice Chair)  	Columbia       	ATLAS   	              2015</a:t>
            </a:r>
          </a:p>
          <a:p>
            <a:pPr marL="347663" indent="-347663" defTabSz="1503363" fontAlgn="base">
              <a:lnSpc>
                <a:spcPct val="90000"/>
              </a:lnSpc>
              <a:spcBef>
                <a:spcPts val="1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3657600" algn="l"/>
                <a:tab pos="3775075" algn="l"/>
                <a:tab pos="4400550" algn="l"/>
                <a:tab pos="4632325" algn="l"/>
                <a:tab pos="4856163" algn="l"/>
                <a:tab pos="5543550" algn="l"/>
                <a:tab pos="7140575" algn="l"/>
                <a:tab pos="8912225" algn="l"/>
              </a:tabLst>
            </a:pP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G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ordon Watts                     		Washington    	ATLAS	              2015</a:t>
            </a:r>
          </a:p>
          <a:p>
            <a:pPr marL="342900" indent="-342900" defTabSz="1503363" fontAlgn="base">
              <a:lnSpc>
                <a:spcPct val="90000"/>
              </a:lnSpc>
              <a:spcBef>
                <a:spcPct val="100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4400550" algn="l"/>
                <a:tab pos="4632325" algn="l"/>
                <a:tab pos="4856163" algn="l"/>
                <a:tab pos="6627813" algn="l"/>
                <a:tab pos="8912225" algn="l"/>
              </a:tabLst>
            </a:pP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Observer:  </a:t>
            </a:r>
            <a:r>
              <a:rPr lang="en-US" sz="20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Tulika</a:t>
            </a:r>
            <a:r>
              <a:rPr lang="en-US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Bose (Boston);  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ACCU Representative</a:t>
            </a:r>
            <a:r>
              <a:rPr lang="en-US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: Usha Mallik</a:t>
            </a:r>
            <a:br>
              <a:rPr lang="en-US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en-US" sz="1900" b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Totals</a:t>
            </a:r>
            <a:r>
              <a:rPr lang="en-US" sz="19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:</a:t>
            </a:r>
            <a:r>
              <a:rPr lang="en-US" sz="19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CMS </a:t>
            </a:r>
            <a:r>
              <a:rPr lang="en-US" sz="19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5+1, </a:t>
            </a:r>
            <a:r>
              <a:rPr lang="en-US" sz="19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ATLAS </a:t>
            </a:r>
            <a:r>
              <a:rPr lang="en-US" sz="19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5, </a:t>
            </a:r>
            <a:r>
              <a:rPr lang="en-US" sz="19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LHCb</a:t>
            </a:r>
            <a:r>
              <a:rPr lang="en-US" sz="19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1, </a:t>
            </a:r>
            <a:r>
              <a:rPr lang="en-US" sz="19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ALICE 1; LARP +1</a:t>
            </a:r>
            <a:r>
              <a:rPr lang="en-US" sz="9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/>
            </a:r>
            <a:br>
              <a:rPr lang="en-US" sz="9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endParaRPr lang="en-US" sz="9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342900" indent="-342900" defTabSz="1503363" fontAlgn="base">
              <a:lnSpc>
                <a:spcPct val="90000"/>
              </a:lnSpc>
              <a:spcBef>
                <a:spcPct val="100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4400550" algn="l"/>
                <a:tab pos="4632325" algn="l"/>
                <a:tab pos="4856163" algn="l"/>
                <a:tab pos="6627813" algn="l"/>
                <a:tab pos="8912225" algn="l"/>
              </a:tabLst>
            </a:pP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Ex-Officio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: US ATLAS and CMS PMs, Deputies, CB 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Chairs, 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IB 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Chairs</a:t>
            </a:r>
            <a:endParaRPr lang="en-US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342900" indent="-342900" defTabSz="1503363" fontAlgn="base">
              <a:lnSpc>
                <a:spcPct val="90000"/>
              </a:lnSpc>
              <a:spcBef>
                <a:spcPct val="10000"/>
              </a:spcBef>
              <a:spcAft>
                <a:spcPts val="20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tabLst>
                <a:tab pos="1311275" algn="l"/>
                <a:tab pos="2803525" algn="l"/>
                <a:tab pos="4400550" algn="l"/>
                <a:tab pos="4632325" algn="l"/>
                <a:tab pos="4856163" algn="l"/>
                <a:tab pos="6627813" algn="l"/>
                <a:tab pos="8912225" algn="l"/>
              </a:tabLst>
            </a:pPr>
            <a:r>
              <a:rPr 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With Thanks </a:t>
            </a:r>
            <a:r>
              <a:rPr lang="en-US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to: </a:t>
            </a:r>
            <a:r>
              <a:rPr lang="en-US" sz="19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Eric </a:t>
            </a:r>
            <a:r>
              <a:rPr lang="en-US" sz="19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Torrence</a:t>
            </a:r>
            <a:r>
              <a:rPr lang="en-US" sz="19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, our ACCU Representative in 2014-15.  </a:t>
            </a:r>
            <a:endParaRPr lang="en-US" sz="19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48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Number Placeholder 2"/>
          <p:cNvSpPr txBox="1">
            <a:spLocks noGrp="1"/>
          </p:cNvSpPr>
          <p:nvPr/>
        </p:nvSpPr>
        <p:spPr bwMode="auto">
          <a:xfrm>
            <a:off x="7099300" y="6356374"/>
            <a:ext cx="2311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D492C6F-BC69-4499-BA0E-B2B71E77FAD1}" type="slidenum">
              <a:rPr lang="en-US" sz="1200">
                <a:solidFill>
                  <a:srgbClr val="5F5F5F"/>
                </a:solidFill>
                <a:latin typeface="Arial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solidFill>
                <a:srgbClr val="5F5F5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947" name="TextBox 3"/>
          <p:cNvSpPr txBox="1">
            <a:spLocks noChangeArrowheads="1"/>
          </p:cNvSpPr>
          <p:nvPr/>
        </p:nvSpPr>
        <p:spPr bwMode="auto">
          <a:xfrm>
            <a:off x="1828800" y="81681"/>
            <a:ext cx="7848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200" b="1" dirty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  <a:t>US </a:t>
            </a:r>
            <a:r>
              <a:rPr lang="en-US" sz="3200" b="1" dirty="0" smtClean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  <a:t>LUEC Sub-Committees: Geared        </a:t>
            </a:r>
            <a:br>
              <a:rPr lang="en-US" sz="3200" b="1" dirty="0" smtClean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b="1" dirty="0" smtClean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  <a:t>     to Better Serve Our Community  </a:t>
            </a:r>
            <a:r>
              <a:rPr lang="en-US" sz="3200" b="1" dirty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200" b="1" dirty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b="1" dirty="0">
                <a:solidFill>
                  <a:srgbClr val="000064"/>
                </a:solidFill>
                <a:latin typeface="Arial" pitchFamily="34" charset="0"/>
                <a:cs typeface="Arial" pitchFamily="34" charset="0"/>
              </a:rPr>
              <a:t>   </a:t>
            </a:r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76200" y="1447800"/>
            <a:ext cx="10641012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defTabSz="1503363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90000"/>
              <a:buFont typeface="Wingdings" pitchFamily="2" charset="2"/>
              <a:buChar char="u"/>
              <a:tabLst>
                <a:tab pos="1311275" algn="l"/>
                <a:tab pos="3433763" algn="l"/>
                <a:tab pos="6118225" algn="l"/>
                <a:tab pos="8912225" algn="l"/>
              </a:tabLst>
            </a:pPr>
            <a:endParaRPr lang="en-US" sz="3100">
              <a:solidFill>
                <a:srgbClr val="000066"/>
              </a:solidFill>
            </a:endParaRPr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0" y="1295400"/>
            <a:ext cx="9575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defTabSz="1503363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Font typeface="Arial" pitchFamily="34" charset="0"/>
              <a:buNone/>
              <a:tabLst>
                <a:tab pos="1311275" algn="l"/>
                <a:tab pos="2803525" algn="l"/>
                <a:tab pos="3086100" algn="l"/>
                <a:tab pos="4400550" algn="l"/>
                <a:tab pos="4632325" algn="l"/>
                <a:tab pos="4856163" algn="l"/>
                <a:tab pos="6627813" algn="l"/>
                <a:tab pos="8912225" algn="l"/>
              </a:tabLst>
            </a:pPr>
            <a:r>
              <a:rPr lang="en-US" sz="2000" b="1" dirty="0">
                <a:solidFill>
                  <a:srgbClr val="000066"/>
                </a:solidFill>
                <a:latin typeface="Arial" pitchFamily="34" charset="0"/>
              </a:rPr>
              <a:t>     </a:t>
            </a: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295400"/>
            <a:ext cx="9829800" cy="5506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685800" algn="l"/>
              </a:tabLst>
            </a:pP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Quality 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 Life: 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Usha 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Mallik (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Chair and ACCU Representative); </a:t>
            </a:r>
            <a:b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Darin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Acosta,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Sridhara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Dasu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Harvey Newman,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Toyoko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Orimoto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   </a:t>
            </a:r>
            <a:b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Julia Thom, Sarah Demers                        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Gov’t 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Relations: 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Mike 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Tuts (Chair);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Kevin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Black,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Sridhara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Dasu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Usha Mallik, Harvey Newman                               </a:t>
            </a:r>
            <a:endParaRPr lang="en-US" sz="2200" b="1" dirty="0">
              <a:solidFill>
                <a:srgbClr val="002060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Outreach: 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Julia 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Thom (Chair);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John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Harris, Harvey Newman,</a:t>
            </a:r>
            <a:b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Toyoko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Orimoto</a:t>
            </a:r>
            <a:endParaRPr lang="en-US" sz="2200" b="1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Web Presence: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Gordon Watts, </a:t>
            </a:r>
            <a:r>
              <a:rPr lang="en-US" sz="2200" b="1" dirty="0" err="1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Tulika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Bose (Co-Chairs); </a:t>
            </a:r>
            <a:b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Darin Acosta, Sarah Demers,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Toyoko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Orimoto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D.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Kcira</a:t>
            </a:r>
            <a:endParaRPr lang="en-US" sz="2200" b="1" dirty="0" smtClean="0">
              <a:solidFill>
                <a:srgbClr val="002060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Annual Meeting TF: H. Newman (Chair);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Sridhara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Dasu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Tulika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Bose</a:t>
            </a:r>
            <a:endParaRPr lang="en-US" sz="2200" b="1" dirty="0" smtClean="0">
              <a:solidFill>
                <a:srgbClr val="002060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Finance, 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Fund Raising: 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Sheldon 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Stone (Chair);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Mike Tuts,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Harvey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Newman,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Kevin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Black</a:t>
            </a:r>
            <a:endParaRPr lang="en-US" sz="2200" b="1" dirty="0">
              <a:solidFill>
                <a:srgbClr val="002060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Communications: 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Kevin 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Black (Chair);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Gordon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Watts,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Darin Acosta,</a:t>
            </a:r>
            <a:b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Toyoko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Orimoto</a:t>
            </a:r>
            <a:endParaRPr lang="en-US" sz="2200" b="1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Rules Taskforce: </a:t>
            </a:r>
            <a:r>
              <a:rPr lang="en-US" sz="2200" b="1" dirty="0" err="1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Jahred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Adelman </a:t>
            </a:r>
            <a:r>
              <a:rPr lang="en-US" sz="2200" b="1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(Chair); </a:t>
            </a: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Usha Mallik, </a:t>
            </a:r>
            <a:b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200" b="1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Harvey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Newman, Sheldon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Stone, Mike Tuts</a:t>
            </a:r>
            <a:endParaRPr lang="en-US" sz="2200" b="1" dirty="0">
              <a:solidFill>
                <a:srgbClr val="002060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83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74800" y="1562100"/>
            <a:ext cx="7319963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US LUO Activities (1)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756" y="1243428"/>
            <a:ext cx="9713843" cy="5624512"/>
          </a:xfrm>
        </p:spPr>
        <p:txBody>
          <a:bodyPr/>
          <a:lstStyle/>
          <a:p>
            <a:pPr marL="288925" lvl="1" indent="-288925" eaLnBrk="1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r"/>
            </a:pPr>
            <a:r>
              <a:rPr lang="en-US" sz="2000" dirty="0" smtClean="0">
                <a:solidFill>
                  <a:srgbClr val="800000"/>
                </a:solidFill>
              </a:rPr>
              <a:t>Formed 8 Sub-Committees in 2014: </a:t>
            </a:r>
            <a:br>
              <a:rPr lang="en-US" sz="2000" dirty="0" smtClean="0">
                <a:solidFill>
                  <a:srgbClr val="800000"/>
                </a:solidFill>
              </a:rPr>
            </a:br>
            <a:r>
              <a:rPr lang="en-US" sz="2000" dirty="0" smtClean="0">
                <a:solidFill>
                  <a:srgbClr val="000074"/>
                </a:solidFill>
              </a:rPr>
              <a:t>Quality of Life, Gov’t  Relations, Outreach, Communications, Finance</a:t>
            </a:r>
            <a:br>
              <a:rPr lang="en-US" sz="2000" dirty="0" smtClean="0">
                <a:solidFill>
                  <a:srgbClr val="000074"/>
                </a:solidFill>
              </a:rPr>
            </a:br>
            <a:r>
              <a:rPr lang="en-US" sz="2000" dirty="0" smtClean="0">
                <a:solidFill>
                  <a:srgbClr val="000074"/>
                </a:solidFill>
              </a:rPr>
              <a:t>+Fund Raising, Web Presence; Rules and Annual Meeting Task Forces</a:t>
            </a:r>
          </a:p>
          <a:p>
            <a:pPr marL="288925" lvl="1" indent="-288925" eaLnBrk="1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r"/>
            </a:pPr>
            <a:r>
              <a:rPr lang="en-US" sz="2000" dirty="0">
                <a:solidFill>
                  <a:srgbClr val="800000"/>
                </a:solidFill>
              </a:rPr>
              <a:t>A</a:t>
            </a:r>
            <a:r>
              <a:rPr lang="en-US" sz="2000" dirty="0" smtClean="0">
                <a:solidFill>
                  <a:srgbClr val="800000"/>
                </a:solidFill>
              </a:rPr>
              <a:t>nnual Fall Meetings </a:t>
            </a:r>
          </a:p>
          <a:p>
            <a:pPr marL="573088" lvl="2" indent="-287338" eaLnBrk="1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i="1" dirty="0" smtClean="0">
                <a:solidFill>
                  <a:srgbClr val="0000CC"/>
                </a:solidFill>
              </a:rPr>
              <a:t>Thanks to </a:t>
            </a:r>
            <a:r>
              <a:rPr lang="en-US" sz="2000" i="1" dirty="0" err="1" smtClean="0">
                <a:solidFill>
                  <a:srgbClr val="0000CC"/>
                </a:solidFill>
              </a:rPr>
              <a:t>Fermilab</a:t>
            </a:r>
            <a:r>
              <a:rPr lang="en-US" sz="2000" i="1" dirty="0" smtClean="0">
                <a:solidFill>
                  <a:srgbClr val="0000CC"/>
                </a:solidFill>
              </a:rPr>
              <a:t>, FRA and the LPC for Hosting our Meeting in 2015,</a:t>
            </a:r>
            <a:br>
              <a:rPr lang="en-US" sz="2000" i="1" dirty="0" smtClean="0">
                <a:solidFill>
                  <a:srgbClr val="0000CC"/>
                </a:solidFill>
              </a:rPr>
            </a:br>
            <a:r>
              <a:rPr lang="en-US" sz="2000" i="1" dirty="0" smtClean="0">
                <a:solidFill>
                  <a:srgbClr val="0000A4"/>
                </a:solidFill>
              </a:rPr>
              <a:t>as well as: </a:t>
            </a:r>
            <a:r>
              <a:rPr lang="en-US" sz="2000" dirty="0" smtClean="0">
                <a:solidFill>
                  <a:srgbClr val="0000A4"/>
                </a:solidFill>
              </a:rPr>
              <a:t>2012, 2010, and 2008. </a:t>
            </a:r>
          </a:p>
          <a:p>
            <a:pPr marL="573088" lvl="2" indent="-287338" eaLnBrk="1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dirty="0">
                <a:solidFill>
                  <a:srgbClr val="0000A4"/>
                </a:solidFill>
              </a:rPr>
              <a:t> </a:t>
            </a:r>
            <a:r>
              <a:rPr lang="en-US" sz="2000" dirty="0" smtClean="0">
                <a:solidFill>
                  <a:srgbClr val="0000A4"/>
                </a:solidFill>
              </a:rPr>
              <a:t>Also Argonne HEP (2014, 2011), Wisconsin HEP (2013), LBNL (2009)</a:t>
            </a:r>
          </a:p>
          <a:p>
            <a:pPr marL="573088" lvl="2" indent="-287338" eaLnBrk="1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dirty="0" smtClean="0">
                <a:solidFill>
                  <a:srgbClr val="0000A4"/>
                </a:solidFill>
              </a:rPr>
              <a:t> </a:t>
            </a:r>
            <a:r>
              <a:rPr lang="en-US" sz="2000" u="sng" dirty="0" smtClean="0"/>
              <a:t>Our Focus: </a:t>
            </a:r>
            <a:r>
              <a:rPr lang="en-US" sz="2000" dirty="0" smtClean="0">
                <a:solidFill>
                  <a:srgbClr val="0000CC"/>
                </a:solidFill>
              </a:rPr>
              <a:t>Young Physicists’ Work ! Lightning Round</a:t>
            </a:r>
            <a:r>
              <a:rPr lang="en-US" sz="2000" dirty="0">
                <a:solidFill>
                  <a:srgbClr val="0000CC"/>
                </a:solidFill>
              </a:rPr>
              <a:t/>
            </a:r>
            <a:br>
              <a:rPr lang="en-US" sz="2000" dirty="0">
                <a:solidFill>
                  <a:srgbClr val="0000CC"/>
                </a:solidFill>
              </a:rPr>
            </a:br>
            <a:r>
              <a:rPr lang="en-US" sz="2000" dirty="0" smtClean="0">
                <a:solidFill>
                  <a:srgbClr val="0000CC"/>
                </a:solidFill>
              </a:rPr>
              <a:t>A tradition </a:t>
            </a:r>
            <a:r>
              <a:rPr lang="en-US" sz="2000" dirty="0" smtClean="0"/>
              <a:t>thanks to </a:t>
            </a:r>
            <a:r>
              <a:rPr lang="en-US" sz="2000" dirty="0" err="1" smtClean="0">
                <a:solidFill>
                  <a:srgbClr val="0000CC"/>
                </a:solidFill>
              </a:rPr>
              <a:t>Sridhara</a:t>
            </a:r>
            <a:r>
              <a:rPr lang="en-US" sz="2000" dirty="0" smtClean="0">
                <a:solidFill>
                  <a:srgbClr val="0000CC"/>
                </a:solidFill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</a:rPr>
              <a:t>Dasu</a:t>
            </a:r>
            <a:r>
              <a:rPr lang="en-US" sz="2000" dirty="0" smtClean="0">
                <a:solidFill>
                  <a:srgbClr val="0000CC"/>
                </a:solidFill>
              </a:rPr>
              <a:t>; </a:t>
            </a:r>
            <a:r>
              <a:rPr lang="en-US" sz="2000" dirty="0">
                <a:solidFill>
                  <a:srgbClr val="0000CC"/>
                </a:solidFill>
              </a:rPr>
              <a:t>Julia </a:t>
            </a:r>
            <a:r>
              <a:rPr lang="en-US" sz="2000" dirty="0" smtClean="0">
                <a:solidFill>
                  <a:srgbClr val="0000CC"/>
                </a:solidFill>
              </a:rPr>
              <a:t>Thom, Darin Acosta, Ken Bloom</a:t>
            </a:r>
          </a:p>
          <a:p>
            <a:pPr marL="573088" lvl="2" indent="-287338" eaLnBrk="1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dirty="0" smtClean="0">
                <a:solidFill>
                  <a:srgbClr val="0000A4"/>
                </a:solidFill>
              </a:rPr>
              <a:t>Review the LHC experimental &amp; accelerator program, the view from </a:t>
            </a:r>
            <a:br>
              <a:rPr lang="en-US" sz="2000" dirty="0" smtClean="0">
                <a:solidFill>
                  <a:srgbClr val="0000A4"/>
                </a:solidFill>
              </a:rPr>
            </a:br>
            <a:r>
              <a:rPr lang="en-US" sz="2000" dirty="0" smtClean="0">
                <a:solidFill>
                  <a:srgbClr val="0000A4"/>
                </a:solidFill>
              </a:rPr>
              <a:t> Washington, US-CERN Relations</a:t>
            </a:r>
          </a:p>
          <a:p>
            <a:pPr marL="573088" lvl="2" indent="-287338" eaLnBrk="1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dirty="0">
                <a:solidFill>
                  <a:srgbClr val="0000A4"/>
                </a:solidFill>
              </a:rPr>
              <a:t> </a:t>
            </a:r>
            <a:r>
              <a:rPr lang="en-US" sz="2000" dirty="0" smtClean="0">
                <a:solidFill>
                  <a:srgbClr val="0000A4"/>
                </a:solidFill>
              </a:rPr>
              <a:t>Discussion of issues that affect US LHC users at home &amp; abroad  </a:t>
            </a:r>
          </a:p>
          <a:p>
            <a:pPr marL="288925" lvl="1" indent="-288925" eaLnBrk="1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r"/>
            </a:pPr>
            <a:r>
              <a:rPr lang="en-US" sz="2000" dirty="0" smtClean="0">
                <a:solidFill>
                  <a:srgbClr val="800000"/>
                </a:solidFill>
              </a:rPr>
              <a:t> Annual HEP Visits to Washington DC: </a:t>
            </a:r>
            <a:br>
              <a:rPr lang="en-US" sz="2000" dirty="0" smtClean="0">
                <a:solidFill>
                  <a:srgbClr val="800000"/>
                </a:solidFill>
              </a:rPr>
            </a:br>
            <a:r>
              <a:rPr lang="en-US" sz="2000" dirty="0" smtClean="0">
                <a:solidFill>
                  <a:srgbClr val="0000CC"/>
                </a:solidFill>
              </a:rPr>
              <a:t> 3/2008, 4/2009, 2/2010, 4/2011, 3/2012, 3/2013, 3/2014,</a:t>
            </a:r>
            <a:r>
              <a:rPr lang="en-US" sz="2000" dirty="0" smtClean="0">
                <a:solidFill>
                  <a:srgbClr val="800000"/>
                </a:solidFill>
              </a:rPr>
              <a:t> </a:t>
            </a:r>
            <a:r>
              <a:rPr lang="en-US" sz="2000" i="1" dirty="0" smtClean="0">
                <a:solidFill>
                  <a:srgbClr val="800000"/>
                </a:solidFill>
              </a:rPr>
              <a:t>3/2015 </a:t>
            </a:r>
          </a:p>
          <a:p>
            <a:pPr marL="288925" lvl="2" indent="58738" eaLnBrk="1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dirty="0" smtClean="0">
                <a:solidFill>
                  <a:srgbClr val="000064"/>
                </a:solidFill>
              </a:rPr>
              <a:t> Coordinated with FNAL UEC, SLUO, DPF, DPB</a:t>
            </a:r>
          </a:p>
          <a:p>
            <a:pPr marL="288925" lvl="2" indent="58738" eaLnBrk="1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dirty="0" smtClean="0">
                <a:solidFill>
                  <a:srgbClr val="000064"/>
                </a:solidFill>
              </a:rPr>
              <a:t> Great occasions to highlight our science, the impact and need</a:t>
            </a:r>
          </a:p>
          <a:p>
            <a:pPr marL="288925" lvl="2" indent="58738" eaLnBrk="1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dirty="0" smtClean="0">
                <a:solidFill>
                  <a:srgbClr val="800000"/>
                </a:solidFill>
              </a:rPr>
              <a:t> 2015 LR Winners+ Joined Us; Some of our best spokespeople !</a:t>
            </a:r>
          </a:p>
          <a:p>
            <a:pPr marL="288925" lvl="2" indent="58738" eaLnBrk="1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 dirty="0">
                <a:solidFill>
                  <a:srgbClr val="800000"/>
                </a:solidFill>
              </a:rPr>
              <a:t> </a:t>
            </a:r>
            <a:r>
              <a:rPr lang="en-US" sz="2000" i="1" dirty="0" smtClean="0">
                <a:solidFill>
                  <a:srgbClr val="0000CC"/>
                </a:solidFill>
              </a:rPr>
              <a:t>A talk reviewing the 2015 Trip: Tomorrow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524000" y="228625"/>
            <a:ext cx="8229600" cy="91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2800" kern="0" dirty="0" smtClean="0">
                <a:solidFill>
                  <a:srgbClr val="FFFFFF"/>
                </a:solidFill>
              </a:rPr>
              <a:t>US LHC Users Association (US LUA)</a:t>
            </a:r>
            <a:br>
              <a:rPr lang="en-US" sz="2800" kern="0" dirty="0" smtClean="0">
                <a:solidFill>
                  <a:srgbClr val="FFFFFF"/>
                </a:solidFill>
              </a:rPr>
            </a:br>
            <a:r>
              <a:rPr lang="en-US" sz="2800" kern="0" dirty="0" smtClean="0">
                <a:solidFill>
                  <a:srgbClr val="FFEE13"/>
                </a:solidFill>
              </a:rPr>
              <a:t>Activities (1)</a:t>
            </a:r>
            <a:endParaRPr lang="en-US" sz="4000" kern="0" dirty="0" smtClean="0">
              <a:solidFill>
                <a:srgbClr val="FFEE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15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523999" y="220672"/>
            <a:ext cx="8318551" cy="922328"/>
          </a:xfrm>
          <a:prstGeom prst="rect">
            <a:avLst/>
          </a:prstGeom>
          <a:solidFill>
            <a:srgbClr val="000066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600" b="1" dirty="0" smtClean="0">
                <a:solidFill>
                  <a:srgbClr val="FFFFFF"/>
                </a:solidFill>
                <a:latin typeface="Arial" pitchFamily="34" charset="0"/>
              </a:rPr>
              <a:t>HEP DC Trip 2016: 46 People, 13 </a:t>
            </a:r>
            <a:r>
              <a:rPr lang="en-US" sz="2600" b="1" dirty="0" smtClean="0">
                <a:solidFill>
                  <a:srgbClr val="FFEE13"/>
                </a:solidFill>
                <a:latin typeface="Arial" pitchFamily="34" charset="0"/>
              </a:rPr>
              <a:t>from USLUA </a:t>
            </a:r>
            <a:r>
              <a:rPr lang="en-US" sz="2400" b="1" dirty="0">
                <a:solidFill>
                  <a:srgbClr val="FFFFFF"/>
                </a:solidFill>
                <a:latin typeface="Arial" pitchFamily="34" charset="0"/>
              </a:rPr>
              <a:t/>
            </a:r>
            <a:br>
              <a:rPr lang="en-US" sz="2400" b="1" dirty="0">
                <a:solidFill>
                  <a:srgbClr val="FFFFFF"/>
                </a:solidFill>
                <a:latin typeface="Arial" pitchFamily="34" charset="0"/>
              </a:rPr>
            </a:br>
            <a:r>
              <a:rPr lang="en-US" sz="2400" b="1" dirty="0" smtClean="0">
                <a:solidFill>
                  <a:srgbClr val="FFEE13"/>
                </a:solidFill>
                <a:latin typeface="Arial" pitchFamily="34" charset="0"/>
              </a:rPr>
              <a:t>Visited </a:t>
            </a:r>
            <a:r>
              <a:rPr lang="en-US" sz="2400" b="1" i="1" dirty="0">
                <a:solidFill>
                  <a:srgbClr val="71FFFF"/>
                </a:solidFill>
                <a:latin typeface="Arial" pitchFamily="34" charset="0"/>
              </a:rPr>
              <a:t> </a:t>
            </a:r>
            <a:r>
              <a:rPr lang="en-US" sz="2400" b="1" i="1" dirty="0" smtClean="0">
                <a:solidFill>
                  <a:srgbClr val="71FFFF"/>
                </a:solidFill>
                <a:latin typeface="Arial" pitchFamily="34" charset="0"/>
              </a:rPr>
              <a:t>360 Offices</a:t>
            </a:r>
            <a:r>
              <a:rPr lang="en-US" sz="2400" b="1" dirty="0" smtClean="0">
                <a:solidFill>
                  <a:srgbClr val="FFEE13"/>
                </a:solidFill>
                <a:latin typeface="Arial" pitchFamily="34" charset="0"/>
              </a:rPr>
              <a:t> in Congress + Executive Branch</a:t>
            </a:r>
            <a:endParaRPr lang="en-US" sz="2400" b="1" dirty="0">
              <a:solidFill>
                <a:srgbClr val="FFEE13"/>
              </a:solidFill>
              <a:latin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lum bright="12000" contrast="13000"/>
          </a:blip>
          <a:srcRect/>
          <a:stretch>
            <a:fillRect/>
          </a:stretch>
        </p:blipFill>
        <p:spPr bwMode="auto">
          <a:xfrm>
            <a:off x="1676400" y="1143005"/>
            <a:ext cx="4299510" cy="5211913"/>
          </a:xfrm>
          <a:prstGeom prst="rect">
            <a:avLst/>
          </a:prstGeom>
          <a:noFill/>
          <a:ln w="2222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lum bright="14000" contrast="15000"/>
          </a:blip>
          <a:srcRect/>
          <a:stretch>
            <a:fillRect/>
          </a:stretch>
        </p:blipFill>
        <p:spPr bwMode="auto">
          <a:xfrm>
            <a:off x="304800" y="1143008"/>
            <a:ext cx="5715003" cy="5202225"/>
          </a:xfrm>
          <a:prstGeom prst="rect">
            <a:avLst/>
          </a:prstGeom>
          <a:noFill/>
          <a:ln w="2222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13" name="Picture 2" descr="http://www.fermilab-uec.org/mediaWiki/images/1/11/IMG_248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5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2" t="46282" r="30550" b="4596"/>
          <a:stretch/>
        </p:blipFill>
        <p:spPr bwMode="auto">
          <a:xfrm>
            <a:off x="835025" y="1163690"/>
            <a:ext cx="5823510" cy="4453564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304800" y="5948543"/>
            <a:ext cx="5723135" cy="707886"/>
          </a:xfrm>
          <a:prstGeom prst="rect">
            <a:avLst/>
          </a:prstGeom>
          <a:solidFill>
            <a:srgbClr val="000064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[*]</a:t>
            </a:r>
            <a:r>
              <a:rPr lang="en-US" sz="2000" b="1" dirty="0" smtClean="0">
                <a:solidFill>
                  <a:srgbClr val="CCFFFF"/>
                </a:solidFill>
                <a:latin typeface="Arial" pitchFamily="34" charset="0"/>
                <a:cs typeface="Arial" pitchFamily="34" charset="0"/>
              </a:rPr>
              <a:t>A record; </a:t>
            </a:r>
            <a:r>
              <a:rPr lang="en-US" sz="2000" b="1" dirty="0" smtClean="0">
                <a:solidFill>
                  <a:srgbClr val="FFEE13"/>
                </a:solidFill>
                <a:latin typeface="Arial" pitchFamily="34" charset="0"/>
                <a:cs typeface="Arial" pitchFamily="34" charset="0"/>
              </a:rPr>
              <a:t>we ran out of folders for Congress</a:t>
            </a:r>
            <a:endParaRPr lang="en-US" sz="2000" b="1" dirty="0">
              <a:solidFill>
                <a:srgbClr val="FFEE1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304799" y="5637944"/>
            <a:ext cx="6404378" cy="707886"/>
          </a:xfrm>
          <a:prstGeom prst="rect">
            <a:avLst/>
          </a:prstGeom>
          <a:solidFill>
            <a:srgbClr val="000064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CCFFFF"/>
                </a:solidFill>
                <a:latin typeface="Arial" pitchFamily="34" charset="0"/>
                <a:cs typeface="Arial" pitchFamily="34" charset="0"/>
              </a:rPr>
              <a:t>Special thanks </a:t>
            </a:r>
            <a:r>
              <a:rPr 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US" sz="2000" b="1" dirty="0" smtClean="0">
                <a:solidFill>
                  <a:srgbClr val="CCFFFF"/>
                </a:solidFill>
                <a:latin typeface="Arial" pitchFamily="34" charset="0"/>
                <a:cs typeface="Arial" pitchFamily="34" charset="0"/>
              </a:rPr>
              <a:t>UEC:</a:t>
            </a:r>
            <a:r>
              <a:rPr 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Sandra </a:t>
            </a:r>
            <a:r>
              <a:rPr lang="en-US" sz="20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Biedron</a:t>
            </a:r>
            <a:r>
              <a:rPr 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Jesus </a:t>
            </a:r>
            <a:r>
              <a:rPr lang="en-US" sz="20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Orduna</a:t>
            </a:r>
            <a:r>
              <a:rPr 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Breese Quinn and </a:t>
            </a:r>
            <a:r>
              <a:rPr lang="en-US" sz="2000" b="1" dirty="0" smtClean="0">
                <a:solidFill>
                  <a:srgbClr val="CCFFFF"/>
                </a:solidFill>
                <a:latin typeface="Arial" pitchFamily="34" charset="0"/>
                <a:cs typeface="Arial" pitchFamily="34" charset="0"/>
              </a:rPr>
              <a:t>SLUO:</a:t>
            </a:r>
            <a:r>
              <a:rPr 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Andrea Albert</a:t>
            </a:r>
            <a:endParaRPr lang="en-US" sz="2000" b="1" dirty="0">
              <a:solidFill>
                <a:srgbClr val="FFEE1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78422" y="1813520"/>
            <a:ext cx="3164128" cy="4580741"/>
          </a:xfrm>
          <a:prstGeom prst="rect">
            <a:avLst/>
          </a:prstGeom>
          <a:solidFill>
            <a:srgbClr val="FFFFCC"/>
          </a:solidFill>
          <a:ln w="254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20"/>
              </a:spcBef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 </a:t>
            </a:r>
            <a:endParaRPr lang="en-US" sz="1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28980">
              <a:spcAft>
                <a:spcPts val="100"/>
              </a:spcAft>
            </a:pPr>
            <a:r>
              <a:rPr lang="en-US" b="1" u="sng" spc="-5" dirty="0">
                <a:solidFill>
                  <a:srgbClr val="000083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USLUA</a:t>
            </a:r>
            <a:endParaRPr lang="en-US" sz="1400" dirty="0">
              <a:solidFill>
                <a:srgbClr val="000083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00"/>
              </a:spcAft>
              <a:buSzPts val="1400"/>
              <a:buFont typeface="Georgia" panose="02040502050405020303" pitchFamily="18" charset="0"/>
              <a:buAutoNum type="arabicPeriod"/>
              <a:tabLst>
                <a:tab pos="920750" algn="l"/>
              </a:tabLst>
            </a:pPr>
            <a:r>
              <a:rPr lang="en-US" b="1" dirty="0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Andrew</a:t>
            </a:r>
            <a:r>
              <a:rPr lang="en-US" b="1" spc="-40" dirty="0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Hard</a:t>
            </a:r>
            <a:endParaRPr lang="en-US" sz="1400" dirty="0">
              <a:solidFill>
                <a:srgbClr val="000083"/>
              </a:solidFill>
              <a:latin typeface="Arial" panose="020B0604020202020204" pitchFamily="34" charset="0"/>
              <a:ea typeface="Georgia" panose="02040502050405020303" pitchFamily="18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00"/>
              </a:spcAft>
              <a:buSzPts val="1400"/>
              <a:buFont typeface="Georgia" panose="02040502050405020303" pitchFamily="18" charset="0"/>
              <a:buAutoNum type="arabicPeriod"/>
              <a:tabLst>
                <a:tab pos="944880" algn="l"/>
              </a:tabLst>
            </a:pPr>
            <a:r>
              <a:rPr lang="en-US" b="1" dirty="0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Barak</a:t>
            </a:r>
            <a:r>
              <a:rPr lang="en-US" b="1" spc="-50" dirty="0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R.</a:t>
            </a:r>
            <a:r>
              <a:rPr lang="en-US" b="1" spc="-45" dirty="0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Gruberg</a:t>
            </a:r>
            <a:r>
              <a:rPr lang="en-US" b="1" dirty="0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b="1" spc="-5" dirty="0" err="1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Cazon</a:t>
            </a:r>
            <a:endParaRPr lang="en-US" sz="1400" dirty="0">
              <a:solidFill>
                <a:srgbClr val="000083"/>
              </a:solidFill>
              <a:latin typeface="Arial" panose="020B0604020202020204" pitchFamily="34" charset="0"/>
              <a:ea typeface="Georgia" panose="02040502050405020303" pitchFamily="18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00"/>
              </a:spcAft>
              <a:buSzPts val="1400"/>
              <a:buFont typeface="Georgia" panose="02040502050405020303" pitchFamily="18" charset="0"/>
              <a:buAutoNum type="arabicPeriod"/>
              <a:tabLst>
                <a:tab pos="944245" algn="l"/>
              </a:tabLst>
            </a:pPr>
            <a:r>
              <a:rPr lang="en-US" b="1" dirty="0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Dominick</a:t>
            </a:r>
            <a:r>
              <a:rPr lang="en-US" b="1" spc="-110" dirty="0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Olivito</a:t>
            </a:r>
            <a:endParaRPr lang="en-US" sz="1400" dirty="0">
              <a:solidFill>
                <a:srgbClr val="000083"/>
              </a:solidFill>
              <a:latin typeface="Arial" panose="020B0604020202020204" pitchFamily="34" charset="0"/>
              <a:ea typeface="Georgia" panose="02040502050405020303" pitchFamily="18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00"/>
              </a:spcAft>
              <a:buSzPts val="1400"/>
              <a:buFont typeface="Georgia" panose="02040502050405020303" pitchFamily="18" charset="0"/>
              <a:buAutoNum type="arabicPeriod"/>
              <a:tabLst>
                <a:tab pos="948690" algn="l"/>
              </a:tabLst>
            </a:pPr>
            <a:r>
              <a:rPr lang="en-US" b="1" dirty="0" err="1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Giordon</a:t>
            </a:r>
            <a:r>
              <a:rPr lang="en-US" b="1" spc="-75" dirty="0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Stark</a:t>
            </a:r>
            <a:endParaRPr lang="en-US" sz="1400" dirty="0">
              <a:solidFill>
                <a:srgbClr val="000083"/>
              </a:solidFill>
              <a:latin typeface="Arial" panose="020B0604020202020204" pitchFamily="34" charset="0"/>
              <a:ea typeface="Georgia" panose="02040502050405020303" pitchFamily="18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00"/>
              </a:spcAft>
              <a:buSzPts val="1400"/>
              <a:buFont typeface="Georgia" panose="02040502050405020303" pitchFamily="18" charset="0"/>
              <a:buAutoNum type="arabicPeriod"/>
              <a:tabLst>
                <a:tab pos="939800" algn="l"/>
              </a:tabLst>
            </a:pPr>
            <a:r>
              <a:rPr lang="en-US" b="1" dirty="0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Harvey</a:t>
            </a:r>
            <a:r>
              <a:rPr lang="en-US" b="1" spc="-80" dirty="0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Newman</a:t>
            </a:r>
            <a:endParaRPr lang="en-US" sz="1400" dirty="0">
              <a:solidFill>
                <a:srgbClr val="000083"/>
              </a:solidFill>
              <a:latin typeface="Arial" panose="020B0604020202020204" pitchFamily="34" charset="0"/>
              <a:ea typeface="Georgia" panose="02040502050405020303" pitchFamily="18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00"/>
              </a:spcAft>
              <a:buSzPts val="1400"/>
              <a:buFont typeface="Georgia" panose="02040502050405020303" pitchFamily="18" charset="0"/>
              <a:buAutoNum type="arabicPeriod"/>
              <a:tabLst>
                <a:tab pos="948690" algn="l"/>
              </a:tabLst>
            </a:pPr>
            <a:r>
              <a:rPr lang="en-US" b="1" spc="-5" dirty="0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Ho</a:t>
            </a:r>
            <a:r>
              <a:rPr lang="en-US" b="1" spc="-35" dirty="0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Ling</a:t>
            </a:r>
            <a:r>
              <a:rPr lang="en-US" b="1" spc="-40" dirty="0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Li</a:t>
            </a:r>
            <a:endParaRPr lang="en-US" sz="1400" dirty="0">
              <a:solidFill>
                <a:srgbClr val="000083"/>
              </a:solidFill>
              <a:latin typeface="Arial" panose="020B0604020202020204" pitchFamily="34" charset="0"/>
              <a:ea typeface="Georgia" panose="02040502050405020303" pitchFamily="18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00"/>
              </a:spcAft>
              <a:buSzPts val="1400"/>
              <a:buFont typeface="Georgia" panose="02040502050405020303" pitchFamily="18" charset="0"/>
              <a:buAutoNum type="arabicPeriod"/>
              <a:tabLst>
                <a:tab pos="932180" algn="l"/>
              </a:tabLst>
            </a:pPr>
            <a:r>
              <a:rPr lang="en-US" b="1" dirty="0" err="1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Jahred</a:t>
            </a:r>
            <a:r>
              <a:rPr lang="en-US" b="1" spc="-80" dirty="0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Adelman</a:t>
            </a:r>
            <a:endParaRPr lang="en-US" sz="1400" dirty="0">
              <a:solidFill>
                <a:srgbClr val="000083"/>
              </a:solidFill>
              <a:latin typeface="Arial" panose="020B0604020202020204" pitchFamily="34" charset="0"/>
              <a:ea typeface="Georgia" panose="02040502050405020303" pitchFamily="18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00"/>
              </a:spcAft>
              <a:buSzPts val="1400"/>
              <a:buFont typeface="Georgia" panose="02040502050405020303" pitchFamily="18" charset="0"/>
              <a:buAutoNum type="arabicPeriod"/>
              <a:tabLst>
                <a:tab pos="953770" algn="l"/>
              </a:tabLst>
            </a:pPr>
            <a:r>
              <a:rPr lang="en-US" b="1" spc="-5" dirty="0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Jessica</a:t>
            </a:r>
            <a:r>
              <a:rPr lang="en-US" b="1" spc="-60" dirty="0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b="1" spc="-5" dirty="0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Metcalfe</a:t>
            </a:r>
            <a:endParaRPr lang="en-US" sz="1400" dirty="0">
              <a:solidFill>
                <a:srgbClr val="000083"/>
              </a:solidFill>
              <a:latin typeface="Arial" panose="020B0604020202020204" pitchFamily="34" charset="0"/>
              <a:ea typeface="Georgia" panose="02040502050405020303" pitchFamily="18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00"/>
              </a:spcAft>
              <a:buSzPts val="1400"/>
              <a:buFont typeface="Georgia" panose="02040502050405020303" pitchFamily="18" charset="0"/>
              <a:buAutoNum type="arabicPeriod"/>
              <a:tabLst>
                <a:tab pos="948690" algn="l"/>
              </a:tabLst>
            </a:pPr>
            <a:r>
              <a:rPr lang="en-US" b="1" dirty="0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Kevin</a:t>
            </a:r>
            <a:r>
              <a:rPr lang="en-US" b="1" spc="-45" dirty="0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b="1" spc="-5" dirty="0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Black</a:t>
            </a:r>
            <a:endParaRPr lang="en-US" sz="1400" dirty="0">
              <a:solidFill>
                <a:srgbClr val="000083"/>
              </a:solidFill>
              <a:latin typeface="Arial" panose="020B0604020202020204" pitchFamily="34" charset="0"/>
              <a:ea typeface="Georgia" panose="02040502050405020303" pitchFamily="18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00"/>
              </a:spcAft>
              <a:buSzPts val="1400"/>
              <a:buFont typeface="Georgia" panose="02040502050405020303" pitchFamily="18" charset="0"/>
              <a:buAutoNum type="arabicPeriod"/>
              <a:tabLst>
                <a:tab pos="1045210" algn="l"/>
              </a:tabLst>
            </a:pPr>
            <a:r>
              <a:rPr lang="en-US" b="1" dirty="0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Michael</a:t>
            </a:r>
            <a:r>
              <a:rPr lang="en-US" b="1" spc="-55" dirty="0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b="1" spc="-5" dirty="0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Tuts</a:t>
            </a:r>
            <a:endParaRPr lang="en-US" sz="1400" dirty="0">
              <a:solidFill>
                <a:srgbClr val="000083"/>
              </a:solidFill>
              <a:latin typeface="Arial" panose="020B0604020202020204" pitchFamily="34" charset="0"/>
              <a:ea typeface="Georgia" panose="02040502050405020303" pitchFamily="18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00"/>
              </a:spcAft>
              <a:buSzPts val="1400"/>
              <a:buFont typeface="Georgia" panose="02040502050405020303" pitchFamily="18" charset="0"/>
              <a:buAutoNum type="arabicPeriod"/>
              <a:tabLst>
                <a:tab pos="1007745" algn="l"/>
              </a:tabLst>
            </a:pPr>
            <a:r>
              <a:rPr lang="en-US" b="1" dirty="0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Sarah</a:t>
            </a:r>
            <a:r>
              <a:rPr lang="en-US" b="1" spc="-105" dirty="0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Demers</a:t>
            </a:r>
            <a:endParaRPr lang="en-US" sz="1400" dirty="0">
              <a:solidFill>
                <a:srgbClr val="000083"/>
              </a:solidFill>
              <a:latin typeface="Arial" panose="020B0604020202020204" pitchFamily="34" charset="0"/>
              <a:ea typeface="Georgia" panose="02040502050405020303" pitchFamily="18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00"/>
              </a:spcAft>
              <a:buSzPts val="1400"/>
              <a:buFont typeface="Georgia" panose="02040502050405020303" pitchFamily="18" charset="0"/>
              <a:buAutoNum type="arabicPeriod"/>
              <a:tabLst>
                <a:tab pos="1031875" algn="l"/>
              </a:tabLst>
            </a:pPr>
            <a:r>
              <a:rPr lang="en-US" b="1" dirty="0" err="1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Souvik</a:t>
            </a:r>
            <a:r>
              <a:rPr lang="en-US" b="1" spc="-85" dirty="0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Das</a:t>
            </a:r>
            <a:endParaRPr lang="en-US" sz="1400" dirty="0">
              <a:solidFill>
                <a:srgbClr val="000083"/>
              </a:solidFill>
              <a:latin typeface="Arial" panose="020B0604020202020204" pitchFamily="34" charset="0"/>
              <a:ea typeface="Georgia" panose="02040502050405020303" pitchFamily="18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00"/>
              </a:spcAft>
              <a:buSzPts val="1400"/>
              <a:buFont typeface="Georgia" panose="02040502050405020303" pitchFamily="18" charset="0"/>
              <a:buAutoNum type="arabicPeriod"/>
              <a:tabLst>
                <a:tab pos="1031240" algn="l"/>
              </a:tabLst>
            </a:pPr>
            <a:r>
              <a:rPr lang="en-US" b="1" dirty="0" err="1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Sridhara</a:t>
            </a:r>
            <a:r>
              <a:rPr lang="en-US" b="1" spc="-100" dirty="0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83"/>
                </a:solidFill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</a:rPr>
              <a:t>Dasu</a:t>
            </a:r>
            <a:r>
              <a:rPr lang="en-US" b="1" u="sng" dirty="0" smtClean="0">
                <a:solidFill>
                  <a:srgbClr val="0000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  </a:t>
            </a:r>
            <a:endParaRPr lang="en-US" b="1" dirty="0">
              <a:solidFill>
                <a:srgbClr val="00008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File:GroupPhoto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5" b="-1"/>
          <a:stretch/>
        </p:blipFill>
        <p:spPr bwMode="auto">
          <a:xfrm>
            <a:off x="324687" y="2057400"/>
            <a:ext cx="6404377" cy="355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1039" y="1125849"/>
            <a:ext cx="9541511" cy="923330"/>
          </a:xfrm>
          <a:prstGeom prst="rect">
            <a:avLst/>
          </a:prstGeom>
          <a:solidFill>
            <a:srgbClr val="FFFFCC"/>
          </a:solidFill>
          <a:ln w="2222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83"/>
                </a:solidFill>
              </a:rPr>
              <a:t>Including </a:t>
            </a:r>
            <a:r>
              <a:rPr lang="en-US" b="1" dirty="0">
                <a:solidFill>
                  <a:srgbClr val="0000CC"/>
                </a:solidFill>
              </a:rPr>
              <a:t>Senate, House, NSF, DOE HQ, DOE Germantown, White House </a:t>
            </a:r>
            <a:r>
              <a:rPr lang="en-US" b="1" dirty="0" smtClean="0">
                <a:solidFill>
                  <a:srgbClr val="0000CC"/>
                </a:solidFill>
              </a:rPr>
              <a:t>OSTP &amp; OMB </a:t>
            </a:r>
            <a:r>
              <a:rPr lang="en-US" b="1" dirty="0" smtClean="0">
                <a:solidFill>
                  <a:srgbClr val="000083"/>
                </a:solidFill>
              </a:rPr>
              <a:t>Committees: </a:t>
            </a:r>
            <a:r>
              <a:rPr lang="en-US" b="1" dirty="0">
                <a:solidFill>
                  <a:srgbClr val="0000CC"/>
                </a:solidFill>
              </a:rPr>
              <a:t>Senate CJS Appropriations, Senate E&amp;W Appropriations, House E&amp;W, House SST, Energy &amp; </a:t>
            </a:r>
            <a:r>
              <a:rPr lang="en-US" b="1" dirty="0" smtClean="0">
                <a:solidFill>
                  <a:srgbClr val="0000CC"/>
                </a:solidFill>
              </a:rPr>
              <a:t>R&amp;T </a:t>
            </a:r>
            <a:r>
              <a:rPr lang="en-US" b="1" dirty="0">
                <a:solidFill>
                  <a:srgbClr val="0000CC"/>
                </a:solidFill>
              </a:rPr>
              <a:t>Subcommittees, House E&amp;W Ranking </a:t>
            </a:r>
            <a:r>
              <a:rPr lang="en-US" b="1" dirty="0" smtClean="0">
                <a:solidFill>
                  <a:srgbClr val="0000CC"/>
                </a:solidFill>
              </a:rPr>
              <a:t>Member</a:t>
            </a:r>
            <a:endParaRPr lang="en-US" b="1" kern="0" dirty="0">
              <a:solidFill>
                <a:srgbClr val="0000CC"/>
              </a:solidFill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04799" y="6358975"/>
            <a:ext cx="9481777" cy="400110"/>
          </a:xfrm>
          <a:prstGeom prst="rect">
            <a:avLst/>
          </a:prstGeom>
          <a:solidFill>
            <a:srgbClr val="000064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CCFFFF"/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000" b="1" dirty="0" smtClean="0">
                <a:solidFill>
                  <a:srgbClr val="CCFFFF"/>
                </a:solidFill>
                <a:latin typeface="Arial" pitchFamily="34" charset="0"/>
                <a:cs typeface="Arial" pitchFamily="34" charset="0"/>
              </a:rPr>
              <a:t>www.fermilab-uec.org/mediaWiki/index.php?title=DC2015 </a:t>
            </a: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[login]</a:t>
            </a:r>
          </a:p>
        </p:txBody>
      </p:sp>
    </p:spTree>
    <p:extLst>
      <p:ext uri="{BB962C8B-B14F-4D97-AF65-F5344CB8AC3E}">
        <p14:creationId xmlns:p14="http://schemas.microsoft.com/office/powerpoint/2010/main" val="227783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43001" y="0"/>
            <a:ext cx="7238999" cy="1261460"/>
          </a:xfrm>
          <a:solidFill>
            <a:schemeClr val="bg1"/>
          </a:solidFill>
        </p:spPr>
        <p:txBody>
          <a:bodyPr tIns="365760"/>
          <a:lstStyle/>
          <a:p>
            <a:pPr algn="ctr"/>
            <a:r>
              <a:rPr lang="en-US" dirty="0" smtClean="0">
                <a:solidFill>
                  <a:srgbClr val="FFEF00"/>
                </a:solidFill>
              </a:rPr>
              <a:t>  The P5 Report: </a:t>
            </a:r>
            <a:r>
              <a:rPr lang="en-US" sz="3200" dirty="0" smtClean="0">
                <a:solidFill>
                  <a:schemeClr val="tx1"/>
                </a:solidFill>
              </a:rPr>
              <a:t>5 Intertwined 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Science Drivers. </a:t>
            </a:r>
            <a:r>
              <a:rPr lang="en-US" sz="2800" dirty="0" smtClean="0">
                <a:solidFill>
                  <a:schemeClr val="tx1"/>
                </a:solidFill>
              </a:rPr>
              <a:t>29 Recommendations</a:t>
            </a: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endParaRPr lang="en-US" sz="2000" i="1" dirty="0">
              <a:solidFill>
                <a:srgbClr val="CCFFFF"/>
              </a:solidFill>
            </a:endParaRPr>
          </a:p>
        </p:txBody>
      </p:sp>
      <p:pic>
        <p:nvPicPr>
          <p:cNvPr id="23" name="Picture 2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97990"/>
            <a:ext cx="1180214" cy="1054224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33" name="Title 1"/>
          <p:cNvSpPr txBox="1">
            <a:spLocks/>
          </p:cNvSpPr>
          <p:nvPr/>
        </p:nvSpPr>
        <p:spPr bwMode="auto">
          <a:xfrm>
            <a:off x="76201" y="1184871"/>
            <a:ext cx="9829800" cy="587406"/>
          </a:xfrm>
          <a:prstGeom prst="rect">
            <a:avLst/>
          </a:prstGeom>
          <a:solidFill>
            <a:schemeClr val="bg1"/>
          </a:solidFill>
          <a:ln w="19050">
            <a:solidFill>
              <a:srgbClr val="FFEE1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3200" kern="0" dirty="0" smtClean="0">
                <a:solidFill>
                  <a:srgbClr val="CCFFFF"/>
                </a:solidFill>
              </a:rPr>
              <a:t>One Major Milestone for HEP</a:t>
            </a:r>
            <a:endParaRPr lang="en-US" sz="2000" i="1" kern="0" dirty="0">
              <a:solidFill>
                <a:srgbClr val="CCFFFF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8057" y="6126231"/>
            <a:ext cx="9737242" cy="707886"/>
          </a:xfrm>
          <a:prstGeom prst="rect">
            <a:avLst/>
          </a:prstGeom>
          <a:solidFill>
            <a:srgbClr val="001D3A"/>
          </a:solidFill>
          <a:ln w="19050">
            <a:solidFill>
              <a:srgbClr val="FFEE1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“The </a:t>
            </a:r>
            <a:r>
              <a:rPr lang="en-US" sz="2000" b="1" dirty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enormous physics potential of the LHC,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which will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 entering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 new era with its planned high-luminosity upgrades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will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be fully exploited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.”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0713" y="1765386"/>
            <a:ext cx="4581041" cy="4360168"/>
          </a:xfrm>
          <a:prstGeom prst="rect">
            <a:avLst/>
          </a:prstGeom>
          <a:ln w="19050">
            <a:solidFill>
              <a:srgbClr val="FFEE13"/>
            </a:solidFill>
          </a:ln>
        </p:spPr>
        <p:txBody>
          <a:bodyPr wrap="square">
            <a:spAutoFit/>
          </a:bodyPr>
          <a:lstStyle/>
          <a:p>
            <a:pPr marL="231775" lvl="1" indent="-231775" eaLnBrk="0" fontAlgn="base" hangingPunct="0">
              <a:spcAft>
                <a:spcPts val="400"/>
              </a:spcAft>
              <a:buClr>
                <a:srgbClr val="FFEE1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200" b="1" kern="0" dirty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Higgs </a:t>
            </a:r>
            <a:r>
              <a:rPr lang="en-US" sz="22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boson as </a:t>
            </a:r>
            <a:br>
              <a:rPr lang="en-US" sz="22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new </a:t>
            </a:r>
            <a:r>
              <a:rPr lang="en-US" sz="2200" b="1" kern="0" dirty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 for </a:t>
            </a:r>
            <a:r>
              <a:rPr lang="en-US" sz="22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discovery</a:t>
            </a:r>
            <a:endParaRPr lang="en-US" sz="2200" b="1" kern="0" dirty="0">
              <a:solidFill>
                <a:srgbClr val="CC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lvl="1" indent="-231775" eaLnBrk="0" fontAlgn="base" hangingPunct="0">
              <a:spcAft>
                <a:spcPts val="400"/>
              </a:spcAft>
              <a:buClr>
                <a:srgbClr val="FFEE1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2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Pursue the physics associated with neutrino mass</a:t>
            </a:r>
            <a:endParaRPr lang="en-US" sz="22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lvl="1" indent="-231775" eaLnBrk="0" fontAlgn="base" hangingPunct="0">
              <a:spcAft>
                <a:spcPts val="400"/>
              </a:spcAft>
              <a:buClr>
                <a:srgbClr val="FFEE1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200" b="1" kern="0" dirty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the new physics </a:t>
            </a:r>
            <a:r>
              <a:rPr lang="en-US" sz="22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Dark Matter</a:t>
            </a:r>
            <a:endParaRPr lang="en-US" sz="2200" b="1" kern="0" dirty="0">
              <a:solidFill>
                <a:srgbClr val="CC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lvl="1" indent="-231775" eaLnBrk="0" fontAlgn="base" hangingPunct="0">
              <a:spcAft>
                <a:spcPts val="400"/>
              </a:spcAft>
              <a:buClr>
                <a:srgbClr val="FFEE1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2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Understand cosmic acceleration: dark energy </a:t>
            </a:r>
            <a:br>
              <a:rPr lang="en-US" sz="22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and inflation</a:t>
            </a:r>
          </a:p>
          <a:p>
            <a:pPr marL="231775" lvl="1" indent="-231775" eaLnBrk="0" fontAlgn="base" hangingPunct="0">
              <a:spcAft>
                <a:spcPts val="400"/>
              </a:spcAft>
              <a:buClr>
                <a:srgbClr val="FFEE1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2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 the unknown: </a:t>
            </a:r>
            <a:br>
              <a:rPr lang="en-US" sz="22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particles, interactions </a:t>
            </a:r>
            <a:br>
              <a:rPr lang="en-US" sz="22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physical principles</a:t>
            </a:r>
            <a:endParaRPr lang="en-US" sz="2200" b="1" kern="0" dirty="0">
              <a:solidFill>
                <a:srgbClr val="CC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t="25114"/>
          <a:stretch/>
        </p:blipFill>
        <p:spPr>
          <a:xfrm>
            <a:off x="8553451" y="104560"/>
            <a:ext cx="1181098" cy="1090335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4572000" y="1775906"/>
            <a:ext cx="5223299" cy="4349648"/>
          </a:xfrm>
          <a:prstGeom prst="rect">
            <a:avLst/>
          </a:prstGeom>
          <a:solidFill>
            <a:srgbClr val="001D3A"/>
          </a:solidFill>
          <a:ln w="19050">
            <a:solidFill>
              <a:srgbClr val="FFEE13"/>
            </a:solidFill>
          </a:ln>
        </p:spPr>
        <p:txBody>
          <a:bodyPr wrap="square">
            <a:noAutofit/>
          </a:bodyPr>
          <a:lstStyle/>
          <a:p>
            <a:endParaRPr lang="en-US" sz="1400" b="1" dirty="0" smtClean="0">
              <a:solidFill>
                <a:srgbClr val="CCFFFF"/>
              </a:solidFill>
              <a:latin typeface="Kievit-Bold"/>
            </a:endParaRPr>
          </a:p>
          <a:p>
            <a:pPr marL="174625" indent="-115888"/>
            <a:r>
              <a:rPr lang="en-US" sz="2400" b="1" dirty="0" smtClean="0">
                <a:solidFill>
                  <a:srgbClr val="CCFFFF"/>
                </a:solidFill>
                <a:latin typeface="Kievit-Bold"/>
              </a:rPr>
              <a:t> Recommendation </a:t>
            </a:r>
            <a:r>
              <a:rPr lang="en-US" sz="2400" b="1" dirty="0">
                <a:solidFill>
                  <a:srgbClr val="CCFFFF"/>
                </a:solidFill>
                <a:latin typeface="Kievit-BoldSC"/>
              </a:rPr>
              <a:t>10</a:t>
            </a:r>
            <a:r>
              <a:rPr lang="en-US" sz="2400" b="1" dirty="0">
                <a:solidFill>
                  <a:srgbClr val="CCFFFF"/>
                </a:solidFill>
                <a:latin typeface="Kievit-Bold"/>
              </a:rPr>
              <a:t>: </a:t>
            </a:r>
            <a:r>
              <a:rPr lang="en-US" sz="2400" b="1" dirty="0">
                <a:latin typeface="Kievit-Bold"/>
              </a:rPr>
              <a:t>Complete the LHC phase-</a:t>
            </a:r>
            <a:r>
              <a:rPr lang="en-US" sz="2400" b="1" dirty="0">
                <a:latin typeface="Kievit-BoldSC"/>
              </a:rPr>
              <a:t>1 </a:t>
            </a:r>
            <a:r>
              <a:rPr lang="en-US" sz="2400" b="1" dirty="0" smtClean="0">
                <a:latin typeface="Kievit-Bold"/>
              </a:rPr>
              <a:t>upgrades and </a:t>
            </a:r>
            <a:r>
              <a:rPr lang="en-US" sz="2400" b="1" dirty="0">
                <a:latin typeface="Kievit-Bold"/>
              </a:rPr>
              <a:t>continue the strong </a:t>
            </a:r>
            <a:r>
              <a:rPr lang="en-US" sz="2400" b="1" dirty="0" smtClean="0">
                <a:latin typeface="Kievit-Bold"/>
              </a:rPr>
              <a:t>collaboration </a:t>
            </a:r>
            <a:r>
              <a:rPr lang="en-US" sz="2400" b="1" dirty="0">
                <a:latin typeface="Kievit-Bold"/>
              </a:rPr>
              <a:t>in the LHC with </a:t>
            </a:r>
            <a:r>
              <a:rPr lang="en-US" sz="2400" b="1" dirty="0" smtClean="0">
                <a:latin typeface="Kievit-Bold"/>
              </a:rPr>
              <a:t>the phase-</a:t>
            </a:r>
            <a:r>
              <a:rPr lang="en-US" sz="2400" b="1" dirty="0" smtClean="0">
                <a:latin typeface="Kievit-BoldSC"/>
              </a:rPr>
              <a:t>2 </a:t>
            </a:r>
            <a:r>
              <a:rPr lang="en-US" sz="2400" b="1" dirty="0">
                <a:latin typeface="Kievit-Bold"/>
              </a:rPr>
              <a:t>(HL-LHC) upgrades of the accelerator and </a:t>
            </a:r>
            <a:r>
              <a:rPr lang="en-US" sz="2400" b="1" dirty="0" smtClean="0">
                <a:latin typeface="Kievit-Bold"/>
              </a:rPr>
              <a:t>both general-purpose </a:t>
            </a:r>
            <a:r>
              <a:rPr lang="en-US" sz="2400" b="1" dirty="0">
                <a:latin typeface="Kievit-Bold"/>
              </a:rPr>
              <a:t>experiments (ATLAS and CMS). </a:t>
            </a:r>
            <a:r>
              <a:rPr lang="en-US" sz="2400" b="1" i="1" dirty="0">
                <a:solidFill>
                  <a:srgbClr val="FFEE13"/>
                </a:solidFill>
                <a:latin typeface="Kievit-Bold"/>
              </a:rPr>
              <a:t>The </a:t>
            </a:r>
            <a:r>
              <a:rPr lang="en-US" sz="2400" b="1" i="1" dirty="0" smtClean="0">
                <a:solidFill>
                  <a:srgbClr val="FFEE13"/>
                </a:solidFill>
                <a:latin typeface="Kievit-Bold"/>
              </a:rPr>
              <a:t>LHC upgrades </a:t>
            </a:r>
            <a:r>
              <a:rPr lang="en-US" sz="2400" b="1" i="1" dirty="0">
                <a:solidFill>
                  <a:srgbClr val="FFEE13"/>
                </a:solidFill>
                <a:latin typeface="Kievit-Bold"/>
              </a:rPr>
              <a:t>constitute </a:t>
            </a:r>
            <a:r>
              <a:rPr lang="en-US" sz="2400" b="1" i="1" dirty="0" smtClean="0">
                <a:solidFill>
                  <a:srgbClr val="FFEE13"/>
                </a:solidFill>
                <a:latin typeface="Kievit-Bold"/>
              </a:rPr>
              <a:t/>
            </a:r>
            <a:br>
              <a:rPr lang="en-US" sz="2400" b="1" i="1" dirty="0" smtClean="0">
                <a:solidFill>
                  <a:srgbClr val="FFEE13"/>
                </a:solidFill>
                <a:latin typeface="Kievit-Bold"/>
              </a:rPr>
            </a:br>
            <a:r>
              <a:rPr lang="en-US" sz="2400" b="1" i="1" dirty="0" smtClean="0">
                <a:solidFill>
                  <a:srgbClr val="FFEE13"/>
                </a:solidFill>
                <a:latin typeface="Kievit-Bold"/>
              </a:rPr>
              <a:t>our </a:t>
            </a:r>
            <a:r>
              <a:rPr lang="en-US" sz="2400" b="1" i="1" dirty="0">
                <a:solidFill>
                  <a:srgbClr val="FFEE13"/>
                </a:solidFill>
                <a:latin typeface="Kievit-Bold"/>
              </a:rPr>
              <a:t>highest-priority near-term </a:t>
            </a:r>
            <a:r>
              <a:rPr lang="en-US" sz="2400" b="1" i="1" dirty="0" smtClean="0">
                <a:solidFill>
                  <a:srgbClr val="FFEE13"/>
                </a:solidFill>
                <a:latin typeface="Kievit-Bold"/>
              </a:rPr>
              <a:t>large project</a:t>
            </a:r>
            <a:r>
              <a:rPr lang="en-US" sz="2400" b="1" i="1" dirty="0">
                <a:solidFill>
                  <a:srgbClr val="FFEE13"/>
                </a:solidFill>
                <a:latin typeface="Kievit-Bold"/>
              </a:rPr>
              <a:t>.</a:t>
            </a:r>
            <a:endParaRPr lang="en-US" sz="2400" i="1" dirty="0">
              <a:solidFill>
                <a:srgbClr val="FFEE13"/>
              </a:solidFill>
            </a:endParaRPr>
          </a:p>
        </p:txBody>
      </p:sp>
      <p:sp>
        <p:nvSpPr>
          <p:cNvPr id="42" name="Rounded Rectangle 41"/>
          <p:cNvSpPr/>
          <p:nvPr/>
        </p:nvSpPr>
        <p:spPr bwMode="auto">
          <a:xfrm>
            <a:off x="4598634" y="1870088"/>
            <a:ext cx="5105400" cy="4062466"/>
          </a:xfrm>
          <a:prstGeom prst="roundRect">
            <a:avLst/>
          </a:prstGeom>
          <a:noFill/>
          <a:ln w="38100" cap="flat" cmpd="sng" algn="ctr">
            <a:solidFill>
              <a:srgbClr val="71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r"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3313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43001" y="0"/>
            <a:ext cx="7238999" cy="1295400"/>
          </a:xfrm>
          <a:solidFill>
            <a:schemeClr val="bg1"/>
          </a:solidFill>
        </p:spPr>
        <p:txBody>
          <a:bodyPr tIns="0" bIns="182880"/>
          <a:lstStyle/>
          <a:p>
            <a:pPr algn="ctr"/>
            <a:r>
              <a:rPr lang="en-US" dirty="0" smtClean="0">
                <a:solidFill>
                  <a:srgbClr val="CCFFFF"/>
                </a:solidFill>
              </a:rPr>
              <a:t>Community Letter</a:t>
            </a:r>
            <a:br>
              <a:rPr lang="en-US" dirty="0" smtClean="0">
                <a:solidFill>
                  <a:srgbClr val="CCFFFF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In Support of the P5 Report</a:t>
            </a:r>
            <a:endParaRPr lang="en-US" sz="2000" i="1" dirty="0">
              <a:solidFill>
                <a:schemeClr val="tx1"/>
              </a:solidFill>
            </a:endParaRPr>
          </a:p>
        </p:txBody>
      </p:sp>
      <p:pic>
        <p:nvPicPr>
          <p:cNvPr id="23" name="Picture 2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972" y="97990"/>
            <a:ext cx="1084427" cy="973797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32" name="Rectangle 31"/>
          <p:cNvSpPr/>
          <p:nvPr/>
        </p:nvSpPr>
        <p:spPr>
          <a:xfrm>
            <a:off x="95642" y="1092029"/>
            <a:ext cx="9618827" cy="4830154"/>
          </a:xfrm>
          <a:prstGeom prst="rect">
            <a:avLst/>
          </a:prstGeom>
          <a:solidFill>
            <a:srgbClr val="001D3A"/>
          </a:solidFill>
          <a:ln w="19050">
            <a:solidFill>
              <a:srgbClr val="FFEE13"/>
            </a:solidFill>
          </a:ln>
        </p:spPr>
        <p:txBody>
          <a:bodyPr wrap="square">
            <a:noAutofit/>
          </a:bodyPr>
          <a:lstStyle/>
          <a:p>
            <a:pPr marL="231775" lvl="1" indent="-231775" eaLnBrk="0" fontAlgn="base" hangingPunct="0">
              <a:spcAft>
                <a:spcPts val="600"/>
              </a:spcAft>
              <a:buClr>
                <a:srgbClr val="FFEE1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2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Drafted and assembled by the “HEP Community Rollout Committee” [*], a joint committee of: </a:t>
            </a:r>
          </a:p>
          <a:p>
            <a:pPr marL="512763" lvl="2" indent="-228600" eaLnBrk="0" fontAlgn="base" hangingPunct="0">
              <a:spcAft>
                <a:spcPts val="600"/>
              </a:spcAft>
              <a:buClr>
                <a:srgbClr val="FFEE1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2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The APS DPF, and the Users Organizations: US LUA, UEC, SLUO</a:t>
            </a:r>
          </a:p>
          <a:p>
            <a:pPr marL="231775" lvl="1" indent="-231775" eaLnBrk="0" fontAlgn="base" hangingPunct="0">
              <a:spcAft>
                <a:spcPts val="600"/>
              </a:spcAft>
              <a:buClr>
                <a:srgbClr val="FFEE1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2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 to DOE </a:t>
            </a:r>
            <a:r>
              <a:rPr lang="en-US" sz="22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</a:t>
            </a:r>
            <a:r>
              <a:rPr lang="en-US" sz="2200" b="1" kern="0" dirty="0" err="1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Secy</a:t>
            </a:r>
            <a:r>
              <a:rPr lang="en-US" sz="22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Moniz </a:t>
            </a:r>
            <a:r>
              <a:rPr lang="en-US" sz="22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NSF Director </a:t>
            </a:r>
            <a:r>
              <a:rPr lang="en-US" sz="22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Cordova 6/23/14</a:t>
            </a:r>
            <a:endParaRPr lang="en-US" sz="2200" b="1" kern="0" dirty="0" smtClean="0">
              <a:solidFill>
                <a:srgbClr val="CC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4675" lvl="2" indent="-290513" eaLnBrk="0" fontAlgn="base" hangingPunct="0">
              <a:spcAft>
                <a:spcPts val="600"/>
              </a:spcAft>
              <a:buClr>
                <a:srgbClr val="FFEE1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2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2095 signatures gathered in first week were sent with the letter</a:t>
            </a:r>
          </a:p>
          <a:p>
            <a:pPr marL="574675" lvl="2" indent="-290513" eaLnBrk="0" fontAlgn="base" hangingPunct="0">
              <a:spcAft>
                <a:spcPts val="600"/>
              </a:spcAft>
              <a:buClr>
                <a:srgbClr val="FFEE1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2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2331 signatures collected in total</a:t>
            </a:r>
          </a:p>
          <a:p>
            <a:pPr marL="117475" lvl="1" indent="-290513" eaLnBrk="0" fontAlgn="base" hangingPunct="0">
              <a:spcAft>
                <a:spcPts val="600"/>
              </a:spcAft>
              <a:buClr>
                <a:srgbClr val="FFEE1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2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letter was effective in communicating the broad support in the </a:t>
            </a:r>
            <a:br>
              <a:rPr lang="en-US" sz="22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particle physics community for the P5 Plan</a:t>
            </a:r>
          </a:p>
          <a:p>
            <a:pPr marL="574675" lvl="2" indent="-290513" eaLnBrk="0" fontAlgn="base" hangingPunct="0">
              <a:spcAft>
                <a:spcPts val="600"/>
              </a:spcAft>
              <a:buClr>
                <a:srgbClr val="FFEE1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mportant message in light of our reputation as a “fractious” community</a:t>
            </a:r>
          </a:p>
          <a:p>
            <a:pPr marL="117475" lvl="1" indent="-290513" eaLnBrk="0" fontAlgn="base" hangingPunct="0">
              <a:spcAft>
                <a:spcPts val="600"/>
              </a:spcAft>
              <a:buClr>
                <a:srgbClr val="FFEE1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200" b="1" kern="0" dirty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2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eceived strong positive feedback from the agencies</a:t>
            </a:r>
          </a:p>
          <a:p>
            <a:pPr marL="117475" lvl="1" indent="-290513" eaLnBrk="0" fontAlgn="base" hangingPunct="0">
              <a:spcAft>
                <a:spcPts val="600"/>
              </a:spcAft>
              <a:buClr>
                <a:srgbClr val="FFEE1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2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report combined with the message of community support </a:t>
            </a:r>
            <a:br>
              <a:rPr lang="en-US" sz="22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200" b="1" kern="0" dirty="0" smtClean="0">
                <a:solidFill>
                  <a:srgbClr val="FFEE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resonated in Congress, and at OSTP and OMB 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t="25114"/>
          <a:stretch/>
        </p:blipFill>
        <p:spPr>
          <a:xfrm>
            <a:off x="8600612" y="97990"/>
            <a:ext cx="1076787" cy="99404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95642" y="5791200"/>
            <a:ext cx="9618827" cy="954107"/>
          </a:xfrm>
          <a:prstGeom prst="rect">
            <a:avLst/>
          </a:prstGeom>
          <a:solidFill>
            <a:srgbClr val="001D3A"/>
          </a:solidFill>
          <a:ln w="19050">
            <a:solidFill>
              <a:srgbClr val="FFEE1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* </a:t>
            </a:r>
            <a:r>
              <a:rPr lang="en-US" sz="1400" dirty="0"/>
              <a:t>The </a:t>
            </a:r>
            <a:r>
              <a:rPr lang="en-US" sz="1400" dirty="0">
                <a:solidFill>
                  <a:srgbClr val="CCFFFF"/>
                </a:solidFill>
              </a:rPr>
              <a:t>HEP Community P5 Rollout Organizing Committee </a:t>
            </a:r>
            <a:r>
              <a:rPr lang="en-US" sz="1400" dirty="0"/>
              <a:t>consisted of: Daniel </a:t>
            </a:r>
            <a:r>
              <a:rPr lang="en-US" sz="1400" dirty="0" err="1"/>
              <a:t>Akerib</a:t>
            </a:r>
            <a:r>
              <a:rPr lang="en-US" sz="1400" dirty="0"/>
              <a:t>, Robert Bernstein, </a:t>
            </a:r>
            <a:r>
              <a:rPr lang="en-US" sz="1400" dirty="0" err="1"/>
              <a:t>Pushpa</a:t>
            </a:r>
            <a:r>
              <a:rPr lang="en-US" sz="1400" dirty="0"/>
              <a:t> Bhat (Co-Chair), Edward Blucher, James </a:t>
            </a:r>
            <a:r>
              <a:rPr lang="en-US" sz="1400" dirty="0" err="1"/>
              <a:t>Brau</a:t>
            </a:r>
            <a:r>
              <a:rPr lang="en-US" sz="1400" dirty="0"/>
              <a:t>, Raymond Brock, Sally Dawson, Robin </a:t>
            </a:r>
            <a:r>
              <a:rPr lang="en-US" sz="1400" dirty="0" err="1"/>
              <a:t>Erbacher</a:t>
            </a:r>
            <a:r>
              <a:rPr lang="en-US" sz="1400" dirty="0"/>
              <a:t>, Yuri </a:t>
            </a:r>
            <a:r>
              <a:rPr lang="en-US" sz="1400" dirty="0" err="1"/>
              <a:t>Gershtein</a:t>
            </a:r>
            <a:r>
              <a:rPr lang="en-US" sz="1400" dirty="0"/>
              <a:t>, Howard Haber, Nick Hadley, JoAnne Hewett, Harvey Newman, Nicola </a:t>
            </a:r>
            <a:r>
              <a:rPr lang="en-US" sz="1400" dirty="0" err="1"/>
              <a:t>Omodei</a:t>
            </a:r>
            <a:r>
              <a:rPr lang="en-US" sz="1400" dirty="0"/>
              <a:t>, Laura Reina, B. Lee Roberts, Jonathan </a:t>
            </a:r>
            <a:r>
              <a:rPr lang="en-US" sz="1400" dirty="0" err="1"/>
              <a:t>Rosner</a:t>
            </a:r>
            <a:r>
              <a:rPr lang="en-US" sz="1400" dirty="0"/>
              <a:t>, Sally Seidel, Ian </a:t>
            </a:r>
            <a:r>
              <a:rPr lang="en-US" sz="1400" dirty="0" err="1"/>
              <a:t>Shipsey</a:t>
            </a:r>
            <a:r>
              <a:rPr lang="en-US" sz="1400" dirty="0"/>
              <a:t> (Co-Chair), Michael Tuts, Breese Quinn, Michael Sokoloff, Nikos </a:t>
            </a:r>
            <a:r>
              <a:rPr lang="en-US" sz="1400" dirty="0" err="1"/>
              <a:t>Varelas</a:t>
            </a:r>
            <a:r>
              <a:rPr lang="en-US" sz="1400" dirty="0"/>
              <a:t>, Hendrik </a:t>
            </a:r>
            <a:r>
              <a:rPr lang="en-US" sz="1400" dirty="0" err="1"/>
              <a:t>Weerts</a:t>
            </a:r>
            <a:r>
              <a:rPr lang="en-US" sz="1400" dirty="0"/>
              <a:t>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8663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2490" y="239417"/>
            <a:ext cx="8358710" cy="903582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rgbClr val="CCFFFF"/>
                </a:solidFill>
              </a:rPr>
              <a:t>“P5 Report has Legs”</a:t>
            </a:r>
            <a:br>
              <a:rPr lang="en-US" sz="2800" dirty="0" smtClean="0">
                <a:solidFill>
                  <a:srgbClr val="CCFFFF"/>
                </a:solidFill>
              </a:rPr>
            </a:br>
            <a:r>
              <a:rPr lang="en-US" sz="2400" dirty="0" smtClean="0"/>
              <a:t>J. </a:t>
            </a:r>
            <a:r>
              <a:rPr lang="en-US" sz="2400" dirty="0" err="1" smtClean="0"/>
              <a:t>Siegrist</a:t>
            </a:r>
            <a:r>
              <a:rPr lang="en-US" sz="2400" dirty="0" smtClean="0"/>
              <a:t>, HEPAP Meeting April 6 2015</a:t>
            </a: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32099" b="16602"/>
          <a:stretch/>
        </p:blipFill>
        <p:spPr>
          <a:xfrm>
            <a:off x="304800" y="1208382"/>
            <a:ext cx="8915400" cy="31350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599" y="1142999"/>
            <a:ext cx="9372600" cy="3276601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4480" y="5181600"/>
            <a:ext cx="9525002" cy="1447800"/>
          </a:xfrm>
          <a:prstGeom prst="rect">
            <a:avLst/>
          </a:prstGeom>
          <a:solidFill>
            <a:srgbClr val="000086"/>
          </a:solidFill>
          <a:ln w="25400">
            <a:solidFill>
              <a:srgbClr val="FFEE13"/>
            </a:solidFill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pPr>
              <a:defRPr/>
            </a:pPr>
            <a:r>
              <a:rPr lang="en-US" sz="2200" kern="0" dirty="0" smtClean="0">
                <a:solidFill>
                  <a:srgbClr val="CCFFFF"/>
                </a:solidFill>
              </a:rPr>
              <a:t>The P5 Report </a:t>
            </a:r>
            <a:r>
              <a:rPr lang="en-US" sz="2200" kern="0" dirty="0" smtClean="0"/>
              <a:t>was warmly received by DOE Office of Science, </a:t>
            </a:r>
            <a:br>
              <a:rPr lang="en-US" sz="2200" kern="0" dirty="0" smtClean="0"/>
            </a:br>
            <a:r>
              <a:rPr lang="en-US" sz="2200" kern="0" dirty="0" smtClean="0"/>
              <a:t>and resonated in the halls of Congress, OSTP and OMB: </a:t>
            </a:r>
            <a:br>
              <a:rPr lang="en-US" sz="2200" kern="0" dirty="0" smtClean="0"/>
            </a:br>
            <a:r>
              <a:rPr lang="en-US" sz="2200" kern="0" dirty="0" smtClean="0">
                <a:solidFill>
                  <a:srgbClr val="CCFFFF"/>
                </a:solidFill>
              </a:rPr>
              <a:t>A compelling, balanced program, with a feasible budget profile. </a:t>
            </a:r>
            <a:br>
              <a:rPr lang="en-US" sz="2200" kern="0" dirty="0" smtClean="0">
                <a:solidFill>
                  <a:srgbClr val="CCFFFF"/>
                </a:solidFill>
              </a:rPr>
            </a:br>
            <a:r>
              <a:rPr lang="en-US" sz="2200" kern="0" dirty="0" smtClean="0">
                <a:solidFill>
                  <a:srgbClr val="FFEE13"/>
                </a:solidFill>
              </a:rPr>
              <a:t>It makes the hard choices, with strong HEP community support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89634" r="6838" b="568"/>
          <a:stretch/>
        </p:blipFill>
        <p:spPr>
          <a:xfrm>
            <a:off x="761998" y="4436076"/>
            <a:ext cx="8305801" cy="59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 txBox="1">
            <a:spLocks noGrp="1"/>
          </p:cNvSpPr>
          <p:nvPr/>
        </p:nvSpPr>
        <p:spPr>
          <a:xfrm>
            <a:off x="7099300" y="6356368"/>
            <a:ext cx="23114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D49E7B8F-E98C-4642-8B65-EA6C7DE20B73}" type="slidenum">
              <a:rPr lang="en-US" sz="1200">
                <a:solidFill>
                  <a:srgbClr val="000000">
                    <a:tint val="75000"/>
                  </a:srgbClr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3</a:t>
            </a:fld>
            <a:endParaRPr lang="en-US" sz="1200">
              <a:solidFill>
                <a:srgbClr val="000000">
                  <a:tint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0052" name="Rectangle 4"/>
          <p:cNvSpPr>
            <a:spLocks noChangeArrowheads="1"/>
          </p:cNvSpPr>
          <p:nvPr/>
        </p:nvSpPr>
        <p:spPr bwMode="auto">
          <a:xfrm>
            <a:off x="577850" y="1447800"/>
            <a:ext cx="850265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defTabSz="1503363" fontAlgn="base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95000"/>
              <a:buFont typeface="Wingdings" pitchFamily="2" charset="2"/>
              <a:buChar char="r"/>
              <a:tabLst>
                <a:tab pos="1203325" algn="l"/>
                <a:tab pos="1311275" algn="l"/>
                <a:tab pos="3829050" algn="l"/>
                <a:tab pos="6118225" algn="l"/>
                <a:tab pos="8912225" algn="l"/>
              </a:tabLst>
            </a:pPr>
            <a:endParaRPr lang="en-US" sz="2000" b="1">
              <a:solidFill>
                <a:srgbClr val="000066"/>
              </a:solidFill>
              <a:latin typeface="Arial" pitchFamily="34" charset="0"/>
            </a:endParaRPr>
          </a:p>
        </p:txBody>
      </p:sp>
      <p:sp>
        <p:nvSpPr>
          <p:cNvPr id="86028" name="AutoShape 12" descr="https://www-wisconsin.cern.ch/UWwis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5867400" y="1293651"/>
            <a:ext cx="4038600" cy="1220950"/>
          </a:xfrm>
          <a:prstGeom prst="rect">
            <a:avLst/>
          </a:prstGeom>
          <a:solidFill>
            <a:srgbClr val="000064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anchor="ctr" anchorCtr="1">
            <a:noAutofit/>
          </a:bodyPr>
          <a:lstStyle/>
          <a:p>
            <a:pPr algn="ctr" fontAlgn="base">
              <a:spcBef>
                <a:spcPct val="0"/>
              </a:spcBef>
              <a:spcAft>
                <a:spcPts val="1200"/>
              </a:spcAft>
            </a:pPr>
            <a:r>
              <a:rPr lang="en-US" sz="3200" b="1" dirty="0" smtClean="0">
                <a:solidFill>
                  <a:srgbClr val="CCFFFF"/>
                </a:solidFill>
                <a:latin typeface="Arial" pitchFamily="34" charset="0"/>
                <a:cs typeface="Arial" pitchFamily="34" charset="0"/>
              </a:rPr>
              <a:t>Our Hosts also</a:t>
            </a:r>
            <a:r>
              <a:rPr lang="en-US" sz="3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CCFFFF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lang="en-US" sz="3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2008, 2010, 2012</a:t>
            </a:r>
          </a:p>
        </p:txBody>
      </p:sp>
      <p:pic>
        <p:nvPicPr>
          <p:cNvPr id="1026" name="Picture 2" descr="https://upload.wikimedia.org/wikipedia/commons/4/40/Fermilab_WilsonHa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9"/>
          <a:stretch/>
        </p:blipFill>
        <p:spPr bwMode="auto">
          <a:xfrm>
            <a:off x="27173" y="1319050"/>
            <a:ext cx="5840227" cy="4776950"/>
          </a:xfrm>
          <a:prstGeom prst="rect">
            <a:avLst/>
          </a:prstGeom>
          <a:noFill/>
          <a:ln w="2222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3/3f/Fermila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514601"/>
            <a:ext cx="4013199" cy="3267727"/>
          </a:xfrm>
          <a:prstGeom prst="rect">
            <a:avLst/>
          </a:prstGeom>
          <a:noFill/>
          <a:ln w="254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1964265" y="-1"/>
            <a:ext cx="7916334" cy="1310179"/>
          </a:xfrm>
          <a:prstGeom prst="rect">
            <a:avLst/>
          </a:prstGeom>
          <a:solidFill>
            <a:srgbClr val="000064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lIns="91440" rIns="0" anchor="t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8738" algn="l"/>
              </a:tabLst>
            </a:pPr>
            <a:r>
              <a:rPr lang="en-US" sz="3600" b="1" dirty="0" smtClean="0">
                <a:solidFill>
                  <a:srgbClr val="FFEE13"/>
                </a:solidFill>
                <a:latin typeface="Arial" pitchFamily="34" charset="0"/>
                <a:cs typeface="Arial" pitchFamily="34" charset="0"/>
              </a:rPr>
              <a:t>Thank You </a:t>
            </a:r>
            <a:r>
              <a:rPr lang="en-US" sz="3600" b="1" dirty="0" err="1" smtClean="0">
                <a:solidFill>
                  <a:srgbClr val="FFEE13"/>
                </a:solidFill>
                <a:latin typeface="Arial" pitchFamily="34" charset="0"/>
                <a:cs typeface="Arial" pitchFamily="34" charset="0"/>
              </a:rPr>
              <a:t>Fermilab</a:t>
            </a:r>
            <a:r>
              <a:rPr lang="en-US" sz="3600" b="1" dirty="0" smtClean="0">
                <a:solidFill>
                  <a:srgbClr val="FFEE13"/>
                </a:solidFill>
                <a:latin typeface="Arial" pitchFamily="34" charset="0"/>
                <a:cs typeface="Arial" pitchFamily="34" charset="0"/>
              </a:rPr>
              <a:t>, FRA and </a:t>
            </a:r>
            <a:br>
              <a:rPr lang="en-US" sz="3600" b="1" dirty="0" smtClean="0">
                <a:solidFill>
                  <a:srgbClr val="FFEE13"/>
                </a:solidFill>
                <a:latin typeface="Arial" pitchFamily="34" charset="0"/>
                <a:cs typeface="Arial" pitchFamily="34" charset="0"/>
              </a:rPr>
            </a:br>
            <a:r>
              <a:rPr lang="en-US" sz="3600" b="1" dirty="0" smtClean="0">
                <a:solidFill>
                  <a:srgbClr val="FFEE13"/>
                </a:solidFill>
                <a:latin typeface="Arial" pitchFamily="34" charset="0"/>
                <a:cs typeface="Arial" pitchFamily="34" charset="0"/>
              </a:rPr>
              <a:t>the LPC </a:t>
            </a:r>
            <a:r>
              <a:rPr lang="en-US" sz="3200" b="1" dirty="0" smtClean="0">
                <a:solidFill>
                  <a:srgbClr val="CCFFFF"/>
                </a:solidFill>
                <a:latin typeface="Arial" pitchFamily="34" charset="0"/>
                <a:cs typeface="Arial" pitchFamily="34" charset="0"/>
              </a:rPr>
              <a:t>For Hosting Our 2015 Meeting</a:t>
            </a:r>
            <a:endParaRPr lang="en-US" sz="3200" b="1" dirty="0">
              <a:solidFill>
                <a:srgbClr val="CC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0054" name="TextBox 3"/>
          <p:cNvSpPr txBox="1">
            <a:spLocks noChangeArrowheads="1"/>
          </p:cNvSpPr>
          <p:nvPr/>
        </p:nvSpPr>
        <p:spPr bwMode="auto">
          <a:xfrm>
            <a:off x="27172" y="5791200"/>
            <a:ext cx="9861894" cy="930293"/>
          </a:xfrm>
          <a:prstGeom prst="rect">
            <a:avLst/>
          </a:prstGeom>
          <a:solidFill>
            <a:srgbClr val="000064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anchor="ctr" anchorCtr="1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CCFFFF"/>
                </a:solidFill>
                <a:latin typeface="Arial" pitchFamily="34" charset="0"/>
                <a:cs typeface="Arial" pitchFamily="34" charset="0"/>
              </a:rPr>
              <a:t>Greatly appreciated strong support: for US LUA </a:t>
            </a:r>
            <a:br>
              <a:rPr lang="en-US" sz="2800" b="1" dirty="0" smtClean="0">
                <a:solidFill>
                  <a:srgbClr val="CCFFFF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1" dirty="0" smtClean="0">
                <a:solidFill>
                  <a:srgbClr val="CCFFFF"/>
                </a:solidFill>
                <a:latin typeface="Arial" pitchFamily="34" charset="0"/>
                <a:cs typeface="Arial" pitchFamily="34" charset="0"/>
              </a:rPr>
              <a:t>(and US LUO before it) from the Start</a:t>
            </a:r>
            <a:endParaRPr lang="en-US" sz="2800" b="1" dirty="0">
              <a:solidFill>
                <a:srgbClr val="CC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2490" y="239417"/>
            <a:ext cx="8358710" cy="903583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rgbClr val="CCFFFF"/>
                </a:solidFill>
              </a:rPr>
              <a:t>FY2016 HEP Budget Update</a:t>
            </a:r>
            <a:br>
              <a:rPr lang="en-US" sz="2800" dirty="0" smtClean="0">
                <a:solidFill>
                  <a:srgbClr val="CCFFFF"/>
                </a:solidFill>
              </a:rPr>
            </a:br>
            <a:r>
              <a:rPr lang="en-US" sz="2400" dirty="0" smtClean="0"/>
              <a:t>at UEC Meeting October 2015</a:t>
            </a:r>
            <a:endParaRPr lang="en-US" sz="20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228599" y="1143000"/>
            <a:ext cx="9372601" cy="5562600"/>
          </a:xfrm>
          <a:prstGeom prst="rect">
            <a:avLst/>
          </a:prstGeom>
          <a:solidFill>
            <a:srgbClr val="001D3A"/>
          </a:solidFill>
          <a:ln w="19050">
            <a:solidFill>
              <a:srgbClr val="FFEE13"/>
            </a:solidFill>
          </a:ln>
        </p:spPr>
        <p:txBody>
          <a:bodyPr wrap="square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600" i="1" dirty="0" smtClean="0">
                <a:solidFill>
                  <a:schemeClr val="bg1"/>
                </a:solidFill>
              </a:rPr>
              <a:t> </a:t>
            </a:r>
            <a:r>
              <a:rPr lang="en-US" sz="2000" b="1" dirty="0" smtClean="0">
                <a:solidFill>
                  <a:srgbClr val="CCFFFF"/>
                </a:solidFill>
              </a:rPr>
              <a:t>Report from Washington by Leland </a:t>
            </a:r>
            <a:r>
              <a:rPr lang="en-US" sz="2000" b="1" dirty="0" err="1" smtClean="0">
                <a:solidFill>
                  <a:srgbClr val="CCFFFF"/>
                </a:solidFill>
              </a:rPr>
              <a:t>Cogliani</a:t>
            </a:r>
            <a:r>
              <a:rPr lang="en-US" sz="2000" b="1" dirty="0" smtClean="0">
                <a:solidFill>
                  <a:srgbClr val="CCFFFF"/>
                </a:solidFill>
              </a:rPr>
              <a:t> of Lewis-Burke Associates: </a:t>
            </a:r>
          </a:p>
          <a:p>
            <a:pPr marL="117475">
              <a:spcAft>
                <a:spcPts val="600"/>
              </a:spcAft>
            </a:pPr>
            <a:r>
              <a:rPr lang="en-US" b="1" dirty="0" smtClean="0">
                <a:solidFill>
                  <a:srgbClr val="CCFFFF"/>
                </a:solidFill>
              </a:rPr>
              <a:t>The </a:t>
            </a:r>
            <a:r>
              <a:rPr lang="en-US" b="1" dirty="0" smtClean="0">
                <a:solidFill>
                  <a:srgbClr val="FFEE13"/>
                </a:solidFill>
              </a:rPr>
              <a:t>Senate request </a:t>
            </a:r>
            <a:r>
              <a:rPr lang="en-US" b="1" dirty="0">
                <a:solidFill>
                  <a:srgbClr val="FFEE13"/>
                </a:solidFill>
              </a:rPr>
              <a:t>[$ 788 M] </a:t>
            </a:r>
            <a:r>
              <a:rPr lang="en-US" b="1" dirty="0" smtClean="0">
                <a:solidFill>
                  <a:srgbClr val="FFEE13"/>
                </a:solidFill>
              </a:rPr>
              <a:t>for HEP is $ 22M higher than the previous budget. </a:t>
            </a:r>
            <a:br>
              <a:rPr lang="en-US" b="1" dirty="0" smtClean="0">
                <a:solidFill>
                  <a:srgbClr val="FFEE13"/>
                </a:solidFill>
              </a:rPr>
            </a:br>
            <a:r>
              <a:rPr lang="en-US" b="1" dirty="0" smtClean="0">
                <a:solidFill>
                  <a:srgbClr val="CCFFFF"/>
                </a:solidFill>
              </a:rPr>
              <a:t>It matches the President’s request, with more money going to projects </a:t>
            </a:r>
            <a:br>
              <a:rPr lang="en-US" b="1" dirty="0" smtClean="0">
                <a:solidFill>
                  <a:srgbClr val="CCFFFF"/>
                </a:solidFill>
              </a:rPr>
            </a:br>
            <a:r>
              <a:rPr lang="en-US" b="1" dirty="0" smtClean="0">
                <a:solidFill>
                  <a:srgbClr val="CCFFFF"/>
                </a:solidFill>
              </a:rPr>
              <a:t> and less to basic research. </a:t>
            </a:r>
          </a:p>
          <a:p>
            <a:pPr marL="117475">
              <a:spcAft>
                <a:spcPts val="600"/>
              </a:spcAft>
            </a:pPr>
            <a:r>
              <a:rPr lang="en-US" b="1" dirty="0">
                <a:solidFill>
                  <a:srgbClr val="FFEE13"/>
                </a:solidFill>
              </a:rPr>
              <a:t>R</a:t>
            </a:r>
            <a:r>
              <a:rPr lang="en-US" b="1" dirty="0" smtClean="0">
                <a:solidFill>
                  <a:srgbClr val="FFEE13"/>
                </a:solidFill>
              </a:rPr>
              <a:t>equest on the House side is less, a $ 10M increase </a:t>
            </a:r>
            <a:r>
              <a:rPr lang="en-US" b="1" dirty="0" smtClean="0">
                <a:solidFill>
                  <a:srgbClr val="CCFFFF"/>
                </a:solidFill>
              </a:rPr>
              <a:t>over the previous budget. 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</a:p>
          <a:p>
            <a:pPr marL="117475">
              <a:spcAft>
                <a:spcPts val="600"/>
              </a:spcAft>
            </a:pPr>
            <a:r>
              <a:rPr lang="en-US" b="1" dirty="0" smtClean="0">
                <a:solidFill>
                  <a:srgbClr val="FFEE13"/>
                </a:solidFill>
              </a:rPr>
              <a:t>A </a:t>
            </a:r>
            <a:r>
              <a:rPr lang="en-US" b="1" dirty="0">
                <a:solidFill>
                  <a:srgbClr val="FFEE13"/>
                </a:solidFill>
              </a:rPr>
              <a:t>budget deal would mean we would try to increase basic research and money </a:t>
            </a:r>
            <a:r>
              <a:rPr lang="en-US" b="1" dirty="0" smtClean="0">
                <a:solidFill>
                  <a:srgbClr val="FFEE13"/>
                </a:solidFill>
              </a:rPr>
              <a:t/>
            </a:r>
            <a:br>
              <a:rPr lang="en-US" b="1" dirty="0" smtClean="0">
                <a:solidFill>
                  <a:srgbClr val="FFEE13"/>
                </a:solidFill>
              </a:rPr>
            </a:br>
            <a:r>
              <a:rPr lang="en-US" b="1" dirty="0" smtClean="0">
                <a:solidFill>
                  <a:srgbClr val="FFEE13"/>
                </a:solidFill>
              </a:rPr>
              <a:t> for </a:t>
            </a:r>
            <a:r>
              <a:rPr lang="en-US" b="1" dirty="0">
                <a:solidFill>
                  <a:srgbClr val="FFEE13"/>
                </a:solidFill>
              </a:rPr>
              <a:t>R&amp;D, then later </a:t>
            </a:r>
            <a:r>
              <a:rPr lang="en-US" b="1" dirty="0" smtClean="0">
                <a:solidFill>
                  <a:srgbClr val="FFEE13"/>
                </a:solidFill>
              </a:rPr>
              <a:t>we </a:t>
            </a:r>
            <a:r>
              <a:rPr lang="en-US" b="1" dirty="0">
                <a:solidFill>
                  <a:srgbClr val="FFEE13"/>
                </a:solidFill>
              </a:rPr>
              <a:t>could advocate for more money to </a:t>
            </a:r>
            <a:r>
              <a:rPr lang="en-US" b="1" dirty="0" smtClean="0">
                <a:solidFill>
                  <a:srgbClr val="FFEE13"/>
                </a:solidFill>
              </a:rPr>
              <a:t>HEP </a:t>
            </a:r>
            <a:r>
              <a:rPr lang="en-US" b="1" dirty="0">
                <a:solidFill>
                  <a:srgbClr val="FFEE13"/>
                </a:solidFill>
              </a:rPr>
              <a:t>funding.  </a:t>
            </a:r>
            <a:endParaRPr lang="en-US" b="1" dirty="0" smtClean="0">
              <a:solidFill>
                <a:srgbClr val="FFEE13"/>
              </a:solidFill>
            </a:endParaRPr>
          </a:p>
          <a:p>
            <a:pPr marL="117475">
              <a:spcAft>
                <a:spcPts val="600"/>
              </a:spcAft>
            </a:pPr>
            <a:endParaRPr lang="en-US" dirty="0" smtClean="0">
              <a:solidFill>
                <a:schemeClr val="bg1"/>
              </a:solidFill>
            </a:endParaRPr>
          </a:p>
          <a:p>
            <a:pPr marL="117475"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</a:rPr>
              <a:t>HEP </a:t>
            </a:r>
            <a:r>
              <a:rPr lang="en-US" dirty="0">
                <a:solidFill>
                  <a:schemeClr val="bg1"/>
                </a:solidFill>
              </a:rPr>
              <a:t>does have supporters in Congress.  Senators Durbin and Kirk are on the Senate Appropriations Committee.  Senator Rounds from South Dakota is a strong supporter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of </a:t>
            </a:r>
            <a:r>
              <a:rPr lang="en-US" dirty="0">
                <a:solidFill>
                  <a:schemeClr val="bg1"/>
                </a:solidFill>
              </a:rPr>
              <a:t>the neutrino program.  Representative Bill Foster is always supportive of </a:t>
            </a:r>
            <a:r>
              <a:rPr lang="en-US" dirty="0" err="1">
                <a:solidFill>
                  <a:schemeClr val="bg1"/>
                </a:solidFill>
              </a:rPr>
              <a:t>Fermilab</a:t>
            </a:r>
            <a:r>
              <a:rPr lang="en-US" dirty="0">
                <a:solidFill>
                  <a:schemeClr val="bg1"/>
                </a:solidFill>
              </a:rPr>
              <a:t>. 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Work </a:t>
            </a:r>
            <a:r>
              <a:rPr lang="en-US" dirty="0">
                <a:solidFill>
                  <a:schemeClr val="bg1"/>
                </a:solidFill>
              </a:rPr>
              <a:t>could be done to try and get support from the Minnesota delegation, since their constituency is involved with </a:t>
            </a:r>
            <a:r>
              <a:rPr lang="en-US" dirty="0" err="1">
                <a:solidFill>
                  <a:schemeClr val="bg1"/>
                </a:solidFill>
              </a:rPr>
              <a:t>NOvA</a:t>
            </a:r>
            <a:r>
              <a:rPr lang="en-US" dirty="0">
                <a:solidFill>
                  <a:schemeClr val="bg1"/>
                </a:solidFill>
              </a:rPr>
              <a:t>.  </a:t>
            </a:r>
            <a:endParaRPr lang="en-US" dirty="0" smtClean="0">
              <a:solidFill>
                <a:schemeClr val="bg1"/>
              </a:solidFill>
            </a:endParaRPr>
          </a:p>
          <a:p>
            <a:pPr marL="117475">
              <a:spcAft>
                <a:spcPts val="600"/>
              </a:spcAft>
            </a:pPr>
            <a:r>
              <a:rPr lang="en-US" dirty="0" smtClean="0">
                <a:solidFill>
                  <a:srgbClr val="CCFFFF"/>
                </a:solidFill>
              </a:rPr>
              <a:t>The </a:t>
            </a:r>
            <a:r>
              <a:rPr lang="en-US" dirty="0">
                <a:solidFill>
                  <a:srgbClr val="CCFFFF"/>
                </a:solidFill>
              </a:rPr>
              <a:t>President’s 2016 request for LBNE was </a:t>
            </a:r>
            <a:r>
              <a:rPr lang="en-US" dirty="0" smtClean="0">
                <a:solidFill>
                  <a:srgbClr val="CCFFFF"/>
                </a:solidFill>
              </a:rPr>
              <a:t>$ 20M</a:t>
            </a:r>
            <a:r>
              <a:rPr lang="en-US" dirty="0">
                <a:solidFill>
                  <a:srgbClr val="CCFFFF"/>
                </a:solidFill>
              </a:rPr>
              <a:t>, and he encouraged the House and Senate to increase their appropriations.  The House went up to </a:t>
            </a:r>
            <a:r>
              <a:rPr lang="en-US" dirty="0" smtClean="0">
                <a:solidFill>
                  <a:srgbClr val="CCFFFF"/>
                </a:solidFill>
              </a:rPr>
              <a:t>$ 22M</a:t>
            </a:r>
            <a:r>
              <a:rPr lang="en-US" dirty="0">
                <a:solidFill>
                  <a:srgbClr val="CCFFFF"/>
                </a:solidFill>
              </a:rPr>
              <a:t>, and the Senate </a:t>
            </a:r>
            <a:r>
              <a:rPr lang="en-US" dirty="0" smtClean="0">
                <a:solidFill>
                  <a:srgbClr val="CCFFFF"/>
                </a:solidFill>
              </a:rPr>
              <a:t/>
            </a:r>
            <a:br>
              <a:rPr lang="en-US" dirty="0" smtClean="0">
                <a:solidFill>
                  <a:srgbClr val="CCFFFF"/>
                </a:solidFill>
              </a:rPr>
            </a:br>
            <a:r>
              <a:rPr lang="en-US" dirty="0" smtClean="0">
                <a:solidFill>
                  <a:srgbClr val="CCFFFF"/>
                </a:solidFill>
              </a:rPr>
              <a:t>to $ 30M </a:t>
            </a:r>
            <a:r>
              <a:rPr lang="en-US" dirty="0">
                <a:solidFill>
                  <a:srgbClr val="CCFFFF"/>
                </a:solidFill>
              </a:rPr>
              <a:t>including </a:t>
            </a:r>
            <a:r>
              <a:rPr lang="en-US" dirty="0" smtClean="0">
                <a:solidFill>
                  <a:srgbClr val="CCFFFF"/>
                </a:solidFill>
              </a:rPr>
              <a:t>$ 10M </a:t>
            </a:r>
            <a:r>
              <a:rPr lang="en-US" dirty="0">
                <a:solidFill>
                  <a:srgbClr val="CCFFFF"/>
                </a:solidFill>
              </a:rPr>
              <a:t>for the expansion of the caverns in South Dakota.  </a:t>
            </a:r>
            <a:endParaRPr lang="en-US" dirty="0" smtClean="0">
              <a:solidFill>
                <a:srgbClr val="CCFFFF"/>
              </a:solidFill>
            </a:endParaRPr>
          </a:p>
          <a:p>
            <a:pPr marL="117475">
              <a:spcAft>
                <a:spcPts val="600"/>
              </a:spcAft>
            </a:pPr>
            <a:r>
              <a:rPr lang="en-US" dirty="0" smtClean="0">
                <a:solidFill>
                  <a:srgbClr val="CCFFFF"/>
                </a:solidFill>
              </a:rPr>
              <a:t>The </a:t>
            </a:r>
            <a:r>
              <a:rPr lang="en-US" dirty="0">
                <a:solidFill>
                  <a:srgbClr val="CCFFFF"/>
                </a:solidFill>
              </a:rPr>
              <a:t>Senate level is needed to keep construction on schedule.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" y="1524000"/>
            <a:ext cx="8839200" cy="1905000"/>
          </a:xfrm>
          <a:prstGeom prst="rect">
            <a:avLst/>
          </a:prstGeom>
          <a:noFill/>
          <a:ln>
            <a:solidFill>
              <a:srgbClr val="FFEE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8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28800" y="304800"/>
            <a:ext cx="7319963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US LUA </a:t>
            </a:r>
            <a:r>
              <a:rPr lang="en-US" dirty="0" smtClean="0">
                <a:solidFill>
                  <a:srgbClr val="FFEE13"/>
                </a:solidFill>
              </a:rPr>
              <a:t>Activities (2) 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890" y="1143000"/>
            <a:ext cx="7661310" cy="5715000"/>
          </a:xfrm>
        </p:spPr>
        <p:txBody>
          <a:bodyPr/>
          <a:lstStyle/>
          <a:p>
            <a:pPr marL="231775" lvl="1" eaLnBrk="1" hangingPunct="1">
              <a:lnSpc>
                <a:spcPct val="93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r"/>
            </a:pPr>
            <a:r>
              <a:rPr lang="en-US" sz="1900" dirty="0" smtClean="0">
                <a:solidFill>
                  <a:srgbClr val="800000"/>
                </a:solidFill>
              </a:rPr>
              <a:t>Quality of Life Committee </a:t>
            </a:r>
            <a:r>
              <a:rPr lang="en-US" sz="1900" dirty="0" smtClean="0"/>
              <a:t>(Usha Mallik, Chair)</a:t>
            </a:r>
          </a:p>
          <a:p>
            <a:pPr marL="457200" lvl="4" indent="-230188" eaLnBrk="1" hangingPunct="1">
              <a:lnSpc>
                <a:spcPct val="93000"/>
              </a:lnSpc>
              <a:spcBef>
                <a:spcPts val="0"/>
              </a:spcBef>
              <a:spcAft>
                <a:spcPts val="600"/>
              </a:spcAft>
              <a:buClr>
                <a:srgbClr val="800000"/>
              </a:buClr>
              <a:buFont typeface="Wingdings" panose="05000000000000000000" pitchFamily="2" charset="2"/>
              <a:buChar char="§"/>
            </a:pP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Get-togethers of students and young postdocs </a:t>
            </a:r>
            <a:b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</a:b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at CERN: </a:t>
            </a:r>
            <a:r>
              <a:rPr lang="en-US" sz="19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 success: 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230 at the July party; 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</a:br>
            <a:r>
              <a:rPr lang="en-US" sz="19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DG, Spokespeople, key staff as speakers</a:t>
            </a:r>
            <a:r>
              <a:rPr lang="en-US" sz="19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9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we plan more – Volunteer 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 help !</a:t>
            </a:r>
            <a:endParaRPr lang="en-US" sz="19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457200" lvl="2" indent="-230188" eaLnBrk="1" hangingPunct="1">
              <a:lnSpc>
                <a:spcPct val="93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900" dirty="0" smtClean="0">
                <a:solidFill>
                  <a:srgbClr val="0000CC"/>
                </a:solidFill>
              </a:rPr>
              <a:t>Provide Information on everyday + important issues, </a:t>
            </a:r>
            <a:br>
              <a:rPr lang="en-US" sz="1900" dirty="0" smtClean="0">
                <a:solidFill>
                  <a:srgbClr val="0000CC"/>
                </a:solidFill>
              </a:rPr>
            </a:br>
            <a:r>
              <a:rPr lang="en-US" sz="1900" dirty="0" smtClean="0"/>
              <a:t>such as health insurance, visas, tax laws, work at </a:t>
            </a:r>
            <a:br>
              <a:rPr lang="en-US" sz="1900" dirty="0" smtClean="0"/>
            </a:br>
            <a:r>
              <a:rPr lang="en-US" sz="1900" dirty="0" smtClean="0"/>
              <a:t>the lab, hostels, time management, careers, etc. </a:t>
            </a:r>
          </a:p>
          <a:p>
            <a:pPr marL="457200" lvl="2" indent="-230188" eaLnBrk="1" hangingPunct="1">
              <a:lnSpc>
                <a:spcPct val="93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Resources to help with 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problem 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cases; </a:t>
            </a:r>
            <a:r>
              <a:rPr lang="en-US" sz="19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worked </a:t>
            </a:r>
            <a:r>
              <a:rPr lang="en-US" sz="19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with </a:t>
            </a:r>
            <a:r>
              <a:rPr lang="en-US" sz="19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9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9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ACCU </a:t>
            </a:r>
            <a:r>
              <a:rPr lang="en-US" sz="19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to improve handling of such </a:t>
            </a:r>
            <a:r>
              <a:rPr lang="en-US" sz="19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cases </a:t>
            </a:r>
            <a:r>
              <a:rPr lang="en-US" sz="19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at CERN</a:t>
            </a:r>
          </a:p>
          <a:p>
            <a:pPr marL="457200" lvl="2" indent="-230188" eaLnBrk="1" hangingPunct="1">
              <a:lnSpc>
                <a:spcPct val="93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9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New “Young LHC” group</a:t>
            </a:r>
            <a:r>
              <a:rPr lang="en-US" sz="19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started </a:t>
            </a:r>
            <a:r>
              <a:rPr lang="en-US" sz="19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(thanks to Usha) </a:t>
            </a:r>
            <a:endParaRPr lang="en-US" sz="19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231775" lvl="1" eaLnBrk="1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</a:pPr>
            <a:endParaRPr lang="en-US" sz="1900" dirty="0" smtClean="0">
              <a:solidFill>
                <a:srgbClr val="0000CC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4595"/>
          <a:stretch/>
        </p:blipFill>
        <p:spPr>
          <a:xfrm>
            <a:off x="6766856" y="1245460"/>
            <a:ext cx="2902404" cy="2028380"/>
          </a:xfrm>
          <a:prstGeom prst="rect">
            <a:avLst/>
          </a:prstGeom>
          <a:ln w="22225">
            <a:solidFill>
              <a:srgbClr val="FFC000"/>
            </a:solidFill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8962" y="4407384"/>
            <a:ext cx="9409838" cy="243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defRPr sz="2800" b="1">
                <a:solidFill>
                  <a:srgbClr val="0000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90000"/>
              <a:buFont typeface="Wingdings 3" pitchFamily="18" charset="2"/>
              <a:buChar char="Æ"/>
              <a:defRPr sz="2400" b="1">
                <a:solidFill>
                  <a:srgbClr val="0000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r"/>
              <a:defRPr sz="2200" b="1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00FF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173038" lvl="1" indent="-346075" eaLnBrk="1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900" kern="0" dirty="0" smtClean="0">
                <a:solidFill>
                  <a:srgbClr val="800000"/>
                </a:solidFill>
              </a:rPr>
              <a:t>Outreach about </a:t>
            </a:r>
            <a:r>
              <a:rPr lang="en-US" sz="1900" kern="0" dirty="0" smtClean="0">
                <a:solidFill>
                  <a:srgbClr val="800000"/>
                </a:solidFill>
              </a:rPr>
              <a:t>the LHC Progra</a:t>
            </a:r>
            <a:r>
              <a:rPr lang="en-US" sz="1900" kern="0" dirty="0">
                <a:solidFill>
                  <a:srgbClr val="800000"/>
                </a:solidFill>
              </a:rPr>
              <a:t>m</a:t>
            </a:r>
            <a:r>
              <a:rPr lang="en-US" sz="1900" kern="0" dirty="0" smtClean="0">
                <a:solidFill>
                  <a:srgbClr val="800000"/>
                </a:solidFill>
              </a:rPr>
              <a:t> </a:t>
            </a:r>
            <a:endParaRPr lang="en-US" sz="1900" kern="0" dirty="0" smtClean="0">
              <a:solidFill>
                <a:srgbClr val="800000"/>
              </a:solidFill>
            </a:endParaRPr>
          </a:p>
          <a:p>
            <a:pPr marL="688975" lvl="2" indent="-285750" eaLnBrk="1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1900" kern="0" dirty="0" smtClean="0">
                <a:solidFill>
                  <a:srgbClr val="0000CC"/>
                </a:solidFill>
              </a:rPr>
              <a:t>National Events [more later</a:t>
            </a:r>
            <a:r>
              <a:rPr lang="en-US" sz="1900" kern="0" dirty="0" smtClean="0">
                <a:solidFill>
                  <a:srgbClr val="0000CC"/>
                </a:solidFill>
              </a:rPr>
              <a:t>]; VIP Visits to CERN </a:t>
            </a:r>
            <a:endParaRPr lang="en-US" sz="1900" kern="0" dirty="0" smtClean="0">
              <a:solidFill>
                <a:srgbClr val="0000CC"/>
              </a:solidFill>
            </a:endParaRPr>
          </a:p>
          <a:p>
            <a:pPr marL="688975" lvl="2" indent="-285750" eaLnBrk="1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1900" kern="0" dirty="0" smtClean="0">
                <a:solidFill>
                  <a:srgbClr val="0000CC"/>
                </a:solidFill>
              </a:rPr>
              <a:t>Work actively with the </a:t>
            </a:r>
            <a:r>
              <a:rPr lang="en-US" sz="1900" kern="0" dirty="0" smtClean="0">
                <a:solidFill>
                  <a:srgbClr val="002060"/>
                </a:solidFill>
              </a:rPr>
              <a:t>US LHC Ops Program, </a:t>
            </a:r>
            <a:br>
              <a:rPr lang="en-US" sz="1900" kern="0" dirty="0" smtClean="0">
                <a:solidFill>
                  <a:srgbClr val="002060"/>
                </a:solidFill>
              </a:rPr>
            </a:br>
            <a:r>
              <a:rPr lang="en-US" sz="1900" kern="0" dirty="0" smtClean="0">
                <a:solidFill>
                  <a:srgbClr val="002060"/>
                </a:solidFill>
              </a:rPr>
              <a:t>US LHC Communications</a:t>
            </a:r>
          </a:p>
          <a:p>
            <a:pPr marL="688975" lvl="2" indent="-285750" eaLnBrk="1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1900" kern="0" dirty="0" smtClean="0">
                <a:solidFill>
                  <a:srgbClr val="0000CC"/>
                </a:solidFill>
              </a:rPr>
              <a:t>Considering: Partial support for young people </a:t>
            </a:r>
            <a:r>
              <a:rPr lang="en-US" sz="1900" kern="0" dirty="0" smtClean="0">
                <a:solidFill>
                  <a:srgbClr val="0000CC"/>
                </a:solidFill>
              </a:rPr>
              <a:t>going </a:t>
            </a:r>
            <a:br>
              <a:rPr lang="en-US" sz="1900" kern="0" dirty="0" smtClean="0">
                <a:solidFill>
                  <a:srgbClr val="0000CC"/>
                </a:solidFill>
              </a:rPr>
            </a:br>
            <a:r>
              <a:rPr lang="en-US" sz="1900" kern="0" dirty="0" smtClean="0">
                <a:solidFill>
                  <a:srgbClr val="0000CC"/>
                </a:solidFill>
              </a:rPr>
              <a:t>to conferences, when </a:t>
            </a:r>
            <a:r>
              <a:rPr lang="en-US" sz="1900" kern="0" dirty="0" smtClean="0">
                <a:solidFill>
                  <a:srgbClr val="0000CC"/>
                </a:solidFill>
              </a:rPr>
              <a:t>funds are available</a:t>
            </a:r>
          </a:p>
          <a:p>
            <a:pPr marL="288925" lvl="1" indent="-288925" eaLnBrk="1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900" kern="0" dirty="0" smtClean="0">
                <a:solidFill>
                  <a:srgbClr val="800000"/>
                </a:solidFill>
              </a:rPr>
              <a:t>Media Training: </a:t>
            </a:r>
            <a:r>
              <a:rPr lang="en-US" sz="1900" kern="0" dirty="0" smtClean="0"/>
              <a:t>how to talk to Congress, the public, media </a:t>
            </a:r>
          </a:p>
          <a:p>
            <a:pPr marL="0" lvl="1" indent="0" eaLnBrk="1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900" kern="0" dirty="0" smtClean="0">
                <a:solidFill>
                  <a:srgbClr val="0000CC"/>
                </a:solidFill>
              </a:rPr>
              <a:t>    Thanks to Katie </a:t>
            </a:r>
            <a:r>
              <a:rPr lang="en-US" sz="1900" kern="0" dirty="0" err="1" smtClean="0">
                <a:solidFill>
                  <a:srgbClr val="0000CC"/>
                </a:solidFill>
              </a:rPr>
              <a:t>Yurkewicz</a:t>
            </a:r>
            <a:r>
              <a:rPr lang="en-US" sz="1900" kern="0" dirty="0" smtClean="0">
                <a:solidFill>
                  <a:srgbClr val="0000CC"/>
                </a:solidFill>
              </a:rPr>
              <a:t> [Another before the 2016 DC Trip]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6856" y="3296856"/>
            <a:ext cx="2887461" cy="1916255"/>
          </a:xfrm>
          <a:prstGeom prst="rect">
            <a:avLst/>
          </a:prstGeom>
          <a:ln w="2222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33337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74800" y="1562100"/>
            <a:ext cx="7319963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US LUO Activities (1)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9802" y="838200"/>
            <a:ext cx="9677400" cy="6019800"/>
          </a:xfrm>
        </p:spPr>
        <p:txBody>
          <a:bodyPr/>
          <a:lstStyle/>
          <a:p>
            <a:pPr marL="0" lvl="1" indent="0" eaLnBrk="1" hangingPunct="1">
              <a:spcBef>
                <a:spcPts val="0"/>
              </a:spcBef>
              <a:spcAft>
                <a:spcPts val="600"/>
              </a:spcAft>
              <a:buNone/>
            </a:pPr>
            <a:endParaRPr lang="en-US" sz="2200" dirty="0" smtClean="0"/>
          </a:p>
          <a:p>
            <a:pPr marL="288925" lvl="1" indent="-288925" eaLnBrk="1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r"/>
            </a:pPr>
            <a:r>
              <a:rPr lang="en-US" sz="2100" dirty="0" smtClean="0">
                <a:solidFill>
                  <a:srgbClr val="800000"/>
                </a:solidFill>
              </a:rPr>
              <a:t>In 2015 we Launched Our New Website </a:t>
            </a:r>
            <a:r>
              <a:rPr lang="en-US" sz="2100" dirty="0" smtClean="0">
                <a:solidFill>
                  <a:srgbClr val="0070C0"/>
                </a:solidFill>
                <a:hlinkClick r:id="rId3"/>
              </a:rPr>
              <a:t>www.uslua.org</a:t>
            </a:r>
            <a:r>
              <a:rPr lang="en-US" sz="2100" dirty="0" smtClean="0">
                <a:solidFill>
                  <a:srgbClr val="0070C0"/>
                </a:solidFill>
              </a:rPr>
              <a:t>:</a:t>
            </a:r>
          </a:p>
          <a:p>
            <a:pPr marL="688975" lvl="2" indent="-28892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100" dirty="0" smtClean="0">
                <a:solidFill>
                  <a:srgbClr val="0070C0"/>
                </a:solidFill>
              </a:rPr>
              <a:t>Thanks to </a:t>
            </a:r>
            <a:r>
              <a:rPr lang="en-US" sz="2100" dirty="0" err="1" smtClean="0">
                <a:solidFill>
                  <a:srgbClr val="0070C0"/>
                </a:solidFill>
              </a:rPr>
              <a:t>Tulika</a:t>
            </a:r>
            <a:r>
              <a:rPr lang="en-US" sz="2100" dirty="0" smtClean="0">
                <a:solidFill>
                  <a:srgbClr val="0070C0"/>
                </a:solidFill>
              </a:rPr>
              <a:t> Bose and Gordon Watts</a:t>
            </a:r>
          </a:p>
          <a:p>
            <a:pPr marL="288925" lvl="1" indent="-28892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100" dirty="0" smtClean="0">
                <a:solidFill>
                  <a:srgbClr val="0070C0"/>
                </a:solidFill>
              </a:rPr>
              <a:t>Useful Information Linked to It:</a:t>
            </a:r>
          </a:p>
          <a:p>
            <a:pPr marL="688975" lvl="2" indent="-28892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100" dirty="0" smtClean="0">
                <a:solidFill>
                  <a:srgbClr val="0000CC"/>
                </a:solidFill>
              </a:rPr>
              <a:t>New Student Orientation Guide (Darren Acosta):</a:t>
            </a:r>
            <a:r>
              <a:rPr lang="en-US" sz="2000" dirty="0" smtClean="0">
                <a:solidFill>
                  <a:srgbClr val="0000CC"/>
                </a:solidFill>
              </a:rPr>
              <a:t> </a:t>
            </a:r>
            <a:r>
              <a:rPr lang="en-US" sz="1900" u="sng" dirty="0" smtClean="0">
                <a:hlinkClick r:id="rId4"/>
              </a:rPr>
              <a:t>www.dropbox.com/s/ckrjbj4ax2g9gph/NewStudentOrientationAtCERN.pdf</a:t>
            </a:r>
            <a:endParaRPr lang="en-US" sz="1900" u="sng" dirty="0" smtClean="0"/>
          </a:p>
          <a:p>
            <a:pPr marL="400050" lvl="2" indent="0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 dirty="0" smtClean="0"/>
              <a:t>    </a:t>
            </a:r>
            <a:r>
              <a:rPr lang="en-US" sz="2100" dirty="0" smtClean="0"/>
              <a:t>required documents, registering, getting a computer account, </a:t>
            </a:r>
            <a:br>
              <a:rPr lang="en-US" sz="2100" dirty="0" smtClean="0"/>
            </a:br>
            <a:r>
              <a:rPr lang="en-US" sz="2100" dirty="0" smtClean="0"/>
              <a:t>    getting around the sites, local transportation, etc. </a:t>
            </a:r>
            <a:endParaRPr lang="en-US" sz="2100" dirty="0"/>
          </a:p>
          <a:p>
            <a:pPr marL="688975" lvl="2" indent="-28892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srgbClr val="0000CC"/>
                </a:solidFill>
              </a:rPr>
              <a:t>Welcome Center website for CERN newcomers supported by Volunteers: </a:t>
            </a:r>
            <a:r>
              <a:rPr lang="en-US" sz="2100" dirty="0" smtClean="0"/>
              <a:t>visas, housing, schools, taxes, childcare, emergency contacts, etc.</a:t>
            </a:r>
          </a:p>
          <a:p>
            <a:pPr marL="688975" lvl="2" indent="-28892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100" dirty="0" smtClean="0">
                <a:solidFill>
                  <a:srgbClr val="0000CC"/>
                </a:solidFill>
              </a:rPr>
              <a:t>Information </a:t>
            </a:r>
            <a:r>
              <a:rPr lang="en-US" sz="2100" dirty="0" smtClean="0"/>
              <a:t>on daily life issues: credit cards fees, taxes, health insurance, etc. </a:t>
            </a:r>
          </a:p>
          <a:p>
            <a:pPr marL="688975" lvl="2" indent="-28892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100" dirty="0" smtClean="0">
                <a:solidFill>
                  <a:srgbClr val="0000CC"/>
                </a:solidFill>
              </a:rPr>
              <a:t>US LUA </a:t>
            </a:r>
            <a:r>
              <a:rPr lang="en-US" sz="2100" dirty="0" err="1" smtClean="0">
                <a:solidFill>
                  <a:srgbClr val="0000CC"/>
                </a:solidFill>
              </a:rPr>
              <a:t>QoL</a:t>
            </a:r>
            <a:r>
              <a:rPr lang="en-US" sz="2100" dirty="0" smtClean="0">
                <a:solidFill>
                  <a:srgbClr val="0000CC"/>
                </a:solidFill>
              </a:rPr>
              <a:t> Committee </a:t>
            </a:r>
            <a:r>
              <a:rPr lang="en-US" sz="2100" dirty="0" smtClean="0">
                <a:solidFill>
                  <a:srgbClr val="000083"/>
                </a:solidFill>
              </a:rPr>
              <a:t>will soon post information on </a:t>
            </a:r>
            <a:r>
              <a:rPr lang="en-US" sz="2100" dirty="0" smtClean="0">
                <a:solidFill>
                  <a:srgbClr val="0000CC"/>
                </a:solidFill>
              </a:rPr>
              <a:t>help </a:t>
            </a:r>
            <a:r>
              <a:rPr lang="en-US" sz="2100" dirty="0" smtClean="0">
                <a:solidFill>
                  <a:srgbClr val="0000CC"/>
                </a:solidFill>
              </a:rPr>
              <a:t>for students with personal problems; advice and resources on </a:t>
            </a:r>
            <a:r>
              <a:rPr lang="en-US" sz="2100" dirty="0" smtClean="0">
                <a:solidFill>
                  <a:srgbClr val="0000CC"/>
                </a:solidFill>
              </a:rPr>
              <a:t>careers</a:t>
            </a:r>
            <a:r>
              <a:rPr lang="en-US" sz="2100" dirty="0" smtClean="0">
                <a:solidFill>
                  <a:srgbClr val="0000CC"/>
                </a:solidFill>
              </a:rPr>
              <a:t>, time management, </a:t>
            </a:r>
            <a:r>
              <a:rPr lang="en-US" sz="2100" dirty="0" smtClean="0">
                <a:solidFill>
                  <a:srgbClr val="0000CC"/>
                </a:solidFill>
              </a:rPr>
              <a:t>work/life balance, job </a:t>
            </a:r>
            <a:r>
              <a:rPr lang="en-US" sz="2100" dirty="0" smtClean="0">
                <a:solidFill>
                  <a:srgbClr val="0000CC"/>
                </a:solidFill>
              </a:rPr>
              <a:t>pointers, get-togethers</a:t>
            </a:r>
          </a:p>
          <a:p>
            <a:pPr marL="288925" lvl="1" indent="-28892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100" b="1" i="1" dirty="0" smtClean="0">
                <a:solidFill>
                  <a:srgbClr val="0000CC"/>
                </a:solidFill>
              </a:rPr>
              <a:t>We are On Facebook and Twitter: </a:t>
            </a:r>
            <a:r>
              <a:rPr lang="en-US" sz="2100" b="1" dirty="0" smtClean="0">
                <a:solidFill>
                  <a:srgbClr val="000083"/>
                </a:solidFill>
              </a:rPr>
              <a:t>Thanks to </a:t>
            </a:r>
            <a:r>
              <a:rPr lang="en-US" sz="2100" b="1" dirty="0" err="1" smtClean="0">
                <a:solidFill>
                  <a:srgbClr val="000083"/>
                </a:solidFill>
              </a:rPr>
              <a:t>Toyoko</a:t>
            </a:r>
            <a:r>
              <a:rPr lang="en-US" sz="2100" b="1" dirty="0" smtClean="0">
                <a:solidFill>
                  <a:srgbClr val="000083"/>
                </a:solidFill>
              </a:rPr>
              <a:t> and </a:t>
            </a:r>
            <a:r>
              <a:rPr lang="en-US" sz="2100" b="1" dirty="0" err="1" smtClean="0">
                <a:solidFill>
                  <a:srgbClr val="000083"/>
                </a:solidFill>
              </a:rPr>
              <a:t>Tulika</a:t>
            </a:r>
            <a:endParaRPr lang="en-US" sz="2100" b="1" dirty="0" smtClean="0">
              <a:solidFill>
                <a:srgbClr val="000083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524000" y="228625"/>
            <a:ext cx="8229600" cy="91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2800" kern="0" dirty="0" smtClean="0">
                <a:solidFill>
                  <a:srgbClr val="FFFFFF"/>
                </a:solidFill>
              </a:rPr>
              <a:t>US LUA Activities(3): </a:t>
            </a:r>
            <a:r>
              <a:rPr lang="en-US" sz="2400" kern="0" dirty="0" smtClean="0">
                <a:solidFill>
                  <a:srgbClr val="FFEE13"/>
                </a:solidFill>
              </a:rPr>
              <a:t>Helping the US Community Adapt to Work at CERN and Life in the Region</a:t>
            </a:r>
            <a:endParaRPr lang="en-US" kern="0" dirty="0" smtClean="0">
              <a:solidFill>
                <a:srgbClr val="FFEE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13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3648"/>
            <a:ext cx="5558502" cy="6629400"/>
          </a:xfrm>
          <a:prstGeom prst="rect">
            <a:avLst/>
          </a:prstGeom>
          <a:ln w="15875">
            <a:solidFill>
              <a:srgbClr val="FFE422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599" y="1053905"/>
            <a:ext cx="4343401" cy="5751543"/>
          </a:xfrm>
          <a:prstGeom prst="rect">
            <a:avLst/>
          </a:prstGeom>
          <a:ln w="15875">
            <a:solidFill>
              <a:srgbClr val="FFE42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34780"/>
          <a:stretch/>
        </p:blipFill>
        <p:spPr>
          <a:xfrm>
            <a:off x="5562600" y="23648"/>
            <a:ext cx="4343400" cy="1030257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8458201" y="715351"/>
            <a:ext cx="1447800" cy="369332"/>
          </a:xfrm>
          <a:prstGeom prst="rect">
            <a:avLst/>
          </a:prstGeom>
          <a:solidFill>
            <a:srgbClr val="000066"/>
          </a:solidFill>
          <a:ln w="25400">
            <a:solidFill>
              <a:srgbClr val="FFEA13"/>
            </a:solidFill>
          </a:ln>
        </p:spPr>
        <p:txBody>
          <a:bodyPr wrap="square" lIns="0" rIns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latin typeface="Calibri"/>
              </a:rPr>
              <a:t>Darin Acosta</a:t>
            </a:r>
            <a:endParaRPr lang="en-US" b="1" dirty="0" smtClean="0">
              <a:solidFill>
                <a:srgbClr val="71FFFF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398" y="1828800"/>
            <a:ext cx="5410201" cy="304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5650" y="184544"/>
            <a:ext cx="1981202" cy="923330"/>
          </a:xfrm>
          <a:prstGeom prst="rect">
            <a:avLst/>
          </a:prstGeom>
          <a:solidFill>
            <a:srgbClr val="000066"/>
          </a:solidFill>
          <a:ln w="25400">
            <a:solidFill>
              <a:srgbClr val="FFEA13"/>
            </a:solidFill>
          </a:ln>
        </p:spPr>
        <p:txBody>
          <a:bodyPr wrap="square" lIns="0" rIns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latin typeface="Calibri"/>
              </a:rPr>
              <a:t>Thanks to </a:t>
            </a:r>
            <a:br>
              <a:rPr lang="en-US" b="1" dirty="0" smtClean="0">
                <a:solidFill>
                  <a:srgbClr val="FFFFFF"/>
                </a:solidFill>
                <a:latin typeface="Calibri"/>
              </a:rPr>
            </a:br>
            <a:r>
              <a:rPr lang="en-US" b="1" dirty="0" err="1" smtClean="0">
                <a:solidFill>
                  <a:srgbClr val="FFFFFF"/>
                </a:solidFill>
                <a:latin typeface="Calibri"/>
              </a:rPr>
              <a:t>Tulika</a:t>
            </a:r>
            <a:r>
              <a:rPr lang="en-US" b="1" dirty="0" smtClean="0">
                <a:solidFill>
                  <a:srgbClr val="FFFFFF"/>
                </a:solidFill>
                <a:latin typeface="Calibri"/>
              </a:rPr>
              <a:t> Bose </a:t>
            </a:r>
            <a:br>
              <a:rPr lang="en-US" b="1" dirty="0" smtClean="0">
                <a:solidFill>
                  <a:srgbClr val="FFFFFF"/>
                </a:solidFill>
                <a:latin typeface="Calibri"/>
              </a:rPr>
            </a:br>
            <a:r>
              <a:rPr lang="en-US" b="1" dirty="0" smtClean="0">
                <a:solidFill>
                  <a:srgbClr val="FFFFFF"/>
                </a:solidFill>
                <a:latin typeface="Calibri"/>
              </a:rPr>
              <a:t>and Gordon Watts</a:t>
            </a:r>
            <a:endParaRPr lang="en-US" b="1" dirty="0" smtClean="0">
              <a:solidFill>
                <a:srgbClr val="71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990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7" name="Rectangle 3"/>
          <p:cNvSpPr>
            <a:spLocks noChangeArrowheads="1"/>
          </p:cNvSpPr>
          <p:nvPr/>
        </p:nvSpPr>
        <p:spPr bwMode="auto">
          <a:xfrm>
            <a:off x="6553200" y="30090"/>
            <a:ext cx="3297866" cy="6827910"/>
          </a:xfrm>
          <a:prstGeom prst="rect">
            <a:avLst/>
          </a:prstGeom>
          <a:solidFill>
            <a:srgbClr val="FFFFD9"/>
          </a:solidFill>
          <a:ln w="28575">
            <a:solidFill>
              <a:srgbClr val="000066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tabLst>
                <a:tab pos="0" algn="l"/>
              </a:tabLst>
            </a:pPr>
            <a:r>
              <a:rPr lang="en-US" sz="2400" b="1" u="sng" dirty="0">
                <a:solidFill>
                  <a:srgbClr val="000099"/>
                </a:solidFill>
              </a:rPr>
              <a:t>Newcomers Guide</a:t>
            </a:r>
          </a:p>
          <a:p>
            <a:pPr algn="ctr" fontAlgn="base">
              <a:lnSpc>
                <a:spcPct val="87000"/>
              </a:lnSpc>
              <a:spcBef>
                <a:spcPts val="200"/>
              </a:spcBef>
              <a:spcAft>
                <a:spcPct val="0"/>
              </a:spcAft>
              <a:buFont typeface="Arial" pitchFamily="34" charset="0"/>
              <a:buNone/>
              <a:tabLst>
                <a:tab pos="0" algn="l"/>
              </a:tabLst>
            </a:pPr>
            <a:r>
              <a:rPr lang="en-US" sz="2400" b="1" dirty="0">
                <a:solidFill>
                  <a:srgbClr val="000064"/>
                </a:solidFill>
              </a:rPr>
              <a:t>How to Survive </a:t>
            </a:r>
            <a:br>
              <a:rPr lang="en-US" sz="2400" b="1" dirty="0">
                <a:solidFill>
                  <a:srgbClr val="000064"/>
                </a:solidFill>
              </a:rPr>
            </a:br>
            <a:r>
              <a:rPr lang="en-US" sz="2400" b="1" dirty="0">
                <a:solidFill>
                  <a:srgbClr val="000064"/>
                </a:solidFill>
              </a:rPr>
              <a:t>and Thrive</a:t>
            </a:r>
            <a:endParaRPr lang="en-US" sz="2000" b="1" dirty="0">
              <a:solidFill>
                <a:srgbClr val="000064"/>
              </a:solidFill>
            </a:endParaRPr>
          </a:p>
          <a:p>
            <a:pPr marL="682625" indent="-334963" fontAlgn="base">
              <a:lnSpc>
                <a:spcPct val="87000"/>
              </a:lnSpc>
              <a:spcBef>
                <a:spcPct val="10000"/>
              </a:spcBef>
              <a:spcAft>
                <a:spcPct val="0"/>
              </a:spcAft>
              <a:buClr>
                <a:srgbClr val="800000"/>
              </a:buClr>
              <a:buSzPct val="90000"/>
              <a:buFont typeface="Wingdings 3" pitchFamily="18" charset="2"/>
              <a:buChar char="Æ"/>
              <a:tabLst>
                <a:tab pos="0" algn="l"/>
              </a:tabLst>
            </a:pPr>
            <a:r>
              <a:rPr lang="en-US" sz="2000" b="1" dirty="0">
                <a:solidFill>
                  <a:srgbClr val="800000"/>
                </a:solidFill>
              </a:rPr>
              <a:t> </a:t>
            </a:r>
            <a:r>
              <a:rPr lang="en-US" sz="2100" b="1" dirty="0">
                <a:solidFill>
                  <a:srgbClr val="000064"/>
                </a:solidFill>
              </a:rPr>
              <a:t>At CERN</a:t>
            </a:r>
          </a:p>
          <a:p>
            <a:pPr marL="682625" indent="-334963" fontAlgn="base">
              <a:lnSpc>
                <a:spcPct val="87000"/>
              </a:lnSpc>
              <a:spcBef>
                <a:spcPct val="10000"/>
              </a:spcBef>
              <a:spcAft>
                <a:spcPct val="0"/>
              </a:spcAft>
              <a:buClr>
                <a:srgbClr val="800000"/>
              </a:buClr>
              <a:buSzPct val="90000"/>
              <a:buFont typeface="Wingdings 3" pitchFamily="18" charset="2"/>
              <a:buChar char="Æ"/>
              <a:tabLst>
                <a:tab pos="0" algn="l"/>
              </a:tabLst>
            </a:pPr>
            <a:r>
              <a:rPr lang="en-US" sz="2100" b="1" dirty="0">
                <a:solidFill>
                  <a:srgbClr val="000064"/>
                </a:solidFill>
              </a:rPr>
              <a:t> In Switzerland</a:t>
            </a:r>
          </a:p>
          <a:p>
            <a:pPr marL="682625" indent="-334963" fontAlgn="base">
              <a:lnSpc>
                <a:spcPct val="87000"/>
              </a:lnSpc>
              <a:spcBef>
                <a:spcPct val="10000"/>
              </a:spcBef>
              <a:spcAft>
                <a:spcPct val="0"/>
              </a:spcAft>
              <a:buClr>
                <a:srgbClr val="800000"/>
              </a:buClr>
              <a:buSzPct val="90000"/>
              <a:buFont typeface="Wingdings 3" pitchFamily="18" charset="2"/>
              <a:buChar char="Æ"/>
              <a:tabLst>
                <a:tab pos="0" algn="l"/>
              </a:tabLst>
            </a:pPr>
            <a:r>
              <a:rPr lang="en-US" sz="2100" b="1" dirty="0">
                <a:solidFill>
                  <a:srgbClr val="000064"/>
                </a:solidFill>
              </a:rPr>
              <a:t> In France</a:t>
            </a:r>
            <a:r>
              <a:rPr lang="en-US" sz="1000" b="1" dirty="0">
                <a:solidFill>
                  <a:srgbClr val="000064"/>
                </a:solidFill>
              </a:rPr>
              <a:t/>
            </a:r>
            <a:br>
              <a:rPr lang="en-US" sz="1000" b="1" dirty="0">
                <a:solidFill>
                  <a:srgbClr val="000064"/>
                </a:solidFill>
              </a:rPr>
            </a:br>
            <a:endParaRPr lang="en-US" sz="1000" b="1" dirty="0">
              <a:solidFill>
                <a:srgbClr val="000064"/>
              </a:solidFill>
            </a:endParaRPr>
          </a:p>
          <a:p>
            <a:pPr marL="682625" indent="-334963" fontAlgn="base">
              <a:lnSpc>
                <a:spcPct val="87000"/>
              </a:lnSpc>
              <a:buClr>
                <a:srgbClr val="800000"/>
              </a:buClr>
              <a:buSzPct val="90000"/>
              <a:buFont typeface="Wingdings 3" pitchFamily="18" charset="2"/>
              <a:buChar char="Æ"/>
              <a:tabLst>
                <a:tab pos="0" algn="l"/>
              </a:tabLst>
            </a:pPr>
            <a:r>
              <a:rPr lang="en-US" sz="2400" b="1" i="1" dirty="0" smtClean="0">
                <a:solidFill>
                  <a:srgbClr val="0000CC"/>
                </a:solidFill>
              </a:rPr>
              <a:t>Visas, permits</a:t>
            </a:r>
            <a:endParaRPr lang="en-US" sz="2400" b="1" i="1" dirty="0">
              <a:solidFill>
                <a:srgbClr val="0000CC"/>
              </a:solidFill>
            </a:endParaRPr>
          </a:p>
          <a:p>
            <a:pPr marL="682625" indent="-334963" fontAlgn="base">
              <a:lnSpc>
                <a:spcPct val="87000"/>
              </a:lnSpc>
              <a:buClr>
                <a:srgbClr val="800000"/>
              </a:buClr>
              <a:buSzPct val="90000"/>
              <a:buFont typeface="Wingdings 3" pitchFamily="18" charset="2"/>
              <a:buChar char="Æ"/>
              <a:tabLst>
                <a:tab pos="0" algn="l"/>
              </a:tabLst>
            </a:pPr>
            <a:r>
              <a:rPr lang="en-US" sz="2100" b="1" dirty="0">
                <a:solidFill>
                  <a:srgbClr val="000064"/>
                </a:solidFill>
              </a:rPr>
              <a:t>Getting a Bank Acct. </a:t>
            </a:r>
          </a:p>
          <a:p>
            <a:pPr marL="682625" indent="-334963" fontAlgn="base">
              <a:lnSpc>
                <a:spcPct val="87000"/>
              </a:lnSpc>
              <a:buClr>
                <a:srgbClr val="800000"/>
              </a:buClr>
              <a:buSzPct val="90000"/>
              <a:buFont typeface="Wingdings 3" pitchFamily="18" charset="2"/>
              <a:buChar char="Æ"/>
              <a:tabLst>
                <a:tab pos="0" algn="l"/>
              </a:tabLst>
            </a:pPr>
            <a:r>
              <a:rPr lang="en-US" sz="2100" b="1" dirty="0">
                <a:solidFill>
                  <a:srgbClr val="000064"/>
                </a:solidFill>
              </a:rPr>
              <a:t>Exchange Rates</a:t>
            </a:r>
          </a:p>
          <a:p>
            <a:pPr marL="682625" indent="-334963" fontAlgn="base">
              <a:lnSpc>
                <a:spcPct val="87000"/>
              </a:lnSpc>
              <a:buClr>
                <a:srgbClr val="800000"/>
              </a:buClr>
              <a:buSzPct val="90000"/>
              <a:buFont typeface="Wingdings 3" pitchFamily="18" charset="2"/>
              <a:buChar char="Æ"/>
              <a:tabLst>
                <a:tab pos="0" algn="l"/>
              </a:tabLst>
            </a:pPr>
            <a:r>
              <a:rPr lang="en-US" sz="2100" b="1" dirty="0" smtClean="0">
                <a:solidFill>
                  <a:srgbClr val="000064"/>
                </a:solidFill>
              </a:rPr>
              <a:t> Paying </a:t>
            </a:r>
            <a:r>
              <a:rPr lang="en-US" sz="2100" b="1" dirty="0">
                <a:solidFill>
                  <a:srgbClr val="000064"/>
                </a:solidFill>
              </a:rPr>
              <a:t>Bills</a:t>
            </a:r>
          </a:p>
          <a:p>
            <a:pPr marL="682625" indent="-334963" fontAlgn="base">
              <a:lnSpc>
                <a:spcPct val="87000"/>
              </a:lnSpc>
              <a:buClr>
                <a:srgbClr val="800000"/>
              </a:buClr>
              <a:buSzPct val="90000"/>
              <a:buFont typeface="Wingdings 3" pitchFamily="18" charset="2"/>
              <a:buChar char="Æ"/>
              <a:tabLst>
                <a:tab pos="0" algn="l"/>
              </a:tabLst>
            </a:pPr>
            <a:r>
              <a:rPr lang="en-US" sz="2100" b="1" dirty="0">
                <a:solidFill>
                  <a:srgbClr val="000064"/>
                </a:solidFill>
              </a:rPr>
              <a:t> </a:t>
            </a:r>
            <a:r>
              <a:rPr lang="en-US" sz="2100" b="1" i="1" dirty="0">
                <a:solidFill>
                  <a:srgbClr val="000064"/>
                </a:solidFill>
              </a:rPr>
              <a:t>Taxes</a:t>
            </a:r>
          </a:p>
          <a:p>
            <a:pPr marL="682625" indent="-334963" fontAlgn="base">
              <a:lnSpc>
                <a:spcPct val="87000"/>
              </a:lnSpc>
              <a:buClr>
                <a:srgbClr val="800000"/>
              </a:buClr>
              <a:buSzPct val="90000"/>
              <a:buFont typeface="Wingdings 3" pitchFamily="18" charset="2"/>
              <a:buChar char="Æ"/>
              <a:tabLst>
                <a:tab pos="0" algn="l"/>
              </a:tabLst>
            </a:pPr>
            <a:r>
              <a:rPr lang="en-US" sz="2100" b="1" dirty="0">
                <a:solidFill>
                  <a:srgbClr val="000064"/>
                </a:solidFill>
              </a:rPr>
              <a:t> Childcare</a:t>
            </a:r>
          </a:p>
          <a:p>
            <a:pPr marL="682625" indent="-334963" fontAlgn="base">
              <a:lnSpc>
                <a:spcPct val="87000"/>
              </a:lnSpc>
              <a:buClr>
                <a:srgbClr val="800000"/>
              </a:buClr>
              <a:buSzPct val="90000"/>
              <a:buFont typeface="Wingdings 3" pitchFamily="18" charset="2"/>
              <a:buChar char="Æ"/>
              <a:tabLst>
                <a:tab pos="0" algn="l"/>
              </a:tabLst>
            </a:pPr>
            <a:r>
              <a:rPr lang="en-US" sz="2100" b="1" dirty="0">
                <a:solidFill>
                  <a:srgbClr val="000064"/>
                </a:solidFill>
              </a:rPr>
              <a:t> Health (Insurance,</a:t>
            </a:r>
            <a:br>
              <a:rPr lang="en-US" sz="2100" b="1" dirty="0">
                <a:solidFill>
                  <a:srgbClr val="000064"/>
                </a:solidFill>
              </a:rPr>
            </a:br>
            <a:r>
              <a:rPr lang="en-US" sz="2100" b="1" dirty="0">
                <a:solidFill>
                  <a:srgbClr val="000064"/>
                </a:solidFill>
              </a:rPr>
              <a:t> Emergency Contacts)</a:t>
            </a:r>
          </a:p>
          <a:p>
            <a:pPr marL="682625" indent="-334963" fontAlgn="base">
              <a:lnSpc>
                <a:spcPct val="87000"/>
              </a:lnSpc>
              <a:buClr>
                <a:srgbClr val="800000"/>
              </a:buClr>
              <a:buSzPct val="90000"/>
              <a:buFont typeface="Wingdings 3" pitchFamily="18" charset="2"/>
              <a:buChar char="Æ"/>
              <a:tabLst>
                <a:tab pos="0" algn="l"/>
              </a:tabLst>
            </a:pPr>
            <a:r>
              <a:rPr lang="en-US" sz="2100" b="1" dirty="0">
                <a:solidFill>
                  <a:srgbClr val="000064"/>
                </a:solidFill>
              </a:rPr>
              <a:t> Finding Housing</a:t>
            </a:r>
          </a:p>
          <a:p>
            <a:pPr marL="682625" indent="-334963" fontAlgn="base">
              <a:lnSpc>
                <a:spcPct val="87000"/>
              </a:lnSpc>
              <a:buClr>
                <a:srgbClr val="800000"/>
              </a:buClr>
              <a:buSzPct val="90000"/>
              <a:buFont typeface="Wingdings 3" pitchFamily="18" charset="2"/>
              <a:buChar char="Æ"/>
              <a:tabLst>
                <a:tab pos="0" algn="l"/>
              </a:tabLst>
            </a:pPr>
            <a:r>
              <a:rPr lang="en-US" sz="2100" b="1" dirty="0">
                <a:solidFill>
                  <a:srgbClr val="000064"/>
                </a:solidFill>
              </a:rPr>
              <a:t> Schools</a:t>
            </a:r>
          </a:p>
          <a:p>
            <a:pPr marL="682625" indent="-334963" fontAlgn="base">
              <a:lnSpc>
                <a:spcPct val="87000"/>
              </a:lnSpc>
              <a:buClr>
                <a:srgbClr val="800000"/>
              </a:buClr>
              <a:buSzPct val="90000"/>
              <a:buFont typeface="Wingdings 3" pitchFamily="18" charset="2"/>
              <a:buChar char="Æ"/>
              <a:tabLst>
                <a:tab pos="0" algn="l"/>
              </a:tabLst>
            </a:pPr>
            <a:r>
              <a:rPr lang="en-US" sz="2100" b="1" dirty="0">
                <a:solidFill>
                  <a:srgbClr val="000064"/>
                </a:solidFill>
              </a:rPr>
              <a:t> Shopping</a:t>
            </a:r>
          </a:p>
          <a:p>
            <a:pPr marL="682625" indent="-334963" fontAlgn="base">
              <a:lnSpc>
                <a:spcPct val="87000"/>
              </a:lnSpc>
              <a:buClr>
                <a:srgbClr val="800000"/>
              </a:buClr>
              <a:buSzPct val="90000"/>
              <a:buFont typeface="Wingdings 3" pitchFamily="18" charset="2"/>
              <a:buChar char="Æ"/>
              <a:tabLst>
                <a:tab pos="0" algn="l"/>
              </a:tabLst>
            </a:pPr>
            <a:r>
              <a:rPr lang="en-US" sz="2100" b="1" dirty="0">
                <a:solidFill>
                  <a:srgbClr val="000064"/>
                </a:solidFill>
              </a:rPr>
              <a:t>Transport, </a:t>
            </a:r>
            <a:r>
              <a:rPr lang="en-US" sz="2100" b="1" dirty="0" smtClean="0">
                <a:solidFill>
                  <a:srgbClr val="000064"/>
                </a:solidFill>
              </a:rPr>
              <a:t>Mobility</a:t>
            </a:r>
          </a:p>
          <a:p>
            <a:pPr marL="682625" indent="-334963" fontAlgn="base">
              <a:lnSpc>
                <a:spcPct val="87000"/>
              </a:lnSpc>
              <a:buClr>
                <a:srgbClr val="800000"/>
              </a:buClr>
              <a:buSzPct val="90000"/>
              <a:buFont typeface="Wingdings 3" pitchFamily="18" charset="2"/>
              <a:buChar char="Æ"/>
              <a:tabLst>
                <a:tab pos="0" algn="l"/>
              </a:tabLst>
            </a:pPr>
            <a:r>
              <a:rPr lang="en-US" sz="2100" b="1" dirty="0" smtClean="0">
                <a:solidFill>
                  <a:srgbClr val="000064"/>
                </a:solidFill>
              </a:rPr>
              <a:t>Buying a Car</a:t>
            </a:r>
            <a:endParaRPr lang="en-US" sz="2100" b="1" dirty="0">
              <a:solidFill>
                <a:srgbClr val="000064"/>
              </a:solidFill>
            </a:endParaRPr>
          </a:p>
          <a:p>
            <a:pPr marL="682625" indent="-334963" fontAlgn="base">
              <a:lnSpc>
                <a:spcPct val="87000"/>
              </a:lnSpc>
              <a:buClr>
                <a:srgbClr val="800000"/>
              </a:buClr>
              <a:buSzPct val="90000"/>
              <a:buFont typeface="Wingdings 3" pitchFamily="18" charset="2"/>
              <a:buChar char="Æ"/>
              <a:tabLst>
                <a:tab pos="0" algn="l"/>
              </a:tabLst>
            </a:pPr>
            <a:r>
              <a:rPr lang="en-US" sz="2100" b="1" dirty="0" smtClean="0">
                <a:solidFill>
                  <a:srgbClr val="000064"/>
                </a:solidFill>
              </a:rPr>
              <a:t>Learning </a:t>
            </a:r>
            <a:r>
              <a:rPr lang="en-US" sz="2100" b="1" dirty="0">
                <a:solidFill>
                  <a:srgbClr val="000064"/>
                </a:solidFill>
              </a:rPr>
              <a:t>French</a:t>
            </a:r>
          </a:p>
          <a:p>
            <a:pPr marL="682625" indent="-334963" fontAlgn="base">
              <a:lnSpc>
                <a:spcPct val="87000"/>
              </a:lnSpc>
              <a:buClr>
                <a:srgbClr val="800000"/>
              </a:buClr>
              <a:buSzPct val="90000"/>
              <a:buFont typeface="Wingdings 3" pitchFamily="18" charset="2"/>
              <a:buChar char="Æ"/>
              <a:tabLst>
                <a:tab pos="0" algn="l"/>
              </a:tabLst>
            </a:pPr>
            <a:r>
              <a:rPr lang="en-US" sz="2100" b="1" dirty="0" smtClean="0">
                <a:solidFill>
                  <a:srgbClr val="000064"/>
                </a:solidFill>
              </a:rPr>
              <a:t>Culture</a:t>
            </a:r>
            <a:r>
              <a:rPr lang="en-US" sz="2100" b="1" dirty="0">
                <a:solidFill>
                  <a:srgbClr val="000064"/>
                </a:solidFill>
              </a:rPr>
              <a:t>, Dining</a:t>
            </a:r>
          </a:p>
          <a:p>
            <a:pPr marL="682625" indent="-334963" fontAlgn="base">
              <a:lnSpc>
                <a:spcPct val="87000"/>
              </a:lnSpc>
              <a:buClr>
                <a:srgbClr val="800000"/>
              </a:buClr>
              <a:buSzPct val="90000"/>
              <a:buFont typeface="Wingdings" pitchFamily="2" charset="2"/>
              <a:buChar char="­"/>
              <a:tabLst>
                <a:tab pos="0" algn="l"/>
              </a:tabLst>
            </a:pPr>
            <a:r>
              <a:rPr lang="en-US" sz="2100" b="1" dirty="0" smtClean="0">
                <a:solidFill>
                  <a:srgbClr val="000064"/>
                </a:solidFill>
              </a:rPr>
              <a:t>Whole </a:t>
            </a:r>
            <a:r>
              <a:rPr lang="en-US" sz="2100" b="1" dirty="0">
                <a:solidFill>
                  <a:srgbClr val="000064"/>
                </a:solidFill>
              </a:rPr>
              <a:t>Experience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133594" y="21"/>
            <a:ext cx="4419612" cy="1126963"/>
          </a:xfrm>
          <a:prstGeom prst="rect">
            <a:avLst/>
          </a:prstGeom>
          <a:solidFill>
            <a:srgbClr val="000064"/>
          </a:soli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anchor="ctr" anchorCtr="1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Newcomers Guides </a:t>
            </a:r>
            <a:r>
              <a:rPr lang="en-US" sz="3200" b="1" dirty="0" smtClean="0">
                <a:solidFill>
                  <a:srgbClr val="CCFFFF"/>
                </a:solidFill>
                <a:latin typeface="Arial" pitchFamily="34" charset="0"/>
                <a:cs typeface="Arial" pitchFamily="34" charset="0"/>
              </a:rPr>
              <a:t>www.uslua.org</a:t>
            </a:r>
            <a:endParaRPr lang="en-US" sz="3200" b="1" dirty="0">
              <a:solidFill>
                <a:srgbClr val="CC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109246"/>
            <a:ext cx="6553200" cy="338554"/>
          </a:xfrm>
          <a:prstGeom prst="rect">
            <a:avLst/>
          </a:prstGeom>
          <a:solidFill>
            <a:schemeClr val="bg1"/>
          </a:solidFill>
          <a:ln w="31750"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http://newcomerwelcomecenter.weebly.com/</a:t>
            </a:r>
          </a:p>
        </p:txBody>
      </p:sp>
      <p:pic>
        <p:nvPicPr>
          <p:cNvPr id="10" name="Picture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" y="12353"/>
            <a:ext cx="2133600" cy="1114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lum contrast="32000"/>
          </a:blip>
          <a:stretch>
            <a:fillRect/>
          </a:stretch>
        </p:blipFill>
        <p:spPr>
          <a:xfrm>
            <a:off x="908485" y="1447800"/>
            <a:ext cx="4736224" cy="37990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lum contrast="32000"/>
          </a:blip>
          <a:srcRect l="25742" t="9143" b="10541"/>
          <a:stretch/>
        </p:blipFill>
        <p:spPr>
          <a:xfrm>
            <a:off x="2057400" y="1447800"/>
            <a:ext cx="4411097" cy="37990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135469"/>
            <a:ext cx="6858000" cy="646331"/>
          </a:xfrm>
          <a:prstGeom prst="rect">
            <a:avLst/>
          </a:prstGeom>
          <a:solidFill>
            <a:schemeClr val="bg1"/>
          </a:solidFill>
          <a:ln w="31750">
            <a:solidFill>
              <a:srgbClr val="0000CC"/>
            </a:solidFill>
          </a:ln>
        </p:spPr>
        <p:txBody>
          <a:bodyPr wrap="square" lIns="0" rIns="0">
            <a:spAutoFit/>
          </a:bodyPr>
          <a:lstStyle/>
          <a:p>
            <a:pPr algn="ctr"/>
            <a:r>
              <a:rPr lang="en-US" b="1" dirty="0">
                <a:solidFill>
                  <a:srgbClr val="000066"/>
                </a:solidFill>
                <a:hlinkClick r:id="rId5"/>
              </a:rPr>
              <a:t>https://twiki.cern.ch/twiki/bin/view/Main/USCMSProjectOfficeCERN</a:t>
            </a:r>
            <a:endParaRPr lang="en-US" b="1" dirty="0">
              <a:solidFill>
                <a:srgbClr val="000066"/>
              </a:solidFill>
            </a:endParaRP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http://www.usatlas.bnl.gov/twiki/bin/view/Support/CERNVisitorInfo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6" y="5598026"/>
            <a:ext cx="6858006" cy="5847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marL="0" lvl="2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Darin Acosta’s Newcomer’s Guide: </a:t>
            </a:r>
            <a:r>
              <a:rPr lang="en-US" sz="1600" b="1" u="sng" dirty="0" smtClean="0">
                <a:solidFill>
                  <a:srgbClr val="000000"/>
                </a:solidFill>
                <a:hlinkClick r:id="rId6"/>
              </a:rPr>
              <a:t>www.dropbox.com/s/ckrjbj4ax2g9gph/NewStudentOrientationAtCERN.pdf</a:t>
            </a:r>
            <a:endParaRPr lang="en-US" sz="1600" b="1" dirty="0">
              <a:solidFill>
                <a:srgbClr val="0000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98" y="5229403"/>
            <a:ext cx="6851602" cy="338554"/>
          </a:xfrm>
          <a:prstGeom prst="rect">
            <a:avLst/>
          </a:prstGeom>
          <a:solidFill>
            <a:schemeClr val="bg1"/>
          </a:solidFill>
          <a:ln w="31750"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Other valuable resources: </a:t>
            </a:r>
            <a:r>
              <a:rPr lang="en-US" sz="1600" b="1" dirty="0" smtClean="0">
                <a:solidFill>
                  <a:srgbClr val="0000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US </a:t>
            </a:r>
            <a:r>
              <a:rPr lang="en-US" sz="1600" b="1" dirty="0">
                <a:solidFill>
                  <a:srgbClr val="0000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CMS &amp; US ATLAS Program Offices</a:t>
            </a:r>
          </a:p>
        </p:txBody>
      </p:sp>
    </p:spTree>
    <p:extLst>
      <p:ext uri="{BB962C8B-B14F-4D97-AF65-F5344CB8AC3E}">
        <p14:creationId xmlns:p14="http://schemas.microsoft.com/office/powerpoint/2010/main" val="95547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43000"/>
            <a:ext cx="4419601" cy="55566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6419" y="5181600"/>
            <a:ext cx="2302878" cy="15581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22782" y="216982"/>
            <a:ext cx="8107017" cy="889575"/>
          </a:xfrm>
          <a:prstGeom prst="rect">
            <a:avLst/>
          </a:prstGeom>
          <a:solidFill>
            <a:srgbClr val="000066"/>
          </a:solidFill>
          <a:ln w="25400">
            <a:solidFill>
              <a:srgbClr val="FFEA13"/>
            </a:solidFill>
          </a:ln>
        </p:spPr>
        <p:txBody>
          <a:bodyPr wrap="square" anchor="ctr" anchorCtr="0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Calibri"/>
              </a:rPr>
              <a:t>Follow USLUA on </a:t>
            </a:r>
            <a:r>
              <a:rPr lang="en-US" sz="2800" b="1" dirty="0" smtClean="0">
                <a:solidFill>
                  <a:srgbClr val="FFEE13"/>
                </a:solidFill>
                <a:latin typeface="Calibri"/>
              </a:rPr>
              <a:t>Facebook (USLUA) </a:t>
            </a:r>
            <a:br>
              <a:rPr lang="en-US" sz="2800" b="1" dirty="0" smtClean="0">
                <a:solidFill>
                  <a:srgbClr val="FFEE13"/>
                </a:solidFill>
                <a:latin typeface="Calibri"/>
              </a:rPr>
            </a:br>
            <a:r>
              <a:rPr lang="en-US" sz="2800" b="1" dirty="0" smtClean="0">
                <a:solidFill>
                  <a:srgbClr val="FFFFFF"/>
                </a:solidFill>
                <a:latin typeface="Calibri"/>
              </a:rPr>
              <a:t>and </a:t>
            </a:r>
            <a:r>
              <a:rPr lang="en-US" sz="2800" b="1" dirty="0" smtClean="0">
                <a:solidFill>
                  <a:srgbClr val="CCFFFF"/>
                </a:solidFill>
                <a:latin typeface="Calibri"/>
              </a:rPr>
              <a:t>Twitter (@</a:t>
            </a:r>
            <a:r>
              <a:rPr lang="en-US" sz="2800" b="1" dirty="0" err="1" smtClean="0">
                <a:solidFill>
                  <a:srgbClr val="CCFFFF"/>
                </a:solidFill>
                <a:latin typeface="Calibri"/>
              </a:rPr>
              <a:t>us_lhc</a:t>
            </a:r>
            <a:r>
              <a:rPr lang="en-US" sz="2800" b="1" dirty="0" smtClean="0">
                <a:solidFill>
                  <a:srgbClr val="CCFFFF"/>
                </a:solidFill>
                <a:latin typeface="Calibri"/>
              </a:rPr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30416" y="1106557"/>
            <a:ext cx="4999383" cy="400110"/>
          </a:xfrm>
          <a:prstGeom prst="rect">
            <a:avLst/>
          </a:prstGeom>
          <a:solidFill>
            <a:srgbClr val="000066"/>
          </a:solidFill>
          <a:ln w="25400">
            <a:solidFill>
              <a:srgbClr val="FFEA13"/>
            </a:solidFill>
          </a:ln>
        </p:spPr>
        <p:txBody>
          <a:bodyPr wrap="square" lIns="0" rIns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Calibri"/>
              </a:rPr>
              <a:t>Thanks to </a:t>
            </a:r>
            <a:r>
              <a:rPr lang="en-US" sz="2000" b="1" dirty="0" err="1" smtClean="0">
                <a:solidFill>
                  <a:srgbClr val="FFFFFF"/>
                </a:solidFill>
                <a:latin typeface="Calibri"/>
              </a:rPr>
              <a:t>Toyoko</a:t>
            </a:r>
            <a:r>
              <a:rPr lang="en-US" sz="2000" b="1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Calibri"/>
              </a:rPr>
              <a:t>Orimoto</a:t>
            </a:r>
            <a:r>
              <a:rPr lang="en-US" sz="2000" b="1" dirty="0" smtClean="0">
                <a:solidFill>
                  <a:srgbClr val="FFFFFF"/>
                </a:solidFill>
                <a:latin typeface="Calibri"/>
              </a:rPr>
              <a:t> and </a:t>
            </a:r>
            <a:r>
              <a:rPr lang="en-US" sz="2000" b="1" dirty="0" err="1" smtClean="0">
                <a:solidFill>
                  <a:srgbClr val="FFFFFF"/>
                </a:solidFill>
                <a:latin typeface="Calibri"/>
              </a:rPr>
              <a:t>Tulika</a:t>
            </a:r>
            <a:r>
              <a:rPr lang="en-US" sz="2000" b="1" dirty="0" smtClean="0">
                <a:solidFill>
                  <a:srgbClr val="FFFFFF"/>
                </a:solidFill>
                <a:latin typeface="Calibri"/>
              </a:rPr>
              <a:t> Bose </a:t>
            </a:r>
            <a:endParaRPr lang="en-US" sz="2000" b="1" dirty="0" smtClean="0">
              <a:solidFill>
                <a:srgbClr val="71FFFF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7467"/>
          <a:stretch/>
        </p:blipFill>
        <p:spPr>
          <a:xfrm>
            <a:off x="4708696" y="1475889"/>
            <a:ext cx="4587704" cy="37057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2691" y="5482497"/>
            <a:ext cx="1995488" cy="13285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1408" y="4207301"/>
            <a:ext cx="1995488" cy="125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8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28857" y="217025"/>
            <a:ext cx="7319963" cy="990600"/>
          </a:xfrm>
        </p:spPr>
        <p:txBody>
          <a:bodyPr/>
          <a:lstStyle/>
          <a:p>
            <a:pPr eaLnBrk="1" hangingPunct="1">
              <a:lnSpc>
                <a:spcPct val="87000"/>
              </a:lnSpc>
            </a:pPr>
            <a:r>
              <a:rPr lang="en-US" sz="3200" dirty="0" smtClean="0"/>
              <a:t>US LUO Activities (4): </a:t>
            </a:r>
            <a:br>
              <a:rPr lang="en-US" sz="3200" dirty="0" smtClean="0"/>
            </a:br>
            <a:r>
              <a:rPr lang="en-US" sz="3200" dirty="0" smtClean="0">
                <a:solidFill>
                  <a:srgbClr val="FFEE13"/>
                </a:solidFill>
              </a:rPr>
              <a:t>National and International Events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143000"/>
            <a:ext cx="9601200" cy="5410200"/>
          </a:xfrm>
        </p:spPr>
        <p:txBody>
          <a:bodyPr/>
          <a:lstStyle/>
          <a:p>
            <a:pPr marL="231775" lvl="1" eaLnBrk="1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r"/>
            </a:pPr>
            <a:r>
              <a:rPr lang="en-US" dirty="0" smtClean="0">
                <a:solidFill>
                  <a:srgbClr val="0000CC"/>
                </a:solidFill>
              </a:rPr>
              <a:t> USA Science &amp; Engineering </a:t>
            </a:r>
            <a:r>
              <a:rPr lang="en-US" dirty="0" smtClean="0">
                <a:solidFill>
                  <a:srgbClr val="0000CC"/>
                </a:solidFill>
              </a:rPr>
              <a:t>Festival in DC: </a:t>
            </a:r>
            <a:r>
              <a:rPr lang="en-US" dirty="0" smtClean="0">
                <a:solidFill>
                  <a:srgbClr val="0000CC"/>
                </a:solidFill>
              </a:rPr>
              <a:t>April </a:t>
            </a:r>
            <a:r>
              <a:rPr lang="en-US" dirty="0" smtClean="0">
                <a:solidFill>
                  <a:srgbClr val="0000CC"/>
                </a:solidFill>
              </a:rPr>
              <a:t>16-17 2016</a:t>
            </a:r>
            <a:r>
              <a:rPr lang="en-US" dirty="0" smtClean="0">
                <a:solidFill>
                  <a:srgbClr val="0000CC"/>
                </a:solidFill>
              </a:rPr>
              <a:t/>
            </a:r>
            <a:br>
              <a:rPr lang="en-US" dirty="0" smtClean="0">
                <a:solidFill>
                  <a:srgbClr val="0000CC"/>
                </a:solidFill>
              </a:rPr>
            </a:br>
            <a:r>
              <a:rPr lang="en-US" dirty="0" smtClean="0">
                <a:solidFill>
                  <a:srgbClr val="0000CC"/>
                </a:solidFill>
              </a:rPr>
              <a:t>  Julia Thom and Students: </a:t>
            </a:r>
            <a:r>
              <a:rPr lang="en-US" sz="2400" dirty="0" smtClean="0"/>
              <a:t>We </a:t>
            </a:r>
            <a:r>
              <a:rPr lang="en-US" sz="2400" dirty="0" smtClean="0"/>
              <a:t>will have a US LUA </a:t>
            </a:r>
            <a:r>
              <a:rPr lang="en-US" sz="2400" dirty="0" smtClean="0"/>
              <a:t>Exhibit </a:t>
            </a:r>
            <a:br>
              <a:rPr lang="en-US" sz="2400" dirty="0" smtClean="0"/>
            </a:br>
            <a:r>
              <a:rPr lang="en-US" sz="2400" dirty="0" smtClean="0"/>
              <a:t>        “linked” to the </a:t>
            </a:r>
            <a:r>
              <a:rPr lang="en-US" sz="2400" dirty="0" err="1" smtClean="0"/>
              <a:t>Fermilab</a:t>
            </a:r>
            <a:r>
              <a:rPr lang="en-US" sz="2400" dirty="0" smtClean="0"/>
              <a:t> </a:t>
            </a:r>
            <a:r>
              <a:rPr lang="en-US" sz="2400" dirty="0" smtClean="0"/>
              <a:t>and </a:t>
            </a:r>
            <a:r>
              <a:rPr lang="en-US" sz="2400" dirty="0" smtClean="0"/>
              <a:t>JHU booths </a:t>
            </a:r>
            <a:endParaRPr lang="en-US" sz="2400" dirty="0" smtClean="0"/>
          </a:p>
          <a:p>
            <a:pPr marL="231775" lvl="1" eaLnBrk="1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r"/>
            </a:pPr>
            <a:r>
              <a:rPr lang="en-US" dirty="0" smtClean="0">
                <a:solidFill>
                  <a:srgbClr val="0000CC"/>
                </a:solidFill>
              </a:rPr>
              <a:t> User Science Exhibitions on the Hill: </a:t>
            </a:r>
            <a:r>
              <a:rPr lang="en-US" dirty="0" smtClean="0"/>
              <a:t>Organized by NUFO;</a:t>
            </a:r>
            <a:br>
              <a:rPr lang="en-US" dirty="0" smtClean="0"/>
            </a:br>
            <a:r>
              <a:rPr lang="en-US" dirty="0" smtClean="0"/>
              <a:t>  </a:t>
            </a:r>
            <a:r>
              <a:rPr lang="en-US" dirty="0" smtClean="0">
                <a:solidFill>
                  <a:srgbClr val="0000CC"/>
                </a:solidFill>
              </a:rPr>
              <a:t>June </a:t>
            </a:r>
            <a:r>
              <a:rPr lang="en-US" dirty="0" smtClean="0">
                <a:solidFill>
                  <a:srgbClr val="0000CC"/>
                </a:solidFill>
              </a:rPr>
              <a:t>2014</a:t>
            </a:r>
            <a:r>
              <a:rPr lang="en-US" dirty="0" smtClean="0">
                <a:solidFill>
                  <a:srgbClr val="0000CC"/>
                </a:solidFill>
              </a:rPr>
              <a:t>: Randy </a:t>
            </a:r>
            <a:r>
              <a:rPr lang="en-US" dirty="0" err="1" smtClean="0">
                <a:solidFill>
                  <a:srgbClr val="0000CC"/>
                </a:solidFill>
              </a:rPr>
              <a:t>Ruchti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and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Mike Tuts</a:t>
            </a:r>
          </a:p>
          <a:p>
            <a:pPr marL="231775" lvl="1" eaLnBrk="1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r"/>
            </a:pPr>
            <a:r>
              <a:rPr lang="en-US" dirty="0" smtClean="0">
                <a:solidFill>
                  <a:srgbClr val="0000CC"/>
                </a:solidFill>
              </a:rPr>
              <a:t> Special Events. </a:t>
            </a:r>
            <a:r>
              <a:rPr lang="en-US" dirty="0">
                <a:solidFill>
                  <a:srgbClr val="0000CC"/>
                </a:solidFill>
              </a:rPr>
              <a:t>E</a:t>
            </a:r>
            <a:r>
              <a:rPr lang="en-US" dirty="0" smtClean="0">
                <a:solidFill>
                  <a:srgbClr val="0000CC"/>
                </a:solidFill>
              </a:rPr>
              <a:t>xcellent examples: </a:t>
            </a:r>
          </a:p>
          <a:p>
            <a:pPr marL="631825" lvl="2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00CC"/>
                </a:solidFill>
              </a:rPr>
              <a:t> </a:t>
            </a:r>
            <a:r>
              <a:rPr lang="en-US" dirty="0" smtClean="0">
                <a:solidFill>
                  <a:srgbClr val="0000CC"/>
                </a:solidFill>
              </a:rPr>
              <a:t>November 20, 2013 Community Visit to the House  </a:t>
            </a:r>
            <a:br>
              <a:rPr lang="en-US" dirty="0" smtClean="0">
                <a:solidFill>
                  <a:srgbClr val="0000CC"/>
                </a:solidFill>
              </a:rPr>
            </a:br>
            <a:r>
              <a:rPr lang="en-US" dirty="0" smtClean="0">
                <a:solidFill>
                  <a:srgbClr val="0000CC"/>
                </a:solidFill>
              </a:rPr>
              <a:t>  celebrating the Higgs discovery </a:t>
            </a:r>
            <a:r>
              <a:rPr lang="en-US" dirty="0" smtClean="0"/>
              <a:t>and recent advances </a:t>
            </a:r>
            <a:br>
              <a:rPr lang="en-US" dirty="0" smtClean="0"/>
            </a:br>
            <a:r>
              <a:rPr lang="en-US" dirty="0" smtClean="0"/>
              <a:t>  in particle physics</a:t>
            </a:r>
          </a:p>
          <a:p>
            <a:pPr marL="631825" lvl="2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0000CC"/>
                </a:solidFill>
              </a:rPr>
              <a:t>The October 20, 2014 CERN Event at UN HQ: Celebrating </a:t>
            </a:r>
            <a:br>
              <a:rPr lang="en-US" dirty="0" smtClean="0">
                <a:solidFill>
                  <a:srgbClr val="0000CC"/>
                </a:solidFill>
              </a:rPr>
            </a:br>
            <a:r>
              <a:rPr lang="en-US" dirty="0" smtClean="0">
                <a:solidFill>
                  <a:srgbClr val="0000CC"/>
                </a:solidFill>
              </a:rPr>
              <a:t>  60 Years of Science for Peace and Development</a:t>
            </a:r>
          </a:p>
          <a:p>
            <a:pPr marL="631825" lvl="2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smtClean="0">
                <a:solidFill>
                  <a:srgbClr val="0000CC"/>
                </a:solidFill>
              </a:rPr>
              <a:t> August 31 – September 1 VIP Visit by 3 US Congresspersons </a:t>
            </a:r>
            <a:br>
              <a:rPr lang="en-US" dirty="0" smtClean="0">
                <a:solidFill>
                  <a:srgbClr val="0000CC"/>
                </a:solidFill>
              </a:rPr>
            </a:br>
            <a:r>
              <a:rPr lang="en-US" dirty="0" smtClean="0">
                <a:solidFill>
                  <a:srgbClr val="0000CC"/>
                </a:solidFill>
              </a:rPr>
              <a:t>  (SST and Ways and Means) to the LHC, ATLAS and CMS</a:t>
            </a:r>
            <a:br>
              <a:rPr lang="en-US" dirty="0" smtClean="0">
                <a:solidFill>
                  <a:srgbClr val="0000CC"/>
                </a:solidFill>
              </a:rPr>
            </a:br>
            <a:endParaRPr lang="en-US" dirty="0" smtClean="0"/>
          </a:p>
          <a:p>
            <a:pPr marL="231775" lvl="1" eaLnBrk="1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</a:pPr>
            <a:endParaRPr lang="en-US" dirty="0" smtClean="0">
              <a:solidFill>
                <a:srgbClr val="0000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75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28857" y="217025"/>
            <a:ext cx="7319963" cy="990600"/>
          </a:xfrm>
        </p:spPr>
        <p:txBody>
          <a:bodyPr/>
          <a:lstStyle/>
          <a:p>
            <a:pPr eaLnBrk="1" hangingPunct="1">
              <a:lnSpc>
                <a:spcPct val="87000"/>
              </a:lnSpc>
            </a:pPr>
            <a:r>
              <a:rPr lang="en-US" sz="3200" dirty="0" smtClean="0">
                <a:solidFill>
                  <a:srgbClr val="CCFFFF"/>
                </a:solidFill>
              </a:rPr>
              <a:t>CERN UN Event: </a:t>
            </a:r>
            <a:r>
              <a:rPr lang="en-US" sz="3200" dirty="0" smtClean="0"/>
              <a:t>60 Years of Science for Peace and Development</a:t>
            </a:r>
            <a:endParaRPr lang="en-US" sz="3200" dirty="0" smtClean="0">
              <a:solidFill>
                <a:srgbClr val="FFEE13"/>
              </a:solidFill>
            </a:endParaRP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14659" y="2286486"/>
            <a:ext cx="9557604" cy="4342913"/>
          </a:xfrm>
        </p:spPr>
        <p:txBody>
          <a:bodyPr/>
          <a:lstStyle/>
          <a:p>
            <a:pPr marL="231775" lvl="1" eaLnBrk="1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r"/>
            </a:pPr>
            <a:r>
              <a:rPr lang="en-US" sz="2200" dirty="0" smtClean="0">
                <a:solidFill>
                  <a:srgbClr val="0000CC"/>
                </a:solidFill>
              </a:rPr>
              <a:t>At the UN Economic and Social Council</a:t>
            </a:r>
          </a:p>
          <a:p>
            <a:pPr marL="231775" lvl="1" eaLnBrk="1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r"/>
            </a:pPr>
            <a:r>
              <a:rPr lang="en-US" sz="2200" dirty="0" smtClean="0">
                <a:solidFill>
                  <a:srgbClr val="0000CC"/>
                </a:solidFill>
              </a:rPr>
              <a:t>Keynotes: Rolf </a:t>
            </a:r>
            <a:r>
              <a:rPr lang="en-US" sz="2200" dirty="0" err="1" smtClean="0">
                <a:solidFill>
                  <a:srgbClr val="0000CC"/>
                </a:solidFill>
              </a:rPr>
              <a:t>Heuer</a:t>
            </a:r>
            <a:r>
              <a:rPr lang="en-US" sz="2200" dirty="0" smtClean="0">
                <a:solidFill>
                  <a:srgbClr val="0000CC"/>
                </a:solidFill>
              </a:rPr>
              <a:t>, Ban Ki-Moon, Kofi Annan, </a:t>
            </a:r>
            <a:r>
              <a:rPr lang="en-US" sz="2200" dirty="0">
                <a:solidFill>
                  <a:srgbClr val="0000CC"/>
                </a:solidFill>
              </a:rPr>
              <a:t/>
            </a:r>
            <a:br>
              <a:rPr lang="en-US" sz="2200" dirty="0">
                <a:solidFill>
                  <a:srgbClr val="0000CC"/>
                </a:solidFill>
              </a:rPr>
            </a:br>
            <a:r>
              <a:rPr lang="en-US" sz="2200" dirty="0" smtClean="0">
                <a:solidFill>
                  <a:srgbClr val="0000CC"/>
                </a:solidFill>
              </a:rPr>
              <a:t>   Hitoshi Murayama, Carlo Rubbia</a:t>
            </a:r>
          </a:p>
          <a:p>
            <a:pPr marL="231775" lvl="1" eaLnBrk="1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r"/>
            </a:pPr>
            <a:r>
              <a:rPr lang="en-US" sz="2200" dirty="0" smtClean="0">
                <a:solidFill>
                  <a:srgbClr val="0000CC"/>
                </a:solidFill>
              </a:rPr>
              <a:t>Remarks by Fabiola </a:t>
            </a:r>
            <a:r>
              <a:rPr lang="en-US" sz="2200" dirty="0" err="1" smtClean="0">
                <a:solidFill>
                  <a:srgbClr val="0000CC"/>
                </a:solidFill>
              </a:rPr>
              <a:t>Gianotti</a:t>
            </a:r>
            <a:r>
              <a:rPr lang="en-US" sz="2200" dirty="0" smtClean="0">
                <a:solidFill>
                  <a:srgbClr val="0000CC"/>
                </a:solidFill>
              </a:rPr>
              <a:t> (UN Scientific Advisory Committee);  </a:t>
            </a:r>
            <a:br>
              <a:rPr lang="en-US" sz="2200" dirty="0" smtClean="0">
                <a:solidFill>
                  <a:srgbClr val="0000CC"/>
                </a:solidFill>
              </a:rPr>
            </a:br>
            <a:r>
              <a:rPr lang="en-US" sz="2200" dirty="0" smtClean="0">
                <a:solidFill>
                  <a:srgbClr val="0000CC"/>
                </a:solidFill>
              </a:rPr>
              <a:t> Ambassadors of France, Switzerland and the US</a:t>
            </a:r>
          </a:p>
          <a:p>
            <a:pPr marL="0" lvl="1" indent="0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i="1" dirty="0" smtClean="0"/>
              <a:t>    “Featuring </a:t>
            </a:r>
            <a:r>
              <a:rPr lang="en-US" sz="1800" i="1" dirty="0"/>
              <a:t>contributions from eminent politicians and scientists, the event will</a:t>
            </a:r>
            <a:r>
              <a:rPr lang="en-US" sz="1800" i="1" dirty="0" smtClean="0"/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i="1" dirty="0"/>
              <a:t>C</a:t>
            </a:r>
            <a:r>
              <a:rPr lang="en-US" sz="1800" i="1" dirty="0" smtClean="0"/>
              <a:t>elebrate the values promoted by science - neutrality, inclusion, and co-operation;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i="1" dirty="0" smtClean="0"/>
              <a:t>Highlight </a:t>
            </a:r>
            <a:r>
              <a:rPr lang="en-US" sz="1800" i="1" dirty="0"/>
              <a:t>the role of science and scientific education in sustainable development;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i="1" dirty="0" smtClean="0"/>
              <a:t>Promote</a:t>
            </a:r>
            <a:r>
              <a:rPr lang="en-US" sz="1800" i="1" dirty="0"/>
              <a:t>, through an open discussion between the fields of science and politics, the idea of better integrating science into global decision-making processes</a:t>
            </a:r>
            <a:r>
              <a:rPr lang="en-US" sz="1800" i="1" dirty="0" smtClean="0"/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  <a:buSzPct val="100000"/>
              <a:buFont typeface="Wingdings 3" panose="05040102010807070707" pitchFamily="18" charset="2"/>
              <a:buChar char="Æ"/>
            </a:pPr>
            <a:r>
              <a:rPr lang="en-US" sz="2000" i="1" dirty="0" smtClean="0">
                <a:solidFill>
                  <a:srgbClr val="0000CC"/>
                </a:solidFill>
              </a:rPr>
              <a:t>Issue Raised: Integrating science, including fundamental science, </a:t>
            </a:r>
            <a:br>
              <a:rPr lang="en-US" sz="2000" i="1" dirty="0" smtClean="0">
                <a:solidFill>
                  <a:srgbClr val="0000CC"/>
                </a:solidFill>
              </a:rPr>
            </a:br>
            <a:r>
              <a:rPr lang="en-US" sz="2000" i="1" dirty="0" smtClean="0">
                <a:solidFill>
                  <a:srgbClr val="0000CC"/>
                </a:solidFill>
              </a:rPr>
              <a:t>in the decision making process is necessary for sustainable development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5263"/>
          <a:stretch/>
        </p:blipFill>
        <p:spPr>
          <a:xfrm>
            <a:off x="914400" y="1143000"/>
            <a:ext cx="7772400" cy="112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2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2057400"/>
            <a:ext cx="9882095" cy="5060718"/>
          </a:xfrm>
        </p:spPr>
        <p:txBody>
          <a:bodyPr>
            <a:noAutofit/>
          </a:bodyPr>
          <a:lstStyle/>
          <a:p>
            <a:pPr lvl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ideal forum to educate </a:t>
            </a:r>
            <a:r>
              <a:rPr lang="en-US" sz="2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public, and show 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science! </a:t>
            </a:r>
            <a:endParaRPr lang="en-US" sz="2400" b="1" dirty="0" smtClean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6125" lvl="0" indent="-346075" algn="l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Clr>
                <a:srgbClr val="0000CC"/>
              </a:buClr>
              <a:buSzPct val="89000"/>
              <a:buFont typeface="Wingdings" panose="05000000000000000000" pitchFamily="2" charset="2"/>
              <a:buChar char="r"/>
            </a:pP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Schools, 750 STEM 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organizations</a:t>
            </a:r>
          </a:p>
          <a:p>
            <a:pPr marL="746125" lvl="0" indent="-346075" algn="l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Clr>
                <a:srgbClr val="0000CC"/>
              </a:buClr>
              <a:buSzPct val="89000"/>
              <a:buFont typeface="Wingdings" panose="05000000000000000000" pitchFamily="2" charset="2"/>
              <a:buChar char="r"/>
            </a:pP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</a:t>
            </a:r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350,000 visitors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over 4 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</a:p>
          <a:p>
            <a:pPr marL="746125" lvl="0" indent="-346075" algn="l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Clr>
                <a:srgbClr val="0000CC"/>
              </a:buClr>
              <a:buSzPct val="89000"/>
              <a:buFont typeface="Wingdings" panose="05000000000000000000" pitchFamily="2" charset="2"/>
              <a:buChar char="r"/>
            </a:pP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ozens of Congressmen, dignitaries; heads of state</a:t>
            </a:r>
            <a:endParaRPr lang="en-US" sz="2400" b="1" dirty="0" smtClean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srgbClr val="00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USLUA in 2014 joined </a:t>
            </a:r>
            <a:r>
              <a:rPr lang="en-US" sz="2400" b="1" dirty="0" smtClean="0">
                <a:solidFill>
                  <a:srgbClr val="00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b="1" dirty="0" smtClean="0">
                <a:solidFill>
                  <a:srgbClr val="00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</a:t>
            </a:r>
            <a:r>
              <a:rPr lang="en-US" sz="2400" b="1" dirty="0" err="1" smtClean="0">
                <a:solidFill>
                  <a:srgbClr val="00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Fermilab</a:t>
            </a:r>
            <a:r>
              <a:rPr lang="en-US" sz="2400" b="1" dirty="0" smtClean="0">
                <a:solidFill>
                  <a:srgbClr val="00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exhibit: </a:t>
            </a:r>
            <a:br>
              <a:rPr lang="en-US" sz="2400" b="1" dirty="0" smtClean="0">
                <a:solidFill>
                  <a:srgbClr val="00007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rgbClr val="00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Higgs </a:t>
            </a:r>
            <a:r>
              <a:rPr lang="en-US" sz="2400" b="1" dirty="0" smtClean="0">
                <a:solidFill>
                  <a:srgbClr val="00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 </a:t>
            </a:r>
            <a:r>
              <a:rPr lang="en-US" sz="2400" b="1" dirty="0" smtClean="0">
                <a:solidFill>
                  <a:srgbClr val="00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display, games, CR detectors; </a:t>
            </a:r>
            <a:br>
              <a:rPr lang="en-US" sz="2400" b="1" dirty="0" smtClean="0">
                <a:solidFill>
                  <a:srgbClr val="00007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rgbClr val="00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staffed booth with </a:t>
            </a:r>
            <a:r>
              <a:rPr lang="en-US" sz="2400" b="1" dirty="0" smtClean="0">
                <a:solidFill>
                  <a:srgbClr val="00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 LHC scientists.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for 2016: </a:t>
            </a:r>
            <a:r>
              <a:rPr lang="en-US" sz="23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LUA </a:t>
            </a:r>
            <a:r>
              <a:rPr lang="en-US" sz="23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Booth: </a:t>
            </a:r>
            <a:r>
              <a:rPr lang="en-US" sz="23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Separate but “linked” to the JHU and </a:t>
            </a:r>
            <a:r>
              <a:rPr lang="en-US" sz="2300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Fermilab</a:t>
            </a:r>
            <a:r>
              <a:rPr lang="en-US" sz="23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booths; </a:t>
            </a:r>
            <a:r>
              <a:rPr lang="en-US" sz="23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to Andrei, Randy for help and advice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looking forward to the involvement of (more) US LHC scientists (including ~6 students) to join, help and represent us!</a:t>
            </a:r>
          </a:p>
        </p:txBody>
      </p:sp>
      <p:sp>
        <p:nvSpPr>
          <p:cNvPr id="5" name="Rectangle 4"/>
          <p:cNvSpPr/>
          <p:nvPr/>
        </p:nvSpPr>
        <p:spPr>
          <a:xfrm>
            <a:off x="5897495" y="1234669"/>
            <a:ext cx="3886201" cy="461665"/>
          </a:xfrm>
          <a:prstGeom prst="rect">
            <a:avLst/>
          </a:prstGeom>
          <a:solidFill>
            <a:srgbClr val="000066"/>
          </a:solidFill>
          <a:ln w="25400">
            <a:solidFill>
              <a:srgbClr val="FFEA1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</a:rPr>
              <a:t>http://usasciencefestival.org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6374813"/>
            <a:ext cx="9905999" cy="430887"/>
          </a:xfrm>
          <a:prstGeom prst="rect">
            <a:avLst/>
          </a:prstGeom>
          <a:solidFill>
            <a:srgbClr val="000066"/>
          </a:solidFill>
          <a:ln w="25400">
            <a:solidFill>
              <a:srgbClr val="FFEA1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FFFF"/>
                </a:solidFill>
              </a:rPr>
              <a:t>With thanks to </a:t>
            </a:r>
            <a:r>
              <a:rPr lang="en-US" sz="2200" b="1" dirty="0" smtClean="0">
                <a:solidFill>
                  <a:srgbClr val="CCFFFF"/>
                </a:solidFill>
              </a:rPr>
              <a:t>Julia Thom (Cornell); </a:t>
            </a:r>
            <a:r>
              <a:rPr lang="en-US" sz="2200" b="1" dirty="0" smtClean="0">
                <a:solidFill>
                  <a:srgbClr val="FFFFFF"/>
                </a:solidFill>
              </a:rPr>
              <a:t>Evan Wolfe (</a:t>
            </a:r>
            <a:r>
              <a:rPr lang="en-US" sz="2200" b="1" dirty="0" err="1" smtClean="0">
                <a:solidFill>
                  <a:srgbClr val="FFFFFF"/>
                </a:solidFill>
              </a:rPr>
              <a:t>UVa</a:t>
            </a:r>
            <a:r>
              <a:rPr lang="en-US" sz="2200" b="1" dirty="0" smtClean="0">
                <a:solidFill>
                  <a:srgbClr val="FFFFFF"/>
                </a:solidFill>
              </a:rPr>
              <a:t>) and Rafael de Lima (NEU)</a:t>
            </a:r>
            <a:endParaRPr lang="en-US" sz="2200" b="1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26975"/>
          <a:stretch/>
        </p:blipFill>
        <p:spPr>
          <a:xfrm>
            <a:off x="105976" y="140649"/>
            <a:ext cx="5685224" cy="1916751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5791200" y="119933"/>
            <a:ext cx="4038600" cy="18612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3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 Science &amp; Engineering Festival in DC: the largest </a:t>
            </a:r>
            <a:br>
              <a:rPr lang="en-US" sz="23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STEM education event </a:t>
            </a:r>
          </a:p>
        </p:txBody>
      </p:sp>
    </p:spTree>
    <p:extLst>
      <p:ext uri="{BB962C8B-B14F-4D97-AF65-F5344CB8AC3E}">
        <p14:creationId xmlns:p14="http://schemas.microsoft.com/office/powerpoint/2010/main" val="37142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2490" y="239417"/>
            <a:ext cx="8358710" cy="903583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rgbClr val="CCFFFF"/>
                </a:solidFill>
              </a:rPr>
              <a:t>Visit to CERN by US Congressional Leaders</a:t>
            </a:r>
            <a:r>
              <a:rPr lang="en-US" sz="2800" dirty="0">
                <a:solidFill>
                  <a:srgbClr val="CCFFFF"/>
                </a:solidFill>
              </a:rPr>
              <a:t/>
            </a:r>
            <a:br>
              <a:rPr lang="en-US" sz="2800" dirty="0">
                <a:solidFill>
                  <a:srgbClr val="CCFFFF"/>
                </a:solidFill>
              </a:rPr>
            </a:br>
            <a:r>
              <a:rPr lang="en-US" sz="2800" dirty="0"/>
              <a:t>A</a:t>
            </a:r>
            <a:r>
              <a:rPr lang="en-US" sz="2800" dirty="0" smtClean="0"/>
              <a:t>ugust 31 – September 1 2015</a:t>
            </a:r>
            <a:endParaRPr lang="en-US" sz="20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228599" y="1120315"/>
            <a:ext cx="9372601" cy="5562600"/>
          </a:xfrm>
          <a:prstGeom prst="rect">
            <a:avLst/>
          </a:prstGeom>
          <a:solidFill>
            <a:srgbClr val="001D3A"/>
          </a:solidFill>
          <a:ln w="19050">
            <a:solidFill>
              <a:srgbClr val="FFEE13"/>
            </a:solidFill>
          </a:ln>
        </p:spPr>
        <p:txBody>
          <a:bodyPr wrap="square"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i="1" dirty="0" smtClean="0">
                <a:solidFill>
                  <a:schemeClr val="bg1"/>
                </a:solidFill>
              </a:rPr>
              <a:t> 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28600" y="1143000"/>
            <a:ext cx="9296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defRPr sz="2800" b="1">
                <a:solidFill>
                  <a:srgbClr val="0000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90000"/>
              <a:buFont typeface="Wingdings 3" pitchFamily="18" charset="2"/>
              <a:buChar char="Æ"/>
              <a:defRPr sz="2400" b="1">
                <a:solidFill>
                  <a:srgbClr val="0000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r"/>
              <a:defRPr sz="2200" b="1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00FF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rgbClr val="CCFFFF"/>
              </a:buClr>
            </a:pPr>
            <a:r>
              <a:rPr lang="en-US" sz="2000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Frank Lucas (R-OK): </a:t>
            </a:r>
            <a:r>
              <a:rPr lang="en-US" sz="2000" kern="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 Science, Space and Technology Committee, leading the delegation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CFFFF"/>
              </a:buClr>
            </a:pPr>
            <a:r>
              <a:rPr lang="en-US" sz="2000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Eddie Bernice Johnson (D-TX): </a:t>
            </a:r>
            <a:r>
              <a:rPr lang="en-US" sz="2000" kern="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Ranking Member of  the SST Committee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CFFFF"/>
              </a:buClr>
            </a:pPr>
            <a:r>
              <a:rPr lang="en-US" sz="2000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Kenny Marchant (R-TX):</a:t>
            </a:r>
            <a:r>
              <a:rPr lang="en-US" sz="2000" kern="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House Ways and Means Committee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CFFFF"/>
              </a:buClr>
            </a:pPr>
            <a:r>
              <a:rPr lang="en-US" sz="2000" kern="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staff included </a:t>
            </a:r>
            <a:r>
              <a:rPr lang="en-US" sz="2000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Adam Rosenberg</a:t>
            </a:r>
            <a:r>
              <a:rPr lang="en-US" sz="2000" kern="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former DOE Fusion Energy Sciences Program Manager and </a:t>
            </a:r>
            <a:r>
              <a:rPr lang="en-US" sz="2000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 member on Energy &amp; Environment Subcommittee responsible for oversight of the Office of Science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CFFFF"/>
              </a:buClr>
            </a:pPr>
            <a:r>
              <a:rPr lang="en-US" sz="2000" kern="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 with </a:t>
            </a:r>
            <a:r>
              <a:rPr lang="en-US" sz="2000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CERN DG, many US students and postdocs and young faculty, and present &amp; former members of the LHC and US LHC leadership, </a:t>
            </a:r>
            <a:br>
              <a:rPr lang="en-US" sz="2000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kern="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 representative </a:t>
            </a:r>
            <a:r>
              <a:rPr lang="en-US" sz="2000" kern="0" dirty="0" err="1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Abid</a:t>
            </a:r>
            <a:r>
              <a:rPr lang="en-US" sz="2000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Patwa</a:t>
            </a:r>
            <a:r>
              <a:rPr lang="en-US" sz="2000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and </a:t>
            </a:r>
            <a:r>
              <a:rPr lang="en-US" sz="2000" kern="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NSF representative </a:t>
            </a:r>
            <a:r>
              <a:rPr lang="en-US" sz="2000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Fleming </a:t>
            </a:r>
            <a:r>
              <a:rPr lang="en-US" sz="2000" kern="0" dirty="0" err="1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</a:t>
            </a:r>
            <a:endParaRPr lang="en-US" sz="2000" kern="0" dirty="0" smtClean="0">
              <a:solidFill>
                <a:srgbClr val="CC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CCFFFF"/>
              </a:buClr>
              <a:buFont typeface="Wingdings" panose="05000000000000000000" pitchFamily="2" charset="2"/>
              <a:buChar char=""/>
            </a:pPr>
            <a:r>
              <a:rPr lang="en-US" sz="2000" kern="0" dirty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DG Rolf </a:t>
            </a:r>
            <a:r>
              <a:rPr lang="en-US" sz="2000" kern="0" dirty="0" err="1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Heuer’s</a:t>
            </a:r>
            <a:r>
              <a:rPr lang="en-US" sz="2000" kern="0" dirty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introduction covered all the main </a:t>
            </a:r>
            <a:r>
              <a:rPr lang="en-US" sz="2000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points:</a:t>
            </a:r>
            <a:r>
              <a:rPr lang="en-US" sz="20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value of our </a:t>
            </a:r>
            <a:r>
              <a:rPr lang="en-US" sz="20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to science </a:t>
            </a:r>
            <a:r>
              <a:rPr lang="en-US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society, education, our field's impact more broadly on the workforce and everyday </a:t>
            </a:r>
            <a:r>
              <a:rPr lang="en-US" sz="20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progress. He highlighted </a:t>
            </a:r>
            <a:r>
              <a:rPr lang="en-US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sz="20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mutually supportive framework of US-CERN cooperation with the dual focus on the HL LHC and Neutrinos. </a:t>
            </a:r>
            <a:r>
              <a:rPr lang="en-US" sz="2000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000" kern="0" dirty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said that CMS and ATLAS could not have been built or operated without the US.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CFFFF"/>
              </a:buClr>
            </a:pPr>
            <a:endParaRPr lang="en-US" sz="1800" kern="0" dirty="0" smtClean="0">
              <a:solidFill>
                <a:srgbClr val="CC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16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57400" y="2209800"/>
            <a:ext cx="7319963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US LUO Activities (1)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31250"/>
          <a:stretch/>
        </p:blipFill>
        <p:spPr>
          <a:xfrm>
            <a:off x="228600" y="1156570"/>
            <a:ext cx="6248400" cy="35718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702350"/>
            <a:ext cx="6248400" cy="1962150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990600" y="228600"/>
            <a:ext cx="8833532" cy="938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LHC At 13 TeV: </a:t>
            </a:r>
            <a:r>
              <a:rPr lang="de-DE" sz="3200" kern="0" dirty="0" smtClean="0">
                <a:solidFill>
                  <a:srgbClr val="FFEE13"/>
                </a:solidFill>
                <a:latin typeface="Arial"/>
              </a:rPr>
              <a:t>Impressive Progress</a:t>
            </a:r>
            <a:br>
              <a:rPr lang="de-DE" sz="3200" kern="0" dirty="0" smtClean="0">
                <a:solidFill>
                  <a:srgbClr val="FFEE13"/>
                </a:solidFill>
                <a:latin typeface="Arial"/>
              </a:rPr>
            </a:br>
            <a:r>
              <a:rPr lang="de-DE" sz="2800" kern="0" dirty="0" smtClean="0">
                <a:solidFill>
                  <a:schemeClr val="accent3"/>
                </a:solidFill>
                <a:latin typeface="Arial"/>
              </a:rPr>
              <a:t>Climbing a Steep Learning Curve</a:t>
            </a:r>
            <a:endParaRPr kumimoji="0" lang="en-GB" sz="2800" b="1" i="0" u="none" strike="noStrike" kern="0" cap="none" spc="0" normalizeH="0" baseline="0" noProof="0" dirty="0" smtClean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77000" y="1156570"/>
            <a:ext cx="3352800" cy="2925160"/>
          </a:xfrm>
          <a:prstGeom prst="rect">
            <a:avLst/>
          </a:prstGeom>
          <a:solidFill>
            <a:srgbClr val="000066"/>
          </a:solidFill>
          <a:ln w="19050">
            <a:solidFill>
              <a:srgbClr val="FFEE13"/>
            </a:solidFill>
          </a:ln>
        </p:spPr>
        <p:txBody>
          <a:bodyPr wrap="square">
            <a:spAutoFit/>
          </a:bodyPr>
          <a:lstStyle/>
          <a:p>
            <a:pPr marL="231775" lvl="1" indent="-231775" eaLnBrk="0" fontAlgn="base" hangingPunct="0">
              <a:lnSpc>
                <a:spcPct val="97000"/>
              </a:lnSpc>
              <a:spcAft>
                <a:spcPts val="600"/>
              </a:spcAft>
              <a:buClr>
                <a:srgbClr val="FFEE1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2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Dealing with</a:t>
            </a:r>
          </a:p>
          <a:p>
            <a:pPr marL="231775" lvl="1" indent="-231775" eaLnBrk="0" fontAlgn="base" hangingPunct="0">
              <a:lnSpc>
                <a:spcPct val="97000"/>
              </a:lnSpc>
              <a:spcAft>
                <a:spcPts val="600"/>
              </a:spcAft>
              <a:buClr>
                <a:srgbClr val="FFEE1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b="1" kern="0" dirty="0" smtClean="0">
                <a:solidFill>
                  <a:srgbClr val="FFEE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ns </a:t>
            </a:r>
            <a:r>
              <a:rPr lang="en-US" sz="20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Cloud </a:t>
            </a:r>
            <a:br>
              <a:rPr lang="en-US" sz="20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filling schemes</a:t>
            </a:r>
          </a:p>
          <a:p>
            <a:pPr marL="231775" lvl="1" indent="-231775" eaLnBrk="0" fontAlgn="base" hangingPunct="0">
              <a:lnSpc>
                <a:spcPct val="97000"/>
              </a:lnSpc>
              <a:spcAft>
                <a:spcPts val="600"/>
              </a:spcAft>
              <a:buClr>
                <a:srgbClr val="FFEE1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b="1" kern="0" dirty="0" smtClean="0">
                <a:solidFill>
                  <a:srgbClr val="FFEE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Heating</a:t>
            </a:r>
            <a:r>
              <a:rPr lang="en-US" sz="20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Injection</a:t>
            </a:r>
          </a:p>
          <a:p>
            <a:pPr marL="231775" lvl="1" indent="-231775" eaLnBrk="0" fontAlgn="base" hangingPunct="0">
              <a:lnSpc>
                <a:spcPct val="97000"/>
              </a:lnSpc>
              <a:spcAft>
                <a:spcPts val="600"/>
              </a:spcAft>
              <a:buClr>
                <a:srgbClr val="FFEE1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b="1" kern="0" dirty="0" smtClean="0">
                <a:solidFill>
                  <a:srgbClr val="FFEE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UFOs: </a:t>
            </a:r>
            <a:r>
              <a:rPr lang="en-US" sz="20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Declining</a:t>
            </a:r>
            <a:r>
              <a:rPr lang="en-US" sz="2000" b="1" kern="0" dirty="0" smtClean="0">
                <a:solidFill>
                  <a:srgbClr val="FFEE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br>
              <a:rPr lang="en-US" sz="2000" b="1" kern="0" dirty="0" smtClean="0">
                <a:solidFill>
                  <a:srgbClr val="FFEE1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Sustained Running</a:t>
            </a:r>
          </a:p>
          <a:p>
            <a:pPr marL="231775" lvl="1" indent="-231775" eaLnBrk="0" fontAlgn="base" hangingPunct="0">
              <a:lnSpc>
                <a:spcPct val="97000"/>
              </a:lnSpc>
              <a:spcAft>
                <a:spcPts val="600"/>
              </a:spcAft>
              <a:buClr>
                <a:srgbClr val="FFEE1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b="1" kern="0" dirty="0" smtClean="0">
                <a:solidFill>
                  <a:srgbClr val="FFEE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ULO:</a:t>
            </a:r>
            <a:r>
              <a:rPr lang="en-US" sz="20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Steering</a:t>
            </a:r>
          </a:p>
          <a:p>
            <a:pPr marL="342900" lvl="1" indent="-342900" eaLnBrk="0" fontAlgn="base" hangingPunct="0">
              <a:lnSpc>
                <a:spcPct val="97000"/>
              </a:lnSpc>
              <a:spcAft>
                <a:spcPts val="600"/>
              </a:spcAft>
              <a:buClr>
                <a:srgbClr val="FFEE13"/>
              </a:buClr>
              <a:buSzPct val="100000"/>
              <a:buFont typeface="Wingdings 3" panose="05040102010807070707" pitchFamily="18" charset="2"/>
              <a:buChar char="Æ"/>
            </a:pPr>
            <a:r>
              <a:rPr lang="en-US" sz="22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Effectively</a:t>
            </a:r>
            <a:endParaRPr lang="en-US" sz="2200" b="1" kern="0" dirty="0">
              <a:solidFill>
                <a:srgbClr val="CC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4488" y="4167052"/>
            <a:ext cx="3322710" cy="2614747"/>
          </a:xfrm>
          <a:prstGeom prst="rect">
            <a:avLst/>
          </a:prstGeom>
          <a:ln w="25400">
            <a:solidFill>
              <a:srgbClr val="000083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1166267"/>
            <a:ext cx="6248400" cy="35465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b="57075"/>
          <a:stretch/>
        </p:blipFill>
        <p:spPr>
          <a:xfrm>
            <a:off x="228600" y="4722485"/>
            <a:ext cx="6248400" cy="1602115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228600" y="6313924"/>
            <a:ext cx="6248400" cy="467876"/>
          </a:xfrm>
          <a:prstGeom prst="rect">
            <a:avLst/>
          </a:prstGeom>
          <a:solidFill>
            <a:srgbClr val="00008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Helvetic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r>
              <a:rPr lang="en-US" sz="2400" kern="0" dirty="0" smtClean="0">
                <a:solidFill>
                  <a:srgbClr val="CCFFFF"/>
                </a:solidFill>
              </a:rPr>
              <a:t>Luminosity Lifetime 48 Hours</a:t>
            </a:r>
            <a:endParaRPr lang="en-US" sz="2000" kern="0" dirty="0"/>
          </a:p>
        </p:txBody>
      </p:sp>
      <p:sp>
        <p:nvSpPr>
          <p:cNvPr id="11" name="Rectangle 10"/>
          <p:cNvSpPr/>
          <p:nvPr/>
        </p:nvSpPr>
        <p:spPr>
          <a:xfrm>
            <a:off x="2133600" y="3975901"/>
            <a:ext cx="3508034" cy="338554"/>
          </a:xfrm>
          <a:prstGeom prst="rect">
            <a:avLst/>
          </a:prstGeom>
          <a:solidFill>
            <a:srgbClr val="000066"/>
          </a:solidFill>
          <a:ln w="19050">
            <a:solidFill>
              <a:srgbClr val="FFEE13"/>
            </a:solidFill>
          </a:ln>
        </p:spPr>
        <p:txBody>
          <a:bodyPr wrap="square">
            <a:spAutoFit/>
          </a:bodyPr>
          <a:lstStyle/>
          <a:p>
            <a:pPr marL="231775" lvl="1" indent="-231775" eaLnBrk="0" fontAlgn="base" hangingPunct="0">
              <a:spcAft>
                <a:spcPts val="400"/>
              </a:spcAft>
              <a:buClr>
                <a:srgbClr val="FFEE13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270/</a:t>
            </a:r>
            <a:r>
              <a:rPr lang="en-US" sz="1600" b="1" kern="0" dirty="0" err="1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en-US" sz="1600" b="1" kern="0" dirty="0" smtClean="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Run with 2244 Bunches</a:t>
            </a:r>
            <a:endParaRPr lang="en-US" sz="1600" b="1" kern="0" dirty="0">
              <a:solidFill>
                <a:srgbClr val="CC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06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2490" y="239417"/>
            <a:ext cx="8358710" cy="903583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rgbClr val="CCFFFF"/>
                </a:solidFill>
              </a:rPr>
              <a:t>Visit to CERN by US Congressional Leaders</a:t>
            </a:r>
            <a:r>
              <a:rPr lang="en-US" sz="2800" dirty="0">
                <a:solidFill>
                  <a:srgbClr val="CCFFFF"/>
                </a:solidFill>
              </a:rPr>
              <a:t/>
            </a:r>
            <a:br>
              <a:rPr lang="en-US" sz="2800" dirty="0">
                <a:solidFill>
                  <a:srgbClr val="CCFFFF"/>
                </a:solidFill>
              </a:rPr>
            </a:br>
            <a:r>
              <a:rPr lang="en-US" sz="2800" dirty="0"/>
              <a:t>A</a:t>
            </a:r>
            <a:r>
              <a:rPr lang="en-US" sz="2800" dirty="0" smtClean="0"/>
              <a:t>ugust 31 – September 1 2015</a:t>
            </a:r>
            <a:endParaRPr lang="en-US" sz="20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228599" y="1143000"/>
            <a:ext cx="9372601" cy="5562600"/>
          </a:xfrm>
          <a:prstGeom prst="rect">
            <a:avLst/>
          </a:prstGeom>
          <a:solidFill>
            <a:srgbClr val="001D3A"/>
          </a:solidFill>
          <a:ln w="19050">
            <a:solidFill>
              <a:srgbClr val="FFEE13"/>
            </a:solidFill>
          </a:ln>
        </p:spPr>
        <p:txBody>
          <a:bodyPr wrap="square"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i="1" dirty="0" smtClean="0">
                <a:solidFill>
                  <a:schemeClr val="bg1"/>
                </a:solidFill>
              </a:rPr>
              <a:t> 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28599" y="1196515"/>
            <a:ext cx="9067801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defRPr sz="2800" b="1">
                <a:solidFill>
                  <a:srgbClr val="0000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90000"/>
              <a:buFont typeface="Wingdings 3" pitchFamily="18" charset="2"/>
              <a:buChar char="Æ"/>
              <a:defRPr sz="2400" b="1">
                <a:solidFill>
                  <a:srgbClr val="0000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r"/>
              <a:defRPr sz="2200" b="1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00FF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800"/>
              </a:spcAft>
              <a:buClr>
                <a:srgbClr val="CCFFFF"/>
              </a:buClr>
              <a:buFont typeface="Wingdings" panose="05000000000000000000" pitchFamily="2" charset="2"/>
              <a:buChar char=""/>
            </a:pPr>
            <a:r>
              <a:rPr lang="en-US" sz="2000" kern="0" dirty="0" smtClean="0">
                <a:solidFill>
                  <a:srgbClr val="CCFFFF"/>
                </a:solidFill>
              </a:rPr>
              <a:t>The meeting was relaxed and cordial. The visitors were evidently impressed by the LHC accelerator and CMS and ATLAS, as well as the new bilateral partnership </a:t>
            </a:r>
            <a:r>
              <a:rPr lang="en-US" sz="2000" kern="0" dirty="0" smtClean="0">
                <a:solidFill>
                  <a:schemeClr val="bg1"/>
                </a:solidFill>
              </a:rPr>
              <a:t>expressed in the new US-CERN Agreement. </a:t>
            </a:r>
          </a:p>
          <a:p>
            <a:pPr marL="285750" indent="-285750">
              <a:spcBef>
                <a:spcPts val="0"/>
              </a:spcBef>
              <a:spcAft>
                <a:spcPts val="800"/>
              </a:spcAft>
              <a:buClr>
                <a:srgbClr val="CCFFFF"/>
              </a:buClr>
              <a:buFont typeface="Wingdings" panose="05000000000000000000" pitchFamily="2" charset="2"/>
              <a:buChar char=""/>
            </a:pPr>
            <a:r>
              <a:rPr lang="en-US" sz="2000" kern="0" dirty="0" smtClean="0">
                <a:solidFill>
                  <a:srgbClr val="CCFFFF"/>
                </a:solidFill>
              </a:rPr>
              <a:t>Fleming </a:t>
            </a:r>
            <a:r>
              <a:rPr lang="en-US" sz="2000" kern="0" dirty="0" err="1" smtClean="0">
                <a:solidFill>
                  <a:srgbClr val="CCFFFF"/>
                </a:solidFill>
              </a:rPr>
              <a:t>Crim</a:t>
            </a:r>
            <a:r>
              <a:rPr lang="en-US" sz="2000" kern="0" dirty="0" smtClean="0">
                <a:solidFill>
                  <a:srgbClr val="CCFFFF"/>
                </a:solidFill>
              </a:rPr>
              <a:t> was openly very supportive </a:t>
            </a:r>
            <a:r>
              <a:rPr lang="en-US" sz="2000" kern="0" dirty="0" smtClean="0">
                <a:solidFill>
                  <a:schemeClr val="bg1"/>
                </a:solidFill>
              </a:rPr>
              <a:t>of what was going at CERN.  He mentioned some of the other experiments at CERN such as the antiproton deceleration experiment that forms antihydrogen. </a:t>
            </a:r>
            <a:r>
              <a:rPr lang="en-US" sz="2000" kern="0" dirty="0" smtClean="0">
                <a:solidFill>
                  <a:srgbClr val="CCFFFF"/>
                </a:solidFill>
              </a:rPr>
              <a:t>He said that the synergy between particle and atomic physics was remarkable. </a:t>
            </a:r>
          </a:p>
          <a:p>
            <a:pPr marL="285750" indent="-285750">
              <a:spcBef>
                <a:spcPts val="0"/>
              </a:spcBef>
              <a:spcAft>
                <a:spcPts val="800"/>
              </a:spcAft>
              <a:buClr>
                <a:srgbClr val="CCFFFF"/>
              </a:buClr>
              <a:buFont typeface="Wingdings" panose="05000000000000000000" pitchFamily="2" charset="2"/>
              <a:buChar char=""/>
            </a:pPr>
            <a:r>
              <a:rPr lang="en-US" sz="2000" kern="0" dirty="0" smtClean="0">
                <a:solidFill>
                  <a:srgbClr val="CCFFFF"/>
                </a:solidFill>
              </a:rPr>
              <a:t>Congresswoman Johnson said she was impressed by the level of inclusiveness</a:t>
            </a:r>
            <a:r>
              <a:rPr lang="en-US" sz="2000" kern="0" dirty="0" smtClean="0">
                <a:solidFill>
                  <a:schemeClr val="bg1"/>
                </a:solidFill>
              </a:rPr>
              <a:t> she observed at the laboratory. </a:t>
            </a:r>
          </a:p>
          <a:p>
            <a:pPr marL="285750" indent="-285750">
              <a:spcBef>
                <a:spcPts val="0"/>
              </a:spcBef>
              <a:spcAft>
                <a:spcPts val="800"/>
              </a:spcAft>
              <a:buClr>
                <a:srgbClr val="CCFFFF"/>
              </a:buClr>
              <a:buFont typeface="Wingdings" panose="05000000000000000000" pitchFamily="2" charset="2"/>
              <a:buChar char=""/>
            </a:pPr>
            <a:r>
              <a:rPr lang="en-US" sz="2000" kern="0" dirty="0" smtClean="0">
                <a:solidFill>
                  <a:srgbClr val="CCFFFF"/>
                </a:solidFill>
              </a:rPr>
              <a:t>Johnson asked if some of the SSC equipment was used in the LHC program. </a:t>
            </a:r>
            <a:r>
              <a:rPr lang="en-US" sz="2000" kern="0" dirty="0" smtClean="0">
                <a:solidFill>
                  <a:schemeClr val="bg1"/>
                </a:solidFill>
              </a:rPr>
              <a:t>The answer was no but some of the ideas and technologies first developed there were adopted. </a:t>
            </a:r>
          </a:p>
          <a:p>
            <a:pPr>
              <a:spcBef>
                <a:spcPts val="0"/>
              </a:spcBef>
              <a:spcAft>
                <a:spcPts val="800"/>
              </a:spcAft>
              <a:buClr>
                <a:srgbClr val="CCFFFF"/>
              </a:buClr>
            </a:pPr>
            <a:r>
              <a:rPr lang="en-US" sz="2000" kern="0" dirty="0" smtClean="0">
                <a:solidFill>
                  <a:srgbClr val="CCFFFF"/>
                </a:solidFill>
              </a:rPr>
              <a:t>There were several examples given of members of the HEP community who went on to work in industry, </a:t>
            </a:r>
            <a:r>
              <a:rPr lang="en-US" sz="2000" kern="0" dirty="0" smtClean="0">
                <a:solidFill>
                  <a:schemeClr val="bg1"/>
                </a:solidFill>
              </a:rPr>
              <a:t>especially in computing, finance, </a:t>
            </a:r>
            <a:br>
              <a:rPr lang="en-US" sz="2000" kern="0" dirty="0" smtClean="0">
                <a:solidFill>
                  <a:schemeClr val="bg1"/>
                </a:solidFill>
              </a:rPr>
            </a:br>
            <a:r>
              <a:rPr lang="en-US" sz="2000" kern="0" dirty="0" smtClean="0">
                <a:solidFill>
                  <a:schemeClr val="bg1"/>
                </a:solidFill>
              </a:rPr>
              <a:t>and other diverse areas where they are applying their problem </a:t>
            </a:r>
            <a:br>
              <a:rPr lang="en-US" sz="2000" kern="0" dirty="0" smtClean="0">
                <a:solidFill>
                  <a:schemeClr val="bg1"/>
                </a:solidFill>
              </a:rPr>
            </a:br>
            <a:r>
              <a:rPr lang="en-US" sz="2000" kern="0" dirty="0" smtClean="0">
                <a:solidFill>
                  <a:schemeClr val="bg1"/>
                </a:solidFill>
              </a:rPr>
              <a:t>solving skills. </a:t>
            </a:r>
            <a:endParaRPr lang="en-US" sz="2400" kern="0" dirty="0" smtClean="0">
              <a:solidFill>
                <a:srgbClr val="71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04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1246675"/>
            <a:ext cx="9791700" cy="557323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1600" b="1" dirty="0" smtClean="0"/>
              <a:t>	</a:t>
            </a:r>
            <a:r>
              <a:rPr lang="en-US" sz="2400" b="1" u="sng" dirty="0" smtClean="0">
                <a:solidFill>
                  <a:srgbClr val="0000A4"/>
                </a:solidFill>
              </a:rPr>
              <a:t>Expenses</a:t>
            </a:r>
            <a:r>
              <a:rPr lang="en-US" sz="2400" u="sng" dirty="0" smtClean="0">
                <a:solidFill>
                  <a:srgbClr val="0000A4"/>
                </a:solidFill>
              </a:rPr>
              <a:t> </a:t>
            </a:r>
            <a:endParaRPr lang="en-US" sz="1800" u="sng" dirty="0" smtClean="0">
              <a:solidFill>
                <a:srgbClr val="0000A4"/>
              </a:solidFill>
            </a:endParaRP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100" b="1" dirty="0" smtClean="0"/>
              <a:t>Annual Trip to Washington (12 young members)			$ 12k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100" b="1" dirty="0" smtClean="0"/>
              <a:t>Get-togethers for young physicists at CERN                                                    $ 12k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100" b="1" dirty="0" smtClean="0"/>
              <a:t>Trips to participate in other events in Washington [e.g. APS, NUFO]:	$   6k  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100" b="1" dirty="0" smtClean="0"/>
              <a:t>Funds to encourage participation by young members in the Annual US</a:t>
            </a:r>
            <a:br>
              <a:rPr lang="en-US" sz="2100" b="1" dirty="0" smtClean="0"/>
            </a:br>
            <a:r>
              <a:rPr lang="en-US" sz="2100" b="1" dirty="0" smtClean="0"/>
              <a:t>LUA meeting, or other science society meetings:	                              $  10k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100" b="1" dirty="0" smtClean="0"/>
              <a:t>Funds to allow US LUA to participate in national events, such as 	$    8k</a:t>
            </a:r>
            <a:br>
              <a:rPr lang="en-US" sz="2100" b="1" dirty="0" smtClean="0"/>
            </a:br>
            <a:r>
              <a:rPr lang="en-US" sz="2100" b="1" dirty="0" smtClean="0"/>
              <a:t>the USA Annual Science and Engineering festival  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100" b="1" dirty="0" smtClean="0"/>
              <a:t>Part time URA staff person  						$  32k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100" b="1" dirty="0" smtClean="0"/>
              <a:t>Webmaster part time                                                                                            $   6k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b="1" dirty="0" smtClean="0">
                <a:solidFill>
                  <a:srgbClr val="0000A4"/>
                </a:solidFill>
              </a:rPr>
              <a:t>Total Annual Expenses (Estimated): 				$  85k </a:t>
            </a:r>
            <a:r>
              <a:rPr lang="en-US" sz="2400" dirty="0" smtClean="0">
                <a:solidFill>
                  <a:srgbClr val="0000A4"/>
                </a:solidFill>
              </a:rPr>
              <a:t> </a:t>
            </a:r>
            <a:endParaRPr lang="en-US" sz="2000" dirty="0" smtClean="0">
              <a:solidFill>
                <a:srgbClr val="0000A4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1800" b="1" dirty="0" smtClean="0">
                <a:solidFill>
                  <a:srgbClr val="0000A4"/>
                </a:solidFill>
              </a:rPr>
              <a:t>	</a:t>
            </a:r>
            <a:r>
              <a:rPr lang="en-US" sz="2400" b="1" u="sng" dirty="0" smtClean="0">
                <a:solidFill>
                  <a:srgbClr val="0000A4"/>
                </a:solidFill>
              </a:rPr>
              <a:t>Funding </a:t>
            </a:r>
            <a:r>
              <a:rPr lang="en-US" sz="2000" b="1" dirty="0" smtClean="0"/>
              <a:t> </a:t>
            </a:r>
            <a:endParaRPr lang="en-US" sz="1600" dirty="0" smtClean="0"/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100" b="1" dirty="0" smtClean="0"/>
              <a:t>HEP Lab directors’ discretionary funds 				$  25k 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100" b="1" dirty="0" smtClean="0"/>
              <a:t>Return from fees at Annual Meeting returned to US LUA                            $    5k 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100" b="1" dirty="0" smtClean="0"/>
              <a:t>Requested as donations from US LUA Universities  			$  55k</a:t>
            </a:r>
          </a:p>
          <a:p>
            <a:pPr marL="60325" indent="-60325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b="1" dirty="0" smtClean="0">
                <a:solidFill>
                  <a:srgbClr val="0000A4"/>
                </a:solidFill>
              </a:rPr>
              <a:t>    Total Annual Funds (Estimated): 				         	$ 85k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 smtClean="0">
                <a:solidFill>
                  <a:srgbClr val="0000A4"/>
                </a:solidFill>
              </a:rPr>
              <a:t>  + </a:t>
            </a:r>
            <a:r>
              <a:rPr lang="en-US" sz="2200" b="1" dirty="0" smtClean="0">
                <a:solidFill>
                  <a:srgbClr val="0000A4"/>
                </a:solidFill>
              </a:rPr>
              <a:t>Targeted NSF travel grants will be proposed, to support more young physicists</a:t>
            </a:r>
          </a:p>
          <a:p>
            <a:pPr marL="60325" indent="-60325">
              <a:lnSpc>
                <a:spcPct val="93000"/>
              </a:lnSpc>
              <a:spcBef>
                <a:spcPts val="0"/>
              </a:spcBef>
              <a:spcAft>
                <a:spcPts val="500"/>
              </a:spcAft>
              <a:buNone/>
            </a:pPr>
            <a:endParaRPr lang="en-US" sz="2400" dirty="0">
              <a:solidFill>
                <a:srgbClr val="0000A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6400" y="6356382"/>
            <a:ext cx="381000" cy="365125"/>
          </a:xfrm>
        </p:spPr>
        <p:txBody>
          <a:bodyPr/>
          <a:lstStyle/>
          <a:p>
            <a:fld id="{F1AFD018-1B7A-40A1-94AD-3E2552723812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41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2819400" y="0"/>
            <a:ext cx="6934200" cy="1219200"/>
          </a:xfrm>
          <a:prstGeom prst="rect">
            <a:avLst/>
          </a:prstGeom>
          <a:solidFill>
            <a:srgbClr val="000066"/>
          </a:solidFill>
          <a:ln w="285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US LUA Updated Budget Outline</a:t>
            </a:r>
          </a:p>
        </p:txBody>
      </p:sp>
    </p:spTree>
    <p:extLst>
      <p:ext uri="{BB962C8B-B14F-4D97-AF65-F5344CB8AC3E}">
        <p14:creationId xmlns:p14="http://schemas.microsoft.com/office/powerpoint/2010/main" val="3555200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342374"/>
            <a:ext cx="8077200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US LUA Budgets and </a:t>
            </a:r>
            <a:r>
              <a:rPr lang="en-US" dirty="0" smtClean="0">
                <a:solidFill>
                  <a:srgbClr val="FFEE13"/>
                </a:solidFill>
              </a:rPr>
              <a:t>Fund Raising</a:t>
            </a:r>
            <a:endParaRPr lang="en-US" sz="4000" dirty="0" smtClean="0">
              <a:solidFill>
                <a:srgbClr val="FFEE13"/>
              </a:solidFill>
            </a:endParaRPr>
          </a:p>
        </p:txBody>
      </p:sp>
      <p:sp>
        <p:nvSpPr>
          <p:cNvPr id="533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8032" y="1143000"/>
            <a:ext cx="9887968" cy="5638800"/>
          </a:xfrm>
          <a:noFill/>
        </p:spPr>
        <p:txBody>
          <a:bodyPr>
            <a:noAutofit/>
          </a:bodyPr>
          <a:lstStyle/>
          <a:p>
            <a:pPr marL="230188" eaLnBrk="1" hangingPunct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SzPct val="95000"/>
            </a:pPr>
            <a:r>
              <a:rPr lang="en-US" sz="2400" dirty="0" smtClean="0">
                <a:solidFill>
                  <a:srgbClr val="0000CC"/>
                </a:solidFill>
              </a:rPr>
              <a:t>Transitioned to URA HQ </a:t>
            </a:r>
            <a:r>
              <a:rPr lang="en-US" sz="2400" dirty="0" smtClean="0">
                <a:solidFill>
                  <a:srgbClr val="000066"/>
                </a:solidFill>
              </a:rPr>
              <a:t>when the tax exemption last May</a:t>
            </a:r>
            <a:br>
              <a:rPr lang="en-US" sz="2400" dirty="0" smtClean="0">
                <a:solidFill>
                  <a:srgbClr val="000066"/>
                </a:solidFill>
              </a:rPr>
            </a:br>
            <a:r>
              <a:rPr lang="en-US" sz="2400" dirty="0" smtClean="0">
                <a:solidFill>
                  <a:srgbClr val="000066"/>
                </a:solidFill>
              </a:rPr>
              <a:t>  application was submitted to the IRS</a:t>
            </a:r>
          </a:p>
          <a:p>
            <a:pPr marL="230188" eaLnBrk="1" hangingPunct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SzPct val="95000"/>
            </a:pPr>
            <a:r>
              <a:rPr lang="en-US" sz="2400" dirty="0" smtClean="0">
                <a:solidFill>
                  <a:srgbClr val="0000CC"/>
                </a:solidFill>
              </a:rPr>
              <a:t>Staff support, financial and legal advice:</a:t>
            </a:r>
            <a:r>
              <a:rPr lang="en-US" sz="2400" dirty="0" smtClean="0">
                <a:solidFill>
                  <a:srgbClr val="000066"/>
                </a:solidFill>
              </a:rPr>
              <a:t> URA CFO J. Shapiro </a:t>
            </a:r>
          </a:p>
          <a:p>
            <a:pPr marL="230188" eaLnBrk="1" hangingPunct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SzPct val="95000"/>
            </a:pPr>
            <a:r>
              <a:rPr lang="en-US" sz="2400" dirty="0" smtClean="0">
                <a:solidFill>
                  <a:srgbClr val="0000CC"/>
                </a:solidFill>
              </a:rPr>
              <a:t>URA has been very accommodating: </a:t>
            </a:r>
            <a:br>
              <a:rPr lang="en-US" sz="2400" dirty="0" smtClean="0">
                <a:solidFill>
                  <a:srgbClr val="0000CC"/>
                </a:solidFill>
              </a:rPr>
            </a:br>
            <a:r>
              <a:rPr lang="en-US" sz="2400" dirty="0" smtClean="0">
                <a:solidFill>
                  <a:srgbClr val="0000CC"/>
                </a:solidFill>
              </a:rPr>
              <a:t>  </a:t>
            </a:r>
            <a:r>
              <a:rPr lang="en-US" sz="2400" dirty="0" smtClean="0">
                <a:solidFill>
                  <a:srgbClr val="000066"/>
                </a:solidFill>
              </a:rPr>
              <a:t>the clock on staff time charges has not started. </a:t>
            </a:r>
          </a:p>
          <a:p>
            <a:pPr marL="630238" lvl="1" eaLnBrk="1" hangingPunct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SzPct val="95000"/>
            </a:pPr>
            <a:r>
              <a:rPr lang="en-US" dirty="0" smtClean="0">
                <a:solidFill>
                  <a:srgbClr val="0000CC"/>
                </a:solidFill>
              </a:rPr>
              <a:t>But it will soon; </a:t>
            </a:r>
            <a:r>
              <a:rPr lang="en-US" i="1" dirty="0" smtClean="0">
                <a:solidFill>
                  <a:srgbClr val="800000"/>
                </a:solidFill>
              </a:rPr>
              <a:t>We will need your support</a:t>
            </a:r>
          </a:p>
          <a:p>
            <a:pPr marL="230188" eaLnBrk="1" hangingPunct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SzPct val="95000"/>
            </a:pPr>
            <a:r>
              <a:rPr lang="en-US" sz="2400" dirty="0" smtClean="0">
                <a:solidFill>
                  <a:srgbClr val="800000"/>
                </a:solidFill>
              </a:rPr>
              <a:t>Fund Raising: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00CC"/>
                </a:solidFill>
              </a:rPr>
              <a:t>Annual funding from the lab directors  </a:t>
            </a:r>
            <a:br>
              <a:rPr lang="en-US" sz="2400" dirty="0" smtClean="0">
                <a:solidFill>
                  <a:srgbClr val="0000CC"/>
                </a:solidFill>
              </a:rPr>
            </a:br>
            <a:r>
              <a:rPr lang="en-US" sz="2400" dirty="0" smtClean="0">
                <a:solidFill>
                  <a:srgbClr val="0000CC"/>
                </a:solidFill>
              </a:rPr>
              <a:t> ($ 25k) forms the core, but the rest will need to come from  </a:t>
            </a:r>
            <a:br>
              <a:rPr lang="en-US" sz="2400" dirty="0" smtClean="0">
                <a:solidFill>
                  <a:srgbClr val="0000CC"/>
                </a:solidFill>
              </a:rPr>
            </a:br>
            <a:r>
              <a:rPr lang="en-US" sz="2400" dirty="0" smtClean="0">
                <a:solidFill>
                  <a:srgbClr val="0000CC"/>
                </a:solidFill>
              </a:rPr>
              <a:t> Institutional Donations</a:t>
            </a:r>
          </a:p>
          <a:p>
            <a:pPr lvl="1" eaLnBrk="1" hangingPunct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SzPct val="95000"/>
            </a:pPr>
            <a:r>
              <a:rPr lang="en-US" sz="2200" dirty="0" smtClean="0"/>
              <a:t>Targeting $ 55k or more, per year.</a:t>
            </a:r>
          </a:p>
          <a:p>
            <a:pPr lvl="1" eaLnBrk="1" hangingPunct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SzPct val="95000"/>
            </a:pPr>
            <a:r>
              <a:rPr lang="en-US" sz="2200" dirty="0" smtClean="0"/>
              <a:t>Requested donations</a:t>
            </a:r>
            <a:r>
              <a:rPr lang="en-US" sz="2200" dirty="0" smtClean="0">
                <a:solidFill>
                  <a:srgbClr val="0000CC"/>
                </a:solidFill>
              </a:rPr>
              <a:t>: $ 1k/year ($ 500/year for small groups) </a:t>
            </a:r>
            <a:br>
              <a:rPr lang="en-US" sz="2200" dirty="0" smtClean="0">
                <a:solidFill>
                  <a:srgbClr val="0000CC"/>
                </a:solidFill>
              </a:rPr>
            </a:br>
            <a:r>
              <a:rPr lang="en-US" sz="2200" dirty="0" smtClean="0">
                <a:solidFill>
                  <a:srgbClr val="0000CC"/>
                </a:solidFill>
              </a:rPr>
              <a:t>per university (or your department or faculty discretionary fund) </a:t>
            </a:r>
          </a:p>
          <a:p>
            <a:pPr lvl="2" eaLnBrk="1" hangingPunct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SzPct val="95000"/>
            </a:pPr>
            <a:r>
              <a:rPr lang="en-US" dirty="0" smtClean="0">
                <a:solidFill>
                  <a:srgbClr val="0000CC"/>
                </a:solidFill>
              </a:rPr>
              <a:t> More if your group can manage</a:t>
            </a:r>
          </a:p>
          <a:p>
            <a:pPr lvl="1" eaLnBrk="1" hangingPunct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SzPct val="95000"/>
            </a:pPr>
            <a:r>
              <a:rPr lang="en-US" dirty="0" smtClean="0">
                <a:solidFill>
                  <a:srgbClr val="0000CC"/>
                </a:solidFill>
              </a:rPr>
              <a:t>Individual contributions also are welcome, </a:t>
            </a:r>
            <a:br>
              <a:rPr lang="en-US" dirty="0" smtClean="0">
                <a:solidFill>
                  <a:srgbClr val="0000CC"/>
                </a:solidFill>
              </a:rPr>
            </a:br>
            <a:r>
              <a:rPr lang="en-US" dirty="0" smtClean="0">
                <a:solidFill>
                  <a:srgbClr val="0000CC"/>
                </a:solidFill>
              </a:rPr>
              <a:t>at </a:t>
            </a:r>
            <a:r>
              <a:rPr lang="en-US" dirty="0">
                <a:solidFill>
                  <a:srgbClr val="0000CC"/>
                </a:solidFill>
                <a:hlinkClick r:id="rId3"/>
              </a:rPr>
              <a:t>http://</a:t>
            </a:r>
            <a:r>
              <a:rPr lang="en-US" dirty="0" smtClean="0">
                <a:solidFill>
                  <a:srgbClr val="0000CC"/>
                </a:solidFill>
                <a:hlinkClick r:id="rId3"/>
              </a:rPr>
              <a:t>www.uslua.org/outreach/donate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562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342374"/>
            <a:ext cx="8077200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US LUA Budgets and </a:t>
            </a:r>
            <a:r>
              <a:rPr lang="en-US" dirty="0" smtClean="0">
                <a:solidFill>
                  <a:srgbClr val="FFEE13"/>
                </a:solidFill>
              </a:rPr>
              <a:t>Fund Raising</a:t>
            </a:r>
            <a:endParaRPr lang="en-US" sz="4000" dirty="0" smtClean="0">
              <a:solidFill>
                <a:srgbClr val="FFEE13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61930"/>
          <a:stretch/>
        </p:blipFill>
        <p:spPr>
          <a:xfrm>
            <a:off x="5407753" y="1141948"/>
            <a:ext cx="4269647" cy="3506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37222"/>
          <a:stretch/>
        </p:blipFill>
        <p:spPr>
          <a:xfrm>
            <a:off x="193118" y="1141948"/>
            <a:ext cx="5257800" cy="5639852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5730705" y="4721603"/>
            <a:ext cx="4191000" cy="1277273"/>
          </a:xfrm>
          <a:prstGeom prst="rect">
            <a:avLst/>
          </a:prstGeom>
          <a:solidFill>
            <a:srgbClr val="000064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CCFFFF"/>
                </a:solidFill>
                <a:latin typeface="Arial" pitchFamily="34" charset="0"/>
                <a:cs typeface="Arial" pitchFamily="34" charset="0"/>
              </a:rPr>
              <a:t>With thanks to our first responders</a:t>
            </a:r>
            <a:endParaRPr lang="en-US" sz="2000" b="1" dirty="0">
              <a:solidFill>
                <a:srgbClr val="CCFFFF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 will be contacting </a:t>
            </a:r>
            <a:b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each US LHC Group PI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49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sluo_logo.jpg"/>
          <p:cNvPicPr>
            <a:picLocks noChangeAspect="1"/>
          </p:cNvPicPr>
          <p:nvPr/>
        </p:nvPicPr>
        <p:blipFill>
          <a:blip r:embed="rId3" cstate="print"/>
          <a:srcRect t="4800"/>
          <a:stretch>
            <a:fillRect/>
          </a:stretch>
        </p:blipFill>
        <p:spPr bwMode="auto">
          <a:xfrm>
            <a:off x="0" y="-34925"/>
            <a:ext cx="9906000" cy="384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0" y="3715499"/>
            <a:ext cx="9906000" cy="3133165"/>
          </a:xfrm>
          <a:prstGeom prst="rect">
            <a:avLst/>
          </a:prstGeom>
          <a:gradFill rotWithShape="1">
            <a:gsLst>
              <a:gs pos="0">
                <a:srgbClr val="000036"/>
              </a:gs>
              <a:gs pos="50000">
                <a:srgbClr val="000064"/>
              </a:gs>
              <a:gs pos="100000">
                <a:srgbClr val="000036"/>
              </a:gs>
            </a:gsLst>
            <a:lin ang="0" scaled="1"/>
          </a:gra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en-US" sz="28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8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77" b="31638"/>
          <a:stretch/>
        </p:blipFill>
        <p:spPr>
          <a:xfrm>
            <a:off x="0" y="-45416"/>
            <a:ext cx="9906000" cy="6894080"/>
          </a:xfrm>
          <a:prstGeom prst="rect">
            <a:avLst/>
          </a:prstGeom>
        </p:spPr>
      </p:pic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23191" y="2057400"/>
            <a:ext cx="9906000" cy="3962400"/>
          </a:xfrm>
          <a:prstGeom prst="rect">
            <a:avLst/>
          </a:prstGeom>
          <a:solidFill>
            <a:srgbClr val="000066"/>
          </a:solidFill>
          <a:ln w="28575">
            <a:solidFill>
              <a:srgbClr val="FFE62D"/>
            </a:solidFill>
            <a:miter lim="800000"/>
            <a:headEnd/>
            <a:tailEnd/>
          </a:ln>
        </p:spPr>
        <p:txBody>
          <a:bodyPr tIns="0" bIns="13716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endParaRPr lang="en-US" sz="3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We have come a long way;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</a:t>
            </a:r>
            <a:r>
              <a:rPr lang="en-US" sz="3400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 have a long way to go.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We will need your support. </a:t>
            </a:r>
            <a:endParaRPr lang="en-US" sz="3400" b="1" dirty="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If </a:t>
            </a: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your group members or colleagues </a:t>
            </a:r>
            <a:r>
              <a:rPr lang="en-US" sz="3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involved </a:t>
            </a: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in the LHC Program </a:t>
            </a:r>
            <a:r>
              <a:rPr lang="en-US" sz="3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are not </a:t>
            </a: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already </a:t>
            </a:r>
            <a:r>
              <a:rPr lang="en-US" sz="3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US LUA Members, </a:t>
            </a:r>
            <a:r>
              <a:rPr lang="en-US" sz="3400" b="1" dirty="0">
                <a:solidFill>
                  <a:srgbClr val="FFEE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ask them to please sign up </a:t>
            </a:r>
            <a:r>
              <a:rPr lang="en-US" sz="3400" b="1" dirty="0" smtClean="0">
                <a:solidFill>
                  <a:srgbClr val="FFEE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at</a:t>
            </a:r>
            <a:br>
              <a:rPr lang="en-US" sz="3400" b="1" dirty="0" smtClean="0">
                <a:solidFill>
                  <a:srgbClr val="FFEE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en-US" sz="3400" b="1" dirty="0" smtClean="0">
                <a:solidFill>
                  <a:srgbClr val="71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www.uslua.org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93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sluo_logo.jpg"/>
          <p:cNvPicPr>
            <a:picLocks noChangeAspect="1"/>
          </p:cNvPicPr>
          <p:nvPr/>
        </p:nvPicPr>
        <p:blipFill>
          <a:blip r:embed="rId3" cstate="print"/>
          <a:srcRect t="4800"/>
          <a:stretch>
            <a:fillRect/>
          </a:stretch>
        </p:blipFill>
        <p:spPr bwMode="auto">
          <a:xfrm>
            <a:off x="0" y="-34925"/>
            <a:ext cx="9906000" cy="384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0" y="3715499"/>
            <a:ext cx="9906000" cy="3133165"/>
          </a:xfrm>
          <a:prstGeom prst="rect">
            <a:avLst/>
          </a:prstGeom>
          <a:gradFill rotWithShape="1">
            <a:gsLst>
              <a:gs pos="0">
                <a:srgbClr val="000036"/>
              </a:gs>
              <a:gs pos="50000">
                <a:srgbClr val="000064"/>
              </a:gs>
              <a:gs pos="100000">
                <a:srgbClr val="000036"/>
              </a:gs>
            </a:gsLst>
            <a:lin ang="0" scaled="1"/>
          </a:gra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en-US" sz="28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</a:pPr>
            <a:endParaRPr lang="en-US" sz="800" b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77" b="31638"/>
          <a:stretch/>
        </p:blipFill>
        <p:spPr>
          <a:xfrm>
            <a:off x="0" y="-45416"/>
            <a:ext cx="9906000" cy="6894079"/>
          </a:xfrm>
          <a:prstGeom prst="rect">
            <a:avLst/>
          </a:prstGeom>
        </p:spPr>
      </p:pic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0" y="2362200"/>
            <a:ext cx="9906000" cy="3657600"/>
          </a:xfrm>
          <a:prstGeom prst="rect">
            <a:avLst/>
          </a:prstGeom>
          <a:solidFill>
            <a:srgbClr val="000066"/>
          </a:solidFill>
          <a:ln w="28575">
            <a:solidFill>
              <a:srgbClr val="FFE62D"/>
            </a:solidFill>
            <a:miter lim="800000"/>
            <a:headEnd/>
            <a:tailEnd/>
          </a:ln>
        </p:spPr>
        <p:txBody>
          <a:bodyPr tIns="0" bIns="13716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Backup Slides Follow</a:t>
            </a:r>
            <a:endParaRPr lang="en-US" sz="4000" b="1" dirty="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64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ile:///D:/NEWMANCP/CMSHiggs2012/ScienceHiggsBreakthrough6114.cover-expansion_files/F1.gif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6833384" y="881527"/>
            <a:ext cx="2830215" cy="3486150"/>
          </a:xfrm>
          <a:prstGeom prst="rect">
            <a:avLst/>
          </a:prstGeom>
          <a:noFill/>
          <a:ln w="25400">
            <a:solidFill>
              <a:srgbClr val="FFDE00"/>
            </a:solidFill>
          </a:ln>
        </p:spPr>
      </p:pic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4" cstate="print"/>
          <a:srcRect b="10014"/>
          <a:stretch>
            <a:fillRect/>
          </a:stretch>
        </p:blipFill>
        <p:spPr bwMode="auto">
          <a:xfrm>
            <a:off x="6139467" y="4394266"/>
            <a:ext cx="3537247" cy="2379914"/>
          </a:xfrm>
          <a:prstGeom prst="rect">
            <a:avLst/>
          </a:prstGeom>
          <a:noFill/>
          <a:ln w="19050">
            <a:solidFill>
              <a:srgbClr val="FFEE13"/>
            </a:solidFill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498330" y="6469380"/>
            <a:ext cx="407670" cy="304800"/>
          </a:xfrm>
        </p:spPr>
        <p:txBody>
          <a:bodyPr/>
          <a:lstStyle/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46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404097" name="Picture 1"/>
          <p:cNvPicPr>
            <a:picLocks noChangeAspect="1" noChangeArrowheads="1"/>
          </p:cNvPicPr>
          <p:nvPr/>
        </p:nvPicPr>
        <p:blipFill>
          <a:blip r:embed="rId5" cstate="print">
            <a:lum bright="-3000" contrast="6000"/>
          </a:blip>
          <a:srcRect l="1566"/>
          <a:stretch>
            <a:fillRect/>
          </a:stretch>
        </p:blipFill>
        <p:spPr bwMode="auto">
          <a:xfrm>
            <a:off x="168443" y="886368"/>
            <a:ext cx="5243703" cy="3486150"/>
          </a:xfrm>
          <a:prstGeom prst="rect">
            <a:avLst/>
          </a:prstGeom>
          <a:noFill/>
          <a:ln w="25400">
            <a:solidFill>
              <a:srgbClr val="FFDE00"/>
            </a:solidFill>
            <a:miter lim="800000"/>
            <a:headEnd/>
            <a:tailEnd/>
          </a:ln>
        </p:spPr>
      </p:pic>
      <p:pic>
        <p:nvPicPr>
          <p:cNvPr id="64040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5517" y="1464898"/>
            <a:ext cx="2616733" cy="441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83784" y="111696"/>
            <a:ext cx="9492930" cy="741362"/>
          </a:xfrm>
          <a:prstGeom prst="rect">
            <a:avLst/>
          </a:prstGeom>
          <a:solidFill>
            <a:srgbClr val="00004B"/>
          </a:solidFill>
          <a:ln w="19050">
            <a:solidFill>
              <a:srgbClr val="FFDE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2300" b="1" dirty="0" smtClean="0">
                <a:solidFill>
                  <a:srgbClr val="FFFFFF"/>
                </a:solidFill>
              </a:rPr>
              <a:t>Discovery of a Higgs “Like” Boson </a:t>
            </a:r>
          </a:p>
          <a:p>
            <a:pPr algn="ctr">
              <a:lnSpc>
                <a:spcPct val="90000"/>
              </a:lnSpc>
            </a:pPr>
            <a:r>
              <a:rPr lang="en-US" sz="2300" b="1" dirty="0" smtClean="0">
                <a:solidFill>
                  <a:srgbClr val="FFDE00"/>
                </a:solidFill>
              </a:rPr>
              <a:t>July 4, 2012. Confirmation by March 2013</a:t>
            </a:r>
            <a:endParaRPr lang="en-US" sz="2300" b="1" dirty="0">
              <a:solidFill>
                <a:srgbClr val="FFDE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t="5102" r="48153"/>
          <a:stretch/>
        </p:blipFill>
        <p:spPr bwMode="auto">
          <a:xfrm>
            <a:off x="5452933" y="881527"/>
            <a:ext cx="1359936" cy="1570986"/>
          </a:xfrm>
          <a:prstGeom prst="rect">
            <a:avLst/>
          </a:prstGeom>
          <a:noFill/>
          <a:ln w="254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7600130" name="Picture 2" descr="http://media.economist.com/sites/default/files/imagecache/print-cover-full/20120707_cna400.jpg"/>
          <p:cNvPicPr>
            <a:picLocks noChangeAspect="1" noChangeArrowheads="1"/>
          </p:cNvPicPr>
          <p:nvPr/>
        </p:nvPicPr>
        <p:blipFill>
          <a:blip r:embed="rId8" cstate="print"/>
          <a:srcRect b="6844"/>
          <a:stretch>
            <a:fillRect/>
          </a:stretch>
        </p:blipFill>
        <p:spPr bwMode="auto">
          <a:xfrm>
            <a:off x="5458230" y="2492481"/>
            <a:ext cx="1341424" cy="1616489"/>
          </a:xfrm>
          <a:prstGeom prst="rect">
            <a:avLst/>
          </a:prstGeom>
          <a:noFill/>
          <a:ln w="22225">
            <a:solidFill>
              <a:srgbClr val="FFEF00"/>
            </a:solidFill>
          </a:ln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58449" y="4372518"/>
            <a:ext cx="5964316" cy="2401662"/>
          </a:xfrm>
          <a:prstGeom prst="rect">
            <a:avLst/>
          </a:prstGeom>
          <a:solidFill>
            <a:srgbClr val="00004B"/>
          </a:solidFill>
          <a:ln w="19050">
            <a:solidFill>
              <a:srgbClr val="FFDE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 smtClean="0">
                <a:solidFill>
                  <a:srgbClr val="FFEE13"/>
                </a:solidFill>
              </a:rPr>
              <a:t>Theory : </a:t>
            </a:r>
            <a:r>
              <a:rPr lang="en-US" sz="2000" b="1" dirty="0" smtClean="0">
                <a:solidFill>
                  <a:srgbClr val="FFFFFF"/>
                </a:solidFill>
              </a:rPr>
              <a:t>1964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 smtClean="0">
                <a:solidFill>
                  <a:srgbClr val="FFEE13"/>
                </a:solidFill>
              </a:rPr>
              <a:t>LHC + Experiments Concept: </a:t>
            </a:r>
            <a:r>
              <a:rPr lang="en-US" sz="2000" b="1" dirty="0" smtClean="0">
                <a:solidFill>
                  <a:srgbClr val="FFFFFF"/>
                </a:solidFill>
              </a:rPr>
              <a:t>1984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 smtClean="0">
                <a:solidFill>
                  <a:srgbClr val="FFEE13"/>
                </a:solidFill>
              </a:rPr>
              <a:t>Construction:</a:t>
            </a:r>
            <a:r>
              <a:rPr lang="en-US" sz="2000" b="1" dirty="0" smtClean="0">
                <a:solidFill>
                  <a:srgbClr val="FFFFFF"/>
                </a:solidFill>
              </a:rPr>
              <a:t> 2001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 smtClean="0">
                <a:solidFill>
                  <a:srgbClr val="FFEE13"/>
                </a:solidFill>
              </a:rPr>
              <a:t>Operation +</a:t>
            </a:r>
            <a:r>
              <a:rPr lang="en-US" sz="2000" b="1" dirty="0" smtClean="0">
                <a:solidFill>
                  <a:srgbClr val="FFDE00"/>
                </a:solidFill>
              </a:rPr>
              <a:t> </a:t>
            </a:r>
            <a:r>
              <a:rPr lang="en-US" sz="2000" b="1" dirty="0" smtClean="0">
                <a:solidFill>
                  <a:srgbClr val="CCFFFF"/>
                </a:solidFill>
              </a:rPr>
              <a:t>Discovery:</a:t>
            </a:r>
            <a:r>
              <a:rPr lang="en-US" sz="2000" b="1" dirty="0" smtClean="0">
                <a:solidFill>
                  <a:srgbClr val="FFDE00"/>
                </a:solidFill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</a:rPr>
              <a:t>2009-12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 smtClean="0">
                <a:solidFill>
                  <a:srgbClr val="CCFFFF"/>
                </a:solidFill>
              </a:rPr>
              <a:t>Nobel Prize to </a:t>
            </a:r>
            <a:r>
              <a:rPr lang="en-US" sz="2000" b="1" dirty="0" err="1" smtClean="0">
                <a:solidFill>
                  <a:srgbClr val="CCFFFF"/>
                </a:solidFill>
              </a:rPr>
              <a:t>Englert</a:t>
            </a:r>
            <a:r>
              <a:rPr lang="en-US" sz="2000" b="1" dirty="0" smtClean="0">
                <a:solidFill>
                  <a:srgbClr val="CCFFFF"/>
                </a:solidFill>
              </a:rPr>
              <a:t>, Higgs:</a:t>
            </a:r>
            <a:r>
              <a:rPr lang="en-US" sz="2000" b="1" dirty="0" smtClean="0">
                <a:solidFill>
                  <a:srgbClr val="FFFFFF"/>
                </a:solidFill>
              </a:rPr>
              <a:t> 2013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 smtClean="0">
                <a:solidFill>
                  <a:srgbClr val="CCFFFF"/>
                </a:solidFill>
              </a:rPr>
              <a:t>Run2: </a:t>
            </a:r>
            <a:r>
              <a:rPr lang="en-US" sz="2000" b="1" dirty="0" smtClean="0">
                <a:solidFill>
                  <a:srgbClr val="FFEE13"/>
                </a:solidFill>
              </a:rPr>
              <a:t>The Next Round with greater reach. </a:t>
            </a:r>
            <a:br>
              <a:rPr lang="en-US" sz="2000" b="1" dirty="0" smtClean="0">
                <a:solidFill>
                  <a:srgbClr val="FFEE13"/>
                </a:solidFill>
              </a:rPr>
            </a:br>
            <a:r>
              <a:rPr lang="en-US" sz="2000" b="1" dirty="0" smtClean="0">
                <a:solidFill>
                  <a:srgbClr val="CCFFFF"/>
                </a:solidFill>
              </a:rPr>
              <a:t>Adrift on a sea of discovery</a:t>
            </a:r>
          </a:p>
        </p:txBody>
      </p:sp>
      <p:pic>
        <p:nvPicPr>
          <p:cNvPr id="18" name="Picture 6" descr="http://startswithabang.com/wp-content/uploads/2008/10/large-nobel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861571" y="4382408"/>
            <a:ext cx="798441" cy="808135"/>
          </a:xfrm>
          <a:prstGeom prst="rect">
            <a:avLst/>
          </a:prstGeom>
          <a:noFill/>
          <a:ln>
            <a:solidFill>
              <a:srgbClr val="FFCC00"/>
            </a:solidFill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5376464" y="4120828"/>
            <a:ext cx="1522054" cy="374972"/>
          </a:xfrm>
          <a:prstGeom prst="rect">
            <a:avLst/>
          </a:prstGeom>
          <a:solidFill>
            <a:srgbClr val="000066"/>
          </a:solidFill>
          <a:ln w="19050">
            <a:solidFill>
              <a:srgbClr val="FFE900"/>
            </a:solidFill>
            <a:miter lim="800000"/>
            <a:headEnd/>
            <a:tailEnd/>
          </a:ln>
        </p:spPr>
        <p:txBody>
          <a:bodyPr vert="horz" wrap="square" lIns="91440" tIns="45720" rIns="91440" bIns="46038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b="1" kern="0" dirty="0" smtClean="0">
                <a:solidFill>
                  <a:srgbClr val="FFFFFF"/>
                </a:solidFill>
                <a:cs typeface="Arial" charset="0"/>
              </a:rPr>
              <a:t>A billion people watched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6132901" y="6469380"/>
            <a:ext cx="1182299" cy="304800"/>
          </a:xfrm>
          <a:prstGeom prst="rect">
            <a:avLst/>
          </a:prstGeom>
          <a:solidFill>
            <a:srgbClr val="000066"/>
          </a:solidFill>
          <a:ln w="19050">
            <a:solidFill>
              <a:srgbClr val="FFE900"/>
            </a:solidFill>
            <a:miter lim="800000"/>
            <a:headEnd/>
            <a:tailEnd/>
          </a:ln>
        </p:spPr>
        <p:txBody>
          <a:bodyPr vert="horz" wrap="square" lIns="91440" tIns="45720" rIns="91440" bIns="46038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b="1" kern="0" dirty="0" smtClean="0">
                <a:solidFill>
                  <a:srgbClr val="FFFFFF"/>
                </a:solidFill>
                <a:cs typeface="Arial" charset="0"/>
              </a:rPr>
              <a:t>2013 Prize</a:t>
            </a:r>
          </a:p>
        </p:txBody>
      </p:sp>
    </p:spTree>
    <p:extLst>
      <p:ext uri="{BB962C8B-B14F-4D97-AF65-F5344CB8AC3E}">
        <p14:creationId xmlns:p14="http://schemas.microsoft.com/office/powerpoint/2010/main" val="25075727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312" y="987678"/>
            <a:ext cx="7031489" cy="526719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 bwMode="auto">
          <a:xfrm>
            <a:off x="6099313" y="769956"/>
            <a:ext cx="753107" cy="58888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GB" sz="3600" b="1" kern="0" dirty="0">
              <a:solidFill>
                <a:srgbClr val="FFCC00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104503"/>
            <a:ext cx="7797800" cy="714103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415401" y="6343561"/>
            <a:ext cx="660400" cy="365125"/>
          </a:xfrm>
          <a:prstGeom prst="rect">
            <a:avLst/>
          </a:prstGeom>
        </p:spPr>
        <p:txBody>
          <a:bodyPr/>
          <a:lstStyle/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47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4312" y="62530"/>
            <a:ext cx="9686378" cy="84180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400" b="1" kern="0" dirty="0">
                <a:solidFill>
                  <a:srgbClr val="FFEB11"/>
                </a:solidFill>
                <a:cs typeface="Arial" pitchFamily="34" charset="0"/>
              </a:rPr>
              <a:t>The LHC: </a:t>
            </a:r>
            <a:r>
              <a:rPr lang="en-GB" sz="3400" b="1" kern="0" dirty="0">
                <a:solidFill>
                  <a:srgbClr val="FFFFFF"/>
                </a:solidFill>
                <a:cs typeface="Arial" pitchFamily="34" charset="0"/>
              </a:rPr>
              <a:t>Spectacular Performance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kern="0" dirty="0">
                <a:solidFill>
                  <a:srgbClr val="BDFFFF"/>
                </a:solidFill>
                <a:cs typeface="Arial" pitchFamily="34" charset="0"/>
              </a:rPr>
              <a:t>A new era of opportunity; a new era of challenges</a:t>
            </a:r>
          </a:p>
        </p:txBody>
      </p: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28255" y="5695781"/>
            <a:ext cx="4837907" cy="1057212"/>
          </a:xfrm>
          <a:prstGeom prst="rect">
            <a:avLst/>
          </a:prstGeom>
          <a:solidFill>
            <a:schemeClr val="bg1"/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marL="169863" indent="-169863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  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Wingdings" pitchFamily="2" charset="2"/>
              </a:rPr>
              <a:t>1.1x10</a:t>
            </a:r>
            <a:r>
              <a:rPr lang="en-US" b="1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Wingdings" pitchFamily="2" charset="2"/>
              </a:rPr>
              <a:t>11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Wingdings" pitchFamily="2" charset="2"/>
              </a:rPr>
              <a:t>  </a:t>
            </a:r>
            <a:r>
              <a:rPr lang="en-US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Wingdings" pitchFamily="2" charset="2"/>
              </a:rPr>
              <a:t>1.5x10</a:t>
            </a:r>
            <a:r>
              <a:rPr lang="en-US" b="1" baseline="300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Wingdings" pitchFamily="2" charset="2"/>
              </a:rPr>
              <a:t>11 </a:t>
            </a:r>
            <a:r>
              <a:rPr lang="en-US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Wingdings" pitchFamily="2" charset="2"/>
              </a:rPr>
              <a:t>ppb                     </a:t>
            </a:r>
            <a:r>
              <a:rPr lang="en-US" sz="2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ipt MT Bold" panose="03040602040607080904" pitchFamily="66" charset="0"/>
                <a:cs typeface="Arial"/>
                <a:sym typeface="Wingdings" pitchFamily="2" charset="2"/>
              </a:rPr>
              <a:t>L</a:t>
            </a:r>
            <a:r>
              <a:rPr lang="en-US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Wingdings" pitchFamily="2" charset="2"/>
              </a:rPr>
              <a:t> 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Wingdings" pitchFamily="2" charset="2"/>
              </a:rPr>
              <a:t>X 2</a:t>
            </a:r>
          </a:p>
          <a:p>
            <a:pPr marL="169863" indent="-169863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Wingdings" pitchFamily="2" charset="2"/>
              </a:rPr>
              <a:t>   Emittance: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Symbol"/>
              </a:rPr>
              <a:t> 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Wingdings" pitchFamily="2" charset="2"/>
              </a:rPr>
              <a:t>3.5 2.3  </a:t>
            </a:r>
            <a:r>
              <a:rPr lang="en-US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Wingdings" pitchFamily="2" charset="2"/>
              </a:rPr>
              <a:t>2 micron  </a:t>
            </a:r>
            <a:r>
              <a:rPr lang="en-US" sz="2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ipt MT Bold" panose="03040602040607080904" pitchFamily="66" charset="0"/>
                <a:cs typeface="Arial"/>
                <a:sym typeface="Wingdings" pitchFamily="2" charset="2"/>
              </a:rPr>
              <a:t>L</a:t>
            </a:r>
            <a:r>
              <a:rPr lang="en-US" sz="2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Wingdings" pitchFamily="2" charset="2"/>
              </a:rPr>
              <a:t> 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Wingdings" pitchFamily="2" charset="2"/>
              </a:rPr>
              <a:t>X 1.8        </a:t>
            </a:r>
            <a:b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Wingdings" pitchFamily="2" charset="2"/>
              </a:rPr>
            </a:br>
            <a:r>
              <a:rPr lang="en-US" b="1" dirty="0">
                <a:solidFill>
                  <a:srgbClr val="FFD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Wingdings" pitchFamily="2" charset="2"/>
              </a:rPr>
              <a:t>2012:  8 </a:t>
            </a:r>
            <a:r>
              <a:rPr lang="en-US" b="1" dirty="0" err="1">
                <a:solidFill>
                  <a:srgbClr val="FFD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Wingdings" pitchFamily="2" charset="2"/>
              </a:rPr>
              <a:t>TeV</a:t>
            </a:r>
            <a:r>
              <a:rPr lang="en-US" b="1" dirty="0">
                <a:solidFill>
                  <a:srgbClr val="FFD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Wingdings" pitchFamily="2" charset="2"/>
              </a:rPr>
              <a:t> X 50 </a:t>
            </a:r>
            <a:r>
              <a:rPr lang="en-US" b="1" dirty="0" err="1">
                <a:solidFill>
                  <a:srgbClr val="FFD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Wingdings" pitchFamily="2" charset="2"/>
              </a:rPr>
              <a:t>nsec</a:t>
            </a:r>
            <a:r>
              <a:rPr lang="en-US" b="1" dirty="0">
                <a:solidFill>
                  <a:srgbClr val="FFD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Wingdings" pitchFamily="2" charset="2"/>
              </a:rPr>
              <a:t>  </a:t>
            </a:r>
            <a:r>
              <a:rPr lang="en-US" b="1" dirty="0">
                <a:solidFill>
                  <a:srgbClr val="FFD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Arial"/>
                <a:sym typeface="Wingdings" pitchFamily="2" charset="2"/>
              </a:rPr>
              <a:t>b</a:t>
            </a:r>
            <a:r>
              <a:rPr lang="en-US" b="1" dirty="0">
                <a:solidFill>
                  <a:srgbClr val="FFD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Wingdings" pitchFamily="2" charset="2"/>
              </a:rPr>
              <a:t>*  0.6m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  <p:pic>
        <p:nvPicPr>
          <p:cNvPr id="23" name="Picture 22" descr="vertices.png"/>
          <p:cNvPicPr>
            <a:picLocks noChangeAspect="1"/>
          </p:cNvPicPr>
          <p:nvPr/>
        </p:nvPicPr>
        <p:blipFill>
          <a:blip r:embed="rId4" cstate="print">
            <a:lum bright="-3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98" y="2198183"/>
            <a:ext cx="2789557" cy="2667604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921626" y="4541485"/>
            <a:ext cx="2783911" cy="323165"/>
          </a:xfrm>
          <a:prstGeom prst="rect">
            <a:avLst/>
          </a:prstGeom>
          <a:solidFill>
            <a:srgbClr val="000058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rgbClr val="FFFFFF"/>
                </a:solidFill>
                <a:cs typeface="Arial" pitchFamily="34" charset="0"/>
              </a:rPr>
              <a:t> ~50 Vertices, 14 Jets, 2 </a:t>
            </a:r>
            <a:r>
              <a:rPr lang="en-US" sz="1500" b="1" dirty="0" err="1">
                <a:solidFill>
                  <a:srgbClr val="FFFFFF"/>
                </a:solidFill>
                <a:cs typeface="Arial" pitchFamily="34" charset="0"/>
              </a:rPr>
              <a:t>TeV</a:t>
            </a:r>
            <a:endParaRPr lang="en-US" sz="1500" b="1" dirty="0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3079" y="1219323"/>
            <a:ext cx="2097255" cy="5529778"/>
          </a:xfrm>
          <a:prstGeom prst="rect">
            <a:avLst/>
          </a:prstGeom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584582" y="1390618"/>
            <a:ext cx="1320651" cy="369332"/>
          </a:xfrm>
          <a:prstGeom prst="rect">
            <a:avLst/>
          </a:prstGeom>
          <a:solidFill>
            <a:srgbClr val="000058">
              <a:alpha val="39000"/>
            </a:srgbClr>
          </a:solidFill>
          <a:ln w="2857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rgbClr val="FFFFFF"/>
                </a:solidFill>
                <a:cs typeface="Arial" pitchFamily="34" charset="0"/>
              </a:rPr>
              <a:t> 2010, &lt;</a:t>
            </a:r>
            <a:r>
              <a:rPr lang="en-US" b="1" dirty="0">
                <a:solidFill>
                  <a:srgbClr val="FFFFFF"/>
                </a:solidFill>
                <a:latin typeface="Symbol" panose="05050102010706020507" pitchFamily="18" charset="2"/>
                <a:cs typeface="Arial" pitchFamily="34" charset="0"/>
              </a:rPr>
              <a:t>m</a:t>
            </a:r>
            <a:r>
              <a:rPr lang="en-US" sz="1500" b="1" dirty="0">
                <a:solidFill>
                  <a:srgbClr val="FFFFFF"/>
                </a:solidFill>
                <a:cs typeface="Arial" pitchFamily="34" charset="0"/>
              </a:rPr>
              <a:t>&gt; = 2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605060" y="3127634"/>
            <a:ext cx="1320651" cy="369332"/>
          </a:xfrm>
          <a:prstGeom prst="rect">
            <a:avLst/>
          </a:prstGeom>
          <a:solidFill>
            <a:srgbClr val="000058">
              <a:alpha val="39000"/>
            </a:srgbClr>
          </a:solidFill>
          <a:ln w="2857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rgbClr val="FFFFFF"/>
                </a:solidFill>
                <a:cs typeface="Arial" pitchFamily="34" charset="0"/>
              </a:rPr>
              <a:t> 2011, &lt;</a:t>
            </a:r>
            <a:r>
              <a:rPr lang="en-US" b="1" dirty="0">
                <a:solidFill>
                  <a:srgbClr val="FFFFFF"/>
                </a:solidFill>
                <a:latin typeface="Symbol" panose="05050102010706020507" pitchFamily="18" charset="2"/>
                <a:cs typeface="Arial" pitchFamily="34" charset="0"/>
              </a:rPr>
              <a:t>m</a:t>
            </a:r>
            <a:r>
              <a:rPr lang="en-US" sz="1500" b="1" dirty="0">
                <a:solidFill>
                  <a:srgbClr val="FFFFFF"/>
                </a:solidFill>
                <a:cs typeface="Arial" pitchFamily="34" charset="0"/>
              </a:rPr>
              <a:t>&gt; = 7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487083" y="4947489"/>
            <a:ext cx="1453251" cy="369332"/>
          </a:xfrm>
          <a:prstGeom prst="rect">
            <a:avLst/>
          </a:prstGeom>
          <a:solidFill>
            <a:srgbClr val="000058">
              <a:alpha val="42000"/>
            </a:srgbClr>
          </a:solidFill>
          <a:ln w="2857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rgbClr val="FFFFFF"/>
                </a:solidFill>
                <a:cs typeface="Arial" pitchFamily="34" charset="0"/>
              </a:rPr>
              <a:t> 2012, &lt;</a:t>
            </a:r>
            <a:r>
              <a:rPr lang="en-US" b="1" dirty="0">
                <a:solidFill>
                  <a:srgbClr val="FFFFFF"/>
                </a:solidFill>
                <a:latin typeface="Symbol" panose="05050102010706020507" pitchFamily="18" charset="2"/>
                <a:cs typeface="Arial" pitchFamily="34" charset="0"/>
              </a:rPr>
              <a:t>m</a:t>
            </a:r>
            <a:r>
              <a:rPr lang="en-US" sz="1500" b="1" dirty="0">
                <a:solidFill>
                  <a:srgbClr val="FFFFFF"/>
                </a:solidFill>
                <a:cs typeface="Arial" pitchFamily="34" charset="0"/>
              </a:rPr>
              <a:t>&gt; = 21</a:t>
            </a:r>
          </a:p>
        </p:txBody>
      </p:sp>
      <p:sp>
        <p:nvSpPr>
          <p:cNvPr id="27" name="TextBox 10"/>
          <p:cNvSpPr txBox="1">
            <a:spLocks noChangeArrowheads="1"/>
          </p:cNvSpPr>
          <p:nvPr/>
        </p:nvSpPr>
        <p:spPr bwMode="auto">
          <a:xfrm>
            <a:off x="6940334" y="920412"/>
            <a:ext cx="2790356" cy="1378839"/>
          </a:xfrm>
          <a:prstGeom prst="rect">
            <a:avLst/>
          </a:prstGeom>
          <a:solidFill>
            <a:srgbClr val="00003E"/>
          </a:solidFill>
          <a:ln w="25400">
            <a:solidFill>
              <a:srgbClr val="FFCA2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marL="0" lvl="1" algn="ctr">
              <a:lnSpc>
                <a:spcPct val="95000"/>
              </a:lnSpc>
              <a:spcBef>
                <a:spcPct val="20000"/>
              </a:spcBef>
            </a:pPr>
            <a:r>
              <a:rPr lang="en-US" sz="2200" b="1" dirty="0">
                <a:solidFill>
                  <a:srgbClr val="FFEF00"/>
                </a:solidFill>
                <a:cs typeface="Arial" charset="0"/>
              </a:rPr>
              <a:t>~3.5 X 10</a:t>
            </a:r>
            <a:r>
              <a:rPr lang="en-US" sz="2200" b="1" baseline="30000" dirty="0">
                <a:solidFill>
                  <a:srgbClr val="FFEF00"/>
                </a:solidFill>
                <a:cs typeface="Arial" charset="0"/>
              </a:rPr>
              <a:t>15 </a:t>
            </a:r>
            <a:r>
              <a:rPr lang="en-US" sz="2200" b="1" dirty="0">
                <a:solidFill>
                  <a:srgbClr val="FFEF00"/>
                </a:solidFill>
                <a:cs typeface="Arial" charset="0"/>
              </a:rPr>
              <a:t>pp Collisions </a:t>
            </a:r>
            <a:br>
              <a:rPr lang="en-US" sz="2200" b="1" dirty="0">
                <a:solidFill>
                  <a:srgbClr val="FFEF00"/>
                </a:solidFill>
                <a:cs typeface="Arial" charset="0"/>
              </a:rPr>
            </a:br>
            <a:r>
              <a:rPr lang="en-US" sz="2200" b="1" dirty="0">
                <a:solidFill>
                  <a:srgbClr val="93FFFF"/>
                </a:solidFill>
                <a:cs typeface="Arial" charset="0"/>
              </a:rPr>
              <a:t>1M Higgs Bosons created </a:t>
            </a:r>
            <a:r>
              <a:rPr lang="en-US" sz="2200" b="1" dirty="0">
                <a:solidFill>
                  <a:srgbClr val="FFEF00"/>
                </a:solidFill>
                <a:cs typeface="Arial" charset="0"/>
              </a:rPr>
              <a:t>in Run 1</a:t>
            </a:r>
            <a:endParaRPr lang="en-US" sz="2200" b="1" dirty="0">
              <a:solidFill>
                <a:srgbClr val="FFEF00"/>
              </a:solidFill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989" y="920395"/>
            <a:ext cx="6909227" cy="406265"/>
          </a:xfrm>
          <a:prstGeom prst="rect">
            <a:avLst/>
          </a:prstGeom>
          <a:solidFill>
            <a:srgbClr val="000066"/>
          </a:solidFill>
          <a:ln w="28575">
            <a:solidFill>
              <a:srgbClr val="FFE62D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BD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Data Complexity:</a:t>
            </a:r>
            <a:r>
              <a:rPr lang="en-US" sz="2000" b="1" dirty="0">
                <a:solidFill>
                  <a:srgbClr val="BD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The Challenge of Pileup</a:t>
            </a:r>
            <a:endParaRPr lang="en-US" sz="2400" b="1" baseline="20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924397" y="4876469"/>
            <a:ext cx="2781140" cy="1832217"/>
          </a:xfrm>
          <a:prstGeom prst="rect">
            <a:avLst/>
          </a:prstGeom>
          <a:solidFill>
            <a:srgbClr val="000058">
              <a:alpha val="94000"/>
            </a:srgbClr>
          </a:solidFill>
          <a:ln w="28575">
            <a:solidFill>
              <a:srgbClr val="FFED13"/>
            </a:solidFill>
            <a:miter lim="800000"/>
            <a:headEnd/>
            <a:tailEnd/>
          </a:ln>
        </p:spPr>
        <p:txBody>
          <a:bodyPr wrap="square" lIns="0" rIns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cs typeface="Arial" pitchFamily="34" charset="0"/>
              </a:rPr>
              <a:t> Average Pileup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300" b="1" dirty="0">
                <a:solidFill>
                  <a:srgbClr val="DD4E21"/>
                </a:solidFill>
                <a:cs typeface="Arial" pitchFamily="34" charset="0"/>
              </a:rPr>
              <a:t>Run 1  21 </a:t>
            </a:r>
            <a:r>
              <a:rPr lang="en-US" sz="2300" b="1" dirty="0">
                <a:solidFill>
                  <a:srgbClr val="CF2F2F"/>
                </a:solidFill>
                <a:cs typeface="Arial" pitchFamily="34" charset="0"/>
              </a:rPr>
              <a:t/>
            </a:r>
            <a:br>
              <a:rPr lang="en-US" sz="2300" b="1" dirty="0">
                <a:solidFill>
                  <a:srgbClr val="CF2F2F"/>
                </a:solidFill>
                <a:cs typeface="Arial" pitchFamily="34" charset="0"/>
              </a:rPr>
            </a:br>
            <a:r>
              <a:rPr lang="en-US" sz="2300" b="1" dirty="0">
                <a:solidFill>
                  <a:srgbClr val="FFC000"/>
                </a:solidFill>
                <a:cs typeface="Arial" pitchFamily="34" charset="0"/>
              </a:rPr>
              <a:t>Run 2  42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300" b="1" dirty="0">
                <a:solidFill>
                  <a:srgbClr val="FFFF00"/>
                </a:solidFill>
                <a:cs typeface="Arial" pitchFamily="34" charset="0"/>
              </a:rPr>
              <a:t>Run 3  53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300" b="1" dirty="0">
                <a:solidFill>
                  <a:srgbClr val="01FFFF"/>
                </a:solidFill>
                <a:cs typeface="Arial" pitchFamily="34" charset="0"/>
              </a:rPr>
              <a:t>HL LHC 140-200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312" y="4633952"/>
            <a:ext cx="4788607" cy="2123658"/>
          </a:xfrm>
          <a:prstGeom prst="rect">
            <a:avLst/>
          </a:prstGeom>
          <a:solidFill>
            <a:srgbClr val="000066"/>
          </a:solidFill>
          <a:ln w="28575">
            <a:solidFill>
              <a:srgbClr val="FFE62D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D3F3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Run2 and </a:t>
            </a:r>
            <a:r>
              <a:rPr lang="en-US" sz="2200" b="1" dirty="0" smtClean="0">
                <a:solidFill>
                  <a:srgbClr val="D3F3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Beyond:</a:t>
            </a:r>
            <a:endParaRPr lang="en-US" sz="2200" b="1" dirty="0">
              <a:solidFill>
                <a:srgbClr val="D3F3F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FFED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Higher energy and intensity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BD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Greater science opportunity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FFED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Greater data volume &amp; </a:t>
            </a:r>
            <a:br>
              <a:rPr lang="en-US" sz="2200" b="1" dirty="0">
                <a:solidFill>
                  <a:srgbClr val="FFED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</a:br>
            <a:r>
              <a:rPr lang="en-US" sz="2200" b="1" dirty="0">
                <a:solidFill>
                  <a:srgbClr val="FFED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  complexity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rgbClr val="D3F3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A new Realm of Challenges</a:t>
            </a:r>
          </a:p>
        </p:txBody>
      </p:sp>
    </p:spTree>
    <p:extLst>
      <p:ext uri="{BB962C8B-B14F-4D97-AF65-F5344CB8AC3E}">
        <p14:creationId xmlns:p14="http://schemas.microsoft.com/office/powerpoint/2010/main" val="282894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9" grpId="0" animBg="1"/>
      <p:bldP spid="22" grpId="0" animBg="1"/>
      <p:bldP spid="26" grpId="0" animBg="1"/>
      <p:bldP spid="2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958" y="53901"/>
            <a:ext cx="7149823" cy="914398"/>
          </a:xfrm>
        </p:spPr>
        <p:txBody>
          <a:bodyPr>
            <a:noAutofit/>
          </a:bodyPr>
          <a:lstStyle/>
          <a:p>
            <a:pPr lvl="1" algn="ctr"/>
            <a:r>
              <a:rPr lang="en-US" sz="3200" dirty="0" smtClean="0">
                <a:solidFill>
                  <a:srgbClr val="FFE800"/>
                </a:solidFill>
                <a:latin typeface="+mj-lt"/>
              </a:rPr>
              <a:t>Higgs Boson Couplings </a:t>
            </a:r>
            <a:br>
              <a:rPr lang="en-US" sz="3200" dirty="0" smtClean="0">
                <a:solidFill>
                  <a:srgbClr val="FFE800"/>
                </a:solidFill>
                <a:latin typeface="+mj-lt"/>
              </a:rPr>
            </a:b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Expressed in Terms of the Particle Mass</a:t>
            </a:r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67044" y="6088711"/>
            <a:ext cx="8776347" cy="560282"/>
          </a:xfrm>
          <a:solidFill>
            <a:srgbClr val="00003E"/>
          </a:solidFill>
          <a:ln w="22225">
            <a:solidFill>
              <a:srgbClr val="FFE800"/>
            </a:solidFill>
          </a:ln>
        </p:spPr>
        <p:txBody>
          <a:bodyPr lIns="0" tIns="0" rIns="0" bIns="0" anchor="ctr" anchorCtr="0">
            <a:noAutofit/>
          </a:bodyPr>
          <a:lstStyle/>
          <a:p>
            <a:pPr marL="58737" lvl="1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/>
              <a:t>Quite Compatible with SM</a:t>
            </a:r>
            <a:br>
              <a:rPr lang="en-US" sz="1800" b="1" dirty="0" smtClean="0"/>
            </a:br>
            <a:r>
              <a:rPr lang="en-US" sz="1800" b="1" dirty="0" smtClean="0">
                <a:solidFill>
                  <a:srgbClr val="BDFFFF"/>
                </a:solidFill>
              </a:rPr>
              <a:t>Non-universal</a:t>
            </a:r>
            <a:r>
              <a:rPr lang="en-US" sz="1800" b="1" dirty="0">
                <a:solidFill>
                  <a:srgbClr val="BDFFFF"/>
                </a:solidFill>
              </a:rPr>
              <a:t>, mass dependent couplings observed for the first time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748" y="254406"/>
            <a:ext cx="557582" cy="5133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9773" y="969856"/>
            <a:ext cx="7415107" cy="870333"/>
          </a:xfrm>
          <a:solidFill>
            <a:srgbClr val="00003E"/>
          </a:solidFill>
          <a:ln w="25400">
            <a:solidFill>
              <a:srgbClr val="FFE311"/>
            </a:solidFill>
          </a:ln>
        </p:spPr>
        <p:txBody>
          <a:bodyPr lIns="0" tIns="0" rIns="0" bIns="0" anchor="t" anchorCtr="0">
            <a:noAutofit/>
          </a:bodyPr>
          <a:lstStyle/>
          <a:p>
            <a:pPr marL="58737" lvl="1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CCFFFF"/>
                </a:solidFill>
                <a:latin typeface="+mj-lt"/>
              </a:rPr>
              <a:t>Yukawa coupling for fermions </a:t>
            </a:r>
            <a:r>
              <a:rPr lang="en-US" b="1" dirty="0" smtClean="0">
                <a:solidFill>
                  <a:srgbClr val="FFEF08"/>
                </a:solidFill>
                <a:latin typeface="+mj-lt"/>
              </a:rPr>
              <a:t>= m</a:t>
            </a:r>
            <a:r>
              <a:rPr lang="en-US" b="1" baseline="-25000" dirty="0" smtClean="0">
                <a:solidFill>
                  <a:srgbClr val="FFEF08"/>
                </a:solidFill>
                <a:latin typeface="+mj-lt"/>
              </a:rPr>
              <a:t>f</a:t>
            </a:r>
            <a:r>
              <a:rPr lang="en-US" b="1" dirty="0" smtClean="0">
                <a:solidFill>
                  <a:srgbClr val="FFEF08"/>
                </a:solidFill>
                <a:latin typeface="+mj-lt"/>
              </a:rPr>
              <a:t>/v * </a:t>
            </a:r>
            <a:r>
              <a:rPr lang="en-US" sz="3200" b="1" dirty="0" err="1" smtClean="0">
                <a:solidFill>
                  <a:srgbClr val="FFEF08"/>
                </a:solidFill>
                <a:latin typeface="Symbol" panose="05050102010706020507" pitchFamily="18" charset="2"/>
              </a:rPr>
              <a:t>k</a:t>
            </a:r>
            <a:r>
              <a:rPr lang="en-US" sz="2800" b="1" baseline="-25000" dirty="0" err="1" smtClean="0">
                <a:solidFill>
                  <a:srgbClr val="FFEF08"/>
                </a:solidFill>
                <a:latin typeface="+mj-lt"/>
              </a:rPr>
              <a:t>f</a:t>
            </a:r>
            <a:endParaRPr lang="en-US" b="1" baseline="-25000" dirty="0" smtClean="0">
              <a:solidFill>
                <a:srgbClr val="FFEF08"/>
              </a:solidFill>
              <a:latin typeface="+mj-lt"/>
            </a:endParaRPr>
          </a:p>
          <a:p>
            <a:pPr marL="58737" lvl="1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FFEF08"/>
                </a:solidFill>
                <a:latin typeface="+mj-lt"/>
              </a:rPr>
              <a:t>(</a:t>
            </a:r>
            <a:r>
              <a:rPr lang="en-US" b="1" dirty="0" err="1" smtClean="0">
                <a:solidFill>
                  <a:srgbClr val="FFEF08"/>
                </a:solidFill>
                <a:latin typeface="+mj-lt"/>
              </a:rPr>
              <a:t>g</a:t>
            </a:r>
            <a:r>
              <a:rPr lang="en-US" b="1" baseline="-25000" dirty="0" err="1" smtClean="0">
                <a:solidFill>
                  <a:srgbClr val="FFEF08"/>
                </a:solidFill>
                <a:latin typeface="+mj-lt"/>
              </a:rPr>
              <a:t>v</a:t>
            </a:r>
            <a:r>
              <a:rPr lang="en-US" b="1" dirty="0" smtClean="0">
                <a:solidFill>
                  <a:srgbClr val="FFEF08"/>
                </a:solidFill>
                <a:latin typeface="+mj-lt"/>
              </a:rPr>
              <a:t>/2v)</a:t>
            </a:r>
            <a:r>
              <a:rPr lang="en-US" b="1" baseline="30000" dirty="0" smtClean="0">
                <a:solidFill>
                  <a:srgbClr val="FFEF08"/>
                </a:solidFill>
                <a:latin typeface="+mj-lt"/>
              </a:rPr>
              <a:t>1/2</a:t>
            </a:r>
            <a:r>
              <a:rPr lang="en-US" b="1" dirty="0" smtClean="0">
                <a:solidFill>
                  <a:srgbClr val="FFEF08"/>
                </a:solidFill>
                <a:latin typeface="+mj-lt"/>
              </a:rPr>
              <a:t> = </a:t>
            </a:r>
            <a:r>
              <a:rPr lang="en-US" b="1" dirty="0" smtClean="0">
                <a:solidFill>
                  <a:srgbClr val="CCFFFF"/>
                </a:solidFill>
                <a:latin typeface="+mj-lt"/>
              </a:rPr>
              <a:t>coupling for bosons </a:t>
            </a:r>
            <a:r>
              <a:rPr lang="en-US" b="1" dirty="0" smtClean="0">
                <a:solidFill>
                  <a:srgbClr val="FFEF08"/>
                </a:solidFill>
                <a:latin typeface="+mj-lt"/>
              </a:rPr>
              <a:t>= m</a:t>
            </a:r>
            <a:r>
              <a:rPr lang="en-US" b="1" baseline="-25000" dirty="0" smtClean="0">
                <a:solidFill>
                  <a:srgbClr val="FFEF08"/>
                </a:solidFill>
                <a:latin typeface="+mj-lt"/>
              </a:rPr>
              <a:t>V</a:t>
            </a:r>
            <a:r>
              <a:rPr lang="en-US" b="1" dirty="0" smtClean="0">
                <a:solidFill>
                  <a:srgbClr val="FFEF08"/>
                </a:solidFill>
                <a:latin typeface="+mj-lt"/>
              </a:rPr>
              <a:t>/v * </a:t>
            </a:r>
            <a:r>
              <a:rPr lang="en-US" sz="3200" b="1" dirty="0" smtClean="0">
                <a:solidFill>
                  <a:srgbClr val="FFEF08"/>
                </a:solidFill>
                <a:latin typeface="Symbol" panose="05050102010706020507" pitchFamily="18" charset="2"/>
              </a:rPr>
              <a:t>k</a:t>
            </a:r>
            <a:r>
              <a:rPr lang="en-US" sz="2800" b="1" baseline="-25000" dirty="0" smtClean="0">
                <a:solidFill>
                  <a:srgbClr val="FFEF08"/>
                </a:solidFill>
              </a:rPr>
              <a:t>V</a:t>
            </a:r>
            <a:r>
              <a:rPr lang="en-US" sz="2800" b="1" baseline="30000" dirty="0" smtClean="0">
                <a:solidFill>
                  <a:srgbClr val="FFEF08"/>
                </a:solidFill>
              </a:rPr>
              <a:t>1/2</a:t>
            </a:r>
            <a:endParaRPr lang="en-US" sz="2800" b="1" baseline="30000" dirty="0">
              <a:solidFill>
                <a:srgbClr val="FFEF08"/>
              </a:solidFill>
            </a:endParaRPr>
          </a:p>
          <a:p>
            <a:pPr marL="58737" lvl="1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200" b="1" dirty="0" smtClean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 contrast="28000"/>
          </a:blip>
          <a:stretch>
            <a:fillRect/>
          </a:stretch>
        </p:blipFill>
        <p:spPr>
          <a:xfrm>
            <a:off x="467044" y="1797582"/>
            <a:ext cx="4462463" cy="4288016"/>
          </a:xfrm>
          <a:prstGeom prst="rect">
            <a:avLst/>
          </a:prstGeom>
          <a:ln w="22225">
            <a:solidFill>
              <a:srgbClr val="FFE8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lum contrast="18000"/>
          </a:blip>
          <a:stretch>
            <a:fillRect/>
          </a:stretch>
        </p:blipFill>
        <p:spPr>
          <a:xfrm>
            <a:off x="4929507" y="1794468"/>
            <a:ext cx="4313884" cy="4291129"/>
          </a:xfrm>
          <a:prstGeom prst="rect">
            <a:avLst/>
          </a:prstGeom>
          <a:ln w="22225">
            <a:solidFill>
              <a:srgbClr val="FFE80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4881" t="19353" r="4816" b="21542"/>
          <a:stretch/>
        </p:blipFill>
        <p:spPr>
          <a:xfrm>
            <a:off x="4969178" y="5824330"/>
            <a:ext cx="1651358" cy="2571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lum contrast="13000"/>
          </a:blip>
          <a:srcRect t="26624" b="6189"/>
          <a:stretch/>
        </p:blipFill>
        <p:spPr>
          <a:xfrm>
            <a:off x="453925" y="5824329"/>
            <a:ext cx="1742623" cy="261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331" y="253018"/>
            <a:ext cx="453122" cy="6754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11146" y="2077599"/>
            <a:ext cx="557582" cy="5133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1192" y="1884081"/>
            <a:ext cx="453122" cy="67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939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5" y="45020"/>
            <a:ext cx="8827984" cy="1170858"/>
          </a:xfrm>
        </p:spPr>
        <p:txBody>
          <a:bodyPr/>
          <a:lstStyle/>
          <a:p>
            <a:pPr algn="ctr"/>
            <a:r>
              <a:rPr lang="en-US" sz="2800" dirty="0" smtClean="0">
                <a:solidFill>
                  <a:srgbClr val="FFEB11"/>
                </a:solidFill>
              </a:rPr>
              <a:t>Anomalous CP Couplings </a:t>
            </a:r>
            <a:r>
              <a:rPr lang="en-US" sz="2800" dirty="0" smtClean="0">
                <a:solidFill>
                  <a:srgbClr val="BDFFFF"/>
                </a:solidFill>
              </a:rPr>
              <a:t>of a Spin 1 or 2 Higgs </a:t>
            </a:r>
            <a:r>
              <a:rPr lang="en-US" sz="2800" dirty="0" smtClean="0">
                <a:solidFill>
                  <a:srgbClr val="FFF615"/>
                </a:solidFill>
              </a:rPr>
              <a:t>Using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rgbClr val="BDFFFF"/>
                </a:solidFill>
              </a:rPr>
              <a:t>H </a:t>
            </a:r>
            <a:r>
              <a:rPr lang="en-US" sz="2800" dirty="0" smtClean="0">
                <a:solidFill>
                  <a:srgbClr val="BDFFFF"/>
                </a:solidFill>
                <a:sym typeface="Wingdings 3" panose="05040102010807070707" pitchFamily="18" charset="2"/>
              </a:rPr>
              <a:t> V</a:t>
            </a:r>
            <a:r>
              <a:rPr lang="en-US" sz="2800" baseline="30000" dirty="0" smtClean="0">
                <a:solidFill>
                  <a:srgbClr val="BDFFFF"/>
                </a:solidFill>
                <a:sym typeface="Wingdings 3" panose="05040102010807070707" pitchFamily="18" charset="2"/>
              </a:rPr>
              <a:t>(</a:t>
            </a:r>
            <a:r>
              <a:rPr lang="en-US" sz="2800" dirty="0" smtClean="0">
                <a:solidFill>
                  <a:srgbClr val="BDFFFF"/>
                </a:solidFill>
                <a:sym typeface="Wingdings 3" panose="05040102010807070707" pitchFamily="18" charset="2"/>
              </a:rPr>
              <a:t>*</a:t>
            </a:r>
            <a:r>
              <a:rPr lang="en-US" sz="2800" baseline="30000" dirty="0" smtClean="0">
                <a:solidFill>
                  <a:srgbClr val="BDFFFF"/>
                </a:solidFill>
                <a:sym typeface="Wingdings 3" panose="05040102010807070707" pitchFamily="18" charset="2"/>
              </a:rPr>
              <a:t>)</a:t>
            </a:r>
            <a:r>
              <a:rPr lang="en-US" sz="2800" dirty="0" smtClean="0">
                <a:solidFill>
                  <a:srgbClr val="BDFFFF"/>
                </a:solidFill>
                <a:sym typeface="Wingdings 3" panose="05040102010807070707" pitchFamily="18" charset="2"/>
              </a:rPr>
              <a:t>V</a:t>
            </a:r>
            <a:r>
              <a:rPr lang="en-US" sz="2800" baseline="30000" dirty="0" smtClean="0">
                <a:solidFill>
                  <a:srgbClr val="BDFFFF"/>
                </a:solidFill>
                <a:sym typeface="Wingdings 3" panose="05040102010807070707" pitchFamily="18" charset="2"/>
              </a:rPr>
              <a:t>(</a:t>
            </a:r>
            <a:r>
              <a:rPr lang="en-US" sz="2800" dirty="0" smtClean="0">
                <a:solidFill>
                  <a:srgbClr val="BDFFFF"/>
                </a:solidFill>
                <a:sym typeface="Wingdings 3" panose="05040102010807070707" pitchFamily="18" charset="2"/>
              </a:rPr>
              <a:t>*</a:t>
            </a:r>
            <a:r>
              <a:rPr lang="en-US" sz="2800" baseline="30000" dirty="0" smtClean="0">
                <a:solidFill>
                  <a:srgbClr val="BDFFFF"/>
                </a:solidFill>
                <a:sym typeface="Wingdings 3" panose="05040102010807070707" pitchFamily="18" charset="2"/>
              </a:rPr>
              <a:t>)</a:t>
            </a:r>
            <a:r>
              <a:rPr lang="en-US" sz="2800" dirty="0" smtClean="0">
                <a:solidFill>
                  <a:srgbClr val="BDFFFF"/>
                </a:solidFill>
              </a:rPr>
              <a:t> (V= Z, W, </a:t>
            </a:r>
            <a:r>
              <a:rPr lang="en-US" sz="2800" dirty="0" smtClean="0">
                <a:solidFill>
                  <a:srgbClr val="BDFFFF"/>
                </a:solidFill>
                <a:latin typeface="Symbol" panose="05050102010706020507" pitchFamily="18" charset="2"/>
              </a:rPr>
              <a:t>g</a:t>
            </a:r>
            <a:r>
              <a:rPr lang="en-US" sz="2800" dirty="0" smtClean="0">
                <a:solidFill>
                  <a:srgbClr val="BDFFFF"/>
                </a:solidFill>
              </a:rPr>
              <a:t>) Decays</a:t>
            </a:r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endParaRPr lang="it-CH" sz="1400" baseline="-25000" dirty="0">
              <a:solidFill>
                <a:schemeClr val="tx1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147" y="553130"/>
            <a:ext cx="482383" cy="482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26279" y="1085712"/>
            <a:ext cx="4922344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E800"/>
            </a:solidFill>
          </a:ln>
        </p:spPr>
        <p:txBody>
          <a:bodyPr wrap="square" lIns="0" rIns="0" rtlCol="0">
            <a:spAutoFit/>
          </a:bodyPr>
          <a:lstStyle/>
          <a:p>
            <a:pPr marL="11430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BDFFFF"/>
                </a:solidFill>
                <a:ea typeface="SimSun" panose="02010600030101010101" pitchFamily="2" charset="-122"/>
                <a:cs typeface="Arial" pitchFamily="34" charset="0"/>
              </a:rPr>
              <a:t>Effective Amplitude Parametrization</a:t>
            </a:r>
            <a:endParaRPr lang="en-US" b="1" dirty="0">
              <a:solidFill>
                <a:srgbClr val="BDFFFF"/>
              </a:solidFill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907" y="1418149"/>
            <a:ext cx="1086871" cy="3731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65122"/>
          <a:stretch/>
        </p:blipFill>
        <p:spPr>
          <a:xfrm>
            <a:off x="2253160" y="1739183"/>
            <a:ext cx="1796326" cy="3839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/>
          <a:srcRect l="4089" r="35707"/>
          <a:stretch/>
        </p:blipFill>
        <p:spPr>
          <a:xfrm>
            <a:off x="2289778" y="1418150"/>
            <a:ext cx="2858845" cy="3781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lum bright="-14000" contrast="29000"/>
          </a:blip>
          <a:stretch>
            <a:fillRect/>
          </a:stretch>
        </p:blipFill>
        <p:spPr>
          <a:xfrm>
            <a:off x="5833870" y="1058851"/>
            <a:ext cx="3850301" cy="1825487"/>
          </a:xfrm>
          <a:prstGeom prst="rect">
            <a:avLst/>
          </a:prstGeom>
          <a:ln w="22225">
            <a:solidFill>
              <a:srgbClr val="FFE800"/>
            </a:solidFill>
          </a:ln>
        </p:spPr>
      </p:pic>
      <p:sp>
        <p:nvSpPr>
          <p:cNvPr id="34" name="TextBox 33"/>
          <p:cNvSpPr txBox="1"/>
          <p:nvPr/>
        </p:nvSpPr>
        <p:spPr>
          <a:xfrm>
            <a:off x="8551454" y="2505243"/>
            <a:ext cx="994210" cy="379095"/>
          </a:xfrm>
          <a:prstGeom prst="rect">
            <a:avLst/>
          </a:prstGeom>
          <a:solidFill>
            <a:schemeClr val="bg1"/>
          </a:solidFill>
          <a:ln w="19050">
            <a:solidFill>
              <a:srgbClr val="FFE800"/>
            </a:solidFill>
          </a:ln>
        </p:spPr>
        <p:txBody>
          <a:bodyPr wrap="square" lIns="0" rIns="0" rtlCol="0" anchor="t" anchorCtr="0">
            <a:noAutofit/>
          </a:bodyPr>
          <a:lstStyle/>
          <a:p>
            <a:pPr marL="11430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BDFFFF"/>
                </a:solidFill>
                <a:ea typeface="SimSun" panose="02010600030101010101" pitchFamily="2" charset="-122"/>
                <a:cs typeface="Arial" pitchFamily="34" charset="0"/>
              </a:rPr>
              <a:t>SPIN 2</a:t>
            </a:r>
            <a:endParaRPr lang="en-US" b="1" dirty="0">
              <a:solidFill>
                <a:srgbClr val="BDFFFF"/>
              </a:solidFill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9087" y="1418149"/>
            <a:ext cx="981468" cy="365496"/>
          </a:xfrm>
          <a:prstGeom prst="rect">
            <a:avLst/>
          </a:prstGeom>
          <a:solidFill>
            <a:schemeClr val="bg1"/>
          </a:solidFill>
          <a:ln w="19050">
            <a:solidFill>
              <a:srgbClr val="FFE800"/>
            </a:solidFill>
          </a:ln>
        </p:spPr>
        <p:txBody>
          <a:bodyPr wrap="square" lIns="0" rIns="0" rtlCol="0" anchor="ctr" anchorCtr="0">
            <a:noAutofit/>
          </a:bodyPr>
          <a:lstStyle/>
          <a:p>
            <a:pPr marL="114300" indent="-53975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BDFFFF"/>
                </a:solidFill>
                <a:ea typeface="SimSun" panose="02010600030101010101" pitchFamily="2" charset="-122"/>
                <a:cs typeface="Arial" pitchFamily="34" charset="0"/>
              </a:rPr>
              <a:t>SPIN 1</a:t>
            </a:r>
            <a:endParaRPr lang="en-US" b="1" dirty="0">
              <a:solidFill>
                <a:srgbClr val="BDFFFF"/>
              </a:solidFill>
              <a:cs typeface="Arial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>
            <a:lum contrast="12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8000" contrast="16000"/>
                    </a14:imgEffect>
                  </a14:imgLayer>
                </a14:imgProps>
              </a:ext>
            </a:extLst>
          </a:blip>
          <a:srcRect r="3557"/>
          <a:stretch/>
        </p:blipFill>
        <p:spPr>
          <a:xfrm>
            <a:off x="226278" y="2099647"/>
            <a:ext cx="5607593" cy="3578706"/>
          </a:xfrm>
          <a:prstGeom prst="rect">
            <a:avLst/>
          </a:prstGeom>
          <a:ln w="22225">
            <a:solidFill>
              <a:srgbClr val="0000CC"/>
            </a:solidFill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/>
          <a:srcRect t="12264"/>
          <a:stretch/>
        </p:blipFill>
        <p:spPr>
          <a:xfrm>
            <a:off x="2527392" y="2367345"/>
            <a:ext cx="1635330" cy="327446"/>
          </a:xfrm>
          <a:prstGeom prst="rect">
            <a:avLst/>
          </a:prstGeom>
          <a:ln w="22225">
            <a:solidFill>
              <a:srgbClr val="0000CC"/>
            </a:solidFill>
          </a:ln>
        </p:spPr>
      </p:pic>
      <p:sp>
        <p:nvSpPr>
          <p:cNvPr id="32" name="Rectangle 31"/>
          <p:cNvSpPr/>
          <p:nvPr/>
        </p:nvSpPr>
        <p:spPr>
          <a:xfrm>
            <a:off x="85786" y="5655058"/>
            <a:ext cx="9737088" cy="1138773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BDFFFF"/>
                </a:solidFill>
                <a:latin typeface="AvenirNext-DemiBold"/>
                <a:cs typeface="Arial" pitchFamily="34" charset="0"/>
              </a:rPr>
              <a:t>  </a:t>
            </a:r>
            <a:r>
              <a:rPr lang="en-US" sz="2200" b="1" dirty="0">
                <a:solidFill>
                  <a:srgbClr val="BDFFFF"/>
                </a:solidFill>
                <a:latin typeface="AvenirNext-DemiBold"/>
                <a:cs typeface="Arial" pitchFamily="34" charset="0"/>
              </a:rPr>
              <a:t>CMS</a:t>
            </a:r>
            <a:r>
              <a:rPr lang="en-US" sz="2200" b="1" dirty="0">
                <a:solidFill>
                  <a:srgbClr val="FFFFFF"/>
                </a:solidFill>
                <a:latin typeface="AvenirNext-DemiBold"/>
                <a:cs typeface="Arial" pitchFamily="34" charset="0"/>
              </a:rPr>
              <a:t>:  J</a:t>
            </a:r>
            <a:r>
              <a:rPr lang="en-US" sz="2200" b="1" baseline="30000" dirty="0">
                <a:solidFill>
                  <a:srgbClr val="FFFFFF"/>
                </a:solidFill>
                <a:latin typeface="AvenirNext-DemiBold"/>
                <a:cs typeface="Arial" pitchFamily="34" charset="0"/>
              </a:rPr>
              <a:t>P</a:t>
            </a:r>
            <a:r>
              <a:rPr lang="en-US" sz="2200" b="1" dirty="0">
                <a:solidFill>
                  <a:srgbClr val="FFFFFF"/>
                </a:solidFill>
                <a:latin typeface="AvenirNext-DemiBold"/>
                <a:cs typeface="Arial" pitchFamily="34" charset="0"/>
              </a:rPr>
              <a:t> Values: </a:t>
            </a:r>
            <a:r>
              <a:rPr lang="en-US" sz="2200" b="1" dirty="0">
                <a:solidFill>
                  <a:srgbClr val="FFE800"/>
                </a:solidFill>
                <a:latin typeface="AvenirNext-DemiBold"/>
                <a:cs typeface="Arial" pitchFamily="34" charset="0"/>
              </a:rPr>
              <a:t>many models </a:t>
            </a:r>
            <a:r>
              <a:rPr lang="en-US" sz="2200" b="1" dirty="0">
                <a:solidFill>
                  <a:srgbClr val="BDFFFF"/>
                </a:solidFill>
                <a:latin typeface="AvenirNext-DemiBold"/>
                <a:cs typeface="Arial" pitchFamily="34" charset="0"/>
              </a:rPr>
              <a:t>Other </a:t>
            </a:r>
            <a:br>
              <a:rPr lang="en-US" sz="2200" b="1" dirty="0">
                <a:solidFill>
                  <a:srgbClr val="BDFFFF"/>
                </a:solidFill>
                <a:latin typeface="AvenirNext-DemiBold"/>
                <a:cs typeface="Arial" pitchFamily="34" charset="0"/>
              </a:rPr>
            </a:br>
            <a:r>
              <a:rPr lang="en-US" sz="2200" b="1" dirty="0">
                <a:solidFill>
                  <a:srgbClr val="BDFFFF"/>
                </a:solidFill>
                <a:latin typeface="AvenirNext-DemiBold"/>
                <a:cs typeface="Arial" pitchFamily="34" charset="0"/>
              </a:rPr>
              <a:t>    than 0+ Ruled out with </a:t>
            </a:r>
            <a:r>
              <a:rPr lang="en-US" sz="2200" b="1" dirty="0">
                <a:solidFill>
                  <a:srgbClr val="BDFFFF"/>
                </a:solidFill>
                <a:latin typeface="AvenirNext-DemiBold"/>
                <a:cs typeface="Arial" pitchFamily="34" charset="0"/>
                <a:sym typeface="Symbol" panose="05050102010706020507" pitchFamily="18" charset="2"/>
              </a:rPr>
              <a:t> </a:t>
            </a:r>
            <a:r>
              <a:rPr lang="en-US" sz="2200" b="1" dirty="0">
                <a:solidFill>
                  <a:srgbClr val="BDFFFF"/>
                </a:solidFill>
                <a:latin typeface="AvenirNext-DemiBold"/>
                <a:cs typeface="Arial" pitchFamily="34" charset="0"/>
              </a:rPr>
              <a:t>4</a:t>
            </a:r>
            <a:r>
              <a:rPr lang="en-US" sz="2200" b="1" dirty="0">
                <a:solidFill>
                  <a:srgbClr val="BDFFFF"/>
                </a:solidFill>
                <a:latin typeface="Symbol" panose="05050102010706020507" pitchFamily="18" charset="2"/>
                <a:cs typeface="Arial" pitchFamily="34" charset="0"/>
              </a:rPr>
              <a:t>s </a:t>
            </a:r>
            <a:r>
              <a:rPr lang="en-US" sz="2200" b="1" dirty="0">
                <a:solidFill>
                  <a:srgbClr val="BDFFFF"/>
                </a:solidFill>
                <a:latin typeface="AvenirNext-DemiBold"/>
                <a:cs typeface="Arial" pitchFamily="34" charset="0"/>
              </a:rPr>
              <a:t>significance</a:t>
            </a:r>
            <a:endParaRPr lang="en-US" sz="2200" b="1" dirty="0">
              <a:solidFill>
                <a:srgbClr val="BDFFFF"/>
              </a:solidFill>
              <a:latin typeface="Symbol" panose="05050102010706020507" pitchFamily="18" charset="2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FFFFFF"/>
                </a:solidFill>
                <a:latin typeface="AvenirNext-DemiBold"/>
                <a:cs typeface="Arial" pitchFamily="34" charset="0"/>
              </a:rPr>
              <a:t>  </a:t>
            </a:r>
            <a:r>
              <a:rPr lang="en-US" sz="2200" b="1" dirty="0">
                <a:solidFill>
                  <a:srgbClr val="BDFFFF"/>
                </a:solidFill>
                <a:latin typeface="AvenirNext-DemiBold"/>
                <a:cs typeface="Arial" pitchFamily="34" charset="0"/>
              </a:rPr>
              <a:t>ATLAS</a:t>
            </a:r>
            <a:r>
              <a:rPr lang="en-US" sz="2200" b="1" dirty="0">
                <a:solidFill>
                  <a:srgbClr val="FFFFFF"/>
                </a:solidFill>
                <a:latin typeface="AvenirNext-DemiBold"/>
                <a:cs typeface="Arial" pitchFamily="34" charset="0"/>
              </a:rPr>
              <a:t> : results on spin/parity (using </a:t>
            </a:r>
            <a:r>
              <a:rPr lang="en-US" sz="2200" b="1" i="1" dirty="0" err="1">
                <a:solidFill>
                  <a:srgbClr val="FFFFFF"/>
                </a:solidFill>
                <a:latin typeface="TimesNewRomanPS-BoldItalicMT"/>
                <a:cs typeface="Arial" pitchFamily="34" charset="0"/>
              </a:rPr>
              <a:t>H→</a:t>
            </a:r>
            <a:r>
              <a:rPr lang="en-US" sz="2200" b="1" i="1" dirty="0" err="1">
                <a:solidFill>
                  <a:srgbClr val="FFFFFF"/>
                </a:solidFill>
                <a:latin typeface="Symbol" panose="05050102010706020507" pitchFamily="18" charset="2"/>
                <a:cs typeface="Arial" pitchFamily="34" charset="0"/>
              </a:rPr>
              <a:t>gg</a:t>
            </a:r>
            <a:r>
              <a:rPr lang="en-US" sz="2200" b="1" i="1" dirty="0">
                <a:solidFill>
                  <a:srgbClr val="FFFFFF"/>
                </a:solidFill>
                <a:latin typeface="TimesNewRomanPS-BoldItalicMT"/>
                <a:cs typeface="Arial" pitchFamily="34" charset="0"/>
              </a:rPr>
              <a:t>, ZZ </a:t>
            </a:r>
            <a:r>
              <a:rPr lang="en-US" sz="2200" b="1" i="1" dirty="0">
                <a:solidFill>
                  <a:srgbClr val="FFFFFF"/>
                </a:solidFill>
                <a:latin typeface="AvenirNext-DemiBoldItalic"/>
                <a:cs typeface="Arial" pitchFamily="34" charset="0"/>
              </a:rPr>
              <a:t>and </a:t>
            </a:r>
            <a:r>
              <a:rPr lang="en-US" sz="2200" b="1" i="1" dirty="0">
                <a:solidFill>
                  <a:srgbClr val="FFFFFF"/>
                </a:solidFill>
                <a:latin typeface="TimesNewRomanPS-BoldItalicMT"/>
                <a:cs typeface="Arial" pitchFamily="34" charset="0"/>
              </a:rPr>
              <a:t>WW</a:t>
            </a:r>
            <a:r>
              <a:rPr lang="en-US" sz="2200" b="1" dirty="0">
                <a:solidFill>
                  <a:srgbClr val="FFFFFF"/>
                </a:solidFill>
                <a:latin typeface="AvenirNext-DemiBold"/>
                <a:cs typeface="Arial" pitchFamily="34" charset="0"/>
              </a:rPr>
              <a:t>) </a:t>
            </a:r>
            <a:r>
              <a:rPr lang="en-US" sz="2200" b="1" dirty="0">
                <a:solidFill>
                  <a:srgbClr val="FFE800"/>
                </a:solidFill>
                <a:latin typeface="AvenirNext-DemiBold"/>
                <a:cs typeface="Arial" pitchFamily="34" charset="0"/>
              </a:rPr>
              <a:t>Also favor 0+</a:t>
            </a:r>
            <a:endParaRPr lang="en-US" sz="2200" dirty="0">
              <a:solidFill>
                <a:srgbClr val="FFE800"/>
              </a:solidFill>
              <a:cs typeface="Arial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0">
            <a:lum bright="-13000" contrast="22000"/>
          </a:blip>
          <a:srcRect l="2947" t="3888" r="6036" b="4034"/>
          <a:stretch/>
        </p:blipFill>
        <p:spPr>
          <a:xfrm>
            <a:off x="5878318" y="2884338"/>
            <a:ext cx="3560843" cy="3515807"/>
          </a:xfrm>
          <a:prstGeom prst="rect">
            <a:avLst/>
          </a:prstGeom>
          <a:ln w="22225">
            <a:solidFill>
              <a:srgbClr val="FFE800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1039300" y="2092031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2060"/>
                </a:solidFill>
                <a:cs typeface="Arial" pitchFamily="34" charset="0"/>
              </a:rPr>
              <a:t>ArXiv:1411.3441</a:t>
            </a:r>
          </a:p>
        </p:txBody>
      </p:sp>
    </p:spTree>
    <p:extLst>
      <p:ext uri="{BB962C8B-B14F-4D97-AF65-F5344CB8AC3E}">
        <p14:creationId xmlns:p14="http://schemas.microsoft.com/office/powerpoint/2010/main" val="137072135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572446" y="5358121"/>
            <a:ext cx="8915400" cy="762000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kern="0" dirty="0" smtClean="0">
                <a:solidFill>
                  <a:srgbClr val="CCFFFF"/>
                </a:solidFill>
                <a:cs typeface="Arial" pitchFamily="34" charset="0"/>
              </a:rPr>
              <a:t>4+ Inverse </a:t>
            </a:r>
            <a:r>
              <a:rPr lang="en-US" sz="2200" b="1" kern="0" dirty="0" err="1" smtClean="0">
                <a:solidFill>
                  <a:srgbClr val="CCFFFF"/>
                </a:solidFill>
                <a:cs typeface="Arial" pitchFamily="34" charset="0"/>
              </a:rPr>
              <a:t>Femtobarns</a:t>
            </a:r>
            <a:r>
              <a:rPr lang="en-US" sz="2200" b="1" kern="0" dirty="0">
                <a:solidFill>
                  <a:srgbClr val="CCFFFF"/>
                </a:solidFill>
                <a:cs typeface="Arial" pitchFamily="34" charset="0"/>
              </a:rPr>
              <a:t> </a:t>
            </a:r>
            <a:r>
              <a:rPr lang="en-US" sz="2200" b="1" kern="0" dirty="0" smtClean="0">
                <a:solidFill>
                  <a:srgbClr val="CCFFFF"/>
                </a:solidFill>
                <a:cs typeface="Arial" pitchFamily="34" charset="0"/>
              </a:rPr>
              <a:t>Delivered; 90 </a:t>
            </a:r>
            <a:r>
              <a:rPr lang="en-US" sz="2200" b="1" kern="0" dirty="0">
                <a:solidFill>
                  <a:srgbClr val="CCFFFF"/>
                </a:solidFill>
                <a:cs typeface="Arial" pitchFamily="34" charset="0"/>
              </a:rPr>
              <a:t>– 93% </a:t>
            </a:r>
            <a:r>
              <a:rPr lang="en-US" sz="2200" b="1" kern="0" dirty="0" smtClean="0">
                <a:solidFill>
                  <a:srgbClr val="CCFFFF"/>
                </a:solidFill>
                <a:cs typeface="Arial" pitchFamily="34" charset="0"/>
              </a:rPr>
              <a:t>Recorded </a:t>
            </a:r>
            <a:br>
              <a:rPr lang="en-US" sz="2200" b="1" kern="0" dirty="0" smtClean="0">
                <a:solidFill>
                  <a:srgbClr val="CCFFFF"/>
                </a:solidFill>
                <a:cs typeface="Arial" pitchFamily="34" charset="0"/>
              </a:rPr>
            </a:br>
            <a:r>
              <a:rPr lang="en-US" sz="2200" b="1" kern="0" dirty="0" smtClean="0">
                <a:solidFill>
                  <a:schemeClr val="bg1"/>
                </a:solidFill>
                <a:cs typeface="Arial" pitchFamily="34" charset="0"/>
              </a:rPr>
              <a:t>5 X 10</a:t>
            </a:r>
            <a:r>
              <a:rPr lang="en-US" sz="2600" b="1" kern="0" baseline="24000" dirty="0" smtClean="0">
                <a:solidFill>
                  <a:schemeClr val="bg1"/>
                </a:solidFill>
                <a:cs typeface="Arial" pitchFamily="34" charset="0"/>
              </a:rPr>
              <a:t>33</a:t>
            </a:r>
            <a:r>
              <a:rPr lang="en-US" sz="2200" b="1" kern="0" dirty="0" smtClean="0">
                <a:solidFill>
                  <a:schemeClr val="bg1"/>
                </a:solidFill>
                <a:cs typeface="Arial" pitchFamily="34" charset="0"/>
              </a:rPr>
              <a:t>/cm</a:t>
            </a:r>
            <a:r>
              <a:rPr lang="en-US" sz="2600" b="1" kern="0" baseline="24000" dirty="0" smtClean="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sz="2200" b="1" kern="0" dirty="0" smtClean="0">
                <a:solidFill>
                  <a:schemeClr val="bg1"/>
                </a:solidFill>
                <a:cs typeface="Arial" pitchFamily="34" charset="0"/>
              </a:rPr>
              <a:t>/sec Peak; &lt;</a:t>
            </a:r>
            <a:r>
              <a:rPr lang="en-US" sz="2400" b="1" kern="0" dirty="0" smtClean="0">
                <a:solidFill>
                  <a:schemeClr val="bg1"/>
                </a:solidFill>
                <a:latin typeface="Symbol" panose="05050102010706020507" pitchFamily="18" charset="2"/>
                <a:cs typeface="Arial" pitchFamily="34" charset="0"/>
              </a:rPr>
              <a:t>m</a:t>
            </a:r>
            <a:r>
              <a:rPr lang="en-US" sz="2200" b="1" kern="0" dirty="0" smtClean="0">
                <a:solidFill>
                  <a:schemeClr val="bg1"/>
                </a:solidFill>
                <a:cs typeface="Arial" pitchFamily="34" charset="0"/>
              </a:rPr>
              <a:t>&gt; ~18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8382000" cy="901226"/>
          </a:xfrm>
        </p:spPr>
        <p:txBody>
          <a:bodyPr/>
          <a:lstStyle/>
          <a:p>
            <a:r>
              <a:rPr lang="en-US" sz="2800" dirty="0" smtClean="0">
                <a:solidFill>
                  <a:srgbClr val="CCFFFF"/>
                </a:solidFill>
              </a:rPr>
              <a:t>2015 LHC Integrated pp Luminosity </a:t>
            </a:r>
            <a:br>
              <a:rPr lang="en-US" sz="2800" dirty="0" smtClean="0">
                <a:solidFill>
                  <a:srgbClr val="CCFFFF"/>
                </a:solidFill>
              </a:rPr>
            </a:br>
            <a:r>
              <a:rPr lang="en-US" sz="2800" dirty="0" smtClean="0"/>
              <a:t>Adapting to the 25 </a:t>
            </a:r>
            <a:r>
              <a:rPr lang="en-US" sz="2800" dirty="0" err="1" smtClean="0"/>
              <a:t>nsec</a:t>
            </a:r>
            <a:r>
              <a:rPr lang="en-US" sz="2800" dirty="0"/>
              <a:t> </a:t>
            </a:r>
            <a:r>
              <a:rPr lang="en-US" sz="2800" dirty="0" smtClean="0"/>
              <a:t>13 </a:t>
            </a:r>
            <a:r>
              <a:rPr lang="en-US" sz="2800" dirty="0" err="1" smtClean="0"/>
              <a:t>TeV</a:t>
            </a:r>
            <a:r>
              <a:rPr lang="en-US" sz="2800" dirty="0" smtClean="0"/>
              <a:t> Environment</a:t>
            </a:r>
            <a:endParaRPr lang="en-US" sz="2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5" b="5598"/>
          <a:stretch/>
        </p:blipFill>
        <p:spPr>
          <a:xfrm>
            <a:off x="304800" y="1236878"/>
            <a:ext cx="4419600" cy="4076498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69503-A5F9-4C41-B54B-3C8DCFAA6A7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39245" y="6105369"/>
            <a:ext cx="6534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B=3.8T:  3.0 fb</a:t>
            </a:r>
            <a:r>
              <a:rPr lang="en-US" sz="2000" b="1" baseline="30000" dirty="0">
                <a:solidFill>
                  <a:srgbClr val="0000FF"/>
                </a:solidFill>
              </a:rPr>
              <a:t>–1</a:t>
            </a:r>
            <a:r>
              <a:rPr lang="en-US" sz="2000" b="1" dirty="0">
                <a:solidFill>
                  <a:srgbClr val="0000FF"/>
                </a:solidFill>
              </a:rPr>
              <a:t> delivered, 2.8 fb</a:t>
            </a:r>
            <a:r>
              <a:rPr lang="en-US" sz="2000" b="1" baseline="30000" dirty="0">
                <a:solidFill>
                  <a:srgbClr val="0000FF"/>
                </a:solidFill>
              </a:rPr>
              <a:t>–1</a:t>
            </a:r>
            <a:r>
              <a:rPr lang="en-US" sz="2000" b="1" dirty="0">
                <a:solidFill>
                  <a:srgbClr val="0000FF"/>
                </a:solidFill>
              </a:rPr>
              <a:t> recorded (93%)</a:t>
            </a:r>
          </a:p>
          <a:p>
            <a:pPr algn="ctr"/>
            <a:r>
              <a:rPr lang="en-US" sz="2000" b="1" dirty="0">
                <a:solidFill>
                  <a:srgbClr val="0000FF"/>
                </a:solidFill>
              </a:rPr>
              <a:t>B≠3.8T:  1.0 fb</a:t>
            </a:r>
            <a:r>
              <a:rPr lang="en-US" sz="2000" b="1" baseline="30000" dirty="0">
                <a:solidFill>
                  <a:srgbClr val="0000FF"/>
                </a:solidFill>
              </a:rPr>
              <a:t>–1</a:t>
            </a:r>
            <a:r>
              <a:rPr lang="en-US" sz="2000" b="1" dirty="0">
                <a:solidFill>
                  <a:srgbClr val="0000FF"/>
                </a:solidFill>
              </a:rPr>
              <a:t> delivered, 0.8 fb</a:t>
            </a:r>
            <a:r>
              <a:rPr lang="en-US" sz="2000" b="1" baseline="30000" dirty="0">
                <a:solidFill>
                  <a:srgbClr val="0000FF"/>
                </a:solidFill>
              </a:rPr>
              <a:t>–1</a:t>
            </a:r>
            <a:r>
              <a:rPr lang="en-US" sz="2000" b="1" dirty="0">
                <a:solidFill>
                  <a:srgbClr val="0000FF"/>
                </a:solidFill>
              </a:rPr>
              <a:t> recorded (80%)</a:t>
            </a:r>
          </a:p>
        </p:txBody>
      </p:sp>
      <p:sp>
        <p:nvSpPr>
          <p:cNvPr id="9" name="Rectangle 8"/>
          <p:cNvSpPr/>
          <p:nvPr/>
        </p:nvSpPr>
        <p:spPr>
          <a:xfrm>
            <a:off x="572446" y="6097111"/>
            <a:ext cx="8915399" cy="646331"/>
          </a:xfrm>
          <a:prstGeom prst="rect">
            <a:avLst/>
          </a:prstGeom>
          <a:solidFill>
            <a:srgbClr val="282A6A"/>
          </a:solidFill>
          <a:ln w="19050">
            <a:solidFill>
              <a:srgbClr val="FFE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https://twiki.cern.ch/twiki/bin/view/CMSPublic/LumiPublicResults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https</a:t>
            </a:r>
            <a:r>
              <a:rPr lang="en-US" dirty="0">
                <a:solidFill>
                  <a:schemeClr val="bg1"/>
                </a:solidFill>
              </a:rPr>
              <a:t>://twiki.cern.ch/twiki/bin/view/AtlasPublic/LuminosityPublicResultsRun2 </a:t>
            </a:r>
          </a:p>
        </p:txBody>
      </p:sp>
      <p:pic>
        <p:nvPicPr>
          <p:cNvPr id="4098" name="Picture 2" descr="https://atlas.web.cern.ch/Atlas/GROUPS/DATAPREPARATION/PublicPlots/2015/DataSummary/figs/sumLumiByDay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42" b="6193"/>
          <a:stretch/>
        </p:blipFill>
        <p:spPr bwMode="auto">
          <a:xfrm>
            <a:off x="4825466" y="1277137"/>
            <a:ext cx="4775734" cy="408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14400" y="2214472"/>
            <a:ext cx="23622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CMS Preliminary Offline Luminosity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17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344631" y="1222567"/>
            <a:ext cx="5101284" cy="439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SimSun" panose="02010600030101010101" pitchFamily="2" charset="-122"/>
              </a:defRPr>
            </a:lvl1pPr>
            <a:lvl2pPr marL="1257300" indent="-51435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3pPr>
            <a:lvl4pPr marL="2114550" indent="-51435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9pPr>
          </a:lstStyle>
          <a:p>
            <a:pPr marL="0" indent="0" fontAlgn="base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FFFFFF"/>
              </a:buClr>
            </a:pPr>
            <a:r>
              <a:rPr lang="en-US" altLang="en-US" sz="2200" b="1" dirty="0">
                <a:solidFill>
                  <a:srgbClr val="FFE800"/>
                </a:solidFill>
                <a:sym typeface="Wingdings" panose="05000000000000000000" pitchFamily="2" charset="2"/>
              </a:rPr>
              <a:t>Two most significant excesses</a:t>
            </a:r>
            <a:r>
              <a:rPr lang="en-US" altLang="en-US" sz="2200" b="1" dirty="0">
                <a:solidFill>
                  <a:srgbClr val="FFFFFF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200" b="1" dirty="0" smtClean="0">
                <a:solidFill>
                  <a:srgbClr val="FFFFFF"/>
                </a:solidFill>
                <a:sym typeface="Wingdings" panose="05000000000000000000" pitchFamily="2" charset="2"/>
              </a:rPr>
              <a:t>are in </a:t>
            </a:r>
            <a:br>
              <a:rPr lang="en-US" altLang="en-US" sz="2200" b="1" dirty="0" smtClean="0">
                <a:solidFill>
                  <a:srgbClr val="FFFFFF"/>
                </a:solidFill>
                <a:sym typeface="Wingdings" panose="05000000000000000000" pitchFamily="2" charset="2"/>
              </a:rPr>
            </a:br>
            <a:r>
              <a:rPr lang="en-US" altLang="en-US" sz="2200" b="1" dirty="0" smtClean="0">
                <a:solidFill>
                  <a:srgbClr val="BDFFFF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200" b="1" dirty="0" err="1" smtClean="0">
                <a:solidFill>
                  <a:srgbClr val="BDFFFF"/>
                </a:solidFill>
                <a:latin typeface="Script MT Bold" panose="03040602040607080904" pitchFamily="66" charset="0"/>
                <a:sym typeface="Wingdings" panose="05000000000000000000" pitchFamily="2" charset="2"/>
              </a:rPr>
              <a:t>ll</a:t>
            </a:r>
            <a:r>
              <a:rPr lang="en-US" altLang="en-US" sz="2200" b="1" dirty="0" smtClean="0">
                <a:solidFill>
                  <a:srgbClr val="BDFFFF"/>
                </a:solidFill>
                <a:latin typeface="Script MT Bold" panose="03040602040607080904" pitchFamily="66" charset="0"/>
                <a:sym typeface="Wingdings" panose="05000000000000000000" pitchFamily="2" charset="2"/>
              </a:rPr>
              <a:t> </a:t>
            </a:r>
            <a:r>
              <a:rPr lang="en-US" altLang="en-US" sz="2200" b="1" dirty="0" smtClean="0">
                <a:solidFill>
                  <a:srgbClr val="BDFFFF"/>
                </a:solidFill>
                <a:sym typeface="Wingdings" panose="05000000000000000000" pitchFamily="2" charset="2"/>
              </a:rPr>
              <a:t>bb channel </a:t>
            </a:r>
            <a:r>
              <a:rPr lang="en-US" altLang="en-US" sz="2200" b="1" dirty="0" smtClean="0">
                <a:solidFill>
                  <a:srgbClr val="FFFFFF"/>
                </a:solidFill>
                <a:sym typeface="Wingdings" panose="05000000000000000000" pitchFamily="2" charset="2"/>
              </a:rPr>
              <a:t>in regions centered </a:t>
            </a:r>
            <a:r>
              <a:rPr lang="en-US" altLang="en-US" sz="2200" b="1" dirty="0">
                <a:solidFill>
                  <a:srgbClr val="FFFFFF"/>
                </a:solidFill>
                <a:sym typeface="Wingdings" panose="05000000000000000000" pitchFamily="2" charset="2"/>
              </a:rPr>
              <a:t>at</a:t>
            </a:r>
            <a:r>
              <a:rPr lang="en-US" altLang="en-US" sz="2200" b="1" dirty="0" smtClean="0">
                <a:solidFill>
                  <a:srgbClr val="FFFFFF"/>
                </a:solidFill>
                <a:sym typeface="Wingdings" panose="05000000000000000000" pitchFamily="2" charset="2"/>
              </a:rPr>
              <a:t>:</a:t>
            </a:r>
          </a:p>
          <a:p>
            <a:pPr marL="0" indent="0" fontAlgn="base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FFFFFF"/>
              </a:buClr>
            </a:pPr>
            <a:r>
              <a:rPr lang="en-US" altLang="en-US" sz="2200" b="1" dirty="0" smtClean="0">
                <a:solidFill>
                  <a:srgbClr val="BD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(1) </a:t>
            </a:r>
            <a:r>
              <a:rPr lang="en-US" altLang="en-US" sz="2200" b="1" dirty="0" err="1" smtClean="0">
                <a:solidFill>
                  <a:srgbClr val="BD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M</a:t>
            </a:r>
            <a:r>
              <a:rPr lang="en-US" altLang="en-US" sz="2400" b="1" baseline="-25000" dirty="0" err="1" smtClean="0">
                <a:solidFill>
                  <a:srgbClr val="BD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bb</a:t>
            </a:r>
            <a:r>
              <a:rPr lang="en-US" altLang="en-US" sz="2200" b="1" dirty="0" smtClean="0">
                <a:solidFill>
                  <a:srgbClr val="BD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200" b="1" dirty="0">
                <a:solidFill>
                  <a:srgbClr val="BD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~93 GeV, </a:t>
            </a:r>
            <a:r>
              <a:rPr lang="en-US" altLang="en-US" sz="2200" b="1" dirty="0" err="1">
                <a:solidFill>
                  <a:srgbClr val="BD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m</a:t>
            </a:r>
            <a:r>
              <a:rPr lang="en-US" altLang="en-US" sz="2400" b="1" baseline="-25000" dirty="0" err="1">
                <a:solidFill>
                  <a:srgbClr val="BDFFFF"/>
                </a:solidFill>
                <a:latin typeface="Script MT Bold" panose="03040602040607080904" pitchFamily="66" charset="0"/>
                <a:cs typeface="Arial" panose="020B0604020202020204" pitchFamily="34" charset="0"/>
                <a:sym typeface="Wingdings" panose="05000000000000000000" pitchFamily="2" charset="2"/>
              </a:rPr>
              <a:t>ll</a:t>
            </a:r>
            <a:r>
              <a:rPr lang="en-US" altLang="en-US" sz="2400" b="1" baseline="-25000" dirty="0" err="1">
                <a:solidFill>
                  <a:srgbClr val="BD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bb</a:t>
            </a:r>
            <a:r>
              <a:rPr lang="en-US" altLang="en-US" sz="2200" b="1" dirty="0">
                <a:solidFill>
                  <a:srgbClr val="BD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~ 286 </a:t>
            </a:r>
            <a:r>
              <a:rPr lang="en-US" altLang="en-US" sz="2200" b="1" dirty="0" smtClean="0">
                <a:solidFill>
                  <a:srgbClr val="BD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GeV:</a:t>
            </a:r>
          </a:p>
          <a:p>
            <a:pPr marL="0" indent="0" fontAlgn="base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FFFFFF"/>
              </a:buClr>
            </a:pPr>
            <a:r>
              <a:rPr lang="en-US" altLang="en-US" sz="2200" b="1" dirty="0" smtClean="0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    </a:t>
            </a:r>
            <a:r>
              <a:rPr lang="en-US" altLang="en-US" sz="2200" b="1" dirty="0" smtClean="0">
                <a:solidFill>
                  <a:srgbClr val="FFE8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Local </a:t>
            </a:r>
            <a:r>
              <a:rPr lang="en-US" altLang="en-US" sz="2200" b="1" dirty="0">
                <a:solidFill>
                  <a:srgbClr val="FFE8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significance: </a:t>
            </a:r>
            <a:r>
              <a:rPr lang="en-US" altLang="en-US" sz="2200" b="1" dirty="0">
                <a:solidFill>
                  <a:srgbClr val="BD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2.6 </a:t>
            </a:r>
            <a:r>
              <a:rPr lang="en-US" altLang="en-US" sz="2200" b="1" dirty="0" smtClean="0">
                <a:solidFill>
                  <a:srgbClr val="BD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σ </a:t>
            </a:r>
            <a:r>
              <a:rPr lang="en-US" altLang="en-US" sz="2200" b="1" dirty="0" smtClean="0">
                <a:solidFill>
                  <a:srgbClr val="FFE8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/>
            </a:r>
            <a:br>
              <a:rPr lang="en-US" altLang="en-US" sz="2200" b="1" dirty="0" smtClean="0">
                <a:solidFill>
                  <a:srgbClr val="FFE800"/>
                </a:solidFill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en-US" sz="2200" b="1" dirty="0" smtClean="0">
                <a:solidFill>
                  <a:srgbClr val="FFE8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      Global Significance </a:t>
            </a:r>
            <a:br>
              <a:rPr lang="en-US" altLang="en-US" sz="2200" b="1" dirty="0" smtClean="0">
                <a:solidFill>
                  <a:srgbClr val="FFE800"/>
                </a:solidFill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en-US" sz="2200" b="1" dirty="0" smtClean="0">
                <a:solidFill>
                  <a:srgbClr val="FFE8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        (with LEE):           </a:t>
            </a:r>
            <a:r>
              <a:rPr lang="en-US" altLang="en-US" sz="2200" b="1" dirty="0" smtClean="0">
                <a:solidFill>
                  <a:srgbClr val="BD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1.6 σ</a:t>
            </a:r>
          </a:p>
          <a:p>
            <a:pPr marL="0" indent="0" fontAlgn="base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FFFFFF"/>
              </a:buClr>
            </a:pPr>
            <a:r>
              <a:rPr lang="en-US" altLang="en-US" sz="2200" b="1" dirty="0" smtClean="0">
                <a:solidFill>
                  <a:srgbClr val="FFE8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    </a:t>
            </a:r>
            <a:r>
              <a:rPr lang="en-US" altLang="en-US" sz="2200" b="1" dirty="0" smtClean="0">
                <a:solidFill>
                  <a:srgbClr val="FF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This is in a region </a:t>
            </a:r>
            <a:r>
              <a:rPr lang="en-US" altLang="en-US" sz="2200" b="1" dirty="0" smtClean="0">
                <a:solidFill>
                  <a:srgbClr val="BD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where </a:t>
            </a:r>
            <a:br>
              <a:rPr lang="en-US" altLang="en-US" sz="2200" b="1" dirty="0" smtClean="0">
                <a:solidFill>
                  <a:srgbClr val="BDFFFF"/>
                </a:solidFill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en-US" sz="2200" b="1" dirty="0" smtClean="0">
                <a:solidFill>
                  <a:srgbClr val="BD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     one might expect sensitivity </a:t>
            </a:r>
            <a:br>
              <a:rPr lang="en-US" altLang="en-US" sz="2200" b="1" dirty="0" smtClean="0">
                <a:solidFill>
                  <a:srgbClr val="BDFFFF"/>
                </a:solidFill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en-US" sz="2200" b="1" dirty="0" smtClean="0">
                <a:solidFill>
                  <a:srgbClr val="BD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      to a signal, e.g. SUSY</a:t>
            </a:r>
          </a:p>
          <a:p>
            <a:pPr marL="0" indent="0" fontAlgn="base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FFFFFF"/>
              </a:buClr>
            </a:pPr>
            <a:r>
              <a:rPr lang="en-US" altLang="en-US" sz="2200" b="1" dirty="0" smtClean="0">
                <a:solidFill>
                  <a:srgbClr val="BD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(2</a:t>
            </a:r>
            <a:r>
              <a:rPr lang="en-US" altLang="en-US" sz="2200" b="1" dirty="0">
                <a:solidFill>
                  <a:srgbClr val="BD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) </a:t>
            </a:r>
            <a:r>
              <a:rPr lang="en-US" altLang="en-US" sz="2200" b="1" dirty="0" err="1">
                <a:solidFill>
                  <a:srgbClr val="BD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M</a:t>
            </a:r>
            <a:r>
              <a:rPr lang="en-US" altLang="en-US" sz="2400" b="1" baseline="-25000" dirty="0" err="1">
                <a:solidFill>
                  <a:srgbClr val="BD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bb</a:t>
            </a:r>
            <a:r>
              <a:rPr lang="en-US" altLang="en-US" sz="2400" b="1" dirty="0">
                <a:solidFill>
                  <a:srgbClr val="BD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200" b="1" dirty="0">
                <a:solidFill>
                  <a:srgbClr val="BD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~575 GeV, </a:t>
            </a:r>
            <a:r>
              <a:rPr lang="en-US" altLang="en-US" sz="2200" b="1" dirty="0" err="1">
                <a:solidFill>
                  <a:srgbClr val="BD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m</a:t>
            </a:r>
            <a:r>
              <a:rPr lang="en-US" altLang="en-US" sz="2400" b="1" baseline="-25000" dirty="0" err="1">
                <a:solidFill>
                  <a:srgbClr val="BDFFFF"/>
                </a:solidFill>
                <a:latin typeface="Script MT Bold" panose="03040602040607080904" pitchFamily="66" charset="0"/>
                <a:cs typeface="Arial" panose="020B0604020202020204" pitchFamily="34" charset="0"/>
                <a:sym typeface="Wingdings" panose="05000000000000000000" pitchFamily="2" charset="2"/>
              </a:rPr>
              <a:t>ll</a:t>
            </a:r>
            <a:r>
              <a:rPr lang="en-US" altLang="en-US" sz="2400" b="1" baseline="-25000" dirty="0" err="1">
                <a:solidFill>
                  <a:srgbClr val="BD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bb</a:t>
            </a:r>
            <a:r>
              <a:rPr lang="en-US" altLang="en-US" sz="2200" b="1" dirty="0">
                <a:solidFill>
                  <a:srgbClr val="BD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~ 662 </a:t>
            </a:r>
            <a:r>
              <a:rPr lang="en-US" altLang="en-US" sz="2200" b="1" dirty="0" smtClean="0">
                <a:solidFill>
                  <a:srgbClr val="BD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GeV </a:t>
            </a:r>
            <a:br>
              <a:rPr lang="en-US" altLang="en-US" sz="2200" b="1" dirty="0" smtClean="0">
                <a:solidFill>
                  <a:srgbClr val="BDFFFF"/>
                </a:solidFill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en-US" sz="2200" b="1" dirty="0" smtClean="0">
                <a:solidFill>
                  <a:srgbClr val="FFE8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    Local </a:t>
            </a:r>
            <a:r>
              <a:rPr lang="en-US" altLang="en-US" sz="2200" b="1" dirty="0">
                <a:solidFill>
                  <a:srgbClr val="FFE8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significance: </a:t>
            </a:r>
            <a:r>
              <a:rPr lang="en-US" altLang="en-US" sz="2200" b="1" dirty="0">
                <a:solidFill>
                  <a:srgbClr val="BD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2.85 </a:t>
            </a:r>
            <a:r>
              <a:rPr lang="en-US" altLang="en-US" sz="2200" b="1" dirty="0" smtClean="0">
                <a:solidFill>
                  <a:srgbClr val="BD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σ</a:t>
            </a:r>
            <a:r>
              <a:rPr lang="en-US" altLang="en-US" sz="2200" b="1" dirty="0" smtClean="0">
                <a:solidFill>
                  <a:srgbClr val="FFE8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br>
              <a:rPr lang="en-US" altLang="en-US" sz="2200" b="1" dirty="0" smtClean="0">
                <a:solidFill>
                  <a:srgbClr val="FFE800"/>
                </a:solidFill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en-US" sz="2200" b="1" dirty="0" smtClean="0">
                <a:solidFill>
                  <a:srgbClr val="FFE8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    </a:t>
            </a:r>
            <a:r>
              <a:rPr lang="en-US" altLang="en-US" sz="2200" b="1" dirty="0">
                <a:solidFill>
                  <a:srgbClr val="FFE8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200" b="1" dirty="0" smtClean="0">
                <a:solidFill>
                  <a:srgbClr val="FFE8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with LEE</a:t>
            </a:r>
            <a:r>
              <a:rPr lang="en-US" altLang="en-US" sz="2200" b="1" dirty="0">
                <a:solidFill>
                  <a:srgbClr val="FFE8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: </a:t>
            </a:r>
            <a:r>
              <a:rPr lang="en-US" altLang="en-US" sz="2200" b="1" dirty="0" smtClean="0">
                <a:solidFill>
                  <a:srgbClr val="FFE8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              </a:t>
            </a:r>
            <a:r>
              <a:rPr lang="en-US" altLang="en-US" sz="2200" b="1" dirty="0" smtClean="0">
                <a:solidFill>
                  <a:srgbClr val="BDFF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1.9 σ</a:t>
            </a:r>
            <a:endParaRPr lang="en-US" altLang="en-US" dirty="0">
              <a:solidFill>
                <a:srgbClr val="FFFFFF"/>
              </a:solidFill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394" y="-67963"/>
            <a:ext cx="5487821" cy="1145616"/>
          </a:xfrm>
        </p:spPr>
        <p:txBody>
          <a:bodyPr/>
          <a:lstStyle/>
          <a:p>
            <a:r>
              <a:rPr lang="en-US" sz="2800" dirty="0" smtClean="0">
                <a:solidFill>
                  <a:srgbClr val="BDFFFF"/>
                </a:solidFill>
              </a:rPr>
              <a:t>   BSM Hunt: </a:t>
            </a:r>
            <a:r>
              <a:rPr lang="en-US" sz="2400" dirty="0" smtClean="0">
                <a:solidFill>
                  <a:srgbClr val="BDFFFF"/>
                </a:solidFill>
              </a:rPr>
              <a:t>Hints Here and There </a:t>
            </a:r>
            <a:r>
              <a:rPr lang="en-US" sz="2800" dirty="0" smtClean="0">
                <a:solidFill>
                  <a:srgbClr val="BDFFFF"/>
                </a:solidFill>
              </a:rPr>
              <a:t/>
            </a:r>
            <a:br>
              <a:rPr lang="en-US" sz="2800" dirty="0" smtClean="0">
                <a:solidFill>
                  <a:srgbClr val="BDFFFF"/>
                </a:solidFill>
              </a:rPr>
            </a:br>
            <a:r>
              <a:rPr lang="en-US" sz="2800" dirty="0" smtClean="0">
                <a:solidFill>
                  <a:srgbClr val="BDFFFF"/>
                </a:solidFill>
              </a:rPr>
              <a:t>   </a:t>
            </a:r>
            <a:r>
              <a:rPr lang="en-US" sz="2800" dirty="0" smtClean="0">
                <a:solidFill>
                  <a:schemeClr val="tx1"/>
                </a:solidFill>
              </a:rPr>
              <a:t>A </a:t>
            </a:r>
            <a:r>
              <a:rPr lang="en-US" sz="2800" dirty="0" smtClean="0">
                <a:solidFill>
                  <a:schemeClr val="tx1"/>
                </a:solidFill>
                <a:sym typeface="Wingdings 3" panose="05040102010807070707" pitchFamily="18" charset="2"/>
              </a:rPr>
              <a:t> </a:t>
            </a:r>
            <a:r>
              <a:rPr lang="en-US" sz="2800" dirty="0" smtClean="0">
                <a:solidFill>
                  <a:schemeClr val="tx1"/>
                </a:solidFill>
              </a:rPr>
              <a:t>ZH </a:t>
            </a:r>
            <a:r>
              <a:rPr lang="en-US" sz="2800" dirty="0">
                <a:solidFill>
                  <a:schemeClr val="tx1"/>
                </a:solidFill>
                <a:sym typeface="Wingdings 3" panose="05040102010807070707" pitchFamily="18" charset="2"/>
              </a:rPr>
              <a:t> </a:t>
            </a:r>
            <a:r>
              <a:rPr lang="en-US" sz="3200" dirty="0" err="1" smtClean="0">
                <a:solidFill>
                  <a:schemeClr val="tx1"/>
                </a:solidFill>
                <a:latin typeface="Script MT Bold" panose="03040602040607080904" pitchFamily="66" charset="0"/>
              </a:rPr>
              <a:t>ll</a:t>
            </a:r>
            <a:r>
              <a:rPr lang="en-US" sz="2800" dirty="0" err="1" smtClean="0">
                <a:solidFill>
                  <a:schemeClr val="tx1"/>
                </a:solidFill>
              </a:rPr>
              <a:t>bb</a:t>
            </a:r>
            <a:r>
              <a:rPr lang="en-US" sz="2800" dirty="0" smtClean="0">
                <a:solidFill>
                  <a:schemeClr val="tx1"/>
                </a:solidFill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Script MT Bold" panose="03040602040607080904" pitchFamily="66" charset="0"/>
              </a:rPr>
              <a:t>ll</a:t>
            </a:r>
            <a:r>
              <a:rPr lang="en-US" sz="3200" dirty="0" err="1" smtClean="0">
                <a:solidFill>
                  <a:schemeClr val="tx1"/>
                </a:solidFill>
                <a:latin typeface="Symbol" panose="05050102010706020507" pitchFamily="18" charset="2"/>
              </a:rPr>
              <a:t>tt</a:t>
            </a:r>
            <a:r>
              <a:rPr lang="en-US" sz="3200" dirty="0" smtClean="0">
                <a:solidFill>
                  <a:schemeClr val="tx1"/>
                </a:solidFill>
                <a:latin typeface="Symbol" panose="05050102010706020507" pitchFamily="18" charset="2"/>
              </a:rPr>
              <a:t> </a:t>
            </a:r>
            <a:r>
              <a:rPr lang="en-US" altLang="en-US" sz="2800" dirty="0" smtClean="0">
                <a:solidFill>
                  <a:srgbClr val="FFF615"/>
                </a:solidFill>
                <a:ea typeface="SimSun" panose="02010600030101010101" pitchFamily="2" charset="-122"/>
                <a:sym typeface="Wingdings" panose="05000000000000000000" pitchFamily="2" charset="2"/>
              </a:rPr>
              <a:t>Results</a:t>
            </a:r>
            <a:r>
              <a:rPr lang="en-US" sz="2800" dirty="0" smtClean="0">
                <a:solidFill>
                  <a:srgbClr val="FFF615"/>
                </a:solidFill>
                <a:latin typeface="Symbol" panose="05050102010706020507" pitchFamily="18" charset="2"/>
              </a:rPr>
              <a:t> </a:t>
            </a:r>
            <a:endParaRPr lang="it-CH" sz="2400" baseline="-25000" dirty="0">
              <a:solidFill>
                <a:srgbClr val="FFF615"/>
              </a:solidFill>
              <a:latin typeface="Symbol" panose="05050102010706020507" pitchFamily="18" charset="2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687" y="156454"/>
            <a:ext cx="696781" cy="696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3494" y="919750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cs typeface="Arial" pitchFamily="34" charset="0"/>
              </a:rPr>
              <a:t>HIG-15-001</a:t>
            </a:r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16" y="984071"/>
            <a:ext cx="3336618" cy="2925912"/>
          </a:xfrm>
          <a:prstGeom prst="rect">
            <a:avLst/>
          </a:prstGeom>
          <a:noFill/>
          <a:ln w="22225">
            <a:solidFill>
              <a:srgbClr val="FFE8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" t="1" r="256" b="583"/>
          <a:stretch/>
        </p:blipFill>
        <p:spPr bwMode="auto">
          <a:xfrm>
            <a:off x="6357215" y="3909982"/>
            <a:ext cx="3336619" cy="2810009"/>
          </a:xfrm>
          <a:prstGeom prst="rect">
            <a:avLst/>
          </a:prstGeom>
          <a:noFill/>
          <a:ln w="22225">
            <a:solidFill>
              <a:srgbClr val="FFE8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7341861" y="3226601"/>
            <a:ext cx="1791313" cy="321306"/>
          </a:xfrm>
          <a:prstGeom prst="rect">
            <a:avLst/>
          </a:prstGeom>
          <a:solidFill>
            <a:srgbClr val="001D3A"/>
          </a:solidFill>
          <a:ln w="15875">
            <a:solidFill>
              <a:srgbClr val="FFDB08"/>
            </a:solidFill>
          </a:ln>
        </p:spPr>
        <p:txBody>
          <a:bodyPr wrap="square">
            <a:spAutoFit/>
          </a:bodyPr>
          <a:lstStyle/>
          <a:p>
            <a:pPr algn="ctr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600" b="1" dirty="0">
                <a:solidFill>
                  <a:srgbClr val="FFFFFF"/>
                </a:solidFill>
                <a:cs typeface="Arial" pitchFamily="34" charset="0"/>
                <a:sym typeface="Wingdings" panose="05000000000000000000" pitchFamily="2" charset="2"/>
              </a:rPr>
              <a:t>Expected</a:t>
            </a: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7463656" y="6075837"/>
            <a:ext cx="1669518" cy="321306"/>
          </a:xfrm>
          <a:prstGeom prst="rect">
            <a:avLst/>
          </a:prstGeom>
          <a:solidFill>
            <a:srgbClr val="001D3A"/>
          </a:solidFill>
          <a:ln w="22225">
            <a:solidFill>
              <a:srgbClr val="FFDB08"/>
            </a:solidFill>
          </a:ln>
        </p:spPr>
        <p:txBody>
          <a:bodyPr wrap="square">
            <a:spAutoFit/>
          </a:bodyPr>
          <a:lstStyle/>
          <a:p>
            <a:pPr algn="ctr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600" b="1" dirty="0">
                <a:solidFill>
                  <a:srgbClr val="FFFFFF"/>
                </a:solidFill>
                <a:cs typeface="Arial" pitchFamily="34" charset="0"/>
                <a:sym typeface="Wingdings" panose="05000000000000000000" pitchFamily="2" charset="2"/>
              </a:rPr>
              <a:t>Observed</a:t>
            </a: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 rot="16200000">
            <a:off x="3903337" y="4124077"/>
            <a:ext cx="38811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3000" dirty="0">
                <a:solidFill>
                  <a:srgbClr val="FFE800"/>
                </a:solidFill>
                <a:cs typeface="Arial" pitchFamily="34" charset="0"/>
                <a:sym typeface="Wingdings" panose="05000000000000000000" pitchFamily="2" charset="2"/>
              </a:rPr>
              <a:t>Excess (1) is here</a:t>
            </a:r>
          </a:p>
        </p:txBody>
      </p:sp>
      <p:sp>
        <p:nvSpPr>
          <p:cNvPr id="26" name="Oval 5"/>
          <p:cNvSpPr>
            <a:spLocks noChangeArrowheads="1"/>
          </p:cNvSpPr>
          <p:nvPr/>
        </p:nvSpPr>
        <p:spPr bwMode="auto">
          <a:xfrm>
            <a:off x="6750591" y="2769401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>
              <a:solidFill>
                <a:srgbClr val="FFFFFF"/>
              </a:solidFill>
              <a:ea typeface="SimSun" panose="02010600030101010101" pitchFamily="2" charset="-122"/>
              <a:cs typeface="Arial" pitchFamily="34" charset="0"/>
            </a:endParaRPr>
          </a:p>
        </p:txBody>
      </p:sp>
      <p:sp>
        <p:nvSpPr>
          <p:cNvPr id="28" name="Oval 5"/>
          <p:cNvSpPr>
            <a:spLocks noChangeArrowheads="1"/>
          </p:cNvSpPr>
          <p:nvPr/>
        </p:nvSpPr>
        <p:spPr bwMode="auto">
          <a:xfrm>
            <a:off x="6793123" y="5545137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>
              <a:solidFill>
                <a:srgbClr val="FFFFFF"/>
              </a:solidFill>
              <a:ea typeface="SimSun" panose="02010600030101010101" pitchFamily="2" charset="-122"/>
              <a:cs typeface="Arial" pitchFamily="34" charset="0"/>
            </a:endParaRPr>
          </a:p>
        </p:txBody>
      </p:sp>
      <p:sp>
        <p:nvSpPr>
          <p:cNvPr id="31" name="Right Arrow 30"/>
          <p:cNvSpPr/>
          <p:nvPr/>
        </p:nvSpPr>
        <p:spPr bwMode="auto">
          <a:xfrm>
            <a:off x="6025812" y="2849676"/>
            <a:ext cx="513901" cy="296649"/>
          </a:xfrm>
          <a:prstGeom prst="rightArrow">
            <a:avLst/>
          </a:prstGeom>
          <a:solidFill>
            <a:srgbClr val="002060"/>
          </a:solidFill>
          <a:ln w="22225" cap="flat" cmpd="sng" algn="ctr">
            <a:solidFill>
              <a:srgbClr val="FFE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2" name="Right Arrow 31"/>
          <p:cNvSpPr/>
          <p:nvPr/>
        </p:nvSpPr>
        <p:spPr bwMode="auto">
          <a:xfrm>
            <a:off x="6055276" y="5625412"/>
            <a:ext cx="488071" cy="296649"/>
          </a:xfrm>
          <a:prstGeom prst="rightArrow">
            <a:avLst/>
          </a:prstGeom>
          <a:solidFill>
            <a:srgbClr val="002060"/>
          </a:solidFill>
          <a:ln w="22225" cap="flat" cmpd="sng" algn="ctr">
            <a:solidFill>
              <a:srgbClr val="FFE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6357216" y="220413"/>
            <a:ext cx="3336618" cy="735855"/>
          </a:xfrm>
          <a:prstGeom prst="rect">
            <a:avLst/>
          </a:prstGeom>
          <a:solidFill>
            <a:srgbClr val="001D3A"/>
          </a:solidFill>
          <a:ln w="22225">
            <a:solidFill>
              <a:srgbClr val="FFDB08"/>
            </a:solidFill>
            <a:miter lim="800000"/>
            <a:headEnd/>
            <a:tailEnd/>
          </a:ln>
        </p:spPr>
        <p:txBody>
          <a:bodyPr lIns="81646" tIns="60092" rIns="81646" bIns="40823" anchor="ctr" anchorCtr="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9pPr>
          </a:lstStyle>
          <a:p>
            <a:pPr algn="ctr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dirty="0" smtClean="0">
                <a:solidFill>
                  <a:srgbClr val="BD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M</a:t>
            </a:r>
            <a:r>
              <a:rPr lang="en-US" altLang="en-US" sz="2400" b="1" baseline="-20000" dirty="0" smtClean="0">
                <a:solidFill>
                  <a:srgbClr val="BD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H</a:t>
            </a:r>
            <a:r>
              <a:rPr lang="en-US" altLang="en-US" sz="1800" b="1" dirty="0" smtClean="0">
                <a:solidFill>
                  <a:srgbClr val="BD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 versus M</a:t>
            </a:r>
            <a:r>
              <a:rPr lang="en-US" altLang="en-US" sz="1800" b="1" baseline="-20000" dirty="0" smtClean="0">
                <a:solidFill>
                  <a:srgbClr val="BD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A</a:t>
            </a:r>
            <a:r>
              <a:rPr lang="en-US" altLang="en-US" sz="1800" b="1" dirty="0" smtClean="0">
                <a:solidFill>
                  <a:srgbClr val="BD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/>
            </a:r>
            <a:br>
              <a:rPr lang="en-US" altLang="en-US" sz="1800" b="1" dirty="0" smtClean="0">
                <a:solidFill>
                  <a:srgbClr val="BDFFFF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</a:br>
            <a:r>
              <a:rPr lang="en-US" altLang="en-US" sz="1800" b="1" dirty="0" smtClean="0">
                <a:solidFill>
                  <a:srgbClr val="FFF615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95% CL UL on </a:t>
            </a:r>
            <a:r>
              <a:rPr lang="en-US" altLang="en-US" sz="2000" b="1" dirty="0" smtClean="0">
                <a:solidFill>
                  <a:srgbClr val="FFF615"/>
                </a:solidFill>
                <a:latin typeface="Symbol" panose="05050102010706020507" pitchFamily="18" charset="2"/>
                <a:ea typeface="SimSun" panose="02010600030101010101" pitchFamily="2" charset="-122"/>
                <a:sym typeface="Wingdings" panose="05000000000000000000" pitchFamily="2" charset="2"/>
              </a:rPr>
              <a:t>m </a:t>
            </a:r>
            <a:r>
              <a:rPr lang="en-US" altLang="en-US" sz="2000" b="1" dirty="0" smtClean="0">
                <a:solidFill>
                  <a:srgbClr val="FFF615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= </a:t>
            </a:r>
            <a:r>
              <a:rPr lang="en-US" altLang="en-US" sz="2000" b="1" dirty="0" smtClean="0">
                <a:solidFill>
                  <a:srgbClr val="FFF615"/>
                </a:solidFill>
                <a:latin typeface="Symbol" panose="05050102010706020507" pitchFamily="18" charset="2"/>
                <a:ea typeface="SimSun" panose="02010600030101010101" pitchFamily="2" charset="-122"/>
                <a:sym typeface="Wingdings" panose="05000000000000000000" pitchFamily="2" charset="2"/>
              </a:rPr>
              <a:t>s/</a:t>
            </a:r>
            <a:r>
              <a:rPr lang="en-US" altLang="en-US" sz="2000" b="1" dirty="0" err="1" smtClean="0">
                <a:solidFill>
                  <a:srgbClr val="FFF615"/>
                </a:solidFill>
                <a:latin typeface="Symbol" panose="05050102010706020507" pitchFamily="18" charset="2"/>
                <a:ea typeface="SimSun" panose="02010600030101010101" pitchFamily="2" charset="-122"/>
                <a:sym typeface="Wingdings" panose="05000000000000000000" pitchFamily="2" charset="2"/>
              </a:rPr>
              <a:t>s</a:t>
            </a:r>
            <a:r>
              <a:rPr lang="en-US" altLang="en-US" sz="2000" b="1" baseline="-25000" dirty="0" err="1" smtClean="0">
                <a:solidFill>
                  <a:srgbClr val="FFF615"/>
                </a:solidFill>
                <a:latin typeface="Arial"/>
                <a:ea typeface="SimSun" panose="02010600030101010101" pitchFamily="2" charset="-122"/>
                <a:sym typeface="Wingdings" panose="05000000000000000000" pitchFamily="2" charset="2"/>
              </a:rPr>
              <a:t>Theory</a:t>
            </a:r>
            <a:endParaRPr lang="en-US" altLang="en-US" sz="1800" b="1" dirty="0">
              <a:solidFill>
                <a:srgbClr val="FFF615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85890" y="5680737"/>
            <a:ext cx="5497071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SimSun" panose="02010600030101010101" pitchFamily="2" charset="-122"/>
              </a:defRPr>
            </a:lvl1pPr>
            <a:lvl2pPr marL="1257300" indent="-51435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3pPr>
            <a:lvl4pPr marL="2114550" indent="-51435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SimSun" panose="02010600030101010101" pitchFamily="2" charset="-122"/>
              </a:defRPr>
            </a:lvl9pPr>
          </a:lstStyle>
          <a:p>
            <a:pPr marL="288925" indent="-288925" fontAlgn="base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>
                <a:srgbClr val="FFE800"/>
              </a:buClr>
              <a:buFont typeface="Wingdings" panose="05000000000000000000" pitchFamily="2" charset="2"/>
              <a:buChar char="­"/>
            </a:pPr>
            <a:r>
              <a:rPr lang="en-US" altLang="en-US" sz="2200" b="1" dirty="0" smtClean="0">
                <a:solidFill>
                  <a:srgbClr val="BDFFFF"/>
                </a:solidFill>
                <a:sym typeface="Wingdings" panose="05000000000000000000" pitchFamily="2" charset="2"/>
              </a:rPr>
              <a:t>Atlas A </a:t>
            </a:r>
            <a:r>
              <a:rPr lang="en-US" sz="2400" dirty="0">
                <a:solidFill>
                  <a:srgbClr val="BDFFFF"/>
                </a:solidFill>
                <a:sym typeface="Wingdings 3" panose="05040102010807070707" pitchFamily="18" charset="2"/>
              </a:rPr>
              <a:t> </a:t>
            </a:r>
            <a:r>
              <a:rPr lang="en-US" altLang="en-US" sz="2200" b="1" dirty="0" smtClean="0">
                <a:solidFill>
                  <a:srgbClr val="BDFFFF"/>
                </a:solidFill>
                <a:sym typeface="Wingdings" panose="05000000000000000000" pitchFamily="2" charset="2"/>
              </a:rPr>
              <a:t>ZH Analysis: </a:t>
            </a:r>
            <a:br>
              <a:rPr lang="en-US" altLang="en-US" sz="2200" b="1" dirty="0" smtClean="0">
                <a:solidFill>
                  <a:srgbClr val="BDFFFF"/>
                </a:solidFill>
                <a:sym typeface="Wingdings" panose="05000000000000000000" pitchFamily="2" charset="2"/>
              </a:rPr>
            </a:br>
            <a:r>
              <a:rPr lang="en-US" altLang="en-US" sz="2200" b="1" dirty="0" smtClean="0">
                <a:solidFill>
                  <a:srgbClr val="FFE800"/>
                </a:solidFill>
                <a:sym typeface="Wingdings" panose="05000000000000000000" pitchFamily="2" charset="2"/>
              </a:rPr>
              <a:t>   </a:t>
            </a:r>
            <a:r>
              <a:rPr lang="en-US" altLang="en-US" sz="2200" b="1" dirty="0" smtClean="0">
                <a:solidFill>
                  <a:srgbClr val="FFFFFF"/>
                </a:solidFill>
                <a:sym typeface="Wingdings" panose="05000000000000000000" pitchFamily="2" charset="2"/>
              </a:rPr>
              <a:t>Hints as well ?  </a:t>
            </a:r>
            <a:r>
              <a:rPr lang="en-US" altLang="en-US" sz="2200" b="1" dirty="0" smtClean="0">
                <a:solidFill>
                  <a:srgbClr val="FFFFFF"/>
                </a:solidFill>
                <a:sym typeface="Wingdings 3" panose="05040102010807070707" pitchFamily="18" charset="2"/>
              </a:rPr>
              <a:t></a:t>
            </a:r>
            <a:endParaRPr lang="en-US" altLang="en-US" sz="2200" b="1" dirty="0" smtClean="0">
              <a:solidFill>
                <a:srgbClr val="FFFFFF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23451331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756" y="40850"/>
            <a:ext cx="7924800" cy="857866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CCFFFF"/>
                </a:solidFill>
              </a:rPr>
              <a:t>H</a:t>
            </a:r>
            <a:r>
              <a:rPr lang="en-US" sz="3200" dirty="0" smtClean="0">
                <a:solidFill>
                  <a:srgbClr val="CCFFFF"/>
                </a:solidFill>
              </a:rPr>
              <a:t>iggs as a Tool for Discovery</a:t>
            </a:r>
            <a:br>
              <a:rPr lang="en-US" sz="3200" dirty="0" smtClean="0">
                <a:solidFill>
                  <a:srgbClr val="CCFFFF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H </a:t>
            </a:r>
            <a:r>
              <a:rPr lang="en-US" sz="3200" dirty="0" smtClean="0">
                <a:solidFill>
                  <a:schemeClr val="tx1"/>
                </a:solidFill>
                <a:sym typeface="Wingdings 3" panose="05040102010807070707" pitchFamily="18" charset="2"/>
              </a:rPr>
              <a:t> </a:t>
            </a:r>
            <a:r>
              <a:rPr lang="en-US" sz="3200" dirty="0" smtClean="0">
                <a:solidFill>
                  <a:schemeClr val="tx1"/>
                </a:solidFill>
              </a:rPr>
              <a:t>Dark Matter Portal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51785" y="112339"/>
            <a:ext cx="1075052" cy="864982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"/>
                    </a14:imgEffect>
                    <a14:imgEffect>
                      <a14:brightnessContrast bright="-4000" contras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234" y="2109087"/>
            <a:ext cx="4814841" cy="4025696"/>
          </a:xfrm>
          <a:prstGeom prst="rect">
            <a:avLst/>
          </a:prstGeom>
          <a:ln w="19050">
            <a:solidFill>
              <a:srgbClr val="FFEE13"/>
            </a:solidFill>
          </a:ln>
        </p:spPr>
      </p:pic>
      <p:sp>
        <p:nvSpPr>
          <p:cNvPr id="42" name="TextBox 41"/>
          <p:cNvSpPr txBox="1"/>
          <p:nvPr/>
        </p:nvSpPr>
        <p:spPr>
          <a:xfrm>
            <a:off x="228600" y="6134782"/>
            <a:ext cx="9533252" cy="430887"/>
          </a:xfrm>
          <a:prstGeom prst="rect">
            <a:avLst/>
          </a:prstGeom>
          <a:solidFill>
            <a:schemeClr val="bg1"/>
          </a:solidFill>
          <a:ln w="158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FFFF"/>
                </a:solidFill>
              </a:rPr>
              <a:t>S</a:t>
            </a:r>
            <a:r>
              <a:rPr lang="en-US" sz="2200" b="1" dirty="0" smtClean="0">
                <a:solidFill>
                  <a:srgbClr val="FFFFFF"/>
                </a:solidFill>
              </a:rPr>
              <a:t>ensitive to low mass dark matter: Complementary to direct searches  </a:t>
            </a:r>
          </a:p>
        </p:txBody>
      </p:sp>
      <p:pic>
        <p:nvPicPr>
          <p:cNvPr id="2052" name="Picture 2051"/>
          <p:cNvPicPr>
            <a:picLocks noChangeAspect="1"/>
          </p:cNvPicPr>
          <p:nvPr/>
        </p:nvPicPr>
        <p:blipFill>
          <a:blip r:embed="rId6">
            <a:lum contrast="22000"/>
          </a:blip>
          <a:stretch>
            <a:fillRect/>
          </a:stretch>
        </p:blipFill>
        <p:spPr>
          <a:xfrm>
            <a:off x="5105400" y="2505326"/>
            <a:ext cx="4656453" cy="3629456"/>
          </a:xfrm>
          <a:prstGeom prst="rect">
            <a:avLst/>
          </a:prstGeom>
          <a:ln w="19050">
            <a:solidFill>
              <a:srgbClr val="FFEE13"/>
            </a:solidFill>
          </a:ln>
        </p:spPr>
      </p:pic>
      <p:pic>
        <p:nvPicPr>
          <p:cNvPr id="2053" name="Picture 2052"/>
          <p:cNvPicPr>
            <a:picLocks noChangeAspect="1"/>
          </p:cNvPicPr>
          <p:nvPr/>
        </p:nvPicPr>
        <p:blipFill>
          <a:blip r:embed="rId7">
            <a:lum contrast="15000"/>
          </a:blip>
          <a:stretch>
            <a:fillRect/>
          </a:stretch>
        </p:blipFill>
        <p:spPr>
          <a:xfrm>
            <a:off x="5074421" y="977322"/>
            <a:ext cx="4718410" cy="1528003"/>
          </a:xfrm>
          <a:prstGeom prst="rect">
            <a:avLst/>
          </a:prstGeom>
          <a:ln w="19050">
            <a:solidFill>
              <a:srgbClr val="000086"/>
            </a:solidFill>
          </a:ln>
        </p:spPr>
      </p:pic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66717" y="2221394"/>
            <a:ext cx="568470" cy="568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extBox 52"/>
          <p:cNvSpPr txBox="1"/>
          <p:nvPr/>
        </p:nvSpPr>
        <p:spPr>
          <a:xfrm>
            <a:off x="3470499" y="3203731"/>
            <a:ext cx="1482501" cy="338554"/>
          </a:xfrm>
          <a:prstGeom prst="rect">
            <a:avLst/>
          </a:prstGeom>
          <a:solidFill>
            <a:schemeClr val="bg1"/>
          </a:solidFill>
          <a:ln w="158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Run 1 Result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515833" y="2835734"/>
            <a:ext cx="1111004" cy="584775"/>
          </a:xfrm>
          <a:prstGeom prst="rect">
            <a:avLst/>
          </a:prstGeom>
          <a:solidFill>
            <a:schemeClr val="bg1"/>
          </a:solidFill>
          <a:ln w="158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HL LHC Projected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46356" y="1001090"/>
            <a:ext cx="4814842" cy="1107996"/>
          </a:xfrm>
          <a:prstGeom prst="rect">
            <a:avLst/>
          </a:prstGeom>
          <a:solidFill>
            <a:schemeClr val="bg1"/>
          </a:solidFill>
          <a:ln w="158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FFFF"/>
                </a:solidFill>
              </a:rPr>
              <a:t>Translate H </a:t>
            </a:r>
            <a:r>
              <a:rPr lang="en-US" sz="2200" b="1" dirty="0" smtClean="0">
                <a:solidFill>
                  <a:srgbClr val="FFFFFF"/>
                </a:solidFill>
                <a:sym typeface="Wingdings 3" panose="05040102010807070707" pitchFamily="18" charset="2"/>
              </a:rPr>
              <a:t> </a:t>
            </a:r>
            <a:r>
              <a:rPr lang="en-US" sz="2200" b="1" dirty="0" smtClean="0">
                <a:solidFill>
                  <a:srgbClr val="FFFFFF"/>
                </a:solidFill>
              </a:rPr>
              <a:t>Invisible BR Limit </a:t>
            </a:r>
            <a:br>
              <a:rPr lang="en-US" sz="2200" b="1" dirty="0" smtClean="0">
                <a:solidFill>
                  <a:srgbClr val="FFFFFF"/>
                </a:solidFill>
              </a:rPr>
            </a:br>
            <a:r>
              <a:rPr lang="en-US" sz="2200" b="1" dirty="0" smtClean="0">
                <a:solidFill>
                  <a:srgbClr val="FFFFFF"/>
                </a:solidFill>
              </a:rPr>
              <a:t>to </a:t>
            </a:r>
            <a:r>
              <a:rPr lang="en-US" sz="2200" b="1" dirty="0" smtClean="0">
                <a:solidFill>
                  <a:srgbClr val="CCFFFF"/>
                </a:solidFill>
              </a:rPr>
              <a:t>Coupling of H to Wimp </a:t>
            </a:r>
            <a:r>
              <a:rPr lang="en-US" sz="2200" b="1" dirty="0" smtClean="0">
                <a:solidFill>
                  <a:srgbClr val="FFFFFF"/>
                </a:solidFill>
              </a:rPr>
              <a:t>and </a:t>
            </a:r>
            <a:r>
              <a:rPr lang="en-US" sz="2200" b="1" dirty="0" smtClean="0">
                <a:solidFill>
                  <a:srgbClr val="CCFFFF"/>
                </a:solidFill>
              </a:rPr>
              <a:t/>
            </a:r>
            <a:br>
              <a:rPr lang="en-US" sz="2200" b="1" dirty="0" smtClean="0">
                <a:solidFill>
                  <a:srgbClr val="CCFFFF"/>
                </a:solidFill>
              </a:rPr>
            </a:br>
            <a:r>
              <a:rPr lang="en-US" sz="2200" b="1" dirty="0" smtClean="0">
                <a:solidFill>
                  <a:srgbClr val="CCFFFF"/>
                </a:solidFill>
                <a:sym typeface="Symbol" panose="05050102010706020507" pitchFamily="18" charset="2"/>
              </a:rPr>
              <a:t></a:t>
            </a:r>
            <a:r>
              <a:rPr lang="en-US" sz="2200" b="1" dirty="0" smtClean="0">
                <a:solidFill>
                  <a:srgbClr val="CCFFFF"/>
                </a:solidFill>
              </a:rPr>
              <a:t> for wimp-nucleon scattering</a:t>
            </a:r>
          </a:p>
        </p:txBody>
      </p:sp>
      <p:cxnSp>
        <p:nvCxnSpPr>
          <p:cNvPr id="2056" name="Straight Arrow Connector 2055"/>
          <p:cNvCxnSpPr/>
          <p:nvPr/>
        </p:nvCxnSpPr>
        <p:spPr bwMode="auto">
          <a:xfrm flipV="1">
            <a:off x="1219200" y="4800600"/>
            <a:ext cx="0" cy="1334183"/>
          </a:xfrm>
          <a:prstGeom prst="straightConnector1">
            <a:avLst/>
          </a:prstGeom>
          <a:solidFill>
            <a:srgbClr val="000054"/>
          </a:solidFill>
          <a:ln w="4445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1" name="Straight Arrow Connector 60"/>
          <p:cNvCxnSpPr/>
          <p:nvPr/>
        </p:nvCxnSpPr>
        <p:spPr bwMode="auto">
          <a:xfrm flipV="1">
            <a:off x="5791200" y="4114800"/>
            <a:ext cx="330810" cy="2019983"/>
          </a:xfrm>
          <a:prstGeom prst="straightConnector1">
            <a:avLst/>
          </a:prstGeom>
          <a:solidFill>
            <a:srgbClr val="000054"/>
          </a:solidFill>
          <a:ln w="41275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0187140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lum contrast="22000"/>
          </a:blip>
          <a:stretch>
            <a:fillRect/>
          </a:stretch>
        </p:blipFill>
        <p:spPr>
          <a:xfrm>
            <a:off x="271977" y="762000"/>
            <a:ext cx="9156986" cy="601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52400"/>
            <a:ext cx="8915400" cy="609600"/>
          </a:xfrm>
        </p:spPr>
        <p:txBody>
          <a:bodyPr>
            <a:noAutofit/>
          </a:bodyPr>
          <a:lstStyle/>
          <a:p>
            <a:r>
              <a:rPr lang="en-US" i="1" dirty="0" smtClean="0"/>
              <a:t>To 2035: and beyond</a:t>
            </a:r>
            <a:endParaRPr lang="en-US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743200" y="925782"/>
            <a:ext cx="7328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71FFFF"/>
                </a:solidFill>
                <a:sym typeface="Wingdings" panose="05000000000000000000" pitchFamily="2" charset="2"/>
              </a:rPr>
              <a:t></a:t>
            </a:r>
            <a:endParaRPr lang="en-US" sz="4800" dirty="0">
              <a:solidFill>
                <a:srgbClr val="71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78090" y="5486400"/>
            <a:ext cx="1676400" cy="338554"/>
          </a:xfrm>
          <a:prstGeom prst="rect">
            <a:avLst/>
          </a:prstGeom>
          <a:solidFill>
            <a:srgbClr val="000000"/>
          </a:solidFill>
          <a:ln w="158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kern="0" dirty="0" smtClean="0">
                <a:solidFill>
                  <a:srgbClr val="FFFFFF"/>
                </a:solidFill>
                <a:latin typeface="Arial"/>
              </a:rPr>
              <a:t>Mike Lamont</a:t>
            </a:r>
          </a:p>
        </p:txBody>
      </p:sp>
    </p:spTree>
    <p:extLst>
      <p:ext uri="{BB962C8B-B14F-4D97-AF65-F5344CB8AC3E}">
        <p14:creationId xmlns:p14="http://schemas.microsoft.com/office/powerpoint/2010/main" val="22842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8534400" y="76200"/>
            <a:ext cx="1306286" cy="1219200"/>
          </a:xfrm>
          <a:prstGeom prst="rect">
            <a:avLst/>
          </a:prstGeom>
          <a:solidFill>
            <a:srgbClr val="00003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</a:pPr>
            <a:endParaRPr lang="en-US" sz="2000" b="1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9154" name="Rectangle 6"/>
          <p:cNvSpPr txBox="1">
            <a:spLocks noChangeArrowheads="1"/>
          </p:cNvSpPr>
          <p:nvPr/>
        </p:nvSpPr>
        <p:spPr bwMode="auto">
          <a:xfrm>
            <a:off x="990600" y="23603"/>
            <a:ext cx="8850086" cy="1145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5000"/>
              </a:lnSpc>
              <a:spcBef>
                <a:spcPct val="20000"/>
              </a:spcBef>
            </a:pPr>
            <a:r>
              <a:rPr lang="en-US" sz="3200" b="1" dirty="0" smtClean="0">
                <a:solidFill>
                  <a:srgbClr val="CCFFFF"/>
                </a:solidFill>
                <a:cs typeface="Arial" pitchFamily="34" charset="0"/>
              </a:rPr>
              <a:t>ALICE: Excellent Performance at 13 </a:t>
            </a:r>
            <a:r>
              <a:rPr lang="en-US" sz="3200" b="1" dirty="0" err="1" smtClean="0">
                <a:solidFill>
                  <a:srgbClr val="CCFFFF"/>
                </a:solidFill>
                <a:cs typeface="Arial" pitchFamily="34" charset="0"/>
              </a:rPr>
              <a:t>TeV</a:t>
            </a:r>
            <a:endParaRPr lang="en-US" sz="3200" b="1" dirty="0" smtClean="0">
              <a:solidFill>
                <a:srgbClr val="CCFFFF"/>
              </a:solidFill>
              <a:cs typeface="Arial" pitchFamily="34" charset="0"/>
            </a:endParaRPr>
          </a:p>
          <a:p>
            <a:pPr>
              <a:lnSpc>
                <a:spcPct val="95000"/>
              </a:lnSpc>
              <a:spcBef>
                <a:spcPct val="20000"/>
              </a:spcBef>
            </a:pPr>
            <a:r>
              <a:rPr lang="en-US" sz="2400" b="1" kern="0" dirty="0" smtClean="0">
                <a:solidFill>
                  <a:srgbClr val="FFFFFF"/>
                </a:solidFill>
                <a:cs typeface="Arial" pitchFamily="34" charset="0"/>
              </a:rPr>
              <a:t>No degradation in </a:t>
            </a:r>
            <a:r>
              <a:rPr lang="en-US" sz="2400" b="1" kern="0" dirty="0" err="1" smtClean="0">
                <a:solidFill>
                  <a:srgbClr val="FFFFFF"/>
                </a:solidFill>
                <a:cs typeface="Arial" pitchFamily="34" charset="0"/>
              </a:rPr>
              <a:t>dE</a:t>
            </a:r>
            <a:r>
              <a:rPr lang="en-US" sz="2400" b="1" kern="0" dirty="0" smtClean="0">
                <a:solidFill>
                  <a:srgbClr val="FFFFFF"/>
                </a:solidFill>
                <a:cs typeface="Arial" pitchFamily="34" charset="0"/>
              </a:rPr>
              <a:t>/dx, </a:t>
            </a:r>
            <a:r>
              <a:rPr lang="en-US" sz="2400" b="1" kern="0" dirty="0" err="1" smtClean="0">
                <a:solidFill>
                  <a:srgbClr val="FFFFFF"/>
                </a:solidFill>
                <a:cs typeface="Arial" pitchFamily="34" charset="0"/>
              </a:rPr>
              <a:t>dp</a:t>
            </a:r>
            <a:r>
              <a:rPr lang="en-US" sz="2400" b="1" kern="0" dirty="0" smtClean="0">
                <a:solidFill>
                  <a:srgbClr val="FFFFFF"/>
                </a:solidFill>
                <a:cs typeface="Arial" pitchFamily="34" charset="0"/>
              </a:rPr>
              <a:t>/p, TOF: PID in great shape</a:t>
            </a:r>
            <a:endParaRPr lang="it-CH" sz="2400" b="1" kern="0" baseline="-250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>
          <a:xfrm>
            <a:off x="8515350" y="6553200"/>
            <a:ext cx="1238250" cy="304800"/>
          </a:xfrm>
        </p:spPr>
        <p:txBody>
          <a:bodyPr/>
          <a:lstStyle/>
          <a:p>
            <a:pPr>
              <a:defRPr/>
            </a:pPr>
            <a:fld id="{5E657AAA-D6E1-43B5-84BB-4A2DB0C4F7A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53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40" y="39951"/>
            <a:ext cx="858863" cy="1026850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 bwMode="auto">
          <a:xfrm>
            <a:off x="774124" y="4037546"/>
            <a:ext cx="8217476" cy="331969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 smtClean="0">
                <a:solidFill>
                  <a:srgbClr val="CCFFFF"/>
                </a:solidFill>
                <a:cs typeface="Arial" pitchFamily="34" charset="0"/>
              </a:rPr>
              <a:t>The Particle Zoo at 13 </a:t>
            </a:r>
            <a:r>
              <a:rPr lang="en-US" sz="2000" b="1" kern="0" dirty="0" err="1" smtClean="0">
                <a:solidFill>
                  <a:srgbClr val="CCFFFF"/>
                </a:solidFill>
                <a:cs typeface="Arial" pitchFamily="34" charset="0"/>
              </a:rPr>
              <a:t>TeV</a:t>
            </a:r>
            <a:endParaRPr lang="it-CH" sz="2400" b="1" kern="0" baseline="-25000" dirty="0">
              <a:solidFill>
                <a:srgbClr val="CCFFFF"/>
              </a:solidFill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673" y="1524000"/>
            <a:ext cx="2951191" cy="2495266"/>
          </a:xfrm>
          <a:prstGeom prst="rect">
            <a:avLst/>
          </a:prstGeom>
          <a:ln w="22225">
            <a:solidFill>
              <a:srgbClr val="FFEE13"/>
            </a:solidFill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901" y="1524000"/>
            <a:ext cx="2692574" cy="2505327"/>
          </a:xfrm>
          <a:prstGeom prst="rect">
            <a:avLst/>
          </a:prstGeom>
          <a:noFill/>
          <a:ln w="22225">
            <a:solidFill>
              <a:srgbClr val="FFEE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58" y="1524000"/>
            <a:ext cx="2716778" cy="2513546"/>
          </a:xfrm>
          <a:prstGeom prst="rect">
            <a:avLst/>
          </a:prstGeom>
          <a:noFill/>
          <a:ln w="22225">
            <a:solidFill>
              <a:srgbClr val="FFEE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2595" y="4387046"/>
            <a:ext cx="1579605" cy="2236318"/>
          </a:xfrm>
          <a:prstGeom prst="rect">
            <a:avLst/>
          </a:prstGeom>
          <a:ln w="19050">
            <a:solidFill>
              <a:srgbClr val="71FFFF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2200" y="4377734"/>
            <a:ext cx="1558623" cy="2251666"/>
          </a:xfrm>
          <a:prstGeom prst="rect">
            <a:avLst/>
          </a:prstGeom>
          <a:ln w="19050">
            <a:solidFill>
              <a:srgbClr val="71FFFF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9106" y="4391602"/>
            <a:ext cx="1502894" cy="2227207"/>
          </a:xfrm>
          <a:prstGeom prst="rect">
            <a:avLst/>
          </a:prstGeom>
          <a:ln w="19050">
            <a:solidFill>
              <a:srgbClr val="71FFFF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241" y="4400151"/>
            <a:ext cx="1460903" cy="2227208"/>
          </a:xfrm>
          <a:prstGeom prst="rect">
            <a:avLst/>
          </a:prstGeom>
          <a:ln w="19050">
            <a:solidFill>
              <a:srgbClr val="71FFFF"/>
            </a:solidFill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36144" y="4400151"/>
            <a:ext cx="1432962" cy="2218658"/>
          </a:xfrm>
          <a:prstGeom prst="rect">
            <a:avLst/>
          </a:prstGeom>
          <a:ln w="19050">
            <a:solidFill>
              <a:srgbClr val="71FFFF"/>
            </a:solidFill>
          </a:ln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30823" y="4366890"/>
            <a:ext cx="1717977" cy="2255806"/>
          </a:xfrm>
          <a:prstGeom prst="rect">
            <a:avLst/>
          </a:prstGeom>
          <a:ln w="19050">
            <a:solidFill>
              <a:srgbClr val="71FFFF"/>
            </a:solidFill>
          </a:ln>
        </p:spPr>
      </p:pic>
      <p:sp>
        <p:nvSpPr>
          <p:cNvPr id="50" name="Title 1"/>
          <p:cNvSpPr txBox="1">
            <a:spLocks/>
          </p:cNvSpPr>
          <p:nvPr/>
        </p:nvSpPr>
        <p:spPr bwMode="auto">
          <a:xfrm>
            <a:off x="753858" y="1183265"/>
            <a:ext cx="2726815" cy="331969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 err="1" smtClean="0">
                <a:solidFill>
                  <a:srgbClr val="CCFFFF"/>
                </a:solidFill>
                <a:cs typeface="Arial" pitchFamily="34" charset="0"/>
              </a:rPr>
              <a:t>dE</a:t>
            </a:r>
            <a:r>
              <a:rPr lang="en-US" sz="2000" b="1" kern="0" dirty="0" smtClean="0">
                <a:solidFill>
                  <a:srgbClr val="CCFFFF"/>
                </a:solidFill>
                <a:cs typeface="Arial" pitchFamily="34" charset="0"/>
              </a:rPr>
              <a:t>/dx vs. p</a:t>
            </a:r>
            <a:endParaRPr lang="it-CH" sz="2400" b="1" kern="0" baseline="-25000" dirty="0">
              <a:solidFill>
                <a:srgbClr val="CCFFFF"/>
              </a:solidFill>
              <a:cs typeface="Arial" pitchFamily="34" charset="0"/>
            </a:endParaRPr>
          </a:p>
        </p:txBody>
      </p:sp>
      <p:sp>
        <p:nvSpPr>
          <p:cNvPr id="51" name="Title 1"/>
          <p:cNvSpPr txBox="1">
            <a:spLocks/>
          </p:cNvSpPr>
          <p:nvPr/>
        </p:nvSpPr>
        <p:spPr bwMode="auto">
          <a:xfrm>
            <a:off x="3480673" y="1187374"/>
            <a:ext cx="2951191" cy="331969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 smtClean="0">
                <a:solidFill>
                  <a:srgbClr val="CCFFFF"/>
                </a:solidFill>
                <a:cs typeface="Arial" pitchFamily="34" charset="0"/>
              </a:rPr>
              <a:t>TOF vs p</a:t>
            </a:r>
            <a:endParaRPr lang="it-CH" sz="2400" b="1" kern="0" baseline="-25000" dirty="0">
              <a:solidFill>
                <a:srgbClr val="CCFFFF"/>
              </a:solidFill>
              <a:cs typeface="Arial" pitchFamily="34" charset="0"/>
            </a:endParaRPr>
          </a:p>
        </p:txBody>
      </p:sp>
      <p:sp>
        <p:nvSpPr>
          <p:cNvPr id="52" name="Title 1"/>
          <p:cNvSpPr txBox="1">
            <a:spLocks/>
          </p:cNvSpPr>
          <p:nvPr/>
        </p:nvSpPr>
        <p:spPr bwMode="auto">
          <a:xfrm>
            <a:off x="6431864" y="1190171"/>
            <a:ext cx="2702611" cy="331969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 smtClean="0">
                <a:solidFill>
                  <a:srgbClr val="CCFFFF"/>
                </a:solidFill>
                <a:cs typeface="Arial" pitchFamily="34" charset="0"/>
              </a:rPr>
              <a:t>PID: </a:t>
            </a:r>
            <a:r>
              <a:rPr lang="en-US" sz="2000" b="1" kern="0" dirty="0" smtClean="0">
                <a:solidFill>
                  <a:srgbClr val="CCFFFF"/>
                </a:solidFill>
                <a:latin typeface="Symbol" panose="05050102010706020507" pitchFamily="18" charset="2"/>
                <a:cs typeface="Arial" pitchFamily="34" charset="0"/>
              </a:rPr>
              <a:t>p</a:t>
            </a:r>
            <a:r>
              <a:rPr lang="en-US" sz="2000" b="1" kern="0" dirty="0" smtClean="0">
                <a:solidFill>
                  <a:srgbClr val="CCFFFF"/>
                </a:solidFill>
                <a:cs typeface="Arial" pitchFamily="34" charset="0"/>
              </a:rPr>
              <a:t>, K, p, d, t…</a:t>
            </a:r>
            <a:endParaRPr lang="it-CH" sz="2400" b="1" kern="0" baseline="-25000" dirty="0">
              <a:solidFill>
                <a:srgbClr val="CC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0954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8534400" y="76200"/>
            <a:ext cx="1306286" cy="1219200"/>
          </a:xfrm>
          <a:prstGeom prst="rect">
            <a:avLst/>
          </a:prstGeom>
          <a:solidFill>
            <a:srgbClr val="00003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</a:pPr>
            <a:endParaRPr lang="en-US" sz="2000" b="1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9154" name="Rectangle 6"/>
          <p:cNvSpPr txBox="1">
            <a:spLocks noChangeArrowheads="1"/>
          </p:cNvSpPr>
          <p:nvPr/>
        </p:nvSpPr>
        <p:spPr bwMode="auto">
          <a:xfrm>
            <a:off x="1055914" y="22953"/>
            <a:ext cx="8850086" cy="7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5000"/>
              </a:lnSpc>
              <a:spcBef>
                <a:spcPct val="20000"/>
              </a:spcBef>
            </a:pPr>
            <a:r>
              <a:rPr lang="en-US" sz="3200" b="1" dirty="0" smtClean="0">
                <a:solidFill>
                  <a:srgbClr val="CCFFFF"/>
                </a:solidFill>
                <a:cs typeface="Arial" pitchFamily="34" charset="0"/>
              </a:rPr>
              <a:t>ALICE An Antimatter Factory</a:t>
            </a:r>
            <a:endParaRPr lang="en-US" sz="3200" b="1" dirty="0" smtClean="0">
              <a:solidFill>
                <a:srgbClr val="FFEE13"/>
              </a:solidFill>
              <a:cs typeface="Arial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>
          <a:xfrm>
            <a:off x="8515350" y="6553200"/>
            <a:ext cx="1238250" cy="304800"/>
          </a:xfrm>
        </p:spPr>
        <p:txBody>
          <a:bodyPr/>
          <a:lstStyle/>
          <a:p>
            <a:pPr>
              <a:defRPr/>
            </a:pPr>
            <a:fld id="{5E657AAA-D6E1-43B5-84BB-4A2DB0C4F7A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54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41" y="39951"/>
            <a:ext cx="658360" cy="78713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4"/>
          <a:srcRect l="6465" t="9274" r="11168" b="6772"/>
          <a:stretch/>
        </p:blipFill>
        <p:spPr>
          <a:xfrm>
            <a:off x="457200" y="1764956"/>
            <a:ext cx="4506097" cy="4864444"/>
          </a:xfrm>
          <a:prstGeom prst="rect">
            <a:avLst/>
          </a:prstGeom>
          <a:ln w="25400">
            <a:solidFill>
              <a:srgbClr val="FFEE13"/>
            </a:solidFill>
          </a:ln>
        </p:spPr>
      </p:pic>
      <p:sp>
        <p:nvSpPr>
          <p:cNvPr id="57" name="Title 1"/>
          <p:cNvSpPr txBox="1">
            <a:spLocks/>
          </p:cNvSpPr>
          <p:nvPr/>
        </p:nvSpPr>
        <p:spPr bwMode="auto">
          <a:xfrm>
            <a:off x="457200" y="846444"/>
            <a:ext cx="4506097" cy="959488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0" tIns="91440" rIns="0" bIns="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solidFill>
                  <a:srgbClr val="CCFFFF"/>
                </a:solidFill>
                <a:cs typeface="Arial" pitchFamily="34" charset="0"/>
              </a:rPr>
              <a:t>Separation up to </a:t>
            </a:r>
            <a:r>
              <a:rPr lang="en-US" sz="2400" b="1" baseline="30000" dirty="0" smtClean="0">
                <a:solidFill>
                  <a:srgbClr val="FFEE13"/>
                </a:solidFill>
                <a:cs typeface="Arial" pitchFamily="34" charset="0"/>
              </a:rPr>
              <a:t>4</a:t>
            </a:r>
            <a:r>
              <a:rPr lang="en-US" sz="2400" b="1" dirty="0" smtClean="0">
                <a:solidFill>
                  <a:srgbClr val="FFEE13"/>
                </a:solidFill>
                <a:cs typeface="Arial" pitchFamily="34" charset="0"/>
              </a:rPr>
              <a:t>He: </a:t>
            </a:r>
            <a:br>
              <a:rPr lang="en-US" sz="2400" b="1" dirty="0" smtClean="0">
                <a:solidFill>
                  <a:srgbClr val="FFEE13"/>
                </a:solidFill>
                <a:cs typeface="Arial" pitchFamily="34" charset="0"/>
              </a:rPr>
            </a:br>
            <a:r>
              <a:rPr lang="en-US" sz="2400" b="1" dirty="0" smtClean="0">
                <a:solidFill>
                  <a:srgbClr val="FFEE13"/>
                </a:solidFill>
                <a:cs typeface="Arial" pitchFamily="34" charset="0"/>
              </a:rPr>
              <a:t>Heaviest </a:t>
            </a:r>
            <a:r>
              <a:rPr lang="en-US" sz="2400" b="1" dirty="0" err="1" smtClean="0">
                <a:solidFill>
                  <a:srgbClr val="FFEE13"/>
                </a:solidFill>
                <a:cs typeface="Arial" pitchFamily="34" charset="0"/>
              </a:rPr>
              <a:t>Antinucleus</a:t>
            </a:r>
            <a:r>
              <a:rPr lang="en-US" sz="2400" b="1" dirty="0" smtClean="0">
                <a:solidFill>
                  <a:srgbClr val="FFEE13"/>
                </a:solidFill>
                <a:cs typeface="Arial" pitchFamily="34" charset="0"/>
              </a:rPr>
              <a:t> known</a:t>
            </a:r>
            <a:endParaRPr lang="en-US" sz="2400" b="1" dirty="0">
              <a:solidFill>
                <a:srgbClr val="FFEE13"/>
              </a:solidFill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CH" sz="2400" b="1" kern="0" baseline="-25000" dirty="0">
              <a:solidFill>
                <a:srgbClr val="CCFFFF"/>
              </a:solidFill>
              <a:cs typeface="Arial" pitchFamily="34" charset="0"/>
            </a:endParaRPr>
          </a:p>
        </p:txBody>
      </p:sp>
      <p:cxnSp>
        <p:nvCxnSpPr>
          <p:cNvPr id="58" name="Straight Connector 57"/>
          <p:cNvCxnSpPr/>
          <p:nvPr/>
        </p:nvCxnSpPr>
        <p:spPr bwMode="auto">
          <a:xfrm>
            <a:off x="3733800" y="930882"/>
            <a:ext cx="457200" cy="0"/>
          </a:xfrm>
          <a:prstGeom prst="line">
            <a:avLst/>
          </a:prstGeom>
          <a:solidFill>
            <a:srgbClr val="000054"/>
          </a:solidFill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1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3"/>
          <a:stretch/>
        </p:blipFill>
        <p:spPr bwMode="auto">
          <a:xfrm>
            <a:off x="4963297" y="1746422"/>
            <a:ext cx="4333103" cy="4864444"/>
          </a:xfrm>
          <a:prstGeom prst="rect">
            <a:avLst/>
          </a:prstGeom>
          <a:noFill/>
          <a:ln w="25400">
            <a:solidFill>
              <a:srgbClr val="FFEE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itle 1"/>
          <p:cNvSpPr txBox="1">
            <a:spLocks/>
          </p:cNvSpPr>
          <p:nvPr/>
        </p:nvSpPr>
        <p:spPr bwMode="auto">
          <a:xfrm>
            <a:off x="4963297" y="860859"/>
            <a:ext cx="4333103" cy="944361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0" tIns="45720" rIns="0" bIns="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kern="0" dirty="0" err="1" smtClean="0">
                <a:solidFill>
                  <a:srgbClr val="CCFFFF"/>
                </a:solidFill>
                <a:cs typeface="Arial" pitchFamily="34" charset="0"/>
              </a:rPr>
              <a:t>Antinuclei</a:t>
            </a:r>
            <a:r>
              <a:rPr lang="en-US" sz="2200" b="1" kern="0" dirty="0" smtClean="0">
                <a:solidFill>
                  <a:srgbClr val="CCFFFF"/>
                </a:solidFill>
                <a:cs typeface="Arial" pitchFamily="34" charset="0"/>
              </a:rPr>
              <a:t>/nuclei </a:t>
            </a:r>
            <a:r>
              <a:rPr lang="en-US" sz="2200" b="1" kern="0" dirty="0">
                <a:solidFill>
                  <a:srgbClr val="CCFFFF"/>
                </a:solidFill>
                <a:cs typeface="Arial" pitchFamily="34" charset="0"/>
              </a:rPr>
              <a:t>A</a:t>
            </a:r>
            <a:r>
              <a:rPr lang="en-US" sz="2200" b="1" kern="0" dirty="0" smtClean="0">
                <a:solidFill>
                  <a:srgbClr val="CCFFFF"/>
                </a:solidFill>
                <a:cs typeface="Arial" pitchFamily="34" charset="0"/>
              </a:rPr>
              <a:t>bundance </a:t>
            </a:r>
            <a:br>
              <a:rPr lang="en-US" sz="2200" b="1" kern="0" dirty="0" smtClean="0">
                <a:solidFill>
                  <a:srgbClr val="CCFFFF"/>
                </a:solidFill>
                <a:cs typeface="Arial" pitchFamily="34" charset="0"/>
              </a:rPr>
            </a:br>
            <a:r>
              <a:rPr lang="en-US" sz="2200" b="1" kern="0" dirty="0" smtClean="0">
                <a:solidFill>
                  <a:srgbClr val="FFEE13"/>
                </a:solidFill>
                <a:cs typeface="Arial" pitchFamily="34" charset="0"/>
              </a:rPr>
              <a:t>Ratios Compatible with 1</a:t>
            </a:r>
          </a:p>
          <a:p>
            <a:pPr algn="ctr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kern="0" dirty="0" smtClean="0">
                <a:solidFill>
                  <a:srgbClr val="FFEE13"/>
                </a:solidFill>
                <a:cs typeface="Arial" pitchFamily="34" charset="0"/>
              </a:rPr>
              <a:t>Independent of PT</a:t>
            </a:r>
            <a:endParaRPr lang="it-CH" sz="2200" b="1" kern="0" baseline="-25000" dirty="0">
              <a:solidFill>
                <a:srgbClr val="FFEE13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818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8534400" y="76200"/>
            <a:ext cx="1306286" cy="1219200"/>
          </a:xfrm>
          <a:prstGeom prst="rect">
            <a:avLst/>
          </a:prstGeom>
          <a:solidFill>
            <a:srgbClr val="00003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</a:pPr>
            <a:endParaRPr lang="en-US" sz="2000" b="1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9154" name="Rectangle 6"/>
          <p:cNvSpPr txBox="1">
            <a:spLocks noChangeArrowheads="1"/>
          </p:cNvSpPr>
          <p:nvPr/>
        </p:nvSpPr>
        <p:spPr bwMode="auto">
          <a:xfrm>
            <a:off x="762001" y="22953"/>
            <a:ext cx="9078685" cy="7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5000"/>
              </a:lnSpc>
              <a:spcBef>
                <a:spcPct val="20000"/>
              </a:spcBef>
            </a:pPr>
            <a:r>
              <a:rPr lang="en-US" sz="3000" b="1" dirty="0" smtClean="0">
                <a:solidFill>
                  <a:srgbClr val="CCFFFF"/>
                </a:solidFill>
                <a:cs typeface="Arial" pitchFamily="34" charset="0"/>
              </a:rPr>
              <a:t>ALICE: Blast Wave Spectral Function for </a:t>
            </a:r>
            <a:r>
              <a:rPr lang="en-US" sz="3000" b="1" dirty="0" err="1" smtClean="0">
                <a:solidFill>
                  <a:srgbClr val="CCFFFF"/>
                </a:solidFill>
                <a:cs typeface="Arial" pitchFamily="34" charset="0"/>
              </a:rPr>
              <a:t>Pb-Pb</a:t>
            </a:r>
            <a:endParaRPr lang="en-US" sz="3000" b="1" dirty="0" smtClean="0">
              <a:solidFill>
                <a:srgbClr val="FFEE13"/>
              </a:solidFill>
              <a:cs typeface="Arial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>
          <a:xfrm>
            <a:off x="8497040" y="6482157"/>
            <a:ext cx="1238250" cy="304800"/>
          </a:xfrm>
        </p:spPr>
        <p:txBody>
          <a:bodyPr/>
          <a:lstStyle/>
          <a:p>
            <a:pPr>
              <a:defRPr/>
            </a:pPr>
            <a:fld id="{5E657AAA-D6E1-43B5-84BB-4A2DB0C4F7A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55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41" y="39951"/>
            <a:ext cx="658360" cy="7871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43338"/>
          <a:stretch/>
        </p:blipFill>
        <p:spPr>
          <a:xfrm>
            <a:off x="105700" y="826988"/>
            <a:ext cx="3096759" cy="55508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3625" y="827081"/>
            <a:ext cx="3407945" cy="55412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4759" y="827081"/>
            <a:ext cx="3092641" cy="554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734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8534400" y="76200"/>
            <a:ext cx="1306286" cy="1219200"/>
          </a:xfrm>
          <a:prstGeom prst="rect">
            <a:avLst/>
          </a:prstGeom>
          <a:solidFill>
            <a:srgbClr val="00003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</a:pPr>
            <a:endParaRPr lang="en-US" sz="2000" b="1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9154" name="Rectangle 6"/>
          <p:cNvSpPr txBox="1">
            <a:spLocks noChangeArrowheads="1"/>
          </p:cNvSpPr>
          <p:nvPr/>
        </p:nvSpPr>
        <p:spPr bwMode="auto">
          <a:xfrm>
            <a:off x="609600" y="-57531"/>
            <a:ext cx="7543800" cy="1200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/>
          <a:lstStyle/>
          <a:p>
            <a:pPr algn="ctr">
              <a:lnSpc>
                <a:spcPct val="95000"/>
              </a:lnSpc>
              <a:spcBef>
                <a:spcPct val="20000"/>
              </a:spcBef>
            </a:pPr>
            <a:r>
              <a:rPr lang="en-US" sz="3600" b="1" dirty="0" smtClean="0">
                <a:solidFill>
                  <a:srgbClr val="FBD805"/>
                </a:solidFill>
                <a:cs typeface="Arial" pitchFamily="34" charset="0"/>
              </a:rPr>
              <a:t>  </a:t>
            </a:r>
            <a:r>
              <a:rPr lang="en-US" sz="3200" b="1" dirty="0" err="1" smtClean="0">
                <a:solidFill>
                  <a:srgbClr val="CCFFFF"/>
                </a:solidFill>
                <a:cs typeface="Arial" pitchFamily="34" charset="0"/>
              </a:rPr>
              <a:t>LHCb</a:t>
            </a:r>
            <a:r>
              <a:rPr lang="en-US" sz="3200" b="1" dirty="0" smtClean="0">
                <a:solidFill>
                  <a:srgbClr val="CCFFFF"/>
                </a:solidFill>
                <a:cs typeface="Arial" pitchFamily="34" charset="0"/>
              </a:rPr>
              <a:t>: Delivering in Its Core Areas</a:t>
            </a:r>
          </a:p>
          <a:p>
            <a:pPr algn="ctr">
              <a:lnSpc>
                <a:spcPct val="95000"/>
              </a:lnSpc>
              <a:spcBef>
                <a:spcPct val="20000"/>
              </a:spcBef>
            </a:pPr>
            <a:r>
              <a:rPr lang="en-US" sz="3200" b="1" dirty="0" smtClean="0">
                <a:solidFill>
                  <a:srgbClr val="FFFFFF"/>
                </a:solidFill>
                <a:cs typeface="Arial" pitchFamily="34" charset="0"/>
              </a:rPr>
              <a:t>Matching or Exceeding Expectations</a:t>
            </a:r>
            <a:endParaRPr lang="en-US" sz="2800" b="1" dirty="0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11250" y="193875"/>
            <a:ext cx="1152525" cy="78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lum contrast="20000"/>
          </a:blip>
          <a:srcRect t="7452"/>
          <a:stretch/>
        </p:blipFill>
        <p:spPr>
          <a:xfrm>
            <a:off x="152400" y="1557668"/>
            <a:ext cx="9529981" cy="4834266"/>
          </a:xfrm>
          <a:prstGeom prst="rect">
            <a:avLst/>
          </a:prstGeom>
          <a:ln w="22225">
            <a:solidFill>
              <a:srgbClr val="FFEF00"/>
            </a:solidFill>
          </a:ln>
        </p:spPr>
      </p:pic>
      <p:sp>
        <p:nvSpPr>
          <p:cNvPr id="17" name="Title 1"/>
          <p:cNvSpPr txBox="1">
            <a:spLocks/>
          </p:cNvSpPr>
          <p:nvPr/>
        </p:nvSpPr>
        <p:spPr bwMode="auto">
          <a:xfrm>
            <a:off x="152400" y="1143000"/>
            <a:ext cx="4343399" cy="381000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kern="0" dirty="0" smtClean="0">
                <a:solidFill>
                  <a:srgbClr val="FFFFFF"/>
                </a:solidFill>
                <a:cs typeface="Arial" pitchFamily="34" charset="0"/>
              </a:rPr>
              <a:t>Unitary Triangle Angle </a:t>
            </a:r>
            <a:r>
              <a:rPr lang="en-US" sz="2400" b="1" kern="0" dirty="0" smtClean="0">
                <a:solidFill>
                  <a:srgbClr val="FFFFFF"/>
                </a:solidFill>
                <a:latin typeface="Symbol" panose="05050102010706020507" pitchFamily="18" charset="2"/>
                <a:cs typeface="Arial" pitchFamily="34" charset="0"/>
              </a:rPr>
              <a:t>g</a:t>
            </a:r>
            <a:endParaRPr lang="it-CH" sz="2400" b="1" kern="0" baseline="-25000" dirty="0">
              <a:solidFill>
                <a:srgbClr val="FFEA13"/>
              </a:solidFill>
              <a:latin typeface="Symbol" panose="05050102010706020507" pitchFamily="18" charset="2"/>
              <a:cs typeface="Arial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4495799" y="1143000"/>
            <a:ext cx="5167976" cy="381000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kern="0" dirty="0" smtClean="0">
                <a:solidFill>
                  <a:srgbClr val="FFFFFF"/>
                </a:solidFill>
                <a:cs typeface="Arial" pitchFamily="34" charset="0"/>
              </a:rPr>
              <a:t>New Physics Search in EW Penguins</a:t>
            </a:r>
            <a:endParaRPr lang="it-CH" sz="2400" b="1" kern="0" baseline="-25000" dirty="0">
              <a:solidFill>
                <a:srgbClr val="FFEA13"/>
              </a:solidFill>
              <a:latin typeface="Symbol" panose="05050102010706020507" pitchFamily="18" charset="2"/>
              <a:cs typeface="Arial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136449" y="3823065"/>
            <a:ext cx="4343399" cy="381000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kern="0" dirty="0" smtClean="0">
                <a:solidFill>
                  <a:srgbClr val="FFFFFF"/>
                </a:solidFill>
                <a:cs typeface="Arial" pitchFamily="34" charset="0"/>
              </a:rPr>
              <a:t>Measuring CPV in </a:t>
            </a:r>
            <a:r>
              <a:rPr lang="en-US" sz="2200" b="1" kern="0" dirty="0" err="1" smtClean="0">
                <a:solidFill>
                  <a:srgbClr val="FFFFFF"/>
                </a:solidFill>
                <a:cs typeface="Arial" pitchFamily="34" charset="0"/>
              </a:rPr>
              <a:t>B</a:t>
            </a:r>
            <a:r>
              <a:rPr lang="en-US" sz="2600" b="1" kern="0" baseline="-20000" dirty="0" err="1" smtClean="0">
                <a:solidFill>
                  <a:srgbClr val="FFFFFF"/>
                </a:solidFill>
                <a:cs typeface="Arial" pitchFamily="34" charset="0"/>
              </a:rPr>
              <a:t>s</a:t>
            </a:r>
            <a:r>
              <a:rPr lang="en-US" sz="2200" b="1" kern="0" dirty="0" smtClean="0">
                <a:solidFill>
                  <a:srgbClr val="FFFFFF"/>
                </a:solidFill>
                <a:cs typeface="Arial" pitchFamily="34" charset="0"/>
              </a:rPr>
              <a:t> Sector</a:t>
            </a:r>
            <a:endParaRPr lang="it-CH" sz="2400" b="1" kern="0" baseline="-25000" dirty="0">
              <a:solidFill>
                <a:srgbClr val="FFEA13"/>
              </a:solidFill>
              <a:latin typeface="Symbol" panose="05050102010706020507" pitchFamily="18" charset="2"/>
              <a:cs typeface="Arial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4522380" y="3828053"/>
            <a:ext cx="5130762" cy="381000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kern="0" dirty="0" smtClean="0">
                <a:solidFill>
                  <a:srgbClr val="FFFFFF"/>
                </a:solidFill>
                <a:cs typeface="Arial" pitchFamily="34" charset="0"/>
              </a:rPr>
              <a:t>Ultra-Rare Decays: </a:t>
            </a:r>
            <a:r>
              <a:rPr lang="en-US" sz="2200" b="1" kern="0" dirty="0" err="1" smtClean="0">
                <a:solidFill>
                  <a:srgbClr val="FFFFFF"/>
                </a:solidFill>
                <a:cs typeface="Arial" pitchFamily="34" charset="0"/>
              </a:rPr>
              <a:t>B</a:t>
            </a:r>
            <a:r>
              <a:rPr lang="en-US" sz="2600" b="1" kern="0" baseline="-20000" dirty="0" err="1" smtClean="0">
                <a:solidFill>
                  <a:srgbClr val="FFFFFF"/>
                </a:solidFill>
                <a:cs typeface="Arial" pitchFamily="34" charset="0"/>
              </a:rPr>
              <a:t>s</a:t>
            </a:r>
            <a:r>
              <a:rPr lang="en-US" sz="2600" b="1" kern="0" baseline="-20000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en-US" sz="2200" b="1" kern="0" dirty="0" smtClean="0">
                <a:solidFill>
                  <a:srgbClr val="FFFFFF"/>
                </a:solidFill>
                <a:cs typeface="Arial" pitchFamily="34" charset="0"/>
                <a:sym typeface="Wingdings 3" panose="05040102010807070707" pitchFamily="18" charset="2"/>
              </a:rPr>
              <a:t> </a:t>
            </a:r>
            <a:r>
              <a:rPr lang="en-US" sz="2200" b="1" kern="0" dirty="0" smtClean="0">
                <a:solidFill>
                  <a:srgbClr val="FFFFFF"/>
                </a:solidFill>
                <a:latin typeface="Symbol" panose="05050102010706020507" pitchFamily="18" charset="2"/>
                <a:cs typeface="Arial" pitchFamily="34" charset="0"/>
                <a:sym typeface="Wingdings 3" panose="05040102010807070707" pitchFamily="18" charset="2"/>
              </a:rPr>
              <a:t>mm</a:t>
            </a:r>
            <a:endParaRPr lang="it-CH" sz="2400" b="1" kern="0" baseline="-25000" dirty="0">
              <a:solidFill>
                <a:srgbClr val="FFEA13"/>
              </a:solidFill>
              <a:latin typeface="Symbol" panose="05050102010706020507" pitchFamily="18" charset="2"/>
              <a:cs typeface="Arial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 bwMode="auto">
          <a:xfrm>
            <a:off x="189613" y="6438898"/>
            <a:ext cx="9474162" cy="419101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kern="0" dirty="0" smtClean="0">
                <a:solidFill>
                  <a:srgbClr val="FFFFFF"/>
                </a:solidFill>
                <a:cs typeface="Arial" pitchFamily="34" charset="0"/>
              </a:rPr>
              <a:t>And Beyond: </a:t>
            </a:r>
            <a:r>
              <a:rPr lang="en-US" sz="2200" b="1" kern="0" dirty="0" smtClean="0">
                <a:solidFill>
                  <a:srgbClr val="CCFFFF"/>
                </a:solidFill>
                <a:cs typeface="Arial" pitchFamily="34" charset="0"/>
              </a:rPr>
              <a:t>Unexpected Areas, Hints of New Physics </a:t>
            </a:r>
            <a:r>
              <a:rPr lang="en-US" sz="2200" b="1" kern="0" dirty="0" smtClean="0">
                <a:solidFill>
                  <a:srgbClr val="CCFFFF"/>
                </a:solidFill>
                <a:cs typeface="Arial" pitchFamily="34" charset="0"/>
                <a:sym typeface="Wingdings 3" panose="05040102010807070707" pitchFamily="18" charset="2"/>
              </a:rPr>
              <a:t></a:t>
            </a:r>
            <a:r>
              <a:rPr lang="en-US" sz="2200" b="1" kern="0" dirty="0" smtClean="0">
                <a:solidFill>
                  <a:srgbClr val="CCFFFF"/>
                </a:solidFill>
                <a:cs typeface="Arial" pitchFamily="34" charset="0"/>
              </a:rPr>
              <a:t> </a:t>
            </a:r>
            <a:endParaRPr lang="it-CH" sz="2400" b="1" kern="0" baseline="-25000" dirty="0">
              <a:solidFill>
                <a:srgbClr val="CCFFFF"/>
              </a:solidFill>
              <a:latin typeface="Symbol" panose="05050102010706020507" pitchFamily="18" charset="2"/>
              <a:cs typeface="Arial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 bwMode="auto">
          <a:xfrm>
            <a:off x="4495799" y="4204065"/>
            <a:ext cx="2133601" cy="381000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 err="1" smtClean="0">
                <a:solidFill>
                  <a:srgbClr val="CCFFFF"/>
                </a:solidFill>
                <a:cs typeface="Arial" pitchFamily="34" charset="0"/>
              </a:rPr>
              <a:t>LHCb</a:t>
            </a:r>
            <a:r>
              <a:rPr lang="en-US" sz="2000" b="1" kern="0" dirty="0" smtClean="0">
                <a:solidFill>
                  <a:srgbClr val="CCFFFF"/>
                </a:solidFill>
                <a:cs typeface="Arial" pitchFamily="34" charset="0"/>
              </a:rPr>
              <a:t> and CMS</a:t>
            </a:r>
            <a:endParaRPr lang="it-CH" sz="2000" b="1" kern="0" baseline="-25000" dirty="0">
              <a:solidFill>
                <a:srgbClr val="CCFFFF"/>
              </a:solidFill>
              <a:latin typeface="Symbol" panose="05050102010706020507" pitchFamily="18" charset="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97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8534400" y="76200"/>
            <a:ext cx="1306286" cy="1219200"/>
          </a:xfrm>
          <a:prstGeom prst="rect">
            <a:avLst/>
          </a:prstGeom>
          <a:solidFill>
            <a:srgbClr val="00003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</a:pPr>
            <a:endParaRPr lang="en-US" sz="2000" b="1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9154" name="Rectangle 6"/>
          <p:cNvSpPr txBox="1">
            <a:spLocks noChangeArrowheads="1"/>
          </p:cNvSpPr>
          <p:nvPr/>
        </p:nvSpPr>
        <p:spPr bwMode="auto">
          <a:xfrm>
            <a:off x="609600" y="-57531"/>
            <a:ext cx="845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5000"/>
              </a:lnSpc>
              <a:spcBef>
                <a:spcPct val="20000"/>
              </a:spcBef>
            </a:pPr>
            <a:r>
              <a:rPr lang="en-US" sz="3600" b="1" dirty="0" smtClean="0">
                <a:solidFill>
                  <a:srgbClr val="FBD805"/>
                </a:solidFill>
                <a:cs typeface="Arial" pitchFamily="34" charset="0"/>
              </a:rPr>
              <a:t>  </a:t>
            </a:r>
            <a:r>
              <a:rPr lang="en-US" sz="3200" b="1" dirty="0" err="1" smtClean="0">
                <a:solidFill>
                  <a:srgbClr val="CCFFFF"/>
                </a:solidFill>
                <a:cs typeface="Arial" pitchFamily="34" charset="0"/>
              </a:rPr>
              <a:t>LHCb</a:t>
            </a:r>
            <a:r>
              <a:rPr lang="en-US" sz="3200" b="1" dirty="0" smtClean="0">
                <a:solidFill>
                  <a:srgbClr val="CCFFFF"/>
                </a:solidFill>
                <a:cs typeface="Arial" pitchFamily="34" charset="0"/>
              </a:rPr>
              <a:t> Results: Electroweak Penguins</a:t>
            </a:r>
            <a:endParaRPr lang="en-US" sz="2800" b="1" dirty="0">
              <a:solidFill>
                <a:srgbClr val="CCFFFF"/>
              </a:solidFill>
              <a:cs typeface="Arial" pitchFamily="34" charset="0"/>
            </a:endParaRPr>
          </a:p>
        </p:txBody>
      </p:sp>
      <p:sp>
        <p:nvSpPr>
          <p:cNvPr id="49155" name="Rectangle 5"/>
          <p:cNvSpPr>
            <a:spLocks noChangeArrowheads="1"/>
          </p:cNvSpPr>
          <p:nvPr/>
        </p:nvSpPr>
        <p:spPr bwMode="auto">
          <a:xfrm>
            <a:off x="990600" y="552069"/>
            <a:ext cx="723900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9725" indent="-339725">
              <a:lnSpc>
                <a:spcPct val="90000"/>
              </a:lnSpc>
              <a:spcAft>
                <a:spcPts val="600"/>
              </a:spcAft>
              <a:buClr>
                <a:srgbClr val="FFFFFF"/>
              </a:buClr>
              <a:buSzPct val="95000"/>
            </a:pPr>
            <a:r>
              <a:rPr lang="en-US" sz="3200" b="1" dirty="0" smtClean="0">
                <a:solidFill>
                  <a:srgbClr val="FFFFFF"/>
                </a:solidFill>
                <a:cs typeface="Arial" pitchFamily="34" charset="0"/>
              </a:rPr>
              <a:t>Transitions in b</a:t>
            </a:r>
            <a:r>
              <a:rPr lang="en-US" sz="3200" b="1" dirty="0" smtClean="0">
                <a:solidFill>
                  <a:srgbClr val="FFFFFF"/>
                </a:solidFill>
                <a:cs typeface="Arial" pitchFamily="34" charset="0"/>
                <a:sym typeface="Wingdings 3"/>
              </a:rPr>
              <a:t></a:t>
            </a:r>
            <a:r>
              <a:rPr lang="en-US" sz="3200" b="1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cs typeface="Arial" pitchFamily="34" charset="0"/>
              </a:rPr>
              <a:t>s</a:t>
            </a:r>
            <a:r>
              <a:rPr lang="en-US" sz="3600" b="1" dirty="0" err="1" smtClean="0">
                <a:solidFill>
                  <a:srgbClr val="FFFFFF"/>
                </a:solidFill>
                <a:latin typeface="Symbol" pitchFamily="18" charset="2"/>
                <a:cs typeface="Arial" pitchFamily="34" charset="0"/>
              </a:rPr>
              <a:t>mm</a:t>
            </a:r>
            <a:r>
              <a:rPr lang="en-US" sz="3600" b="1" dirty="0" smtClean="0">
                <a:solidFill>
                  <a:srgbClr val="FFFFFF"/>
                </a:solidFill>
                <a:latin typeface="Symbol" pitchFamily="18" charset="2"/>
                <a:cs typeface="Arial" pitchFamily="34" charset="0"/>
              </a:rPr>
              <a:t>   </a:t>
            </a:r>
            <a:r>
              <a:rPr lang="en-US" sz="2400" b="1" dirty="0" smtClean="0">
                <a:solidFill>
                  <a:srgbClr val="FFFFFF"/>
                </a:solidFill>
                <a:cs typeface="Arial" pitchFamily="34" charset="0"/>
              </a:rPr>
              <a:t>  </a:t>
            </a:r>
            <a:r>
              <a:rPr lang="en-US" sz="2400" b="1" dirty="0" err="1" smtClean="0">
                <a:solidFill>
                  <a:srgbClr val="FFFFFF"/>
                </a:solidFill>
                <a:cs typeface="Arial" pitchFamily="34" charset="0"/>
              </a:rPr>
              <a:t>arXiv</a:t>
            </a:r>
            <a:r>
              <a:rPr lang="en-US" sz="2400" b="1" dirty="0" smtClean="0">
                <a:solidFill>
                  <a:srgbClr val="FFFFFF"/>
                </a:solidFill>
                <a:cs typeface="Arial" pitchFamily="34" charset="0"/>
              </a:rPr>
              <a:t> 1308.1707</a:t>
            </a:r>
            <a:endParaRPr lang="en-US" sz="20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>
          <a:xfrm>
            <a:off x="8515350" y="6553200"/>
            <a:ext cx="1238250" cy="304800"/>
          </a:xfrm>
        </p:spPr>
        <p:txBody>
          <a:bodyPr/>
          <a:lstStyle/>
          <a:p>
            <a:pPr>
              <a:defRPr/>
            </a:pPr>
            <a:fld id="{5E657AAA-D6E1-43B5-84BB-4A2DB0C4F7A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533400" y="1143000"/>
            <a:ext cx="4811888" cy="1219200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solidFill>
                  <a:srgbClr val="FFEA13"/>
                </a:solidFill>
                <a:cs typeface="Arial" pitchFamily="34" charset="0"/>
              </a:rPr>
              <a:t>Penguin-dominated</a:t>
            </a:r>
            <a:r>
              <a:rPr lang="en-US" sz="2400" b="1" kern="0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en-US" sz="2400" b="1" kern="0" dirty="0">
                <a:solidFill>
                  <a:srgbClr val="CCFFFF"/>
                </a:solidFill>
                <a:cs typeface="Arial" pitchFamily="34" charset="0"/>
              </a:rPr>
              <a:t>B</a:t>
            </a:r>
            <a:r>
              <a:rPr lang="en-US" sz="2400" b="1" kern="0" baseline="30000" dirty="0">
                <a:solidFill>
                  <a:srgbClr val="CCFFFF"/>
                </a:solidFill>
                <a:cs typeface="Arial" pitchFamily="34" charset="0"/>
              </a:rPr>
              <a:t>0 </a:t>
            </a:r>
            <a:r>
              <a:rPr lang="en-US" sz="2400" b="1" kern="0" dirty="0">
                <a:solidFill>
                  <a:srgbClr val="CCFFFF"/>
                </a:solidFill>
                <a:cs typeface="Arial" pitchFamily="34" charset="0"/>
                <a:sym typeface="Wingdings 3"/>
              </a:rPr>
              <a:t> </a:t>
            </a:r>
            <a:r>
              <a:rPr lang="en-US" sz="2400" b="1" kern="0" dirty="0">
                <a:solidFill>
                  <a:srgbClr val="CCFFFF"/>
                </a:solidFill>
                <a:cs typeface="Arial" pitchFamily="34" charset="0"/>
              </a:rPr>
              <a:t>K*</a:t>
            </a:r>
            <a:r>
              <a:rPr lang="en-US" sz="2400" b="1" kern="0" dirty="0">
                <a:solidFill>
                  <a:srgbClr val="CCFFFF"/>
                </a:solidFill>
                <a:latin typeface="Symbol" pitchFamily="18" charset="2"/>
                <a:cs typeface="Arial" pitchFamily="34" charset="0"/>
              </a:rPr>
              <a:t>mm</a:t>
            </a:r>
            <a:r>
              <a:rPr lang="en-US" sz="2400" b="1" kern="0" dirty="0">
                <a:solidFill>
                  <a:srgbClr val="CCFFFF"/>
                </a:solidFill>
                <a:cs typeface="Arial" pitchFamily="34" charset="0"/>
              </a:rPr>
              <a:t> </a:t>
            </a:r>
            <a:r>
              <a:rPr lang="en-US" sz="2400" b="1" kern="0" dirty="0" smtClean="0">
                <a:solidFill>
                  <a:srgbClr val="CCFFFF"/>
                </a:solidFill>
                <a:cs typeface="Arial" pitchFamily="34" charset="0"/>
              </a:rPr>
              <a:t/>
            </a:r>
            <a:br>
              <a:rPr lang="en-US" sz="2400" b="1" kern="0" dirty="0" smtClean="0">
                <a:solidFill>
                  <a:srgbClr val="CCFFFF"/>
                </a:solidFill>
                <a:cs typeface="Arial" pitchFamily="34" charset="0"/>
              </a:rPr>
            </a:br>
            <a:r>
              <a:rPr lang="en-US" sz="2400" b="1" kern="0" dirty="0" smtClean="0">
                <a:solidFill>
                  <a:srgbClr val="CCFFFF"/>
                </a:solidFill>
                <a:cs typeface="Arial" pitchFamily="34" charset="0"/>
              </a:rPr>
              <a:t>decays.</a:t>
            </a:r>
            <a:r>
              <a:rPr lang="en-US" sz="2400" b="1" kern="0" dirty="0" smtClean="0">
                <a:solidFill>
                  <a:srgbClr val="FFFFFF"/>
                </a:solidFill>
                <a:cs typeface="Arial" pitchFamily="34" charset="0"/>
              </a:rPr>
              <a:t> Angular Variables </a:t>
            </a:r>
            <a:br>
              <a:rPr lang="en-US" sz="2400" b="1" kern="0" dirty="0" smtClean="0">
                <a:solidFill>
                  <a:srgbClr val="FFFFFF"/>
                </a:solidFill>
                <a:cs typeface="Arial" pitchFamily="34" charset="0"/>
              </a:rPr>
            </a:br>
            <a:r>
              <a:rPr lang="en-US" sz="2400" b="1" kern="0" dirty="0" smtClean="0">
                <a:solidFill>
                  <a:srgbClr val="CCFFFF"/>
                </a:solidFill>
                <a:cs typeface="Arial" pitchFamily="34" charset="0"/>
              </a:rPr>
              <a:t>Sensitive to New Physics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5257798" y="1143000"/>
            <a:ext cx="4191002" cy="1219200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kern="0" dirty="0" smtClean="0">
                <a:solidFill>
                  <a:srgbClr val="FFFFFF"/>
                </a:solidFill>
                <a:cs typeface="Arial" pitchFamily="34" charset="0"/>
              </a:rPr>
              <a:t>One of these (P</a:t>
            </a:r>
            <a:r>
              <a:rPr lang="en-US" sz="2800" b="1" kern="0" baseline="-25000" dirty="0" smtClean="0">
                <a:solidFill>
                  <a:srgbClr val="FFFFFF"/>
                </a:solidFill>
                <a:cs typeface="Arial" pitchFamily="34" charset="0"/>
              </a:rPr>
              <a:t>5</a:t>
            </a:r>
            <a:r>
              <a:rPr lang="en-US" sz="2200" b="1" kern="0" dirty="0" smtClean="0">
                <a:solidFill>
                  <a:srgbClr val="FFFFFF"/>
                </a:solidFill>
                <a:cs typeface="Arial" pitchFamily="34" charset="0"/>
              </a:rPr>
              <a:t>’) shows </a:t>
            </a:r>
            <a:br>
              <a:rPr lang="en-US" sz="2200" b="1" kern="0" dirty="0" smtClean="0">
                <a:solidFill>
                  <a:srgbClr val="FFFFFF"/>
                </a:solidFill>
                <a:cs typeface="Arial" pitchFamily="34" charset="0"/>
              </a:rPr>
            </a:br>
            <a:r>
              <a:rPr lang="en-US" sz="2200" b="1" kern="0" dirty="0" smtClean="0">
                <a:solidFill>
                  <a:srgbClr val="FFFFFF"/>
                </a:solidFill>
                <a:cs typeface="Arial" pitchFamily="34" charset="0"/>
              </a:rPr>
              <a:t>a local  </a:t>
            </a:r>
            <a:r>
              <a:rPr lang="en-US" sz="2200" b="1" kern="0" dirty="0" smtClean="0">
                <a:solidFill>
                  <a:srgbClr val="FFEA13"/>
                </a:solidFill>
                <a:cs typeface="Arial" pitchFamily="34" charset="0"/>
              </a:rPr>
              <a:t>3.7</a:t>
            </a:r>
            <a:r>
              <a:rPr lang="en-US" sz="2400" b="1" kern="0" dirty="0" smtClean="0">
                <a:solidFill>
                  <a:srgbClr val="FFEA13"/>
                </a:solidFill>
                <a:latin typeface="Symbol" pitchFamily="18" charset="2"/>
                <a:cs typeface="Arial" pitchFamily="34" charset="0"/>
              </a:rPr>
              <a:t>s</a:t>
            </a:r>
            <a:r>
              <a:rPr lang="en-US" sz="2200" b="1" kern="0" dirty="0" smtClean="0">
                <a:solidFill>
                  <a:srgbClr val="FFEA13"/>
                </a:solidFill>
                <a:cs typeface="Arial" pitchFamily="34" charset="0"/>
              </a:rPr>
              <a:t> deviation</a:t>
            </a:r>
            <a:r>
              <a:rPr lang="en-US" sz="2200" b="1" kern="0" dirty="0" smtClean="0">
                <a:solidFill>
                  <a:srgbClr val="FFFFFF"/>
                </a:solidFill>
                <a:cs typeface="Arial" pitchFamily="34" charset="0"/>
              </a:rPr>
              <a:t> from SM predictions</a:t>
            </a:r>
            <a:endParaRPr lang="it-CH" sz="2200" b="1" kern="0" baseline="-25000" dirty="0">
              <a:solidFill>
                <a:srgbClr val="FFEA13"/>
              </a:solidFill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lum bright="-12000" contrast="22000"/>
          </a:blip>
          <a:srcRect/>
          <a:stretch>
            <a:fillRect/>
          </a:stretch>
        </p:blipFill>
        <p:spPr bwMode="auto">
          <a:xfrm>
            <a:off x="533400" y="2362200"/>
            <a:ext cx="4724399" cy="3429000"/>
          </a:xfrm>
          <a:prstGeom prst="rect">
            <a:avLst/>
          </a:prstGeom>
          <a:noFill/>
          <a:ln w="22225">
            <a:solidFill>
              <a:srgbClr val="FFEF00"/>
            </a:solidFill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lum bright="-12000" contrast="22000"/>
          </a:blip>
          <a:srcRect/>
          <a:stretch>
            <a:fillRect/>
          </a:stretch>
        </p:blipFill>
        <p:spPr bwMode="auto">
          <a:xfrm>
            <a:off x="5257800" y="2362200"/>
            <a:ext cx="4191000" cy="3429000"/>
          </a:xfrm>
          <a:prstGeom prst="rect">
            <a:avLst/>
          </a:prstGeom>
          <a:noFill/>
          <a:ln w="22225">
            <a:solidFill>
              <a:srgbClr val="FFEF00"/>
            </a:solidFill>
            <a:miter lim="800000"/>
            <a:headEnd/>
            <a:tailEnd/>
          </a:ln>
        </p:spPr>
      </p:pic>
      <p:sp>
        <p:nvSpPr>
          <p:cNvPr id="20" name="Title 1"/>
          <p:cNvSpPr txBox="1">
            <a:spLocks/>
          </p:cNvSpPr>
          <p:nvPr/>
        </p:nvSpPr>
        <p:spPr bwMode="auto">
          <a:xfrm>
            <a:off x="533400" y="5791200"/>
            <a:ext cx="3733800" cy="762000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kern="0" dirty="0">
                <a:solidFill>
                  <a:srgbClr val="FFEA13"/>
                </a:solidFill>
                <a:cs typeface="Arial" pitchFamily="34" charset="0"/>
              </a:rPr>
              <a:t>M</a:t>
            </a:r>
            <a:r>
              <a:rPr lang="en-US" sz="2200" b="1" kern="0" dirty="0" smtClean="0">
                <a:solidFill>
                  <a:srgbClr val="FFEA13"/>
                </a:solidFill>
                <a:cs typeface="Arial" pitchFamily="34" charset="0"/>
              </a:rPr>
              <a:t>ore data available </a:t>
            </a:r>
            <a:r>
              <a:rPr lang="en-US" sz="2200" b="1" kern="0" dirty="0" smtClean="0">
                <a:solidFill>
                  <a:srgbClr val="FFFFFF"/>
                </a:solidFill>
                <a:cs typeface="Arial" pitchFamily="34" charset="0"/>
              </a:rPr>
              <a:t>still to be analyzed</a:t>
            </a:r>
            <a:endParaRPr lang="it-CH" sz="2200" b="1" kern="0" baseline="-25000" dirty="0">
              <a:solidFill>
                <a:srgbClr val="FFEA13"/>
              </a:solidFill>
              <a:cs typeface="Arial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 bwMode="auto">
          <a:xfrm>
            <a:off x="4191000" y="5791200"/>
            <a:ext cx="5257800" cy="762000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kern="0" dirty="0" smtClean="0">
                <a:solidFill>
                  <a:srgbClr val="FFEA13"/>
                </a:solidFill>
                <a:cs typeface="Arial" pitchFamily="34" charset="0"/>
              </a:rPr>
              <a:t>NP ?</a:t>
            </a:r>
            <a:r>
              <a:rPr lang="en-US" sz="2200" b="1" kern="0" dirty="0" smtClean="0">
                <a:solidFill>
                  <a:srgbClr val="FFFFFF"/>
                </a:solidFill>
                <a:cs typeface="Arial" pitchFamily="34" charset="0"/>
              </a:rPr>
              <a:t>: great deal of theoretical interest deeper understanding needed</a:t>
            </a:r>
            <a:endParaRPr lang="it-CH" sz="2200" b="1" kern="0" baseline="-25000" dirty="0">
              <a:solidFill>
                <a:srgbClr val="FFEA13"/>
              </a:solidFill>
              <a:cs typeface="Arial" pitchFamily="34" charset="0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11250" y="193875"/>
            <a:ext cx="1152525" cy="78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29426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8388171" y="118730"/>
            <a:ext cx="1366537" cy="1214253"/>
          </a:xfrm>
          <a:prstGeom prst="rect">
            <a:avLst/>
          </a:prstGeom>
          <a:solidFill>
            <a:srgbClr val="00003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</a:pPr>
            <a:endParaRPr lang="en-US" sz="2000" b="1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9154" name="Rectangle 6"/>
          <p:cNvSpPr txBox="1">
            <a:spLocks noChangeArrowheads="1"/>
          </p:cNvSpPr>
          <p:nvPr/>
        </p:nvSpPr>
        <p:spPr bwMode="auto">
          <a:xfrm>
            <a:off x="75232" y="118730"/>
            <a:ext cx="8458200" cy="667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5000"/>
              </a:lnSpc>
              <a:spcBef>
                <a:spcPct val="20000"/>
              </a:spcBef>
            </a:pPr>
            <a:r>
              <a:rPr lang="en-US" sz="3600" b="1" dirty="0" smtClean="0">
                <a:solidFill>
                  <a:srgbClr val="FBD805"/>
                </a:solidFill>
                <a:cs typeface="Arial" pitchFamily="34" charset="0"/>
              </a:rPr>
              <a:t>  </a:t>
            </a:r>
            <a:r>
              <a:rPr lang="en-US" sz="3600" b="1" dirty="0" err="1" smtClean="0">
                <a:solidFill>
                  <a:srgbClr val="CCFFFF"/>
                </a:solidFill>
                <a:cs typeface="Arial" pitchFamily="34" charset="0"/>
              </a:rPr>
              <a:t>LHCb</a:t>
            </a:r>
            <a:r>
              <a:rPr lang="en-US" sz="3600" b="1" dirty="0" smtClean="0">
                <a:solidFill>
                  <a:srgbClr val="CCFFFF"/>
                </a:solidFill>
                <a:cs typeface="Arial" pitchFamily="34" charset="0"/>
              </a:rPr>
              <a:t>: R(D*) Analysis</a:t>
            </a:r>
            <a:endParaRPr lang="en-US" sz="3200" b="1" dirty="0">
              <a:solidFill>
                <a:srgbClr val="CCFFFF"/>
              </a:solidFill>
              <a:cs typeface="Arial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>
          <a:xfrm>
            <a:off x="8515350" y="6553200"/>
            <a:ext cx="1238250" cy="304800"/>
          </a:xfrm>
        </p:spPr>
        <p:txBody>
          <a:bodyPr/>
          <a:lstStyle/>
          <a:p>
            <a:pPr>
              <a:defRPr/>
            </a:pPr>
            <a:fld id="{5E657AAA-D6E1-43B5-84BB-4A2DB0C4F7A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58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75065"/>
            <a:ext cx="1180197" cy="80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lum contrast="36000"/>
          </a:blip>
          <a:srcRect t="1614" b="-238"/>
          <a:stretch/>
        </p:blipFill>
        <p:spPr>
          <a:xfrm>
            <a:off x="533400" y="829527"/>
            <a:ext cx="8361771" cy="5791200"/>
          </a:xfrm>
          <a:prstGeom prst="rect">
            <a:avLst/>
          </a:prstGeom>
          <a:ln w="25400">
            <a:solidFill>
              <a:srgbClr val="CCFFFF"/>
            </a:solidFill>
          </a:ln>
        </p:spPr>
      </p:pic>
    </p:spTree>
    <p:extLst>
      <p:ext uri="{BB962C8B-B14F-4D97-AF65-F5344CB8AC3E}">
        <p14:creationId xmlns:p14="http://schemas.microsoft.com/office/powerpoint/2010/main" val="3342909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8534400" y="76200"/>
            <a:ext cx="1306286" cy="1219200"/>
          </a:xfrm>
          <a:prstGeom prst="rect">
            <a:avLst/>
          </a:prstGeom>
          <a:solidFill>
            <a:srgbClr val="00003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</a:pPr>
            <a:endParaRPr lang="en-US" sz="2000" b="1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9154" name="Rectangle 6"/>
          <p:cNvSpPr txBox="1">
            <a:spLocks noChangeArrowheads="1"/>
          </p:cNvSpPr>
          <p:nvPr/>
        </p:nvSpPr>
        <p:spPr bwMode="auto">
          <a:xfrm>
            <a:off x="381000" y="266700"/>
            <a:ext cx="9677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5000"/>
              </a:lnSpc>
              <a:spcBef>
                <a:spcPct val="20000"/>
              </a:spcBef>
            </a:pPr>
            <a:r>
              <a:rPr lang="en-US" sz="3600" b="1" dirty="0" smtClean="0">
                <a:solidFill>
                  <a:srgbClr val="FBD805"/>
                </a:solidFill>
                <a:cs typeface="Arial" pitchFamily="34" charset="0"/>
              </a:rPr>
              <a:t>  </a:t>
            </a:r>
            <a:r>
              <a:rPr lang="en-US" sz="3600" b="1" dirty="0" err="1" smtClean="0">
                <a:solidFill>
                  <a:srgbClr val="CCFFFF"/>
                </a:solidFill>
                <a:cs typeface="Arial" pitchFamily="34" charset="0"/>
              </a:rPr>
              <a:t>LHCb</a:t>
            </a:r>
            <a:r>
              <a:rPr lang="en-US" sz="3600" b="1" dirty="0" smtClean="0">
                <a:solidFill>
                  <a:srgbClr val="CCFFFF"/>
                </a:solidFill>
                <a:cs typeface="Arial" pitchFamily="34" charset="0"/>
              </a:rPr>
              <a:t>: Test of Lepton Universality </a:t>
            </a:r>
            <a:br>
              <a:rPr lang="en-US" sz="3600" b="1" dirty="0" smtClean="0">
                <a:solidFill>
                  <a:srgbClr val="CCFFFF"/>
                </a:solidFill>
                <a:cs typeface="Arial" pitchFamily="34" charset="0"/>
              </a:rPr>
            </a:br>
            <a:r>
              <a:rPr lang="en-US" sz="3600" b="1" dirty="0" smtClean="0">
                <a:solidFill>
                  <a:srgbClr val="CCFFFF"/>
                </a:solidFill>
                <a:cs typeface="Arial" pitchFamily="34" charset="0"/>
              </a:rPr>
              <a:t>             in </a:t>
            </a:r>
            <a:endParaRPr lang="en-US" sz="3200" b="1" dirty="0">
              <a:solidFill>
                <a:srgbClr val="CCFFFF"/>
              </a:solidFill>
              <a:cs typeface="Arial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>
          <a:xfrm>
            <a:off x="8488716" y="6558376"/>
            <a:ext cx="1238250" cy="304800"/>
          </a:xfrm>
        </p:spPr>
        <p:txBody>
          <a:bodyPr/>
          <a:lstStyle/>
          <a:p>
            <a:pPr>
              <a:defRPr/>
            </a:pPr>
            <a:fld id="{5E657AAA-D6E1-43B5-84BB-4A2DB0C4F7A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59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11250" y="193875"/>
            <a:ext cx="1152525" cy="78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3488"/>
          <a:stretch/>
        </p:blipFill>
        <p:spPr>
          <a:xfrm>
            <a:off x="2667000" y="734340"/>
            <a:ext cx="3300412" cy="533400"/>
          </a:xfrm>
          <a:prstGeom prst="rect">
            <a:avLst/>
          </a:prstGeom>
          <a:ln w="19050">
            <a:solidFill>
              <a:srgbClr val="71FFFF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lum contrast="27000"/>
          </a:blip>
          <a:stretch>
            <a:fillRect/>
          </a:stretch>
        </p:blipFill>
        <p:spPr>
          <a:xfrm>
            <a:off x="564163" y="1300576"/>
            <a:ext cx="6781068" cy="685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163" y="1985636"/>
            <a:ext cx="6781068" cy="476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lum contrast="25000"/>
          </a:blip>
          <a:stretch>
            <a:fillRect/>
          </a:stretch>
        </p:blipFill>
        <p:spPr>
          <a:xfrm>
            <a:off x="564163" y="2461886"/>
            <a:ext cx="8712222" cy="1076325"/>
          </a:xfrm>
          <a:prstGeom prst="rect">
            <a:avLst/>
          </a:prstGeom>
          <a:ln w="19050">
            <a:solidFill>
              <a:srgbClr val="CCFFFF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lum contrast="18000"/>
          </a:blip>
          <a:stretch>
            <a:fillRect/>
          </a:stretch>
        </p:blipFill>
        <p:spPr>
          <a:xfrm>
            <a:off x="564163" y="3538211"/>
            <a:ext cx="8712222" cy="3077315"/>
          </a:xfrm>
          <a:prstGeom prst="rect">
            <a:avLst/>
          </a:prstGeom>
          <a:ln w="19050">
            <a:solidFill>
              <a:srgbClr val="000086"/>
            </a:solidFill>
          </a:ln>
        </p:spPr>
      </p:pic>
      <p:pic>
        <p:nvPicPr>
          <p:cNvPr id="7170" name="Picture 2" descr="http://animalsadda.com/wp-content/uploads/2013/04/Adelie-Penguin-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1" t="9322" r="7720" b="9322"/>
          <a:stretch/>
        </p:blipFill>
        <p:spPr bwMode="auto">
          <a:xfrm>
            <a:off x="7345231" y="1310127"/>
            <a:ext cx="2286970" cy="1436004"/>
          </a:xfrm>
          <a:prstGeom prst="rect">
            <a:avLst/>
          </a:prstGeom>
          <a:noFill/>
          <a:ln w="19050">
            <a:solidFill>
              <a:srgbClr val="71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4648200" y="4536488"/>
            <a:ext cx="4495800" cy="762000"/>
          </a:xfrm>
          <a:prstGeom prst="rect">
            <a:avLst/>
          </a:prstGeom>
          <a:noFill/>
          <a:ln w="476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</a:pPr>
            <a:endParaRPr lang="en-US" sz="2000" b="1" smtClean="0">
              <a:solidFill>
                <a:srgbClr val="FFFFFF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7334350" y="991310"/>
            <a:ext cx="2383185" cy="333816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kern="0" dirty="0" smtClean="0">
                <a:solidFill>
                  <a:srgbClr val="FFEA13"/>
                </a:solidFill>
                <a:cs typeface="Arial" pitchFamily="34" charset="0"/>
              </a:rPr>
              <a:t>Non Standard ?</a:t>
            </a:r>
            <a:endParaRPr lang="it-CH" sz="2200" b="1" kern="0" baseline="-25000" dirty="0">
              <a:solidFill>
                <a:srgbClr val="FFEA13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2723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92" y="1248803"/>
            <a:ext cx="4800599" cy="46185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7991" y="1257733"/>
            <a:ext cx="4709409" cy="46096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598" y="155277"/>
            <a:ext cx="7924800" cy="60960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CCFFFF"/>
                </a:solidFill>
              </a:rPr>
              <a:t>LHC:  SM Cross Sections </a:t>
            </a:r>
            <a:endParaRPr lang="en-US" sz="2800" dirty="0">
              <a:solidFill>
                <a:srgbClr val="FFEE13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57398" y="155276"/>
            <a:ext cx="1120002" cy="1081905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5" name="Picture 2" descr="https://encrypted-tbn1.gstatic.com/images?q=tbn:ANd9GcTgr2w94r0foF7s-hjWAi7tjIXQHqfQOhlcHQ6rik0_q2tGLBN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62792" y="1560047"/>
            <a:ext cx="893950" cy="1169010"/>
          </a:xfrm>
          <a:prstGeom prst="rect">
            <a:avLst/>
          </a:prstGeom>
          <a:noFill/>
          <a:ln w="22225">
            <a:solidFill>
              <a:srgbClr val="FFCC00"/>
            </a:solidFill>
          </a:ln>
        </p:spPr>
      </p:pic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152400" y="796084"/>
            <a:ext cx="8387243" cy="461665"/>
          </a:xfrm>
          <a:prstGeom prst="rect">
            <a:avLst/>
          </a:prstGeom>
          <a:solidFill>
            <a:srgbClr val="001D3A"/>
          </a:solidFill>
          <a:ln w="1587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Helvetica" pitchFamily="-1" charset="0"/>
                <a:ea typeface="ＭＳ Ｐゴシック" pitchFamily="-1" charset="-128"/>
                <a:cs typeface="ＭＳ Ｐゴシック" pitchFamily="-1" charset="-128"/>
              </a:rPr>
              <a:t>Testing the SM Over 14 Orders of Magnitude </a:t>
            </a:r>
            <a:endParaRPr lang="en-US" sz="2400" b="1" dirty="0">
              <a:latin typeface="Helvetica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35682" y="1703654"/>
            <a:ext cx="921659" cy="92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184517" y="5876330"/>
            <a:ext cx="9542015" cy="830997"/>
          </a:xfrm>
          <a:prstGeom prst="rect">
            <a:avLst/>
          </a:prstGeom>
          <a:solidFill>
            <a:srgbClr val="001D3A"/>
          </a:solidFill>
          <a:ln w="1587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71FFFF"/>
                </a:solidFill>
                <a:latin typeface="Helvetica" pitchFamily="-1" charset="0"/>
                <a:ea typeface="ＭＳ Ｐゴシック" pitchFamily="-1" charset="-128"/>
                <a:cs typeface="ＭＳ Ｐゴシック" pitchFamily="-1" charset="-128"/>
              </a:rPr>
              <a:t>A tribute</a:t>
            </a:r>
            <a:r>
              <a:rPr lang="en-US" sz="2400" b="1" dirty="0" smtClean="0">
                <a:latin typeface="Helvetica" pitchFamily="-1" charset="0"/>
                <a:ea typeface="ＭＳ Ｐゴシック" pitchFamily="-1" charset="-128"/>
                <a:cs typeface="ＭＳ Ｐゴシック" pitchFamily="-1" charset="-128"/>
              </a:rPr>
              <a:t> to experimentalists and theorists</a:t>
            </a:r>
            <a:br>
              <a:rPr lang="en-US" sz="2400" b="1" dirty="0" smtClean="0">
                <a:latin typeface="Helvetica" pitchFamily="-1" charset="0"/>
                <a:ea typeface="ＭＳ Ｐゴシック" pitchFamily="-1" charset="-128"/>
                <a:cs typeface="ＭＳ Ｐゴシック" pitchFamily="-1" charset="-128"/>
              </a:rPr>
            </a:br>
            <a:r>
              <a:rPr lang="en-US" sz="2400" b="1" dirty="0" smtClean="0">
                <a:solidFill>
                  <a:srgbClr val="CCFFFF"/>
                </a:solidFill>
                <a:latin typeface="Helvetica" pitchFamily="-1" charset="0"/>
                <a:ea typeface="ＭＳ Ｐゴシック" pitchFamily="-1" charset="-128"/>
                <a:cs typeface="ＭＳ Ｐゴシック" pitchFamily="-1" charset="-128"/>
              </a:rPr>
              <a:t>A rich legacy that is still being written</a:t>
            </a:r>
            <a:endParaRPr lang="en-US" sz="2400" b="1" dirty="0">
              <a:solidFill>
                <a:srgbClr val="CCFFFF"/>
              </a:solidFill>
              <a:latin typeface="Helvetica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29558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8388171" y="118730"/>
            <a:ext cx="1366537" cy="1214253"/>
          </a:xfrm>
          <a:prstGeom prst="rect">
            <a:avLst/>
          </a:prstGeom>
          <a:solidFill>
            <a:srgbClr val="00003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</a:pPr>
            <a:endParaRPr lang="en-US" sz="2000" b="1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9154" name="Rectangle 6"/>
          <p:cNvSpPr txBox="1">
            <a:spLocks noChangeArrowheads="1"/>
          </p:cNvSpPr>
          <p:nvPr/>
        </p:nvSpPr>
        <p:spPr bwMode="auto">
          <a:xfrm>
            <a:off x="75232" y="118729"/>
            <a:ext cx="8312939" cy="1214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5000"/>
              </a:lnSpc>
              <a:spcBef>
                <a:spcPct val="20000"/>
              </a:spcBef>
            </a:pPr>
            <a:r>
              <a:rPr lang="en-US" sz="3600" b="1" dirty="0" smtClean="0">
                <a:solidFill>
                  <a:srgbClr val="FBD805"/>
                </a:solidFill>
                <a:cs typeface="Arial" pitchFamily="34" charset="0"/>
              </a:rPr>
              <a:t>  </a:t>
            </a:r>
            <a:r>
              <a:rPr lang="en-US" sz="3600" b="1" dirty="0" err="1" smtClean="0">
                <a:solidFill>
                  <a:srgbClr val="CCFFFF"/>
                </a:solidFill>
                <a:cs typeface="Arial" pitchFamily="34" charset="0"/>
              </a:rPr>
              <a:t>LHCb</a:t>
            </a:r>
            <a:r>
              <a:rPr lang="en-US" sz="3600" b="1" dirty="0" smtClean="0">
                <a:solidFill>
                  <a:srgbClr val="CCFFFF"/>
                </a:solidFill>
                <a:cs typeface="Arial" pitchFamily="34" charset="0"/>
              </a:rPr>
              <a:t>: Measurement of sin</a:t>
            </a:r>
            <a:r>
              <a:rPr lang="en-US" sz="4000" b="1" baseline="22000" dirty="0" smtClean="0">
                <a:solidFill>
                  <a:srgbClr val="CCFFFF"/>
                </a:solidFill>
                <a:cs typeface="Arial" pitchFamily="34" charset="0"/>
              </a:rPr>
              <a:t>2</a:t>
            </a:r>
            <a:r>
              <a:rPr lang="en-US" sz="3600" b="1" dirty="0" smtClean="0">
                <a:solidFill>
                  <a:srgbClr val="CCFFFF"/>
                </a:solidFill>
                <a:latin typeface="Symbol" panose="05050102010706020507" pitchFamily="18" charset="2"/>
                <a:cs typeface="Arial" pitchFamily="34" charset="0"/>
              </a:rPr>
              <a:t>q</a:t>
            </a:r>
            <a:r>
              <a:rPr lang="en-US" sz="4000" b="1" baseline="-20000" dirty="0" smtClean="0">
                <a:solidFill>
                  <a:srgbClr val="CCFFFF"/>
                </a:solidFill>
                <a:cs typeface="Arial" pitchFamily="34" charset="0"/>
              </a:rPr>
              <a:t>W</a:t>
            </a:r>
            <a:r>
              <a:rPr lang="en-US" sz="3600" b="1" dirty="0" smtClean="0">
                <a:solidFill>
                  <a:srgbClr val="CCFFFF"/>
                </a:solidFill>
                <a:cs typeface="Arial" pitchFamily="34" charset="0"/>
              </a:rPr>
              <a:t>: </a:t>
            </a:r>
            <a:br>
              <a:rPr lang="en-US" sz="3600" b="1" dirty="0" smtClean="0">
                <a:solidFill>
                  <a:srgbClr val="CCFFFF"/>
                </a:solidFill>
                <a:cs typeface="Arial" pitchFamily="34" charset="0"/>
              </a:rPr>
            </a:br>
            <a:r>
              <a:rPr lang="en-US" sz="3200" b="1" dirty="0" smtClean="0">
                <a:solidFill>
                  <a:srgbClr val="FFFFFF"/>
                </a:solidFill>
                <a:cs typeface="Arial" pitchFamily="34" charset="0"/>
              </a:rPr>
              <a:t>A Major Result in Electroweak Physics</a:t>
            </a:r>
            <a:endParaRPr lang="en-US" sz="28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>
          <a:xfrm>
            <a:off x="8515350" y="6553200"/>
            <a:ext cx="1238250" cy="304800"/>
          </a:xfrm>
        </p:spPr>
        <p:txBody>
          <a:bodyPr/>
          <a:lstStyle/>
          <a:p>
            <a:pPr>
              <a:defRPr/>
            </a:pPr>
            <a:fld id="{5E657AAA-D6E1-43B5-84BB-4A2DB0C4F7A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60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96281" y="58111"/>
            <a:ext cx="1174782" cy="905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7925971" y="922906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Arxiv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1509.07645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61069" y="87194"/>
            <a:ext cx="4972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CFFFF"/>
                </a:solidFill>
              </a:rPr>
              <a:t>e</a:t>
            </a:r>
            <a:r>
              <a:rPr lang="en-US" sz="2000" b="1" dirty="0" smtClean="0">
                <a:solidFill>
                  <a:srgbClr val="CCFFFF"/>
                </a:solidFill>
              </a:rPr>
              <a:t>ff</a:t>
            </a:r>
            <a:endParaRPr lang="en-US" sz="2000" b="1" dirty="0">
              <a:solidFill>
                <a:srgbClr val="CCFFFF"/>
              </a:solidFill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 bwMode="auto">
          <a:xfrm>
            <a:off x="357965" y="1300734"/>
            <a:ext cx="3604435" cy="5269468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105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400" b="1" kern="0" dirty="0" smtClean="0">
                <a:solidFill>
                  <a:srgbClr val="CCFFFF"/>
                </a:solidFill>
                <a:cs typeface="Arial" pitchFamily="34" charset="0"/>
              </a:rPr>
              <a:t>From AFB vs </a:t>
            </a:r>
            <a:r>
              <a:rPr lang="en-US" sz="2400" b="1" kern="0" dirty="0" err="1" smtClean="0">
                <a:solidFill>
                  <a:srgbClr val="CCFFFF"/>
                </a:solidFill>
                <a:cs typeface="Arial" pitchFamily="34" charset="0"/>
              </a:rPr>
              <a:t>M</a:t>
            </a:r>
            <a:r>
              <a:rPr lang="en-US" sz="3200" b="1" kern="0" baseline="-20000" dirty="0" err="1" smtClean="0">
                <a:solidFill>
                  <a:srgbClr val="CCFFFF"/>
                </a:solidFill>
                <a:latin typeface="Symbol" panose="05050102010706020507" pitchFamily="18" charset="2"/>
                <a:cs typeface="Arial" pitchFamily="34" charset="0"/>
              </a:rPr>
              <a:t>mm</a:t>
            </a:r>
            <a:r>
              <a:rPr lang="en-US" sz="2400" b="1" kern="0" dirty="0" smtClean="0">
                <a:solidFill>
                  <a:srgbClr val="CCFFFF"/>
                </a:solidFill>
                <a:cs typeface="Arial" pitchFamily="34" charset="0"/>
              </a:rPr>
              <a:t> in</a:t>
            </a:r>
          </a:p>
          <a:p>
            <a:pPr algn="ctr" eaLnBrk="0" fontAlgn="base" hangingPunct="0">
              <a:lnSpc>
                <a:spcPct val="105000"/>
              </a:lnSpc>
              <a:spcBef>
                <a:spcPct val="0"/>
              </a:spcBef>
              <a:spcAft>
                <a:spcPts val="1200"/>
              </a:spcAft>
              <a:defRPr/>
            </a:pPr>
            <a:endParaRPr lang="en-US" sz="2400" b="1" kern="0" dirty="0">
              <a:solidFill>
                <a:srgbClr val="CCFFFF"/>
              </a:solidFill>
              <a:cs typeface="Arial" pitchFamily="34" charset="0"/>
            </a:endParaRPr>
          </a:p>
          <a:p>
            <a:pPr algn="ctr" eaLnBrk="0" fontAlgn="base" hangingPunct="0">
              <a:lnSpc>
                <a:spcPct val="105000"/>
              </a:lnSpc>
              <a:spcBef>
                <a:spcPct val="0"/>
              </a:spcBef>
              <a:spcAft>
                <a:spcPts val="1200"/>
              </a:spcAft>
              <a:defRPr/>
            </a:pPr>
            <a:endParaRPr lang="en-US" sz="2400" b="1" kern="0" dirty="0" smtClean="0">
              <a:solidFill>
                <a:srgbClr val="CCFFFF"/>
              </a:solidFill>
              <a:cs typeface="Arial" pitchFamily="34" charset="0"/>
            </a:endParaRPr>
          </a:p>
          <a:p>
            <a:pPr algn="ctr" eaLnBrk="0" fontAlgn="base" hangingPunct="0">
              <a:lnSpc>
                <a:spcPct val="105000"/>
              </a:lnSpc>
              <a:spcBef>
                <a:spcPct val="0"/>
              </a:spcBef>
              <a:spcAft>
                <a:spcPts val="1200"/>
              </a:spcAft>
              <a:defRPr/>
            </a:pPr>
            <a:endParaRPr lang="en-US" sz="2400" b="1" kern="0" dirty="0">
              <a:solidFill>
                <a:srgbClr val="CCFFFF"/>
              </a:solidFill>
              <a:cs typeface="Arial" pitchFamily="34" charset="0"/>
            </a:endParaRPr>
          </a:p>
          <a:p>
            <a:pPr algn="ctr" eaLnBrk="0" fontAlgn="base" hangingPunct="0">
              <a:lnSpc>
                <a:spcPct val="105000"/>
              </a:lnSpc>
              <a:spcBef>
                <a:spcPct val="0"/>
              </a:spcBef>
              <a:spcAft>
                <a:spcPts val="1200"/>
              </a:spcAft>
              <a:defRPr/>
            </a:pPr>
            <a:endParaRPr lang="en-US" sz="2400" b="1" kern="0" dirty="0" smtClean="0">
              <a:solidFill>
                <a:srgbClr val="CCFFFF"/>
              </a:solidFill>
              <a:cs typeface="Arial" pitchFamily="34" charset="0"/>
            </a:endParaRPr>
          </a:p>
          <a:p>
            <a:pPr algn="ctr" eaLnBrk="0" fontAlgn="base" hangingPunct="0">
              <a:lnSpc>
                <a:spcPct val="105000"/>
              </a:lnSpc>
              <a:spcBef>
                <a:spcPct val="0"/>
              </a:spcBef>
              <a:spcAft>
                <a:spcPts val="1200"/>
              </a:spcAft>
              <a:defRPr/>
            </a:pPr>
            <a:endParaRPr lang="en-US" sz="2400" b="1" kern="0" dirty="0">
              <a:solidFill>
                <a:srgbClr val="CCFFFF"/>
              </a:solidFill>
              <a:cs typeface="Arial" pitchFamily="34" charset="0"/>
            </a:endParaRPr>
          </a:p>
          <a:p>
            <a:pPr algn="ctr" eaLnBrk="0" fontAlgn="base" hangingPunct="0">
              <a:lnSpc>
                <a:spcPct val="105000"/>
              </a:lnSpc>
              <a:spcBef>
                <a:spcPct val="0"/>
              </a:spcBef>
              <a:spcAft>
                <a:spcPts val="1200"/>
              </a:spcAft>
              <a:defRPr/>
            </a:pPr>
            <a:endParaRPr lang="en-US" sz="2400" b="1" kern="0" dirty="0" smtClean="0">
              <a:solidFill>
                <a:srgbClr val="CCFFFF"/>
              </a:solidFill>
              <a:cs typeface="Arial" pitchFamily="34" charset="0"/>
            </a:endParaRPr>
          </a:p>
          <a:p>
            <a:pPr algn="ctr" eaLnBrk="0" fontAlgn="base" hangingPunct="0">
              <a:lnSpc>
                <a:spcPct val="105000"/>
              </a:lnSpc>
              <a:spcBef>
                <a:spcPct val="0"/>
              </a:spcBef>
              <a:spcAft>
                <a:spcPts val="1200"/>
              </a:spcAft>
              <a:defRPr/>
            </a:pPr>
            <a:endParaRPr lang="en-US" sz="1000" b="1" kern="0" dirty="0" smtClean="0">
              <a:solidFill>
                <a:srgbClr val="CCFFFF"/>
              </a:solidFill>
              <a:cs typeface="Arial" pitchFamily="34" charset="0"/>
            </a:endParaRPr>
          </a:p>
          <a:p>
            <a:pPr algn="ctr" eaLnBrk="0" fontAlgn="base" hangingPunct="0">
              <a:lnSpc>
                <a:spcPct val="105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200" b="1" kern="0" dirty="0" smtClean="0">
                <a:solidFill>
                  <a:srgbClr val="CCFFFF"/>
                </a:solidFill>
                <a:cs typeface="Arial" pitchFamily="34" charset="0"/>
              </a:rPr>
              <a:t>In the LHC Upgrade Era, </a:t>
            </a:r>
            <a:br>
              <a:rPr lang="en-US" sz="2200" b="1" kern="0" dirty="0" smtClean="0">
                <a:solidFill>
                  <a:srgbClr val="CCFFFF"/>
                </a:solidFill>
                <a:cs typeface="Arial" pitchFamily="34" charset="0"/>
              </a:rPr>
            </a:br>
            <a:r>
              <a:rPr lang="en-US" sz="2200" b="1" kern="0" dirty="0" smtClean="0">
                <a:solidFill>
                  <a:srgbClr val="CCFFFF"/>
                </a:solidFill>
                <a:cs typeface="Arial" pitchFamily="34" charset="0"/>
              </a:rPr>
              <a:t>might shed light on the </a:t>
            </a:r>
            <a:br>
              <a:rPr lang="en-US" sz="2200" b="1" kern="0" dirty="0" smtClean="0">
                <a:solidFill>
                  <a:srgbClr val="CCFFFF"/>
                </a:solidFill>
                <a:cs typeface="Arial" pitchFamily="34" charset="0"/>
              </a:rPr>
            </a:br>
            <a:r>
              <a:rPr lang="en-US" sz="2200" b="1" kern="0" dirty="0" smtClean="0">
                <a:solidFill>
                  <a:srgbClr val="CCFFFF"/>
                </a:solidFill>
                <a:cs typeface="Arial" pitchFamily="34" charset="0"/>
              </a:rPr>
              <a:t>LEP-SLD Difference</a:t>
            </a: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  <a:defRPr/>
            </a:pPr>
            <a:endParaRPr lang="en-US" sz="2400" b="1" kern="0" dirty="0" smtClean="0">
              <a:solidFill>
                <a:srgbClr val="CCFFFF"/>
              </a:solidFill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  <a:defRPr/>
            </a:pPr>
            <a:endParaRPr lang="en-US" sz="2400" b="1" kern="0" dirty="0">
              <a:solidFill>
                <a:srgbClr val="CCFFFF"/>
              </a:solidFill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lum contrast="22000"/>
          </a:blip>
          <a:stretch>
            <a:fillRect/>
          </a:stretch>
        </p:blipFill>
        <p:spPr>
          <a:xfrm>
            <a:off x="588334" y="1864148"/>
            <a:ext cx="3297866" cy="451077"/>
          </a:xfrm>
          <a:prstGeom prst="rect">
            <a:avLst/>
          </a:prstGeom>
          <a:ln w="22225">
            <a:solidFill>
              <a:srgbClr val="CCFFFF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lum contrast="25000"/>
          </a:blip>
          <a:stretch>
            <a:fillRect/>
          </a:stretch>
        </p:blipFill>
        <p:spPr>
          <a:xfrm>
            <a:off x="588334" y="2345534"/>
            <a:ext cx="3297866" cy="2936216"/>
          </a:xfrm>
          <a:prstGeom prst="rect">
            <a:avLst/>
          </a:prstGeom>
          <a:ln w="22225">
            <a:solidFill>
              <a:srgbClr val="CCFFFF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lum bright="9000"/>
          </a:blip>
          <a:stretch>
            <a:fillRect/>
          </a:stretch>
        </p:blipFill>
        <p:spPr>
          <a:xfrm>
            <a:off x="3962400" y="2372518"/>
            <a:ext cx="5243623" cy="4197684"/>
          </a:xfrm>
          <a:prstGeom prst="rect">
            <a:avLst/>
          </a:prstGeom>
          <a:ln w="25400">
            <a:solidFill>
              <a:srgbClr val="CCFFFF"/>
            </a:solidFill>
          </a:ln>
        </p:spPr>
      </p:pic>
      <p:sp>
        <p:nvSpPr>
          <p:cNvPr id="30" name="Title 1"/>
          <p:cNvSpPr txBox="1">
            <a:spLocks/>
          </p:cNvSpPr>
          <p:nvPr/>
        </p:nvSpPr>
        <p:spPr bwMode="auto">
          <a:xfrm>
            <a:off x="3951767" y="1295400"/>
            <a:ext cx="5254256" cy="1050134"/>
          </a:xfrm>
          <a:prstGeom prst="rect">
            <a:avLst/>
          </a:prstGeom>
          <a:solidFill>
            <a:srgbClr val="282A6A"/>
          </a:solidFill>
          <a:ln w="22225">
            <a:solidFill>
              <a:srgbClr val="FFEF00"/>
            </a:solidFill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="1" kern="0" dirty="0" smtClean="0">
                <a:solidFill>
                  <a:srgbClr val="CCFFFF"/>
                </a:solidFill>
                <a:cs typeface="Arial" pitchFamily="34" charset="0"/>
              </a:rPr>
              <a:t>Precise </a:t>
            </a:r>
            <a:r>
              <a:rPr lang="en-US" sz="2400" b="1" dirty="0" smtClean="0">
                <a:solidFill>
                  <a:srgbClr val="CCFFFF"/>
                </a:solidFill>
                <a:cs typeface="Arial" pitchFamily="34" charset="0"/>
              </a:rPr>
              <a:t>sin</a:t>
            </a:r>
            <a:r>
              <a:rPr lang="en-US" sz="2800" b="1" baseline="22000" dirty="0" smtClean="0">
                <a:solidFill>
                  <a:srgbClr val="CCFFFF"/>
                </a:solidFill>
                <a:cs typeface="Arial" pitchFamily="34" charset="0"/>
              </a:rPr>
              <a:t>2</a:t>
            </a:r>
            <a:r>
              <a:rPr lang="en-US" sz="2400" b="1" dirty="0" smtClean="0">
                <a:solidFill>
                  <a:srgbClr val="CCFFFF"/>
                </a:solidFill>
                <a:latin typeface="Symbol" panose="05050102010706020507" pitchFamily="18" charset="2"/>
                <a:cs typeface="Arial" pitchFamily="34" charset="0"/>
              </a:rPr>
              <a:t>q</a:t>
            </a:r>
            <a:r>
              <a:rPr lang="en-US" sz="2800" b="1" baseline="-20000" dirty="0" smtClean="0">
                <a:solidFill>
                  <a:srgbClr val="CCFFFF"/>
                </a:solidFill>
                <a:cs typeface="Arial" pitchFamily="34" charset="0"/>
              </a:rPr>
              <a:t>W</a:t>
            </a:r>
            <a:r>
              <a:rPr lang="en-US" sz="2400" b="1" dirty="0" smtClean="0">
                <a:solidFill>
                  <a:srgbClr val="CCFFFF"/>
                </a:solidFill>
                <a:cs typeface="Arial" pitchFamily="34" charset="0"/>
              </a:rPr>
              <a:t> </a:t>
            </a:r>
            <a:r>
              <a:rPr lang="en-US" sz="2400" b="1" kern="0" dirty="0" smtClean="0">
                <a:solidFill>
                  <a:srgbClr val="CCFFFF"/>
                </a:solidFill>
                <a:cs typeface="Arial" pitchFamily="34" charset="0"/>
              </a:rPr>
              <a:t>Values </a:t>
            </a:r>
            <a:br>
              <a:rPr lang="en-US" sz="2400" b="1" kern="0" dirty="0" smtClean="0">
                <a:solidFill>
                  <a:srgbClr val="CCFFFF"/>
                </a:solidFill>
                <a:cs typeface="Arial" pitchFamily="34" charset="0"/>
              </a:rPr>
            </a:br>
            <a:r>
              <a:rPr lang="en-US" sz="2400" b="1" kern="0" dirty="0" smtClean="0">
                <a:solidFill>
                  <a:srgbClr val="CCFFFF"/>
                </a:solidFill>
                <a:cs typeface="Arial" pitchFamily="34" charset="0"/>
              </a:rPr>
              <a:t>from hadron colliders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="1" kern="0" dirty="0" smtClean="0">
                <a:solidFill>
                  <a:srgbClr val="FFFFFF"/>
                </a:solidFill>
                <a:cs typeface="Arial" pitchFamily="34" charset="0"/>
              </a:rPr>
              <a:t>D0, CDF, </a:t>
            </a:r>
            <a:r>
              <a:rPr lang="en-US" sz="2400" b="1" kern="0" dirty="0" err="1" smtClean="0">
                <a:solidFill>
                  <a:srgbClr val="FFFFFF"/>
                </a:solidFill>
                <a:cs typeface="Arial" pitchFamily="34" charset="0"/>
              </a:rPr>
              <a:t>LHCb</a:t>
            </a:r>
            <a:r>
              <a:rPr lang="en-US" sz="2400" b="1" kern="0" dirty="0" smtClean="0">
                <a:solidFill>
                  <a:srgbClr val="FFFFFF"/>
                </a:solidFill>
                <a:cs typeface="Arial" pitchFamily="34" charset="0"/>
              </a:rPr>
              <a:t>, ATLAS, CMS</a:t>
            </a:r>
            <a:endParaRPr lang="en-US" sz="2400" b="1" kern="0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8067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8534400" y="76200"/>
            <a:ext cx="1306286" cy="1219200"/>
          </a:xfrm>
          <a:prstGeom prst="rect">
            <a:avLst/>
          </a:prstGeom>
          <a:solidFill>
            <a:srgbClr val="00003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</a:pPr>
            <a:endParaRPr lang="en-US" sz="2000" b="1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9154" name="Rectangle 6"/>
          <p:cNvSpPr txBox="1">
            <a:spLocks noChangeArrowheads="1"/>
          </p:cNvSpPr>
          <p:nvPr/>
        </p:nvSpPr>
        <p:spPr bwMode="auto">
          <a:xfrm>
            <a:off x="14176" y="181657"/>
            <a:ext cx="9739423" cy="961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anchor="t" anchorCtr="0"/>
          <a:lstStyle/>
          <a:p>
            <a:pPr>
              <a:lnSpc>
                <a:spcPct val="95000"/>
              </a:lnSpc>
              <a:spcBef>
                <a:spcPct val="20000"/>
              </a:spcBef>
            </a:pPr>
            <a:r>
              <a:rPr lang="en-US" sz="3600" b="1" dirty="0" smtClean="0">
                <a:solidFill>
                  <a:srgbClr val="FBD805"/>
                </a:solidFill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CCFFFF"/>
                </a:solidFill>
                <a:cs typeface="Arial" pitchFamily="34" charset="0"/>
              </a:rPr>
              <a:t>LHCb</a:t>
            </a:r>
            <a:r>
              <a:rPr lang="en-US" sz="3000" b="1" dirty="0" smtClean="0">
                <a:solidFill>
                  <a:srgbClr val="CCFFFF"/>
                </a:solidFill>
                <a:cs typeface="Arial" pitchFamily="34" charset="0"/>
              </a:rPr>
              <a:t> J/</a:t>
            </a:r>
            <a:r>
              <a:rPr lang="en-US" sz="3000" b="1" dirty="0" smtClean="0">
                <a:solidFill>
                  <a:srgbClr val="CCFFFF"/>
                </a:solidFill>
                <a:cs typeface="Arial" pitchFamily="34" charset="0"/>
                <a:sym typeface="Symbol" panose="05050102010706020507" pitchFamily="18" charset="2"/>
              </a:rPr>
              <a:t></a:t>
            </a:r>
            <a:r>
              <a:rPr lang="en-US" sz="3000" b="1" dirty="0" smtClean="0">
                <a:solidFill>
                  <a:srgbClr val="CCFFFF"/>
                </a:solidFill>
                <a:cs typeface="Arial" pitchFamily="34" charset="0"/>
              </a:rPr>
              <a:t> p Resonances in </a:t>
            </a:r>
            <a:r>
              <a:rPr lang="en-US" sz="3000" b="1" dirty="0" err="1" smtClean="0">
                <a:solidFill>
                  <a:srgbClr val="CCFFFF"/>
                </a:solidFill>
                <a:latin typeface="Symbol" panose="05050102010706020507" pitchFamily="18" charset="2"/>
                <a:cs typeface="Arial" pitchFamily="34" charset="0"/>
              </a:rPr>
              <a:t>L</a:t>
            </a:r>
            <a:r>
              <a:rPr lang="en-US" sz="3400" b="1" baseline="-20000" dirty="0" err="1" smtClean="0">
                <a:solidFill>
                  <a:srgbClr val="CCFFFF"/>
                </a:solidFill>
                <a:cs typeface="Arial" pitchFamily="34" charset="0"/>
              </a:rPr>
              <a:t>b</a:t>
            </a:r>
            <a:r>
              <a:rPr lang="en-US" sz="3000" b="1" dirty="0" smtClean="0">
                <a:solidFill>
                  <a:srgbClr val="CCFFFF"/>
                </a:solidFill>
                <a:cs typeface="Arial" pitchFamily="34" charset="0"/>
              </a:rPr>
              <a:t> Decays: </a:t>
            </a:r>
            <a:br>
              <a:rPr lang="en-US" sz="3000" b="1" dirty="0" smtClean="0">
                <a:solidFill>
                  <a:srgbClr val="CCFFFF"/>
                </a:solidFill>
                <a:cs typeface="Arial" pitchFamily="34" charset="0"/>
              </a:rPr>
            </a:br>
            <a:r>
              <a:rPr lang="en-US" sz="3000" b="1" dirty="0" smtClean="0">
                <a:solidFill>
                  <a:srgbClr val="CCFFFF"/>
                </a:solidFill>
                <a:cs typeface="Arial" pitchFamily="34" charset="0"/>
              </a:rPr>
              <a:t> Consistent </a:t>
            </a:r>
            <a:r>
              <a:rPr lang="en-US" sz="3000" b="1" dirty="0">
                <a:solidFill>
                  <a:srgbClr val="CCFFFF"/>
                </a:solidFill>
                <a:cs typeface="Arial" pitchFamily="34" charset="0"/>
              </a:rPr>
              <a:t>w</a:t>
            </a:r>
            <a:r>
              <a:rPr lang="en-US" sz="3000" b="1" dirty="0" smtClean="0">
                <a:solidFill>
                  <a:srgbClr val="CCFFFF"/>
                </a:solidFill>
                <a:cs typeface="Arial" pitchFamily="34" charset="0"/>
              </a:rPr>
              <a:t>ith</a:t>
            </a:r>
            <a:r>
              <a:rPr lang="en-US" sz="3000" b="1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FFFFFF"/>
                </a:solidFill>
                <a:cs typeface="Arial" pitchFamily="34" charset="0"/>
              </a:rPr>
              <a:t>Pentaquark</a:t>
            </a:r>
            <a:r>
              <a:rPr lang="en-US" sz="3000" b="1" dirty="0" smtClean="0">
                <a:solidFill>
                  <a:srgbClr val="FFFFFF"/>
                </a:solidFill>
                <a:cs typeface="Arial" pitchFamily="34" charset="0"/>
              </a:rPr>
              <a:t> States   </a:t>
            </a:r>
            <a:r>
              <a:rPr lang="en-US" sz="2000" dirty="0" smtClean="0">
                <a:solidFill>
                  <a:srgbClr val="FFFFFF"/>
                </a:solidFill>
                <a:cs typeface="Arial" pitchFamily="34" charset="0"/>
              </a:rPr>
              <a:t>PRL 115 (2015) 072001</a:t>
            </a:r>
            <a:r>
              <a:rPr lang="en-US" sz="2000" b="1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  <a:endParaRPr lang="en-US" sz="2000" b="1" dirty="0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5727" y="62256"/>
            <a:ext cx="1033960" cy="706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49051"/>
          <a:stretch/>
        </p:blipFill>
        <p:spPr>
          <a:xfrm>
            <a:off x="304800" y="1222410"/>
            <a:ext cx="3886200" cy="5406990"/>
          </a:xfrm>
          <a:prstGeom prst="rect">
            <a:avLst/>
          </a:prstGeom>
          <a:ln w="25400">
            <a:solidFill>
              <a:srgbClr val="71FFFF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50949"/>
          <a:stretch/>
        </p:blipFill>
        <p:spPr>
          <a:xfrm>
            <a:off x="4191000" y="1222410"/>
            <a:ext cx="3741440" cy="5406989"/>
          </a:xfrm>
          <a:prstGeom prst="rect">
            <a:avLst/>
          </a:prstGeom>
          <a:ln w="25400">
            <a:solidFill>
              <a:srgbClr val="71FFFF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1639904"/>
            <a:ext cx="2133600" cy="2286000"/>
          </a:xfrm>
          <a:prstGeom prst="rect">
            <a:avLst/>
          </a:prstGeom>
          <a:ln w="25400">
            <a:solidFill>
              <a:srgbClr val="71FFFF"/>
            </a:solidFill>
          </a:ln>
        </p:spPr>
      </p:pic>
    </p:spTree>
    <p:extLst>
      <p:ext uri="{BB962C8B-B14F-4D97-AF65-F5344CB8AC3E}">
        <p14:creationId xmlns:p14="http://schemas.microsoft.com/office/powerpoint/2010/main" val="1198254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ACCU News</a:t>
            </a:r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2819400" y="0"/>
            <a:ext cx="6934200" cy="1447800"/>
          </a:xfrm>
          <a:prstGeom prst="rect">
            <a:avLst/>
          </a:prstGeom>
          <a:solidFill>
            <a:srgbClr val="000066"/>
          </a:solidFill>
          <a:ln w="28575">
            <a:solidFill>
              <a:srgbClr val="FFEA13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The US LHC Community: 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 Central, Essential Part of the Higgs Discovery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EA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http://uslhc.us/The_US_and_the_LHC</a:t>
            </a:r>
            <a:endParaRPr lang="en-US" sz="2000" b="1" dirty="0">
              <a:solidFill>
                <a:srgbClr val="FFEA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501762" name="Picture 2"/>
          <p:cNvPicPr>
            <a:picLocks noChangeAspect="1" noChangeArrowheads="1"/>
          </p:cNvPicPr>
          <p:nvPr/>
        </p:nvPicPr>
        <p:blipFill>
          <a:blip r:embed="rId3" cstate="print">
            <a:lum bright="-14000" contrast="28000"/>
          </a:blip>
          <a:srcRect l="7658" t="15084" r="9190" b="14246"/>
          <a:stretch>
            <a:fillRect/>
          </a:stretch>
        </p:blipFill>
        <p:spPr bwMode="auto">
          <a:xfrm>
            <a:off x="76200" y="1447800"/>
            <a:ext cx="457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lum bright="-14000" contrast="28000"/>
          </a:blip>
          <a:srcRect/>
          <a:stretch>
            <a:fillRect/>
          </a:stretch>
        </p:blipFill>
        <p:spPr bwMode="auto">
          <a:xfrm>
            <a:off x="5029200" y="1417638"/>
            <a:ext cx="5029201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6"/>
          <p:cNvSpPr txBox="1">
            <a:spLocks noChangeArrowheads="1"/>
          </p:cNvSpPr>
          <p:nvPr/>
        </p:nvSpPr>
        <p:spPr bwMode="auto">
          <a:xfrm>
            <a:off x="228600" y="6248400"/>
            <a:ext cx="6629400" cy="457200"/>
          </a:xfrm>
          <a:prstGeom prst="rect">
            <a:avLst/>
          </a:prstGeom>
          <a:solidFill>
            <a:srgbClr val="000066"/>
          </a:solidFill>
          <a:ln w="28575">
            <a:solidFill>
              <a:srgbClr val="FFEA13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EA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http://uslhc.us/files/FINAL_USLHC_Higgs_Poster.pdf</a:t>
            </a:r>
            <a:endParaRPr lang="en-US" b="1" dirty="0">
              <a:solidFill>
                <a:srgbClr val="FFEA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501764" name="Picture 4"/>
          <p:cNvPicPr>
            <a:picLocks noChangeAspect="1" noChangeArrowheads="1"/>
          </p:cNvPicPr>
          <p:nvPr/>
        </p:nvPicPr>
        <p:blipFill>
          <a:blip r:embed="rId5" cstate="print">
            <a:lum bright="-9000" contrast="23000"/>
          </a:blip>
          <a:srcRect/>
          <a:stretch>
            <a:fillRect/>
          </a:stretch>
        </p:blipFill>
        <p:spPr bwMode="auto">
          <a:xfrm>
            <a:off x="152400" y="0"/>
            <a:ext cx="16002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6"/>
          <p:cNvSpPr txBox="1">
            <a:spLocks noChangeArrowheads="1"/>
          </p:cNvSpPr>
          <p:nvPr/>
        </p:nvSpPr>
        <p:spPr bwMode="auto">
          <a:xfrm>
            <a:off x="7543799" y="3581400"/>
            <a:ext cx="2514601" cy="3276600"/>
          </a:xfrm>
          <a:prstGeom prst="rect">
            <a:avLst/>
          </a:prstGeom>
          <a:solidFill>
            <a:srgbClr val="000066"/>
          </a:solidFill>
          <a:ln w="285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EA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US LHC 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/>
            </a:r>
            <a:b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en-US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2000 Scientists, engineers, students and technicians </a:t>
            </a:r>
            <a:br>
              <a:rPr lang="en-US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en-US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from 96 US institutions in </a:t>
            </a:r>
            <a:br>
              <a:rPr lang="en-US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en-US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33 US States and Puerto Rico</a:t>
            </a:r>
            <a:endParaRPr lang="en-US" sz="2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52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333375"/>
            <a:ext cx="8153400" cy="685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US LHC Users Association</a:t>
            </a:r>
            <a:br>
              <a:rPr lang="en-US" sz="2800" dirty="0" smtClean="0"/>
            </a:br>
            <a:r>
              <a:rPr lang="en-US" sz="2800" dirty="0" smtClean="0">
                <a:solidFill>
                  <a:srgbClr val="CCFFFF"/>
                </a:solidFill>
              </a:rPr>
              <a:t>A Brief History: Legal Status</a:t>
            </a:r>
            <a:endParaRPr lang="en-US" sz="3200" dirty="0" smtClean="0">
              <a:solidFill>
                <a:srgbClr val="CCFFFF"/>
              </a:solidFill>
            </a:endParaRPr>
          </a:p>
        </p:txBody>
      </p:sp>
      <p:sp>
        <p:nvSpPr>
          <p:cNvPr id="533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" y="1143000"/>
            <a:ext cx="9905995" cy="5638800"/>
          </a:xfrm>
          <a:noFill/>
        </p:spPr>
        <p:txBody>
          <a:bodyPr>
            <a:noAutofit/>
          </a:bodyPr>
          <a:lstStyle/>
          <a:p>
            <a:pPr eaLnBrk="1" hangingPunct="1">
              <a:spcBef>
                <a:spcPts val="0"/>
              </a:spcBef>
              <a:spcAft>
                <a:spcPts val="600"/>
              </a:spcAft>
              <a:buSzPct val="95000"/>
            </a:pPr>
            <a:r>
              <a:rPr lang="en-US" sz="2200" dirty="0" smtClean="0">
                <a:solidFill>
                  <a:srgbClr val="0000CC"/>
                </a:solidFill>
              </a:rPr>
              <a:t>US LUA is </a:t>
            </a:r>
            <a:r>
              <a:rPr lang="en-US" sz="2200" dirty="0">
                <a:solidFill>
                  <a:srgbClr val="0000CC"/>
                </a:solidFill>
              </a:rPr>
              <a:t>a</a:t>
            </a:r>
            <a:r>
              <a:rPr lang="en-US" sz="2200" dirty="0" smtClean="0">
                <a:solidFill>
                  <a:srgbClr val="0000CC"/>
                </a:solidFill>
              </a:rPr>
              <a:t>n independent Unincorporated Nonprofit Association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  <a:buSzPct val="95000"/>
            </a:pPr>
            <a:r>
              <a:rPr lang="en-US" sz="2200" dirty="0" smtClean="0">
                <a:solidFill>
                  <a:srgbClr val="0000CC"/>
                </a:solidFill>
              </a:rPr>
              <a:t>Based in Washington DC, collocated with URA HQ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  <a:buSzPct val="95000"/>
            </a:pPr>
            <a:r>
              <a:rPr lang="en-US" sz="2200" dirty="0" smtClean="0">
                <a:solidFill>
                  <a:srgbClr val="0000CC"/>
                </a:solidFill>
              </a:rPr>
              <a:t>Follow-on to the US LHC Users Organization formed in 2007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SzPct val="95000"/>
            </a:pPr>
            <a:r>
              <a:rPr lang="en-US" sz="2200" dirty="0" smtClean="0">
                <a:solidFill>
                  <a:srgbClr val="0000CC"/>
                </a:solidFill>
              </a:rPr>
              <a:t>Legal framework </a:t>
            </a:r>
          </a:p>
          <a:p>
            <a:pPr marL="630238" lvl="1" eaLnBrk="1" hangingPunct="1">
              <a:spcBef>
                <a:spcPts val="0"/>
              </a:spcBef>
              <a:spcAft>
                <a:spcPts val="600"/>
              </a:spcAft>
              <a:buSzPct val="95000"/>
            </a:pPr>
            <a:r>
              <a:rPr lang="en-US" sz="2200" dirty="0" smtClean="0"/>
              <a:t>Under the </a:t>
            </a:r>
            <a:r>
              <a:rPr lang="en-US" sz="2200" dirty="0" smtClean="0">
                <a:solidFill>
                  <a:srgbClr val="0000CC"/>
                </a:solidFill>
              </a:rPr>
              <a:t>“Uniform Nonprofit Association Act”</a:t>
            </a:r>
          </a:p>
          <a:p>
            <a:pPr marL="630238" lvl="1" eaLnBrk="1" hangingPunct="1">
              <a:spcBef>
                <a:spcPts val="0"/>
              </a:spcBef>
              <a:spcAft>
                <a:spcPts val="600"/>
              </a:spcAft>
              <a:buSzPct val="95000"/>
            </a:pPr>
            <a:r>
              <a:rPr lang="en-US" sz="2200" dirty="0" smtClean="0"/>
              <a:t>Clear and precise </a:t>
            </a:r>
            <a:r>
              <a:rPr lang="en-US" sz="2200" dirty="0" smtClean="0">
                <a:solidFill>
                  <a:srgbClr val="0000CC"/>
                </a:solidFill>
              </a:rPr>
              <a:t>Articles &amp; Bylaws </a:t>
            </a:r>
            <a:r>
              <a:rPr lang="en-US" sz="2200" dirty="0" smtClean="0"/>
              <a:t>written with the help of URA General Counsel, and CFO Jeff Shapiro in 2013; updated in 2015</a:t>
            </a:r>
          </a:p>
          <a:p>
            <a:pPr marL="630238" lvl="1" eaLnBrk="1" hangingPunct="1">
              <a:spcBef>
                <a:spcPts val="0"/>
              </a:spcBef>
              <a:spcAft>
                <a:spcPts val="600"/>
              </a:spcAft>
              <a:buSzPct val="95000"/>
            </a:pPr>
            <a:r>
              <a:rPr lang="en-US" sz="2200" dirty="0" smtClean="0"/>
              <a:t>Simple to form, but must be operated and managed with due care</a:t>
            </a:r>
          </a:p>
          <a:p>
            <a:pPr marL="230188" eaLnBrk="1" hangingPunct="1">
              <a:spcBef>
                <a:spcPts val="0"/>
              </a:spcBef>
              <a:spcAft>
                <a:spcPts val="600"/>
              </a:spcAft>
              <a:buSzPct val="95000"/>
            </a:pPr>
            <a:r>
              <a:rPr lang="en-US" sz="2200" dirty="0" smtClean="0">
                <a:solidFill>
                  <a:srgbClr val="0000CC"/>
                </a:solidFill>
              </a:rPr>
              <a:t>Agreement for Services approved, signed by URA &amp; USLUO 5/17/13</a:t>
            </a:r>
          </a:p>
          <a:p>
            <a:pPr marL="230188" eaLnBrk="1" hangingPunct="1">
              <a:spcBef>
                <a:spcPts val="0"/>
              </a:spcBef>
              <a:spcAft>
                <a:spcPts val="600"/>
              </a:spcAft>
              <a:buSzPct val="95000"/>
            </a:pPr>
            <a:r>
              <a:rPr lang="en-US" sz="2200" dirty="0" smtClean="0">
                <a:solidFill>
                  <a:srgbClr val="0000CC"/>
                </a:solidFill>
              </a:rPr>
              <a:t>Applied to DC.gov to Form US LUA 6/6/13; Approved 9/17/13</a:t>
            </a:r>
          </a:p>
          <a:p>
            <a:pPr marL="230188" eaLnBrk="1" hangingPunct="1">
              <a:spcBef>
                <a:spcPts val="0"/>
              </a:spcBef>
              <a:spcAft>
                <a:spcPts val="600"/>
              </a:spcAft>
              <a:buSzPct val="95000"/>
            </a:pPr>
            <a:r>
              <a:rPr lang="en-US" sz="2200" dirty="0" smtClean="0">
                <a:solidFill>
                  <a:srgbClr val="0000CC"/>
                </a:solidFill>
              </a:rPr>
              <a:t>Officers: Vice Chair (Tuts), Treasurer (Stone),</a:t>
            </a:r>
            <a:br>
              <a:rPr lang="en-US" sz="2200" dirty="0" smtClean="0">
                <a:solidFill>
                  <a:srgbClr val="0000CC"/>
                </a:solidFill>
              </a:rPr>
            </a:br>
            <a:r>
              <a:rPr lang="en-US" sz="2200" dirty="0" smtClean="0">
                <a:solidFill>
                  <a:srgbClr val="0000CC"/>
                </a:solidFill>
              </a:rPr>
              <a:t>  Election Committee (Adelman, with Mallik)</a:t>
            </a:r>
          </a:p>
          <a:p>
            <a:pPr marL="230188" eaLnBrk="1" hangingPunct="1">
              <a:spcBef>
                <a:spcPts val="0"/>
              </a:spcBef>
              <a:spcAft>
                <a:spcPts val="600"/>
              </a:spcAft>
              <a:buSzPct val="95000"/>
            </a:pPr>
            <a:r>
              <a:rPr lang="en-US" sz="2200" dirty="0" smtClean="0">
                <a:solidFill>
                  <a:srgbClr val="0000CC"/>
                </a:solidFill>
              </a:rPr>
              <a:t>Applied to IRS for 501(c)(3) tax-exempt status April 7 2014; approved </a:t>
            </a:r>
            <a:br>
              <a:rPr lang="en-US" sz="2200" dirty="0" smtClean="0">
                <a:solidFill>
                  <a:srgbClr val="0000CC"/>
                </a:solidFill>
              </a:rPr>
            </a:br>
            <a:r>
              <a:rPr lang="en-US" sz="2200" dirty="0" smtClean="0">
                <a:solidFill>
                  <a:srgbClr val="0000CC"/>
                </a:solidFill>
              </a:rPr>
              <a:t>  Sept 8 [Quick: after 4 months; 18 months was predicted]  </a:t>
            </a:r>
          </a:p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SzPct val="95000"/>
              <a:buNone/>
            </a:pPr>
            <a:endParaRPr lang="en-US" sz="2200" dirty="0" smtClean="0"/>
          </a:p>
          <a:p>
            <a:pPr eaLnBrk="1" hangingPunct="1">
              <a:spcBef>
                <a:spcPts val="0"/>
              </a:spcBef>
              <a:spcAft>
                <a:spcPts val="600"/>
              </a:spcAft>
              <a:buSzPct val="95000"/>
            </a:pPr>
            <a:endParaRPr lang="en-US" sz="2200" dirty="0" smtClean="0"/>
          </a:p>
          <a:p>
            <a:pPr lvl="1" eaLnBrk="1" hangingPunct="1">
              <a:lnSpc>
                <a:spcPct val="94000"/>
              </a:lnSpc>
              <a:spcBef>
                <a:spcPts val="600"/>
              </a:spcBef>
              <a:buSzPct val="95000"/>
            </a:pP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366981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ACCU News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399"/>
            <a:ext cx="1981200" cy="5552993"/>
          </a:xfrm>
        </p:spPr>
        <p:txBody>
          <a:bodyPr>
            <a:noAutofit/>
          </a:bodyPr>
          <a:lstStyle/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Alabama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Arizona</a:t>
            </a:r>
          </a:p>
          <a:p>
            <a:pPr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Brown 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Boston Univ.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Caltech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UC Berkeley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UC Davis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UC Irvine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UCLA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UC Riverside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UCSD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UCSB</a:t>
            </a:r>
          </a:p>
          <a:p>
            <a:pPr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Carnegie Mellon 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Case Western</a:t>
            </a:r>
          </a:p>
          <a:p>
            <a:pPr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Chicago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Colorado </a:t>
            </a:r>
          </a:p>
          <a:p>
            <a:pPr marL="0" lvl="0" indent="0" eaLnBrk="1" hangingPunct="1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kern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Columbia </a:t>
            </a:r>
          </a:p>
          <a:p>
            <a:pPr marL="0" lvl="0" indent="0" eaLnBrk="1" hangingPunct="1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kern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Cornell 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Duke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Florida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Florida State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Harvard</a:t>
            </a:r>
          </a:p>
          <a:p>
            <a:pPr lvl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6400" y="6356352"/>
            <a:ext cx="381000" cy="365125"/>
          </a:xfrm>
        </p:spPr>
        <p:txBody>
          <a:bodyPr/>
          <a:lstStyle/>
          <a:p>
            <a:fld id="{F1AFD018-1B7A-40A1-94AD-3E2552723812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64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1389688" y="71306"/>
            <a:ext cx="8168897" cy="1086774"/>
          </a:xfrm>
          <a:prstGeom prst="rect">
            <a:avLst/>
          </a:prstGeom>
          <a:solidFill>
            <a:srgbClr val="000066"/>
          </a:solidFill>
          <a:ln w="285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US LUA: Includes 70 of the </a:t>
            </a:r>
            <a:br>
              <a:rPr lang="en-US" sz="3600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en-US" sz="3600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83 US Universities in URA</a:t>
            </a:r>
            <a:endParaRPr lang="en-US" sz="3600" b="1" dirty="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33600" y="1199667"/>
            <a:ext cx="2438400" cy="588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UIUC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IIT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Indiana 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Iowa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Iowa State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Johns Hopkins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Maryland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MIT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Michigan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MSU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Minnesota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Nebraska-Lincoln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New Mexico 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Northeastern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NIU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Northwestern 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Notre Dame</a:t>
            </a:r>
          </a:p>
          <a:p>
            <a:pPr fontAlgn="base">
              <a:lnSpc>
                <a:spcPct val="85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Ohio State </a:t>
            </a:r>
          </a:p>
          <a:p>
            <a:pPr fontAlgn="base">
              <a:lnSpc>
                <a:spcPct val="85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Oklahoma</a:t>
            </a:r>
          </a:p>
          <a:p>
            <a:pPr fontAlgn="base">
              <a:lnSpc>
                <a:spcPct val="85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Oregon</a:t>
            </a:r>
          </a:p>
          <a:p>
            <a:pPr fontAlgn="base">
              <a:lnSpc>
                <a:spcPct val="85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Pennsylvania</a:t>
            </a:r>
          </a:p>
          <a:p>
            <a:pPr fontAlgn="base">
              <a:lnSpc>
                <a:spcPct val="85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Pittsburgh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Princeton </a:t>
            </a:r>
            <a:b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Purdue (+Calumet)</a:t>
            </a:r>
          </a:p>
        </p:txBody>
      </p:sp>
      <p:sp>
        <p:nvSpPr>
          <p:cNvPr id="9" name="Rectangle 8"/>
          <p:cNvSpPr/>
          <p:nvPr/>
        </p:nvSpPr>
        <p:spPr>
          <a:xfrm>
            <a:off x="4267200" y="1225212"/>
            <a:ext cx="2438400" cy="569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Rice 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Rochester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Rockefeller 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Rutgers 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South Carolina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Southern Methodist 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Stanford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SUNY Buffalo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SUNY Stony Brook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Syracuse 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Tennessee Knoxville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Texas A&amp;M 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UT Arlington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UT Austin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UT Dallas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Texas Tech 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Tufts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Vanderbilt </a:t>
            </a:r>
            <a:b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Virginia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Washington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Wayne State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Wisconsin</a:t>
            </a:r>
          </a:p>
          <a:p>
            <a:pPr fontAlgn="base">
              <a:lnSpc>
                <a:spcPct val="88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Yale</a:t>
            </a:r>
            <a:endParaRPr lang="en-US" b="1" dirty="0" smtClean="0">
              <a:solidFill>
                <a:srgbClr val="0000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610" name="Picture 2" descr="clickable USA 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1295400"/>
            <a:ext cx="3086619" cy="2057400"/>
          </a:xfrm>
          <a:prstGeom prst="rect">
            <a:avLst/>
          </a:prstGeom>
          <a:noFill/>
        </p:spPr>
      </p:pic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6705600" y="3505200"/>
            <a:ext cx="2895600" cy="3124200"/>
          </a:xfrm>
          <a:prstGeom prst="rect">
            <a:avLst/>
          </a:prstGeom>
          <a:solidFill>
            <a:srgbClr val="000066"/>
          </a:solidFill>
          <a:ln w="285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EA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US LHC 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/>
            </a:r>
            <a:b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en-US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2000 Scientists, engineers, students and technicians from 96 US institutions in </a:t>
            </a:r>
            <a:br>
              <a:rPr lang="en-US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en-US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33 US States and Puerto Rico</a:t>
            </a:r>
            <a:endParaRPr lang="en-US" sz="2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474" y="103856"/>
            <a:ext cx="1180214" cy="1054224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15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66701" y="-1"/>
            <a:ext cx="8539299" cy="1251915"/>
          </a:xfrm>
          <a:solidFill>
            <a:schemeClr val="bg1"/>
          </a:solidFill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FFEF00"/>
                </a:solidFill>
              </a:rPr>
              <a:t>  2013-15: Embarking on the Road </a:t>
            </a:r>
            <a:r>
              <a:rPr lang="en-US" dirty="0">
                <a:solidFill>
                  <a:srgbClr val="FFEF00"/>
                </a:solidFill>
              </a:rPr>
              <a:t/>
            </a:r>
            <a:br>
              <a:rPr lang="en-US" dirty="0">
                <a:solidFill>
                  <a:srgbClr val="FFEF00"/>
                </a:solidFill>
              </a:rPr>
            </a:br>
            <a:r>
              <a:rPr lang="en-US" dirty="0" smtClean="0">
                <a:solidFill>
                  <a:srgbClr val="FFEF00"/>
                </a:solidFill>
              </a:rPr>
              <a:t>to Our Future: </a:t>
            </a:r>
            <a:r>
              <a:rPr lang="en-US" dirty="0" smtClean="0">
                <a:solidFill>
                  <a:srgbClr val="CCFFFF"/>
                </a:solidFill>
              </a:rPr>
              <a:t>Multi-Step Process</a:t>
            </a:r>
            <a:endParaRPr lang="en-US" sz="2400" i="1" dirty="0">
              <a:solidFill>
                <a:srgbClr val="CCFFFF"/>
              </a:solidFill>
            </a:endParaRPr>
          </a:p>
        </p:txBody>
      </p:sp>
      <p:pic>
        <p:nvPicPr>
          <p:cNvPr id="23" name="Picture 2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137" y="91585"/>
            <a:ext cx="1180214" cy="1054224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4098" name="Picture 2" descr="http://www.hep.umn.edu/css2013/images/Snowmass_Poste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" t="3155" r="-32" b="606"/>
          <a:stretch/>
        </p:blipFill>
        <p:spPr bwMode="auto">
          <a:xfrm>
            <a:off x="256553" y="2034442"/>
            <a:ext cx="3351370" cy="4359330"/>
          </a:xfrm>
          <a:prstGeom prst="rect">
            <a:avLst/>
          </a:prstGeom>
          <a:noFill/>
          <a:ln w="19050">
            <a:solidFill>
              <a:srgbClr val="FFEE1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228600" y="1154141"/>
            <a:ext cx="3351369" cy="834705"/>
          </a:xfrm>
          <a:solidFill>
            <a:srgbClr val="000028"/>
          </a:solidFill>
          <a:ln w="25400">
            <a:solidFill>
              <a:srgbClr val="FFE311"/>
            </a:solidFill>
          </a:ln>
        </p:spPr>
        <p:txBody>
          <a:bodyPr lIns="0" rIns="0">
            <a:noAutofit/>
          </a:bodyPr>
          <a:lstStyle/>
          <a:p>
            <a:pPr marL="115888" indent="0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2200" dirty="0" smtClean="0">
                <a:solidFill>
                  <a:srgbClr val="CCFFFF"/>
                </a:solidFill>
              </a:rPr>
              <a:t>Snowmass:</a:t>
            </a:r>
            <a:r>
              <a:rPr lang="en-US" sz="2200" dirty="0" smtClean="0">
                <a:solidFill>
                  <a:srgbClr val="FFEE11"/>
                </a:solidFill>
              </a:rPr>
              <a:t> Oct. 2012    </a:t>
            </a:r>
            <a:br>
              <a:rPr lang="en-US" sz="2200" dirty="0" smtClean="0">
                <a:solidFill>
                  <a:srgbClr val="FFEE11"/>
                </a:solidFill>
              </a:rPr>
            </a:br>
            <a:r>
              <a:rPr lang="en-US" sz="2200" dirty="0" smtClean="0">
                <a:solidFill>
                  <a:srgbClr val="FFEE11"/>
                </a:solidFill>
              </a:rPr>
              <a:t>     to August  2013</a:t>
            </a:r>
            <a:endParaRPr lang="en-US" sz="2200" dirty="0" smtClean="0">
              <a:solidFill>
                <a:srgbClr val="9FF7FB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8035" y="1174812"/>
            <a:ext cx="2784426" cy="3050596"/>
          </a:xfrm>
          <a:prstGeom prst="rect">
            <a:avLst/>
          </a:prstGeom>
          <a:ln w="19050">
            <a:solidFill>
              <a:srgbClr val="FFEE13"/>
            </a:solidFill>
          </a:ln>
        </p:spPr>
      </p:pic>
      <p:grpSp>
        <p:nvGrpSpPr>
          <p:cNvPr id="18" name="Group 17"/>
          <p:cNvGrpSpPr/>
          <p:nvPr/>
        </p:nvGrpSpPr>
        <p:grpSpPr>
          <a:xfrm>
            <a:off x="3562865" y="1747583"/>
            <a:ext cx="3246337" cy="4667065"/>
            <a:chOff x="4646770" y="212422"/>
            <a:chExt cx="4862845" cy="671552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/>
            <a:srcRect r="63876"/>
            <a:stretch/>
          </p:blipFill>
          <p:spPr>
            <a:xfrm>
              <a:off x="4646770" y="223100"/>
              <a:ext cx="2286001" cy="6692720"/>
            </a:xfrm>
            <a:prstGeom prst="rect">
              <a:avLst/>
            </a:prstGeom>
            <a:ln w="19050">
              <a:solidFill>
                <a:srgbClr val="FFEE13"/>
              </a:solidFill>
            </a:ln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6"/>
            <a:srcRect l="59002"/>
            <a:stretch/>
          </p:blipFill>
          <p:spPr>
            <a:xfrm>
              <a:off x="6932771" y="212422"/>
              <a:ext cx="2576844" cy="6715521"/>
            </a:xfrm>
            <a:prstGeom prst="rect">
              <a:avLst/>
            </a:prstGeom>
            <a:ln w="19050">
              <a:solidFill>
                <a:srgbClr val="FFEE13"/>
              </a:solidFill>
            </a:ln>
          </p:spPr>
        </p:pic>
      </p:grpSp>
      <p:sp>
        <p:nvSpPr>
          <p:cNvPr id="2" name="Rectangle 1"/>
          <p:cNvSpPr/>
          <p:nvPr/>
        </p:nvSpPr>
        <p:spPr>
          <a:xfrm>
            <a:off x="304800" y="6392922"/>
            <a:ext cx="52210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http</a:t>
            </a:r>
            <a:r>
              <a:rPr lang="en-US" sz="2000" b="1" dirty="0">
                <a:solidFill>
                  <a:srgbClr val="FFFFFF"/>
                </a:solidFill>
                <a:latin typeface="Calibri" panose="020F0502020204030204" pitchFamily="34" charset="0"/>
              </a:rPr>
              <a:t>://science.energy.gov/hep/hepap/reports/</a:t>
            </a:r>
            <a:endParaRPr lang="en-US" sz="2000" b="1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3590979" y="1159756"/>
            <a:ext cx="3218223" cy="586642"/>
          </a:xfrm>
          <a:prstGeom prst="rect">
            <a:avLst/>
          </a:prstGeom>
          <a:solidFill>
            <a:srgbClr val="000028"/>
          </a:solidFill>
          <a:ln w="25400">
            <a:solidFill>
              <a:srgbClr val="FFE311"/>
            </a:solidFill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marL="115888" indent="0" algn="ctr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800" kern="0" dirty="0" smtClean="0">
                <a:solidFill>
                  <a:srgbClr val="CCFFFF"/>
                </a:solidFill>
              </a:rPr>
              <a:t>P5 Panel and Report: </a:t>
            </a:r>
            <a:r>
              <a:rPr lang="en-US" sz="1800" kern="0" dirty="0" smtClean="0">
                <a:solidFill>
                  <a:srgbClr val="FFEE11"/>
                </a:solidFill>
              </a:rPr>
              <a:t/>
            </a:r>
            <a:br>
              <a:rPr lang="en-US" sz="1800" kern="0" dirty="0" smtClean="0">
                <a:solidFill>
                  <a:srgbClr val="FFEE11"/>
                </a:solidFill>
              </a:rPr>
            </a:br>
            <a:r>
              <a:rPr lang="en-US" sz="1800" kern="0" dirty="0" smtClean="0">
                <a:solidFill>
                  <a:srgbClr val="FFEE11"/>
                </a:solidFill>
              </a:rPr>
              <a:t>Oct. 2013 – June 2014</a:t>
            </a:r>
            <a:endParaRPr lang="en-US" sz="1800" kern="0" dirty="0" smtClean="0">
              <a:solidFill>
                <a:srgbClr val="9FF7FB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-1" r="756" b="249"/>
          <a:stretch/>
        </p:blipFill>
        <p:spPr>
          <a:xfrm>
            <a:off x="6809203" y="4225409"/>
            <a:ext cx="2813258" cy="2191958"/>
          </a:xfrm>
          <a:prstGeom prst="rect">
            <a:avLst/>
          </a:prstGeom>
          <a:ln w="19050">
            <a:solidFill>
              <a:srgbClr val="FFEE13"/>
            </a:solidFill>
          </a:ln>
        </p:spPr>
      </p:pic>
    </p:spTree>
    <p:extLst>
      <p:ext uri="{BB962C8B-B14F-4D97-AF65-F5344CB8AC3E}">
        <p14:creationId xmlns:p14="http://schemas.microsoft.com/office/powerpoint/2010/main" val="30707165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1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43001" y="0"/>
            <a:ext cx="7420541" cy="1295400"/>
          </a:xfrm>
          <a:solidFill>
            <a:schemeClr val="bg1"/>
          </a:solidFill>
        </p:spPr>
        <p:txBody>
          <a:bodyPr tIns="0" bIns="182880"/>
          <a:lstStyle/>
          <a:p>
            <a:pPr algn="ctr"/>
            <a:r>
              <a:rPr lang="en-US" dirty="0" smtClean="0">
                <a:solidFill>
                  <a:srgbClr val="CCFFFF"/>
                </a:solidFill>
              </a:rPr>
              <a:t>Notes on the Community Letter</a:t>
            </a:r>
            <a:br>
              <a:rPr lang="en-US" dirty="0" smtClean="0">
                <a:solidFill>
                  <a:srgbClr val="CCFFFF"/>
                </a:solidFill>
              </a:rPr>
            </a:br>
            <a:r>
              <a:rPr lang="en-US" sz="2400" dirty="0" err="1" smtClean="0">
                <a:solidFill>
                  <a:schemeClr val="tx1"/>
                </a:solidFill>
              </a:rPr>
              <a:t>A.Lankford</a:t>
            </a:r>
            <a:r>
              <a:rPr lang="en-US" sz="2400" dirty="0" smtClean="0">
                <a:solidFill>
                  <a:schemeClr val="tx1"/>
                </a:solidFill>
              </a:rPr>
              <a:t>: HEPAP Meeting Sept. 29-30 2014</a:t>
            </a:r>
            <a:endParaRPr lang="en-US" sz="1400" i="1" dirty="0">
              <a:solidFill>
                <a:schemeClr val="tx1"/>
              </a:solidFill>
            </a:endParaRPr>
          </a:p>
        </p:txBody>
      </p:sp>
      <p:pic>
        <p:nvPicPr>
          <p:cNvPr id="23" name="Picture 2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956" y="135058"/>
            <a:ext cx="1066799" cy="1160341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t="25114"/>
          <a:stretch/>
        </p:blipFill>
        <p:spPr>
          <a:xfrm>
            <a:off x="8290006" y="76200"/>
            <a:ext cx="1320690" cy="1219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0956" y="1430459"/>
            <a:ext cx="93697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FFEE13"/>
                </a:solidFill>
                <a:latin typeface="Arial" panose="020B0604020202020204" pitchFamily="34" charset="0"/>
              </a:rPr>
              <a:t>Community Letter sent to the Secretary of Energy </a:t>
            </a:r>
            <a:r>
              <a:rPr lang="en-US" sz="2400" b="1" dirty="0" smtClean="0">
                <a:latin typeface="Arial" panose="020B0604020202020204" pitchFamily="34" charset="0"/>
              </a:rPr>
              <a:t/>
            </a:r>
            <a:br>
              <a:rPr lang="en-US" sz="2400" b="1" dirty="0" smtClean="0">
                <a:latin typeface="Arial" panose="020B0604020202020204" pitchFamily="34" charset="0"/>
              </a:rPr>
            </a:br>
            <a:r>
              <a:rPr lang="en-US" sz="2400" b="1" dirty="0" smtClean="0">
                <a:latin typeface="Arial" panose="020B0604020202020204" pitchFamily="34" charset="0"/>
              </a:rPr>
              <a:t>on </a:t>
            </a:r>
            <a:r>
              <a:rPr lang="en-US" sz="2400" b="1" dirty="0">
                <a:latin typeface="Arial" panose="020B0604020202020204" pitchFamily="34" charset="0"/>
              </a:rPr>
              <a:t>June 23, 2014 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/>
            </a:r>
            <a:b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</a:rPr>
            </a:b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hlinkClick r:id="rId5"/>
              </a:rPr>
              <a:t>http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hlinkClick r:id="rId5"/>
              </a:rPr>
              <a:t>://dpfnewsletter.org/wp-  content/uploads/2014/09/P5_CommunityLetter_DOE.pdf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hlinkClick r:id="rId5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FFEE13"/>
                </a:solidFill>
                <a:latin typeface="Arial" panose="020B0604020202020204" pitchFamily="34" charset="0"/>
              </a:rPr>
              <a:t>Community Letter sent to the NSF Director </a:t>
            </a:r>
            <a:r>
              <a:rPr lang="en-US" sz="2400" b="1" dirty="0">
                <a:latin typeface="Arial" panose="020B0604020202020204" pitchFamily="34" charset="0"/>
              </a:rPr>
              <a:t>on June 23, 2014  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hlinkClick r:id="rId6"/>
              </a:rPr>
              <a:t>http://dpfnewsletter.org/wp-  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hlinkClick r:id="rId6"/>
              </a:rPr>
              <a:t>content/uploads/2014/09/P5_CommunityLetter_NSF.pdf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hlinkClick r:id="rId6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FFEE13"/>
                </a:solidFill>
                <a:latin typeface="Arial" panose="020B0604020202020204" pitchFamily="34" charset="0"/>
              </a:rPr>
              <a:t>Final Signatories List</a:t>
            </a:r>
          </a:p>
          <a:p>
            <a:pPr marL="285750"/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hlinkClick r:id="rId7"/>
              </a:rPr>
              <a:t>http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hlinkClick r:id="rId7"/>
              </a:rPr>
              <a:t>://dpfnewsletter.org/wp-content/uploads/2014/09/signatories_list-final.pdf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hlinkClick r:id="rId7"/>
            </a:endParaRPr>
          </a:p>
        </p:txBody>
      </p:sp>
    </p:spTree>
    <p:extLst>
      <p:ext uri="{BB962C8B-B14F-4D97-AF65-F5344CB8AC3E}">
        <p14:creationId xmlns:p14="http://schemas.microsoft.com/office/powerpoint/2010/main" val="29625249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2490" y="239417"/>
            <a:ext cx="8358710" cy="903582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rgbClr val="CCFFFF"/>
                </a:solidFill>
              </a:rPr>
              <a:t>P5 Guidance on Energy Frontier Machine</a:t>
            </a:r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2999"/>
            <a:ext cx="8763000" cy="563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5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2490" y="239417"/>
            <a:ext cx="5082110" cy="903582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Higgs Discovery Celebration</a:t>
            </a:r>
            <a:br>
              <a:rPr lang="en-US" sz="2800" dirty="0" smtClean="0"/>
            </a:br>
            <a:r>
              <a:rPr lang="en-US" sz="2600" dirty="0" smtClean="0">
                <a:solidFill>
                  <a:srgbClr val="FFEE13"/>
                </a:solidFill>
              </a:rPr>
              <a:t>Nov. 20: Rayburn HOB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33326" y="1142999"/>
            <a:ext cx="8534400" cy="52959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Sponsored </a:t>
            </a:r>
            <a:r>
              <a:rPr lang="en-US" sz="2000" dirty="0"/>
              <a:t>by DPF &amp; URA, Hosted by House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Science &amp; National </a:t>
            </a:r>
            <a:r>
              <a:rPr lang="en-US" sz="2000" dirty="0"/>
              <a:t>Lab </a:t>
            </a:r>
            <a:r>
              <a:rPr lang="en-US" sz="2000" dirty="0" smtClean="0"/>
              <a:t>Caucus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Dozens </a:t>
            </a:r>
            <a:r>
              <a:rPr lang="en-US" sz="2000" dirty="0"/>
              <a:t>of Congressional visits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Reception with remarks by Reps. Hultgren</a:t>
            </a:r>
            <a:r>
              <a:rPr lang="en-US" sz="2000" dirty="0" smtClean="0"/>
              <a:t>,                                 </a:t>
            </a:r>
            <a:r>
              <a:rPr lang="en-US" sz="2000" dirty="0" err="1"/>
              <a:t>Nunnelee</a:t>
            </a:r>
            <a:r>
              <a:rPr lang="en-US" sz="2000" dirty="0"/>
              <a:t>, Fattah, Foster, and Holt;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Speeches </a:t>
            </a:r>
            <a:r>
              <a:rPr lang="en-US" sz="2000" dirty="0"/>
              <a:t>by </a:t>
            </a:r>
            <a:r>
              <a:rPr lang="en-US" sz="2000" dirty="0" err="1" smtClean="0"/>
              <a:t>Incandela</a:t>
            </a:r>
            <a:r>
              <a:rPr lang="en-US" sz="2000" dirty="0" smtClean="0"/>
              <a:t>, </a:t>
            </a:r>
            <a:r>
              <a:rPr lang="en-US" sz="2000" dirty="0" err="1" smtClean="0"/>
              <a:t>Shipsey</a:t>
            </a:r>
            <a:r>
              <a:rPr lang="en-US" sz="2000" dirty="0" smtClean="0"/>
              <a:t>, Bhat</a:t>
            </a:r>
            <a:br>
              <a:rPr lang="en-US" sz="2000" dirty="0" smtClean="0"/>
            </a:br>
            <a:r>
              <a:rPr lang="en-US" sz="2000" dirty="0" smtClean="0"/>
              <a:t> </a:t>
            </a:r>
            <a:r>
              <a:rPr lang="en-US" sz="2000" dirty="0"/>
              <a:t>– </a:t>
            </a:r>
            <a:r>
              <a:rPr lang="en-US" sz="2000" dirty="0" smtClean="0"/>
              <a:t>A Packed Room !</a:t>
            </a:r>
            <a:endParaRPr lang="en-US" sz="2000" dirty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About a dozen other Congressional </a:t>
            </a:r>
            <a:r>
              <a:rPr lang="en-US" sz="2000" dirty="0" smtClean="0"/>
              <a:t>offices </a:t>
            </a:r>
            <a:br>
              <a:rPr lang="en-US" sz="2000" dirty="0" smtClean="0"/>
            </a:br>
            <a:r>
              <a:rPr lang="en-US" sz="2000" dirty="0" smtClean="0"/>
              <a:t>were represented </a:t>
            </a:r>
            <a:r>
              <a:rPr lang="en-US" sz="2000" dirty="0"/>
              <a:t>at </a:t>
            </a:r>
            <a:r>
              <a:rPr lang="en-US" sz="2000" dirty="0" smtClean="0"/>
              <a:t>the reception</a:t>
            </a:r>
            <a:endParaRPr lang="en-US" sz="2000" dirty="0"/>
          </a:p>
        </p:txBody>
      </p:sp>
      <p:pic>
        <p:nvPicPr>
          <p:cNvPr id="38914" name="Picture 2" descr="http://www.fnal.gov/pub/today/archive/archive_2013/images/capitol-peopl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/>
          <a:stretch/>
        </p:blipFill>
        <p:spPr bwMode="auto">
          <a:xfrm>
            <a:off x="227800" y="3886200"/>
            <a:ext cx="454602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LHC ev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061" y="3722387"/>
            <a:ext cx="1806884" cy="272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5182" y="239418"/>
            <a:ext cx="3026024" cy="649410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7800" y="6355377"/>
            <a:ext cx="6347382" cy="400110"/>
          </a:xfrm>
          <a:prstGeom prst="rect">
            <a:avLst/>
          </a:prstGeom>
          <a:solidFill>
            <a:srgbClr val="000066"/>
          </a:solidFill>
          <a:ln w="25400">
            <a:solidFill>
              <a:srgbClr val="FFEA1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http</a:t>
            </a:r>
            <a:r>
              <a:rPr lang="en-US" sz="2000" b="1" dirty="0">
                <a:solidFill>
                  <a:srgbClr val="FFFFFF"/>
                </a:solidFill>
              </a:rPr>
              <a:t>://physics.uoregon.edu/~jimbrau/dpf/dcevent/</a:t>
            </a:r>
          </a:p>
        </p:txBody>
      </p:sp>
    </p:spTree>
    <p:extLst>
      <p:ext uri="{BB962C8B-B14F-4D97-AF65-F5344CB8AC3E}">
        <p14:creationId xmlns:p14="http://schemas.microsoft.com/office/powerpoint/2010/main" val="31181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0"/>
            <a:ext cx="4294909" cy="2438400"/>
          </a:xfrm>
        </p:spPr>
        <p:txBody>
          <a:bodyPr>
            <a:noAutofit/>
          </a:bodyPr>
          <a:lstStyle/>
          <a:p>
            <a:r>
              <a:rPr lang="en-US" sz="2800" b="1" dirty="0"/>
              <a:t>Marge Bardeen (FNAL) organized the effort-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>
                <a:solidFill>
                  <a:srgbClr val="0000FF"/>
                </a:solidFill>
              </a:rPr>
              <a:t>young </a:t>
            </a:r>
            <a:r>
              <a:rPr lang="en-US" sz="2800" b="1" dirty="0">
                <a:solidFill>
                  <a:srgbClr val="0000FF"/>
                </a:solidFill>
              </a:rPr>
              <a:t>LHC scientists from NEU </a:t>
            </a:r>
            <a:r>
              <a:rPr lang="en-US" sz="2800" b="1" dirty="0" smtClean="0">
                <a:solidFill>
                  <a:srgbClr val="0000FF"/>
                </a:solidFill>
              </a:rPr>
              <a:t>and </a:t>
            </a:r>
            <a:r>
              <a:rPr lang="en-US" sz="2800" b="1" dirty="0" err="1" smtClean="0">
                <a:solidFill>
                  <a:srgbClr val="0000FF"/>
                </a:solidFill>
              </a:rPr>
              <a:t>UVa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>
                <a:solidFill>
                  <a:srgbClr val="0000FF"/>
                </a:solidFill>
              </a:rPr>
              <a:t>came to </a:t>
            </a:r>
            <a:r>
              <a:rPr lang="en-US" sz="2800" b="1" dirty="0" smtClean="0">
                <a:solidFill>
                  <a:srgbClr val="0000FF"/>
                </a:solidFill>
              </a:rPr>
              <a:t>participate: </a:t>
            </a:r>
            <a:r>
              <a:rPr lang="en-US" sz="2800" b="1" dirty="0">
                <a:solidFill>
                  <a:srgbClr val="0000FF"/>
                </a:solidFill>
              </a:rPr>
              <a:t>Thank you!</a:t>
            </a:r>
          </a:p>
        </p:txBody>
      </p:sp>
      <p:pic>
        <p:nvPicPr>
          <p:cNvPr id="4" name="Content Placeholder 3" descr="photo 3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 rot="10800000">
            <a:off x="304801" y="3753220"/>
            <a:ext cx="4673350" cy="2514394"/>
          </a:xfrm>
        </p:spPr>
      </p:pic>
      <p:pic>
        <p:nvPicPr>
          <p:cNvPr id="5" name="Picture 4" descr="photo 1 (1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57737" y="2776991"/>
            <a:ext cx="3951721" cy="3029526"/>
          </a:xfrm>
          <a:prstGeom prst="rect">
            <a:avLst/>
          </a:prstGeom>
        </p:spPr>
      </p:pic>
      <p:pic>
        <p:nvPicPr>
          <p:cNvPr id="6" name="Picture 5" descr="higgs-postcard-bothside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3730"/>
            <a:ext cx="3856182" cy="29151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2908852"/>
            <a:ext cx="4627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b="1" dirty="0">
                <a:solidFill>
                  <a:prstClr val="black"/>
                </a:solidFill>
              </a:rPr>
              <a:t>The Higgs Postcard handed out to visitors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27939" y="6196220"/>
            <a:ext cx="2904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lnSpc>
                <a:spcPct val="90000"/>
              </a:lnSpc>
            </a:pPr>
            <a:r>
              <a:rPr lang="en-US" sz="2000" b="1" dirty="0">
                <a:solidFill>
                  <a:prstClr val="black"/>
                </a:solidFill>
              </a:rPr>
              <a:t>Excited young visitors </a:t>
            </a:r>
            <a:r>
              <a:rPr lang="en-US" sz="2000" b="1" dirty="0" smtClean="0">
                <a:solidFill>
                  <a:prstClr val="black"/>
                </a:solidFill>
              </a:rPr>
              <a:t/>
            </a:r>
            <a:br>
              <a:rPr lang="en-US" sz="2000" b="1" dirty="0" smtClean="0">
                <a:solidFill>
                  <a:prstClr val="black"/>
                </a:solidFill>
              </a:rPr>
            </a:br>
            <a:r>
              <a:rPr lang="en-US" sz="2000" b="1" dirty="0" smtClean="0">
                <a:solidFill>
                  <a:prstClr val="black"/>
                </a:solidFill>
              </a:rPr>
              <a:t>doing </a:t>
            </a:r>
            <a:r>
              <a:rPr lang="en-US" sz="2000" b="1" dirty="0">
                <a:solidFill>
                  <a:prstClr val="black"/>
                </a:solidFill>
              </a:rPr>
              <a:t>hands-on activities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6031" y="3429000"/>
            <a:ext cx="3344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b="1" dirty="0">
                <a:solidFill>
                  <a:prstClr val="black"/>
                </a:solidFill>
              </a:rPr>
              <a:t>Rutherford Scattering Activity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456" y="6288554"/>
            <a:ext cx="4953000" cy="461665"/>
          </a:xfrm>
          <a:prstGeom prst="rect">
            <a:avLst/>
          </a:prstGeom>
          <a:solidFill>
            <a:srgbClr val="000066"/>
          </a:solidFill>
          <a:ln w="25400">
            <a:solidFill>
              <a:srgbClr val="FFEA1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Next year: Come join and help !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6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208" y="59135"/>
            <a:ext cx="7767588" cy="861060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3200" dirty="0" smtClean="0">
                <a:solidFill>
                  <a:srgbClr val="FFEB11"/>
                </a:solidFill>
              </a:rPr>
              <a:t>Combined Mass Measurement </a:t>
            </a:r>
            <a:br>
              <a:rPr lang="en-US" sz="3200" dirty="0" smtClean="0">
                <a:solidFill>
                  <a:srgbClr val="FFEB11"/>
                </a:solidFill>
              </a:rPr>
            </a:br>
            <a:r>
              <a:rPr lang="en-US" sz="2800" dirty="0" smtClean="0">
                <a:solidFill>
                  <a:srgbClr val="FFEB11"/>
                </a:solidFill>
              </a:rPr>
              <a:t>from </a:t>
            </a:r>
            <a:r>
              <a:rPr lang="en-US" sz="2400" dirty="0" smtClean="0">
                <a:solidFill>
                  <a:schemeClr val="tx1"/>
                </a:solidFill>
              </a:rPr>
              <a:t>H </a:t>
            </a:r>
            <a:r>
              <a:rPr lang="en-US" sz="2400" dirty="0" smtClean="0">
                <a:solidFill>
                  <a:schemeClr val="tx1"/>
                </a:solidFill>
                <a:sym typeface="Wingdings 3" panose="05040102010807070707" pitchFamily="18" charset="2"/>
              </a:rPr>
              <a:t></a:t>
            </a:r>
            <a:r>
              <a:rPr lang="en-US" sz="2400" dirty="0" smtClean="0">
                <a:solidFill>
                  <a:schemeClr val="tx1"/>
                </a:solidFill>
              </a:rPr>
              <a:t> ZZ </a:t>
            </a:r>
            <a:r>
              <a:rPr lang="en-US" sz="2400" dirty="0" smtClean="0">
                <a:solidFill>
                  <a:schemeClr val="tx1"/>
                </a:solidFill>
                <a:sym typeface="Wingdings 3" panose="05040102010807070707" pitchFamily="18" charset="2"/>
              </a:rPr>
              <a:t></a:t>
            </a:r>
            <a:r>
              <a:rPr lang="en-US" sz="2400" dirty="0" smtClean="0">
                <a:solidFill>
                  <a:schemeClr val="tx1"/>
                </a:solidFill>
              </a:rPr>
              <a:t> 4</a:t>
            </a:r>
            <a:r>
              <a:rPr lang="en-US" sz="2400" dirty="0" smtClean="0">
                <a:solidFill>
                  <a:schemeClr val="tx1"/>
                </a:solidFill>
                <a:latin typeface="Script MT Bold" panose="03040602040607080904" pitchFamily="66" charset="0"/>
              </a:rPr>
              <a:t>l,</a:t>
            </a:r>
            <a:r>
              <a:rPr lang="en-US" sz="2400" dirty="0">
                <a:solidFill>
                  <a:schemeClr val="tx1"/>
                </a:solidFill>
              </a:rPr>
              <a:t> H </a:t>
            </a:r>
            <a:r>
              <a:rPr lang="en-US" sz="2400" dirty="0">
                <a:solidFill>
                  <a:schemeClr val="tx1"/>
                </a:solidFill>
                <a:sym typeface="Wingdings 3" panose="05040102010807070707" pitchFamily="18" charset="2"/>
              </a:rPr>
              <a:t>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Symbol" panose="05050102010706020507" pitchFamily="18" charset="2"/>
              </a:rPr>
              <a:t>gg</a:t>
            </a:r>
            <a:endParaRPr lang="it-CH" sz="3200" baseline="-250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9473143" y="6463205"/>
            <a:ext cx="432857" cy="343029"/>
          </a:xfrm>
          <a:prstGeom prst="rect">
            <a:avLst/>
          </a:prstGeom>
        </p:spPr>
        <p:txBody>
          <a:bodyPr/>
          <a:lstStyle/>
          <a:p>
            <a:fld id="{640443A4-D477-814B-BDB2-C567201F9F58}" type="slidenum">
              <a:rPr lang="en-US" sz="1100">
                <a:solidFill>
                  <a:srgbClr val="FFFFFF"/>
                </a:solidFill>
              </a:rPr>
              <a:pPr/>
              <a:t>7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125" y="169631"/>
            <a:ext cx="565156" cy="56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281" y="169630"/>
            <a:ext cx="528470" cy="7877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932063"/>
            <a:ext cx="16433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143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cs typeface="Arial" pitchFamily="34" charset="0"/>
              </a:rPr>
              <a:t>arXiv:1503.7589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31" y="1535260"/>
            <a:ext cx="3993404" cy="3796019"/>
          </a:xfrm>
          <a:prstGeom prst="rect">
            <a:avLst/>
          </a:prstGeom>
          <a:ln w="22225">
            <a:solidFill>
              <a:srgbClr val="BDFFFF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3155" y="1621524"/>
            <a:ext cx="3183007" cy="3709755"/>
          </a:xfrm>
          <a:prstGeom prst="rect">
            <a:avLst/>
          </a:prstGeom>
          <a:ln w="22225">
            <a:solidFill>
              <a:srgbClr val="BDFFFF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6792" y="866121"/>
            <a:ext cx="7350251" cy="343443"/>
          </a:xfrm>
          <a:solidFill>
            <a:srgbClr val="001D3A"/>
          </a:solidFill>
        </p:spPr>
        <p:txBody>
          <a:bodyPr lIns="0" rIns="0" anchor="ctr" anchorCtr="0">
            <a:noAutofit/>
          </a:bodyPr>
          <a:lstStyle/>
          <a:p>
            <a:pPr marL="0" indent="0" algn="ctr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it-CH" sz="2000" dirty="0" smtClean="0">
                <a:solidFill>
                  <a:srgbClr val="BDFFFF"/>
                </a:solidFill>
              </a:rPr>
              <a:t>Profiling </a:t>
            </a:r>
            <a:r>
              <a:rPr lang="it-CH" sz="2400" dirty="0" smtClean="0">
                <a:solidFill>
                  <a:srgbClr val="FFF011"/>
                </a:solidFill>
              </a:rPr>
              <a:t>M</a:t>
            </a:r>
            <a:r>
              <a:rPr lang="it-CH" sz="2400" baseline="-25000" dirty="0" smtClean="0">
                <a:solidFill>
                  <a:srgbClr val="FFF011"/>
                </a:solidFill>
              </a:rPr>
              <a:t>H</a:t>
            </a:r>
            <a:r>
              <a:rPr lang="it-CH" sz="2400" dirty="0" smtClean="0">
                <a:solidFill>
                  <a:schemeClr val="tx1"/>
                </a:solidFill>
              </a:rPr>
              <a:t>; </a:t>
            </a:r>
            <a:r>
              <a:rPr lang="it-CH" sz="2400" dirty="0" smtClean="0">
                <a:solidFill>
                  <a:srgbClr val="FFF011"/>
                </a:solidFill>
                <a:latin typeface="Symbol" panose="05050102010706020507" pitchFamily="18" charset="2"/>
              </a:rPr>
              <a:t>m</a:t>
            </a:r>
            <a:r>
              <a:rPr lang="it-CH" sz="2000" dirty="0" smtClean="0">
                <a:solidFill>
                  <a:srgbClr val="FFF011"/>
                </a:solidFill>
              </a:rPr>
              <a:t>(ggH,ttH) </a:t>
            </a:r>
            <a:r>
              <a:rPr lang="it-CH" sz="2000" dirty="0" smtClean="0">
                <a:solidFill>
                  <a:schemeClr val="tx1"/>
                </a:solidFill>
              </a:rPr>
              <a:t>and </a:t>
            </a:r>
            <a:r>
              <a:rPr lang="it-CH" sz="2000" dirty="0" smtClean="0">
                <a:solidFill>
                  <a:srgbClr val="FFF011"/>
                </a:solidFill>
                <a:latin typeface="Symbol" panose="05050102010706020507" pitchFamily="18" charset="2"/>
              </a:rPr>
              <a:t>m</a:t>
            </a:r>
            <a:r>
              <a:rPr lang="it-CH" sz="2000" dirty="0" smtClean="0">
                <a:solidFill>
                  <a:srgbClr val="FFF011"/>
                </a:solidFill>
              </a:rPr>
              <a:t>(VBF</a:t>
            </a:r>
            <a:r>
              <a:rPr lang="it-CH" sz="2000" dirty="0">
                <a:solidFill>
                  <a:srgbClr val="FFF011"/>
                </a:solidFill>
              </a:rPr>
              <a:t>, VH</a:t>
            </a:r>
            <a:r>
              <a:rPr lang="it-CH" sz="2000" dirty="0" smtClean="0">
                <a:solidFill>
                  <a:srgbClr val="FFF011"/>
                </a:solidFill>
              </a:rPr>
              <a:t>)  </a:t>
            </a:r>
            <a:r>
              <a:rPr lang="it-CH" sz="2000" dirty="0" smtClean="0">
                <a:solidFill>
                  <a:schemeClr val="tx1"/>
                </a:solidFill>
              </a:rPr>
              <a:t>for</a:t>
            </a:r>
            <a:r>
              <a:rPr lang="it-CH" sz="2000" dirty="0" smtClean="0">
                <a:solidFill>
                  <a:srgbClr val="FFF011"/>
                </a:solidFill>
              </a:rPr>
              <a:t> </a:t>
            </a:r>
            <a:r>
              <a:rPr lang="it-CH" sz="2000" dirty="0" smtClean="0">
                <a:solidFill>
                  <a:srgbClr val="FFF011"/>
                </a:solidFill>
                <a:latin typeface="Symbol" panose="05050102010706020507" pitchFamily="18" charset="2"/>
              </a:rPr>
              <a:t>gg; m</a:t>
            </a:r>
            <a:r>
              <a:rPr lang="it-CH" sz="2000" dirty="0" smtClean="0">
                <a:solidFill>
                  <a:srgbClr val="FFF011"/>
                </a:solidFill>
              </a:rPr>
              <a:t>(4</a:t>
            </a:r>
            <a:r>
              <a:rPr lang="it-CH" sz="2000" dirty="0" smtClean="0">
                <a:solidFill>
                  <a:srgbClr val="FFF011"/>
                </a:solidFill>
                <a:latin typeface="Script MT Bold" panose="03040602040607080904" pitchFamily="66" charset="0"/>
              </a:rPr>
              <a:t>l</a:t>
            </a:r>
            <a:r>
              <a:rPr lang="it-CH" sz="2000" dirty="0" smtClean="0">
                <a:solidFill>
                  <a:srgbClr val="FFF011"/>
                </a:solidFill>
              </a:rPr>
              <a:t>) for ZZ</a:t>
            </a:r>
            <a:endParaRPr lang="it-CH" sz="1600" dirty="0">
              <a:solidFill>
                <a:schemeClr val="tx1"/>
              </a:solidFill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7276162" y="5908036"/>
            <a:ext cx="2273203" cy="822832"/>
          </a:xfrm>
          <a:prstGeom prst="rect">
            <a:avLst/>
          </a:prstGeom>
          <a:solidFill>
            <a:srgbClr val="002060"/>
          </a:solidFill>
          <a:ln w="25400">
            <a:solidFill>
              <a:srgbClr val="FFE311"/>
            </a:solidFill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lnSpc>
                <a:spcPct val="90000"/>
              </a:lnSpc>
              <a:defRPr/>
            </a:pPr>
            <a:r>
              <a:rPr lang="it-CH" b="1" kern="0" dirty="0">
                <a:solidFill>
                  <a:srgbClr val="FFE800"/>
                </a:solidFill>
                <a:cs typeface="Arial" pitchFamily="34" charset="0"/>
              </a:rPr>
              <a:t>Impressive </a:t>
            </a:r>
            <a:br>
              <a:rPr lang="it-CH" b="1" kern="0" dirty="0">
                <a:solidFill>
                  <a:srgbClr val="FFE800"/>
                </a:solidFill>
                <a:cs typeface="Arial" pitchFamily="34" charset="0"/>
              </a:rPr>
            </a:br>
            <a:r>
              <a:rPr lang="it-CH" b="1" kern="0" dirty="0">
                <a:solidFill>
                  <a:srgbClr val="BDFFFF"/>
                </a:solidFill>
                <a:cs typeface="Arial" pitchFamily="34" charset="0"/>
              </a:rPr>
              <a:t>0.1 – 0.3% Mass</a:t>
            </a:r>
            <a:br>
              <a:rPr lang="it-CH" b="1" kern="0" dirty="0">
                <a:solidFill>
                  <a:srgbClr val="BDFFFF"/>
                </a:solidFill>
                <a:cs typeface="Arial" pitchFamily="34" charset="0"/>
              </a:rPr>
            </a:br>
            <a:r>
              <a:rPr lang="it-CH" b="1" kern="0" dirty="0">
                <a:solidFill>
                  <a:srgbClr val="BDFFFF"/>
                </a:solidFill>
                <a:cs typeface="Arial" pitchFamily="34" charset="0"/>
              </a:rPr>
              <a:t>Scale Accuracy</a:t>
            </a:r>
          </a:p>
        </p:txBody>
      </p: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4093154" y="5335370"/>
            <a:ext cx="3183009" cy="1395498"/>
          </a:xfrm>
          <a:prstGeom prst="rect">
            <a:avLst/>
          </a:prstGeom>
          <a:solidFill>
            <a:srgbClr val="002060"/>
          </a:solidFill>
          <a:ln w="25400">
            <a:solidFill>
              <a:srgbClr val="FFE311"/>
            </a:solidFill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lnSpc>
                <a:spcPct val="80000"/>
              </a:lnSpc>
              <a:spcAft>
                <a:spcPts val="300"/>
              </a:spcAft>
              <a:defRPr/>
            </a:pPr>
            <a:r>
              <a:rPr lang="it-CH" b="1" kern="0" dirty="0">
                <a:solidFill>
                  <a:srgbClr val="FFE800"/>
                </a:solidFill>
                <a:cs typeface="Arial" pitchFamily="34" charset="0"/>
              </a:rPr>
              <a:t>M</a:t>
            </a:r>
            <a:r>
              <a:rPr lang="it-CH" b="1" kern="0" baseline="-25000" dirty="0">
                <a:solidFill>
                  <a:srgbClr val="FFE800"/>
                </a:solidFill>
                <a:cs typeface="Arial" pitchFamily="34" charset="0"/>
              </a:rPr>
              <a:t>H </a:t>
            </a:r>
            <a:r>
              <a:rPr lang="it-CH" b="1" kern="0" dirty="0">
                <a:solidFill>
                  <a:srgbClr val="FFFFFF"/>
                </a:solidFill>
                <a:cs typeface="Arial" pitchFamily="34" charset="0"/>
              </a:rPr>
              <a:t>Values (ATLAS+CMS)</a:t>
            </a:r>
            <a:endParaRPr lang="it-CH" b="1" kern="0" baseline="-25000" dirty="0">
              <a:solidFill>
                <a:srgbClr val="FFFFFF"/>
              </a:solidFill>
              <a:cs typeface="Arial" pitchFamily="34" charset="0"/>
            </a:endParaRPr>
          </a:p>
          <a:p>
            <a:pPr algn="ctr" eaLnBrk="0" fontAlgn="base" hangingPunct="0">
              <a:lnSpc>
                <a:spcPct val="80000"/>
              </a:lnSpc>
              <a:spcAft>
                <a:spcPts val="300"/>
              </a:spcAft>
              <a:defRPr/>
            </a:pPr>
            <a:r>
              <a:rPr lang="it-CH" b="1" kern="0" dirty="0">
                <a:solidFill>
                  <a:srgbClr val="BDFFFF"/>
                </a:solidFill>
                <a:cs typeface="Arial" pitchFamily="34" charset="0"/>
              </a:rPr>
              <a:t>H </a:t>
            </a:r>
            <a:r>
              <a:rPr lang="en-US" dirty="0">
                <a:solidFill>
                  <a:srgbClr val="BDFFFF"/>
                </a:solidFill>
                <a:cs typeface="Arial" pitchFamily="34" charset="0"/>
                <a:sym typeface="Wingdings 3" panose="05040102010807070707" pitchFamily="18" charset="2"/>
              </a:rPr>
              <a:t> </a:t>
            </a:r>
            <a:r>
              <a:rPr lang="it-CH" b="1" kern="0" dirty="0">
                <a:solidFill>
                  <a:srgbClr val="BDFFFF"/>
                </a:solidFill>
                <a:latin typeface="Symbol" panose="05050102010706020507" pitchFamily="18" charset="2"/>
                <a:cs typeface="Arial" pitchFamily="34" charset="0"/>
              </a:rPr>
              <a:t>gg: </a:t>
            </a:r>
            <a:r>
              <a:rPr lang="it-CH" b="1" kern="0" dirty="0">
                <a:solidFill>
                  <a:srgbClr val="BDFFFF"/>
                </a:solidFill>
                <a:cs typeface="Arial" pitchFamily="34" charset="0"/>
              </a:rPr>
              <a:t>125.07 </a:t>
            </a:r>
            <a:r>
              <a:rPr lang="it-CH" b="1" kern="0" dirty="0">
                <a:solidFill>
                  <a:srgbClr val="BDFFFF"/>
                </a:solidFill>
                <a:cs typeface="Arial" pitchFamily="34" charset="0"/>
                <a:sym typeface="Symbol" panose="05050102010706020507" pitchFamily="18" charset="2"/>
              </a:rPr>
              <a:t> 0.25  0.14</a:t>
            </a:r>
            <a:r>
              <a:rPr lang="it-CH" b="1" kern="0" dirty="0">
                <a:solidFill>
                  <a:srgbClr val="BDFFFF"/>
                </a:solidFill>
                <a:cs typeface="Arial" pitchFamily="34" charset="0"/>
              </a:rPr>
              <a:t> </a:t>
            </a:r>
          </a:p>
          <a:p>
            <a:pPr algn="ctr" eaLnBrk="0" fontAlgn="base" hangingPunct="0">
              <a:lnSpc>
                <a:spcPct val="80000"/>
              </a:lnSpc>
              <a:spcAft>
                <a:spcPts val="300"/>
              </a:spcAft>
              <a:defRPr/>
            </a:pPr>
            <a:r>
              <a:rPr lang="it-CH" b="1" kern="0" dirty="0">
                <a:solidFill>
                  <a:srgbClr val="BDFFFF"/>
                </a:solidFill>
                <a:cs typeface="Arial" pitchFamily="34" charset="0"/>
              </a:rPr>
              <a:t>H</a:t>
            </a:r>
            <a:r>
              <a:rPr lang="en-US" dirty="0">
                <a:solidFill>
                  <a:srgbClr val="BDFFFF"/>
                </a:solidFill>
                <a:cs typeface="Arial" pitchFamily="34" charset="0"/>
                <a:sym typeface="Wingdings 3" panose="05040102010807070707" pitchFamily="18" charset="2"/>
              </a:rPr>
              <a:t> </a:t>
            </a:r>
            <a:r>
              <a:rPr lang="it-CH" b="1" kern="0" dirty="0">
                <a:solidFill>
                  <a:srgbClr val="BDFFFF"/>
                </a:solidFill>
                <a:cs typeface="Arial" pitchFamily="34" charset="0"/>
              </a:rPr>
              <a:t> 4l: 125.15 </a:t>
            </a:r>
            <a:r>
              <a:rPr lang="it-CH" b="1" kern="0" dirty="0">
                <a:solidFill>
                  <a:srgbClr val="BDFFFF"/>
                </a:solidFill>
                <a:cs typeface="Arial" pitchFamily="34" charset="0"/>
                <a:sym typeface="Symbol" panose="05050102010706020507" pitchFamily="18" charset="2"/>
              </a:rPr>
              <a:t>  0.37  0.15</a:t>
            </a:r>
          </a:p>
          <a:p>
            <a:pPr algn="ctr" eaLnBrk="0" fontAlgn="base" hangingPunct="0">
              <a:lnSpc>
                <a:spcPct val="80000"/>
              </a:lnSpc>
              <a:spcAft>
                <a:spcPts val="300"/>
              </a:spcAft>
              <a:defRPr/>
            </a:pPr>
            <a:r>
              <a:rPr lang="it-CH" sz="2000" b="1" kern="0" dirty="0">
                <a:solidFill>
                  <a:srgbClr val="FFFFFF"/>
                </a:solidFill>
                <a:cs typeface="Arial" pitchFamily="34" charset="0"/>
              </a:rPr>
              <a:t>Combined Channels:</a:t>
            </a:r>
          </a:p>
          <a:p>
            <a:pPr algn="ctr" eaLnBrk="0" fontAlgn="base" hangingPunct="0">
              <a:lnSpc>
                <a:spcPct val="80000"/>
              </a:lnSpc>
              <a:spcAft>
                <a:spcPts val="300"/>
              </a:spcAft>
              <a:defRPr/>
            </a:pPr>
            <a:r>
              <a:rPr lang="it-CH" sz="1600" b="1" kern="0" dirty="0">
                <a:solidFill>
                  <a:srgbClr val="FFE800"/>
                </a:solidFill>
                <a:cs typeface="Arial" pitchFamily="34" charset="0"/>
              </a:rPr>
              <a:t> </a:t>
            </a:r>
            <a:r>
              <a:rPr lang="it-CH" sz="2000" b="1" kern="0" dirty="0">
                <a:solidFill>
                  <a:srgbClr val="BDFFFF"/>
                </a:solidFill>
                <a:cs typeface="Arial" pitchFamily="34" charset="0"/>
              </a:rPr>
              <a:t>M</a:t>
            </a:r>
            <a:r>
              <a:rPr lang="it-CH" sz="2000" b="1" kern="0" baseline="-25000" dirty="0">
                <a:solidFill>
                  <a:srgbClr val="BDFFFF"/>
                </a:solidFill>
                <a:cs typeface="Arial" pitchFamily="34" charset="0"/>
              </a:rPr>
              <a:t>H </a:t>
            </a:r>
            <a:r>
              <a:rPr lang="it-CH" sz="2000" b="1" kern="0" dirty="0">
                <a:solidFill>
                  <a:srgbClr val="BDFFFF"/>
                </a:solidFill>
                <a:cs typeface="Arial" pitchFamily="34" charset="0"/>
              </a:rPr>
              <a:t>= 125.09 </a:t>
            </a:r>
            <a:r>
              <a:rPr lang="it-CH" sz="2000" b="1" kern="0" dirty="0">
                <a:solidFill>
                  <a:srgbClr val="BDFFFF"/>
                </a:solidFill>
                <a:cs typeface="Arial" pitchFamily="34" charset="0"/>
                <a:sym typeface="Symbol" panose="05050102010706020507" pitchFamily="18" charset="2"/>
              </a:rPr>
              <a:t> 0.21  0.11</a:t>
            </a:r>
            <a:endParaRPr lang="it-CH" sz="2000" b="1" kern="0" baseline="-25000" dirty="0">
              <a:solidFill>
                <a:srgbClr val="BDFFFF"/>
              </a:solidFill>
              <a:cs typeface="Arial" pitchFamily="34" charset="0"/>
            </a:endParaRPr>
          </a:p>
        </p:txBody>
      </p:sp>
      <p:sp>
        <p:nvSpPr>
          <p:cNvPr id="37" name="Content Placeholder 2"/>
          <p:cNvSpPr txBox="1">
            <a:spLocks/>
          </p:cNvSpPr>
          <p:nvPr/>
        </p:nvSpPr>
        <p:spPr bwMode="auto">
          <a:xfrm>
            <a:off x="49554" y="5331279"/>
            <a:ext cx="4024425" cy="1399589"/>
          </a:xfrm>
          <a:prstGeom prst="rect">
            <a:avLst/>
          </a:prstGeom>
          <a:solidFill>
            <a:srgbClr val="002060"/>
          </a:solidFill>
          <a:ln w="25400">
            <a:solidFill>
              <a:srgbClr val="FFE311"/>
            </a:solidFill>
            <a:miter lim="800000"/>
            <a:headEnd/>
            <a:tailEnd/>
          </a:ln>
        </p:spPr>
        <p:txBody>
          <a:bodyPr vert="horz" wrap="square" lIns="0" tIns="27432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228600" indent="-1143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E800"/>
                </a:solidFill>
                <a:cs typeface="Arial" pitchFamily="34" charset="0"/>
              </a:rPr>
              <a:t>Improvement on syst. uncertainties</a:t>
            </a:r>
          </a:p>
          <a:p>
            <a:pPr marL="1143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cs typeface="Arial" pitchFamily="34" charset="0"/>
              </a:rPr>
              <a:t>• </a:t>
            </a:r>
            <a:r>
              <a:rPr lang="en-US" b="1" dirty="0">
                <a:solidFill>
                  <a:srgbClr val="BDFFFF"/>
                </a:solidFill>
                <a:cs typeface="Arial" pitchFamily="34" charset="0"/>
              </a:rPr>
              <a:t>final e, </a:t>
            </a:r>
            <a:r>
              <a:rPr lang="en-US" b="1" dirty="0">
                <a:solidFill>
                  <a:srgbClr val="BDFFFF"/>
                </a:solidFill>
                <a:latin typeface="Symbol" panose="05050102010706020507" pitchFamily="18" charset="2"/>
                <a:cs typeface="Arial" pitchFamily="34" charset="0"/>
              </a:rPr>
              <a:t>g, m </a:t>
            </a:r>
            <a:r>
              <a:rPr lang="en-US" b="1" dirty="0">
                <a:solidFill>
                  <a:srgbClr val="BDFFFF"/>
                </a:solidFill>
                <a:cs typeface="Arial" pitchFamily="34" charset="0"/>
              </a:rPr>
              <a:t>calibrations </a:t>
            </a:r>
            <a:br>
              <a:rPr lang="en-US" b="1" dirty="0">
                <a:solidFill>
                  <a:srgbClr val="BDFFFF"/>
                </a:solidFill>
                <a:cs typeface="Arial" pitchFamily="34" charset="0"/>
              </a:rPr>
            </a:br>
            <a:r>
              <a:rPr lang="en-US" dirty="0">
                <a:solidFill>
                  <a:srgbClr val="FFFFFF"/>
                </a:solidFill>
                <a:cs typeface="Arial" pitchFamily="34" charset="0"/>
              </a:rPr>
              <a:t>• </a:t>
            </a:r>
            <a:r>
              <a:rPr lang="en-US" b="1" dirty="0">
                <a:solidFill>
                  <a:srgbClr val="BDFFFF"/>
                </a:solidFill>
                <a:cs typeface="Arial" pitchFamily="34" charset="0"/>
              </a:rPr>
              <a:t>final detector simulation</a:t>
            </a:r>
          </a:p>
          <a:p>
            <a:pPr marL="228600" indent="-1143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E800"/>
                </a:solidFill>
                <a:cs typeface="Arial" pitchFamily="34" charset="0"/>
              </a:rPr>
              <a:t>Impressive ±0.2% accuracy: </a:t>
            </a:r>
            <a:r>
              <a:rPr lang="en-US" b="1" i="1" u="sng" dirty="0">
                <a:solidFill>
                  <a:srgbClr val="BDFFFF"/>
                </a:solidFill>
                <a:cs typeface="Arial" pitchFamily="34" charset="0"/>
              </a:rPr>
              <a:t>Statistical uncertainty dominates</a:t>
            </a:r>
            <a:endParaRPr lang="it-CH" b="1" i="1" u="sng" kern="0" dirty="0">
              <a:solidFill>
                <a:srgbClr val="BDFFFF"/>
              </a:solidFill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7182" y="1599936"/>
            <a:ext cx="2273205" cy="2310684"/>
          </a:xfrm>
          <a:prstGeom prst="rect">
            <a:avLst/>
          </a:prstGeom>
          <a:ln w="22225">
            <a:solidFill>
              <a:srgbClr val="BDFFFF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5339" y="3933664"/>
            <a:ext cx="2273204" cy="1952784"/>
          </a:xfrm>
          <a:prstGeom prst="rect">
            <a:avLst/>
          </a:prstGeom>
          <a:ln w="22225">
            <a:solidFill>
              <a:srgbClr val="BDFFFF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5169" y="2755278"/>
            <a:ext cx="402860" cy="600534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28852" y="4064448"/>
            <a:ext cx="420513" cy="42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7295340" y="1231152"/>
            <a:ext cx="2285047" cy="496029"/>
          </a:xfrm>
          <a:prstGeom prst="rect">
            <a:avLst/>
          </a:prstGeom>
          <a:solidFill>
            <a:srgbClr val="002060"/>
          </a:solidFill>
          <a:ln w="25400">
            <a:solidFill>
              <a:srgbClr val="FFE311"/>
            </a:solidFill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lnSpc>
                <a:spcPct val="87000"/>
              </a:lnSpc>
              <a:defRPr/>
            </a:pPr>
            <a:r>
              <a:rPr lang="it-CH" sz="1700" b="1" kern="0" dirty="0">
                <a:solidFill>
                  <a:srgbClr val="FFE800"/>
                </a:solidFill>
                <a:cs typeface="Arial" pitchFamily="34" charset="0"/>
              </a:rPr>
              <a:t>Calibration with </a:t>
            </a:r>
            <a:br>
              <a:rPr lang="it-CH" sz="1700" b="1" kern="0" dirty="0">
                <a:solidFill>
                  <a:srgbClr val="FFE800"/>
                </a:solidFill>
                <a:cs typeface="Arial" pitchFamily="34" charset="0"/>
              </a:rPr>
            </a:br>
            <a:r>
              <a:rPr lang="it-CH" sz="1700" b="1" kern="0" dirty="0">
                <a:solidFill>
                  <a:srgbClr val="BDFFFF"/>
                </a:solidFill>
                <a:cs typeface="Arial" pitchFamily="34" charset="0"/>
              </a:rPr>
              <a:t>Z, </a:t>
            </a:r>
            <a:r>
              <a:rPr lang="it-CH" sz="1700" b="1" kern="0" dirty="0">
                <a:solidFill>
                  <a:srgbClr val="BDFFFF"/>
                </a:solidFill>
                <a:cs typeface="Arial" pitchFamily="34" charset="0"/>
                <a:sym typeface="Symbol" panose="05050102010706020507" pitchFamily="18" charset="2"/>
              </a:rPr>
              <a:t></a:t>
            </a:r>
            <a:r>
              <a:rPr lang="it-CH" sz="1700" b="1" kern="0" dirty="0">
                <a:solidFill>
                  <a:srgbClr val="BDFFFF"/>
                </a:solidFill>
                <a:cs typeface="Arial" pitchFamily="34" charset="0"/>
              </a:rPr>
              <a:t>, J/</a:t>
            </a:r>
            <a:r>
              <a:rPr lang="it-CH" sz="1700" b="1" kern="0" dirty="0">
                <a:solidFill>
                  <a:srgbClr val="BDFFFF"/>
                </a:solidFill>
                <a:cs typeface="Arial" pitchFamily="34" charset="0"/>
                <a:sym typeface="Symbol" panose="05050102010706020507" pitchFamily="18" charset="2"/>
              </a:rPr>
              <a:t></a:t>
            </a:r>
            <a:r>
              <a:rPr lang="it-CH" sz="1700" b="1" kern="0" dirty="0">
                <a:solidFill>
                  <a:srgbClr val="BDFFFF"/>
                </a:solidFill>
                <a:cs typeface="Arial" pitchFamily="34" charset="0"/>
              </a:rPr>
              <a:t> </a:t>
            </a:r>
            <a:r>
              <a:rPr lang="it-CH" sz="1700" b="1" kern="0" dirty="0">
                <a:solidFill>
                  <a:srgbClr val="BDFFFF"/>
                </a:solidFill>
                <a:cs typeface="Arial" pitchFamily="34" charset="0"/>
                <a:sym typeface="Wingdings 3" panose="05040102010807070707" pitchFamily="18" charset="2"/>
              </a:rPr>
              <a:t> ee, </a:t>
            </a:r>
            <a:r>
              <a:rPr lang="it-CH" sz="1700" b="1" kern="0" dirty="0">
                <a:solidFill>
                  <a:srgbClr val="BDFFFF"/>
                </a:solidFill>
                <a:latin typeface="Symbol" panose="05050102010706020507" pitchFamily="18" charset="2"/>
                <a:cs typeface="Arial" pitchFamily="34" charset="0"/>
                <a:sym typeface="Wingdings 3" panose="05040102010807070707" pitchFamily="18" charset="2"/>
              </a:rPr>
              <a:t>mm</a:t>
            </a:r>
            <a:endParaRPr lang="it-CH" sz="1700" b="1" kern="0" dirty="0">
              <a:solidFill>
                <a:srgbClr val="BDFFFF"/>
              </a:solidFill>
              <a:latin typeface="Symbol" panose="05050102010706020507" pitchFamily="18" charset="2"/>
              <a:cs typeface="Arial" pitchFamily="34" charset="0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68731" y="1239840"/>
            <a:ext cx="7207432" cy="360096"/>
          </a:xfrm>
          <a:prstGeom prst="rect">
            <a:avLst/>
          </a:prstGeom>
          <a:solidFill>
            <a:srgbClr val="002060"/>
          </a:solidFill>
          <a:ln w="25400">
            <a:solidFill>
              <a:srgbClr val="FFE311"/>
            </a:solidFill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lnSpc>
                <a:spcPct val="90000"/>
              </a:lnSpc>
              <a:defRPr/>
            </a:pPr>
            <a:r>
              <a:rPr lang="it-CH" sz="2000" b="1" kern="0" dirty="0" smtClean="0">
                <a:cs typeface="Arial" pitchFamily="34" charset="0"/>
              </a:rPr>
              <a:t>Good Agreement</a:t>
            </a:r>
            <a:endParaRPr lang="it-CH" sz="2000" b="1" kern="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67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2490" y="239417"/>
            <a:ext cx="8358710" cy="903583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rgbClr val="CCFFFF"/>
                </a:solidFill>
              </a:rPr>
              <a:t>Visit to CERN by US Congressional Leaders</a:t>
            </a:r>
            <a:r>
              <a:rPr lang="en-US" sz="2800" dirty="0">
                <a:solidFill>
                  <a:srgbClr val="CCFFFF"/>
                </a:solidFill>
              </a:rPr>
              <a:t/>
            </a:r>
            <a:br>
              <a:rPr lang="en-US" sz="2800" dirty="0">
                <a:solidFill>
                  <a:srgbClr val="CCFFFF"/>
                </a:solidFill>
              </a:rPr>
            </a:br>
            <a:r>
              <a:rPr lang="en-US" sz="2800" dirty="0"/>
              <a:t>A</a:t>
            </a:r>
            <a:r>
              <a:rPr lang="en-US" sz="2800" dirty="0" smtClean="0"/>
              <a:t>ugust 31 – September 1 2015</a:t>
            </a:r>
            <a:endParaRPr lang="en-US" sz="20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228599" y="1120315"/>
            <a:ext cx="9372601" cy="5562600"/>
          </a:xfrm>
          <a:prstGeom prst="rect">
            <a:avLst/>
          </a:prstGeom>
          <a:solidFill>
            <a:srgbClr val="001D3A"/>
          </a:solidFill>
          <a:ln w="19050">
            <a:solidFill>
              <a:srgbClr val="FFEE13"/>
            </a:solidFill>
          </a:ln>
        </p:spPr>
        <p:txBody>
          <a:bodyPr wrap="square"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i="1" dirty="0" smtClean="0">
                <a:solidFill>
                  <a:schemeClr val="bg1"/>
                </a:solidFill>
              </a:rPr>
              <a:t> 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04800" y="1120605"/>
            <a:ext cx="9144000" cy="5562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90000"/>
              <a:buFont typeface="Wingdings" pitchFamily="2" charset="2"/>
              <a:buChar char="r"/>
              <a:defRPr sz="2800" b="1">
                <a:solidFill>
                  <a:srgbClr val="0000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90000"/>
              <a:buFont typeface="Wingdings 3" pitchFamily="18" charset="2"/>
              <a:buChar char="Æ"/>
              <a:defRPr sz="2400" b="1">
                <a:solidFill>
                  <a:srgbClr val="0000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r"/>
              <a:defRPr sz="2200" b="1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00FF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>
              <a:lnSpc>
                <a:spcPct val="94000"/>
              </a:lnSpc>
              <a:spcBef>
                <a:spcPts val="0"/>
              </a:spcBef>
              <a:spcAft>
                <a:spcPts val="800"/>
              </a:spcAft>
              <a:buClr>
                <a:srgbClr val="CCFFFF"/>
              </a:buClr>
              <a:buFont typeface="Wingdings" panose="05000000000000000000" pitchFamily="2" charset="2"/>
              <a:buChar char=""/>
            </a:pPr>
            <a:r>
              <a:rPr lang="en-US" sz="2000" kern="0" dirty="0" smtClean="0">
                <a:solidFill>
                  <a:srgbClr val="CCFFFF"/>
                </a:solidFill>
              </a:rPr>
              <a:t>Frank Lucas and Adam Rosenberg praised the P5 report. </a:t>
            </a:r>
            <a:r>
              <a:rPr lang="en-US" sz="2000" kern="0" dirty="0" smtClean="0">
                <a:solidFill>
                  <a:schemeClr val="bg1"/>
                </a:solidFill>
              </a:rPr>
              <a:t>Rosenberg said </a:t>
            </a:r>
            <a:r>
              <a:rPr lang="en-US" sz="2000" kern="0" dirty="0" smtClean="0">
                <a:solidFill>
                  <a:srgbClr val="CCFFFF"/>
                </a:solidFill>
              </a:rPr>
              <a:t>he had heard nothing negative at all about the P5 report in Congress, </a:t>
            </a:r>
            <a:r>
              <a:rPr lang="en-US" sz="2000" kern="0" dirty="0" smtClean="0">
                <a:solidFill>
                  <a:schemeClr val="bg1"/>
                </a:solidFill>
              </a:rPr>
              <a:t>which he found notable. </a:t>
            </a:r>
          </a:p>
          <a:p>
            <a:pPr>
              <a:lnSpc>
                <a:spcPct val="94000"/>
              </a:lnSpc>
              <a:spcBef>
                <a:spcPts val="0"/>
              </a:spcBef>
              <a:spcAft>
                <a:spcPts val="800"/>
              </a:spcAft>
              <a:buClr>
                <a:srgbClr val="CCFFFF"/>
              </a:buClr>
              <a:buFont typeface="Wingdings" panose="05000000000000000000" pitchFamily="2" charset="2"/>
              <a:buChar char=""/>
            </a:pPr>
            <a:r>
              <a:rPr lang="en-US" sz="2000" kern="0" dirty="0" smtClean="0">
                <a:solidFill>
                  <a:srgbClr val="CCFFFF"/>
                </a:solidFill>
              </a:rPr>
              <a:t>Congressman Marchant </a:t>
            </a:r>
            <a:r>
              <a:rPr lang="en-US" sz="2000" kern="0" dirty="0" smtClean="0">
                <a:solidFill>
                  <a:schemeClr val="bg1"/>
                </a:solidFill>
              </a:rPr>
              <a:t>who describes himself and a staunch fiscal conservative, when asked privately at the dinner last evening what he hoped to learn on the visit, </a:t>
            </a:r>
            <a:r>
              <a:rPr lang="en-US" sz="2000" kern="0" dirty="0" smtClean="0">
                <a:solidFill>
                  <a:srgbClr val="CCFFFF"/>
                </a:solidFill>
              </a:rPr>
              <a:t>said he hoped to learn if the money spent here was being well spent or being wasted</a:t>
            </a:r>
          </a:p>
          <a:p>
            <a:pPr lvl="1">
              <a:lnSpc>
                <a:spcPct val="94000"/>
              </a:lnSpc>
              <a:spcBef>
                <a:spcPts val="0"/>
              </a:spcBef>
              <a:spcAft>
                <a:spcPts val="800"/>
              </a:spcAft>
              <a:buClr>
                <a:srgbClr val="CCFFFF"/>
              </a:buClr>
              <a:buFont typeface="Wingdings" panose="05000000000000000000" pitchFamily="2" charset="2"/>
              <a:buChar char=""/>
            </a:pPr>
            <a:r>
              <a:rPr lang="en-US" sz="2000" kern="0" dirty="0" smtClean="0">
                <a:solidFill>
                  <a:srgbClr val="CCFFFF"/>
                </a:solidFill>
              </a:rPr>
              <a:t>He then quickly added that he felt that this sort of basic science is something the federal government should support. </a:t>
            </a:r>
          </a:p>
          <a:p>
            <a:pPr lvl="1">
              <a:lnSpc>
                <a:spcPct val="94000"/>
              </a:lnSpc>
              <a:spcBef>
                <a:spcPts val="0"/>
              </a:spcBef>
              <a:spcAft>
                <a:spcPts val="800"/>
              </a:spcAft>
              <a:buClr>
                <a:srgbClr val="CCFFFF"/>
              </a:buClr>
              <a:buFont typeface="Wingdings" panose="05000000000000000000" pitchFamily="2" charset="2"/>
              <a:buChar char=""/>
            </a:pPr>
            <a:r>
              <a:rPr lang="en-US" sz="2000" kern="0" dirty="0" smtClean="0">
                <a:solidFill>
                  <a:schemeClr val="bg1"/>
                </a:solidFill>
              </a:rPr>
              <a:t>He advised the CERN DG to also invite other key Congressmen including Culberson (Chair of the Appropriations Subcommittee of CJS) to CERN in the near future. </a:t>
            </a:r>
          </a:p>
          <a:p>
            <a:pPr>
              <a:lnSpc>
                <a:spcPct val="94000"/>
              </a:lnSpc>
              <a:spcBef>
                <a:spcPts val="0"/>
              </a:spcBef>
              <a:spcAft>
                <a:spcPts val="800"/>
              </a:spcAft>
              <a:buClr>
                <a:srgbClr val="CCFFFF"/>
              </a:buClr>
              <a:buFont typeface="Wingdings" panose="05000000000000000000" pitchFamily="2" charset="2"/>
              <a:buChar char=""/>
            </a:pPr>
            <a:r>
              <a:rPr lang="en-US" sz="2000" kern="0" dirty="0" smtClean="0">
                <a:solidFill>
                  <a:schemeClr val="bg1"/>
                </a:solidFill>
              </a:rPr>
              <a:t>Congressman Lucas said to Rolf: if the LHC does bring the world to an end, as some of his constituents keep wondering, then </a:t>
            </a:r>
            <a:r>
              <a:rPr lang="en-US" sz="2000" kern="0" dirty="0" smtClean="0">
                <a:solidFill>
                  <a:srgbClr val="CCFFFF"/>
                </a:solidFill>
              </a:rPr>
              <a:t>please </a:t>
            </a:r>
            <a:br>
              <a:rPr lang="en-US" sz="2000" kern="0" dirty="0" smtClean="0">
                <a:solidFill>
                  <a:srgbClr val="CCFFFF"/>
                </a:solidFill>
              </a:rPr>
            </a:br>
            <a:r>
              <a:rPr lang="en-US" sz="2000" kern="0" dirty="0" smtClean="0">
                <a:solidFill>
                  <a:srgbClr val="CCFFFF"/>
                </a:solidFill>
              </a:rPr>
              <a:t>do it before he has to go through another round of appropriations.</a:t>
            </a:r>
          </a:p>
          <a:p>
            <a:pPr>
              <a:lnSpc>
                <a:spcPct val="94000"/>
              </a:lnSpc>
              <a:spcBef>
                <a:spcPts val="0"/>
              </a:spcBef>
              <a:spcAft>
                <a:spcPts val="800"/>
              </a:spcAft>
              <a:buClr>
                <a:srgbClr val="CCFFFF"/>
              </a:buClr>
              <a:buFont typeface="Wingdings" panose="05000000000000000000" pitchFamily="2" charset="2"/>
              <a:buChar char=""/>
            </a:pPr>
            <a:r>
              <a:rPr lang="en-US" sz="2000" kern="0" dirty="0" smtClean="0">
                <a:solidFill>
                  <a:srgbClr val="CCFFFF"/>
                </a:solidFill>
              </a:rPr>
              <a:t>The meeting will help us reach their offices, and continue the conversation when we visit the Congress next Spring</a:t>
            </a:r>
            <a:r>
              <a:rPr lang="en-US" sz="1800" kern="0" dirty="0" smtClean="0">
                <a:solidFill>
                  <a:srgbClr val="0000CC"/>
                </a:solidFill>
              </a:rPr>
              <a:t>.</a:t>
            </a:r>
          </a:p>
          <a:p>
            <a:pPr marL="231775" lvl="1" eaLnBrk="1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</a:pPr>
            <a:endParaRPr lang="en-US" sz="2000" kern="0" dirty="0" smtClean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6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948" y="1849927"/>
            <a:ext cx="4038104" cy="25887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8534400" y="58445"/>
            <a:ext cx="1265068" cy="1219200"/>
          </a:xfrm>
          <a:prstGeom prst="rect">
            <a:avLst/>
          </a:prstGeom>
          <a:solidFill>
            <a:srgbClr val="00153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r"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200704"/>
            <a:ext cx="9113668" cy="1057275"/>
          </a:xfrm>
          <a:solidFill>
            <a:schemeClr val="bg1"/>
          </a:solidFill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GB" dirty="0" smtClean="0">
                <a:solidFill>
                  <a:srgbClr val="FFEF00"/>
                </a:solidFill>
              </a:rPr>
              <a:t>   </a:t>
            </a:r>
            <a:r>
              <a:rPr lang="en-GB" sz="2800" dirty="0" smtClean="0">
                <a:solidFill>
                  <a:srgbClr val="CCFFFF"/>
                </a:solidFill>
              </a:rPr>
              <a:t>ATLAS and CMS Combined Higgs Properties </a:t>
            </a:r>
            <a:br>
              <a:rPr lang="en-GB" sz="2800" dirty="0" smtClean="0">
                <a:solidFill>
                  <a:srgbClr val="CCFFFF"/>
                </a:solidFill>
              </a:rPr>
            </a:br>
            <a:r>
              <a:rPr lang="en-GB" sz="2800" dirty="0" smtClean="0">
                <a:solidFill>
                  <a:srgbClr val="CCFFFF"/>
                </a:solidFill>
              </a:rPr>
              <a:t>and Couplings Analysis </a:t>
            </a:r>
            <a:r>
              <a:rPr lang="en-GB" sz="2800" dirty="0">
                <a:solidFill>
                  <a:schemeClr val="tx1"/>
                </a:solidFill>
              </a:rPr>
              <a:t>R</a:t>
            </a:r>
            <a:r>
              <a:rPr lang="en-GB" sz="2800" dirty="0" smtClean="0">
                <a:solidFill>
                  <a:schemeClr val="tx1"/>
                </a:solidFill>
              </a:rPr>
              <a:t>elative </a:t>
            </a:r>
            <a:r>
              <a:rPr lang="en-GB" sz="2800" dirty="0" smtClean="0">
                <a:solidFill>
                  <a:schemeClr val="tx1"/>
                </a:solidFill>
              </a:rPr>
              <a:t>to the SM</a:t>
            </a: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11" name="Picture 2" descr="https://encrypted-tbn1.gstatic.com/images?q=tbn:ANd9GcTgr2w94r0foF7s-hjWAi7tjIXQHqfQOhlcHQ6rik0_q2tGLBN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591" y="515262"/>
            <a:ext cx="488831" cy="611130"/>
          </a:xfrm>
          <a:prstGeom prst="rect">
            <a:avLst/>
          </a:prstGeom>
          <a:noFill/>
          <a:ln w="22225">
            <a:solidFill>
              <a:srgbClr val="FFCC00"/>
            </a:solidFill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422" y="511809"/>
            <a:ext cx="641076" cy="641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160236" y="6039907"/>
            <a:ext cx="9570070" cy="430887"/>
          </a:xfrm>
          <a:prstGeom prst="rect">
            <a:avLst/>
          </a:prstGeom>
          <a:solidFill>
            <a:schemeClr val="bg1"/>
          </a:solidFill>
          <a:ln w="22225">
            <a:solidFill>
              <a:srgbClr val="FFEE1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SM-Like. </a:t>
            </a:r>
            <a:r>
              <a:rPr lang="en-US" sz="2200" b="1" dirty="0" smtClean="0">
                <a:solidFill>
                  <a:srgbClr val="CCFFFF"/>
                </a:solidFill>
              </a:rPr>
              <a:t>Run2 will go a long way </a:t>
            </a:r>
            <a:r>
              <a:rPr lang="en-US" sz="2200" b="1" dirty="0" smtClean="0"/>
              <a:t>to clarify any hints of deviations</a:t>
            </a:r>
            <a:endParaRPr lang="en-US" sz="2200" dirty="0"/>
          </a:p>
        </p:txBody>
      </p:sp>
      <p:pic>
        <p:nvPicPr>
          <p:cNvPr id="2050" name="Picture 2" descr="https://atlas.web.cern.ch/Atlas/GROUPS/PHYSICS/CONFNOTES/ATLAS-CONF-2015-044/fig_07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" r="2471" b="6384"/>
          <a:stretch/>
        </p:blipFill>
        <p:spPr bwMode="auto">
          <a:xfrm>
            <a:off x="179017" y="1303020"/>
            <a:ext cx="2427242" cy="3989688"/>
          </a:xfrm>
          <a:prstGeom prst="rect">
            <a:avLst/>
          </a:prstGeom>
          <a:noFill/>
          <a:ln w="25400">
            <a:solidFill>
              <a:srgbClr val="CC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atlas.web.cern.ch/Atlas/GROUPS/PHYSICS/CONFNOTES/ATLAS-CONF-2015-044/fig_1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0" t="1792" r="3227" b="4977"/>
          <a:stretch/>
        </p:blipFill>
        <p:spPr bwMode="auto">
          <a:xfrm>
            <a:off x="2598422" y="1311983"/>
            <a:ext cx="2514600" cy="4027109"/>
          </a:xfrm>
          <a:prstGeom prst="rect">
            <a:avLst/>
          </a:prstGeom>
          <a:noFill/>
          <a:ln w="25400">
            <a:solidFill>
              <a:srgbClr val="CC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60236" y="5297524"/>
            <a:ext cx="2446022" cy="742383"/>
          </a:xfrm>
          <a:prstGeom prst="rect">
            <a:avLst/>
          </a:prstGeom>
          <a:solidFill>
            <a:schemeClr val="bg1"/>
          </a:solidFill>
          <a:ln w="22225">
            <a:solidFill>
              <a:srgbClr val="FFEE13"/>
            </a:solidFill>
          </a:ln>
        </p:spPr>
        <p:txBody>
          <a:bodyPr wrap="square" lIns="0" rIns="0" rtlCol="0">
            <a:spAutoFit/>
          </a:bodyPr>
          <a:lstStyle/>
          <a:p>
            <a:pPr algn="ctr">
              <a:lnSpc>
                <a:spcPct val="88000"/>
              </a:lnSpc>
            </a:pPr>
            <a:r>
              <a:rPr lang="en-US" sz="2400" b="1" dirty="0" smtClean="0">
                <a:solidFill>
                  <a:srgbClr val="CCFFFF"/>
                </a:solidFill>
                <a:latin typeface="Symbol" panose="05050102010706020507" pitchFamily="18" charset="2"/>
              </a:rPr>
              <a:t>s</a:t>
            </a:r>
            <a:r>
              <a:rPr lang="en-US" b="1" dirty="0" smtClean="0">
                <a:solidFill>
                  <a:srgbClr val="CCFFFF"/>
                </a:solidFill>
              </a:rPr>
              <a:t>(</a:t>
            </a:r>
            <a:r>
              <a:rPr lang="en-US" b="1" dirty="0" err="1" smtClean="0">
                <a:solidFill>
                  <a:srgbClr val="CCFFFF"/>
                </a:solidFill>
              </a:rPr>
              <a:t>gg</a:t>
            </a:r>
            <a:r>
              <a:rPr lang="en-US" b="1" dirty="0" err="1" smtClean="0">
                <a:solidFill>
                  <a:srgbClr val="CCFFFF"/>
                </a:solidFill>
                <a:sym typeface="Wingdings 3" panose="05040102010807070707" pitchFamily="18" charset="2"/>
              </a:rPr>
              <a:t></a:t>
            </a:r>
            <a:r>
              <a:rPr lang="en-US" b="1" dirty="0" err="1" smtClean="0">
                <a:solidFill>
                  <a:srgbClr val="CCFFFF"/>
                </a:solidFill>
              </a:rPr>
              <a:t>H</a:t>
            </a:r>
            <a:r>
              <a:rPr lang="en-US" b="1" dirty="0" err="1" smtClean="0">
                <a:solidFill>
                  <a:srgbClr val="CCFFFF"/>
                </a:solidFill>
                <a:sym typeface="Wingdings 3" panose="05040102010807070707" pitchFamily="18" charset="2"/>
              </a:rPr>
              <a:t></a:t>
            </a:r>
            <a:r>
              <a:rPr lang="en-US" b="1" dirty="0" err="1" smtClean="0">
                <a:solidFill>
                  <a:srgbClr val="CCFFFF"/>
                </a:solidFill>
              </a:rPr>
              <a:t>ZZ</a:t>
            </a:r>
            <a:r>
              <a:rPr lang="en-US" b="1" dirty="0" smtClean="0">
                <a:solidFill>
                  <a:srgbClr val="CCFFFF"/>
                </a:solidFill>
              </a:rPr>
              <a:t>), Prod. </a:t>
            </a:r>
            <a:br>
              <a:rPr lang="en-US" b="1" dirty="0" smtClean="0">
                <a:solidFill>
                  <a:srgbClr val="CCFFFF"/>
                </a:solidFill>
              </a:rPr>
            </a:br>
            <a:r>
              <a:rPr lang="en-US" sz="2400" b="1" dirty="0" smtClean="0">
                <a:solidFill>
                  <a:srgbClr val="CCFFFF"/>
                </a:solidFill>
                <a:latin typeface="Symbol" panose="05050102010706020507" pitchFamily="18" charset="2"/>
              </a:rPr>
              <a:t>s, </a:t>
            </a:r>
            <a:r>
              <a:rPr lang="en-US" b="1" dirty="0" smtClean="0">
                <a:solidFill>
                  <a:srgbClr val="CCFFFF"/>
                </a:solidFill>
              </a:rPr>
              <a:t>decay BR ratios</a:t>
            </a:r>
            <a:endParaRPr lang="en-US" dirty="0">
              <a:solidFill>
                <a:srgbClr val="CC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90802" y="5299270"/>
            <a:ext cx="2506764" cy="735091"/>
          </a:xfrm>
          <a:prstGeom prst="rect">
            <a:avLst/>
          </a:prstGeom>
          <a:solidFill>
            <a:schemeClr val="bg1"/>
          </a:solidFill>
          <a:ln w="22225">
            <a:solidFill>
              <a:srgbClr val="FFEE13"/>
            </a:solidFill>
          </a:ln>
        </p:spPr>
        <p:txBody>
          <a:bodyPr wrap="square" lIns="0" rIns="0" rtlCol="0">
            <a:noAutofit/>
          </a:bodyPr>
          <a:lstStyle/>
          <a:p>
            <a:pPr algn="ctr">
              <a:lnSpc>
                <a:spcPct val="109000"/>
              </a:lnSpc>
            </a:pPr>
            <a:r>
              <a:rPr lang="en-US" b="1" dirty="0" smtClean="0">
                <a:solidFill>
                  <a:srgbClr val="CCFFFF"/>
                </a:solidFill>
              </a:rPr>
              <a:t>Production Strengths</a:t>
            </a:r>
            <a:br>
              <a:rPr lang="en-US" b="1" dirty="0" smtClean="0">
                <a:solidFill>
                  <a:srgbClr val="CCFFFF"/>
                </a:solidFill>
              </a:rPr>
            </a:br>
            <a:endParaRPr lang="en-US" dirty="0">
              <a:solidFill>
                <a:srgbClr val="CCFFFF"/>
              </a:solidFill>
            </a:endParaRPr>
          </a:p>
        </p:txBody>
      </p:sp>
      <p:pic>
        <p:nvPicPr>
          <p:cNvPr id="2056" name="Picture 8" descr="https://atlas.web.cern.ch/Atlas/GROUPS/PHYSICS/CONFNOTES/ATLAS-CONF-2015-044/fig_12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7" t="294" r="7833" b="5900"/>
          <a:stretch/>
        </p:blipFill>
        <p:spPr bwMode="auto">
          <a:xfrm>
            <a:off x="5097565" y="1317527"/>
            <a:ext cx="2141437" cy="4016019"/>
          </a:xfrm>
          <a:prstGeom prst="rect">
            <a:avLst/>
          </a:prstGeom>
          <a:noFill/>
          <a:ln w="25400">
            <a:solidFill>
              <a:srgbClr val="CC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097566" y="5305832"/>
            <a:ext cx="2141436" cy="735091"/>
          </a:xfrm>
          <a:prstGeom prst="rect">
            <a:avLst/>
          </a:prstGeom>
          <a:solidFill>
            <a:schemeClr val="bg1"/>
          </a:solidFill>
          <a:ln w="22225">
            <a:solidFill>
              <a:srgbClr val="FFEE13"/>
            </a:solidFill>
          </a:ln>
        </p:spPr>
        <p:txBody>
          <a:bodyPr wrap="square" rtlCol="0">
            <a:noAutofit/>
          </a:bodyPr>
          <a:lstStyle/>
          <a:p>
            <a:pPr algn="ctr">
              <a:lnSpc>
                <a:spcPct val="114000"/>
              </a:lnSpc>
            </a:pPr>
            <a:r>
              <a:rPr lang="en-US" b="1" dirty="0" smtClean="0">
                <a:solidFill>
                  <a:srgbClr val="CCFFFF"/>
                </a:solidFill>
              </a:rPr>
              <a:t>Decay Strengths</a:t>
            </a:r>
          </a:p>
          <a:p>
            <a:pPr algn="ctr">
              <a:lnSpc>
                <a:spcPct val="114000"/>
              </a:lnSpc>
            </a:pPr>
            <a:r>
              <a:rPr lang="en-US" sz="1600" b="1" dirty="0" smtClean="0"/>
              <a:t>Compatible with SM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9001" y="1311981"/>
            <a:ext cx="2491305" cy="3993851"/>
          </a:xfrm>
          <a:prstGeom prst="rect">
            <a:avLst/>
          </a:prstGeom>
          <a:ln w="25400">
            <a:solidFill>
              <a:srgbClr val="CCFFFF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7239002" y="5305832"/>
            <a:ext cx="2491305" cy="735091"/>
          </a:xfrm>
          <a:prstGeom prst="rect">
            <a:avLst/>
          </a:prstGeom>
          <a:solidFill>
            <a:schemeClr val="bg1"/>
          </a:solidFill>
          <a:ln w="22225">
            <a:solidFill>
              <a:srgbClr val="FFEE13"/>
            </a:solidFill>
          </a:ln>
        </p:spPr>
        <p:txBody>
          <a:bodyPr wrap="square" tIns="0" bIns="9144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 err="1" smtClean="0">
                <a:solidFill>
                  <a:srgbClr val="CCFFFF"/>
                </a:solidFill>
                <a:latin typeface="Symbol" panose="05050102010706020507" pitchFamily="18" charset="2"/>
              </a:rPr>
              <a:t>k</a:t>
            </a:r>
            <a:r>
              <a:rPr lang="en-US" sz="2800" b="1" baseline="-25000" dirty="0" err="1" smtClean="0">
                <a:solidFill>
                  <a:srgbClr val="CCFFFF"/>
                </a:solidFill>
              </a:rPr>
              <a:t>f</a:t>
            </a:r>
            <a:r>
              <a:rPr lang="en-US" sz="2800" b="1" baseline="-25000" dirty="0" smtClean="0">
                <a:solidFill>
                  <a:srgbClr val="CCFFFF"/>
                </a:solidFill>
              </a:rPr>
              <a:t> </a:t>
            </a:r>
            <a:r>
              <a:rPr lang="en-US" b="1" dirty="0" smtClean="0">
                <a:solidFill>
                  <a:srgbClr val="CCFFFF"/>
                </a:solidFill>
              </a:rPr>
              <a:t>vs </a:t>
            </a:r>
            <a:r>
              <a:rPr lang="en-US" sz="2800" b="1" dirty="0" err="1" smtClean="0">
                <a:solidFill>
                  <a:srgbClr val="CCFFFF"/>
                </a:solidFill>
                <a:latin typeface="Symbol" panose="05050102010706020507" pitchFamily="18" charset="2"/>
              </a:rPr>
              <a:t>k</a:t>
            </a:r>
            <a:r>
              <a:rPr lang="en-US" sz="2400" b="1" baseline="-25000" dirty="0" err="1" smtClean="0">
                <a:solidFill>
                  <a:srgbClr val="CCFFFF"/>
                </a:solidFill>
              </a:rPr>
              <a:t>v</a:t>
            </a:r>
            <a:endParaRPr lang="en-US" sz="2400" b="1" baseline="-25000" dirty="0" smtClean="0">
              <a:solidFill>
                <a:srgbClr val="CCFFFF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2400" b="1" baseline="-25000" dirty="0" smtClean="0"/>
              <a:t>CLOSE to SM</a:t>
            </a:r>
            <a:endParaRPr lang="en-US" sz="2400" baseline="-25000" dirty="0"/>
          </a:p>
        </p:txBody>
      </p:sp>
      <p:sp>
        <p:nvSpPr>
          <p:cNvPr id="27" name="TextBox 26"/>
          <p:cNvSpPr txBox="1"/>
          <p:nvPr/>
        </p:nvSpPr>
        <p:spPr>
          <a:xfrm>
            <a:off x="2971800" y="5632326"/>
            <a:ext cx="1676400" cy="400110"/>
          </a:xfrm>
          <a:prstGeom prst="rect">
            <a:avLst/>
          </a:prstGeom>
          <a:solidFill>
            <a:schemeClr val="bg1"/>
          </a:solidFill>
          <a:ln w="22225">
            <a:solidFill>
              <a:srgbClr val="FFEE13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Symbol" panose="05050102010706020507" pitchFamily="18" charset="2"/>
              </a:rPr>
              <a:t>m</a:t>
            </a:r>
            <a:r>
              <a:rPr lang="en-US" sz="2000" b="1" dirty="0" smtClean="0"/>
              <a:t> = 1.09</a:t>
            </a:r>
            <a:r>
              <a:rPr lang="en-US" sz="2000" b="1" dirty="0" smtClean="0">
                <a:solidFill>
                  <a:srgbClr val="000066"/>
                </a:solidFill>
                <a:latin typeface="Tahoma"/>
                <a:cs typeface="Georgia"/>
                <a:sym typeface="Symbol"/>
              </a:rPr>
              <a:t> </a:t>
            </a:r>
            <a:endParaRPr lang="en-US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4047510" y="5647715"/>
            <a:ext cx="577830" cy="369332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 smtClean="0">
                <a:latin typeface="Tahoma"/>
                <a:cs typeface="Georgia"/>
                <a:sym typeface="Symbol"/>
              </a:rPr>
              <a:t>+0.11</a:t>
            </a:r>
          </a:p>
          <a:p>
            <a:r>
              <a:rPr lang="en-US" sz="1200" b="1" dirty="0" smtClean="0">
                <a:latin typeface="Tahoma"/>
                <a:sym typeface="Symbol"/>
              </a:rPr>
              <a:t>- 0.10</a:t>
            </a:r>
            <a:r>
              <a:rPr lang="en-US" sz="1200" b="1" dirty="0" smtClean="0"/>
              <a:t> 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8888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4484224" y="5926280"/>
            <a:ext cx="5269376" cy="461665"/>
          </a:xfrm>
          <a:prstGeom prst="rect">
            <a:avLst/>
          </a:prstGeom>
          <a:solidFill>
            <a:srgbClr val="001D3A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EE13"/>
                </a:solidFill>
                <a:cs typeface="Arial" pitchFamily="34" charset="0"/>
              </a:rPr>
              <a:t>B</a:t>
            </a:r>
            <a:r>
              <a:rPr lang="en-US" sz="2000" b="1" baseline="22000" dirty="0">
                <a:solidFill>
                  <a:srgbClr val="FFEE13"/>
                </a:solidFill>
                <a:cs typeface="Arial" pitchFamily="34" charset="0"/>
              </a:rPr>
              <a:t>0</a:t>
            </a:r>
            <a:r>
              <a:rPr lang="en-US" sz="2000" b="1" baseline="22000" dirty="0" smtClean="0">
                <a:solidFill>
                  <a:srgbClr val="FFEE13"/>
                </a:solidFill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CCFFFF"/>
                </a:solidFill>
                <a:latin typeface="CMR12"/>
              </a:rPr>
              <a:t>Compatible with SM ?: </a:t>
            </a:r>
            <a:r>
              <a:rPr lang="en-US" sz="2000" b="1" dirty="0" smtClean="0">
                <a:solidFill>
                  <a:srgbClr val="FFEE13"/>
                </a:solidFill>
                <a:latin typeface="CMR12"/>
              </a:rPr>
              <a:t>at the 2.3</a:t>
            </a:r>
            <a:r>
              <a:rPr lang="en-US" sz="2400" b="1" dirty="0" smtClean="0">
                <a:solidFill>
                  <a:srgbClr val="FFEE13"/>
                </a:solidFill>
                <a:latin typeface="Symbol" panose="05050102010706020507" pitchFamily="18" charset="2"/>
              </a:rPr>
              <a:t>s</a:t>
            </a:r>
            <a:r>
              <a:rPr lang="en-US" sz="2000" b="1" dirty="0" smtClean="0">
                <a:solidFill>
                  <a:srgbClr val="FFEE13"/>
                </a:solidFill>
                <a:latin typeface="CMR12"/>
              </a:rPr>
              <a:t> level</a:t>
            </a:r>
            <a:endParaRPr lang="en-US" sz="2000" b="1" dirty="0">
              <a:solidFill>
                <a:srgbClr val="FFEE1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lum contrast="30000"/>
          </a:blip>
          <a:srcRect l="-1" t="5237" r="-87"/>
          <a:stretch/>
        </p:blipFill>
        <p:spPr>
          <a:xfrm>
            <a:off x="288999" y="3886199"/>
            <a:ext cx="4206801" cy="2506031"/>
          </a:xfrm>
          <a:prstGeom prst="rect">
            <a:avLst/>
          </a:prstGeom>
          <a:ln w="19050">
            <a:solidFill>
              <a:srgbClr val="FFEE13"/>
            </a:solidFill>
          </a:ln>
        </p:spPr>
      </p:pic>
      <p:sp>
        <p:nvSpPr>
          <p:cNvPr id="18" name="Rectangle 17"/>
          <p:cNvSpPr/>
          <p:nvPr/>
        </p:nvSpPr>
        <p:spPr bwMode="auto">
          <a:xfrm>
            <a:off x="8272643" y="30119"/>
            <a:ext cx="1611776" cy="1219200"/>
          </a:xfrm>
          <a:prstGeom prst="rect">
            <a:avLst/>
          </a:prstGeom>
          <a:solidFill>
            <a:srgbClr val="00003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r"/>
            </a:pPr>
            <a:endParaRPr lang="en-US" sz="2000" b="1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9154" name="Rectangle 6"/>
          <p:cNvSpPr txBox="1">
            <a:spLocks noChangeArrowheads="1"/>
          </p:cNvSpPr>
          <p:nvPr/>
        </p:nvSpPr>
        <p:spPr bwMode="auto">
          <a:xfrm>
            <a:off x="993021" y="-162257"/>
            <a:ext cx="8054051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5000"/>
              </a:lnSpc>
              <a:spcBef>
                <a:spcPct val="20000"/>
              </a:spcBef>
            </a:pPr>
            <a:r>
              <a:rPr lang="en-US" sz="3600" b="1" dirty="0" smtClean="0">
                <a:solidFill>
                  <a:srgbClr val="FBD805"/>
                </a:solidFill>
                <a:cs typeface="Arial" pitchFamily="34" charset="0"/>
              </a:rPr>
              <a:t>  </a:t>
            </a:r>
            <a:r>
              <a:rPr lang="en-US" sz="3000" b="1" dirty="0" err="1" smtClean="0">
                <a:solidFill>
                  <a:srgbClr val="CCFFFF"/>
                </a:solidFill>
                <a:cs typeface="Arial" pitchFamily="34" charset="0"/>
              </a:rPr>
              <a:t>LHCb</a:t>
            </a:r>
            <a:r>
              <a:rPr lang="en-US" sz="3000" b="1" dirty="0" smtClean="0">
                <a:solidFill>
                  <a:srgbClr val="CCFFFF"/>
                </a:solidFill>
                <a:cs typeface="Arial" pitchFamily="34" charset="0"/>
              </a:rPr>
              <a:t> + CMS Combined B</a:t>
            </a:r>
            <a:r>
              <a:rPr lang="en-US" sz="3200" b="1" baseline="22000" dirty="0" smtClean="0">
                <a:solidFill>
                  <a:srgbClr val="CCFFFF"/>
                </a:solidFill>
                <a:cs typeface="Arial" pitchFamily="34" charset="0"/>
              </a:rPr>
              <a:t>0</a:t>
            </a:r>
            <a:r>
              <a:rPr lang="en-US" sz="3600" b="1" baseline="-25000" dirty="0" smtClean="0">
                <a:solidFill>
                  <a:srgbClr val="CCFFFF"/>
                </a:solidFill>
                <a:cs typeface="Arial" pitchFamily="34" charset="0"/>
              </a:rPr>
              <a:t>s</a:t>
            </a:r>
            <a:r>
              <a:rPr lang="en-US" sz="3000" b="1" dirty="0">
                <a:solidFill>
                  <a:srgbClr val="CCFFFF"/>
                </a:solidFill>
                <a:cs typeface="Arial" pitchFamily="34" charset="0"/>
              </a:rPr>
              <a:t> </a:t>
            </a:r>
            <a:r>
              <a:rPr lang="en-US" sz="3000" b="1" dirty="0" smtClean="0">
                <a:solidFill>
                  <a:srgbClr val="CCFFFF"/>
                </a:solidFill>
                <a:cs typeface="Arial" pitchFamily="34" charset="0"/>
              </a:rPr>
              <a:t>and B</a:t>
            </a:r>
            <a:r>
              <a:rPr lang="en-US" sz="3200" b="1" baseline="22000" dirty="0" smtClean="0">
                <a:solidFill>
                  <a:srgbClr val="CCFFFF"/>
                </a:solidFill>
                <a:cs typeface="Arial" pitchFamily="34" charset="0"/>
              </a:rPr>
              <a:t>0</a:t>
            </a:r>
            <a:r>
              <a:rPr lang="en-US" sz="3000" b="1" baseline="-25000" dirty="0" smtClean="0">
                <a:solidFill>
                  <a:srgbClr val="CCFFFF"/>
                </a:solidFill>
                <a:cs typeface="Arial" pitchFamily="34" charset="0"/>
              </a:rPr>
              <a:t> </a:t>
            </a:r>
            <a:r>
              <a:rPr lang="en-US" sz="3000" b="1" dirty="0" smtClean="0">
                <a:solidFill>
                  <a:srgbClr val="CCFFFF"/>
                </a:solidFill>
                <a:cs typeface="Arial" pitchFamily="34" charset="0"/>
                <a:sym typeface="Wingdings 3"/>
              </a:rPr>
              <a:t> </a:t>
            </a:r>
            <a:r>
              <a:rPr lang="en-US" sz="3200" b="1" dirty="0" smtClean="0">
                <a:solidFill>
                  <a:srgbClr val="CCFFFF"/>
                </a:solidFill>
                <a:latin typeface="Symbol" pitchFamily="18" charset="2"/>
                <a:cs typeface="Arial" pitchFamily="34" charset="0"/>
              </a:rPr>
              <a:t>mm</a:t>
            </a:r>
            <a:endParaRPr lang="en-US" sz="3200" b="1" dirty="0">
              <a:solidFill>
                <a:srgbClr val="CCFFFF"/>
              </a:solidFill>
              <a:cs typeface="Arial" pitchFamily="34" charset="0"/>
            </a:endParaRPr>
          </a:p>
        </p:txBody>
      </p:sp>
      <p:sp>
        <p:nvSpPr>
          <p:cNvPr id="49155" name="Rectangle 5"/>
          <p:cNvSpPr>
            <a:spLocks noChangeArrowheads="1"/>
          </p:cNvSpPr>
          <p:nvPr/>
        </p:nvSpPr>
        <p:spPr bwMode="auto">
          <a:xfrm>
            <a:off x="861821" y="709041"/>
            <a:ext cx="8282651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9725" indent="-339725" algn="ctr">
              <a:lnSpc>
                <a:spcPct val="90000"/>
              </a:lnSpc>
              <a:spcAft>
                <a:spcPts val="600"/>
              </a:spcAft>
              <a:buClr>
                <a:srgbClr val="FFFFFF"/>
              </a:buClr>
              <a:buSzPct val="95000"/>
            </a:pPr>
            <a:r>
              <a:rPr lang="en-US" sz="2800" b="1" dirty="0" smtClean="0">
                <a:solidFill>
                  <a:srgbClr val="FFEE13"/>
                </a:solidFill>
                <a:cs typeface="Arial" pitchFamily="34" charset="0"/>
              </a:rPr>
              <a:t>An </a:t>
            </a:r>
            <a:r>
              <a:rPr lang="en-US" sz="2800" b="1" dirty="0" smtClean="0">
                <a:solidFill>
                  <a:srgbClr val="CCFFFF"/>
                </a:solidFill>
                <a:cs typeface="Arial" pitchFamily="34" charset="0"/>
              </a:rPr>
              <a:t>Observation</a:t>
            </a:r>
            <a:r>
              <a:rPr lang="en-US" sz="2800" b="1" dirty="0">
                <a:solidFill>
                  <a:srgbClr val="FFEE13"/>
                </a:solidFill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FFEE13"/>
                </a:solidFill>
                <a:cs typeface="Arial" pitchFamily="34" charset="0"/>
              </a:rPr>
              <a:t>of B</a:t>
            </a:r>
            <a:r>
              <a:rPr lang="en-US" sz="2800" b="1" baseline="22000" dirty="0" smtClean="0">
                <a:solidFill>
                  <a:srgbClr val="FFEE13"/>
                </a:solidFill>
                <a:cs typeface="Arial" pitchFamily="34" charset="0"/>
              </a:rPr>
              <a:t>0</a:t>
            </a:r>
            <a:r>
              <a:rPr lang="en-US" sz="3200" b="1" baseline="-25000" dirty="0" smtClean="0">
                <a:solidFill>
                  <a:srgbClr val="FFEE13"/>
                </a:solidFill>
                <a:cs typeface="Arial" pitchFamily="34" charset="0"/>
              </a:rPr>
              <a:t>s </a:t>
            </a:r>
            <a:r>
              <a:rPr lang="en-US" sz="2800" b="1" dirty="0" smtClean="0">
                <a:cs typeface="Arial" pitchFamily="34" charset="0"/>
              </a:rPr>
              <a:t>Compatible with the SM</a:t>
            </a:r>
            <a:endParaRPr lang="en-US" sz="2800" b="1" dirty="0">
              <a:cs typeface="Arial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>
          <a:xfrm>
            <a:off x="8667750" y="6553200"/>
            <a:ext cx="1238250" cy="304800"/>
          </a:xfrm>
        </p:spPr>
        <p:txBody>
          <a:bodyPr/>
          <a:lstStyle/>
          <a:p>
            <a:pPr>
              <a:defRPr/>
            </a:pPr>
            <a:fld id="{5E657AAA-D6E1-43B5-84BB-4A2DB0C4F7A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9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9850" y="84485"/>
            <a:ext cx="858072" cy="586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28599" y="6425910"/>
            <a:ext cx="9067800" cy="369332"/>
          </a:xfrm>
          <a:prstGeom prst="rect">
            <a:avLst/>
          </a:prstGeom>
          <a:solidFill>
            <a:srgbClr val="001D3A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CFFFF"/>
                </a:solidFill>
                <a:latin typeface="CMR12"/>
              </a:rPr>
              <a:t>CMS-BPH-13-007  LHCb-PAPER-2014-049  CERN-PH-EP-2014-220  </a:t>
            </a:r>
            <a:r>
              <a:rPr lang="en-US" b="1" dirty="0" smtClean="0">
                <a:latin typeface="CMR12"/>
              </a:rPr>
              <a:t>Oct. </a:t>
            </a:r>
            <a:r>
              <a:rPr lang="en-US" b="1" dirty="0">
                <a:latin typeface="CMR12"/>
              </a:rPr>
              <a:t>14, 2014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lum contrast="24000"/>
          </a:blip>
          <a:stretch>
            <a:fillRect/>
          </a:stretch>
        </p:blipFill>
        <p:spPr>
          <a:xfrm>
            <a:off x="293648" y="1314219"/>
            <a:ext cx="4202152" cy="2538299"/>
          </a:xfrm>
          <a:prstGeom prst="rect">
            <a:avLst/>
          </a:prstGeom>
          <a:ln w="19050">
            <a:solidFill>
              <a:srgbClr val="FFEE13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lum contrast="33000"/>
          </a:blip>
          <a:stretch>
            <a:fillRect/>
          </a:stretch>
        </p:blipFill>
        <p:spPr>
          <a:xfrm>
            <a:off x="4495800" y="2124548"/>
            <a:ext cx="5102122" cy="3799979"/>
          </a:xfrm>
          <a:prstGeom prst="rect">
            <a:avLst/>
          </a:prstGeom>
          <a:ln w="19050">
            <a:solidFill>
              <a:srgbClr val="FFEE13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lum contrast="37000"/>
          </a:blip>
          <a:stretch>
            <a:fillRect/>
          </a:stretch>
        </p:blipFill>
        <p:spPr>
          <a:xfrm>
            <a:off x="4495800" y="1311211"/>
            <a:ext cx="3204676" cy="819380"/>
          </a:xfrm>
          <a:prstGeom prst="rect">
            <a:avLst/>
          </a:prstGeom>
          <a:ln w="19050">
            <a:solidFill>
              <a:srgbClr val="FFEE13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8977" y="1291261"/>
            <a:ext cx="1862223" cy="406206"/>
          </a:xfrm>
          <a:prstGeom prst="rect">
            <a:avLst/>
          </a:prstGeom>
          <a:ln w="28575">
            <a:solidFill>
              <a:srgbClr val="0000CC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7577" y="1758031"/>
            <a:ext cx="1860345" cy="401141"/>
          </a:xfrm>
          <a:prstGeom prst="rect">
            <a:avLst/>
          </a:prstGeom>
          <a:ln w="28575">
            <a:solidFill>
              <a:srgbClr val="800000"/>
            </a:solidFill>
          </a:ln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7220" y="190544"/>
            <a:ext cx="685801" cy="68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 bwMode="auto">
          <a:xfrm>
            <a:off x="5073590" y="3829887"/>
            <a:ext cx="152400" cy="123635"/>
          </a:xfrm>
          <a:prstGeom prst="ellipse">
            <a:avLst/>
          </a:prstGeom>
          <a:solidFill>
            <a:srgbClr val="000054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r"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28351" y="5635042"/>
            <a:ext cx="1720049" cy="323165"/>
          </a:xfrm>
          <a:prstGeom prst="rect">
            <a:avLst/>
          </a:prstGeom>
          <a:solidFill>
            <a:schemeClr val="tx1"/>
          </a:solidFill>
          <a:ln w="25400">
            <a:solidFill>
              <a:schemeClr val="bg1"/>
            </a:solidFill>
          </a:ln>
        </p:spPr>
        <p:txBody>
          <a:bodyPr wrap="square" lIns="0" tIns="0" rIns="0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  <a:cs typeface="Arial" pitchFamily="34" charset="0"/>
              </a:rPr>
              <a:t> B</a:t>
            </a:r>
            <a:r>
              <a:rPr lang="en-US" b="1" baseline="-25000" dirty="0" smtClean="0">
                <a:solidFill>
                  <a:srgbClr val="0000CC"/>
                </a:solidFill>
                <a:cs typeface="Arial" pitchFamily="34" charset="0"/>
              </a:rPr>
              <a:t>s</a:t>
            </a:r>
            <a:r>
              <a:rPr lang="en-US" b="1" baseline="22000" dirty="0" smtClean="0">
                <a:solidFill>
                  <a:srgbClr val="0000CC"/>
                </a:solidFill>
                <a:cs typeface="Arial" pitchFamily="34" charset="0"/>
              </a:rPr>
              <a:t>0</a:t>
            </a:r>
            <a:r>
              <a:rPr lang="en-US" b="1" dirty="0" smtClean="0">
                <a:solidFill>
                  <a:srgbClr val="0000CC"/>
                </a:solidFill>
                <a:cs typeface="Arial" pitchFamily="34" charset="0"/>
              </a:rPr>
              <a:t> &gt; </a:t>
            </a:r>
            <a:r>
              <a:rPr lang="en-US" b="1" dirty="0" smtClean="0">
                <a:solidFill>
                  <a:srgbClr val="0000CC"/>
                </a:solidFill>
                <a:cs typeface="Arial" pitchFamily="34" charset="0"/>
              </a:rPr>
              <a:t>0 at &gt; 5</a:t>
            </a:r>
            <a:r>
              <a:rPr lang="en-US" b="1" dirty="0" smtClean="0">
                <a:solidFill>
                  <a:srgbClr val="0000CC"/>
                </a:solidFill>
                <a:latin typeface="Symbol" panose="05050102010706020507" pitchFamily="18" charset="2"/>
                <a:cs typeface="Arial" pitchFamily="34" charset="0"/>
              </a:rPr>
              <a:t>s</a:t>
            </a:r>
            <a:endParaRPr lang="en-US" dirty="0">
              <a:solidFill>
                <a:srgbClr val="0000CC"/>
              </a:solidFill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3839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theme/theme1.xml><?xml version="1.0" encoding="utf-8"?>
<a:theme xmlns:a="http://schemas.openxmlformats.org/drawingml/2006/main" name="5_Onsite template 2002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66FFCC"/>
      </a:accent1>
      <a:accent2>
        <a:srgbClr val="FFFF99"/>
      </a:accent2>
      <a:accent3>
        <a:srgbClr val="AAAAAA"/>
      </a:accent3>
      <a:accent4>
        <a:srgbClr val="DADADA"/>
      </a:accent4>
      <a:accent5>
        <a:srgbClr val="B8FFE2"/>
      </a:accent5>
      <a:accent6>
        <a:srgbClr val="E7E78A"/>
      </a:accent6>
      <a:hlink>
        <a:srgbClr val="75CAE5"/>
      </a:hlink>
      <a:folHlink>
        <a:srgbClr val="FF0066"/>
      </a:folHlink>
    </a:clrScheme>
    <a:fontScheme name="2_Onsite template 200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Onsite template 20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Onsite template 20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Onsite template 20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Onsite template 20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Onsite template 20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Onsite template 20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Onsite template 20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4_Onsite template 2002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66FFCC"/>
      </a:accent1>
      <a:accent2>
        <a:srgbClr val="FFFF99"/>
      </a:accent2>
      <a:accent3>
        <a:srgbClr val="AAAAAA"/>
      </a:accent3>
      <a:accent4>
        <a:srgbClr val="DADADA"/>
      </a:accent4>
      <a:accent5>
        <a:srgbClr val="B8FFE2"/>
      </a:accent5>
      <a:accent6>
        <a:srgbClr val="E7E78A"/>
      </a:accent6>
      <a:hlink>
        <a:srgbClr val="75CAE5"/>
      </a:hlink>
      <a:folHlink>
        <a:srgbClr val="FF0066"/>
      </a:folHlink>
    </a:clrScheme>
    <a:fontScheme name="Onsite template 200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54"/>
        </a:solidFill>
        <a:ln w="2540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5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Char char="r"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54"/>
        </a:solidFill>
        <a:ln w="2540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5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Char char="r"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Onsite template 20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site template 20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2_Onsite template 2002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66FFCC"/>
      </a:accent1>
      <a:accent2>
        <a:srgbClr val="FFFF99"/>
      </a:accent2>
      <a:accent3>
        <a:srgbClr val="AAAAAA"/>
      </a:accent3>
      <a:accent4>
        <a:srgbClr val="DADADA"/>
      </a:accent4>
      <a:accent5>
        <a:srgbClr val="B8FFE2"/>
      </a:accent5>
      <a:accent6>
        <a:srgbClr val="E7E78A"/>
      </a:accent6>
      <a:hlink>
        <a:srgbClr val="75CAE5"/>
      </a:hlink>
      <a:folHlink>
        <a:srgbClr val="FF0066"/>
      </a:folHlink>
    </a:clrScheme>
    <a:fontScheme name="Onsite template 200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54"/>
        </a:solidFill>
        <a:ln w="2540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5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Char char="r"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54"/>
        </a:solidFill>
        <a:ln w="2540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5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Char char="r"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blipFill rotWithShape="1">
          <a:blip xmlns:r="http://schemas.openxmlformats.org/officeDocument/2006/relationships" r:embed="rId1" cstate="print"/>
          <a:stretch>
            <a:fillRect b="-3947"/>
          </a:stretch>
        </a:blipFill>
      </a:spPr>
      <a:bodyPr/>
      <a:lstStyle>
        <a:defPPr>
          <a:defRPr sz="3200">
            <a:noFill/>
          </a:defRPr>
        </a:defPPr>
      </a:lstStyle>
    </a:txDef>
  </a:objectDefaults>
  <a:extraClrSchemeLst>
    <a:extraClrScheme>
      <a:clrScheme name="Onsite template 20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site template 20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Onsite template 2002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66FFCC"/>
      </a:accent1>
      <a:accent2>
        <a:srgbClr val="FFFF99"/>
      </a:accent2>
      <a:accent3>
        <a:srgbClr val="AAAAAA"/>
      </a:accent3>
      <a:accent4>
        <a:srgbClr val="DADADA"/>
      </a:accent4>
      <a:accent5>
        <a:srgbClr val="B8FFE2"/>
      </a:accent5>
      <a:accent6>
        <a:srgbClr val="E7E78A"/>
      </a:accent6>
      <a:hlink>
        <a:srgbClr val="75CAE5"/>
      </a:hlink>
      <a:folHlink>
        <a:srgbClr val="FF0066"/>
      </a:folHlink>
    </a:clrScheme>
    <a:fontScheme name="3_Onsite template 200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3_Onsite template 20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Onsite template 20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Onsite template 20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Onsite template 20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Onsite template 20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Onsite template 20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Onsite template 20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tIns="0" bIns="46800"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5.xml><?xml version="1.0" encoding="utf-8"?>
<a:theme xmlns:a="http://schemas.openxmlformats.org/drawingml/2006/main" name="4_Onsite template 2002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66FFCC"/>
      </a:accent1>
      <a:accent2>
        <a:srgbClr val="FFFF99"/>
      </a:accent2>
      <a:accent3>
        <a:srgbClr val="AAAAAA"/>
      </a:accent3>
      <a:accent4>
        <a:srgbClr val="DADADA"/>
      </a:accent4>
      <a:accent5>
        <a:srgbClr val="B8FFE2"/>
      </a:accent5>
      <a:accent6>
        <a:srgbClr val="E7E78A"/>
      </a:accent6>
      <a:hlink>
        <a:srgbClr val="75CAE5"/>
      </a:hlink>
      <a:folHlink>
        <a:srgbClr val="FF0066"/>
      </a:folHlink>
    </a:clrScheme>
    <a:fontScheme name="3_Onsite template 200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3_Onsite template 20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Onsite template 20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Onsite template 20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Onsite template 20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Onsite template 20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Onsite template 20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Onsite template 20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9_Office Theme">
  <a:themeElements>
    <a:clrScheme name="3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 Them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288925" marR="0" indent="-288925" algn="l" defTabSz="1503363" rtl="0" eaLnBrk="1" fontAlgn="base" latinLnBrk="0" hangingPunct="1">
          <a:lnSpc>
            <a:spcPct val="90000"/>
          </a:lnSpc>
          <a:spcBef>
            <a:spcPct val="5000"/>
          </a:spcBef>
          <a:spcAft>
            <a:spcPct val="0"/>
          </a:spcAft>
          <a:buClrTx/>
          <a:buSzPct val="95000"/>
          <a:buFont typeface="Wingdings" pitchFamily="2" charset="2"/>
          <a:buChar char="r"/>
          <a:tabLst>
            <a:tab pos="1311275" algn="l"/>
            <a:tab pos="1771650" algn="l"/>
            <a:tab pos="5260975" algn="l"/>
            <a:tab pos="6118225" algn="l"/>
            <a:tab pos="8912225" algn="l"/>
          </a:tabLst>
          <a:defRPr kumimoji="0" lang="en-US" sz="1900" b="1" i="0" u="none" strike="noStrike" cap="none" normalizeH="0" baseline="0" smtClean="0">
            <a:ln>
              <a:noFill/>
            </a:ln>
            <a:solidFill>
              <a:srgbClr val="10253F"/>
            </a:solidFill>
            <a:effectLst/>
            <a:latin typeface="Calibri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288925" marR="0" indent="-288925" algn="l" defTabSz="1503363" rtl="0" eaLnBrk="1" fontAlgn="base" latinLnBrk="0" hangingPunct="1">
          <a:lnSpc>
            <a:spcPct val="90000"/>
          </a:lnSpc>
          <a:spcBef>
            <a:spcPct val="5000"/>
          </a:spcBef>
          <a:spcAft>
            <a:spcPct val="0"/>
          </a:spcAft>
          <a:buClrTx/>
          <a:buSzPct val="95000"/>
          <a:buFont typeface="Wingdings" pitchFamily="2" charset="2"/>
          <a:buChar char="r"/>
          <a:tabLst>
            <a:tab pos="1311275" algn="l"/>
            <a:tab pos="1771650" algn="l"/>
            <a:tab pos="5260975" algn="l"/>
            <a:tab pos="6118225" algn="l"/>
            <a:tab pos="8912225" algn="l"/>
          </a:tabLst>
          <a:defRPr kumimoji="0" lang="en-US" sz="1900" b="1" i="0" u="none" strike="noStrike" cap="none" normalizeH="0" baseline="0" smtClean="0">
            <a:ln>
              <a:noFill/>
            </a:ln>
            <a:solidFill>
              <a:srgbClr val="10253F"/>
            </a:solidFill>
            <a:effectLst/>
            <a:latin typeface="Calibri" pitchFamily="34" charset="0"/>
            <a:cs typeface="Arial" pitchFamily="34" charset="0"/>
          </a:defRPr>
        </a:defPPr>
      </a:lstStyle>
    </a:lnDef>
  </a:objectDefaults>
  <a:extraClrSchemeLst>
    <a:extraClrScheme>
      <a:clrScheme name="3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_Onsite template 2002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66FFCC"/>
      </a:accent1>
      <a:accent2>
        <a:srgbClr val="FFFF99"/>
      </a:accent2>
      <a:accent3>
        <a:srgbClr val="AAAAAA"/>
      </a:accent3>
      <a:accent4>
        <a:srgbClr val="DADADA"/>
      </a:accent4>
      <a:accent5>
        <a:srgbClr val="B8FFE2"/>
      </a:accent5>
      <a:accent6>
        <a:srgbClr val="E7E78A"/>
      </a:accent6>
      <a:hlink>
        <a:srgbClr val="75CAE5"/>
      </a:hlink>
      <a:folHlink>
        <a:srgbClr val="FF0066"/>
      </a:folHlink>
    </a:clrScheme>
    <a:fontScheme name="Onsite template 200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54"/>
        </a:solidFill>
        <a:ln w="2540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5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Char char="r"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54"/>
        </a:solidFill>
        <a:ln w="2540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5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Char char="r"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blipFill rotWithShape="1">
          <a:blip xmlns:r="http://schemas.openxmlformats.org/officeDocument/2006/relationships" r:embed="rId1" cstate="print"/>
          <a:stretch>
            <a:fillRect b="-3947"/>
          </a:stretch>
        </a:blipFill>
      </a:spPr>
      <a:bodyPr/>
      <a:lstStyle>
        <a:defPPr>
          <a:defRPr sz="3200">
            <a:noFill/>
          </a:defRPr>
        </a:defPPr>
      </a:lstStyle>
    </a:txDef>
  </a:objectDefaults>
  <a:extraClrSchemeLst>
    <a:extraClrScheme>
      <a:clrScheme name="Onsite template 20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site template 20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26938</TotalTime>
  <Words>2830</Words>
  <Application>Microsoft Office PowerPoint</Application>
  <PresentationFormat>A4 Paper (210x297 mm)</PresentationFormat>
  <Paragraphs>737</Paragraphs>
  <Slides>70</Slides>
  <Notes>70</Notes>
  <HiddenSlides>1</HiddenSlides>
  <MMClips>0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70</vt:i4>
      </vt:variant>
    </vt:vector>
  </HeadingPairs>
  <TitlesOfParts>
    <vt:vector size="111" baseType="lpstr">
      <vt:lpstr>Arial Unicode MS</vt:lpstr>
      <vt:lpstr>MS Mincho</vt:lpstr>
      <vt:lpstr>MS PGothic</vt:lpstr>
      <vt:lpstr>MS PGothic</vt:lpstr>
      <vt:lpstr>SimSun</vt:lpstr>
      <vt:lpstr>Arial</vt:lpstr>
      <vt:lpstr>AvenirNext-DemiBold</vt:lpstr>
      <vt:lpstr>AvenirNext-DemiBoldItalic</vt:lpstr>
      <vt:lpstr>Calibri</vt:lpstr>
      <vt:lpstr>CMR12</vt:lpstr>
      <vt:lpstr>FermiLgo</vt:lpstr>
      <vt:lpstr>Franklin Gothic Heavy</vt:lpstr>
      <vt:lpstr>Georgia</vt:lpstr>
      <vt:lpstr>Helvetica</vt:lpstr>
      <vt:lpstr>Kievit-Bold</vt:lpstr>
      <vt:lpstr>Kievit-BoldSC</vt:lpstr>
      <vt:lpstr>Script MT Bold</vt:lpstr>
      <vt:lpstr>Symbol</vt:lpstr>
      <vt:lpstr>Tahoma</vt:lpstr>
      <vt:lpstr>Times</vt:lpstr>
      <vt:lpstr>Times New Roman</vt:lpstr>
      <vt:lpstr>TimesNewRomanPS-BoldItalicMT</vt:lpstr>
      <vt:lpstr>Wingdings</vt:lpstr>
      <vt:lpstr>Wingdings 3</vt:lpstr>
      <vt:lpstr>5_Onsite template 2002</vt:lpstr>
      <vt:lpstr>1_Office Theme</vt:lpstr>
      <vt:lpstr>3_Blank Presentation</vt:lpstr>
      <vt:lpstr>1_Blank Presentation</vt:lpstr>
      <vt:lpstr>2_Office Theme</vt:lpstr>
      <vt:lpstr>8_Office Theme</vt:lpstr>
      <vt:lpstr>5_Blank Presentation</vt:lpstr>
      <vt:lpstr>Office Theme</vt:lpstr>
      <vt:lpstr>1_Onsite template 2002</vt:lpstr>
      <vt:lpstr>24_Onsite template 2002</vt:lpstr>
      <vt:lpstr>3_Office Theme</vt:lpstr>
      <vt:lpstr>12_Onsite template 2002</vt:lpstr>
      <vt:lpstr>3_Onsite template 2002</vt:lpstr>
      <vt:lpstr>7_Office Theme</vt:lpstr>
      <vt:lpstr>4_Onsite template 2002</vt:lpstr>
      <vt:lpstr>6_Blank Presentation</vt:lpstr>
      <vt:lpstr>9_Office Theme</vt:lpstr>
      <vt:lpstr>PowerPoint Presentation</vt:lpstr>
      <vt:lpstr>PowerPoint Presentation</vt:lpstr>
      <vt:lpstr>PowerPoint Presentation</vt:lpstr>
      <vt:lpstr>US LUO Activities (1)</vt:lpstr>
      <vt:lpstr>2015 LHC Integrated pp Luminosity  Adapting to the 25 nsec 13 TeV Environment</vt:lpstr>
      <vt:lpstr>LHC:  SM Cross Sections </vt:lpstr>
      <vt:lpstr>Combined Mass Measurement  from H  ZZ  4l, H  gg</vt:lpstr>
      <vt:lpstr>   ATLAS and CMS Combined Higgs Properties  and Couplings Analysis Relative to the SM</vt:lpstr>
      <vt:lpstr>PowerPoint Presentation</vt:lpstr>
      <vt:lpstr>   ATLAS and CMS Stop Searches: Wide range of signatures probed: “natural” SUSY under stress</vt:lpstr>
      <vt:lpstr> Search for Another Higgs in 2HDMs CP Odd A  ZH  llbb, lltt, nnbb</vt:lpstr>
      <vt:lpstr>LFV H mt Results</vt:lpstr>
      <vt:lpstr>Run 2 performance goals  2016-18</vt:lpstr>
      <vt:lpstr>LHC Run2 Cross Section Ratios: 13 Vs 8 TeV   Entering a New Era of Discovery</vt:lpstr>
      <vt:lpstr>Prospects for Run2 and Beyond  “There’s Plenty of Room at the Bottom”  An Invitation to Enter a New Field of Physics    (Feynman Lecture at Caltech, December 29, 1959)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 LHC Users Association (US LUA) http://www.uslua.org  </vt:lpstr>
      <vt:lpstr>PowerPoint Presentation</vt:lpstr>
      <vt:lpstr>PowerPoint Presentation</vt:lpstr>
      <vt:lpstr>US LUO Activities (1)</vt:lpstr>
      <vt:lpstr>PowerPoint Presentation</vt:lpstr>
      <vt:lpstr>  The P5 Report: 5 Intertwined  Science Drivers. 29 Recommendations </vt:lpstr>
      <vt:lpstr>Community Letter In Support of the P5 Report</vt:lpstr>
      <vt:lpstr>“P5 Report has Legs” J. Siegrist, HEPAP Meeting April 6 2015</vt:lpstr>
      <vt:lpstr>FY2016 HEP Budget Update at UEC Meeting October 2015</vt:lpstr>
      <vt:lpstr>US LUA Activities (2) </vt:lpstr>
      <vt:lpstr>US LUO Activities (1)</vt:lpstr>
      <vt:lpstr>PowerPoint Presentation</vt:lpstr>
      <vt:lpstr>PowerPoint Presentation</vt:lpstr>
      <vt:lpstr>PowerPoint Presentation</vt:lpstr>
      <vt:lpstr>US LUO Activities (4):  National and International Events</vt:lpstr>
      <vt:lpstr>CERN UN Event: 60 Years of Science for Peace and Development</vt:lpstr>
      <vt:lpstr>PowerPoint Presentation</vt:lpstr>
      <vt:lpstr>Visit to CERN by US Congressional Leaders August 31 – September 1 2015</vt:lpstr>
      <vt:lpstr>Visit to CERN by US Congressional Leaders August 31 – September 1 2015</vt:lpstr>
      <vt:lpstr>PowerPoint Presentation</vt:lpstr>
      <vt:lpstr>US LUA Budgets and Fund Raising</vt:lpstr>
      <vt:lpstr>US LUA Budgets and Fund Raising</vt:lpstr>
      <vt:lpstr>PowerPoint Presentation</vt:lpstr>
      <vt:lpstr>PowerPoint Presentation</vt:lpstr>
      <vt:lpstr>PowerPoint Presentation</vt:lpstr>
      <vt:lpstr>PowerPoint Presentation</vt:lpstr>
      <vt:lpstr>Higgs Boson Couplings  Expressed in Terms of the Particle Mass</vt:lpstr>
      <vt:lpstr>Anomalous CP Couplings of a Spin 1 or 2 Higgs Using H  V(*)V(*) (V= Z, W, g) Decays </vt:lpstr>
      <vt:lpstr>   BSM Hunt: Hints Here and There     A  ZH  llbb, lltt Results </vt:lpstr>
      <vt:lpstr>Higgs as a Tool for Discovery H  Dark Matter Portal</vt:lpstr>
      <vt:lpstr>To 2035: and beyond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ACCU News</vt:lpstr>
      <vt:lpstr>US LHC Users Association A Brief History: Legal Status</vt:lpstr>
      <vt:lpstr>ACCU News</vt:lpstr>
      <vt:lpstr>  2013-15: Embarking on the Road  to Our Future: Multi-Step Process</vt:lpstr>
      <vt:lpstr>Notes on the Community Letter A.Lankford: HEPAP Meeting Sept. 29-30 2014</vt:lpstr>
      <vt:lpstr>P5 Guidance on Energy Frontier Machine</vt:lpstr>
      <vt:lpstr>Higgs Discovery Celebration Nov. 20: Rayburn HOB</vt:lpstr>
      <vt:lpstr>Marge Bardeen (FNAL) organized the effort-  young LHC scientists from NEU and UVa came to participate: Thank you!</vt:lpstr>
      <vt:lpstr>Visit to CERN by US Congressional Leaders August 31 – September 1 2015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Harvey Newman</dc:creator>
  <cp:lastModifiedBy>Harvey</cp:lastModifiedBy>
  <cp:revision>491</cp:revision>
  <cp:lastPrinted>2015-11-01T15:36:28Z</cp:lastPrinted>
  <dcterms:created xsi:type="dcterms:W3CDTF">2013-11-03T16:47:35Z</dcterms:created>
  <dcterms:modified xsi:type="dcterms:W3CDTF">2015-11-11T00:12:22Z</dcterms:modified>
</cp:coreProperties>
</file>