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5"/>
  </p:notesMasterIdLst>
  <p:sldIdLst>
    <p:sldId id="441" r:id="rId2"/>
    <p:sldId id="384" r:id="rId3"/>
    <p:sldId id="385" r:id="rId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EE13"/>
    <a:srgbClr val="000086"/>
    <a:srgbClr val="CCFFFF"/>
    <a:srgbClr val="000099"/>
    <a:srgbClr val="800000"/>
    <a:srgbClr val="000083"/>
    <a:srgbClr val="000074"/>
    <a:srgbClr val="71FFFF"/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60"/>
  </p:normalViewPr>
  <p:slideViewPr>
    <p:cSldViewPr>
      <p:cViewPr varScale="1">
        <p:scale>
          <a:sx n="131" d="100"/>
          <a:sy n="131" d="100"/>
        </p:scale>
        <p:origin x="468" y="162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9B2E5-D583-448C-8749-C225EAE9E87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19C2D-2472-48CA-B0D5-A3EED847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2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FF4C8-B83A-47E5-9D7E-6BC6FA04FE83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4B5F20C-BE76-4881-9CF6-7A9EC9A78C87}" type="slidenum">
              <a:rPr 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EE36503-BC35-4E88-A1FA-AEB6F9329ABB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36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536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7C16C9F-0BE7-48AD-9EA4-FA6AC15BF311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5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FF4C8-B83A-47E5-9D7E-6BC6FA04FE8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4B5F20C-BE76-4881-9CF6-7A9EC9A78C87}" type="slidenum">
              <a:rPr 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EE36503-BC35-4E88-A1FA-AEB6F9329ABB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36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536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7C16C9F-0BE7-48AD-9EA4-FA6AC15BF311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76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BCD87-9A74-4408-BA5D-EE2D4BD8521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BC49A7A-7364-47BF-99B7-7C58939AE863}" type="slidenum">
              <a:rPr 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0C704D4-D4D7-4051-8488-931A1E774467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31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331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331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F46E9F4-F70B-4F4A-8A34-01340375BB15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4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F644A2-FC29-4701-BAA6-FB5C27879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3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6DC824-FC2E-487A-ACD2-F22369F2CD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66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8" y="274643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31CDA8-5C87-4214-822F-5E18B709C0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15EF5E-C8CF-47B7-922D-E6F1324EF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9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2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386328-CD8B-41F6-B698-A66227F3B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D1090C-4BAD-4347-A0FF-8FF8A6C755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3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6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6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CCA8CA-169D-4165-87EF-6B510A31E2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4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20B6D1-1FE3-49ED-A6D2-D96234212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7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266F9F-116A-4E2C-94D4-55E19599B5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-10510" y="0"/>
            <a:ext cx="2220310" cy="10063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288925" indent="-288925" defTabSz="1503363" fontAlgn="base">
              <a:lnSpc>
                <a:spcPct val="90000"/>
              </a:lnSpc>
              <a:spcBef>
                <a:spcPct val="5000"/>
              </a:spcBef>
              <a:spcAft>
                <a:spcPct val="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5260975" algn="l"/>
                <a:tab pos="6118225" algn="l"/>
                <a:tab pos="8912225" algn="l"/>
              </a:tabLst>
            </a:pPr>
            <a:endParaRPr lang="en-US" sz="1900" b="1" smtClean="0">
              <a:solidFill>
                <a:srgbClr val="10253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648" y="-15651"/>
            <a:ext cx="1119352" cy="102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36CA6F-28BD-4BDD-A170-EADBBF33C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2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E349BC-9C77-4345-AF6F-B4D3FF48AB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7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200" b="0">
                <a:solidFill>
                  <a:srgbClr val="000000">
                    <a:tint val="75000"/>
                  </a:srgb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7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200" b="0">
                <a:solidFill>
                  <a:srgbClr val="000000">
                    <a:tint val="75000"/>
                  </a:srgb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6000" y="635637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200" b="0">
                <a:solidFill>
                  <a:srgbClr val="000000">
                    <a:tint val="75000"/>
                  </a:srgbClr>
                </a:solidFill>
                <a:effectLst/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85FE3BF-E5CC-4257-BD05-B997E1024F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usluo_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5"/>
            <a:ext cx="1733550" cy="766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165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 txBox="1">
            <a:spLocks noGrp="1"/>
          </p:cNvSpPr>
          <p:nvPr/>
        </p:nvSpPr>
        <p:spPr bwMode="auto">
          <a:xfrm>
            <a:off x="7099300" y="5197505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0488" y="1371600"/>
            <a:ext cx="1064101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1503363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90000"/>
              <a:buFont typeface="Wingdings" pitchFamily="2" charset="2"/>
              <a:buChar char="u"/>
              <a:tabLst>
                <a:tab pos="1311275" algn="l"/>
                <a:tab pos="3433763" algn="l"/>
                <a:tab pos="6118225" algn="l"/>
                <a:tab pos="8912225" algn="l"/>
              </a:tabLst>
            </a:pPr>
            <a:endParaRPr lang="en-US" sz="3100">
              <a:solidFill>
                <a:srgbClr val="000066"/>
              </a:solidFill>
            </a:endParaRPr>
          </a:p>
        </p:txBody>
      </p:sp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1676400" y="152430"/>
            <a:ext cx="5986132" cy="8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000" b="1" dirty="0">
                <a:solidFill>
                  <a:srgbClr val="1F497D"/>
                </a:solidFill>
                <a:latin typeface="Arial" pitchFamily="34" charset="0"/>
              </a:rPr>
              <a:t>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Annual US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LUA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Meeting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2015 Wednesday November 11 Agenda</a:t>
            </a:r>
            <a:endParaRPr lang="en-US" sz="2600" b="1" dirty="0">
              <a:solidFill>
                <a:srgbClr val="1F497D"/>
              </a:solidFill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28605" y="1004971"/>
            <a:ext cx="9677395" cy="585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7663" indent="-347663" defTabSz="1503363" fontAlgn="base">
              <a:spcBef>
                <a:spcPts val="600"/>
              </a:spcBef>
              <a:spcAft>
                <a:spcPts val="1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2000" b="1" dirty="0">
                <a:solidFill>
                  <a:srgbClr val="000066"/>
                </a:solidFill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</a:rPr>
              <a:t>16:00 – 17:30  Executive Committee Meeting:</a:t>
            </a:r>
            <a:br>
              <a:rPr lang="en-US" sz="2000" b="1" dirty="0" smtClean="0">
                <a:solidFill>
                  <a:srgbClr val="000066"/>
                </a:solidFill>
              </a:rPr>
            </a:br>
            <a:r>
              <a:rPr lang="en-US" sz="2000" b="1" dirty="0" smtClean="0">
                <a:solidFill>
                  <a:srgbClr val="000066"/>
                </a:solidFill>
              </a:rPr>
              <a:t>                             Sunrise Room, Wilson Hall 11</a:t>
            </a:r>
            <a:r>
              <a:rPr lang="en-US" sz="2000" b="1" baseline="30000" dirty="0" smtClean="0">
                <a:solidFill>
                  <a:srgbClr val="000066"/>
                </a:solidFill>
              </a:rPr>
              <a:t>th</a:t>
            </a:r>
            <a:r>
              <a:rPr lang="en-US" sz="2000" b="1" dirty="0" smtClean="0">
                <a:solidFill>
                  <a:srgbClr val="000066"/>
                </a:solidFill>
              </a:rPr>
              <a:t> Floor           </a:t>
            </a:r>
            <a:r>
              <a:rPr lang="en-US" sz="2000" b="1" dirty="0">
                <a:solidFill>
                  <a:srgbClr val="000066"/>
                </a:solidFill>
              </a:rPr>
              <a:t>	</a:t>
            </a:r>
            <a:endParaRPr lang="en-US" sz="2000" b="1" dirty="0" smtClean="0">
              <a:solidFill>
                <a:srgbClr val="000066"/>
              </a:solidFill>
            </a:endParaRPr>
          </a:p>
          <a:p>
            <a:pPr marL="347663" indent="-347663" defTabSz="1503363" fontAlgn="base">
              <a:spcBef>
                <a:spcPts val="600"/>
              </a:spcBef>
              <a:spcAft>
                <a:spcPts val="1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2000" b="1" dirty="0">
                <a:solidFill>
                  <a:srgbClr val="000066"/>
                </a:solidFill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</a:rPr>
              <a:t> 17:30 – 19:00   Welcome Reception: </a:t>
            </a:r>
            <a:br>
              <a:rPr lang="en-US" sz="2000" b="1" dirty="0" smtClean="0">
                <a:solidFill>
                  <a:srgbClr val="000066"/>
                </a:solidFill>
              </a:rPr>
            </a:br>
            <a:r>
              <a:rPr lang="en-US" sz="2000" b="1" dirty="0" smtClean="0">
                <a:solidFill>
                  <a:srgbClr val="000066"/>
                </a:solidFill>
              </a:rPr>
              <a:t>                              Wilson Hall 11</a:t>
            </a:r>
            <a:r>
              <a:rPr lang="en-US" sz="2000" b="1" baseline="30000" dirty="0" smtClean="0">
                <a:solidFill>
                  <a:srgbClr val="000066"/>
                </a:solidFill>
              </a:rPr>
              <a:t>th</a:t>
            </a:r>
            <a:r>
              <a:rPr lang="en-US" sz="2000" b="1" dirty="0" smtClean="0">
                <a:solidFill>
                  <a:srgbClr val="000066"/>
                </a:solidFill>
              </a:rPr>
              <a:t> Floor Crossover</a:t>
            </a:r>
          </a:p>
        </p:txBody>
      </p:sp>
    </p:spTree>
    <p:extLst>
      <p:ext uri="{BB962C8B-B14F-4D97-AF65-F5344CB8AC3E}">
        <p14:creationId xmlns:p14="http://schemas.microsoft.com/office/powerpoint/2010/main" val="31805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 txBox="1">
            <a:spLocks noGrp="1"/>
          </p:cNvSpPr>
          <p:nvPr/>
        </p:nvSpPr>
        <p:spPr bwMode="auto">
          <a:xfrm>
            <a:off x="7099300" y="5197505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0488" y="1371600"/>
            <a:ext cx="1064101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1503363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90000"/>
              <a:buFont typeface="Wingdings" pitchFamily="2" charset="2"/>
              <a:buChar char="u"/>
              <a:tabLst>
                <a:tab pos="1311275" algn="l"/>
                <a:tab pos="3433763" algn="l"/>
                <a:tab pos="6118225" algn="l"/>
                <a:tab pos="8912225" algn="l"/>
              </a:tabLst>
            </a:pPr>
            <a:endParaRPr lang="en-US" sz="3100">
              <a:solidFill>
                <a:srgbClr val="000066"/>
              </a:solidFill>
            </a:endParaRPr>
          </a:p>
        </p:txBody>
      </p:sp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381000" y="-9525"/>
            <a:ext cx="8382000" cy="161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000" b="1" dirty="0">
                <a:solidFill>
                  <a:srgbClr val="1F497D"/>
                </a:solidFill>
                <a:latin typeface="Arial" pitchFamily="34" charset="0"/>
              </a:rPr>
              <a:t>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Annual US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LUA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Meeting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2015 Thursday </a:t>
            </a:r>
            <a:b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</a:b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November 12 Agenda: Building 327</a:t>
            </a:r>
            <a:endParaRPr lang="en-US" sz="2600" b="1" dirty="0">
              <a:solidFill>
                <a:srgbClr val="1F497D"/>
              </a:solidFill>
            </a:endParaRPr>
          </a:p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dirty="0" smtClean="0">
              <a:solidFill>
                <a:srgbClr val="000064"/>
              </a:solidFill>
              <a:latin typeface="Arial" pitchFamily="34" charset="0"/>
            </a:endParaRPr>
          </a:p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1F497D"/>
              </a:solidFill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54799" y="760231"/>
            <a:ext cx="9677395" cy="61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2000" b="1" dirty="0">
                <a:solidFill>
                  <a:srgbClr val="000066"/>
                </a:solidFill>
              </a:rPr>
              <a:t>  </a:t>
            </a:r>
            <a:r>
              <a:rPr lang="en-US" sz="1900" b="1" dirty="0">
                <a:solidFill>
                  <a:srgbClr val="000066"/>
                </a:solidFill>
              </a:rPr>
              <a:t>9:00 – 9:10 		Welcome to </a:t>
            </a:r>
            <a:r>
              <a:rPr lang="en-US" sz="1900" b="1" dirty="0" err="1" smtClean="0">
                <a:solidFill>
                  <a:srgbClr val="000066"/>
                </a:solidFill>
              </a:rPr>
              <a:t>Fermilab</a:t>
            </a:r>
            <a:r>
              <a:rPr lang="en-US" sz="1900" b="1" dirty="0">
                <a:solidFill>
                  <a:srgbClr val="000066"/>
                </a:solidFill>
              </a:rPr>
              <a:t>	               </a:t>
            </a:r>
            <a:r>
              <a:rPr lang="en-US" sz="1900" b="1" dirty="0" smtClean="0">
                <a:solidFill>
                  <a:srgbClr val="000066"/>
                </a:solidFill>
              </a:rPr>
              <a:t>Nigel Lockyer  </a:t>
            </a:r>
            <a:endParaRPr lang="en-US" sz="1900" b="1" dirty="0">
              <a:solidFill>
                <a:srgbClr val="000066"/>
              </a:solidFill>
            </a:endParaRP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>
                <a:solidFill>
                  <a:srgbClr val="000066"/>
                </a:solidFill>
              </a:rPr>
              <a:t>  9:10 – 9:40  	US </a:t>
            </a:r>
            <a:r>
              <a:rPr lang="en-US" sz="1900" b="1" dirty="0" smtClean="0">
                <a:solidFill>
                  <a:srgbClr val="000066"/>
                </a:solidFill>
              </a:rPr>
              <a:t>LUEC </a:t>
            </a:r>
            <a:r>
              <a:rPr lang="en-US" sz="1900" b="1" dirty="0">
                <a:solidFill>
                  <a:srgbClr val="000066"/>
                </a:solidFill>
              </a:rPr>
              <a:t>Chair’s Report	               </a:t>
            </a:r>
            <a:r>
              <a:rPr lang="en-US" sz="1900" b="1" dirty="0" smtClean="0">
                <a:solidFill>
                  <a:srgbClr val="000066"/>
                </a:solidFill>
              </a:rPr>
              <a:t>Harvey </a:t>
            </a:r>
            <a:r>
              <a:rPr lang="en-US" sz="1900" b="1" dirty="0">
                <a:solidFill>
                  <a:srgbClr val="000066"/>
                </a:solidFill>
              </a:rPr>
              <a:t>Newman (Caltech)</a:t>
            </a: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>
                <a:solidFill>
                  <a:srgbClr val="000066"/>
                </a:solidFill>
              </a:rPr>
              <a:t>  9:40 – 10:10   	Status and Outlook of the LHC	               </a:t>
            </a:r>
            <a:r>
              <a:rPr lang="en-US" sz="1900" b="1" dirty="0" smtClean="0">
                <a:solidFill>
                  <a:srgbClr val="000066"/>
                </a:solidFill>
              </a:rPr>
              <a:t>Mike Lamont (CERN) </a:t>
            </a: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10:10 </a:t>
            </a:r>
            <a:r>
              <a:rPr lang="en-US" sz="1900" b="1" dirty="0">
                <a:solidFill>
                  <a:srgbClr val="000066"/>
                </a:solidFill>
              </a:rPr>
              <a:t>– </a:t>
            </a:r>
            <a:r>
              <a:rPr lang="en-US" sz="1900" b="1" dirty="0" smtClean="0">
                <a:solidFill>
                  <a:srgbClr val="000066"/>
                </a:solidFill>
              </a:rPr>
              <a:t>10:30 </a:t>
            </a:r>
            <a:r>
              <a:rPr lang="en-US" sz="1900" b="1" dirty="0">
                <a:solidFill>
                  <a:srgbClr val="000066"/>
                </a:solidFill>
              </a:rPr>
              <a:t>	LARP	 </a:t>
            </a:r>
            <a:r>
              <a:rPr lang="en-US" sz="1900" b="1" dirty="0" smtClean="0">
                <a:solidFill>
                  <a:srgbClr val="000066"/>
                </a:solidFill>
              </a:rPr>
              <a:t>                                                            Giorgio </a:t>
            </a:r>
            <a:r>
              <a:rPr lang="en-US" sz="1900" b="1" dirty="0" err="1" smtClean="0">
                <a:solidFill>
                  <a:srgbClr val="000066"/>
                </a:solidFill>
              </a:rPr>
              <a:t>Apollinari</a:t>
            </a:r>
            <a:r>
              <a:rPr lang="en-US" sz="1900" b="1" dirty="0" smtClean="0">
                <a:solidFill>
                  <a:srgbClr val="000066"/>
                </a:solidFill>
              </a:rPr>
              <a:t> (</a:t>
            </a:r>
            <a:r>
              <a:rPr lang="en-US" sz="1900" b="1" dirty="0" err="1" smtClean="0">
                <a:solidFill>
                  <a:srgbClr val="000066"/>
                </a:solidFill>
              </a:rPr>
              <a:t>Fermilab</a:t>
            </a:r>
            <a:r>
              <a:rPr lang="en-US" sz="1900" b="1" dirty="0" smtClean="0">
                <a:solidFill>
                  <a:srgbClr val="000066"/>
                </a:solidFill>
              </a:rPr>
              <a:t>) </a:t>
            </a:r>
            <a:endParaRPr lang="en-US" sz="1900" b="1" dirty="0">
              <a:solidFill>
                <a:srgbClr val="000066"/>
              </a:solidFill>
            </a:endParaRP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10:30 </a:t>
            </a:r>
            <a:r>
              <a:rPr lang="en-US" sz="1900" b="1" dirty="0">
                <a:solidFill>
                  <a:srgbClr val="000066"/>
                </a:solidFill>
              </a:rPr>
              <a:t>– </a:t>
            </a:r>
            <a:r>
              <a:rPr lang="en-US" sz="1900" b="1" dirty="0" smtClean="0">
                <a:solidFill>
                  <a:srgbClr val="000066"/>
                </a:solidFill>
              </a:rPr>
              <a:t>10:50                        </a:t>
            </a:r>
            <a:r>
              <a:rPr lang="en-US" sz="1900" b="1" dirty="0">
                <a:solidFill>
                  <a:srgbClr val="000066"/>
                </a:solidFill>
              </a:rPr>
              <a:t>COFFEE BREAK </a:t>
            </a:r>
            <a:endParaRPr lang="en-US" sz="1900" b="1" dirty="0" smtClean="0">
              <a:solidFill>
                <a:srgbClr val="000066"/>
              </a:solidFill>
            </a:endParaRP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10:50 – 11:20  	ATLAS  	Status and Outlook                         </a:t>
            </a:r>
            <a:r>
              <a:rPr lang="en-US" sz="1900" b="1" dirty="0" err="1" smtClean="0">
                <a:solidFill>
                  <a:srgbClr val="000066"/>
                </a:solidFill>
              </a:rPr>
              <a:t>Beate</a:t>
            </a:r>
            <a:r>
              <a:rPr lang="en-US" sz="1900" b="1" dirty="0" smtClean="0">
                <a:solidFill>
                  <a:srgbClr val="000066"/>
                </a:solidFill>
              </a:rPr>
              <a:t> Heinemann (UCB, LBNL) </a:t>
            </a: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11:20 – 11:50  	CMS 	Status and Outlook        	               Jorgen </a:t>
            </a:r>
            <a:r>
              <a:rPr lang="en-US" sz="1900" b="1" dirty="0" err="1" smtClean="0">
                <a:solidFill>
                  <a:srgbClr val="000066"/>
                </a:solidFill>
              </a:rPr>
              <a:t>d’Hondt</a:t>
            </a:r>
            <a:r>
              <a:rPr lang="en-US" sz="1900" b="1" dirty="0" smtClean="0">
                <a:solidFill>
                  <a:srgbClr val="000066"/>
                </a:solidFill>
              </a:rPr>
              <a:t> (VU Brussel)</a:t>
            </a: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11:50 – 12:20      US HEP Program Status and Outlook        Nigel Lockyer (</a:t>
            </a:r>
            <a:r>
              <a:rPr lang="en-US" sz="1900" b="1" dirty="0" err="1" smtClean="0">
                <a:solidFill>
                  <a:srgbClr val="000066"/>
                </a:solidFill>
              </a:rPr>
              <a:t>Fermilab</a:t>
            </a:r>
            <a:r>
              <a:rPr lang="en-US" sz="1900" b="1" dirty="0" smtClean="0">
                <a:solidFill>
                  <a:srgbClr val="000066"/>
                </a:solidFill>
              </a:rPr>
              <a:t>)</a:t>
            </a: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12:20 – 1:20                           LUNCH </a:t>
            </a: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  1:20 – 1:30        GROUP PHOTO</a:t>
            </a:r>
            <a:endParaRPr lang="en-US" sz="1900" b="1" dirty="0">
              <a:solidFill>
                <a:srgbClr val="000066"/>
              </a:solidFill>
            </a:endParaRP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  1:30 – 2:00   	</a:t>
            </a:r>
            <a:r>
              <a:rPr lang="en-US" sz="1900" b="1" dirty="0" err="1" smtClean="0">
                <a:solidFill>
                  <a:srgbClr val="000066"/>
                </a:solidFill>
              </a:rPr>
              <a:t>LHCb</a:t>
            </a:r>
            <a:r>
              <a:rPr lang="en-US" sz="1900" b="1" dirty="0" smtClean="0">
                <a:solidFill>
                  <a:srgbClr val="000066"/>
                </a:solidFill>
              </a:rPr>
              <a:t> 	Status and Run2 Results	               Mike Williams (MIT)  </a:t>
            </a: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  2:00 – 2:30       	ALICE   	Status and Run2 Results	                Rene </a:t>
            </a:r>
            <a:r>
              <a:rPr lang="en-US" sz="1900" b="1" dirty="0" err="1" smtClean="0">
                <a:solidFill>
                  <a:srgbClr val="000066"/>
                </a:solidFill>
              </a:rPr>
              <a:t>Bellwied</a:t>
            </a:r>
            <a:r>
              <a:rPr lang="en-US" sz="1900" b="1" dirty="0" smtClean="0">
                <a:solidFill>
                  <a:srgbClr val="000066"/>
                </a:solidFill>
              </a:rPr>
              <a:t> (Houston)                   </a:t>
            </a: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  2:30 – 3:30     </a:t>
            </a: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  3:30 – 3:50                      AFTERNOON BREAK</a:t>
            </a: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  3:50 – 4:15      </a:t>
            </a:r>
            <a:r>
              <a:rPr lang="en-US" sz="1900" b="1" dirty="0">
                <a:solidFill>
                  <a:srgbClr val="000066"/>
                </a:solidFill>
              </a:rPr>
              <a:t>	CMS 	</a:t>
            </a:r>
            <a:r>
              <a:rPr lang="en-US" sz="1900" b="1" dirty="0" smtClean="0">
                <a:solidFill>
                  <a:srgbClr val="000066"/>
                </a:solidFill>
              </a:rPr>
              <a:t>Run2 Results                                      Guenther </a:t>
            </a:r>
            <a:r>
              <a:rPr lang="en-US" sz="1900" b="1" dirty="0" err="1" smtClean="0">
                <a:solidFill>
                  <a:srgbClr val="000066"/>
                </a:solidFill>
              </a:rPr>
              <a:t>Dissertori</a:t>
            </a:r>
            <a:r>
              <a:rPr lang="en-US" sz="1900" b="1" dirty="0" smtClean="0">
                <a:solidFill>
                  <a:srgbClr val="000066"/>
                </a:solidFill>
              </a:rPr>
              <a:t> (ETH Zurich) </a:t>
            </a:r>
          </a:p>
          <a:p>
            <a:pPr marL="347663" indent="-347663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654175" algn="l"/>
                <a:tab pos="2003425" algn="l"/>
                <a:tab pos="2797175" algn="l"/>
                <a:tab pos="5260975" algn="l"/>
                <a:tab pos="6226175" algn="l"/>
                <a:tab pos="6918325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  4:15 – 4:40      	ATLAS 	Run2 Results                                      Jessica Metcalfe (Argonne)</a:t>
            </a:r>
          </a:p>
          <a:p>
            <a:pPr marL="288925" indent="-288925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2060"/>
                </a:solidFill>
              </a:rPr>
              <a:t>   4:40 – 5:05 	   DOE Office of HEP Report                               Simona </a:t>
            </a:r>
            <a:r>
              <a:rPr lang="en-US" sz="1900" b="1" dirty="0" err="1" smtClean="0">
                <a:solidFill>
                  <a:srgbClr val="002060"/>
                </a:solidFill>
              </a:rPr>
              <a:t>Rolli</a:t>
            </a:r>
            <a:r>
              <a:rPr lang="en-US" sz="1900" b="1" dirty="0" smtClean="0">
                <a:solidFill>
                  <a:srgbClr val="002060"/>
                </a:solidFill>
              </a:rPr>
              <a:t> (DOE/HEP)                  </a:t>
            </a:r>
          </a:p>
          <a:p>
            <a:pPr marL="288925" indent="-288925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2060"/>
                </a:solidFill>
              </a:rPr>
              <a:t>   5:05 </a:t>
            </a:r>
            <a:r>
              <a:rPr lang="en-US" sz="1900" b="1" dirty="0">
                <a:solidFill>
                  <a:srgbClr val="002060"/>
                </a:solidFill>
              </a:rPr>
              <a:t>– </a:t>
            </a:r>
            <a:r>
              <a:rPr lang="en-US" sz="1900" b="1" dirty="0" smtClean="0">
                <a:solidFill>
                  <a:srgbClr val="002060"/>
                </a:solidFill>
              </a:rPr>
              <a:t>5:30       </a:t>
            </a:r>
            <a:r>
              <a:rPr lang="en-US" sz="1900" b="1" dirty="0">
                <a:solidFill>
                  <a:srgbClr val="002060"/>
                </a:solidFill>
              </a:rPr>
              <a:t>DOE Office of NP Report                                </a:t>
            </a:r>
            <a:r>
              <a:rPr lang="en-US" sz="1900" b="1" dirty="0" smtClean="0">
                <a:solidFill>
                  <a:srgbClr val="002060"/>
                </a:solidFill>
              </a:rPr>
              <a:t> Tim Hallman (DOE/NP)</a:t>
            </a:r>
          </a:p>
          <a:p>
            <a:pPr marL="288925" indent="-288925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>
                <a:solidFill>
                  <a:srgbClr val="002060"/>
                </a:solidFill>
              </a:rPr>
              <a:t> </a:t>
            </a:r>
            <a:r>
              <a:rPr lang="en-US" sz="1900" b="1" dirty="0" smtClean="0">
                <a:solidFill>
                  <a:srgbClr val="002060"/>
                </a:solidFill>
              </a:rPr>
              <a:t>  5:30 – 5:45       P5 Plan: Progress and Visibility                      Steve Ritz (UCSC)</a:t>
            </a:r>
          </a:p>
          <a:p>
            <a:pPr marL="288925" indent="-288925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230938" algn="l"/>
                <a:tab pos="6858000" algn="l"/>
                <a:tab pos="8912225" algn="l"/>
              </a:tabLst>
            </a:pPr>
            <a:r>
              <a:rPr lang="en-US" sz="1900" b="1" dirty="0">
                <a:solidFill>
                  <a:srgbClr val="002060"/>
                </a:solidFill>
              </a:rPr>
              <a:t> </a:t>
            </a:r>
            <a:r>
              <a:rPr lang="en-US" sz="1900" b="1" dirty="0" smtClean="0">
                <a:solidFill>
                  <a:srgbClr val="002060"/>
                </a:solidFill>
              </a:rPr>
              <a:t>  5:45 </a:t>
            </a:r>
            <a:r>
              <a:rPr lang="en-US" sz="1900" b="1" dirty="0">
                <a:solidFill>
                  <a:srgbClr val="002060"/>
                </a:solidFill>
              </a:rPr>
              <a:t>– </a:t>
            </a:r>
            <a:r>
              <a:rPr lang="en-US" sz="1900" b="1" dirty="0" smtClean="0">
                <a:solidFill>
                  <a:srgbClr val="002060"/>
                </a:solidFill>
              </a:rPr>
              <a:t>7:15 </a:t>
            </a:r>
            <a:r>
              <a:rPr lang="en-US" sz="1900" b="1" dirty="0">
                <a:solidFill>
                  <a:srgbClr val="002060"/>
                </a:solidFill>
              </a:rPr>
              <a:t>	</a:t>
            </a:r>
            <a:r>
              <a:rPr lang="en-US" sz="1900" b="1" dirty="0" smtClean="0">
                <a:solidFill>
                  <a:srgbClr val="002060"/>
                </a:solidFill>
              </a:rPr>
              <a:t>   Careers Session (Panel, Q&amp;A)                         </a:t>
            </a:r>
            <a:r>
              <a:rPr lang="en-US" sz="1900" b="1" dirty="0" err="1" smtClean="0">
                <a:solidFill>
                  <a:srgbClr val="002060"/>
                </a:solidFill>
              </a:rPr>
              <a:t>Toyoko</a:t>
            </a:r>
            <a:r>
              <a:rPr lang="en-US" sz="1900" b="1" dirty="0" smtClean="0">
                <a:solidFill>
                  <a:srgbClr val="002060"/>
                </a:solidFill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</a:rPr>
              <a:t>Orimoto</a:t>
            </a:r>
            <a:r>
              <a:rPr lang="en-US" sz="1900" b="1" dirty="0" smtClean="0">
                <a:solidFill>
                  <a:srgbClr val="002060"/>
                </a:solidFill>
              </a:rPr>
              <a:t> (Northeastern)</a:t>
            </a:r>
          </a:p>
          <a:p>
            <a:pPr marL="288925" indent="-288925" defTabSz="1503363" fontAlgn="base">
              <a:lnSpc>
                <a:spcPct val="90000"/>
              </a:lnSpc>
              <a:spcAft>
                <a:spcPts val="2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230938" algn="l"/>
                <a:tab pos="6858000" algn="l"/>
                <a:tab pos="8912225" algn="l"/>
              </a:tabLst>
            </a:pPr>
            <a:r>
              <a:rPr lang="en-US" sz="1900" b="1" dirty="0">
                <a:solidFill>
                  <a:srgbClr val="002060"/>
                </a:solidFill>
              </a:rPr>
              <a:t> </a:t>
            </a:r>
            <a:r>
              <a:rPr lang="en-US" sz="1900" b="1" dirty="0" smtClean="0">
                <a:solidFill>
                  <a:srgbClr val="002060"/>
                </a:solidFill>
              </a:rPr>
              <a:t> </a:t>
            </a:r>
            <a:r>
              <a:rPr lang="en-US" sz="1900" b="1" dirty="0" smtClean="0">
                <a:solidFill>
                  <a:srgbClr val="000066"/>
                </a:solidFill>
              </a:rPr>
              <a:t> 7:20 – 9:20       Conference Dinner;  </a:t>
            </a:r>
            <a:r>
              <a:rPr lang="en-US" sz="1900" b="1" dirty="0">
                <a:solidFill>
                  <a:srgbClr val="000066"/>
                </a:solidFill>
              </a:rPr>
              <a:t>Cocktail at </a:t>
            </a:r>
            <a:r>
              <a:rPr lang="en-US" sz="1900" b="1" dirty="0" smtClean="0">
                <a:solidFill>
                  <a:srgbClr val="000066"/>
                </a:solidFill>
              </a:rPr>
              <a:t>7:20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33600" y="4191000"/>
            <a:ext cx="7391400" cy="300082"/>
          </a:xfrm>
          <a:prstGeom prst="rect">
            <a:avLst/>
          </a:prstGeom>
          <a:solidFill>
            <a:srgbClr val="000066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18288" rIns="0" bIns="18288">
            <a:spAutoFit/>
          </a:bodyPr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r>
              <a:rPr lang="en-US" altLang="en-US" b="1" dirty="0">
                <a:solidFill>
                  <a:srgbClr val="FFFFFF"/>
                </a:solidFill>
                <a:latin typeface="Arial" pitchFamily="34" charset="0"/>
              </a:rPr>
              <a:t>   Young Physicists’ Lightning Round  </a:t>
            </a:r>
            <a:r>
              <a:rPr lang="en-US" altLang="en-US" b="1" dirty="0" smtClean="0">
                <a:solidFill>
                  <a:srgbClr val="FFFFFF"/>
                </a:solidFill>
                <a:latin typeface="Arial" pitchFamily="34" charset="0"/>
              </a:rPr>
              <a:t>Session 1 [5]</a:t>
            </a:r>
            <a:endParaRPr lang="en-US" altLang="en-US" b="1" dirty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7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2"/>
          <p:cNvSpPr txBox="1">
            <a:spLocks noGrp="1"/>
          </p:cNvSpPr>
          <p:nvPr/>
        </p:nvSpPr>
        <p:spPr bwMode="auto">
          <a:xfrm>
            <a:off x="7099300" y="635638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053DF4B-ED5F-47CC-9F7C-2D1E9E93AE8B}" type="slidenum">
              <a:rPr lang="en-US" sz="1200">
                <a:solidFill>
                  <a:srgbClr val="5F5F5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srgbClr val="5F5F5F"/>
              </a:solidFill>
            </a:endParaRP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381000" y="15875"/>
            <a:ext cx="9372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000" b="1" dirty="0">
                <a:solidFill>
                  <a:srgbClr val="1F497D"/>
                </a:solidFill>
                <a:latin typeface="Arial" pitchFamily="34" charset="0"/>
              </a:rPr>
              <a:t>    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Annual US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LUA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Meeting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2015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Friday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November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13 Agenda: Building 327</a:t>
            </a:r>
            <a:endParaRPr lang="en-US" sz="2600" b="1" dirty="0">
              <a:solidFill>
                <a:srgbClr val="1F497D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0488" y="1371600"/>
            <a:ext cx="1064101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1503363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90000"/>
              <a:buFont typeface="Wingdings" pitchFamily="2" charset="2"/>
              <a:buChar char="u"/>
              <a:tabLst>
                <a:tab pos="1311275" algn="l"/>
                <a:tab pos="3433763" algn="l"/>
                <a:tab pos="6118225" algn="l"/>
                <a:tab pos="8912225" algn="l"/>
              </a:tabLst>
            </a:pPr>
            <a:endParaRPr lang="en-US" sz="3100">
              <a:solidFill>
                <a:srgbClr val="000066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849682"/>
            <a:ext cx="9906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8:45 </a:t>
            </a:r>
            <a:r>
              <a:rPr lang="en-US" sz="1900" b="1" dirty="0">
                <a:solidFill>
                  <a:srgbClr val="000066"/>
                </a:solidFill>
              </a:rPr>
              <a:t>– </a:t>
            </a:r>
            <a:r>
              <a:rPr lang="en-US" sz="1900" b="1" dirty="0" smtClean="0">
                <a:solidFill>
                  <a:srgbClr val="000066"/>
                </a:solidFill>
              </a:rPr>
              <a:t>9:10      Intr</a:t>
            </a:r>
            <a:r>
              <a:rPr lang="en-US" sz="1900" b="1" dirty="0" smtClean="0">
                <a:solidFill>
                  <a:srgbClr val="002060"/>
                </a:solidFill>
              </a:rPr>
              <a:t>oduction</a:t>
            </a:r>
            <a:r>
              <a:rPr lang="en-US" sz="1900" b="1" dirty="0">
                <a:solidFill>
                  <a:srgbClr val="002060"/>
                </a:solidFill>
              </a:rPr>
              <a:t>; </a:t>
            </a:r>
            <a:r>
              <a:rPr lang="en-US" sz="1900" b="1" dirty="0" smtClean="0">
                <a:solidFill>
                  <a:srgbClr val="002060"/>
                </a:solidFill>
              </a:rPr>
              <a:t>2015 </a:t>
            </a:r>
            <a:r>
              <a:rPr lang="en-US" sz="1900" b="1" dirty="0">
                <a:solidFill>
                  <a:srgbClr val="002060"/>
                </a:solidFill>
              </a:rPr>
              <a:t>Trip to Washington    	Harvey Newman (Caltech)</a:t>
            </a: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2060"/>
                </a:solidFill>
              </a:rPr>
              <a:t>9:10 – 9:35       Supporting Young Physicists                            Usha Mallik (Iowa)</a:t>
            </a: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2060"/>
                </a:solidFill>
              </a:rPr>
              <a:t>9:35 </a:t>
            </a:r>
            <a:r>
              <a:rPr lang="en-US" sz="1900" b="1" dirty="0">
                <a:solidFill>
                  <a:srgbClr val="002060"/>
                </a:solidFill>
              </a:rPr>
              <a:t>– </a:t>
            </a:r>
            <a:r>
              <a:rPr lang="en-US" sz="1900" b="1" dirty="0" smtClean="0">
                <a:solidFill>
                  <a:srgbClr val="002060"/>
                </a:solidFill>
              </a:rPr>
              <a:t>10:50</a:t>
            </a:r>
            <a:endParaRPr lang="en-US" sz="1900" b="1" dirty="0">
              <a:solidFill>
                <a:srgbClr val="002060"/>
              </a:solidFill>
            </a:endParaRP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2060"/>
                </a:solidFill>
              </a:rPr>
              <a:t>10:50 </a:t>
            </a:r>
            <a:r>
              <a:rPr lang="en-US" sz="1900" b="1" dirty="0">
                <a:solidFill>
                  <a:srgbClr val="002060"/>
                </a:solidFill>
              </a:rPr>
              <a:t>– </a:t>
            </a:r>
            <a:r>
              <a:rPr lang="en-US" sz="1900" b="1" dirty="0" smtClean="0">
                <a:solidFill>
                  <a:srgbClr val="002060"/>
                </a:solidFill>
              </a:rPr>
              <a:t>11:10                                                     </a:t>
            </a:r>
            <a:r>
              <a:rPr lang="en-US" sz="1900" b="1" dirty="0">
                <a:solidFill>
                  <a:srgbClr val="002060"/>
                </a:solidFill>
              </a:rPr>
              <a:t>COFFEE BREAK 	</a:t>
            </a: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11:10 – 11:35  </a:t>
            </a:r>
            <a:r>
              <a:rPr lang="en-US" sz="1900" b="1" dirty="0" smtClean="0">
                <a:solidFill>
                  <a:srgbClr val="002060"/>
                </a:solidFill>
              </a:rPr>
              <a:t>US </a:t>
            </a:r>
            <a:r>
              <a:rPr lang="en-US" sz="1900" b="1" dirty="0">
                <a:solidFill>
                  <a:srgbClr val="002060"/>
                </a:solidFill>
              </a:rPr>
              <a:t>– CERN Relations and the LHC Program   </a:t>
            </a:r>
            <a:r>
              <a:rPr lang="en-US" sz="1900" b="1" dirty="0" err="1">
                <a:solidFill>
                  <a:srgbClr val="002060"/>
                </a:solidFill>
              </a:rPr>
              <a:t>Ruediger</a:t>
            </a:r>
            <a:r>
              <a:rPr lang="en-US" sz="1900" b="1" dirty="0">
                <a:solidFill>
                  <a:srgbClr val="002060"/>
                </a:solidFill>
              </a:rPr>
              <a:t> Voss (CERN</a:t>
            </a:r>
            <a:r>
              <a:rPr lang="en-US" sz="1900" b="1" dirty="0" smtClean="0">
                <a:solidFill>
                  <a:srgbClr val="002060"/>
                </a:solidFill>
              </a:rPr>
              <a:t>) </a:t>
            </a: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11:35 – 11:55   </a:t>
            </a:r>
            <a:r>
              <a:rPr lang="en-US" sz="1900" b="1" dirty="0">
                <a:solidFill>
                  <a:srgbClr val="000066"/>
                </a:solidFill>
              </a:rPr>
              <a:t>Advisory Committee of CERN Users              </a:t>
            </a:r>
            <a:r>
              <a:rPr lang="en-US" sz="1900" b="1" dirty="0" smtClean="0">
                <a:solidFill>
                  <a:srgbClr val="000066"/>
                </a:solidFill>
              </a:rPr>
              <a:t>Eric </a:t>
            </a:r>
            <a:r>
              <a:rPr lang="en-US" sz="1900" b="1" dirty="0" err="1" smtClean="0">
                <a:solidFill>
                  <a:srgbClr val="000066"/>
                </a:solidFill>
              </a:rPr>
              <a:t>Torrence</a:t>
            </a:r>
            <a:r>
              <a:rPr lang="en-US" sz="1900" b="1" dirty="0" smtClean="0">
                <a:solidFill>
                  <a:srgbClr val="000066"/>
                </a:solidFill>
              </a:rPr>
              <a:t> (</a:t>
            </a:r>
            <a:r>
              <a:rPr lang="en-US" sz="1900" b="1" dirty="0" smtClean="0">
                <a:solidFill>
                  <a:srgbClr val="000066"/>
                </a:solidFill>
              </a:rPr>
              <a:t>Oregon) [*]</a:t>
            </a:r>
            <a:endParaRPr lang="en-US" sz="1900" b="1" dirty="0" smtClean="0">
              <a:solidFill>
                <a:srgbClr val="000066"/>
              </a:solidFill>
            </a:endParaRP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2060"/>
                </a:solidFill>
              </a:rPr>
              <a:t>11:55 </a:t>
            </a:r>
            <a:r>
              <a:rPr lang="en-US" sz="1900" b="1" dirty="0">
                <a:solidFill>
                  <a:srgbClr val="002060"/>
                </a:solidFill>
              </a:rPr>
              <a:t>– </a:t>
            </a:r>
            <a:r>
              <a:rPr lang="en-US" sz="1900" b="1" dirty="0" smtClean="0">
                <a:solidFill>
                  <a:srgbClr val="002060"/>
                </a:solidFill>
              </a:rPr>
              <a:t>12:55</a:t>
            </a:r>
            <a:r>
              <a:rPr lang="en-US" sz="1900" b="1" dirty="0">
                <a:solidFill>
                  <a:srgbClr val="002060"/>
                </a:solidFill>
              </a:rPr>
              <a:t>	</a:t>
            </a: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>
                <a:solidFill>
                  <a:srgbClr val="000066"/>
                </a:solidFill>
              </a:rPr>
              <a:t> </a:t>
            </a:r>
            <a:r>
              <a:rPr lang="en-US" sz="1900" b="1" dirty="0" smtClean="0">
                <a:solidFill>
                  <a:srgbClr val="000066"/>
                </a:solidFill>
              </a:rPr>
              <a:t>12:55 </a:t>
            </a:r>
            <a:r>
              <a:rPr lang="en-US" sz="1900" b="1" dirty="0">
                <a:solidFill>
                  <a:srgbClr val="000066"/>
                </a:solidFill>
              </a:rPr>
              <a:t>– </a:t>
            </a:r>
            <a:r>
              <a:rPr lang="en-US" sz="1900" b="1" dirty="0" smtClean="0">
                <a:solidFill>
                  <a:srgbClr val="000066"/>
                </a:solidFill>
              </a:rPr>
              <a:t>1:55          LUNCH and Discussion with HEPAP and Agency Reps.</a:t>
            </a:r>
            <a:endParaRPr lang="en-US" sz="1900" b="1" dirty="0">
              <a:solidFill>
                <a:srgbClr val="000066"/>
              </a:solidFill>
            </a:endParaRP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2060"/>
                </a:solidFill>
              </a:rPr>
              <a:t>  1:55 –   2:20   US LUEC Committee Reports         	 Committee Chairs</a:t>
            </a: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2060"/>
                </a:solidFill>
              </a:rPr>
              <a:t>   2:20 – 3:35 </a:t>
            </a: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2060"/>
                </a:solidFill>
              </a:rPr>
              <a:t>   3:35 – 4:00     	                                                AFTERNOON BREAK</a:t>
            </a: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2060"/>
                </a:solidFill>
              </a:rPr>
              <a:t>   4:00 – 5:15</a:t>
            </a: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2060"/>
                </a:solidFill>
              </a:rPr>
              <a:t>   5:15</a:t>
            </a:r>
            <a:r>
              <a:rPr lang="en-US" sz="1900" b="1" dirty="0" smtClean="0">
                <a:solidFill>
                  <a:srgbClr val="000066"/>
                </a:solidFill>
              </a:rPr>
              <a:t> </a:t>
            </a:r>
            <a:r>
              <a:rPr lang="en-US" sz="1900" b="1" dirty="0">
                <a:solidFill>
                  <a:srgbClr val="000066"/>
                </a:solidFill>
              </a:rPr>
              <a:t>– </a:t>
            </a:r>
            <a:r>
              <a:rPr lang="en-US" sz="1900" b="1" dirty="0" smtClean="0">
                <a:solidFill>
                  <a:srgbClr val="000066"/>
                </a:solidFill>
              </a:rPr>
              <a:t>5:25     Lightning </a:t>
            </a:r>
            <a:r>
              <a:rPr lang="en-US" sz="1900" b="1" dirty="0">
                <a:solidFill>
                  <a:srgbClr val="000066"/>
                </a:solidFill>
              </a:rPr>
              <a:t>Round Winners Announcement	</a:t>
            </a:r>
            <a:endParaRPr lang="en-US" sz="1900" b="1" dirty="0" smtClean="0">
              <a:solidFill>
                <a:srgbClr val="000066"/>
              </a:solidFill>
            </a:endParaRP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   5:25 </a:t>
            </a:r>
            <a:r>
              <a:rPr lang="en-US" sz="1900" b="1" dirty="0">
                <a:solidFill>
                  <a:srgbClr val="000066"/>
                </a:solidFill>
              </a:rPr>
              <a:t>– </a:t>
            </a:r>
            <a:r>
              <a:rPr lang="en-US" sz="1900" b="1" dirty="0" smtClean="0">
                <a:solidFill>
                  <a:srgbClr val="000066"/>
                </a:solidFill>
              </a:rPr>
              <a:t>6:25     Q&amp;A and Discussion of US LHC Community Issues and US LUA</a:t>
            </a:r>
          </a:p>
          <a:p>
            <a:pPr marL="288925" indent="-288925" defTabSz="1503363" fontAlgn="base">
              <a:spcAft>
                <a:spcPts val="600"/>
              </a:spcAft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>
                <a:solidFill>
                  <a:srgbClr val="000066"/>
                </a:solidFill>
              </a:rPr>
              <a:t> </a:t>
            </a:r>
            <a:r>
              <a:rPr lang="en-US" sz="1900" b="1" dirty="0" smtClean="0">
                <a:solidFill>
                  <a:srgbClr val="000066"/>
                </a:solidFill>
              </a:rPr>
              <a:t>  6:45                  Adjourn   </a:t>
            </a:r>
            <a:endParaRPr lang="en-US" sz="1900" b="1" dirty="0" smtClean="0">
              <a:solidFill>
                <a:srgbClr val="000066"/>
              </a:solidFill>
            </a:endParaRPr>
          </a:p>
          <a:p>
            <a:pPr defTabSz="1503363" fontAlgn="base">
              <a:spcAft>
                <a:spcPts val="600"/>
              </a:spcAft>
              <a:buSzPct val="95000"/>
              <a:tabLst>
                <a:tab pos="1311275" algn="l"/>
                <a:tab pos="1771650" algn="l"/>
                <a:tab pos="1947863" algn="l"/>
                <a:tab pos="6057900" algn="l"/>
                <a:tab pos="6519863" algn="l"/>
                <a:tab pos="6858000" algn="l"/>
                <a:tab pos="8912225" algn="l"/>
              </a:tabLst>
            </a:pPr>
            <a:r>
              <a:rPr lang="en-US" sz="1900" b="1" dirty="0" smtClean="0">
                <a:solidFill>
                  <a:srgbClr val="000066"/>
                </a:solidFill>
              </a:rPr>
              <a:t>[*] By </a:t>
            </a:r>
            <a:r>
              <a:rPr lang="en-US" sz="1900" b="1" dirty="0" err="1" smtClean="0">
                <a:solidFill>
                  <a:srgbClr val="000066"/>
                </a:solidFill>
              </a:rPr>
              <a:t>Vidyo</a:t>
            </a:r>
            <a:r>
              <a:rPr lang="en-US" sz="1900" b="1" dirty="0" smtClean="0">
                <a:solidFill>
                  <a:srgbClr val="000066"/>
                </a:solidFill>
              </a:rPr>
              <a:t>             </a:t>
            </a:r>
            <a:r>
              <a:rPr lang="en-US" sz="1900" b="1" dirty="0" smtClean="0">
                <a:solidFill>
                  <a:srgbClr val="000066"/>
                </a:solidFill>
              </a:rPr>
              <a:t>			 </a:t>
            </a:r>
          </a:p>
          <a:p>
            <a:pPr marL="288925" indent="-288925" defTabSz="1503363" fontAlgn="base">
              <a:spcAft>
                <a:spcPts val="700"/>
              </a:spcAft>
              <a:buSzPct val="95000"/>
              <a:tabLst>
                <a:tab pos="1311275" algn="l"/>
                <a:tab pos="1771650" algn="l"/>
                <a:tab pos="1947863" algn="l"/>
                <a:tab pos="6519863" algn="l"/>
                <a:tab pos="6858000" algn="l"/>
                <a:tab pos="8912225" algn="l"/>
              </a:tabLst>
            </a:pP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28800" y="1582990"/>
            <a:ext cx="6934200" cy="384721"/>
          </a:xfrm>
          <a:prstGeom prst="rect">
            <a:avLst/>
          </a:prstGeom>
          <a:solidFill>
            <a:srgbClr val="000066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r>
              <a:rPr lang="en-US" altLang="en-US" sz="2000" b="1" dirty="0">
                <a:solidFill>
                  <a:srgbClr val="FFFFFF"/>
                </a:solidFill>
                <a:latin typeface="Arial" pitchFamily="34" charset="0"/>
              </a:rPr>
              <a:t>Young Physicists’ Lightning Round Session </a:t>
            </a:r>
            <a:r>
              <a:rPr lang="en-US" altLang="en-US" sz="2000" b="1" dirty="0" smtClean="0">
                <a:solidFill>
                  <a:srgbClr val="FFFFFF"/>
                </a:solidFill>
                <a:latin typeface="Arial" pitchFamily="34" charset="0"/>
              </a:rPr>
              <a:t>2 [6]</a:t>
            </a:r>
            <a:endParaRPr lang="en-US" altLang="en-US" sz="2000" b="1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828800" y="3004505"/>
            <a:ext cx="6934200" cy="384721"/>
          </a:xfrm>
          <a:prstGeom prst="rect">
            <a:avLst/>
          </a:prstGeom>
          <a:solidFill>
            <a:srgbClr val="000066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r>
              <a:rPr lang="en-US" altLang="en-US" sz="2000" b="1" dirty="0">
                <a:solidFill>
                  <a:srgbClr val="FFFFFF"/>
                </a:solidFill>
                <a:latin typeface="Arial" pitchFamily="34" charset="0"/>
              </a:rPr>
              <a:t>Young Physicists’ Lightning Round Session </a:t>
            </a:r>
            <a:r>
              <a:rPr lang="en-US" altLang="en-US" sz="2000" b="1" dirty="0" smtClean="0">
                <a:solidFill>
                  <a:srgbClr val="FFFFFF"/>
                </a:solidFill>
                <a:latin typeface="Arial" pitchFamily="34" charset="0"/>
              </a:rPr>
              <a:t>3 [5</a:t>
            </a:r>
            <a:r>
              <a:rPr lang="en-US" altLang="en-US" sz="2000" b="1" dirty="0" smtClean="0">
                <a:solidFill>
                  <a:srgbClr val="FFFFFF"/>
                </a:solidFill>
                <a:latin typeface="Arial" pitchFamily="34" charset="0"/>
              </a:rPr>
              <a:t>] [*]</a:t>
            </a:r>
            <a:endParaRPr lang="en-US" altLang="en-US" sz="2000" b="1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828800" y="4114800"/>
            <a:ext cx="6934200" cy="384721"/>
          </a:xfrm>
          <a:prstGeom prst="rect">
            <a:avLst/>
          </a:prstGeom>
          <a:solidFill>
            <a:srgbClr val="000066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r>
              <a:rPr lang="en-US" altLang="en-US" sz="2000" b="1" dirty="0">
                <a:solidFill>
                  <a:srgbClr val="FFFFFF"/>
                </a:solidFill>
                <a:latin typeface="Arial" pitchFamily="34" charset="0"/>
              </a:rPr>
              <a:t>Young Physicists’ Lightning Round Session </a:t>
            </a:r>
            <a:r>
              <a:rPr lang="en-US" altLang="en-US" sz="2000" b="1" dirty="0" smtClean="0">
                <a:solidFill>
                  <a:srgbClr val="FFFFFF"/>
                </a:solidFill>
                <a:latin typeface="Arial" pitchFamily="34" charset="0"/>
              </a:rPr>
              <a:t>4 [6]</a:t>
            </a:r>
            <a:endParaRPr lang="en-US" altLang="en-US" sz="2000" b="1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845906" y="4840374"/>
            <a:ext cx="6934200" cy="384721"/>
          </a:xfrm>
          <a:prstGeom prst="rect">
            <a:avLst/>
          </a:prstGeom>
          <a:solidFill>
            <a:srgbClr val="000066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r>
              <a:rPr lang="en-US" altLang="en-US" sz="2000" b="1" dirty="0">
                <a:solidFill>
                  <a:srgbClr val="FFFFFF"/>
                </a:solidFill>
                <a:latin typeface="Arial" pitchFamily="34" charset="0"/>
              </a:rPr>
              <a:t>Young Physicists’ Lightning Round Session 5</a:t>
            </a:r>
            <a:r>
              <a:rPr lang="en-US" altLang="en-US" sz="2000" b="1" dirty="0" smtClean="0">
                <a:solidFill>
                  <a:srgbClr val="FFFFFF"/>
                </a:solidFill>
                <a:latin typeface="Arial" pitchFamily="34" charset="0"/>
              </a:rPr>
              <a:t> [6]</a:t>
            </a:r>
            <a:endParaRPr lang="en-US" altLang="en-US" sz="2000" b="1" dirty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288925" marR="0" indent="-288925" algn="l" defTabSz="1503363" rtl="0" eaLnBrk="1" fontAlgn="base" latinLnBrk="0" hangingPunct="1">
          <a:lnSpc>
            <a:spcPct val="90000"/>
          </a:lnSpc>
          <a:spcBef>
            <a:spcPct val="5000"/>
          </a:spcBef>
          <a:spcAft>
            <a:spcPct val="0"/>
          </a:spcAft>
          <a:buClrTx/>
          <a:buSzPct val="95000"/>
          <a:buFont typeface="Wingdings" pitchFamily="2" charset="2"/>
          <a:buChar char="r"/>
          <a:tabLst>
            <a:tab pos="1311275" algn="l"/>
            <a:tab pos="1771650" algn="l"/>
            <a:tab pos="5260975" algn="l"/>
            <a:tab pos="6118225" algn="l"/>
            <a:tab pos="8912225" algn="l"/>
          </a:tabLst>
          <a:defRPr kumimoji="0" lang="en-US" sz="1900" b="1" i="0" u="none" strike="noStrike" cap="none" normalizeH="0" baseline="0" smtClean="0">
            <a:ln>
              <a:noFill/>
            </a:ln>
            <a:solidFill>
              <a:srgbClr val="10253F"/>
            </a:solidFill>
            <a:effectLst/>
            <a:latin typeface="Calibri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288925" marR="0" indent="-288925" algn="l" defTabSz="1503363" rtl="0" eaLnBrk="1" fontAlgn="base" latinLnBrk="0" hangingPunct="1">
          <a:lnSpc>
            <a:spcPct val="90000"/>
          </a:lnSpc>
          <a:spcBef>
            <a:spcPct val="5000"/>
          </a:spcBef>
          <a:spcAft>
            <a:spcPct val="0"/>
          </a:spcAft>
          <a:buClrTx/>
          <a:buSzPct val="95000"/>
          <a:buFont typeface="Wingdings" pitchFamily="2" charset="2"/>
          <a:buChar char="r"/>
          <a:tabLst>
            <a:tab pos="1311275" algn="l"/>
            <a:tab pos="1771650" algn="l"/>
            <a:tab pos="5260975" algn="l"/>
            <a:tab pos="6118225" algn="l"/>
            <a:tab pos="8912225" algn="l"/>
          </a:tabLst>
          <a:defRPr kumimoji="0" lang="en-US" sz="1900" b="1" i="0" u="none" strike="noStrike" cap="none" normalizeH="0" baseline="0" smtClean="0">
            <a:ln>
              <a:noFill/>
            </a:ln>
            <a:solidFill>
              <a:srgbClr val="10253F"/>
            </a:solidFill>
            <a:effectLst/>
            <a:latin typeface="Calibri" pitchFamily="34" charset="0"/>
            <a:cs typeface="Arial" pitchFamily="34" charset="0"/>
          </a:defRPr>
        </a:defPPr>
      </a:lstStyle>
    </a:lnDef>
  </a:objectDefaults>
  <a:extraClrSchemeLst>
    <a:extraClrScheme>
      <a:clrScheme name="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30942</TotalTime>
  <Words>116</Words>
  <Application>Microsoft Office PowerPoint</Application>
  <PresentationFormat>A4 Paper (210x297 mm)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7_Office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Harvey Newman</dc:creator>
  <cp:lastModifiedBy>Harvey</cp:lastModifiedBy>
  <cp:revision>320</cp:revision>
  <dcterms:created xsi:type="dcterms:W3CDTF">2013-11-03T16:47:35Z</dcterms:created>
  <dcterms:modified xsi:type="dcterms:W3CDTF">2015-11-11T00:23:03Z</dcterms:modified>
</cp:coreProperties>
</file>