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6" r:id="rId2"/>
    <p:sldId id="267" r:id="rId3"/>
    <p:sldId id="268" r:id="rId4"/>
    <p:sldId id="269" r:id="rId5"/>
    <p:sldId id="270" r:id="rId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7789" autoAdjust="0"/>
    <p:restoredTop sz="94660"/>
  </p:normalViewPr>
  <p:slideViewPr>
    <p:cSldViewPr>
      <p:cViewPr varScale="1">
        <p:scale>
          <a:sx n="66" d="100"/>
          <a:sy n="66" d="100"/>
        </p:scale>
        <p:origin x="624" y="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4FE5D-DA6D-42F3-838D-6BFD0565744D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D2F9E-28E1-4D0E-920D-48D55155C7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20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FF4C8-B83A-47E5-9D7E-6BC6FA04FE83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54B5F20C-BE76-4881-9CF6-7A9EC9A78C87}" type="slidenum">
              <a:rPr 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EE36503-BC35-4E88-A1FA-AEB6F9329ABB}" type="slidenum">
              <a:rPr lang="en-US" sz="120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36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1536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87C16C9F-0BE7-48AD-9EA4-FA6AC15BF311}" type="slidenum">
              <a:rPr lang="en-US" sz="120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049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FF4C8-B83A-47E5-9D7E-6BC6FA04FE83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54B5F20C-BE76-4881-9CF6-7A9EC9A78C87}" type="slidenum">
              <a:rPr 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EE36503-BC35-4E88-A1FA-AEB6F9329ABB}" type="slidenum">
              <a:rPr lang="en-US" sz="120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36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1536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87C16C9F-0BE7-48AD-9EA4-FA6AC15BF311}" type="slidenum">
              <a:rPr lang="en-US" sz="120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672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FF4C8-B83A-47E5-9D7E-6BC6FA04FE83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54B5F20C-BE76-4881-9CF6-7A9EC9A78C87}" type="slidenum">
              <a:rPr 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EE36503-BC35-4E88-A1FA-AEB6F9329ABB}" type="slidenum">
              <a:rPr lang="en-US" sz="120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36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1536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87C16C9F-0BE7-48AD-9EA4-FA6AC15BF311}" type="slidenum">
              <a:rPr lang="en-US" sz="120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872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FF4C8-B83A-47E5-9D7E-6BC6FA04FE83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54B5F20C-BE76-4881-9CF6-7A9EC9A78C87}" type="slidenum">
              <a:rPr 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EE36503-BC35-4E88-A1FA-AEB6F9329ABB}" type="slidenum">
              <a:rPr lang="en-US" sz="120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36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1536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87C16C9F-0BE7-48AD-9EA4-FA6AC15BF311}" type="slidenum">
              <a:rPr lang="en-US" sz="120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874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FF4C8-B83A-47E5-9D7E-6BC6FA04FE83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54B5F20C-BE76-4881-9CF6-7A9EC9A78C87}" type="slidenum">
              <a:rPr 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EE36503-BC35-4E88-A1FA-AEB6F9329ABB}" type="slidenum">
              <a:rPr lang="en-US" sz="120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36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1536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87C16C9F-0BE7-48AD-9EA4-FA6AC15BF311}" type="slidenum">
              <a:rPr lang="en-US" sz="120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469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4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F644A2-FC29-4701-BAA6-FB5C278790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6DC824-FC2E-487A-ACD2-F22369F2CD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8" y="274643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31CDA8-5C87-4214-822F-5E18B709C0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15EF5E-C8CF-47B7-922D-E6F1324EFA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2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386328-CD8B-41F6-B698-A66227F3BC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D1090C-4BAD-4347-A0FF-8FF8A6C755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6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6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CCA8CA-169D-4165-87EF-6B510A31E2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20B6D1-1FE3-49ED-A6D2-D962342128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266F9F-116A-4E2C-94D4-55E19599B5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-10510" y="0"/>
            <a:ext cx="2220310" cy="100636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288925" marR="0" indent="-288925" algn="l" defTabSz="1503363" rtl="0" eaLnBrk="1" fontAlgn="base" latinLnBrk="0" hangingPunct="1">
              <a:lnSpc>
                <a:spcPct val="90000"/>
              </a:lnSpc>
              <a:spcBef>
                <a:spcPct val="5000"/>
              </a:spcBef>
              <a:spcAft>
                <a:spcPct val="0"/>
              </a:spcAft>
              <a:buClrTx/>
              <a:buSzPct val="95000"/>
              <a:buFont typeface="Wingdings" pitchFamily="2" charset="2"/>
              <a:buChar char="r"/>
              <a:tabLst>
                <a:tab pos="1311275" algn="l"/>
                <a:tab pos="1771650" algn="l"/>
                <a:tab pos="5260975" algn="l"/>
                <a:tab pos="6118225" algn="l"/>
                <a:tab pos="8912225" algn="l"/>
              </a:tabLst>
            </a:pPr>
            <a:endParaRPr kumimoji="0" lang="en-US" sz="1900" b="1" i="0" u="none" strike="noStrike" cap="none" normalizeH="0" baseline="0" smtClean="0">
              <a:ln>
                <a:noFill/>
              </a:ln>
              <a:solidFill>
                <a:srgbClr val="10253F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648" y="-15651"/>
            <a:ext cx="1119352" cy="102201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6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36CA6F-28BD-4BDD-A170-EADBBF33C5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E349BC-9C77-4345-AF6F-B4D3FF48AB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7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200" b="0">
                <a:solidFill>
                  <a:srgbClr val="000000">
                    <a:tint val="75000"/>
                  </a:srgb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7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200" b="0">
                <a:solidFill>
                  <a:srgbClr val="000000">
                    <a:tint val="75000"/>
                  </a:srgb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66000" y="635637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200" b="0">
                <a:solidFill>
                  <a:srgbClr val="000000">
                    <a:tint val="75000"/>
                  </a:srgbClr>
                </a:solidFill>
                <a:effectLst/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85FE3BF-E5CC-4257-BD05-B997E1024F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 descr="usluo_lo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5"/>
            <a:ext cx="1733550" cy="7667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2"/>
          <p:cNvSpPr txBox="1">
            <a:spLocks noGrp="1"/>
          </p:cNvSpPr>
          <p:nvPr/>
        </p:nvSpPr>
        <p:spPr bwMode="auto">
          <a:xfrm>
            <a:off x="7099300" y="5197505"/>
            <a:ext cx="2311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5F5F5F"/>
              </a:solidFill>
            </a:endParaRPr>
          </a:p>
        </p:txBody>
      </p:sp>
      <p:sp>
        <p:nvSpPr>
          <p:cNvPr id="14342" name="TextBox 3"/>
          <p:cNvSpPr txBox="1">
            <a:spLocks noChangeArrowheads="1"/>
          </p:cNvSpPr>
          <p:nvPr/>
        </p:nvSpPr>
        <p:spPr bwMode="auto">
          <a:xfrm>
            <a:off x="914400" y="152400"/>
            <a:ext cx="7586332" cy="85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1F497D"/>
                </a:solidFill>
              </a:rPr>
              <a:t> </a:t>
            </a:r>
            <a:r>
              <a:rPr lang="en-US" sz="2000" b="1" dirty="0">
                <a:solidFill>
                  <a:srgbClr val="1F497D"/>
                </a:solidFill>
                <a:latin typeface="Arial" pitchFamily="34" charset="0"/>
              </a:rPr>
              <a:t>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Annual US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LUA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Meeting: Lightning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Round 2015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Session 1 November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12</a:t>
            </a:r>
            <a:endParaRPr lang="en-US" sz="2600" b="1" dirty="0">
              <a:solidFill>
                <a:srgbClr val="1F497D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602899"/>
              </p:ext>
            </p:extLst>
          </p:nvPr>
        </p:nvGraphicFramePr>
        <p:xfrm>
          <a:off x="7620" y="1244078"/>
          <a:ext cx="9898380" cy="4858042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408616"/>
                <a:gridCol w="5190304"/>
                <a:gridCol w="3299460"/>
              </a:tblGrid>
              <a:tr h="96572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11:30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Fast tracking in the ATLAS Trigger: </a:t>
                      </a:r>
                      <a:br>
                        <a:rPr lang="en-US" sz="2400" b="1" dirty="0" smtClean="0"/>
                      </a:br>
                      <a:r>
                        <a:rPr lang="en-US" sz="2400" b="1" dirty="0" smtClean="0"/>
                        <a:t>                  Why and How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James</a:t>
                      </a:r>
                      <a:r>
                        <a:rPr lang="en-US" sz="2400" b="1" baseline="0" dirty="0" smtClean="0"/>
                        <a:t> Saxon (University of Chicago)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30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11:42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Higgs Decays to New Light Higgs Bosons in Boosted Tau Final States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Francesca Ricci-Tam</a:t>
                      </a:r>
                      <a:r>
                        <a:rPr lang="en-US" sz="2400" b="1" baseline="0" dirty="0" smtClean="0"/>
                        <a:t> </a:t>
                      </a:r>
                      <a:br>
                        <a:rPr lang="en-US" sz="2400" b="1" baseline="0" dirty="0" smtClean="0"/>
                      </a:br>
                      <a:r>
                        <a:rPr lang="en-US" sz="2400" b="1" baseline="0" dirty="0" smtClean="0"/>
                        <a:t>(UC Davis)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</a:tr>
              <a:tr h="9730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11:54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Exotic</a:t>
                      </a:r>
                      <a:r>
                        <a:rPr lang="en-US" sz="2400" b="1" baseline="0" dirty="0" smtClean="0"/>
                        <a:t> Higgs Decays: LHC Reach </a:t>
                      </a:r>
                      <a:br>
                        <a:rPr lang="en-US" sz="2400" b="1" baseline="0" dirty="0" smtClean="0"/>
                      </a:br>
                      <a:r>
                        <a:rPr lang="en-US" sz="2400" b="1" baseline="0" dirty="0" smtClean="0"/>
                        <a:t>  and Theoretical Constraints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Felix Kling </a:t>
                      </a:r>
                    </a:p>
                    <a:p>
                      <a:pPr algn="ctr"/>
                      <a:r>
                        <a:rPr lang="en-US" sz="2400" b="1" dirty="0" smtClean="0"/>
                        <a:t>(Arizona)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730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12:06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effectLst/>
                        </a:rPr>
                        <a:t>Search for </a:t>
                      </a:r>
                      <a:r>
                        <a:rPr lang="en-US" sz="2800" b="1" kern="1200" dirty="0" smtClean="0">
                          <a:effectLst/>
                        </a:rPr>
                        <a:t>h </a:t>
                      </a:r>
                      <a:r>
                        <a:rPr lang="en-US" sz="2800" b="1" kern="1200" dirty="0" smtClean="0">
                          <a:effectLst/>
                          <a:sym typeface="Wingdings 3" panose="05040102010807070707" pitchFamily="18" charset="2"/>
                        </a:rPr>
                        <a:t> </a:t>
                      </a:r>
                      <a:r>
                        <a:rPr lang="en-US" sz="2800" b="1" kern="1200" dirty="0" smtClean="0">
                          <a:effectLst/>
                        </a:rPr>
                        <a:t>aa </a:t>
                      </a:r>
                      <a:r>
                        <a:rPr lang="en-US" sz="2400" b="1" kern="1200" dirty="0" smtClean="0">
                          <a:effectLst/>
                        </a:rPr>
                        <a:t>in the </a:t>
                      </a:r>
                      <a:r>
                        <a:rPr lang="en-US" sz="2800" b="1" kern="1200" dirty="0" err="1" smtClean="0">
                          <a:effectLst/>
                          <a:latin typeface="Symbol" panose="05050102010706020507" pitchFamily="18" charset="2"/>
                        </a:rPr>
                        <a:t>mmtt</a:t>
                      </a:r>
                      <a:r>
                        <a:rPr lang="en-US" sz="2800" b="1" kern="1200" baseline="0" dirty="0" smtClean="0">
                          <a:effectLst/>
                        </a:rPr>
                        <a:t> </a:t>
                      </a:r>
                      <a:br>
                        <a:rPr lang="en-US" sz="2800" b="1" kern="1200" baseline="0" dirty="0" smtClean="0">
                          <a:effectLst/>
                        </a:rPr>
                      </a:br>
                      <a:r>
                        <a:rPr lang="en-US" sz="2400" b="1" kern="1200" dirty="0" smtClean="0">
                          <a:effectLst/>
                        </a:rPr>
                        <a:t>final state at</a:t>
                      </a:r>
                      <a:r>
                        <a:rPr lang="en-US" sz="2400" b="1" kern="1200" baseline="0" dirty="0" smtClean="0">
                          <a:effectLst/>
                        </a:rPr>
                        <a:t> </a:t>
                      </a:r>
                      <a:r>
                        <a:rPr lang="en-US" sz="2400" b="1" kern="1200" dirty="0" smtClean="0">
                          <a:effectLst/>
                        </a:rPr>
                        <a:t>8 </a:t>
                      </a:r>
                      <a:r>
                        <a:rPr lang="en-US" sz="2400" b="1" kern="1200" dirty="0" err="1" smtClean="0">
                          <a:effectLst/>
                        </a:rPr>
                        <a:t>TeV</a:t>
                      </a:r>
                      <a:r>
                        <a:rPr lang="en-US" sz="2400" b="1" kern="1200" dirty="0" smtClean="0">
                          <a:effectLst/>
                        </a:rPr>
                        <a:t> with ATLAS</a:t>
                      </a:r>
                      <a:endParaRPr lang="en-US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Benjamin</a:t>
                      </a:r>
                      <a:r>
                        <a:rPr lang="en-US" sz="2400" b="1" baseline="0" dirty="0" smtClean="0"/>
                        <a:t> Kaplan </a:t>
                      </a:r>
                      <a:br>
                        <a:rPr lang="en-US" sz="2400" b="1" baseline="0" dirty="0" smtClean="0"/>
                      </a:br>
                      <a:r>
                        <a:rPr lang="en-US" sz="2400" b="1" baseline="0" dirty="0" smtClean="0"/>
                        <a:t>(New York University)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730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12:18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effectLst/>
                        </a:rPr>
                        <a:t>Exciting opportunities in a boosted hadronic </a:t>
                      </a:r>
                      <a:r>
                        <a:rPr lang="en-US" sz="2400" b="1" kern="1200" dirty="0" err="1" smtClean="0">
                          <a:effectLst/>
                        </a:rPr>
                        <a:t>diboson</a:t>
                      </a:r>
                      <a:r>
                        <a:rPr lang="en-US" sz="2400" b="1" kern="1200" dirty="0" smtClean="0">
                          <a:effectLst/>
                        </a:rPr>
                        <a:t> excess</a:t>
                      </a:r>
                      <a:endParaRPr lang="en-US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Liu Zhen</a:t>
                      </a:r>
                    </a:p>
                    <a:p>
                      <a:pPr algn="ctr"/>
                      <a:r>
                        <a:rPr lang="en-US" sz="2400" b="1" dirty="0" smtClean="0"/>
                        <a:t>(Fermilab)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95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2"/>
          <p:cNvSpPr txBox="1">
            <a:spLocks noGrp="1"/>
          </p:cNvSpPr>
          <p:nvPr/>
        </p:nvSpPr>
        <p:spPr bwMode="auto">
          <a:xfrm>
            <a:off x="7099300" y="5197505"/>
            <a:ext cx="2311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5F5F5F"/>
              </a:solidFill>
            </a:endParaRPr>
          </a:p>
        </p:txBody>
      </p:sp>
      <p:sp>
        <p:nvSpPr>
          <p:cNvPr id="14342" name="TextBox 3"/>
          <p:cNvSpPr txBox="1">
            <a:spLocks noChangeArrowheads="1"/>
          </p:cNvSpPr>
          <p:nvPr/>
        </p:nvSpPr>
        <p:spPr bwMode="auto">
          <a:xfrm>
            <a:off x="1066800" y="54932"/>
            <a:ext cx="7586332" cy="85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1F497D"/>
                </a:solidFill>
              </a:rPr>
              <a:t> </a:t>
            </a:r>
            <a:r>
              <a:rPr lang="en-US" sz="2000" b="1" dirty="0">
                <a:solidFill>
                  <a:srgbClr val="1F497D"/>
                </a:solidFill>
                <a:latin typeface="Arial" pitchFamily="34" charset="0"/>
              </a:rPr>
              <a:t>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Annual US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LUA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Meeting: Lightning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Round 2015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Session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2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November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13</a:t>
            </a:r>
            <a:endParaRPr lang="en-US" sz="2600" b="1" dirty="0">
              <a:solidFill>
                <a:srgbClr val="1F497D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25929"/>
              </p:ext>
            </p:extLst>
          </p:nvPr>
        </p:nvGraphicFramePr>
        <p:xfrm>
          <a:off x="7620" y="914400"/>
          <a:ext cx="9898380" cy="5606040"/>
        </p:xfrm>
        <a:graphic>
          <a:graphicData uri="http://schemas.openxmlformats.org/drawingml/2006/table">
            <a:tbl>
              <a:tblPr bandRow="1">
                <a:tableStyleId>{D113A9D2-9D6B-4929-AA2D-F23B5EE8CBE7}</a:tableStyleId>
              </a:tblPr>
              <a:tblGrid>
                <a:gridCol w="1211580"/>
                <a:gridCol w="6096000"/>
                <a:gridCol w="2590800"/>
              </a:tblGrid>
              <a:tr h="965722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/>
                        <a:t> 9</a:t>
                      </a:r>
                      <a:r>
                        <a:rPr lang="en-US" sz="2400" b="1" dirty="0" smtClean="0"/>
                        <a:t>:35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Polyurethane spray coating of aluminum wire bonds to prevent corrosion and suppress resonant oscillations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 Matthew </a:t>
                      </a:r>
                      <a:r>
                        <a:rPr lang="en-US" sz="2400" b="1" dirty="0" err="1" smtClean="0"/>
                        <a:t>Kurth</a:t>
                      </a:r>
                      <a:r>
                        <a:rPr lang="en-US" sz="2400" b="1" dirty="0" smtClean="0"/>
                        <a:t> </a:t>
                      </a:r>
                      <a:br>
                        <a:rPr lang="en-US" sz="2400" b="1" dirty="0" smtClean="0"/>
                      </a:br>
                      <a:r>
                        <a:rPr lang="en-US" sz="2400" b="1" dirty="0" smtClean="0"/>
                        <a:t>(U. Texas at Dallas)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73080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/>
                        <a:t> 9</a:t>
                      </a:r>
                      <a:r>
                        <a:rPr lang="en-US" sz="2400" b="1" dirty="0" smtClean="0"/>
                        <a:t>:47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400" b="1" dirty="0" smtClean="0"/>
                        <a:t>Measuring R(D*) =</a:t>
                      </a:r>
                      <a:br>
                        <a:rPr lang="da-DK" sz="2400" b="1" dirty="0" smtClean="0"/>
                      </a:br>
                      <a:r>
                        <a:rPr lang="da-DK" sz="2400" b="1" dirty="0" smtClean="0"/>
                        <a:t>BR(B </a:t>
                      </a:r>
                      <a:r>
                        <a:rPr lang="da-DK" sz="2400" b="1" dirty="0" smtClean="0">
                          <a:sym typeface="Wingdings 3" panose="05040102010807070707" pitchFamily="18" charset="2"/>
                        </a:rPr>
                        <a:t></a:t>
                      </a:r>
                      <a:r>
                        <a:rPr lang="da-DK" sz="2400" b="1" dirty="0" smtClean="0"/>
                        <a:t> D* </a:t>
                      </a:r>
                      <a:r>
                        <a:rPr lang="da-DK" sz="2400" b="1" dirty="0" smtClean="0">
                          <a:latin typeface="Symbol" panose="05050102010706020507" pitchFamily="18" charset="2"/>
                        </a:rPr>
                        <a:t>tn</a:t>
                      </a:r>
                      <a:r>
                        <a:rPr lang="da-DK" sz="2400" b="1" dirty="0" smtClean="0"/>
                        <a:t>)/BR(B </a:t>
                      </a:r>
                      <a:r>
                        <a:rPr lang="da-DK" sz="2400" b="1" dirty="0" smtClean="0">
                          <a:sym typeface="Wingdings 3" panose="05040102010807070707" pitchFamily="18" charset="2"/>
                        </a:rPr>
                        <a:t> </a:t>
                      </a:r>
                      <a:r>
                        <a:rPr lang="da-DK" sz="2400" b="1" dirty="0" smtClean="0"/>
                        <a:t>D* </a:t>
                      </a:r>
                      <a:r>
                        <a:rPr lang="da-DK" sz="2400" b="1" dirty="0" smtClean="0">
                          <a:latin typeface="Symbol" panose="05050102010706020507" pitchFamily="18" charset="2"/>
                        </a:rPr>
                        <a:t>mn</a:t>
                      </a:r>
                      <a:r>
                        <a:rPr lang="da-DK" sz="2400" b="1" dirty="0" smtClean="0"/>
                        <a:t>) at LHCb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Jack Wimberley</a:t>
                      </a:r>
                    </a:p>
                    <a:p>
                      <a:pPr algn="ctr"/>
                      <a:r>
                        <a:rPr lang="en-US" sz="2400" b="1" dirty="0" smtClean="0"/>
                        <a:t>(Maryland)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33800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/>
                        <a:t> 9:59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Pentaquarks</a:t>
                      </a:r>
                      <a:r>
                        <a:rPr lang="en-US" sz="2400" b="1" dirty="0" smtClean="0"/>
                        <a:t> at </a:t>
                      </a:r>
                      <a:r>
                        <a:rPr lang="en-US" sz="2400" b="1" dirty="0" err="1" smtClean="0"/>
                        <a:t>LHCb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 Nathan </a:t>
                      </a:r>
                      <a:r>
                        <a:rPr lang="en-US" sz="2400" b="1" dirty="0" err="1" smtClean="0"/>
                        <a:t>Jurik</a:t>
                      </a:r>
                      <a:r>
                        <a:rPr lang="en-US" sz="2400" b="1" dirty="0" smtClean="0"/>
                        <a:t> (Syracuse)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252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 10:11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Top quark-antiquark cross section from highly Lorentz-boosted jets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Maral</a:t>
                      </a:r>
                      <a:r>
                        <a:rPr lang="en-US" sz="2400" b="1" dirty="0" smtClean="0"/>
                        <a:t> ALYARI</a:t>
                      </a:r>
                    </a:p>
                    <a:p>
                      <a:pPr algn="ctr"/>
                      <a:r>
                        <a:rPr lang="en-US" sz="2400" b="1" dirty="0" smtClean="0"/>
                        <a:t>(SUNY)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10:23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effectLst/>
                        </a:rPr>
                        <a:t>Search for evidence of new physics in </a:t>
                      </a:r>
                      <a:r>
                        <a:rPr lang="en-US" sz="2400" b="1" kern="1200" dirty="0" err="1" smtClean="0">
                          <a:effectLst/>
                        </a:rPr>
                        <a:t>multijet</a:t>
                      </a:r>
                      <a:r>
                        <a:rPr lang="en-US" sz="2400" b="1" kern="1200" dirty="0" smtClean="0">
                          <a:effectLst/>
                        </a:rPr>
                        <a:t> final states at</a:t>
                      </a:r>
                      <a:r>
                        <a:rPr lang="en-US" sz="2400" b="1" kern="1200" baseline="0" dirty="0" smtClean="0">
                          <a:effectLst/>
                        </a:rPr>
                        <a:t> </a:t>
                      </a:r>
                      <a:r>
                        <a:rPr lang="en-US" sz="2400" b="1" kern="1200" dirty="0" smtClean="0">
                          <a:effectLst/>
                        </a:rPr>
                        <a:t>13 </a:t>
                      </a:r>
                      <a:r>
                        <a:rPr lang="en-US" sz="2400" b="1" kern="1200" dirty="0" err="1" smtClean="0">
                          <a:effectLst/>
                        </a:rPr>
                        <a:t>TeV</a:t>
                      </a:r>
                      <a:r>
                        <a:rPr lang="en-US" sz="2400" b="1" kern="1200" dirty="0" smtClean="0">
                          <a:effectLst/>
                        </a:rPr>
                        <a:t> in ATLAS</a:t>
                      </a:r>
                      <a:endParaRPr lang="en-US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 Brian AMADIO (LBNL)</a:t>
                      </a:r>
                      <a:endParaRPr lang="en-US" sz="2400" b="1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730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10:35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effectLst/>
                        </a:rPr>
                        <a:t>Associative Memory Based L1 Tracking Trigger Demonstration for CMS Phase 2 Upgrade</a:t>
                      </a:r>
                      <a:endParaRPr lang="en-US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Zhen Hu</a:t>
                      </a:r>
                    </a:p>
                    <a:p>
                      <a:pPr algn="ctr"/>
                      <a:r>
                        <a:rPr lang="en-US" sz="2400" b="1" dirty="0" smtClean="0"/>
                        <a:t>(Fermilab)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95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2"/>
          <p:cNvSpPr txBox="1">
            <a:spLocks noGrp="1"/>
          </p:cNvSpPr>
          <p:nvPr/>
        </p:nvSpPr>
        <p:spPr bwMode="auto">
          <a:xfrm>
            <a:off x="7099300" y="5197505"/>
            <a:ext cx="2311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5F5F5F"/>
              </a:solidFill>
            </a:endParaRPr>
          </a:p>
        </p:txBody>
      </p:sp>
      <p:sp>
        <p:nvSpPr>
          <p:cNvPr id="14342" name="TextBox 3"/>
          <p:cNvSpPr txBox="1">
            <a:spLocks noChangeArrowheads="1"/>
          </p:cNvSpPr>
          <p:nvPr/>
        </p:nvSpPr>
        <p:spPr bwMode="auto">
          <a:xfrm>
            <a:off x="990600" y="152400"/>
            <a:ext cx="7586332" cy="85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1F497D"/>
                </a:solidFill>
              </a:rPr>
              <a:t> </a:t>
            </a:r>
            <a:r>
              <a:rPr lang="en-US" sz="2000" b="1" dirty="0">
                <a:solidFill>
                  <a:srgbClr val="1F497D"/>
                </a:solidFill>
                <a:latin typeface="Arial" pitchFamily="34" charset="0"/>
              </a:rPr>
              <a:t>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Annual US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LUA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Meeting: Lightning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Round 2015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Session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3 November 13</a:t>
            </a:r>
            <a:endParaRPr lang="en-US" sz="2600" b="1" dirty="0">
              <a:solidFill>
                <a:srgbClr val="1F497D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262611"/>
              </p:ext>
            </p:extLst>
          </p:nvPr>
        </p:nvGraphicFramePr>
        <p:xfrm>
          <a:off x="7620" y="1015017"/>
          <a:ext cx="9898380" cy="48829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211580"/>
                <a:gridCol w="6172200"/>
                <a:gridCol w="2514600"/>
              </a:tblGrid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/>
                        <a:t>11:55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i="0" dirty="0" smtClean="0"/>
                        <a:t>ATLAS Trigger Operation in Run 2</a:t>
                      </a:r>
                      <a:endParaRPr lang="en-US" sz="28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 smtClean="0"/>
                        <a:t>Catrin</a:t>
                      </a:r>
                      <a:r>
                        <a:rPr lang="en-US" sz="2400" b="1" i="0" dirty="0" smtClean="0"/>
                        <a:t> </a:t>
                      </a:r>
                      <a:r>
                        <a:rPr lang="en-US" sz="2400" b="1" i="0" dirty="0" err="1" smtClean="0"/>
                        <a:t>Bernius</a:t>
                      </a:r>
                      <a:endParaRPr lang="en-US" sz="2400" b="1" i="0" dirty="0" smtClean="0"/>
                    </a:p>
                    <a:p>
                      <a:pPr algn="ctr"/>
                      <a:r>
                        <a:rPr lang="en-US" sz="2400" b="1" i="0" dirty="0" smtClean="0"/>
                        <a:t> (NY University)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noFill/>
                      <a:prstDash val="solid"/>
                    </a:lnB>
                  </a:tcPr>
                </a:tc>
              </a:tr>
              <a:tr h="97308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/>
                        <a:t>12:07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0" dirty="0" smtClean="0"/>
                        <a:t>Measurement of the Inelastic Proton-Proton  Cross Section at 13 </a:t>
                      </a:r>
                      <a:r>
                        <a:rPr lang="en-US" sz="2400" b="1" i="0" dirty="0" err="1" smtClean="0"/>
                        <a:t>TeV</a:t>
                      </a:r>
                      <a:r>
                        <a:rPr lang="en-US" sz="2400" b="1" i="0" dirty="0" smtClean="0"/>
                        <a:t> with ATLAS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/>
                        <a:t>Brad </a:t>
                      </a:r>
                      <a:r>
                        <a:rPr lang="en-US" sz="2400" b="1" i="0" dirty="0" err="1" smtClean="0"/>
                        <a:t>Axen</a:t>
                      </a:r>
                      <a:endParaRPr lang="en-US" sz="2400" b="1" i="0" dirty="0" smtClean="0"/>
                    </a:p>
                    <a:p>
                      <a:pPr algn="ctr"/>
                      <a:r>
                        <a:rPr lang="en-US" sz="2400" b="1" i="0" baseline="0" dirty="0" smtClean="0"/>
                        <a:t>(UC Berkeley)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308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/>
                        <a:t>12:19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0" dirty="0" smtClean="0"/>
                        <a:t>Measurement of the top-Higgs coupling at CMS as a possible window to new physics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/>
                        <a:t>Evan</a:t>
                      </a:r>
                      <a:r>
                        <a:rPr lang="en-US" sz="2400" b="1" i="0" baseline="0" dirty="0" smtClean="0"/>
                        <a:t> Wolfe</a:t>
                      </a:r>
                    </a:p>
                    <a:p>
                      <a:pPr algn="ctr"/>
                      <a:r>
                        <a:rPr lang="en-US" sz="2400" b="1" i="0" dirty="0" smtClean="0"/>
                        <a:t> (Virginia)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</a:tr>
              <a:tr h="97308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/>
                        <a:t>12:31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kern="1200" dirty="0" smtClean="0">
                          <a:effectLst/>
                        </a:rPr>
                        <a:t>Combined measurement of the Higgs Boson mass at 7 </a:t>
                      </a:r>
                      <a:r>
                        <a:rPr lang="en-US" sz="2400" b="1" i="0" kern="1200" dirty="0" err="1" smtClean="0">
                          <a:effectLst/>
                        </a:rPr>
                        <a:t>TeV</a:t>
                      </a:r>
                      <a:r>
                        <a:rPr lang="en-US" sz="2400" b="1" i="0" kern="1200" dirty="0" smtClean="0">
                          <a:effectLst/>
                        </a:rPr>
                        <a:t> and 8 </a:t>
                      </a:r>
                      <a:r>
                        <a:rPr lang="en-US" sz="2400" b="1" i="0" kern="1200" dirty="0" err="1" smtClean="0">
                          <a:effectLst/>
                        </a:rPr>
                        <a:t>TeV</a:t>
                      </a:r>
                      <a:r>
                        <a:rPr lang="en-US" sz="2400" b="1" i="0" kern="1200" dirty="0" smtClean="0">
                          <a:effectLst/>
                        </a:rPr>
                        <a:t> with ATLAS and CMS</a:t>
                      </a:r>
                      <a:endParaRPr lang="en-US" sz="32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 smtClean="0"/>
                        <a:t>Hongtao</a:t>
                      </a:r>
                      <a:r>
                        <a:rPr lang="en-US" sz="2400" b="1" i="0" dirty="0" smtClean="0"/>
                        <a:t> Yang</a:t>
                      </a:r>
                    </a:p>
                    <a:p>
                      <a:pPr algn="ctr"/>
                      <a:r>
                        <a:rPr lang="en-US" sz="2400" b="1" i="0" dirty="0" smtClean="0"/>
                        <a:t>(Wisconsin)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7308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/>
                        <a:t>12:43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kern="1200" dirty="0" smtClean="0">
                          <a:effectLst/>
                        </a:rPr>
                        <a:t>Strangeness production in small collision systems at the LHC</a:t>
                      </a:r>
                      <a:endParaRPr lang="en-US" sz="32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 smtClean="0"/>
                        <a:t>Livio</a:t>
                      </a:r>
                      <a:r>
                        <a:rPr lang="en-US" sz="2400" b="1" i="0" dirty="0" smtClean="0"/>
                        <a:t> Bianchi</a:t>
                      </a:r>
                    </a:p>
                    <a:p>
                      <a:pPr algn="ctr"/>
                      <a:r>
                        <a:rPr lang="en-US" sz="2400" b="1" i="0" dirty="0" smtClean="0"/>
                        <a:t>(Houston)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79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2"/>
          <p:cNvSpPr txBox="1">
            <a:spLocks noGrp="1"/>
          </p:cNvSpPr>
          <p:nvPr/>
        </p:nvSpPr>
        <p:spPr bwMode="auto">
          <a:xfrm>
            <a:off x="7099300" y="5197505"/>
            <a:ext cx="2311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5F5F5F"/>
              </a:solidFill>
            </a:endParaRPr>
          </a:p>
        </p:txBody>
      </p:sp>
      <p:sp>
        <p:nvSpPr>
          <p:cNvPr id="14342" name="TextBox 3"/>
          <p:cNvSpPr txBox="1">
            <a:spLocks noChangeArrowheads="1"/>
          </p:cNvSpPr>
          <p:nvPr/>
        </p:nvSpPr>
        <p:spPr bwMode="auto">
          <a:xfrm>
            <a:off x="1163644" y="61859"/>
            <a:ext cx="7586332" cy="85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1F497D"/>
                </a:solidFill>
              </a:rPr>
              <a:t> </a:t>
            </a:r>
            <a:r>
              <a:rPr lang="en-US" sz="2000" b="1" dirty="0">
                <a:solidFill>
                  <a:srgbClr val="1F497D"/>
                </a:solidFill>
                <a:latin typeface="Arial" pitchFamily="34" charset="0"/>
              </a:rPr>
              <a:t>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Annual US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LUA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Meeting: Lightning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Round 2015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Session 4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November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13</a:t>
            </a:r>
            <a:endParaRPr lang="en-US" sz="2600" b="1" dirty="0">
              <a:solidFill>
                <a:srgbClr val="1F497D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907467"/>
              </p:ext>
            </p:extLst>
          </p:nvPr>
        </p:nvGraphicFramePr>
        <p:xfrm>
          <a:off x="7620" y="914400"/>
          <a:ext cx="9898380" cy="5791199"/>
        </p:xfrm>
        <a:graphic>
          <a:graphicData uri="http://schemas.openxmlformats.org/drawingml/2006/table">
            <a:tbl>
              <a:tblPr bandRow="1">
                <a:tableStyleId>{D113A9D2-9D6B-4929-AA2D-F23B5EE8CBE7}</a:tableStyleId>
              </a:tblPr>
              <a:tblGrid>
                <a:gridCol w="1408616"/>
                <a:gridCol w="5517964"/>
                <a:gridCol w="2971800"/>
              </a:tblGrid>
              <a:tr h="939493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14</a:t>
                      </a:r>
                      <a:r>
                        <a:rPr lang="en-US" sz="2400" b="1" i="0" dirty="0" smtClean="0"/>
                        <a:t>:20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 smtClean="0"/>
                        <a:t>Search for top-</a:t>
                      </a:r>
                      <a:r>
                        <a:rPr lang="en-US" sz="2400" b="1" i="0" dirty="0" err="1" smtClean="0"/>
                        <a:t>antitop</a:t>
                      </a:r>
                      <a:r>
                        <a:rPr lang="en-US" sz="2400" b="1" i="0" dirty="0" smtClean="0"/>
                        <a:t> quark resonances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/>
                        <a:t> Daniel Sandoval</a:t>
                      </a:r>
                    </a:p>
                    <a:p>
                      <a:pPr algn="ctr"/>
                      <a:r>
                        <a:rPr lang="en-US" sz="2400" b="1" i="0" dirty="0" smtClean="0"/>
                        <a:t>(Illinois)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4554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14</a:t>
                      </a:r>
                      <a:r>
                        <a:rPr lang="en-US" sz="2400" b="1" i="0" dirty="0" smtClean="0"/>
                        <a:t>:32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 smtClean="0"/>
                        <a:t>Differential two-particle</a:t>
                      </a:r>
                      <a:r>
                        <a:rPr lang="en-US" sz="2400" b="1" i="0" baseline="0" dirty="0" smtClean="0"/>
                        <a:t> </a:t>
                      </a:r>
                      <a:r>
                        <a:rPr lang="en-US" sz="2400" b="1" i="0" dirty="0" smtClean="0"/>
                        <a:t>correlations </a:t>
                      </a:r>
                      <a:br>
                        <a:rPr lang="en-US" sz="2400" b="1" i="0" dirty="0" smtClean="0"/>
                      </a:br>
                      <a:r>
                        <a:rPr lang="en-US" sz="2400" b="1" i="0" dirty="0" smtClean="0"/>
                        <a:t>  in ALICE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 smtClean="0"/>
                        <a:t>Prabhat</a:t>
                      </a:r>
                      <a:r>
                        <a:rPr lang="en-US" sz="2400" b="1" i="0" dirty="0" smtClean="0"/>
                        <a:t> </a:t>
                      </a:r>
                      <a:r>
                        <a:rPr lang="en-US" sz="2400" b="1" i="0" dirty="0" err="1" smtClean="0"/>
                        <a:t>Pujahari</a:t>
                      </a:r>
                      <a:endParaRPr lang="en-US" sz="2400" b="1" i="0" dirty="0" smtClean="0"/>
                    </a:p>
                    <a:p>
                      <a:pPr algn="ctr"/>
                      <a:r>
                        <a:rPr lang="en-US" sz="2400" b="1" i="0" dirty="0" smtClean="0"/>
                        <a:t>(Wayne State)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39493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14:44 </a:t>
                      </a:r>
                      <a:endParaRPr lang="en-US" sz="2400" b="1" i="0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Advanced Reconstruction Algorithms </a:t>
                      </a:r>
                      <a:b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 the CMS High Granularity Calorimeter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Kevin Pedro</a:t>
                      </a:r>
                      <a:br>
                        <a:rPr lang="en-US" sz="2400" b="1" i="0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2400" b="1" i="0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2400" b="1" i="0" dirty="0" err="1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Fermilab</a:t>
                      </a:r>
                      <a:r>
                        <a:rPr lang="en-US" sz="2400" b="1" i="0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  <a:endParaRPr lang="en-US" sz="2400" b="1" i="0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4554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/>
                        <a:t> 14:56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 smtClean="0"/>
                        <a:t>Measurements of open heavy-</a:t>
                      </a:r>
                      <a:r>
                        <a:rPr lang="en-US" sz="2400" b="1" i="0" dirty="0" err="1" smtClean="0"/>
                        <a:t>flavour</a:t>
                      </a:r>
                      <a:r>
                        <a:rPr lang="en-US" sz="2400" b="1" i="0" dirty="0" smtClean="0"/>
                        <a:t> production in </a:t>
                      </a:r>
                      <a:r>
                        <a:rPr lang="en-US" sz="2400" b="1" i="0" dirty="0" err="1" smtClean="0"/>
                        <a:t>Pb-Pb</a:t>
                      </a:r>
                      <a:r>
                        <a:rPr lang="en-US" sz="2400" b="1" i="0" dirty="0" smtClean="0"/>
                        <a:t> collisions with ALICE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/>
                        <a:t> Deepa Thomas</a:t>
                      </a:r>
                    </a:p>
                    <a:p>
                      <a:pPr algn="ctr"/>
                      <a:r>
                        <a:rPr lang="en-US" sz="2400" b="1" i="0" dirty="0" smtClean="0"/>
                        <a:t>(Austin)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21341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/>
                        <a:t>15:08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kern="1200" dirty="0" smtClean="0">
                          <a:effectLst/>
                        </a:rPr>
                        <a:t>Searching for all-hadronic SUSY </a:t>
                      </a:r>
                      <a:br>
                        <a:rPr lang="en-US" sz="2400" b="1" i="0" kern="1200" dirty="0" smtClean="0">
                          <a:effectLst/>
                        </a:rPr>
                      </a:br>
                      <a:r>
                        <a:rPr lang="en-US" sz="2400" b="1" i="0" kern="1200" dirty="0" smtClean="0">
                          <a:effectLst/>
                        </a:rPr>
                        <a:t>with Jet Substructure</a:t>
                      </a:r>
                      <a:endParaRPr lang="en-US" sz="32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smtClean="0"/>
                        <a:t>Maximilian</a:t>
                      </a:r>
                      <a:r>
                        <a:rPr lang="en-US" sz="2400" b="1" i="0" baseline="0" dirty="0" smtClean="0"/>
                        <a:t> </a:t>
                      </a:r>
                      <a:r>
                        <a:rPr lang="en-US" sz="2400" b="1" i="0" baseline="0" dirty="0" err="1" smtClean="0"/>
                        <a:t>Swiatlowski</a:t>
                      </a:r>
                      <a:endParaRPr lang="en-US" sz="2400" b="1" i="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smtClean="0"/>
                        <a:t>(Chicago)</a:t>
                      </a:r>
                      <a:endParaRPr lang="en-US" sz="24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</a:tr>
              <a:tr h="99978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/>
                        <a:t>15:20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kern="1200" dirty="0" smtClean="0">
                          <a:effectLst/>
                        </a:rPr>
                        <a:t>Search for neutral MSSM heavy </a:t>
                      </a:r>
                      <a:br>
                        <a:rPr lang="en-US" sz="2400" b="1" i="0" kern="1200" dirty="0" smtClean="0">
                          <a:effectLst/>
                        </a:rPr>
                      </a:br>
                      <a:r>
                        <a:rPr lang="en-US" sz="2400" b="1" i="0" kern="1200" dirty="0" smtClean="0">
                          <a:effectLst/>
                        </a:rPr>
                        <a:t> scalar Higgs Boson</a:t>
                      </a:r>
                      <a:endParaRPr lang="en-US" sz="32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smtClean="0"/>
                        <a:t>Laura Dodd</a:t>
                      </a:r>
                    </a:p>
                    <a:p>
                      <a:pPr algn="ctr"/>
                      <a:r>
                        <a:rPr lang="en-US" sz="2400" b="1" i="0" dirty="0" smtClean="0"/>
                        <a:t>(Wisconsin)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13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2"/>
          <p:cNvSpPr txBox="1">
            <a:spLocks noGrp="1"/>
          </p:cNvSpPr>
          <p:nvPr/>
        </p:nvSpPr>
        <p:spPr bwMode="auto">
          <a:xfrm>
            <a:off x="7099300" y="5197505"/>
            <a:ext cx="2311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5F5F5F"/>
              </a:solidFill>
            </a:endParaRPr>
          </a:p>
        </p:txBody>
      </p:sp>
      <p:sp>
        <p:nvSpPr>
          <p:cNvPr id="14342" name="TextBox 3"/>
          <p:cNvSpPr txBox="1">
            <a:spLocks noChangeArrowheads="1"/>
          </p:cNvSpPr>
          <p:nvPr/>
        </p:nvSpPr>
        <p:spPr bwMode="auto">
          <a:xfrm>
            <a:off x="1295400" y="77603"/>
            <a:ext cx="7586332" cy="85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1F497D"/>
                </a:solidFill>
              </a:rPr>
              <a:t> </a:t>
            </a:r>
            <a:r>
              <a:rPr lang="en-US" sz="2000" b="1" dirty="0">
                <a:solidFill>
                  <a:srgbClr val="1F497D"/>
                </a:solidFill>
                <a:latin typeface="Arial" pitchFamily="34" charset="0"/>
              </a:rPr>
              <a:t>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Annual US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LUA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Meeting: Lightning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Round 2015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Session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5 </a:t>
            </a:r>
            <a:r>
              <a:rPr lang="en-US" sz="2600" b="1" dirty="0">
                <a:solidFill>
                  <a:srgbClr val="000064"/>
                </a:solidFill>
                <a:latin typeface="Arial" pitchFamily="34" charset="0"/>
              </a:rPr>
              <a:t>November </a:t>
            </a:r>
            <a:r>
              <a:rPr lang="en-US" sz="2600" b="1" dirty="0" smtClean="0">
                <a:solidFill>
                  <a:srgbClr val="000064"/>
                </a:solidFill>
                <a:latin typeface="Arial" pitchFamily="34" charset="0"/>
              </a:rPr>
              <a:t>13</a:t>
            </a:r>
            <a:endParaRPr lang="en-US" sz="2600" b="1" dirty="0">
              <a:solidFill>
                <a:srgbClr val="1F497D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32762"/>
              </p:ext>
            </p:extLst>
          </p:nvPr>
        </p:nvGraphicFramePr>
        <p:xfrm>
          <a:off x="7620" y="914400"/>
          <a:ext cx="9898380" cy="5804096"/>
        </p:xfrm>
        <a:graphic>
          <a:graphicData uri="http://schemas.openxmlformats.org/drawingml/2006/table">
            <a:tbl>
              <a:tblPr bandRow="1">
                <a:tableStyleId>{D113A9D2-9D6B-4929-AA2D-F23B5EE8CBE7}</a:tableStyleId>
              </a:tblPr>
              <a:tblGrid>
                <a:gridCol w="1059180"/>
                <a:gridCol w="6019800"/>
                <a:gridCol w="2819400"/>
              </a:tblGrid>
              <a:tr h="951696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baseline="0" dirty="0" smtClean="0"/>
                        <a:t>16</a:t>
                      </a:r>
                      <a:r>
                        <a:rPr lang="en-US" sz="2400" b="1" dirty="0" smtClean="0"/>
                        <a:t>:00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Search for Supersymmetry in Same-Sign </a:t>
                      </a:r>
                      <a:r>
                        <a:rPr lang="en-US" sz="2400" b="1" dirty="0" err="1" smtClean="0"/>
                        <a:t>Dilepton</a:t>
                      </a:r>
                      <a:r>
                        <a:rPr lang="en-US" sz="2400" b="1" dirty="0" smtClean="0"/>
                        <a:t> Final states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 Matthew Carver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(Florida)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58948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baseline="0" dirty="0" smtClean="0"/>
                        <a:t>16</a:t>
                      </a:r>
                      <a:r>
                        <a:rPr lang="en-US" sz="2400" b="1" dirty="0" smtClean="0"/>
                        <a:t>:12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Search for Dark Matter with Higgs (to </a:t>
                      </a:r>
                      <a:r>
                        <a:rPr lang="en-US" sz="2400" b="1" dirty="0" err="1" smtClean="0"/>
                        <a:t>bbar</a:t>
                      </a:r>
                      <a:r>
                        <a:rPr lang="en-US" sz="2400" b="1" dirty="0" smtClean="0"/>
                        <a:t>) </a:t>
                      </a:r>
                      <a:r>
                        <a:rPr lang="en-US" sz="2400" b="1" dirty="0" smtClean="0"/>
                        <a:t/>
                      </a:r>
                      <a:br>
                        <a:rPr lang="en-US" sz="2400" b="1" dirty="0" smtClean="0"/>
                      </a:br>
                      <a:r>
                        <a:rPr lang="en-US" sz="2400" b="1" dirty="0" smtClean="0"/>
                        <a:t>at </a:t>
                      </a:r>
                      <a:r>
                        <a:rPr lang="en-US" sz="2400" b="1" dirty="0" smtClean="0"/>
                        <a:t>ATLAS: Run 1 and beyond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dirty="0" err="1" smtClean="0"/>
                        <a:t>Yangyang</a:t>
                      </a:r>
                      <a:r>
                        <a:rPr lang="en-US" sz="2400" b="1" baseline="0" dirty="0" smtClean="0"/>
                        <a:t> Cheng</a:t>
                      </a:r>
                      <a:endParaRPr lang="en-US" sz="2400" b="1" dirty="0" smtClean="0"/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(Chicago)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56112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baseline="0" dirty="0" smtClean="0"/>
                        <a:t>16:24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en-US" sz="2400" b="1" dirty="0" err="1" smtClean="0"/>
                        <a:t>MadDM</a:t>
                      </a:r>
                      <a:r>
                        <a:rPr lang="en-US" sz="2400" b="1" dirty="0" smtClean="0"/>
                        <a:t> v2.0: Computation of Dark Matter Observables using </a:t>
                      </a:r>
                      <a:r>
                        <a:rPr lang="en-US" sz="2400" b="1" dirty="0" err="1" smtClean="0"/>
                        <a:t>Madgraph</a:t>
                      </a:r>
                      <a:r>
                        <a:rPr lang="en-US" sz="2400" b="1" dirty="0" smtClean="0"/>
                        <a:t> 5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Gopolang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Mohlanbeng</a:t>
                      </a:r>
                      <a:endParaRPr lang="en-US" sz="2400" b="1" dirty="0" smtClean="0"/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(Fermilab)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19444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 16:36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Search for SUSY in Higgs to </a:t>
                      </a:r>
                      <a:r>
                        <a:rPr lang="en-US" sz="2400" b="1" dirty="0" err="1" smtClean="0"/>
                        <a:t>diphoton</a:t>
                      </a:r>
                      <a:r>
                        <a:rPr lang="en-US" sz="2400" b="1" dirty="0" smtClean="0"/>
                        <a:t> final states with the razor variables at 8 </a:t>
                      </a:r>
                      <a:r>
                        <a:rPr lang="en-US" sz="2400" b="1" dirty="0" err="1" smtClean="0"/>
                        <a:t>TeV</a:t>
                      </a:r>
                      <a:r>
                        <a:rPr lang="en-US" sz="2400" b="1" dirty="0" smtClean="0"/>
                        <a:t> in CMS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 Cristian</a:t>
                      </a:r>
                      <a:r>
                        <a:rPr lang="en-US" sz="2400" b="1" baseline="0" dirty="0" smtClean="0"/>
                        <a:t> Peña</a:t>
                      </a:r>
                      <a:endParaRPr lang="en-US" sz="2400" b="1" dirty="0" smtClean="0"/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(Caltech)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58948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16:48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en-US" sz="2400" b="1" kern="1200" dirty="0" smtClean="0">
                          <a:effectLst/>
                        </a:rPr>
                        <a:t>Measurement of the production of pairs of prompt J/psi mesons at 8</a:t>
                      </a:r>
                      <a:r>
                        <a:rPr lang="en-US" sz="2400" b="1" kern="1200" baseline="0" dirty="0" smtClean="0">
                          <a:effectLst/>
                        </a:rPr>
                        <a:t> </a:t>
                      </a:r>
                      <a:r>
                        <a:rPr lang="en-US" sz="2400" b="1" kern="1200" baseline="0" dirty="0" err="1" smtClean="0">
                          <a:effectLst/>
                        </a:rPr>
                        <a:t>TeV</a:t>
                      </a:r>
                      <a:r>
                        <a:rPr lang="en-US" sz="2400" b="1" kern="1200" baseline="0" dirty="0" smtClean="0">
                          <a:effectLst/>
                        </a:rPr>
                        <a:t> </a:t>
                      </a:r>
                      <a:r>
                        <a:rPr lang="en-US" sz="2400" b="1" kern="1200" dirty="0" smtClean="0">
                          <a:effectLst/>
                        </a:rPr>
                        <a:t>with ATLAS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Benjamin </a:t>
                      </a:r>
                      <a:r>
                        <a:rPr lang="en-US" sz="2400" b="1" dirty="0" err="1" smtClean="0"/>
                        <a:t>Weinert</a:t>
                      </a:r>
                      <a:endParaRPr lang="en-US" sz="2400" b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(Indiana)</a:t>
                      </a:r>
                      <a:endParaRPr lang="en-US" sz="2400" b="1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</a:tr>
              <a:tr h="958948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17:00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en-US" sz="2400" b="1" kern="1200" dirty="0" smtClean="0">
                          <a:effectLst/>
                        </a:rPr>
                        <a:t>Heavy Ion Results</a:t>
                      </a:r>
                      <a:r>
                        <a:rPr lang="en-US" sz="2400" b="1" kern="1200" baseline="0" dirty="0" smtClean="0">
                          <a:effectLst/>
                        </a:rPr>
                        <a:t> </a:t>
                      </a:r>
                      <a:r>
                        <a:rPr lang="en-US" sz="2400" b="1" kern="1200" baseline="0" smtClean="0">
                          <a:effectLst/>
                        </a:rPr>
                        <a:t>from CMS</a:t>
                      </a:r>
                      <a:endParaRPr lang="en-US" sz="2400" b="1" kern="1200" baseline="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n-US" sz="2400" b="1" dirty="0" smtClean="0"/>
                        <a:t>Hallie </a:t>
                      </a:r>
                      <a:r>
                        <a:rPr lang="en-US" sz="2400" b="1" dirty="0" err="1" smtClean="0"/>
                        <a:t>Trauger</a:t>
                      </a:r>
                      <a:r>
                        <a:rPr lang="en-US" sz="2400" b="1" dirty="0" smtClean="0"/>
                        <a:t> (Illinois)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39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Theme">
  <a:themeElements>
    <a:clrScheme name="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Office Theme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288925" marR="0" indent="-288925" algn="l" defTabSz="1503363" rtl="0" eaLnBrk="1" fontAlgn="base" latinLnBrk="0" hangingPunct="1">
          <a:lnSpc>
            <a:spcPct val="90000"/>
          </a:lnSpc>
          <a:spcBef>
            <a:spcPct val="5000"/>
          </a:spcBef>
          <a:spcAft>
            <a:spcPct val="0"/>
          </a:spcAft>
          <a:buClrTx/>
          <a:buSzPct val="95000"/>
          <a:buFont typeface="Wingdings" pitchFamily="2" charset="2"/>
          <a:buChar char="r"/>
          <a:tabLst>
            <a:tab pos="1311275" algn="l"/>
            <a:tab pos="1771650" algn="l"/>
            <a:tab pos="5260975" algn="l"/>
            <a:tab pos="6118225" algn="l"/>
            <a:tab pos="8912225" algn="l"/>
          </a:tabLst>
          <a:defRPr kumimoji="0" lang="en-US" sz="1900" b="1" i="0" u="none" strike="noStrike" cap="none" normalizeH="0" baseline="0" smtClean="0">
            <a:ln>
              <a:noFill/>
            </a:ln>
            <a:solidFill>
              <a:srgbClr val="10253F"/>
            </a:solidFill>
            <a:effectLst/>
            <a:latin typeface="Calibri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288925" marR="0" indent="-288925" algn="l" defTabSz="1503363" rtl="0" eaLnBrk="1" fontAlgn="base" latinLnBrk="0" hangingPunct="1">
          <a:lnSpc>
            <a:spcPct val="90000"/>
          </a:lnSpc>
          <a:spcBef>
            <a:spcPct val="5000"/>
          </a:spcBef>
          <a:spcAft>
            <a:spcPct val="0"/>
          </a:spcAft>
          <a:buClrTx/>
          <a:buSzPct val="95000"/>
          <a:buFont typeface="Wingdings" pitchFamily="2" charset="2"/>
          <a:buChar char="r"/>
          <a:tabLst>
            <a:tab pos="1311275" algn="l"/>
            <a:tab pos="1771650" algn="l"/>
            <a:tab pos="5260975" algn="l"/>
            <a:tab pos="6118225" algn="l"/>
            <a:tab pos="8912225" algn="l"/>
          </a:tabLst>
          <a:defRPr kumimoji="0" lang="en-US" sz="1900" b="1" i="0" u="none" strike="noStrike" cap="none" normalizeH="0" baseline="0" smtClean="0">
            <a:ln>
              <a:noFill/>
            </a:ln>
            <a:solidFill>
              <a:srgbClr val="10253F"/>
            </a:solidFill>
            <a:effectLst/>
            <a:latin typeface="Calibri" pitchFamily="34" charset="0"/>
            <a:cs typeface="Arial" pitchFamily="34" charset="0"/>
          </a:defRPr>
        </a:defPPr>
      </a:lstStyle>
    </a:lnDef>
  </a:objectDefaults>
  <a:extraClrSchemeLst>
    <a:extraClrScheme>
      <a:clrScheme name="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2140</TotalTime>
  <Words>515</Words>
  <Application>Microsoft Office PowerPoint</Application>
  <PresentationFormat>A4 Paper (210x297 mm)</PresentationFormat>
  <Paragraphs>129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Symbol</vt:lpstr>
      <vt:lpstr>Wingdings</vt:lpstr>
      <vt:lpstr>Wingdings 3</vt:lpstr>
      <vt:lpstr>6_Office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Harvey Newman</dc:creator>
  <cp:lastModifiedBy>Harvey</cp:lastModifiedBy>
  <cp:revision>31</cp:revision>
  <dcterms:created xsi:type="dcterms:W3CDTF">2013-11-03T16:42:17Z</dcterms:created>
  <dcterms:modified xsi:type="dcterms:W3CDTF">2015-11-11T00:23:39Z</dcterms:modified>
</cp:coreProperties>
</file>