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2"/>
  </p:notesMasterIdLst>
  <p:handoutMasterIdLst>
    <p:handoutMasterId r:id="rId43"/>
  </p:handoutMasterIdLst>
  <p:sldIdLst>
    <p:sldId id="265" r:id="rId3"/>
    <p:sldId id="268" r:id="rId4"/>
    <p:sldId id="298" r:id="rId5"/>
    <p:sldId id="269" r:id="rId6"/>
    <p:sldId id="310" r:id="rId7"/>
    <p:sldId id="270" r:id="rId8"/>
    <p:sldId id="295" r:id="rId9"/>
    <p:sldId id="296" r:id="rId10"/>
    <p:sldId id="297" r:id="rId11"/>
    <p:sldId id="273" r:id="rId12"/>
    <p:sldId id="311" r:id="rId13"/>
    <p:sldId id="315" r:id="rId14"/>
    <p:sldId id="312" r:id="rId15"/>
    <p:sldId id="313" r:id="rId16"/>
    <p:sldId id="299" r:id="rId17"/>
    <p:sldId id="301" r:id="rId18"/>
    <p:sldId id="278" r:id="rId19"/>
    <p:sldId id="302" r:id="rId20"/>
    <p:sldId id="279" r:id="rId21"/>
    <p:sldId id="314" r:id="rId22"/>
    <p:sldId id="283" r:id="rId23"/>
    <p:sldId id="281" r:id="rId24"/>
    <p:sldId id="304" r:id="rId25"/>
    <p:sldId id="292" r:id="rId26"/>
    <p:sldId id="300" r:id="rId27"/>
    <p:sldId id="294" r:id="rId28"/>
    <p:sldId id="274" r:id="rId29"/>
    <p:sldId id="275" r:id="rId30"/>
    <p:sldId id="276" r:id="rId31"/>
    <p:sldId id="280" r:id="rId32"/>
    <p:sldId id="285" r:id="rId33"/>
    <p:sldId id="287" r:id="rId34"/>
    <p:sldId id="288" r:id="rId35"/>
    <p:sldId id="289" r:id="rId36"/>
    <p:sldId id="306" r:id="rId37"/>
    <p:sldId id="307" r:id="rId38"/>
    <p:sldId id="308" r:id="rId39"/>
    <p:sldId id="309" r:id="rId40"/>
    <p:sldId id="305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000099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2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ED9035C6-DBE2-45BD-84B7-22B136218175}" type="datetimeFigureOut">
              <a:rPr lang="en-US"/>
              <a:pPr/>
              <a:t>11/11/2015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4247EC30-D61B-42D0-AF99-142EE63305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590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1E920458-B6AA-45DF-A608-9A4D8E5262EA}" type="datetimeFigureOut">
              <a:rPr lang="en-US"/>
              <a:pPr/>
              <a:t>11/11/2015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EBBC6B3A-328F-446F-BADF-707A1872E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136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C6B3A-328F-446F-BADF-707A1872ECE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0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C6B3A-328F-446F-BADF-707A1872ECE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7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Amplifiers</a:t>
            </a:r>
            <a:r>
              <a:rPr lang="en-US" baseline="0" dirty="0" smtClean="0"/>
              <a:t> good enough to commission in pulsed mode (not CW at the moment)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C6B3A-328F-446F-BADF-707A1872ECE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82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Likely a</a:t>
            </a:r>
            <a:r>
              <a:rPr lang="en-US" baseline="0" dirty="0" smtClean="0"/>
              <a:t> couple of years running in the final configuration </a:t>
            </a:r>
            <a:r>
              <a:rPr lang="en-US" baseline="0" dirty="0" smtClean="0">
                <a:sym typeface="Wingdings" panose="05000000000000000000" pitchFamily="2" charset="2"/>
              </a:rPr>
              <a:t> could entertain proposal for beam physics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C6B3A-328F-446F-BADF-707A1872ECE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7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107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2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7B7E07BC-8044-4F03-BF00-58B4E75904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DF7131EF-3896-45A6-A09C-0F2FB6DBD8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9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A7A83-E6CE-44C2-9866-2958E6F166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4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5172B-0B06-4A05-9B46-8E659A1624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2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4E39F-F0E7-4E12-8DA9-CD9C93BDE3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B6040-8786-4D1F-8325-69B2F2DF37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4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B777B-3539-4808-893C-3B7B2B4A87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9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2497D657-BC53-4144-8492-FC6B98BC9F2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Lionel Prost | PXIE Overview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9689E251-6D27-498A-947E-F1E353EF000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34" charset="0"/>
              </a:rPr>
              <a:t>PXIE Overview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34" charset="0"/>
              </a:rPr>
              <a:t>Lionel Prost</a:t>
            </a:r>
          </a:p>
          <a:p>
            <a:endParaRPr lang="en-US" dirty="0" smtClean="0">
              <a:latin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</a:rPr>
              <a:t>Proton Accelerators for Science and Innovation </a:t>
            </a:r>
            <a:r>
              <a:rPr lang="en-US" dirty="0" smtClean="0">
                <a:latin typeface="Helvetica" pitchFamily="34" charset="0"/>
              </a:rPr>
              <a:t>Workshop</a:t>
            </a:r>
            <a:endParaRPr lang="en-US" dirty="0" smtClean="0">
              <a:latin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</a:rPr>
              <a:t>11-13 November 2015</a:t>
            </a:r>
          </a:p>
          <a:p>
            <a:endParaRPr lang="en-US" dirty="0" smtClean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Ion source and LEBT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5923"/>
            <a:ext cx="4388667" cy="27054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Commercial ion source</a:t>
            </a:r>
          </a:p>
          <a:p>
            <a:pPr lvl="1"/>
            <a:r>
              <a:rPr lang="en-US" dirty="0" smtClean="0"/>
              <a:t>D-Pace, Inc.</a:t>
            </a:r>
          </a:p>
          <a:p>
            <a:pPr lvl="1"/>
            <a:r>
              <a:rPr lang="en-US" dirty="0" smtClean="0"/>
              <a:t>30 kV, 10 mA DC</a:t>
            </a:r>
          </a:p>
          <a:p>
            <a:r>
              <a:rPr lang="en-US" dirty="0" smtClean="0"/>
              <a:t>3 Solenoids</a:t>
            </a:r>
          </a:p>
          <a:p>
            <a:r>
              <a:rPr lang="en-US" dirty="0" smtClean="0"/>
              <a:t>Bending dipole</a:t>
            </a:r>
          </a:p>
          <a:p>
            <a:pPr lvl="1"/>
            <a:r>
              <a:rPr lang="en-US" dirty="0" smtClean="0"/>
              <a:t>Accommodate 2 IS</a:t>
            </a:r>
            <a:endParaRPr lang="en-US" dirty="0"/>
          </a:p>
          <a:p>
            <a:pPr lvl="1"/>
            <a:r>
              <a:rPr lang="en-US" dirty="0" smtClean="0"/>
              <a:t>Part of Personnel Protection System</a:t>
            </a:r>
          </a:p>
          <a:p>
            <a:pPr lvl="1"/>
            <a:r>
              <a:rPr lang="en-US" dirty="0" smtClean="0"/>
              <a:t>No direct line of</a:t>
            </a:r>
            <a:br>
              <a:rPr lang="en-US" dirty="0" smtClean="0"/>
            </a:br>
            <a:r>
              <a:rPr lang="en-US" dirty="0" smtClean="0"/>
              <a:t>sight between</a:t>
            </a:r>
            <a:br>
              <a:rPr lang="en-US" dirty="0" smtClean="0"/>
            </a:br>
            <a:r>
              <a:rPr lang="en-US" dirty="0" smtClean="0"/>
              <a:t>IS and SRF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98337" y="915923"/>
            <a:ext cx="4182701" cy="2012874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Chopper</a:t>
            </a:r>
          </a:p>
          <a:p>
            <a:pPr lvl="1"/>
            <a:r>
              <a:rPr lang="en-US" dirty="0" smtClean="0"/>
              <a:t>Pre-chopping, MPS, pulse mode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Possibility of partially un-neutralized transport</a:t>
            </a:r>
          </a:p>
          <a:p>
            <a:r>
              <a:rPr lang="en-US" dirty="0" smtClean="0"/>
              <a:t>Possibility of scraping the beam at various locations</a:t>
            </a:r>
          </a:p>
          <a:p>
            <a:pPr lvl="1"/>
            <a:r>
              <a:rPr lang="en-US" dirty="0" smtClean="0"/>
              <a:t>Tail particles management		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8"/>
          <a:stretch/>
        </p:blipFill>
        <p:spPr>
          <a:xfrm>
            <a:off x="2634558" y="2928797"/>
            <a:ext cx="6280842" cy="32026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16827" y="5635419"/>
            <a:ext cx="1551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Solenoids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5237798" y="5422886"/>
            <a:ext cx="1754555" cy="212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0"/>
          </p:cNvCxnSpPr>
          <p:nvPr/>
        </p:nvCxnSpPr>
        <p:spPr>
          <a:xfrm flipH="1" flipV="1">
            <a:off x="6817926" y="4857243"/>
            <a:ext cx="174427" cy="7781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17521" y="4889642"/>
            <a:ext cx="929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Ion Source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20309115">
            <a:off x="2494842" y="5153902"/>
            <a:ext cx="1815242" cy="1039181"/>
          </a:xfrm>
          <a:prstGeom prst="ellipse">
            <a:avLst/>
          </a:prstGeom>
          <a:noFill/>
          <a:ln w="317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070756" y="3322622"/>
            <a:ext cx="796705" cy="1575364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88175" y="4942921"/>
            <a:ext cx="1263405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9000"/>
                </a:schemeClr>
              </a:gs>
              <a:gs pos="100000">
                <a:schemeClr val="bg1">
                  <a:lumMod val="91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Chopper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6988175" y="4979404"/>
            <a:ext cx="1313853" cy="665067"/>
          </a:xfrm>
          <a:custGeom>
            <a:avLst/>
            <a:gdLst>
              <a:gd name="connsiteX0" fmla="*/ 0 w 1267485"/>
              <a:gd name="connsiteY0" fmla="*/ 651850 h 651850"/>
              <a:gd name="connsiteX1" fmla="*/ 1258432 w 1267485"/>
              <a:gd name="connsiteY1" fmla="*/ 633743 h 651850"/>
              <a:gd name="connsiteX2" fmla="*/ 1267485 w 1267485"/>
              <a:gd name="connsiteY2" fmla="*/ 0 h 651850"/>
              <a:gd name="connsiteX0" fmla="*/ 0 w 1267485"/>
              <a:gd name="connsiteY0" fmla="*/ 651850 h 651850"/>
              <a:gd name="connsiteX1" fmla="*/ 1156663 w 1267485"/>
              <a:gd name="connsiteY1" fmla="*/ 527260 h 651850"/>
              <a:gd name="connsiteX2" fmla="*/ 1267485 w 1267485"/>
              <a:gd name="connsiteY2" fmla="*/ 0 h 65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7485" h="651850">
                <a:moveTo>
                  <a:pt x="0" y="651850"/>
                </a:moveTo>
                <a:lnTo>
                  <a:pt x="1156663" y="527260"/>
                </a:lnTo>
                <a:lnTo>
                  <a:pt x="1267485" y="0"/>
                </a:lnTo>
              </a:path>
            </a:pathLst>
          </a:cu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3515" y="5512877"/>
            <a:ext cx="207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Scheme of</a:t>
            </a:r>
            <a:b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PXIE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IS and LEBT</a:t>
            </a:r>
            <a:b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 final configuration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7284" y="2990890"/>
            <a:ext cx="8735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T. Hamerla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R. Andrews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D. Snee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Design </a:t>
            </a:r>
            <a:r>
              <a:rPr lang="en-US" dirty="0" smtClean="0"/>
              <a:t>Concept – 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9989"/>
            <a:ext cx="8672513" cy="264048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900" dirty="0"/>
              <a:t>Beam that </a:t>
            </a:r>
            <a:r>
              <a:rPr lang="en-US" sz="2900" dirty="0">
                <a:solidFill>
                  <a:srgbClr val="000099"/>
                </a:solidFill>
              </a:rPr>
              <a:t>exits the source is almost entirely neutralized</a:t>
            </a:r>
            <a:r>
              <a:rPr lang="en-US" sz="2900" dirty="0"/>
              <a:t> but the chopper removes neutralization before the RFQ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Commissioning (</a:t>
            </a:r>
            <a:r>
              <a:rPr lang="en-US" sz="2600" i="1" dirty="0"/>
              <a:t>pulsed/chopped beam</a:t>
            </a:r>
            <a:r>
              <a:rPr lang="en-US" sz="2600" dirty="0"/>
              <a:t>) and normal operation (</a:t>
            </a:r>
            <a:r>
              <a:rPr lang="en-US" sz="2600" i="1" dirty="0"/>
              <a:t>DC </a:t>
            </a:r>
            <a:r>
              <a:rPr lang="en-US" sz="2600" i="1" dirty="0" smtClean="0"/>
              <a:t>beam</a:t>
            </a:r>
            <a:r>
              <a:rPr lang="en-US" sz="2600" dirty="0" smtClean="0"/>
              <a:t>) have </a:t>
            </a:r>
            <a:r>
              <a:rPr lang="en-US" sz="2600" dirty="0"/>
              <a:t>different beam parameters at the entrance of the RFQ</a:t>
            </a:r>
          </a:p>
          <a:p>
            <a:pPr lvl="2">
              <a:lnSpc>
                <a:spcPct val="110000"/>
              </a:lnSpc>
            </a:pPr>
            <a:r>
              <a:rPr lang="en-US" sz="2300" dirty="0"/>
              <a:t>May result into </a:t>
            </a:r>
            <a:r>
              <a:rPr lang="en-US" sz="2300" i="1" dirty="0"/>
              <a:t>large</a:t>
            </a:r>
            <a:r>
              <a:rPr lang="en-US" sz="2300" dirty="0"/>
              <a:t> </a:t>
            </a:r>
            <a:r>
              <a:rPr lang="en-US" sz="2300" dirty="0">
                <a:solidFill>
                  <a:srgbClr val="D09E00"/>
                </a:solidFill>
              </a:rPr>
              <a:t>envelope mismatches</a:t>
            </a:r>
            <a:r>
              <a:rPr lang="en-US" sz="2300" dirty="0">
                <a:solidFill>
                  <a:srgbClr val="009900"/>
                </a:solidFill>
              </a:rPr>
              <a:t> </a:t>
            </a:r>
            <a:r>
              <a:rPr lang="en-US" sz="2300" dirty="0"/>
              <a:t>during normal operation after the beam has been tuned with a pulsed beam </a:t>
            </a:r>
            <a:r>
              <a:rPr lang="en-US" sz="2300" dirty="0">
                <a:sym typeface="Symbol"/>
              </a:rPr>
              <a:t></a:t>
            </a:r>
            <a:r>
              <a:rPr lang="en-US" sz="2300" dirty="0"/>
              <a:t> </a:t>
            </a:r>
            <a:r>
              <a:rPr lang="en-US" sz="2300" b="1" dirty="0"/>
              <a:t>emittance dilution </a:t>
            </a:r>
            <a:r>
              <a:rPr lang="en-US" sz="2300" dirty="0"/>
              <a:t>in the </a:t>
            </a:r>
            <a:r>
              <a:rPr lang="en-US" sz="2300" dirty="0" smtClean="0"/>
              <a:t>RFQ</a:t>
            </a:r>
            <a:endParaRPr lang="en-US" sz="2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t="2921" r="1586"/>
          <a:stretch>
            <a:fillRect/>
          </a:stretch>
        </p:blipFill>
        <p:spPr bwMode="auto">
          <a:xfrm>
            <a:off x="1752600" y="3510469"/>
            <a:ext cx="6130213" cy="278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85800" y="523486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7030A0"/>
                </a:solidFill>
              </a:rPr>
              <a:t>‘PIC-like’ simulations for a 5 </a:t>
            </a:r>
            <a:r>
              <a:rPr lang="en-US" sz="1000" i="1" dirty="0" err="1" smtClean="0">
                <a:solidFill>
                  <a:srgbClr val="7030A0"/>
                </a:solidFill>
              </a:rPr>
              <a:t>mA</a:t>
            </a:r>
            <a:r>
              <a:rPr lang="en-US" sz="1000" i="1" dirty="0" smtClean="0">
                <a:solidFill>
                  <a:srgbClr val="7030A0"/>
                </a:solidFill>
              </a:rPr>
              <a:t> beam with Gaussian initial distribution</a:t>
            </a:r>
            <a:endParaRPr lang="en-US" sz="1000" i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8852" y="5523874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V. </a:t>
            </a:r>
            <a:r>
              <a:rPr lang="en-US" sz="1200" i="1" dirty="0" err="1" smtClean="0"/>
              <a:t>Lebedev</a:t>
            </a:r>
            <a:r>
              <a:rPr lang="en-US" sz="1200" i="1" dirty="0" smtClean="0"/>
              <a:t> MathCAD code</a:t>
            </a:r>
            <a:endParaRPr lang="en-US" sz="1200" i="1" dirty="0"/>
          </a:p>
        </p:txBody>
      </p:sp>
      <p:sp>
        <p:nvSpPr>
          <p:cNvPr id="10" name="Oval 9"/>
          <p:cNvSpPr/>
          <p:nvPr/>
        </p:nvSpPr>
        <p:spPr>
          <a:xfrm>
            <a:off x="7613779" y="5055790"/>
            <a:ext cx="304800" cy="762000"/>
          </a:xfrm>
          <a:prstGeom prst="ellipse">
            <a:avLst/>
          </a:prstGeom>
          <a:noFill/>
          <a:ln w="34925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80175" y="4726351"/>
            <a:ext cx="114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6600"/>
                </a:solidFill>
              </a:rPr>
              <a:t>RFQ entrance</a:t>
            </a:r>
            <a:endParaRPr lang="en-US" sz="1200" dirty="0">
              <a:solidFill>
                <a:srgbClr val="00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064966" y="4605052"/>
            <a:ext cx="765112" cy="1"/>
          </a:xfrm>
          <a:prstGeom prst="straightConnector1">
            <a:avLst/>
          </a:prstGeom>
          <a:ln>
            <a:solidFill>
              <a:schemeClr val="tx1"/>
            </a:solidFill>
            <a:headEnd type="oval" w="sm" len="sm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9066" y="4659480"/>
            <a:ext cx="10730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No space charge (both envelopes)</a:t>
            </a:r>
            <a:endParaRPr lang="en-US" sz="9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90592" y="4149407"/>
            <a:ext cx="10885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Space charge for </a:t>
            </a:r>
            <a:r>
              <a:rPr lang="en-US" sz="900" i="1" dirty="0" smtClean="0">
                <a:solidFill>
                  <a:srgbClr val="FF0000"/>
                </a:solidFill>
              </a:rPr>
              <a:t>red</a:t>
            </a:r>
            <a:r>
              <a:rPr lang="en-US" sz="900" i="1" dirty="0" smtClean="0"/>
              <a:t> envelope only</a:t>
            </a:r>
            <a:endParaRPr lang="en-US" sz="900" i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898500" y="4605052"/>
            <a:ext cx="548640" cy="1"/>
          </a:xfrm>
          <a:prstGeom prst="straightConnector1">
            <a:avLst/>
          </a:prstGeom>
          <a:ln>
            <a:solidFill>
              <a:schemeClr val="tx1"/>
            </a:solidFill>
            <a:headEnd type="oval" w="sm" len="sm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59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Design </a:t>
            </a:r>
            <a:r>
              <a:rPr lang="en-US" dirty="0" smtClean="0"/>
              <a:t>Concept – The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6" y="836147"/>
            <a:ext cx="8672514" cy="290135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SzPts val="2200"/>
            </a:pPr>
            <a:r>
              <a:rPr lang="en-US" sz="4600" dirty="0">
                <a:solidFill>
                  <a:srgbClr val="111111"/>
                </a:solidFill>
                <a:latin typeface="Arial" panose="020B0604020202020204" pitchFamily="34" charset="0"/>
              </a:rPr>
              <a:t>Dynamics of the beam with initial </a:t>
            </a:r>
            <a:r>
              <a:rPr lang="en-US" sz="4600" dirty="0">
                <a:solidFill>
                  <a:srgbClr val="000099"/>
                </a:solidFill>
                <a:latin typeface="Arial" panose="020B0604020202020204" pitchFamily="34" charset="0"/>
              </a:rPr>
              <a:t>constant current density </a:t>
            </a:r>
            <a:r>
              <a:rPr lang="en-US" sz="4600" dirty="0">
                <a:solidFill>
                  <a:srgbClr val="111111"/>
                </a:solidFill>
                <a:latin typeface="Arial" panose="020B0604020202020204" pitchFamily="34" charset="0"/>
              </a:rPr>
              <a:t>(and Gaussian velocities distribution) was simulated with </a:t>
            </a:r>
            <a:r>
              <a:rPr lang="en-US" sz="4600" dirty="0" smtClean="0">
                <a:solidFill>
                  <a:srgbClr val="111111"/>
                </a:solidFill>
                <a:latin typeface="Arial" panose="020B0604020202020204" pitchFamily="34" charset="0"/>
              </a:rPr>
              <a:t>V. </a:t>
            </a:r>
            <a:r>
              <a:rPr lang="en-US" sz="4600" dirty="0" err="1" smtClean="0">
                <a:solidFill>
                  <a:srgbClr val="111111"/>
                </a:solidFill>
                <a:latin typeface="Arial" panose="020B0604020202020204" pitchFamily="34" charset="0"/>
              </a:rPr>
              <a:t>Lebedev’s</a:t>
            </a:r>
            <a:r>
              <a:rPr lang="en-US" sz="4600" dirty="0" smtClean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sz="4600" dirty="0" err="1" smtClean="0">
                <a:solidFill>
                  <a:srgbClr val="111111"/>
                </a:solidFill>
                <a:latin typeface="Arial" panose="020B0604020202020204" pitchFamily="34" charset="0"/>
              </a:rPr>
              <a:t>MathCAD</a:t>
            </a:r>
            <a:r>
              <a:rPr lang="en-US" sz="4600" dirty="0" smtClean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sz="4600" dirty="0">
                <a:solidFill>
                  <a:srgbClr val="111111"/>
                </a:solidFill>
                <a:latin typeface="Arial" panose="020B0604020202020204" pitchFamily="34" charset="0"/>
              </a:rPr>
              <a:t>code (PIC-like</a:t>
            </a:r>
            <a:r>
              <a:rPr lang="en-US" sz="4600" dirty="0" smtClean="0">
                <a:solidFill>
                  <a:srgbClr val="111111"/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120000"/>
              </a:lnSpc>
              <a:buSzPts val="2200"/>
            </a:pPr>
            <a:r>
              <a:rPr lang="en-US" sz="4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Beam profile measurements just downstream of the first solenoid indicate that the constant current density model is realistic</a:t>
            </a:r>
          </a:p>
          <a:p>
            <a:pPr lvl="1">
              <a:lnSpc>
                <a:spcPct val="120000"/>
              </a:lnSpc>
              <a:buSzPts val="2200"/>
            </a:pPr>
            <a:r>
              <a:rPr lang="en-US" sz="4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Emittance </a:t>
            </a:r>
            <a:r>
              <a:rPr lang="en-US" sz="4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growth is significantly lower than in a case of a double-Gaussian distribution: ~20% vs. ~75% (</a:t>
            </a:r>
            <a:r>
              <a:rPr lang="en-US" sz="4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for similar envelope </a:t>
            </a:r>
            <a:r>
              <a:rPr lang="en-US" sz="42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profiles</a:t>
            </a:r>
            <a:r>
              <a:rPr lang="en-US" sz="4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 lvl="2">
              <a:lnSpc>
                <a:spcPct val="120000"/>
              </a:lnSpc>
              <a:buSzPts val="2200"/>
            </a:pPr>
            <a:r>
              <a:rPr lang="en-US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Measurements of low emittance beam downstream support the behavior modeled in these simulations (next slides)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6356" y="6001937"/>
            <a:ext cx="2630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7030A0"/>
                </a:solidFill>
              </a:rPr>
              <a:t>‘PIC-like’ simulations for a </a:t>
            </a:r>
            <a:r>
              <a:rPr lang="en-US" sz="1200" i="1" dirty="0" smtClean="0">
                <a:solidFill>
                  <a:srgbClr val="7030A0"/>
                </a:solidFill>
              </a:rPr>
              <a:t>10 </a:t>
            </a:r>
            <a:r>
              <a:rPr lang="en-US" sz="1200" i="1" dirty="0" smtClean="0">
                <a:solidFill>
                  <a:srgbClr val="7030A0"/>
                </a:solidFill>
              </a:rPr>
              <a:t>mA </a:t>
            </a:r>
            <a:r>
              <a:rPr lang="en-US" sz="1200" i="1" dirty="0" smtClean="0">
                <a:solidFill>
                  <a:srgbClr val="7030A0"/>
                </a:solidFill>
              </a:rPr>
              <a:t>beam</a:t>
            </a:r>
            <a:endParaRPr lang="en-US" sz="1200" i="1" dirty="0">
              <a:solidFill>
                <a:srgbClr val="7030A0"/>
              </a:solidFill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4174" r="1115" b="2199"/>
          <a:stretch/>
        </p:blipFill>
        <p:spPr bwMode="auto">
          <a:xfrm>
            <a:off x="905522" y="3759406"/>
            <a:ext cx="7332956" cy="25593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988599" y="5575485"/>
            <a:ext cx="1655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80808"/>
                </a:solidFill>
              </a:rPr>
              <a:t>Completely neutralized</a:t>
            </a:r>
            <a:endParaRPr lang="en-US" sz="1200" b="1" dirty="0">
              <a:solidFill>
                <a:srgbClr val="08080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2733" y="5537874"/>
            <a:ext cx="2423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80808"/>
                </a:solidFill>
              </a:rPr>
              <a:t>Completely un-neutralized (10 mA)</a:t>
            </a:r>
            <a:endParaRPr lang="en-US" sz="1200" b="1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856615"/>
            <a:ext cx="8672513" cy="12562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Beam line has been designed such that the neutralization pattern could be changed</a:t>
            </a:r>
          </a:p>
          <a:p>
            <a:pPr lvl="1"/>
            <a:r>
              <a:rPr lang="en-US" dirty="0"/>
              <a:t>Biasing apertures</a:t>
            </a:r>
          </a:p>
          <a:p>
            <a:pPr lvl="1"/>
            <a:r>
              <a:rPr lang="en-US" dirty="0"/>
              <a:t>DC voltage offset on the chopper kicking </a:t>
            </a:r>
            <a:r>
              <a:rPr lang="en-US" dirty="0" smtClean="0"/>
              <a:t>plate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419453" y="4262579"/>
            <a:ext cx="7317015" cy="1967819"/>
            <a:chOff x="660161" y="4005110"/>
            <a:chExt cx="8076308" cy="21720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7" t="42089" r="776" b="7150"/>
            <a:stretch/>
          </p:blipFill>
          <p:spPr>
            <a:xfrm>
              <a:off x="660161" y="4823580"/>
              <a:ext cx="8076308" cy="1322772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1158049" y="5162071"/>
              <a:ext cx="195309" cy="470517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689664" y="5170949"/>
              <a:ext cx="195309" cy="470517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Down Arrow 9"/>
            <p:cNvSpPr/>
            <p:nvPr/>
          </p:nvSpPr>
          <p:spPr bwMode="auto">
            <a:xfrm>
              <a:off x="1149170" y="4513755"/>
              <a:ext cx="195309" cy="239697"/>
            </a:xfrm>
            <a:prstGeom prst="downArrow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8921" y="4211845"/>
              <a:ext cx="576793" cy="26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+40 V</a:t>
              </a:r>
              <a:endParaRPr lang="en-US" sz="1000" b="1" dirty="0"/>
            </a:p>
          </p:txBody>
        </p:sp>
        <p:sp>
          <p:nvSpPr>
            <p:cNvPr id="12" name="Down Arrow 11"/>
            <p:cNvSpPr/>
            <p:nvPr/>
          </p:nvSpPr>
          <p:spPr bwMode="auto">
            <a:xfrm>
              <a:off x="3689664" y="4546214"/>
              <a:ext cx="195309" cy="239697"/>
            </a:xfrm>
            <a:prstGeom prst="downArrow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86228" y="4244202"/>
              <a:ext cx="616729" cy="26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+40 V</a:t>
              </a:r>
              <a:endParaRPr lang="en-US" sz="1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24502" y="5900131"/>
              <a:ext cx="8444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-300 V</a:t>
              </a:r>
              <a:endParaRPr lang="en-US" sz="1200" b="1" dirty="0"/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4437831" y="5495655"/>
              <a:ext cx="8878" cy="457496"/>
            </a:xfrm>
            <a:prstGeom prst="straightConnector1">
              <a:avLst/>
            </a:prstGeom>
            <a:noFill/>
            <a:ln w="44450" cap="flat" cmpd="sng" algn="ctr">
              <a:gradFill>
                <a:gsLst>
                  <a:gs pos="0">
                    <a:schemeClr val="tx1"/>
                  </a:gs>
                  <a:gs pos="100000">
                    <a:srgbClr val="FF0000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1567902" y="4647166"/>
              <a:ext cx="1905737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1965915" y="4304325"/>
              <a:ext cx="1109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6600"/>
                  </a:solidFill>
                </a:rPr>
                <a:t>Ions trap</a:t>
              </a:r>
              <a:endParaRPr lang="en-US" sz="1400" dirty="0">
                <a:solidFill>
                  <a:srgbClr val="006600"/>
                </a:solidFill>
              </a:endParaRPr>
            </a:p>
          </p:txBody>
        </p:sp>
        <p:sp>
          <p:nvSpPr>
            <p:cNvPr id="18" name="Pentagon 17"/>
            <p:cNvSpPr/>
            <p:nvPr/>
          </p:nvSpPr>
          <p:spPr bwMode="auto">
            <a:xfrm rot="5400000">
              <a:off x="4193386" y="4518132"/>
              <a:ext cx="426747" cy="79899"/>
            </a:xfrm>
            <a:prstGeom prst="homePlate">
              <a:avLst/>
            </a:prstGeom>
            <a:gradFill flip="none" rotWithShape="1">
              <a:gsLst>
                <a:gs pos="50000">
                  <a:schemeClr val="bg1">
                    <a:lumMod val="50000"/>
                  </a:schemeClr>
                </a:gs>
                <a:gs pos="0">
                  <a:schemeClr val="bg1">
                    <a:lumMod val="65000"/>
                  </a:schemeClr>
                </a:gs>
                <a:gs pos="100000">
                  <a:srgbClr val="FF0000"/>
                </a:gs>
              </a:gsLst>
              <a:lin ang="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33789" y="4005110"/>
              <a:ext cx="1221421" cy="336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6600"/>
                  </a:solidFill>
                </a:rPr>
                <a:t>Ion clearing</a:t>
              </a:r>
              <a:endParaRPr lang="en-US" sz="1400" dirty="0">
                <a:solidFill>
                  <a:srgbClr val="0066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6097439" y="4711653"/>
              <a:ext cx="0" cy="685676"/>
            </a:xfrm>
            <a:prstGeom prst="straightConnector1">
              <a:avLst/>
            </a:prstGeom>
            <a:noFill/>
            <a:ln w="44450" cap="flat" cmpd="sng" algn="ctr">
              <a:gradFill flip="none" rotWithShape="1">
                <a:gsLst>
                  <a:gs pos="81000">
                    <a:srgbClr val="FFC000"/>
                  </a:gs>
                  <a:gs pos="0">
                    <a:schemeClr val="tx1"/>
                  </a:gs>
                  <a:gs pos="100000">
                    <a:srgbClr val="FF6600"/>
                  </a:gs>
                </a:gsLst>
                <a:lin ang="16200000" scaled="1"/>
                <a:tileRect/>
              </a:gra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5576413" y="4089042"/>
              <a:ext cx="11861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Approximate location of RFQ 1</a:t>
              </a:r>
              <a:r>
                <a:rPr lang="en-US" sz="1200" baseline="30000" dirty="0" smtClean="0">
                  <a:solidFill>
                    <a:srgbClr val="FF6600"/>
                  </a:solidFill>
                </a:rPr>
                <a:t>st</a:t>
              </a:r>
              <a:r>
                <a:rPr lang="en-US" sz="1200" dirty="0" smtClean="0">
                  <a:solidFill>
                    <a:srgbClr val="FF6600"/>
                  </a:solidFill>
                </a:rPr>
                <a:t> vane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19453" y="2193842"/>
            <a:ext cx="7317015" cy="1891777"/>
            <a:chOff x="594064" y="1803748"/>
            <a:chExt cx="8076308" cy="208808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7" t="42089" r="776" b="7150"/>
            <a:stretch/>
          </p:blipFill>
          <p:spPr>
            <a:xfrm>
              <a:off x="594064" y="2538286"/>
              <a:ext cx="8076308" cy="1322772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 bwMode="auto">
            <a:xfrm>
              <a:off x="1091952" y="2876777"/>
              <a:ext cx="195309" cy="470517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3623567" y="2885655"/>
              <a:ext cx="195309" cy="470517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Down Arrow 25"/>
            <p:cNvSpPr/>
            <p:nvPr/>
          </p:nvSpPr>
          <p:spPr bwMode="auto">
            <a:xfrm>
              <a:off x="1083073" y="2228461"/>
              <a:ext cx="195309" cy="239697"/>
            </a:xfrm>
            <a:prstGeom prst="downArrow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8835" y="1887252"/>
              <a:ext cx="582970" cy="271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+40 V</a:t>
              </a:r>
              <a:endParaRPr lang="en-US" sz="1000" b="1" dirty="0"/>
            </a:p>
          </p:txBody>
        </p:sp>
        <p:sp>
          <p:nvSpPr>
            <p:cNvPr id="28" name="Down Arrow 27"/>
            <p:cNvSpPr/>
            <p:nvPr/>
          </p:nvSpPr>
          <p:spPr bwMode="auto">
            <a:xfrm>
              <a:off x="3623567" y="2260920"/>
              <a:ext cx="195309" cy="239697"/>
            </a:xfrm>
            <a:prstGeom prst="downArrow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59330" y="1919711"/>
              <a:ext cx="556663" cy="271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+40 V</a:t>
              </a:r>
              <a:endParaRPr lang="en-US" sz="10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58404" y="3614837"/>
              <a:ext cx="9770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Grounded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H="1" flipV="1">
              <a:off x="4371734" y="3210361"/>
              <a:ext cx="8878" cy="457496"/>
            </a:xfrm>
            <a:prstGeom prst="straightConnector1">
              <a:avLst/>
            </a:prstGeom>
            <a:noFill/>
            <a:ln w="44450" cap="flat" cmpd="sng" algn="ctr">
              <a:gradFill>
                <a:gsLst>
                  <a:gs pos="0">
                    <a:schemeClr val="tx1"/>
                  </a:gs>
                  <a:gs pos="100000">
                    <a:srgbClr val="FF0000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1501805" y="2361872"/>
              <a:ext cx="1905737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" name="TextBox 32"/>
            <p:cNvSpPr txBox="1"/>
            <p:nvPr/>
          </p:nvSpPr>
          <p:spPr>
            <a:xfrm>
              <a:off x="1899818" y="2019031"/>
              <a:ext cx="1109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6600"/>
                  </a:solidFill>
                </a:rPr>
                <a:t>Ions trap</a:t>
              </a:r>
              <a:endParaRPr lang="en-US" sz="1400" dirty="0">
                <a:solidFill>
                  <a:srgbClr val="006600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>
              <a:off x="6031342" y="2426359"/>
              <a:ext cx="0" cy="685676"/>
            </a:xfrm>
            <a:prstGeom prst="straightConnector1">
              <a:avLst/>
            </a:prstGeom>
            <a:noFill/>
            <a:ln w="44450" cap="flat" cmpd="sng" algn="ctr">
              <a:gradFill flip="none" rotWithShape="1">
                <a:gsLst>
                  <a:gs pos="81000">
                    <a:srgbClr val="FFC000"/>
                  </a:gs>
                  <a:gs pos="0">
                    <a:schemeClr val="tx1"/>
                  </a:gs>
                  <a:gs pos="100000">
                    <a:srgbClr val="FF6600"/>
                  </a:gs>
                </a:gsLst>
                <a:lin ang="16200000" scaled="1"/>
                <a:tileRect/>
              </a:gra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5" name="TextBox 34"/>
            <p:cNvSpPr txBox="1"/>
            <p:nvPr/>
          </p:nvSpPr>
          <p:spPr>
            <a:xfrm>
              <a:off x="5510316" y="1803748"/>
              <a:ext cx="11861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Approximate location of RFQ 1</a:t>
              </a:r>
              <a:r>
                <a:rPr lang="en-US" sz="1200" baseline="30000" dirty="0" smtClean="0">
                  <a:solidFill>
                    <a:srgbClr val="FF6600"/>
                  </a:solidFill>
                </a:rPr>
                <a:t>st</a:t>
              </a:r>
              <a:r>
                <a:rPr lang="en-US" sz="1200" dirty="0" smtClean="0">
                  <a:solidFill>
                    <a:srgbClr val="FF6600"/>
                  </a:solidFill>
                </a:rPr>
                <a:t> vane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49723" y="5154578"/>
            <a:ext cx="1169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Space charge ‘</a:t>
            </a:r>
            <a:r>
              <a:rPr lang="en-US" sz="1400" dirty="0" smtClean="0">
                <a:solidFill>
                  <a:srgbClr val="7030A0"/>
                </a:solidFill>
              </a:rPr>
              <a:t>enhanced’ </a:t>
            </a:r>
            <a:r>
              <a:rPr lang="en-US" sz="1400" dirty="0" smtClean="0">
                <a:solidFill>
                  <a:srgbClr val="7030A0"/>
                </a:solidFill>
              </a:rPr>
              <a:t>configuration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2013" y="3017842"/>
            <a:ext cx="1187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Configuration without ion clearing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15746" y="4191557"/>
            <a:ext cx="8220722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1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space </a:t>
            </a:r>
            <a:r>
              <a:rPr lang="en-US" dirty="0" smtClean="0"/>
              <a:t>portraits with and without ion clearing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196" y="872797"/>
            <a:ext cx="8672513" cy="123851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Chopped beam, 5 mA</a:t>
            </a:r>
          </a:p>
          <a:p>
            <a:r>
              <a:rPr lang="en-US" dirty="0"/>
              <a:t>In both cases, w/ or w/o ion clearing, achieved low emittance with small beam size at the location of the RFQ 1</a:t>
            </a:r>
            <a:r>
              <a:rPr lang="en-US" baseline="30000" dirty="0"/>
              <a:t>st</a:t>
            </a:r>
            <a:r>
              <a:rPr lang="en-US" dirty="0"/>
              <a:t> vanes</a:t>
            </a:r>
          </a:p>
          <a:p>
            <a:pPr lvl="1"/>
            <a:r>
              <a:rPr lang="en-US" dirty="0"/>
              <a:t>Same focusing and IS settings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35087" y="2306018"/>
            <a:ext cx="4551908" cy="3919201"/>
            <a:chOff x="847268" y="2703303"/>
            <a:chExt cx="3798190" cy="3393550"/>
          </a:xfrm>
        </p:grpSpPr>
        <p:grpSp>
          <p:nvGrpSpPr>
            <p:cNvPr id="54" name="Group 53"/>
            <p:cNvGrpSpPr/>
            <p:nvPr/>
          </p:nvGrpSpPr>
          <p:grpSpPr>
            <a:xfrm>
              <a:off x="1141584" y="3154524"/>
              <a:ext cx="2691706" cy="2740760"/>
              <a:chOff x="5810888" y="2358515"/>
              <a:chExt cx="2849732" cy="2901666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2"/>
              <a:srcRect l="1791" t="6565" r="6904" b="2644"/>
              <a:stretch/>
            </p:blipFill>
            <p:spPr>
              <a:xfrm>
                <a:off x="5810888" y="2358515"/>
                <a:ext cx="2849732" cy="2894121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 bwMode="auto">
              <a:xfrm>
                <a:off x="5912644" y="5145881"/>
                <a:ext cx="205735" cy="1143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 rot="16200000">
              <a:off x="612997" y="3259458"/>
              <a:ext cx="7147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X’, </a:t>
              </a:r>
              <a:r>
                <a:rPr lang="en-US" sz="1000" b="1" dirty="0" err="1" smtClean="0">
                  <a:solidFill>
                    <a:schemeClr val="bg1">
                      <a:lumMod val="50000"/>
                    </a:schemeClr>
                  </a:solidFill>
                </a:rPr>
                <a:t>mrad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574928" y="5048554"/>
              <a:ext cx="207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e</a:t>
              </a:r>
              <a:r>
                <a:rPr lang="en-US" sz="1400" baseline="-25000" dirty="0" err="1" smtClean="0">
                  <a:solidFill>
                    <a:srgbClr val="FF0000"/>
                  </a:solidFill>
                </a:rPr>
                <a:t>n</a:t>
              </a:r>
              <a:r>
                <a:rPr lang="en-US" sz="1400" baseline="-25000" dirty="0" smtClean="0">
                  <a:solidFill>
                    <a:srgbClr val="FF0000"/>
                  </a:solidFill>
                </a:rPr>
                <a:t>, </a:t>
              </a:r>
              <a:r>
                <a:rPr lang="en-US" sz="1400" baseline="-25000" dirty="0" err="1" smtClean="0">
                  <a:solidFill>
                    <a:srgbClr val="FF0000"/>
                  </a:solidFill>
                </a:rPr>
                <a:t>rms</a:t>
              </a:r>
              <a:r>
                <a:rPr lang="en-US" sz="1400" dirty="0" smtClean="0">
                  <a:solidFill>
                    <a:srgbClr val="FF0000"/>
                  </a:solidFill>
                </a:rPr>
                <a:t> = 0.11 mm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mrad</a:t>
              </a:r>
              <a:r>
                <a:rPr lang="en-US" sz="1400" dirty="0" smtClean="0">
                  <a:solidFill>
                    <a:srgbClr val="FF0000"/>
                  </a:solidFill>
                </a:rPr>
                <a:t/>
              </a:r>
              <a:br>
                <a:rPr lang="en-US" sz="1400" dirty="0" smtClean="0">
                  <a:solidFill>
                    <a:srgbClr val="FF0000"/>
                  </a:solidFill>
                </a:rPr>
              </a:br>
              <a:r>
                <a:rPr lang="en-US" sz="1400" dirty="0" smtClean="0">
                  <a:solidFill>
                    <a:srgbClr val="FF0000"/>
                  </a:solidFill>
                </a:rPr>
                <a:t>             (1% cut)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69810" y="5479667"/>
              <a:ext cx="7634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/>
                <a:t>End of pulse</a:t>
              </a:r>
              <a:endParaRPr lang="en-US" sz="800" i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24258" y="5502548"/>
              <a:ext cx="1063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996633"/>
                  </a:solidFill>
                </a:rPr>
                <a:t>03/19/15 data</a:t>
              </a:r>
              <a:endParaRPr lang="en-US" sz="1000" dirty="0">
                <a:solidFill>
                  <a:srgbClr val="996633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295803" y="5850632"/>
              <a:ext cx="7181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X, mm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70379" y="2703303"/>
              <a:ext cx="26005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CC3399"/>
                  </a:solidFill>
                </a:rPr>
                <a:t>No ion clearing</a:t>
              </a:r>
              <a:endParaRPr lang="en-US" sz="1600" b="1" dirty="0">
                <a:solidFill>
                  <a:srgbClr val="CC3399"/>
                </a:solidFill>
              </a:endParaRP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/>
          <a:srcRect r="10306"/>
          <a:stretch/>
        </p:blipFill>
        <p:spPr>
          <a:xfrm>
            <a:off x="1762288" y="2443425"/>
            <a:ext cx="2756446" cy="123989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4553453" y="2334801"/>
            <a:ext cx="4421870" cy="3974941"/>
            <a:chOff x="5583452" y="2601372"/>
            <a:chExt cx="3888500" cy="3495481"/>
          </a:xfrm>
        </p:grpSpPr>
        <p:grpSp>
          <p:nvGrpSpPr>
            <p:cNvPr id="66" name="Group 65"/>
            <p:cNvGrpSpPr/>
            <p:nvPr/>
          </p:nvGrpSpPr>
          <p:grpSpPr>
            <a:xfrm>
              <a:off x="5877768" y="3215234"/>
              <a:ext cx="2638434" cy="2672923"/>
              <a:chOff x="3036163" y="1602198"/>
              <a:chExt cx="4074852" cy="4128117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4"/>
              <a:srcRect l="1708" t="7145" r="7076" b="2376"/>
              <a:stretch/>
            </p:blipFill>
            <p:spPr>
              <a:xfrm>
                <a:off x="3036163" y="1602198"/>
                <a:ext cx="4074852" cy="4128117"/>
              </a:xfrm>
              <a:prstGeom prst="rect">
                <a:avLst/>
              </a:prstGeom>
            </p:spPr>
          </p:pic>
          <p:sp>
            <p:nvSpPr>
              <p:cNvPr id="68" name="Rectangle 67"/>
              <p:cNvSpPr/>
              <p:nvPr/>
            </p:nvSpPr>
            <p:spPr bwMode="auto">
              <a:xfrm>
                <a:off x="3221831" y="5591175"/>
                <a:ext cx="261938" cy="1391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8117613" y="5850632"/>
              <a:ext cx="7181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X, mm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16200000">
              <a:off x="5349181" y="3298585"/>
              <a:ext cx="7147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X’, </a:t>
              </a:r>
              <a:r>
                <a:rPr lang="en-US" sz="1000" b="1" dirty="0" err="1" smtClean="0">
                  <a:solidFill>
                    <a:schemeClr val="bg1">
                      <a:lumMod val="50000"/>
                    </a:schemeClr>
                  </a:solidFill>
                </a:rPr>
                <a:t>mrad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401422" y="4984109"/>
              <a:ext cx="207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e</a:t>
              </a:r>
              <a:r>
                <a:rPr lang="en-US" sz="1400" baseline="-25000" dirty="0" err="1" smtClean="0">
                  <a:solidFill>
                    <a:srgbClr val="FF0000"/>
                  </a:solidFill>
                </a:rPr>
                <a:t>n</a:t>
              </a:r>
              <a:r>
                <a:rPr lang="en-US" sz="1400" baseline="-25000" dirty="0" smtClean="0">
                  <a:solidFill>
                    <a:srgbClr val="FF0000"/>
                  </a:solidFill>
                </a:rPr>
                <a:t>, </a:t>
              </a:r>
              <a:r>
                <a:rPr lang="en-US" sz="1400" baseline="-25000" dirty="0" err="1" smtClean="0">
                  <a:solidFill>
                    <a:srgbClr val="FF0000"/>
                  </a:solidFill>
                </a:rPr>
                <a:t>rms</a:t>
              </a:r>
              <a:r>
                <a:rPr lang="en-US" sz="1400" dirty="0" smtClean="0">
                  <a:solidFill>
                    <a:srgbClr val="FF0000"/>
                  </a:solidFill>
                </a:rPr>
                <a:t> = 0.13 mm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mrad</a:t>
              </a:r>
              <a:r>
                <a:rPr lang="en-US" sz="1400" dirty="0" smtClean="0">
                  <a:solidFill>
                    <a:srgbClr val="FF0000"/>
                  </a:solidFill>
                </a:rPr>
                <a:t/>
              </a:r>
              <a:br>
                <a:rPr lang="en-US" sz="1400" dirty="0" smtClean="0">
                  <a:solidFill>
                    <a:srgbClr val="FF0000"/>
                  </a:solidFill>
                </a:rPr>
              </a:br>
              <a:r>
                <a:rPr lang="en-US" sz="1400" dirty="0" smtClean="0">
                  <a:solidFill>
                    <a:srgbClr val="FF0000"/>
                  </a:solidFill>
                </a:rPr>
                <a:t>             (1% cut)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837512" y="5475543"/>
              <a:ext cx="7634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/>
                <a:t>End of pulse</a:t>
              </a:r>
              <a:endParaRPr lang="en-US" sz="800" i="1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74205" y="5444766"/>
              <a:ext cx="1063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996633"/>
                  </a:solidFill>
                </a:rPr>
                <a:t>03/19/15 data</a:t>
              </a:r>
              <a:endParaRPr lang="en-US" sz="1000" dirty="0">
                <a:solidFill>
                  <a:srgbClr val="996633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2803" y="2601372"/>
              <a:ext cx="26005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CC3399"/>
                  </a:solidFill>
                </a:rPr>
                <a:t>Space charge ‘enhanced’</a:t>
              </a:r>
              <a:endParaRPr lang="en-US" sz="1600" b="1" dirty="0">
                <a:solidFill>
                  <a:srgbClr val="CC3399"/>
                </a:solidFill>
              </a:endParaRP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/>
          <a:srcRect r="9883"/>
          <a:stretch/>
        </p:blipFill>
        <p:spPr>
          <a:xfrm>
            <a:off x="6322993" y="2486944"/>
            <a:ext cx="2601007" cy="11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 and LEBT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3" y="889137"/>
            <a:ext cx="8672513" cy="1876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and LEBT are assembled, fully </a:t>
            </a:r>
            <a:r>
              <a:rPr lang="en-US" dirty="0" smtClean="0"/>
              <a:t>commissioned</a:t>
            </a:r>
            <a:endParaRPr lang="en-US" dirty="0"/>
          </a:p>
          <a:p>
            <a:pPr lvl="1"/>
            <a:r>
              <a:rPr lang="en-US" dirty="0"/>
              <a:t>Straight configuration; dipole will be installed in FY16</a:t>
            </a:r>
          </a:p>
          <a:p>
            <a:pPr lvl="1"/>
            <a:r>
              <a:rPr lang="en-US" dirty="0"/>
              <a:t>Beam current up to 10 mA in pulse and DC modes</a:t>
            </a:r>
          </a:p>
          <a:p>
            <a:pPr lvl="2"/>
            <a:r>
              <a:rPr lang="en-US" sz="1900" dirty="0"/>
              <a:t>24 and 72 </a:t>
            </a:r>
            <a:r>
              <a:rPr lang="en-US" sz="1900" dirty="0" err="1"/>
              <a:t>hrs</a:t>
            </a:r>
            <a:r>
              <a:rPr lang="en-US" sz="1900" dirty="0"/>
              <a:t> runs at 5 mA; current stabilization loops</a:t>
            </a:r>
          </a:p>
          <a:p>
            <a:pPr lvl="1"/>
            <a:r>
              <a:rPr lang="en-US" dirty="0"/>
              <a:t>At 5 mA, Twiss parameters </a:t>
            </a:r>
            <a:r>
              <a:rPr lang="en-US" dirty="0" smtClean="0"/>
              <a:t>for the RFQ are </a:t>
            </a:r>
            <a:r>
              <a:rPr lang="en-US" dirty="0"/>
              <a:t>on </a:t>
            </a:r>
            <a:r>
              <a:rPr lang="en-US" dirty="0" smtClean="0"/>
              <a:t>target</a:t>
            </a:r>
          </a:p>
          <a:p>
            <a:pPr lvl="2"/>
            <a:r>
              <a:rPr lang="en-US" sz="1900" dirty="0" smtClean="0"/>
              <a:t>With low emittance</a:t>
            </a:r>
            <a:endParaRPr lang="en-US" sz="1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41283" y="3436937"/>
            <a:ext cx="2636668" cy="2654423"/>
            <a:chOff x="852258" y="3249228"/>
            <a:chExt cx="2636668" cy="265442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5328" t="11805" r="11385" b="6099"/>
            <a:stretch/>
          </p:blipFill>
          <p:spPr>
            <a:xfrm>
              <a:off x="852258" y="3249228"/>
              <a:ext cx="2636668" cy="265442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auto">
            <a:xfrm>
              <a:off x="1033463" y="5765006"/>
              <a:ext cx="188118" cy="1047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72800" y="3332045"/>
            <a:ext cx="2645546" cy="2725445"/>
            <a:chOff x="5726099" y="3178206"/>
            <a:chExt cx="2645546" cy="272544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5516" t="11913" r="12300" b="5188"/>
            <a:stretch/>
          </p:blipFill>
          <p:spPr>
            <a:xfrm>
              <a:off x="5726099" y="3178206"/>
              <a:ext cx="2645546" cy="272544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5917790" y="5733126"/>
              <a:ext cx="188118" cy="1047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 rot="16200000">
            <a:off x="449158" y="3591042"/>
            <a:ext cx="714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X’, </a:t>
            </a:r>
            <a:r>
              <a:rPr lang="en-US" sz="1000" b="1" dirty="0" err="1" smtClean="0">
                <a:solidFill>
                  <a:schemeClr val="bg1">
                    <a:lumMod val="50000"/>
                  </a:schemeClr>
                </a:solidFill>
              </a:rPr>
              <a:t>mrad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211" y="3315599"/>
            <a:ext cx="207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smtClean="0">
                <a:solidFill>
                  <a:srgbClr val="FF0000"/>
                </a:solidFill>
              </a:rPr>
              <a:t>, 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rms</a:t>
            </a:r>
            <a:r>
              <a:rPr lang="en-US" sz="1400" dirty="0" smtClean="0">
                <a:solidFill>
                  <a:srgbClr val="FF0000"/>
                </a:solidFill>
              </a:rPr>
              <a:t> = 0.22 mm </a:t>
            </a:r>
            <a:r>
              <a:rPr lang="en-US" sz="1400" dirty="0" err="1" smtClean="0">
                <a:solidFill>
                  <a:srgbClr val="FF0000"/>
                </a:solidFill>
              </a:rPr>
              <a:t>mrad</a:t>
            </a:r>
            <a:r>
              <a:rPr lang="en-US" sz="1400" dirty="0" smtClean="0">
                <a:solidFill>
                  <a:srgbClr val="FF0000"/>
                </a:solidFill>
              </a:rPr>
              <a:t/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             (1% cut)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9146" y="5591548"/>
            <a:ext cx="763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End of pulse</a:t>
            </a:r>
            <a:endParaRPr lang="en-US" sz="8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1419676" y="5576160"/>
            <a:ext cx="1564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996633"/>
                </a:solidFill>
              </a:rPr>
              <a:t>03/16/15 data (12:34)</a:t>
            </a:r>
            <a:endParaRPr lang="en-US" sz="1000" dirty="0">
              <a:solidFill>
                <a:srgbClr val="99663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08347" y="6057490"/>
            <a:ext cx="7181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X, mm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4919464" y="3533661"/>
            <a:ext cx="714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X’, </a:t>
            </a:r>
            <a:r>
              <a:rPr lang="en-US" sz="1000" b="1" dirty="0" err="1" smtClean="0">
                <a:solidFill>
                  <a:schemeClr val="bg1">
                    <a:lumMod val="50000"/>
                  </a:schemeClr>
                </a:solidFill>
              </a:rPr>
              <a:t>mrad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94517" y="3258218"/>
            <a:ext cx="207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smtClean="0">
                <a:solidFill>
                  <a:srgbClr val="FF0000"/>
                </a:solidFill>
              </a:rPr>
              <a:t>, 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rms</a:t>
            </a:r>
            <a:r>
              <a:rPr lang="en-US" sz="1400" dirty="0" smtClean="0">
                <a:solidFill>
                  <a:srgbClr val="FF0000"/>
                </a:solidFill>
              </a:rPr>
              <a:t> = 0.11 mm </a:t>
            </a:r>
            <a:r>
              <a:rPr lang="en-US" sz="1400" dirty="0" err="1" smtClean="0">
                <a:solidFill>
                  <a:srgbClr val="FF0000"/>
                </a:solidFill>
              </a:rPr>
              <a:t>mrad</a:t>
            </a:r>
            <a:r>
              <a:rPr lang="en-US" sz="1400" dirty="0" smtClean="0">
                <a:solidFill>
                  <a:srgbClr val="FF0000"/>
                </a:solidFill>
              </a:rPr>
              <a:t/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             (1% cut)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06725" y="5557678"/>
            <a:ext cx="763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End of pulse</a:t>
            </a:r>
            <a:endParaRPr lang="en-US" sz="8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5889982" y="5518779"/>
            <a:ext cx="1564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996633"/>
                </a:solidFill>
              </a:rPr>
              <a:t>03/16/15 data (18:04)</a:t>
            </a:r>
            <a:endParaRPr lang="en-US" sz="1000" dirty="0">
              <a:solidFill>
                <a:srgbClr val="996633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78653" y="6000109"/>
            <a:ext cx="7181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X, mm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75711" y="4398975"/>
            <a:ext cx="107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1200" dirty="0" smtClean="0">
                <a:solidFill>
                  <a:srgbClr val="0070C0"/>
                </a:solidFill>
              </a:rPr>
              <a:t> = -8.06</a:t>
            </a:r>
          </a:p>
          <a:p>
            <a:r>
              <a:rPr lang="en-US" sz="1200" dirty="0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  <a:r>
              <a:rPr lang="en-US" sz="1200" dirty="0" smtClean="0">
                <a:solidFill>
                  <a:srgbClr val="0070C0"/>
                </a:solidFill>
              </a:rPr>
              <a:t> = 1.37 m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68371" y="4481638"/>
            <a:ext cx="107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1200" dirty="0" smtClean="0">
                <a:solidFill>
                  <a:srgbClr val="0070C0"/>
                </a:solidFill>
              </a:rPr>
              <a:t> = -8.35</a:t>
            </a:r>
          </a:p>
          <a:p>
            <a:r>
              <a:rPr lang="en-US" sz="1200" dirty="0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  <a:r>
              <a:rPr lang="en-US" sz="1200" dirty="0" smtClean="0">
                <a:solidFill>
                  <a:srgbClr val="0070C0"/>
                </a:solidFill>
              </a:rPr>
              <a:t> = 1.38 m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80373" y="3071674"/>
            <a:ext cx="3781887" cy="3174656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87588" y="4388681"/>
            <a:ext cx="963206" cy="5443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456142" y="4440306"/>
            <a:ext cx="963206" cy="5443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586579" y="4989250"/>
            <a:ext cx="4252404" cy="508803"/>
          </a:xfrm>
          <a:custGeom>
            <a:avLst/>
            <a:gdLst>
              <a:gd name="connsiteX0" fmla="*/ 0 w 4252404"/>
              <a:gd name="connsiteY0" fmla="*/ 0 h 508803"/>
              <a:gd name="connsiteX1" fmla="*/ 914400 w 4252404"/>
              <a:gd name="connsiteY1" fmla="*/ 452762 h 508803"/>
              <a:gd name="connsiteX2" fmla="*/ 3613211 w 4252404"/>
              <a:gd name="connsiteY2" fmla="*/ 461639 h 508803"/>
              <a:gd name="connsiteX3" fmla="*/ 4252404 w 4252404"/>
              <a:gd name="connsiteY3" fmla="*/ 88777 h 50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2404" h="508803">
                <a:moveTo>
                  <a:pt x="0" y="0"/>
                </a:moveTo>
                <a:cubicBezTo>
                  <a:pt x="156099" y="187911"/>
                  <a:pt x="312198" y="375822"/>
                  <a:pt x="914400" y="452762"/>
                </a:cubicBezTo>
                <a:cubicBezTo>
                  <a:pt x="1516602" y="529702"/>
                  <a:pt x="3056877" y="522303"/>
                  <a:pt x="3613211" y="461639"/>
                </a:cubicBezTo>
                <a:cubicBezTo>
                  <a:pt x="4169545" y="400975"/>
                  <a:pt x="4210974" y="244876"/>
                  <a:pt x="4252404" y="88777"/>
                </a:cubicBezTo>
              </a:path>
            </a:pathLst>
          </a:custGeom>
          <a:noFill/>
          <a:ln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83429" y="2723214"/>
            <a:ext cx="808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Phase space measurements at the end of the beam line for different IS and beam line tunes but appropriate Twiss parameters at the RFQ entrance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3" y="898191"/>
            <a:ext cx="8672513" cy="5322427"/>
          </a:xfrm>
        </p:spPr>
        <p:txBody>
          <a:bodyPr>
            <a:normAutofit/>
          </a:bodyPr>
          <a:lstStyle/>
          <a:p>
            <a:r>
              <a:rPr lang="en-US" dirty="0" smtClean="0"/>
              <a:t>Designed and fabricated by LBNL</a:t>
            </a:r>
          </a:p>
          <a:p>
            <a:pPr lvl="1"/>
            <a:r>
              <a:rPr lang="en-US" dirty="0"/>
              <a:t>4 vane, 4 module brazed copper </a:t>
            </a:r>
            <a:r>
              <a:rPr lang="en-US" dirty="0" smtClean="0"/>
              <a:t>body</a:t>
            </a:r>
          </a:p>
          <a:p>
            <a:pPr lvl="1"/>
            <a:r>
              <a:rPr lang="en-US" dirty="0" smtClean="0"/>
              <a:t>Fixed tuners</a:t>
            </a:r>
            <a:endParaRPr lang="en-US" dirty="0"/>
          </a:p>
          <a:p>
            <a:pPr lvl="1"/>
            <a:r>
              <a:rPr lang="en-US" dirty="0" smtClean="0"/>
              <a:t>Output energy: </a:t>
            </a:r>
            <a:r>
              <a:rPr lang="en-US" dirty="0" smtClean="0">
                <a:solidFill>
                  <a:srgbClr val="FFC000"/>
                </a:solidFill>
              </a:rPr>
              <a:t>2.1 MeV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elow neutron production level</a:t>
            </a:r>
          </a:p>
          <a:p>
            <a:pPr lvl="1"/>
            <a:r>
              <a:rPr lang="en-US" dirty="0" smtClean="0"/>
              <a:t>Similar </a:t>
            </a:r>
            <a:r>
              <a:rPr lang="en-US" dirty="0"/>
              <a:t>RFQ has been commissioned at IMP (Lanzhou, China) with 10 mA </a:t>
            </a:r>
            <a:r>
              <a:rPr lang="en-US" dirty="0" smtClean="0"/>
              <a:t>CW</a:t>
            </a:r>
          </a:p>
          <a:p>
            <a:pPr lvl="1"/>
            <a:r>
              <a:rPr lang="en-US" dirty="0" smtClean="0"/>
              <a:t>Delivered beginning</a:t>
            </a:r>
            <a:br>
              <a:rPr lang="en-US" dirty="0" smtClean="0"/>
            </a:br>
            <a:r>
              <a:rPr lang="en-US" dirty="0" smtClean="0"/>
              <a:t>of September</a:t>
            </a:r>
          </a:p>
          <a:p>
            <a:r>
              <a:rPr lang="en-US" dirty="0"/>
              <a:t>Two 75 kW 162.5 </a:t>
            </a:r>
            <a:r>
              <a:rPr lang="en-US" dirty="0" smtClean="0"/>
              <a:t>MHz</a:t>
            </a:r>
            <a:br>
              <a:rPr lang="en-US" dirty="0" smtClean="0"/>
            </a:br>
            <a:r>
              <a:rPr lang="en-US" dirty="0" smtClean="0"/>
              <a:t>solid-state amplifiers</a:t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installed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i="1" dirty="0" smtClean="0"/>
              <a:t>partially</a:t>
            </a:r>
            <a:r>
              <a:rPr lang="en-US" dirty="0" smtClean="0"/>
              <a:t> commissioned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09230" y="3152571"/>
            <a:ext cx="706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bg1"/>
                </a:solidFill>
              </a:rPr>
              <a:t>Matt Hoff</a:t>
            </a:r>
            <a:endParaRPr lang="en-US" sz="900" i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4" t="3998" r="330" b="18217"/>
          <a:stretch/>
        </p:blipFill>
        <p:spPr>
          <a:xfrm>
            <a:off x="3700143" y="3383403"/>
            <a:ext cx="5084854" cy="28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3" y="898191"/>
            <a:ext cx="8672513" cy="20988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Installation in progress</a:t>
            </a:r>
          </a:p>
          <a:p>
            <a:r>
              <a:rPr lang="en-US" dirty="0" smtClean="0"/>
              <a:t>Resonance control via cooling water circuit</a:t>
            </a:r>
          </a:p>
          <a:p>
            <a:r>
              <a:rPr lang="en-US" dirty="0" smtClean="0"/>
              <a:t>Identical and cross-calibrated current</a:t>
            </a:r>
            <a:br>
              <a:rPr lang="en-US" dirty="0" smtClean="0"/>
            </a:br>
            <a:r>
              <a:rPr lang="en-US" dirty="0" smtClean="0"/>
              <a:t>transformers before and after RFQ to</a:t>
            </a:r>
            <a:br>
              <a:rPr lang="en-US" dirty="0" smtClean="0"/>
            </a:br>
            <a:r>
              <a:rPr lang="en-US" dirty="0" smtClean="0"/>
              <a:t>directly measure transmission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20150219_2_mod4.JPG"/>
          <p:cNvPicPr>
            <a:picLocks noChangeAspect="1"/>
          </p:cNvPicPr>
          <p:nvPr/>
        </p:nvPicPr>
        <p:blipFill rotWithShape="1">
          <a:blip r:embed="rId2" cstate="print"/>
          <a:srcRect l="26649" t="9736" r="12500"/>
          <a:stretch/>
        </p:blipFill>
        <p:spPr>
          <a:xfrm rot="5400000">
            <a:off x="6785398" y="795046"/>
            <a:ext cx="2009782" cy="2235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9230" y="3152571"/>
            <a:ext cx="706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bg1"/>
                </a:solidFill>
              </a:rPr>
              <a:t>Matt Hoff</a:t>
            </a:r>
            <a:endParaRPr lang="en-US" sz="900" i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31684" r="59407" b="28523"/>
          <a:stretch/>
        </p:blipFill>
        <p:spPr>
          <a:xfrm>
            <a:off x="806449" y="3618069"/>
            <a:ext cx="7792606" cy="2477906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1149790" y="3672387"/>
            <a:ext cx="135802" cy="5179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7408642" y="3672387"/>
            <a:ext cx="135802" cy="5179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7263" y="3168832"/>
            <a:ext cx="120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F0"/>
                </a:solidFill>
              </a:rPr>
              <a:t>Current transformer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2400" y="3196576"/>
            <a:ext cx="120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F0"/>
                </a:solidFill>
              </a:rPr>
              <a:t>Current transformer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1319022" y="4986929"/>
            <a:ext cx="175382" cy="363652"/>
          </a:xfrm>
          <a:prstGeom prst="upArrow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77538" y="5373267"/>
            <a:ext cx="120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Last LEBT solenoid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8339554" y="5070372"/>
            <a:ext cx="175382" cy="363652"/>
          </a:xfrm>
          <a:prstGeom prst="upArrow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046036" y="5563702"/>
            <a:ext cx="93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Bunching cavity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1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9137"/>
            <a:ext cx="8672513" cy="33605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Transverse focusing with 2 doublets and 7 triplets</a:t>
            </a:r>
          </a:p>
          <a:p>
            <a:pPr lvl="1"/>
            <a:r>
              <a:rPr lang="en-US" dirty="0"/>
              <a:t>First short section for beam matching; 1.14 m period after</a:t>
            </a:r>
          </a:p>
          <a:p>
            <a:r>
              <a:rPr lang="en-US" dirty="0"/>
              <a:t>Longitudinal focusing with 3 bunching cavities</a:t>
            </a:r>
          </a:p>
          <a:p>
            <a:r>
              <a:rPr lang="en-US" dirty="0"/>
              <a:t>Chopping system: Two TW kickers in sync + absorber</a:t>
            </a:r>
          </a:p>
          <a:p>
            <a:r>
              <a:rPr lang="en-US" dirty="0"/>
              <a:t>Last ~2 m are particle-free, UHV</a:t>
            </a:r>
          </a:p>
          <a:p>
            <a:r>
              <a:rPr lang="en-US" dirty="0"/>
              <a:t>Scrapers: 4 sets by 4 jaws in each</a:t>
            </a:r>
          </a:p>
          <a:p>
            <a:pPr lvl="1"/>
            <a:r>
              <a:rPr lang="en-US" dirty="0"/>
              <a:t>Independently moving, electrically isolated, radiation- cooled plates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28601" y="4098603"/>
            <a:ext cx="8472340" cy="2143956"/>
            <a:chOff x="228600" y="4060417"/>
            <a:chExt cx="8672243" cy="2340296"/>
          </a:xfrm>
        </p:grpSpPr>
        <p:grpSp>
          <p:nvGrpSpPr>
            <p:cNvPr id="9" name="Group 8"/>
            <p:cNvGrpSpPr/>
            <p:nvPr/>
          </p:nvGrpSpPr>
          <p:grpSpPr>
            <a:xfrm>
              <a:off x="228600" y="4060417"/>
              <a:ext cx="8672243" cy="2340296"/>
              <a:chOff x="1066800" y="4348791"/>
              <a:chExt cx="7476861" cy="2017709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6073" y="4419600"/>
                <a:ext cx="7367588" cy="17776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1066800" y="4348791"/>
                <a:ext cx="7059673" cy="2017709"/>
                <a:chOff x="1066800" y="4348791"/>
                <a:chExt cx="7059673" cy="2017709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1066800" y="5451972"/>
                  <a:ext cx="685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RFQ</a:t>
                  </a:r>
                  <a:endParaRPr lang="en-US" sz="16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657600" y="4696047"/>
                  <a:ext cx="16433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Bunching cavity</a:t>
                  </a:r>
                  <a:endParaRPr lang="en-US" sz="1600" dirty="0"/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 bwMode="auto">
                <a:xfrm>
                  <a:off x="4191000" y="5034601"/>
                  <a:ext cx="288264" cy="27381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4658842" y="6027946"/>
                  <a:ext cx="97995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Kickers</a:t>
                  </a:r>
                  <a:endParaRPr lang="en-US" sz="1600" dirty="0"/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 bwMode="auto">
                <a:xfrm flipH="1" flipV="1">
                  <a:off x="3810001" y="5841291"/>
                  <a:ext cx="1049866" cy="22004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Straight Arrow Connector 23"/>
                <p:cNvCxnSpPr/>
                <p:nvPr/>
              </p:nvCxnSpPr>
              <p:spPr bwMode="auto">
                <a:xfrm flipV="1">
                  <a:off x="4859867" y="5621249"/>
                  <a:ext cx="288954" cy="440082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7440673" y="4348791"/>
                  <a:ext cx="685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HWR</a:t>
                  </a:r>
                  <a:endParaRPr lang="en-US" sz="1600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235706" y="5689392"/>
                  <a:ext cx="135505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Quadrupoles</a:t>
                  </a:r>
                  <a:endParaRPr lang="en-US" sz="1600" dirty="0"/>
                </a:p>
              </p:txBody>
            </p:sp>
            <p:cxnSp>
              <p:nvCxnSpPr>
                <p:cNvPr id="27" name="Straight Arrow Connector 26"/>
                <p:cNvCxnSpPr/>
                <p:nvPr/>
              </p:nvCxnSpPr>
              <p:spPr bwMode="auto">
                <a:xfrm flipV="1">
                  <a:off x="6758077" y="5436779"/>
                  <a:ext cx="144477" cy="3537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5300928" y="4696047"/>
                  <a:ext cx="10998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Absorber</a:t>
                  </a:r>
                  <a:endParaRPr lang="en-US" sz="1600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668132" y="5139135"/>
                  <a:ext cx="10998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pPr algn="l"/>
                  <a:r>
                    <a:rPr lang="en-US" sz="1600" dirty="0" smtClean="0"/>
                    <a:t>Scrapers</a:t>
                  </a:r>
                  <a:endParaRPr lang="en-US" sz="1600" dirty="0"/>
                </a:p>
              </p:txBody>
            </p:sp>
            <p:cxnSp>
              <p:nvCxnSpPr>
                <p:cNvPr id="30" name="Straight Arrow Connector 29"/>
                <p:cNvCxnSpPr/>
                <p:nvPr/>
              </p:nvCxnSpPr>
              <p:spPr bwMode="auto">
                <a:xfrm>
                  <a:off x="2382260" y="5308412"/>
                  <a:ext cx="529877" cy="12536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1529935" y="4142546"/>
              <a:ext cx="6742195" cy="2121466"/>
              <a:chOff x="1529935" y="4142546"/>
              <a:chExt cx="6742195" cy="212146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083833" y="4142546"/>
                <a:ext cx="12757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l"/>
                <a:r>
                  <a:rPr lang="en-US" sz="1600" dirty="0" smtClean="0"/>
                  <a:t>Differential pumping</a:t>
                </a:r>
                <a:endParaRPr lang="en-US" sz="16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6607258" y="4659531"/>
                <a:ext cx="0" cy="39839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6180138" y="5925458"/>
                <a:ext cx="20919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l"/>
                <a:r>
                  <a:rPr lang="en-US" sz="1600" dirty="0" smtClean="0"/>
                  <a:t>Space for diagnostics</a:t>
                </a:r>
                <a:endParaRPr lang="en-US" sz="1600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 bwMode="auto">
              <a:xfrm flipV="1">
                <a:off x="7633972" y="5001277"/>
                <a:ext cx="489302" cy="91737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flipH="1">
                <a:off x="2575931" y="5014667"/>
                <a:ext cx="86257" cy="71798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1529935" y="4719373"/>
                <a:ext cx="20919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l"/>
                <a:r>
                  <a:rPr lang="en-US" sz="1600" dirty="0" smtClean="0"/>
                  <a:t>Space for diagnostics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68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861331"/>
            <a:ext cx="8672513" cy="1624418"/>
          </a:xfrm>
        </p:spPr>
        <p:txBody>
          <a:bodyPr>
            <a:normAutofit/>
          </a:bodyPr>
          <a:lstStyle/>
          <a:p>
            <a:r>
              <a:rPr lang="en-US" dirty="0" smtClean="0"/>
              <a:t>Demonstrate creation of an arbitrary bunch pattern from initially CW 5-10 mA, 2.1 MeV H</a:t>
            </a:r>
            <a:r>
              <a:rPr lang="en-US" baseline="30000" dirty="0" smtClean="0"/>
              <a:t>-</a:t>
            </a:r>
            <a:r>
              <a:rPr lang="en-US" dirty="0" smtClean="0"/>
              <a:t> beam</a:t>
            </a:r>
          </a:p>
          <a:p>
            <a:r>
              <a:rPr lang="en-US" dirty="0" smtClean="0"/>
              <a:t>Compatible with SRF downstream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487" y="2485749"/>
            <a:ext cx="5754950" cy="375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2966" y="5591032"/>
            <a:ext cx="236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3</a:t>
            </a:r>
            <a:r>
              <a:rPr lang="el-GR" sz="1200" dirty="0" smtClean="0">
                <a:solidFill>
                  <a:srgbClr val="7030A0"/>
                </a:solidFill>
                <a:latin typeface="Cambria Math"/>
                <a:ea typeface="Cambria Math"/>
              </a:rPr>
              <a:t>σ</a:t>
            </a:r>
            <a:r>
              <a:rPr lang="en-US" sz="1200" dirty="0" smtClean="0">
                <a:solidFill>
                  <a:srgbClr val="7030A0"/>
                </a:solidFill>
                <a:latin typeface="Cambria Math"/>
                <a:ea typeface="Cambria Math"/>
              </a:rPr>
              <a:t> </a:t>
            </a:r>
            <a:r>
              <a:rPr lang="en-US" sz="1200" dirty="0">
                <a:solidFill>
                  <a:srgbClr val="7030A0"/>
                </a:solidFill>
                <a:latin typeface="Cambria Math"/>
                <a:ea typeface="Cambria Math"/>
              </a:rPr>
              <a:t>envelopes of passing </a:t>
            </a:r>
            <a:r>
              <a:rPr lang="en-US" sz="1200" dirty="0" smtClean="0">
                <a:solidFill>
                  <a:srgbClr val="7030A0"/>
                </a:solidFill>
                <a:latin typeface="Cambria Math"/>
                <a:ea typeface="Cambria Math"/>
              </a:rPr>
              <a:t>bunches.  2.1 MeV, 5 mA. </a:t>
            </a:r>
            <a:r>
              <a:rPr lang="en-US" sz="1200" dirty="0" err="1" smtClean="0">
                <a:solidFill>
                  <a:srgbClr val="7030A0"/>
                </a:solidFill>
                <a:latin typeface="Cambria Math"/>
                <a:ea typeface="Cambria Math"/>
              </a:rPr>
              <a:t>TraceWin</a:t>
            </a:r>
            <a:r>
              <a:rPr lang="en-US" sz="1200" dirty="0" smtClean="0">
                <a:solidFill>
                  <a:srgbClr val="7030A0"/>
                </a:solidFill>
                <a:latin typeface="Cambria Math"/>
                <a:ea typeface="Cambria Math"/>
              </a:rPr>
              <a:t>.</a:t>
            </a:r>
          </a:p>
          <a:p>
            <a:r>
              <a:rPr lang="en-US" sz="1200" dirty="0">
                <a:solidFill>
                  <a:srgbClr val="7030A0"/>
                </a:solidFill>
                <a:latin typeface="Cambria Math"/>
                <a:ea typeface="Cambria Math"/>
              </a:rPr>
              <a:t>A. </a:t>
            </a:r>
            <a:r>
              <a:rPr lang="en-US" sz="1200" dirty="0" smtClean="0">
                <a:solidFill>
                  <a:srgbClr val="7030A0"/>
                </a:solidFill>
                <a:latin typeface="Cambria Math"/>
                <a:ea typeface="Cambria Math"/>
              </a:rPr>
              <a:t>Saini.</a:t>
            </a:r>
            <a:endParaRPr lang="en-US" sz="1200" dirty="0">
              <a:solidFill>
                <a:srgbClr val="7030A0"/>
              </a:solidFill>
              <a:latin typeface="Cambria Math"/>
              <a:ea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91992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ontext</a:t>
            </a:r>
          </a:p>
          <a:p>
            <a:r>
              <a:rPr lang="en-US" dirty="0" smtClean="0"/>
              <a:t>Requirements and goals</a:t>
            </a:r>
          </a:p>
          <a:p>
            <a:r>
              <a:rPr lang="en-US" dirty="0" smtClean="0"/>
              <a:t>PXIE </a:t>
            </a:r>
            <a:r>
              <a:rPr lang="en-US" dirty="0" smtClean="0"/>
              <a:t>concepts/status</a:t>
            </a:r>
            <a:endParaRPr lang="en-US" dirty="0" smtClean="0"/>
          </a:p>
          <a:p>
            <a:pPr lvl="1"/>
            <a:r>
              <a:rPr lang="en-US" dirty="0" smtClean="0"/>
              <a:t>Ion source/LEBT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RFQ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MEBT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HWR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SSR1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355759" y="2556768"/>
            <a:ext cx="523782" cy="168676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0462" y="2441051"/>
            <a:ext cx="16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Some results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2046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3962"/>
            <a:ext cx="8672513" cy="927797"/>
          </a:xfrm>
        </p:spPr>
        <p:txBody>
          <a:bodyPr/>
          <a:lstStyle/>
          <a:p>
            <a:r>
              <a:rPr lang="en-US" dirty="0"/>
              <a:t>Two travelling-wave kickers working in synch and absorber</a:t>
            </a:r>
          </a:p>
          <a:p>
            <a:pPr lvl="1"/>
            <a:r>
              <a:rPr lang="en-US" dirty="0"/>
              <a:t>Two kicker versions, 50 Ohm and 200 Ohm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48686" y="5447218"/>
            <a:ext cx="1940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3</a:t>
            </a:r>
            <a:r>
              <a:rPr lang="el-GR" sz="1400" dirty="0">
                <a:solidFill>
                  <a:srgbClr val="7030A0"/>
                </a:solidFill>
                <a:latin typeface="Cambria Math"/>
                <a:ea typeface="Cambria Math"/>
              </a:rPr>
              <a:t>σ</a:t>
            </a:r>
            <a:r>
              <a:rPr lang="en-US" sz="1400" dirty="0">
                <a:solidFill>
                  <a:srgbClr val="7030A0"/>
                </a:solidFill>
                <a:latin typeface="Cambria Math"/>
                <a:ea typeface="Cambria Math"/>
              </a:rPr>
              <a:t> </a:t>
            </a:r>
            <a:r>
              <a:rPr lang="en-US" sz="1400" dirty="0" smtClean="0">
                <a:solidFill>
                  <a:srgbClr val="7030A0"/>
                </a:solidFill>
              </a:rPr>
              <a:t>envelopes.  </a:t>
            </a:r>
            <a:r>
              <a:rPr lang="en-US" sz="1400" dirty="0">
                <a:solidFill>
                  <a:srgbClr val="7030A0"/>
                </a:solidFill>
              </a:rPr>
              <a:t>2.1 MeV, 5 mA.  A. Saini.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" y="1886180"/>
            <a:ext cx="6570543" cy="20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9185"/>
            <a:ext cx="6817285" cy="243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14135" y="1886180"/>
            <a:ext cx="224286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Passing bunch. </a:t>
            </a:r>
          </a:p>
          <a:p>
            <a:r>
              <a:rPr lang="en-US" sz="1800" dirty="0" smtClean="0"/>
              <a:t>-250V, +250V on upper plates.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785884" y="3591593"/>
            <a:ext cx="238951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Removed bunch.</a:t>
            </a:r>
            <a:r>
              <a:rPr lang="en-US" sz="1800" dirty="0"/>
              <a:t> </a:t>
            </a:r>
            <a:r>
              <a:rPr lang="en-US" sz="1800" dirty="0" smtClean="0"/>
              <a:t>+250V</a:t>
            </a:r>
            <a:r>
              <a:rPr lang="en-US" sz="1800" dirty="0"/>
              <a:t>, </a:t>
            </a:r>
            <a:r>
              <a:rPr lang="en-US" sz="1800" dirty="0" smtClean="0"/>
              <a:t>-250V </a:t>
            </a:r>
            <a:r>
              <a:rPr lang="en-US" sz="1800" dirty="0"/>
              <a:t>on upper </a:t>
            </a:r>
            <a:r>
              <a:rPr lang="en-US" sz="1800" dirty="0" smtClean="0"/>
              <a:t>plates. Case with 0.05% of beam leaking to scrapers is shown.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1824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3870"/>
            <a:ext cx="8672513" cy="6590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</a:t>
            </a:r>
            <a:r>
              <a:rPr lang="en-US" dirty="0" smtClean="0"/>
              <a:t>evelopment in parallel of two versions</a:t>
            </a:r>
          </a:p>
          <a:p>
            <a:pPr lvl="1"/>
            <a:r>
              <a:rPr lang="en-US" dirty="0" smtClean="0"/>
              <a:t>Choice of technology to be made </a:t>
            </a:r>
            <a:r>
              <a:rPr lang="en-US" i="1" dirty="0" smtClean="0"/>
              <a:t>after</a:t>
            </a:r>
            <a:r>
              <a:rPr lang="en-US" dirty="0" smtClean="0"/>
              <a:t> tests with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40844" y="1575305"/>
            <a:ext cx="1" cy="46263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8555" y="1522087"/>
            <a:ext cx="156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“50 Ohm”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66888" y="1522087"/>
            <a:ext cx="167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“200 Ohm”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1920378"/>
            <a:ext cx="39903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404040"/>
                </a:solidFill>
              </a:rPr>
              <a:t>24 electrodes per plate connected in vacuum by 50 Ohm cables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404040"/>
                </a:solidFill>
              </a:rPr>
              <a:t>Driver: commercially available bipolar linear amplifier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404040"/>
                </a:solidFill>
              </a:rPr>
              <a:t>Bunches </a:t>
            </a:r>
            <a:r>
              <a:rPr lang="en-US" sz="1600" dirty="0">
                <a:solidFill>
                  <a:srgbClr val="404040"/>
                </a:solidFill>
              </a:rPr>
              <a:t>to be removed or passed are kicked in opposite directions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162"/>
            <a:ext cx="1959285" cy="1225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582" y="5608953"/>
            <a:ext cx="1652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D. </a:t>
            </a:r>
            <a:r>
              <a:rPr lang="en-US" sz="1600" dirty="0">
                <a:solidFill>
                  <a:srgbClr val="000000"/>
                </a:solidFill>
              </a:rPr>
              <a:t>Sun, A. </a:t>
            </a:r>
            <a:r>
              <a:rPr lang="en-US" sz="1600" dirty="0" smtClean="0">
                <a:solidFill>
                  <a:srgbClr val="000000"/>
                </a:solidFill>
              </a:rPr>
              <a:t>Chen</a:t>
            </a:r>
            <a:endParaRPr lang="en-US" sz="1600" dirty="0">
              <a:solidFill>
                <a:srgbClr val="92D05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85" y="3816162"/>
            <a:ext cx="2153886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05316" y="1920378"/>
            <a:ext cx="399031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404040"/>
                </a:solidFill>
              </a:rPr>
              <a:t>Helix as a travelling-wave structure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404040"/>
                </a:solidFill>
              </a:rPr>
              <a:t>Driver is being developed at Fermilab (G. Saewert)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404040"/>
                </a:solidFill>
              </a:rPr>
              <a:t>Unipolar switch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04040"/>
                </a:solidFill>
              </a:rPr>
              <a:t>3</a:t>
            </a:r>
            <a:r>
              <a:rPr lang="en-US" sz="1400" dirty="0" smtClean="0">
                <a:solidFill>
                  <a:srgbClr val="404040"/>
                </a:solidFill>
              </a:rPr>
              <a:t> FETs driven individually</a:t>
            </a:r>
            <a:endParaRPr lang="en-US" sz="1400" dirty="0">
              <a:solidFill>
                <a:srgbClr val="40404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25" y="4311034"/>
            <a:ext cx="2419657" cy="156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2" y="3518686"/>
            <a:ext cx="1912938" cy="195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002463" y="5478148"/>
            <a:ext cx="19129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7030A0"/>
                </a:solidFill>
              </a:rPr>
              <a:t>Kicker prepared for power testing in vacuum. </a:t>
            </a:r>
          </a:p>
          <a:p>
            <a:r>
              <a:rPr lang="en-US" sz="1100" dirty="0" err="1" smtClean="0">
                <a:solidFill>
                  <a:srgbClr val="7030A0"/>
                </a:solidFill>
              </a:rPr>
              <a:t>A.Chen</a:t>
            </a:r>
            <a:r>
              <a:rPr lang="en-US" sz="1100" dirty="0" smtClean="0">
                <a:solidFill>
                  <a:srgbClr val="7030A0"/>
                </a:solidFill>
              </a:rPr>
              <a:t>, </a:t>
            </a:r>
            <a:r>
              <a:rPr lang="en-US" sz="1100" dirty="0" err="1" smtClean="0">
                <a:solidFill>
                  <a:srgbClr val="7030A0"/>
                </a:solidFill>
              </a:rPr>
              <a:t>G.Saewert</a:t>
            </a: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components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1276"/>
            <a:ext cx="8672513" cy="54152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 major components have been prototyped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most </a:t>
            </a:r>
            <a:r>
              <a:rPr lang="en-US" dirty="0"/>
              <a:t>have been ordered or in </a:t>
            </a:r>
            <a:r>
              <a:rPr lang="en-US" dirty="0" smtClean="0"/>
              <a:t>fabrication</a:t>
            </a:r>
            <a:endParaRPr lang="en-US" kern="0" dirty="0" smtClean="0"/>
          </a:p>
          <a:p>
            <a:pPr lvl="1"/>
            <a:r>
              <a:rPr lang="en-US" kern="0" dirty="0" smtClean="0"/>
              <a:t>Magnets</a:t>
            </a:r>
          </a:p>
          <a:p>
            <a:pPr lvl="2"/>
            <a:r>
              <a:rPr lang="en-US" sz="1900" kern="0" dirty="0" smtClean="0"/>
              <a:t>Quadrupoles </a:t>
            </a:r>
            <a:r>
              <a:rPr lang="en-US" sz="1900" kern="0" dirty="0"/>
              <a:t>and dipole correctors </a:t>
            </a:r>
            <a:r>
              <a:rPr lang="en-US" sz="1900" kern="0" dirty="0" smtClean="0"/>
              <a:t>have</a:t>
            </a:r>
            <a:br>
              <a:rPr lang="en-US" sz="1900" kern="0" dirty="0" smtClean="0"/>
            </a:br>
            <a:r>
              <a:rPr lang="en-US" sz="1900" kern="0" dirty="0" smtClean="0"/>
              <a:t>been </a:t>
            </a:r>
            <a:r>
              <a:rPr lang="en-US" sz="1900" kern="0" dirty="0"/>
              <a:t>developed and will be built at </a:t>
            </a:r>
            <a:r>
              <a:rPr lang="en-US" sz="1900" kern="0" dirty="0" smtClean="0"/>
              <a:t>BARC,</a:t>
            </a:r>
            <a:br>
              <a:rPr lang="en-US" sz="1900" kern="0" dirty="0" smtClean="0"/>
            </a:br>
            <a:r>
              <a:rPr lang="en-US" sz="1900" kern="0" dirty="0" smtClean="0"/>
              <a:t>India</a:t>
            </a:r>
          </a:p>
          <a:p>
            <a:pPr lvl="3"/>
            <a:r>
              <a:rPr lang="en-US" sz="1700" kern="0" dirty="0" smtClean="0"/>
              <a:t>Design </a:t>
            </a:r>
            <a:r>
              <a:rPr lang="en-US" sz="1700" kern="0" dirty="0"/>
              <a:t>incorporates a BPM </a:t>
            </a:r>
            <a:r>
              <a:rPr lang="en-US" sz="1700" kern="0" dirty="0" smtClean="0"/>
              <a:t>inside triplets/doublets</a:t>
            </a:r>
          </a:p>
          <a:p>
            <a:pPr lvl="3"/>
            <a:r>
              <a:rPr lang="en-US" sz="1700" kern="0" dirty="0" smtClean="0"/>
              <a:t>Prototypes will be used for RFQ beam</a:t>
            </a:r>
            <a:r>
              <a:rPr lang="en-US" sz="1700" kern="0" dirty="0"/>
              <a:t/>
            </a:r>
            <a:br>
              <a:rPr lang="en-US" sz="1700" kern="0" dirty="0"/>
            </a:br>
            <a:r>
              <a:rPr lang="en-US" sz="1700" kern="0" dirty="0" smtClean="0"/>
              <a:t>commissioning</a:t>
            </a:r>
          </a:p>
          <a:p>
            <a:pPr lvl="2"/>
            <a:r>
              <a:rPr lang="en-US" sz="1900" kern="0" dirty="0" smtClean="0"/>
              <a:t>All power supplies are on hand</a:t>
            </a:r>
            <a:endParaRPr lang="en-US" sz="1900" kern="0" dirty="0"/>
          </a:p>
          <a:p>
            <a:pPr lvl="1"/>
            <a:r>
              <a:rPr lang="en-US" dirty="0" smtClean="0"/>
              <a:t>Prototype bunching cavity has been tested and 3 “production” cavities have been ordered</a:t>
            </a:r>
          </a:p>
          <a:p>
            <a:pPr lvl="2"/>
            <a:r>
              <a:rPr lang="en-US" sz="1900" dirty="0" smtClean="0"/>
              <a:t>3 kW 162.5 MHz PA prototype has been used for testing</a:t>
            </a:r>
            <a:r>
              <a:rPr lang="en-US" sz="1900" dirty="0"/>
              <a:t/>
            </a:r>
            <a:br>
              <a:rPr lang="en-US" sz="1900" dirty="0"/>
            </a:br>
            <a:r>
              <a:rPr lang="en-US" sz="1900" dirty="0" smtClean="0"/>
              <a:t>the prototype bunching cavity</a:t>
            </a:r>
          </a:p>
          <a:p>
            <a:pPr lvl="1"/>
            <a:r>
              <a:rPr lang="en-US" dirty="0" smtClean="0"/>
              <a:t>A 4-jaws scraper set was tested with LEBT beam</a:t>
            </a:r>
          </a:p>
          <a:p>
            <a:pPr lvl="2"/>
            <a:r>
              <a:rPr lang="en-US" sz="1900" dirty="0" smtClean="0"/>
              <a:t>Two more sets are in production</a:t>
            </a:r>
          </a:p>
          <a:p>
            <a:pPr lvl="1"/>
            <a:r>
              <a:rPr lang="en-US" dirty="0" smtClean="0"/>
              <a:t>Prototype absorber tested with </a:t>
            </a:r>
            <a:r>
              <a:rPr lang="en-US" dirty="0"/>
              <a:t>an e-beam </a:t>
            </a:r>
            <a:r>
              <a:rPr lang="en-US" dirty="0" smtClean="0"/>
              <a:t>at power</a:t>
            </a:r>
            <a:br>
              <a:rPr lang="en-US" dirty="0" smtClean="0"/>
            </a:br>
            <a:r>
              <a:rPr lang="en-US" dirty="0" smtClean="0"/>
              <a:t>density </a:t>
            </a:r>
            <a:r>
              <a:rPr lang="en-US" dirty="0"/>
              <a:t>well above the one expected at PXIE</a:t>
            </a:r>
          </a:p>
          <a:p>
            <a:pPr lvl="2"/>
            <a:r>
              <a:rPr lang="en-US" sz="1900" dirty="0" smtClean="0"/>
              <a:t>~30 W/mm</a:t>
            </a:r>
            <a:r>
              <a:rPr lang="en-US" sz="1900" baseline="30000" dirty="0" smtClean="0"/>
              <a:t>2</a:t>
            </a:r>
            <a:r>
              <a:rPr lang="en-US" sz="1900" dirty="0" smtClean="0"/>
              <a:t> with surface temperature up to ~1600K </a:t>
            </a:r>
          </a:p>
          <a:p>
            <a:pPr lvl="2"/>
            <a:r>
              <a:rPr lang="en-US" sz="1900" dirty="0" smtClean="0"/>
              <a:t>Survived </a:t>
            </a:r>
            <a:r>
              <a:rPr lang="en-US" sz="1900" dirty="0"/>
              <a:t>&gt;10</a:t>
            </a:r>
            <a:r>
              <a:rPr lang="en-US" sz="1900" baseline="30000" dirty="0"/>
              <a:t>4</a:t>
            </a:r>
            <a:r>
              <a:rPr lang="en-US" sz="1900" dirty="0"/>
              <a:t> </a:t>
            </a:r>
            <a:r>
              <a:rPr lang="en-US" sz="1900" dirty="0" err="1" smtClean="0"/>
              <a:t>thermocycles</a:t>
            </a:r>
            <a:r>
              <a:rPr lang="en-US" sz="1900" dirty="0" smtClean="0"/>
              <a:t> in </a:t>
            </a:r>
            <a:r>
              <a:rPr lang="en-US" sz="1900" dirty="0"/>
              <a:t>8 </a:t>
            </a:r>
            <a:r>
              <a:rPr lang="en-US" sz="1900" dirty="0" smtClean="0"/>
              <a:t>days</a:t>
            </a:r>
            <a:endParaRPr lang="en-US" sz="1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996" y="1092072"/>
            <a:ext cx="2086252" cy="217893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759287" y="2796465"/>
            <a:ext cx="819066" cy="2041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362883" y="2752077"/>
            <a:ext cx="177553" cy="31071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070" y="3796108"/>
            <a:ext cx="1535312" cy="240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8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warm front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8190"/>
            <a:ext cx="8672513" cy="540495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Cryomodules</a:t>
            </a:r>
            <a:r>
              <a:rPr lang="en-US" dirty="0"/>
              <a:t>: Half-Wave Resonator (HWR) and </a:t>
            </a:r>
            <a:r>
              <a:rPr lang="en-US" dirty="0" smtClean="0"/>
              <a:t>Single-Spoke </a:t>
            </a:r>
            <a:r>
              <a:rPr lang="en-US" dirty="0"/>
              <a:t>Resonator (SSR1) </a:t>
            </a:r>
            <a:r>
              <a:rPr lang="en-US" dirty="0" err="1"/>
              <a:t>cryomodules</a:t>
            </a:r>
            <a:endParaRPr lang="en-US" dirty="0"/>
          </a:p>
          <a:p>
            <a:pPr lvl="1"/>
            <a:r>
              <a:rPr lang="en-US" dirty="0" smtClean="0"/>
              <a:t>HWR:</a:t>
            </a:r>
          </a:p>
          <a:p>
            <a:pPr lvl="2"/>
            <a:r>
              <a:rPr lang="en-US" dirty="0" smtClean="0"/>
              <a:t>8 162.5 MHz, </a:t>
            </a:r>
            <a:r>
              <a:rPr lang="en-US" i="1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= 0.11 half-wave cavities</a:t>
            </a:r>
          </a:p>
          <a:p>
            <a:pPr lvl="2"/>
            <a:r>
              <a:rPr lang="en-US" dirty="0" smtClean="0"/>
              <a:t>8 SC focusing solenoids (&amp; BPM)</a:t>
            </a:r>
          </a:p>
          <a:p>
            <a:pPr lvl="2"/>
            <a:r>
              <a:rPr lang="en-US" dirty="0" smtClean="0"/>
              <a:t>2.1 → 11 MeV</a:t>
            </a:r>
          </a:p>
          <a:p>
            <a:pPr lvl="1"/>
            <a:r>
              <a:rPr lang="en-US" dirty="0" smtClean="0"/>
              <a:t>SSR1:</a:t>
            </a:r>
          </a:p>
          <a:p>
            <a:pPr lvl="2"/>
            <a:r>
              <a:rPr lang="en-US" dirty="0" smtClean="0"/>
              <a:t>8 325 </a:t>
            </a:r>
            <a:r>
              <a:rPr lang="en-US" dirty="0"/>
              <a:t>MHz, </a:t>
            </a:r>
            <a:r>
              <a:rPr lang="en-US" i="1" dirty="0">
                <a:latin typeface="Symbol" panose="05050102010706020507" pitchFamily="18" charset="2"/>
              </a:rPr>
              <a:t>b</a:t>
            </a:r>
            <a:r>
              <a:rPr lang="en-US" dirty="0"/>
              <a:t> = </a:t>
            </a:r>
            <a:r>
              <a:rPr lang="en-US" dirty="0" smtClean="0"/>
              <a:t>0.22 single-spoke cavities</a:t>
            </a:r>
          </a:p>
          <a:p>
            <a:pPr lvl="2"/>
            <a:r>
              <a:rPr lang="en-US" dirty="0" smtClean="0"/>
              <a:t>4 SC focusing solenoids (&amp; BPM) </a:t>
            </a:r>
          </a:p>
          <a:p>
            <a:pPr lvl="2"/>
            <a:r>
              <a:rPr lang="en-US" dirty="0" smtClean="0"/>
              <a:t>11</a:t>
            </a:r>
            <a:r>
              <a:rPr lang="en-US" dirty="0"/>
              <a:t> → </a:t>
            </a:r>
            <a:r>
              <a:rPr lang="en-US" dirty="0" smtClean="0"/>
              <a:t>25 </a:t>
            </a:r>
            <a:r>
              <a:rPr lang="en-US" dirty="0"/>
              <a:t>MeV</a:t>
            </a:r>
          </a:p>
          <a:p>
            <a:pPr lvl="1"/>
            <a:r>
              <a:rPr lang="en-US" dirty="0" smtClean="0"/>
              <a:t>Indian </a:t>
            </a:r>
            <a:r>
              <a:rPr lang="en-US" dirty="0"/>
              <a:t>contribution: </a:t>
            </a:r>
          </a:p>
          <a:p>
            <a:pPr lvl="2"/>
            <a:r>
              <a:rPr lang="en-US" dirty="0" smtClean="0"/>
              <a:t>Some </a:t>
            </a:r>
            <a:r>
              <a:rPr lang="en-US" dirty="0"/>
              <a:t>of SSR1cavities; 10 kW 325 MHz amplifiers; </a:t>
            </a:r>
          </a:p>
          <a:p>
            <a:pPr lvl="2"/>
            <a:r>
              <a:rPr lang="en-US" dirty="0" smtClean="0"/>
              <a:t>Participation </a:t>
            </a:r>
            <a:r>
              <a:rPr lang="en-US" dirty="0"/>
              <a:t>in LLRF and RF protection systems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High </a:t>
            </a:r>
            <a:r>
              <a:rPr lang="en-US" dirty="0"/>
              <a:t>Energy Beam Transport (HEBT) and beam dump</a:t>
            </a:r>
          </a:p>
          <a:p>
            <a:pPr lvl="1"/>
            <a:r>
              <a:rPr lang="en-US" dirty="0"/>
              <a:t>To analyze properties of the beam coming out of SRF</a:t>
            </a:r>
          </a:p>
          <a:p>
            <a:pPr lvl="2"/>
            <a:r>
              <a:rPr lang="en-US" dirty="0"/>
              <a:t>Emittance, halo, stability, bunch extinction </a:t>
            </a:r>
          </a:p>
          <a:p>
            <a:pPr lvl="1"/>
            <a:r>
              <a:rPr lang="en-US" dirty="0"/>
              <a:t>To safely accept 50 kW beam</a:t>
            </a:r>
          </a:p>
          <a:p>
            <a:pPr lvl="1"/>
            <a:r>
              <a:rPr lang="en-US" dirty="0"/>
              <a:t>At the stage of conceptual design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16" y="1220945"/>
            <a:ext cx="1834488" cy="237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7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0078"/>
            <a:ext cx="8672513" cy="5504507"/>
          </a:xfrm>
        </p:spPr>
        <p:txBody>
          <a:bodyPr>
            <a:normAutofit/>
          </a:bodyPr>
          <a:lstStyle/>
          <a:p>
            <a:r>
              <a:rPr lang="en-US" dirty="0" smtClean="0"/>
              <a:t>FY16</a:t>
            </a:r>
          </a:p>
          <a:p>
            <a:pPr lvl="1"/>
            <a:r>
              <a:rPr lang="en-US" dirty="0" smtClean="0"/>
              <a:t>Commission RFQ (RF and beam)</a:t>
            </a:r>
            <a:endParaRPr lang="en-US" dirty="0"/>
          </a:p>
          <a:p>
            <a:pPr lvl="1"/>
            <a:r>
              <a:rPr lang="en-US" dirty="0" smtClean="0"/>
              <a:t>Install most of the MEBT magnets</a:t>
            </a:r>
          </a:p>
          <a:p>
            <a:r>
              <a:rPr lang="en-US" dirty="0" smtClean="0"/>
              <a:t>FY17</a:t>
            </a:r>
          </a:p>
          <a:p>
            <a:pPr lvl="1"/>
            <a:r>
              <a:rPr lang="en-US" dirty="0"/>
              <a:t>Install and test kicker </a:t>
            </a:r>
            <a:r>
              <a:rPr lang="en-US" dirty="0" smtClean="0"/>
              <a:t>prototypes</a:t>
            </a:r>
            <a:endParaRPr lang="en-US" dirty="0"/>
          </a:p>
          <a:p>
            <a:pPr lvl="1"/>
            <a:r>
              <a:rPr lang="en-US" dirty="0" smtClean="0"/>
              <a:t>Finalize design of all MEBT components</a:t>
            </a:r>
            <a:endParaRPr lang="en-US" dirty="0"/>
          </a:p>
          <a:p>
            <a:pPr lvl="1"/>
            <a:r>
              <a:rPr lang="en-US" dirty="0" smtClean="0"/>
              <a:t>Receive both </a:t>
            </a:r>
            <a:r>
              <a:rPr lang="en-US" dirty="0" err="1" smtClean="0"/>
              <a:t>cryomodules</a:t>
            </a:r>
            <a:endParaRPr lang="en-US" dirty="0"/>
          </a:p>
          <a:p>
            <a:r>
              <a:rPr lang="en-US" dirty="0" smtClean="0"/>
              <a:t>FY18</a:t>
            </a:r>
          </a:p>
          <a:p>
            <a:pPr lvl="1"/>
            <a:r>
              <a:rPr lang="en-US" dirty="0" smtClean="0"/>
              <a:t>Install final MEBT; demonstrate bunch-by-bunch selection</a:t>
            </a:r>
          </a:p>
          <a:p>
            <a:pPr lvl="1"/>
            <a:r>
              <a:rPr lang="en-US" dirty="0" smtClean="0"/>
              <a:t>RF commissioning of both </a:t>
            </a:r>
            <a:r>
              <a:rPr lang="en-US" dirty="0" err="1" smtClean="0"/>
              <a:t>cryomodules</a:t>
            </a:r>
            <a:endParaRPr lang="en-US" dirty="0" smtClean="0"/>
          </a:p>
          <a:p>
            <a:r>
              <a:rPr lang="en-US" dirty="0" smtClean="0"/>
              <a:t>FY19</a:t>
            </a:r>
          </a:p>
          <a:p>
            <a:pPr lvl="1"/>
            <a:r>
              <a:rPr lang="en-US" dirty="0" smtClean="0"/>
              <a:t>Final beam parameters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commissioning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3" y="843869"/>
            <a:ext cx="8672513" cy="55026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DCCT, toroid, electrically isolated electrodes, Faraday cup (not permanent)</a:t>
            </a:r>
          </a:p>
          <a:p>
            <a:pPr lvl="1"/>
            <a:r>
              <a:rPr lang="en-US" dirty="0" smtClean="0"/>
              <a:t>Beam current, controlled beam loss</a:t>
            </a:r>
          </a:p>
          <a:p>
            <a:r>
              <a:rPr lang="en-US" dirty="0" smtClean="0"/>
              <a:t>Allison-type emittance scanner</a:t>
            </a:r>
          </a:p>
          <a:p>
            <a:pPr lvl="1"/>
            <a:r>
              <a:rPr lang="en-US" dirty="0" smtClean="0"/>
              <a:t>Designed and built in collaboration</a:t>
            </a:r>
            <a:br>
              <a:rPr lang="en-US" dirty="0" smtClean="0"/>
            </a:br>
            <a:r>
              <a:rPr lang="en-US" dirty="0" smtClean="0"/>
              <a:t>with SNS</a:t>
            </a:r>
          </a:p>
          <a:p>
            <a:pPr lvl="2"/>
            <a:r>
              <a:rPr lang="en-US" dirty="0" smtClean="0"/>
              <a:t>Front-slit made of TZM pressed</a:t>
            </a:r>
            <a:br>
              <a:rPr lang="en-US" dirty="0" smtClean="0"/>
            </a:br>
            <a:r>
              <a:rPr lang="en-US" dirty="0" smtClean="0"/>
              <a:t>against water-cooled aluminum blocks</a:t>
            </a:r>
          </a:p>
          <a:p>
            <a:pPr lvl="1"/>
            <a:r>
              <a:rPr lang="en-US" dirty="0"/>
              <a:t>Workhorse for beam </a:t>
            </a:r>
            <a:r>
              <a:rPr lang="en-US" dirty="0" smtClean="0"/>
              <a:t>measurements</a:t>
            </a:r>
          </a:p>
          <a:p>
            <a:pPr lvl="2"/>
            <a:r>
              <a:rPr lang="en-US" dirty="0" smtClean="0"/>
              <a:t>Located at the end of the beam</a:t>
            </a:r>
            <a:br>
              <a:rPr lang="en-US" dirty="0" smtClean="0"/>
            </a:br>
            <a:r>
              <a:rPr lang="en-US" dirty="0" smtClean="0"/>
              <a:t>line</a:t>
            </a:r>
          </a:p>
          <a:p>
            <a:pPr lvl="3"/>
            <a:r>
              <a:rPr lang="en-US" dirty="0" smtClean="0"/>
              <a:t>Moves as more elements are</a:t>
            </a:r>
            <a:br>
              <a:rPr lang="en-US" dirty="0" smtClean="0"/>
            </a:br>
            <a:r>
              <a:rPr lang="en-US" dirty="0" smtClean="0"/>
              <a:t>added</a:t>
            </a:r>
          </a:p>
          <a:p>
            <a:pPr lvl="3"/>
            <a:r>
              <a:rPr lang="en-US" dirty="0" smtClean="0"/>
              <a:t>Final permanent location is</a:t>
            </a:r>
            <a:br>
              <a:rPr lang="en-US" dirty="0" smtClean="0"/>
            </a:br>
            <a:r>
              <a:rPr lang="en-US" dirty="0" smtClean="0"/>
              <a:t>in the IS vacuum chamber</a:t>
            </a:r>
          </a:p>
          <a:p>
            <a:pPr lvl="1"/>
            <a:r>
              <a:rPr lang="en-US" dirty="0" smtClean="0"/>
              <a:t>Baseline for MEBT Allison</a:t>
            </a:r>
            <a:br>
              <a:rPr lang="en-US" dirty="0" smtClean="0"/>
            </a:br>
            <a:r>
              <a:rPr lang="en-US" dirty="0" smtClean="0"/>
              <a:t>scanner design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54" t="3678" r="1648" b="5268"/>
          <a:stretch/>
        </p:blipFill>
        <p:spPr>
          <a:xfrm>
            <a:off x="5124262" y="4065447"/>
            <a:ext cx="3530851" cy="2107971"/>
          </a:xfrm>
          <a:prstGeom prst="rect">
            <a:avLst/>
          </a:prstGeom>
        </p:spPr>
      </p:pic>
      <p:pic>
        <p:nvPicPr>
          <p:cNvPr id="8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66" y="1659422"/>
            <a:ext cx="3005920" cy="22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790" y="860064"/>
            <a:ext cx="8672513" cy="4209877"/>
          </a:xfrm>
        </p:spPr>
        <p:txBody>
          <a:bodyPr>
            <a:normAutofit/>
          </a:bodyPr>
          <a:lstStyle/>
          <a:p>
            <a:r>
              <a:rPr lang="en-US" dirty="0"/>
              <a:t>Demonstrated up to 10 mA, DC and pulse</a:t>
            </a:r>
          </a:p>
          <a:p>
            <a:pPr lvl="1"/>
            <a:r>
              <a:rPr lang="en-US" dirty="0"/>
              <a:t>Low </a:t>
            </a:r>
            <a:r>
              <a:rPr lang="en-US" i="1" dirty="0"/>
              <a:t>uncontrolled</a:t>
            </a:r>
            <a:r>
              <a:rPr lang="en-US" dirty="0"/>
              <a:t> beam loss (&lt;2%)</a:t>
            </a:r>
          </a:p>
          <a:p>
            <a:pPr lvl="1"/>
            <a:r>
              <a:rPr lang="en-US" dirty="0" smtClean="0"/>
              <a:t> 1-60 </a:t>
            </a:r>
            <a:r>
              <a:rPr lang="en-US" dirty="0"/>
              <a:t>Hz pulses</a:t>
            </a:r>
          </a:p>
          <a:p>
            <a:pPr lvl="1"/>
            <a:r>
              <a:rPr lang="en-US" dirty="0" smtClean="0"/>
              <a:t>~24 hours without beam interruption</a:t>
            </a:r>
          </a:p>
          <a:p>
            <a:r>
              <a:rPr lang="en-US" dirty="0" smtClean="0"/>
              <a:t>Simultaneous use of the “modulator”</a:t>
            </a:r>
            <a:br>
              <a:rPr lang="en-US" dirty="0" smtClean="0"/>
            </a:br>
            <a:r>
              <a:rPr lang="en-US" dirty="0" smtClean="0"/>
              <a:t>and chopper to produce clean</a:t>
            </a:r>
            <a:br>
              <a:rPr lang="en-US" dirty="0" smtClean="0"/>
            </a:br>
            <a:r>
              <a:rPr lang="en-US" dirty="0" smtClean="0"/>
              <a:t>pulses</a:t>
            </a:r>
            <a:endParaRPr lang="en-US" dirty="0"/>
          </a:p>
          <a:p>
            <a:pPr lvl="1"/>
            <a:r>
              <a:rPr lang="en-US" dirty="0" smtClean="0"/>
              <a:t>“Modulator” </a:t>
            </a:r>
            <a:r>
              <a:rPr lang="en-US" dirty="0" smtClean="0">
                <a:sym typeface="Wingdings" panose="05000000000000000000" pitchFamily="2" charset="2"/>
              </a:rPr>
              <a:t> Ion source pulses</a:t>
            </a:r>
            <a:endParaRPr lang="en-US" dirty="0"/>
          </a:p>
          <a:p>
            <a:pPr lvl="1"/>
            <a:r>
              <a:rPr lang="en-US" dirty="0" smtClean="0"/>
              <a:t>Chopper </a:t>
            </a:r>
            <a:r>
              <a:rPr lang="en-US" dirty="0" smtClean="0">
                <a:sym typeface="Wingdings" panose="05000000000000000000" pitchFamily="2" charset="2"/>
              </a:rPr>
              <a:t> </a:t>
            </a:r>
            <a:r>
              <a:rPr lang="en-US" dirty="0" smtClean="0"/>
              <a:t>1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s </a:t>
            </a:r>
            <a:r>
              <a:rPr lang="en-US" dirty="0"/>
              <a:t>to 16.6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smtClean="0"/>
              <a:t>pulses</a:t>
            </a:r>
          </a:p>
          <a:p>
            <a:pPr lvl="2"/>
            <a:r>
              <a:rPr lang="en-US" dirty="0" smtClean="0"/>
              <a:t>Sharper rise and fall times than ion</a:t>
            </a:r>
            <a:br>
              <a:rPr lang="en-US" dirty="0" smtClean="0"/>
            </a:br>
            <a:r>
              <a:rPr lang="en-US" dirty="0" smtClean="0"/>
              <a:t>source pulse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280" y="3526616"/>
            <a:ext cx="3330376" cy="16573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941" y="1210092"/>
            <a:ext cx="3228871" cy="205100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840392" y="1500928"/>
            <a:ext cx="94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December run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7967141" y="2166608"/>
            <a:ext cx="813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January run</a:t>
            </a:r>
            <a:endParaRPr lang="en-US" sz="1000" dirty="0">
              <a:solidFill>
                <a:schemeClr val="accent2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05180" y="4600533"/>
            <a:ext cx="4585655" cy="1695063"/>
            <a:chOff x="2015087" y="3131291"/>
            <a:chExt cx="5630462" cy="2081270"/>
          </a:xfrm>
        </p:grpSpPr>
        <p:sp>
          <p:nvSpPr>
            <p:cNvPr id="36" name="Freeform 35"/>
            <p:cNvSpPr/>
            <p:nvPr/>
          </p:nvSpPr>
          <p:spPr bwMode="auto">
            <a:xfrm>
              <a:off x="3615087" y="3600589"/>
              <a:ext cx="4030462" cy="319596"/>
            </a:xfrm>
            <a:custGeom>
              <a:avLst/>
              <a:gdLst>
                <a:gd name="connsiteX0" fmla="*/ 0 w 4003829"/>
                <a:gd name="connsiteY0" fmla="*/ 719092 h 719092"/>
                <a:gd name="connsiteX1" fmla="*/ 523782 w 4003829"/>
                <a:gd name="connsiteY1" fmla="*/ 719092 h 719092"/>
                <a:gd name="connsiteX2" fmla="*/ 710213 w 4003829"/>
                <a:gd name="connsiteY2" fmla="*/ 0 h 719092"/>
                <a:gd name="connsiteX3" fmla="*/ 2858609 w 4003829"/>
                <a:gd name="connsiteY3" fmla="*/ 0 h 719092"/>
                <a:gd name="connsiteX4" fmla="*/ 3231471 w 4003829"/>
                <a:gd name="connsiteY4" fmla="*/ 674703 h 719092"/>
                <a:gd name="connsiteX5" fmla="*/ 4003829 w 4003829"/>
                <a:gd name="connsiteY5" fmla="*/ 674703 h 719092"/>
                <a:gd name="connsiteX0" fmla="*/ 0 w 4003829"/>
                <a:gd name="connsiteY0" fmla="*/ 719092 h 719092"/>
                <a:gd name="connsiteX1" fmla="*/ 523782 w 4003829"/>
                <a:gd name="connsiteY1" fmla="*/ 719092 h 719092"/>
                <a:gd name="connsiteX2" fmla="*/ 710213 w 4003829"/>
                <a:gd name="connsiteY2" fmla="*/ 0 h 719092"/>
                <a:gd name="connsiteX3" fmla="*/ 2858609 w 4003829"/>
                <a:gd name="connsiteY3" fmla="*/ 0 h 719092"/>
                <a:gd name="connsiteX4" fmla="*/ 3231471 w 4003829"/>
                <a:gd name="connsiteY4" fmla="*/ 701336 h 719092"/>
                <a:gd name="connsiteX5" fmla="*/ 4003829 w 4003829"/>
                <a:gd name="connsiteY5" fmla="*/ 674703 h 719092"/>
                <a:gd name="connsiteX0" fmla="*/ 0 w 4030462"/>
                <a:gd name="connsiteY0" fmla="*/ 719092 h 719092"/>
                <a:gd name="connsiteX1" fmla="*/ 523782 w 4030462"/>
                <a:gd name="connsiteY1" fmla="*/ 719092 h 719092"/>
                <a:gd name="connsiteX2" fmla="*/ 710213 w 4030462"/>
                <a:gd name="connsiteY2" fmla="*/ 0 h 719092"/>
                <a:gd name="connsiteX3" fmla="*/ 2858609 w 4030462"/>
                <a:gd name="connsiteY3" fmla="*/ 0 h 719092"/>
                <a:gd name="connsiteX4" fmla="*/ 3231471 w 4030462"/>
                <a:gd name="connsiteY4" fmla="*/ 701336 h 719092"/>
                <a:gd name="connsiteX5" fmla="*/ 4030462 w 4030462"/>
                <a:gd name="connsiteY5" fmla="*/ 701336 h 719092"/>
                <a:gd name="connsiteX0" fmla="*/ 0 w 4030462"/>
                <a:gd name="connsiteY0" fmla="*/ 719092 h 719092"/>
                <a:gd name="connsiteX1" fmla="*/ 523782 w 4030462"/>
                <a:gd name="connsiteY1" fmla="*/ 719092 h 719092"/>
                <a:gd name="connsiteX2" fmla="*/ 710213 w 4030462"/>
                <a:gd name="connsiteY2" fmla="*/ 0 h 719092"/>
                <a:gd name="connsiteX3" fmla="*/ 2858609 w 4030462"/>
                <a:gd name="connsiteY3" fmla="*/ 0 h 719092"/>
                <a:gd name="connsiteX4" fmla="*/ 3231471 w 4030462"/>
                <a:gd name="connsiteY4" fmla="*/ 719091 h 719092"/>
                <a:gd name="connsiteX5" fmla="*/ 4030462 w 4030462"/>
                <a:gd name="connsiteY5" fmla="*/ 701336 h 719092"/>
                <a:gd name="connsiteX0" fmla="*/ 0 w 4030462"/>
                <a:gd name="connsiteY0" fmla="*/ 719092 h 719092"/>
                <a:gd name="connsiteX1" fmla="*/ 523782 w 4030462"/>
                <a:gd name="connsiteY1" fmla="*/ 719092 h 719092"/>
                <a:gd name="connsiteX2" fmla="*/ 710213 w 4030462"/>
                <a:gd name="connsiteY2" fmla="*/ 0 h 719092"/>
                <a:gd name="connsiteX3" fmla="*/ 2858609 w 4030462"/>
                <a:gd name="connsiteY3" fmla="*/ 0 h 719092"/>
                <a:gd name="connsiteX4" fmla="*/ 3231471 w 4030462"/>
                <a:gd name="connsiteY4" fmla="*/ 719091 h 719092"/>
                <a:gd name="connsiteX5" fmla="*/ 4030462 w 4030462"/>
                <a:gd name="connsiteY5" fmla="*/ 719091 h 719092"/>
                <a:gd name="connsiteX0" fmla="*/ 0 w 4030462"/>
                <a:gd name="connsiteY0" fmla="*/ 719092 h 719092"/>
                <a:gd name="connsiteX1" fmla="*/ 523782 w 4030462"/>
                <a:gd name="connsiteY1" fmla="*/ 719092 h 719092"/>
                <a:gd name="connsiteX2" fmla="*/ 710213 w 4030462"/>
                <a:gd name="connsiteY2" fmla="*/ 0 h 719092"/>
                <a:gd name="connsiteX3" fmla="*/ 2858609 w 4030462"/>
                <a:gd name="connsiteY3" fmla="*/ 0 h 719092"/>
                <a:gd name="connsiteX4" fmla="*/ 3053918 w 4030462"/>
                <a:gd name="connsiteY4" fmla="*/ 699116 h 719092"/>
                <a:gd name="connsiteX5" fmla="*/ 4030462 w 4030462"/>
                <a:gd name="connsiteY5" fmla="*/ 719091 h 71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0462" h="719092">
                  <a:moveTo>
                    <a:pt x="0" y="719092"/>
                  </a:moveTo>
                  <a:lnTo>
                    <a:pt x="523782" y="719092"/>
                  </a:lnTo>
                  <a:lnTo>
                    <a:pt x="710213" y="0"/>
                  </a:lnTo>
                  <a:lnTo>
                    <a:pt x="2858609" y="0"/>
                  </a:lnTo>
                  <a:lnTo>
                    <a:pt x="3053918" y="699116"/>
                  </a:lnTo>
                  <a:lnTo>
                    <a:pt x="4030462" y="719091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5272354" y="4040209"/>
              <a:ext cx="322687" cy="626710"/>
            </a:xfrm>
            <a:custGeom>
              <a:avLst/>
              <a:gdLst>
                <a:gd name="connsiteX0" fmla="*/ 0 w 257452"/>
                <a:gd name="connsiteY0" fmla="*/ 727969 h 736847"/>
                <a:gd name="connsiteX1" fmla="*/ 79899 w 257452"/>
                <a:gd name="connsiteY1" fmla="*/ 727969 h 736847"/>
                <a:gd name="connsiteX2" fmla="*/ 106532 w 257452"/>
                <a:gd name="connsiteY2" fmla="*/ 0 h 736847"/>
                <a:gd name="connsiteX3" fmla="*/ 195308 w 257452"/>
                <a:gd name="connsiteY3" fmla="*/ 0 h 736847"/>
                <a:gd name="connsiteX4" fmla="*/ 186431 w 257452"/>
                <a:gd name="connsiteY4" fmla="*/ 736847 h 736847"/>
                <a:gd name="connsiteX5" fmla="*/ 257452 w 257452"/>
                <a:gd name="connsiteY5" fmla="*/ 736847 h 736847"/>
                <a:gd name="connsiteX0" fmla="*/ 0 w 257452"/>
                <a:gd name="connsiteY0" fmla="*/ 727969 h 745724"/>
                <a:gd name="connsiteX1" fmla="*/ 79899 w 257452"/>
                <a:gd name="connsiteY1" fmla="*/ 745724 h 745724"/>
                <a:gd name="connsiteX2" fmla="*/ 106532 w 257452"/>
                <a:gd name="connsiteY2" fmla="*/ 0 h 745724"/>
                <a:gd name="connsiteX3" fmla="*/ 195308 w 257452"/>
                <a:gd name="connsiteY3" fmla="*/ 0 h 745724"/>
                <a:gd name="connsiteX4" fmla="*/ 186431 w 257452"/>
                <a:gd name="connsiteY4" fmla="*/ 736847 h 745724"/>
                <a:gd name="connsiteX5" fmla="*/ 257452 w 257452"/>
                <a:gd name="connsiteY5" fmla="*/ 736847 h 745724"/>
                <a:gd name="connsiteX0" fmla="*/ 0 w 257452"/>
                <a:gd name="connsiteY0" fmla="*/ 745724 h 745724"/>
                <a:gd name="connsiteX1" fmla="*/ 79899 w 257452"/>
                <a:gd name="connsiteY1" fmla="*/ 745724 h 745724"/>
                <a:gd name="connsiteX2" fmla="*/ 106532 w 257452"/>
                <a:gd name="connsiteY2" fmla="*/ 0 h 745724"/>
                <a:gd name="connsiteX3" fmla="*/ 195308 w 257452"/>
                <a:gd name="connsiteY3" fmla="*/ 0 h 745724"/>
                <a:gd name="connsiteX4" fmla="*/ 186431 w 257452"/>
                <a:gd name="connsiteY4" fmla="*/ 736847 h 745724"/>
                <a:gd name="connsiteX5" fmla="*/ 257452 w 257452"/>
                <a:gd name="connsiteY5" fmla="*/ 736847 h 745724"/>
                <a:gd name="connsiteX0" fmla="*/ 0 w 257452"/>
                <a:gd name="connsiteY0" fmla="*/ 745724 h 746372"/>
                <a:gd name="connsiteX1" fmla="*/ 79899 w 257452"/>
                <a:gd name="connsiteY1" fmla="*/ 745724 h 746372"/>
                <a:gd name="connsiteX2" fmla="*/ 106532 w 257452"/>
                <a:gd name="connsiteY2" fmla="*/ 0 h 746372"/>
                <a:gd name="connsiteX3" fmla="*/ 195308 w 257452"/>
                <a:gd name="connsiteY3" fmla="*/ 0 h 746372"/>
                <a:gd name="connsiteX4" fmla="*/ 193574 w 257452"/>
                <a:gd name="connsiteY4" fmla="*/ 746372 h 746372"/>
                <a:gd name="connsiteX5" fmla="*/ 257452 w 257452"/>
                <a:gd name="connsiteY5" fmla="*/ 736847 h 746372"/>
                <a:gd name="connsiteX0" fmla="*/ 0 w 262215"/>
                <a:gd name="connsiteY0" fmla="*/ 745724 h 746372"/>
                <a:gd name="connsiteX1" fmla="*/ 79899 w 262215"/>
                <a:gd name="connsiteY1" fmla="*/ 745724 h 746372"/>
                <a:gd name="connsiteX2" fmla="*/ 106532 w 262215"/>
                <a:gd name="connsiteY2" fmla="*/ 0 h 746372"/>
                <a:gd name="connsiteX3" fmla="*/ 195308 w 262215"/>
                <a:gd name="connsiteY3" fmla="*/ 0 h 746372"/>
                <a:gd name="connsiteX4" fmla="*/ 193574 w 262215"/>
                <a:gd name="connsiteY4" fmla="*/ 746372 h 746372"/>
                <a:gd name="connsiteX5" fmla="*/ 262215 w 262215"/>
                <a:gd name="connsiteY5" fmla="*/ 741610 h 746372"/>
                <a:gd name="connsiteX0" fmla="*/ 0 w 269358"/>
                <a:gd name="connsiteY0" fmla="*/ 745724 h 746372"/>
                <a:gd name="connsiteX1" fmla="*/ 79899 w 269358"/>
                <a:gd name="connsiteY1" fmla="*/ 745724 h 746372"/>
                <a:gd name="connsiteX2" fmla="*/ 106532 w 269358"/>
                <a:gd name="connsiteY2" fmla="*/ 0 h 746372"/>
                <a:gd name="connsiteX3" fmla="*/ 195308 w 269358"/>
                <a:gd name="connsiteY3" fmla="*/ 0 h 746372"/>
                <a:gd name="connsiteX4" fmla="*/ 193574 w 269358"/>
                <a:gd name="connsiteY4" fmla="*/ 746372 h 746372"/>
                <a:gd name="connsiteX5" fmla="*/ 269358 w 269358"/>
                <a:gd name="connsiteY5" fmla="*/ 746372 h 746372"/>
                <a:gd name="connsiteX0" fmla="*/ 0 w 269358"/>
                <a:gd name="connsiteY0" fmla="*/ 745724 h 746372"/>
                <a:gd name="connsiteX1" fmla="*/ 79899 w 269358"/>
                <a:gd name="connsiteY1" fmla="*/ 745724 h 746372"/>
                <a:gd name="connsiteX2" fmla="*/ 106532 w 269358"/>
                <a:gd name="connsiteY2" fmla="*/ 0 h 746372"/>
                <a:gd name="connsiteX3" fmla="*/ 195308 w 269358"/>
                <a:gd name="connsiteY3" fmla="*/ 0 h 746372"/>
                <a:gd name="connsiteX4" fmla="*/ 220316 w 269358"/>
                <a:gd name="connsiteY4" fmla="*/ 746372 h 746372"/>
                <a:gd name="connsiteX5" fmla="*/ 269358 w 269358"/>
                <a:gd name="connsiteY5" fmla="*/ 746372 h 746372"/>
                <a:gd name="connsiteX0" fmla="*/ 0 w 257203"/>
                <a:gd name="connsiteY0" fmla="*/ 743343 h 746372"/>
                <a:gd name="connsiteX1" fmla="*/ 67744 w 257203"/>
                <a:gd name="connsiteY1" fmla="*/ 745724 h 746372"/>
                <a:gd name="connsiteX2" fmla="*/ 94377 w 257203"/>
                <a:gd name="connsiteY2" fmla="*/ 0 h 746372"/>
                <a:gd name="connsiteX3" fmla="*/ 183153 w 257203"/>
                <a:gd name="connsiteY3" fmla="*/ 0 h 746372"/>
                <a:gd name="connsiteX4" fmla="*/ 208161 w 257203"/>
                <a:gd name="connsiteY4" fmla="*/ 746372 h 746372"/>
                <a:gd name="connsiteX5" fmla="*/ 257203 w 257203"/>
                <a:gd name="connsiteY5" fmla="*/ 746372 h 74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203" h="746372">
                  <a:moveTo>
                    <a:pt x="0" y="743343"/>
                  </a:moveTo>
                  <a:lnTo>
                    <a:pt x="67744" y="745724"/>
                  </a:lnTo>
                  <a:lnTo>
                    <a:pt x="94377" y="0"/>
                  </a:lnTo>
                  <a:lnTo>
                    <a:pt x="183153" y="0"/>
                  </a:lnTo>
                  <a:lnTo>
                    <a:pt x="208161" y="746372"/>
                  </a:lnTo>
                  <a:lnTo>
                    <a:pt x="257203" y="746372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>
              <a:off x="4145972" y="3452875"/>
              <a:ext cx="2510609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9" name="TextBox 38"/>
            <p:cNvSpPr txBox="1"/>
            <p:nvPr/>
          </p:nvSpPr>
          <p:spPr>
            <a:xfrm>
              <a:off x="5019012" y="3131291"/>
              <a:ext cx="1083076" cy="36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 </a:t>
              </a:r>
              <a:r>
                <a:rPr lang="en-US" sz="1400" dirty="0" err="1" smtClean="0"/>
                <a:t>ms</a:t>
              </a:r>
              <a:endParaRPr lang="en-US" sz="1400" dirty="0"/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>
              <a:off x="5343693" y="4724737"/>
              <a:ext cx="0" cy="22194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5542388" y="4724737"/>
              <a:ext cx="0" cy="22194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2" name="TextBox 41"/>
            <p:cNvSpPr txBox="1"/>
            <p:nvPr/>
          </p:nvSpPr>
          <p:spPr>
            <a:xfrm>
              <a:off x="5142893" y="4966340"/>
              <a:ext cx="6541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0.5 </a:t>
              </a:r>
              <a:r>
                <a:rPr lang="en-US" sz="1000" dirty="0" err="1" smtClean="0">
                  <a:solidFill>
                    <a:srgbClr val="FF0000"/>
                  </a:solidFill>
                </a:rPr>
                <a:t>ms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15087" y="3601754"/>
              <a:ext cx="1072349" cy="76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Ion source extractor voltage</a:t>
              </a:r>
              <a:endParaRPr lang="en-US" sz="12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25896" y="4439340"/>
              <a:ext cx="967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Chopper voltage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87436" y="3765978"/>
              <a:ext cx="5337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 kV</a:t>
              </a:r>
              <a:endParaRPr lang="en-US" sz="1200" dirty="0"/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 flipV="1">
              <a:off x="4172757" y="3924918"/>
              <a:ext cx="2775586" cy="0"/>
            </a:xfrm>
            <a:prstGeom prst="line">
              <a:avLst/>
            </a:prstGeom>
            <a:noFill/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3622189" y="4671654"/>
              <a:ext cx="4023360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8" name="TextBox 47"/>
            <p:cNvSpPr txBox="1"/>
            <p:nvPr/>
          </p:nvSpPr>
          <p:spPr>
            <a:xfrm>
              <a:off x="3037951" y="4531674"/>
              <a:ext cx="5971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-5 kV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4145972" y="3382145"/>
              <a:ext cx="0" cy="18288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6659832" y="3382145"/>
              <a:ext cx="0" cy="18288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5343693" y="4844761"/>
              <a:ext cx="189638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4145972" y="3998255"/>
              <a:ext cx="0" cy="18288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5344333" y="3998255"/>
              <a:ext cx="0" cy="22194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4145972" y="4139428"/>
              <a:ext cx="1197721" cy="0"/>
            </a:xfrm>
            <a:prstGeom prst="straightConnector1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tx1"/>
                  </a:gs>
                  <a:gs pos="50000">
                    <a:srgbClr val="FF000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prstDash val="solid"/>
              <a:round/>
              <a:headEnd type="triangl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5" name="TextBox 54"/>
            <p:cNvSpPr txBox="1"/>
            <p:nvPr/>
          </p:nvSpPr>
          <p:spPr>
            <a:xfrm>
              <a:off x="4219983" y="4232294"/>
              <a:ext cx="1083076" cy="36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 </a:t>
              </a:r>
              <a:r>
                <a:rPr lang="en-US" sz="1400" dirty="0" err="1" smtClean="0"/>
                <a:t>ms</a:t>
              </a:r>
              <a:endParaRPr lang="en-US" sz="1400" dirty="0"/>
            </a:p>
          </p:txBody>
        </p:sp>
        <p:cxnSp>
          <p:nvCxnSpPr>
            <p:cNvPr id="56" name="Straight Connector 55"/>
            <p:cNvCxnSpPr/>
            <p:nvPr/>
          </p:nvCxnSpPr>
          <p:spPr bwMode="auto">
            <a:xfrm rot="5400000">
              <a:off x="5653359" y="3919806"/>
              <a:ext cx="0" cy="22194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5698836" y="3920185"/>
              <a:ext cx="0" cy="11059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5698836" y="3838669"/>
              <a:ext cx="0" cy="8151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 flipV="1">
              <a:off x="5698836" y="4040209"/>
              <a:ext cx="0" cy="15420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/>
            <p:cNvCxnSpPr/>
            <p:nvPr/>
          </p:nvCxnSpPr>
          <p:spPr bwMode="auto">
            <a:xfrm rot="5400000">
              <a:off x="5809807" y="4092974"/>
              <a:ext cx="0" cy="22194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1" name="TextBox 60"/>
            <p:cNvSpPr txBox="1"/>
            <p:nvPr/>
          </p:nvSpPr>
          <p:spPr>
            <a:xfrm>
              <a:off x="5896275" y="4071305"/>
              <a:ext cx="6541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-300 V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02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performance (</a:t>
            </a:r>
            <a:r>
              <a:rPr lang="en-US" dirty="0" err="1" smtClean="0"/>
              <a:t>cont</a:t>
            </a:r>
            <a:r>
              <a:rPr lang="en-US" dirty="0" smtClean="0"/>
              <a:t>’)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7244"/>
            <a:ext cx="8672513" cy="5249112"/>
          </a:xfrm>
        </p:spPr>
        <p:txBody>
          <a:bodyPr>
            <a:normAutofit/>
          </a:bodyPr>
          <a:lstStyle/>
          <a:p>
            <a:r>
              <a:rPr lang="en-US" dirty="0" err="1" smtClean="0"/>
              <a:t>Twiss</a:t>
            </a:r>
            <a:r>
              <a:rPr lang="en-US" dirty="0" smtClean="0"/>
              <a:t> parameters nearly matched</a:t>
            </a:r>
            <a:br>
              <a:rPr lang="en-US" dirty="0" smtClean="0"/>
            </a:br>
            <a:r>
              <a:rPr lang="en-US" dirty="0" smtClean="0"/>
              <a:t>to RFQ’s with low emittance</a:t>
            </a:r>
          </a:p>
          <a:p>
            <a:pPr lvl="1"/>
            <a:r>
              <a:rPr lang="en-US" dirty="0" smtClean="0"/>
              <a:t>Caveat: emittance scanner</a:t>
            </a:r>
            <a:br>
              <a:rPr lang="en-US" dirty="0" smtClean="0"/>
            </a:br>
            <a:r>
              <a:rPr lang="en-US" dirty="0" smtClean="0"/>
              <a:t>located ~20 cm downstream</a:t>
            </a:r>
            <a:br>
              <a:rPr lang="en-US" dirty="0" smtClean="0"/>
            </a:br>
            <a:r>
              <a:rPr lang="en-US" dirty="0" smtClean="0"/>
              <a:t>of where the RFQ first vane</a:t>
            </a:r>
            <a:br>
              <a:rPr lang="en-US" dirty="0" smtClean="0"/>
            </a:br>
            <a:r>
              <a:rPr lang="en-US" dirty="0" smtClean="0"/>
              <a:t>tip would be </a:t>
            </a:r>
            <a:r>
              <a:rPr lang="en-US" dirty="0" smtClean="0">
                <a:sym typeface="Wingdings" panose="05000000000000000000" pitchFamily="2" charset="2"/>
              </a:rPr>
              <a:t> Measuring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large diverging beam while it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is a small converging beam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at the RFQ ‘entrance’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Twiss</a:t>
            </a:r>
            <a:r>
              <a:rPr lang="en-US" dirty="0" smtClean="0"/>
              <a:t> parameters do not</a:t>
            </a:r>
            <a:br>
              <a:rPr lang="en-US" dirty="0" smtClean="0"/>
            </a:br>
            <a:r>
              <a:rPr lang="en-US" dirty="0" smtClean="0"/>
              <a:t>vary widely within the pulse</a:t>
            </a:r>
          </a:p>
          <a:p>
            <a:pPr lvl="1"/>
            <a:r>
              <a:rPr lang="en-US" dirty="0" smtClean="0"/>
              <a:t>Partially un-neutralized</a:t>
            </a:r>
            <a:br>
              <a:rPr lang="en-US" dirty="0" smtClean="0"/>
            </a:br>
            <a:r>
              <a:rPr lang="en-US" dirty="0" smtClean="0"/>
              <a:t>scheme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875699" y="907245"/>
            <a:ext cx="2674400" cy="2444436"/>
            <a:chOff x="5776111" y="1421394"/>
            <a:chExt cx="2842788" cy="25983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920" t="16195" r="6624" b="1961"/>
            <a:stretch/>
          </p:blipFill>
          <p:spPr>
            <a:xfrm>
              <a:off x="5776111" y="1421394"/>
              <a:ext cx="2842788" cy="259834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84752" y="3865830"/>
              <a:ext cx="295386" cy="1358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27297" y="3303175"/>
            <a:ext cx="570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X, mm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411253" y="1838689"/>
            <a:ext cx="6274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X’, </a:t>
            </a:r>
            <a:r>
              <a:rPr lang="en-US" sz="1000" b="1" dirty="0" err="1" smtClean="0">
                <a:solidFill>
                  <a:schemeClr val="bg1">
                    <a:lumMod val="50000"/>
                  </a:schemeClr>
                </a:solidFill>
              </a:rPr>
              <a:t>mrad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4447" y="901509"/>
            <a:ext cx="1827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smtClean="0">
                <a:solidFill>
                  <a:srgbClr val="FF0000"/>
                </a:solidFill>
              </a:rPr>
              <a:t>, 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rms</a:t>
            </a:r>
            <a:r>
              <a:rPr lang="en-US" sz="1400" dirty="0" smtClean="0">
                <a:solidFill>
                  <a:srgbClr val="FF0000"/>
                </a:solidFill>
              </a:rPr>
              <a:t> = 0.13 mm </a:t>
            </a:r>
            <a:r>
              <a:rPr lang="en-US" sz="1400" dirty="0" err="1" smtClean="0">
                <a:solidFill>
                  <a:srgbClr val="FF0000"/>
                </a:solidFill>
              </a:rPr>
              <a:t>mrad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11" y="3609530"/>
            <a:ext cx="3612332" cy="2616537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223312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reproducibility/stability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90" y="907244"/>
            <a:ext cx="8672513" cy="2216201"/>
          </a:xfrm>
        </p:spPr>
        <p:txBody>
          <a:bodyPr>
            <a:normAutofit fontScale="92500"/>
          </a:bodyPr>
          <a:lstStyle/>
          <a:p>
            <a:r>
              <a:rPr lang="en-US" dirty="0"/>
              <a:t>T</a:t>
            </a:r>
            <a:r>
              <a:rPr lang="en-US" dirty="0" smtClean="0"/>
              <a:t>he beam </a:t>
            </a:r>
            <a:r>
              <a:rPr lang="en-US" dirty="0" err="1" smtClean="0"/>
              <a:t>Twiss</a:t>
            </a:r>
            <a:r>
              <a:rPr lang="en-US" dirty="0" smtClean="0"/>
              <a:t> parameters vary day-to-day for seemingly identical settings</a:t>
            </a:r>
          </a:p>
          <a:p>
            <a:pPr lvl="1"/>
            <a:r>
              <a:rPr lang="en-US" dirty="0" smtClean="0"/>
              <a:t>Origin is not understood yet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inear relationship between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and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endParaRPr lang="en-US" dirty="0" smtClean="0"/>
          </a:p>
          <a:p>
            <a:pPr lvl="2"/>
            <a:r>
              <a:rPr lang="en-US" sz="1800" dirty="0" smtClean="0"/>
              <a:t>Similar slope while changing the beam current may point to fluctuations in neutralization factor as a culprit</a:t>
            </a:r>
          </a:p>
          <a:p>
            <a:pPr lvl="1"/>
            <a:r>
              <a:rPr lang="en-US" dirty="0" smtClean="0"/>
              <a:t>Likely, can be mostly corrected by adjusting Solenoid #3 focusing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585" t="3050" r="1541" b="3074"/>
          <a:stretch/>
        </p:blipFill>
        <p:spPr>
          <a:xfrm>
            <a:off x="3947311" y="3156954"/>
            <a:ext cx="4968088" cy="30617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1790" y="4138657"/>
            <a:ext cx="24249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B050"/>
                </a:solidFill>
              </a:rPr>
              <a:t>Twiss</a:t>
            </a:r>
            <a:r>
              <a:rPr lang="en-US" sz="1600" dirty="0" smtClean="0">
                <a:solidFill>
                  <a:srgbClr val="00B050"/>
                </a:solidFill>
              </a:rPr>
              <a:t> parameters compiled over several weeks for </a:t>
            </a:r>
            <a:r>
              <a:rPr lang="en-US" sz="1600" u="sng" dirty="0" smtClean="0">
                <a:solidFill>
                  <a:srgbClr val="00B050"/>
                </a:solidFill>
              </a:rPr>
              <a:t>identical IS and focusing settings</a:t>
            </a:r>
            <a:r>
              <a:rPr lang="en-US" sz="1600" dirty="0" smtClean="0">
                <a:solidFill>
                  <a:srgbClr val="00B050"/>
                </a:solidFill>
              </a:rPr>
              <a:t> (</a:t>
            </a:r>
            <a:r>
              <a:rPr lang="en-US" sz="1600" dirty="0" smtClean="0">
                <a:solidFill>
                  <a:srgbClr val="0070C0"/>
                </a:solidFill>
              </a:rPr>
              <a:t>blue circles</a:t>
            </a:r>
            <a:r>
              <a:rPr lang="en-US" sz="1600" dirty="0" smtClean="0">
                <a:solidFill>
                  <a:srgbClr val="00B050"/>
                </a:solidFill>
              </a:rPr>
              <a:t>) (“File #1553”) and during a study where </a:t>
            </a:r>
            <a:r>
              <a:rPr lang="en-US" sz="1600" i="1" dirty="0" smtClean="0">
                <a:solidFill>
                  <a:srgbClr val="00B050"/>
                </a:solidFill>
              </a:rPr>
              <a:t>only</a:t>
            </a:r>
            <a:r>
              <a:rPr lang="en-US" sz="1600" dirty="0" smtClean="0">
                <a:solidFill>
                  <a:srgbClr val="00B050"/>
                </a:solidFill>
              </a:rPr>
              <a:t> the beam current was varied (</a:t>
            </a:r>
            <a:r>
              <a:rPr lang="en-US" sz="1600" dirty="0" smtClean="0">
                <a:solidFill>
                  <a:srgbClr val="404040"/>
                </a:solidFill>
              </a:rPr>
              <a:t>black squares</a:t>
            </a:r>
            <a:r>
              <a:rPr lang="en-US" sz="1600" dirty="0" smtClean="0">
                <a:solidFill>
                  <a:srgbClr val="00B050"/>
                </a:solidFill>
              </a:rPr>
              <a:t>).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Improvement Plan II (PIP-II)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679825"/>
            <a:ext cx="8672513" cy="3577424"/>
          </a:xfrm>
        </p:spPr>
        <p:txBody>
          <a:bodyPr>
            <a:normAutofit/>
          </a:bodyPr>
          <a:lstStyle/>
          <a:p>
            <a:r>
              <a:rPr lang="en-US" dirty="0" smtClean="0"/>
              <a:t>Design criteria</a:t>
            </a:r>
          </a:p>
          <a:p>
            <a:pPr lvl="1"/>
            <a:r>
              <a:rPr lang="en-US" sz="2000" dirty="0"/>
              <a:t>Deliver &gt;1 MW of proton beam power from the Main Injector over the energy range 60 – 120 GeV, at the start of LBNF operations</a:t>
            </a:r>
          </a:p>
          <a:p>
            <a:pPr lvl="1"/>
            <a:r>
              <a:rPr lang="en-US" sz="2000" dirty="0"/>
              <a:t>Support the current 8 GeV program including Mu2e, g-2, and short-baseline neutrinos</a:t>
            </a:r>
          </a:p>
          <a:p>
            <a:pPr lvl="1"/>
            <a:r>
              <a:rPr lang="en-US" sz="2000" dirty="0"/>
              <a:t>Provide an upgrade path for Mu2e</a:t>
            </a:r>
          </a:p>
          <a:p>
            <a:pPr lvl="1"/>
            <a:r>
              <a:rPr lang="en-US" sz="2000" dirty="0"/>
              <a:t>Provide a platform for extension of  beam power to LBNF to &gt;2 MW</a:t>
            </a:r>
          </a:p>
          <a:p>
            <a:pPr lvl="1"/>
            <a:r>
              <a:rPr lang="en-US" sz="2000" dirty="0"/>
              <a:t>Provide a platform for extension of capability to high duty factor/higher beam power </a:t>
            </a:r>
            <a:r>
              <a:rPr lang="en-US" sz="2000" dirty="0" smtClean="0"/>
              <a:t>operations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888814"/>
            <a:ext cx="8672513" cy="15646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goal of </a:t>
            </a:r>
            <a:r>
              <a:rPr lang="en-US" b="1" dirty="0" smtClean="0">
                <a:solidFill>
                  <a:srgbClr val="006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</a:t>
            </a:r>
            <a:r>
              <a:rPr lang="en-US" b="1" dirty="0">
                <a:solidFill>
                  <a:srgbClr val="006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to support long-term physics research goals outlined in the P5 plan, by delivering increased beam power to the U.S. neutrino program and providing a platform for the future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5"/>
          <a:stretch/>
        </p:blipFill>
        <p:spPr>
          <a:xfrm>
            <a:off x="303466" y="4449546"/>
            <a:ext cx="8537065" cy="177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8187"/>
            <a:ext cx="4678377" cy="417364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Magnets</a:t>
            </a:r>
          </a:p>
          <a:p>
            <a:pPr lvl="1"/>
            <a:r>
              <a:rPr lang="en-US" dirty="0" err="1" smtClean="0"/>
              <a:t>Quadrupoles</a:t>
            </a:r>
            <a:r>
              <a:rPr lang="en-US" dirty="0" smtClean="0"/>
              <a:t> and dipole correctors</a:t>
            </a:r>
            <a:endParaRPr lang="en-US" dirty="0"/>
          </a:p>
          <a:p>
            <a:r>
              <a:rPr lang="en-US" dirty="0" smtClean="0"/>
              <a:t>Kickers</a:t>
            </a:r>
          </a:p>
          <a:p>
            <a:pPr lvl="1"/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U = 500 V on each plate</a:t>
            </a:r>
          </a:p>
          <a:p>
            <a:pPr lvl="1"/>
            <a:r>
              <a:rPr lang="en-US" dirty="0" smtClean="0"/>
              <a:t>Two 50 cm-long kickers</a:t>
            </a:r>
          </a:p>
          <a:p>
            <a:pPr lvl="1"/>
            <a:r>
              <a:rPr lang="en-US" dirty="0" smtClean="0"/>
              <a:t>6.15 ns bunch separation</a:t>
            </a:r>
          </a:p>
          <a:p>
            <a:pPr lvl="1"/>
            <a:r>
              <a:rPr lang="en-US" dirty="0" smtClean="0"/>
              <a:t>1.3 ns 6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 bunch length</a:t>
            </a:r>
            <a:endParaRPr lang="en-US" dirty="0"/>
          </a:p>
          <a:p>
            <a:r>
              <a:rPr lang="en-US" dirty="0" smtClean="0"/>
              <a:t>Absorber</a:t>
            </a:r>
          </a:p>
          <a:p>
            <a:pPr lvl="1"/>
            <a:r>
              <a:rPr lang="en-US" dirty="0" smtClean="0"/>
              <a:t>21 kW CW (17 kW/cm</a:t>
            </a:r>
            <a:r>
              <a:rPr lang="en-US" baseline="30000" dirty="0" smtClean="0"/>
              <a:t>2</a:t>
            </a:r>
            <a:r>
              <a:rPr lang="en-US" dirty="0" smtClean="0"/>
              <a:t> max)</a:t>
            </a:r>
          </a:p>
          <a:p>
            <a:pPr lvl="1"/>
            <a:r>
              <a:rPr lang="en-US" dirty="0" smtClean="0"/>
              <a:t>2 mm 1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 beam</a:t>
            </a:r>
          </a:p>
          <a:p>
            <a:pPr lvl="1"/>
            <a:r>
              <a:rPr lang="en-US" dirty="0" smtClean="0"/>
              <a:t>50 cm-long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67113" y="878187"/>
            <a:ext cx="3761791" cy="41736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Bunching cavities</a:t>
            </a:r>
          </a:p>
          <a:p>
            <a:r>
              <a:rPr lang="en-US" sz="2200" dirty="0" smtClean="0"/>
              <a:t>Scrapers</a:t>
            </a:r>
          </a:p>
          <a:p>
            <a:pPr lvl="1"/>
            <a:r>
              <a:rPr lang="en-US" sz="2000" dirty="0" smtClean="0"/>
              <a:t>4 assemblies</a:t>
            </a:r>
          </a:p>
          <a:p>
            <a:pPr lvl="1"/>
            <a:r>
              <a:rPr lang="en-US" sz="2000" dirty="0" smtClean="0"/>
              <a:t>4 jaws for each</a:t>
            </a:r>
          </a:p>
          <a:p>
            <a:r>
              <a:rPr lang="en-US" sz="2200" dirty="0" smtClean="0"/>
              <a:t>Diagnostics</a:t>
            </a:r>
          </a:p>
          <a:p>
            <a:pPr lvl="1"/>
            <a:r>
              <a:rPr lang="en-US" sz="2000" dirty="0" smtClean="0"/>
              <a:t>BPMs, DCCT, </a:t>
            </a:r>
            <a:r>
              <a:rPr lang="en-US" sz="2000" dirty="0" err="1" smtClean="0"/>
              <a:t>toroids</a:t>
            </a:r>
            <a:endParaRPr lang="en-US" sz="2000" dirty="0" smtClean="0"/>
          </a:p>
          <a:p>
            <a:pPr lvl="1"/>
            <a:r>
              <a:rPr lang="en-US" sz="2000" dirty="0" smtClean="0"/>
              <a:t>Emittance scanner</a:t>
            </a:r>
          </a:p>
          <a:p>
            <a:pPr lvl="1"/>
            <a:r>
              <a:rPr lang="en-US" sz="2000" dirty="0" smtClean="0"/>
              <a:t>Wire/laser wire scanners</a:t>
            </a:r>
          </a:p>
          <a:p>
            <a:pPr lvl="1"/>
            <a:r>
              <a:rPr lang="en-US" sz="2000" dirty="0" smtClean="0"/>
              <a:t>Fast </a:t>
            </a:r>
            <a:r>
              <a:rPr lang="en-US" sz="2000" dirty="0"/>
              <a:t>Faraday </a:t>
            </a:r>
            <a:r>
              <a:rPr lang="en-US" sz="2000" dirty="0" smtClean="0"/>
              <a:t>cup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xtinction </a:t>
            </a:r>
            <a:r>
              <a:rPr lang="en-US" sz="2000" dirty="0"/>
              <a:t>monitor</a:t>
            </a:r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598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3865"/>
            <a:ext cx="8672513" cy="5540721"/>
          </a:xfrm>
        </p:spPr>
        <p:txBody>
          <a:bodyPr>
            <a:normAutofit/>
          </a:bodyPr>
          <a:lstStyle/>
          <a:p>
            <a:r>
              <a:rPr lang="en-US" dirty="0" smtClean="0"/>
              <a:t>Two ¼-length prototypes have been built</a:t>
            </a:r>
          </a:p>
          <a:p>
            <a:pPr lvl="1"/>
            <a:r>
              <a:rPr lang="en-US" dirty="0" smtClean="0"/>
              <a:t>Molybdenum </a:t>
            </a:r>
            <a:r>
              <a:rPr lang="en-US" dirty="0"/>
              <a:t>alloy TZM, transverse slits to alleviate stress, shadowing steps to protect the </a:t>
            </a:r>
            <a:r>
              <a:rPr lang="en-US" dirty="0" smtClean="0"/>
              <a:t>slits</a:t>
            </a:r>
          </a:p>
          <a:p>
            <a:pPr lvl="2"/>
            <a:r>
              <a:rPr lang="en-US" dirty="0" smtClean="0"/>
              <a:t>29 </a:t>
            </a:r>
            <a:r>
              <a:rPr lang="en-US" dirty="0" err="1" smtClean="0"/>
              <a:t>mrad</a:t>
            </a:r>
            <a:r>
              <a:rPr lang="en-US" dirty="0" smtClean="0"/>
              <a:t> grazing angle of incidence</a:t>
            </a:r>
          </a:p>
          <a:p>
            <a:pPr lvl="1"/>
            <a:r>
              <a:rPr lang="en-US" dirty="0" smtClean="0"/>
              <a:t>Second prototype tested successfully with an e-beam (28 </a:t>
            </a:r>
            <a:r>
              <a:rPr lang="en-US" dirty="0" err="1" smtClean="0"/>
              <a:t>keV</a:t>
            </a:r>
            <a:r>
              <a:rPr lang="en-US" dirty="0" smtClean="0"/>
              <a:t>, 0.19 A) at comparable power density</a:t>
            </a:r>
          </a:p>
          <a:p>
            <a:pPr lvl="2"/>
            <a:r>
              <a:rPr lang="en-US" dirty="0" smtClean="0"/>
              <a:t>Separate TZM plates pressed against a water-cooled aluminum plate </a:t>
            </a:r>
            <a:r>
              <a:rPr lang="en-US" dirty="0" smtClean="0">
                <a:sym typeface="Wingdings" panose="05000000000000000000" pitchFamily="2" charset="2"/>
              </a:rPr>
              <a:t> Remove chances to develop a crack to water channels</a:t>
            </a:r>
            <a:endParaRPr lang="en-US" dirty="0" smtClean="0"/>
          </a:p>
          <a:p>
            <a:pPr lvl="2"/>
            <a:r>
              <a:rPr lang="en-US" dirty="0"/>
              <a:t>T</a:t>
            </a:r>
            <a:r>
              <a:rPr lang="en-US" dirty="0" smtClean="0"/>
              <a:t>ested at a </a:t>
            </a:r>
            <a:r>
              <a:rPr lang="en-US" dirty="0"/>
              <a:t>power density well above the </a:t>
            </a:r>
            <a:r>
              <a:rPr lang="en-US" dirty="0" smtClean="0"/>
              <a:t>one expected </a:t>
            </a:r>
            <a:r>
              <a:rPr lang="en-US" dirty="0"/>
              <a:t>at PXIE, to ~30 W/mm</a:t>
            </a:r>
            <a:r>
              <a:rPr lang="en-US" baseline="30000" dirty="0"/>
              <a:t>2</a:t>
            </a:r>
            <a:r>
              <a:rPr lang="en-US" dirty="0"/>
              <a:t> with surface temperature up </a:t>
            </a:r>
            <a:r>
              <a:rPr lang="en-US" dirty="0" smtClean="0"/>
              <a:t>to ~1600K </a:t>
            </a:r>
            <a:endParaRPr lang="en-US" dirty="0"/>
          </a:p>
          <a:p>
            <a:pPr lvl="2"/>
            <a:r>
              <a:rPr lang="en-US" dirty="0"/>
              <a:t>Survived &gt;10</a:t>
            </a:r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 err="1" smtClean="0"/>
              <a:t>thermocycles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8 days</a:t>
            </a:r>
          </a:p>
          <a:p>
            <a:r>
              <a:rPr lang="en-US" dirty="0" smtClean="0"/>
              <a:t>Plan to test Prototype-II in full</a:t>
            </a:r>
            <a:br>
              <a:rPr lang="en-US" dirty="0" smtClean="0"/>
            </a:br>
            <a:r>
              <a:rPr lang="en-US" dirty="0" smtClean="0"/>
              <a:t>length MEBT before</a:t>
            </a:r>
            <a:br>
              <a:rPr lang="en-US" dirty="0" smtClean="0"/>
            </a:br>
            <a:r>
              <a:rPr lang="en-US" dirty="0" smtClean="0"/>
              <a:t>proceeding</a:t>
            </a:r>
            <a:r>
              <a:rPr lang="en-US" dirty="0"/>
              <a:t> </a:t>
            </a:r>
            <a:r>
              <a:rPr lang="en-US" dirty="0" smtClean="0"/>
              <a:t>to final absorber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4418091"/>
            <a:ext cx="2755007" cy="182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070" y="3796108"/>
            <a:ext cx="1535312" cy="240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34965" y="4783397"/>
            <a:ext cx="706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bg1"/>
                </a:solidFill>
              </a:rPr>
              <a:t>C. Baffes</a:t>
            </a:r>
            <a:endParaRPr lang="en-US" sz="9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1033"/>
            <a:ext cx="8672513" cy="5421128"/>
          </a:xfrm>
        </p:spPr>
        <p:txBody>
          <a:bodyPr>
            <a:normAutofit/>
          </a:bodyPr>
          <a:lstStyle/>
          <a:p>
            <a:r>
              <a:rPr lang="en-US" dirty="0" smtClean="0"/>
              <a:t>To be used for beam scraping, machine protection and beam size estimations</a:t>
            </a:r>
          </a:p>
          <a:p>
            <a:endParaRPr lang="en-US" dirty="0" smtClean="0"/>
          </a:p>
          <a:p>
            <a:r>
              <a:rPr lang="en-US" dirty="0" smtClean="0"/>
              <a:t>Prototype tested with an electron beam</a:t>
            </a:r>
            <a:br>
              <a:rPr lang="en-US" dirty="0" smtClean="0"/>
            </a:br>
            <a:r>
              <a:rPr lang="en-US" dirty="0" smtClean="0"/>
              <a:t>to up to 150 W</a:t>
            </a:r>
          </a:p>
          <a:p>
            <a:pPr lvl="1"/>
            <a:r>
              <a:rPr lang="en-US" dirty="0" smtClean="0"/>
              <a:t>Radiation-cooled, electrically isolated,</a:t>
            </a:r>
            <a:br>
              <a:rPr lang="en-US" dirty="0" smtClean="0"/>
            </a:br>
            <a:r>
              <a:rPr lang="en-US" dirty="0" smtClean="0"/>
              <a:t>independently movable TZM plates</a:t>
            </a:r>
          </a:p>
          <a:p>
            <a:pPr lvl="1"/>
            <a:r>
              <a:rPr lang="en-US" dirty="0" smtClean="0"/>
              <a:t>Max. expected in MEBT: 50 W (per jaw)</a:t>
            </a:r>
          </a:p>
          <a:p>
            <a:endParaRPr lang="en-US" dirty="0" smtClean="0"/>
          </a:p>
          <a:p>
            <a:r>
              <a:rPr lang="en-US" dirty="0" smtClean="0"/>
              <a:t>First set of 4 has been assembled and</a:t>
            </a:r>
            <a:br>
              <a:rPr lang="en-US" dirty="0" smtClean="0"/>
            </a:br>
            <a:r>
              <a:rPr lang="en-US" dirty="0" smtClean="0"/>
              <a:t>installed in the LEBT for testing</a:t>
            </a:r>
            <a:br>
              <a:rPr lang="en-US" dirty="0" smtClean="0"/>
            </a:br>
            <a:r>
              <a:rPr lang="en-US" dirty="0" smtClean="0"/>
              <a:t>with beam</a:t>
            </a:r>
          </a:p>
          <a:p>
            <a:pPr lvl="1"/>
            <a:r>
              <a:rPr lang="en-US" dirty="0" smtClean="0"/>
              <a:t>Two more sets will be fabricated in FY15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05" y="1356338"/>
            <a:ext cx="2721243" cy="22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39225" y="3416359"/>
            <a:ext cx="27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404040"/>
                </a:solidFill>
              </a:rPr>
              <a:t>Model of the scraper set. C. Baffes</a:t>
            </a:r>
            <a:endParaRPr lang="en-US" sz="1400" dirty="0">
              <a:solidFill>
                <a:srgbClr val="40404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42" y="4129881"/>
            <a:ext cx="2736271" cy="204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1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21" y="3420388"/>
            <a:ext cx="8672513" cy="2789543"/>
          </a:xfrm>
        </p:spPr>
        <p:txBody>
          <a:bodyPr/>
          <a:lstStyle/>
          <a:p>
            <a:r>
              <a:rPr lang="en-US" dirty="0" smtClean="0"/>
              <a:t>Mainly 2 ‘diagnostics’ sections in the final MEBT configuration for large devices (e.g.: emittance scanner, laser wire)</a:t>
            </a:r>
          </a:p>
          <a:p>
            <a:r>
              <a:rPr lang="en-US" dirty="0" smtClean="0"/>
              <a:t>It might include: 9 BPMs, 2 </a:t>
            </a:r>
            <a:r>
              <a:rPr lang="en-US" dirty="0" err="1" smtClean="0"/>
              <a:t>toroids</a:t>
            </a:r>
            <a:r>
              <a:rPr lang="en-US" dirty="0" smtClean="0"/>
              <a:t>, a DCCT, 4 scraper assemblies, an emittance scanner, 2 wire scanners, a Fast Faraday cup, 2 laser wires, an extinction monitor</a:t>
            </a:r>
          </a:p>
          <a:p>
            <a:pPr lvl="1"/>
            <a:r>
              <a:rPr lang="en-US" dirty="0" smtClean="0"/>
              <a:t>In FY15, 2 </a:t>
            </a:r>
            <a:r>
              <a:rPr lang="en-US" dirty="0" err="1" smtClean="0"/>
              <a:t>toroids</a:t>
            </a:r>
            <a:r>
              <a:rPr lang="en-US" dirty="0" smtClean="0"/>
              <a:t>, 2 BPMs, 1 scraper assembly and a Fast Faraday cup should be enough for initial RFQ characterization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33569" y="745403"/>
            <a:ext cx="7476861" cy="2092042"/>
            <a:chOff x="1066800" y="4274458"/>
            <a:chExt cx="7476861" cy="20920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073" y="4419600"/>
              <a:ext cx="7367588" cy="1777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1066800" y="4274458"/>
              <a:ext cx="6858000" cy="2092042"/>
              <a:chOff x="1066800" y="4274458"/>
              <a:chExt cx="6858000" cy="209204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066800" y="5451972"/>
                <a:ext cx="68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/>
                  <a:t>RFQ</a:t>
                </a:r>
                <a:endParaRPr lang="en-US" sz="16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657600" y="4696047"/>
                <a:ext cx="16433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/>
                  <a:t>Bunching cavity</a:t>
                </a:r>
                <a:endParaRPr lang="en-US" sz="16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4191000" y="5034601"/>
                <a:ext cx="288264" cy="27381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4658842" y="6027946"/>
                <a:ext cx="9799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/>
                  <a:t>Kickers</a:t>
                </a:r>
                <a:endParaRPr lang="en-US" sz="1600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 bwMode="auto">
              <a:xfrm flipH="1" flipV="1">
                <a:off x="3810001" y="5841291"/>
                <a:ext cx="1049866" cy="22004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flipV="1">
                <a:off x="4859867" y="5621249"/>
                <a:ext cx="288954" cy="440082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7239000" y="4274458"/>
                <a:ext cx="68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/>
                  <a:t>HWR</a:t>
                </a:r>
                <a:endParaRPr 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235706" y="5689392"/>
                <a:ext cx="13550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/>
                  <a:t>Quadrupoles</a:t>
                </a:r>
                <a:endParaRPr lang="en-US" sz="1600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flipV="1">
                <a:off x="6758077" y="5436779"/>
                <a:ext cx="144477" cy="3537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TextBox 18"/>
              <p:cNvSpPr txBox="1"/>
              <p:nvPr/>
            </p:nvSpPr>
            <p:spPr>
              <a:xfrm>
                <a:off x="5300928" y="4696047"/>
                <a:ext cx="1099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/>
                  <a:t>Absorber</a:t>
                </a:r>
                <a:endParaRPr lang="en-US" sz="16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362200" y="4870251"/>
                <a:ext cx="1099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/>
                  <a:t>Scrapers</a:t>
                </a:r>
                <a:endParaRPr lang="en-US" sz="1600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2623872" y="5159963"/>
                <a:ext cx="288264" cy="27381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2" name="TextBox 21"/>
          <p:cNvSpPr txBox="1"/>
          <p:nvPr/>
        </p:nvSpPr>
        <p:spPr>
          <a:xfrm>
            <a:off x="4535786" y="2851001"/>
            <a:ext cx="2716040" cy="461665"/>
          </a:xfrm>
          <a:prstGeom prst="rect">
            <a:avLst/>
          </a:prstGeom>
          <a:noFill/>
          <a:ln w="19050" cap="rnd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Diagnostics sections</a:t>
            </a:r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7260564" y="1702051"/>
            <a:ext cx="326240" cy="1131684"/>
          </a:xfrm>
          <a:custGeom>
            <a:avLst/>
            <a:gdLst>
              <a:gd name="connsiteX0" fmla="*/ 0 w 1267485"/>
              <a:gd name="connsiteY0" fmla="*/ 1131684 h 1131684"/>
              <a:gd name="connsiteX1" fmla="*/ 887239 w 1267485"/>
              <a:gd name="connsiteY1" fmla="*/ 851026 h 1131684"/>
              <a:gd name="connsiteX2" fmla="*/ 1267485 w 1267485"/>
              <a:gd name="connsiteY2" fmla="*/ 0 h 113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7485" h="1131684">
                <a:moveTo>
                  <a:pt x="0" y="1131684"/>
                </a:moveTo>
                <a:cubicBezTo>
                  <a:pt x="337996" y="1085662"/>
                  <a:pt x="675992" y="1039640"/>
                  <a:pt x="887239" y="851026"/>
                </a:cubicBezTo>
                <a:cubicBezTo>
                  <a:pt x="1098487" y="662412"/>
                  <a:pt x="1267485" y="0"/>
                  <a:pt x="1267485" y="0"/>
                </a:cubicBezTo>
              </a:path>
            </a:pathLst>
          </a:custGeom>
          <a:noFill/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688879" y="2390115"/>
            <a:ext cx="1846907" cy="706170"/>
          </a:xfrm>
          <a:custGeom>
            <a:avLst/>
            <a:gdLst>
              <a:gd name="connsiteX0" fmla="*/ 1846907 w 1846907"/>
              <a:gd name="connsiteY0" fmla="*/ 706170 h 706170"/>
              <a:gd name="connsiteX1" fmla="*/ 579422 w 1846907"/>
              <a:gd name="connsiteY1" fmla="*/ 633742 h 706170"/>
              <a:gd name="connsiteX2" fmla="*/ 0 w 1846907"/>
              <a:gd name="connsiteY2" fmla="*/ 0 h 70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6907" h="706170">
                <a:moveTo>
                  <a:pt x="1846907" y="706170"/>
                </a:moveTo>
                <a:lnTo>
                  <a:pt x="579422" y="633742"/>
                </a:lnTo>
                <a:cubicBezTo>
                  <a:pt x="271604" y="516047"/>
                  <a:pt x="0" y="0"/>
                  <a:pt x="0" y="0"/>
                </a:cubicBezTo>
              </a:path>
            </a:pathLst>
          </a:custGeom>
          <a:noFill/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1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5347"/>
            <a:ext cx="8672513" cy="551356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Toroids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2 on hands</a:t>
            </a:r>
          </a:p>
          <a:p>
            <a:r>
              <a:rPr lang="en-US" dirty="0" smtClean="0"/>
              <a:t>BPMs</a:t>
            </a:r>
            <a:endParaRPr lang="en-US" dirty="0"/>
          </a:p>
          <a:p>
            <a:pPr lvl="1"/>
            <a:r>
              <a:rPr lang="en-US" dirty="0"/>
              <a:t>One BPM is complete and measured</a:t>
            </a:r>
          </a:p>
          <a:p>
            <a:pPr lvl="1"/>
            <a:r>
              <a:rPr lang="en-US" dirty="0"/>
              <a:t>One more BPM is in production; have buttons </a:t>
            </a: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2</a:t>
            </a:r>
            <a:r>
              <a:rPr lang="en-US" dirty="0"/>
              <a:t> </a:t>
            </a:r>
            <a:r>
              <a:rPr lang="en-US" dirty="0" smtClean="0"/>
              <a:t>more </a:t>
            </a:r>
            <a:endParaRPr lang="en-US" dirty="0"/>
          </a:p>
          <a:p>
            <a:pPr lvl="1"/>
            <a:r>
              <a:rPr lang="en-US" dirty="0"/>
              <a:t>Electronics for 2 BPMs should be ready </a:t>
            </a:r>
            <a:r>
              <a:rPr lang="en-US" dirty="0" smtClean="0"/>
              <a:t>by this</a:t>
            </a:r>
            <a:br>
              <a:rPr lang="en-US" dirty="0" smtClean="0"/>
            </a:br>
            <a:r>
              <a:rPr lang="en-US" dirty="0" smtClean="0"/>
              <a:t>summer</a:t>
            </a:r>
            <a:endParaRPr lang="en-US" dirty="0"/>
          </a:p>
          <a:p>
            <a:pPr lvl="1"/>
            <a:r>
              <a:rPr lang="en-US" dirty="0"/>
              <a:t>Buttons for all MEBT BPMs have been </a:t>
            </a:r>
            <a:r>
              <a:rPr lang="en-US" dirty="0" smtClean="0"/>
              <a:t>ordered</a:t>
            </a:r>
          </a:p>
          <a:p>
            <a:r>
              <a:rPr lang="en-US" dirty="0" smtClean="0"/>
              <a:t>Time-of-Flight </a:t>
            </a:r>
            <a:r>
              <a:rPr lang="en-US" dirty="0"/>
              <a:t>monitor (“movable BPM”) – being designed</a:t>
            </a:r>
          </a:p>
          <a:p>
            <a:pPr lvl="1"/>
            <a:r>
              <a:rPr lang="en-US" dirty="0"/>
              <a:t>To measure the beam energy by recording the phase as a function of the longitudinal BPM position, following an idea from SNS</a:t>
            </a:r>
          </a:p>
          <a:p>
            <a:r>
              <a:rPr lang="en-US" dirty="0"/>
              <a:t>Fast Faraday Cup – </a:t>
            </a:r>
            <a:r>
              <a:rPr lang="en-US" dirty="0" smtClean="0"/>
              <a:t>Tested with LEBT</a:t>
            </a:r>
            <a:endParaRPr lang="en-US" dirty="0"/>
          </a:p>
          <a:p>
            <a:pPr lvl="1"/>
            <a:r>
              <a:rPr lang="en-US" dirty="0"/>
              <a:t>Small portion of the beam is cut by a pinhole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collected </a:t>
            </a:r>
            <a:r>
              <a:rPr lang="en-US" dirty="0"/>
              <a:t>to a strip line</a:t>
            </a:r>
          </a:p>
          <a:p>
            <a:pPr lvl="1"/>
            <a:r>
              <a:rPr lang="en-US" dirty="0"/>
              <a:t>Modifications to SNS design to improve robustness</a:t>
            </a:r>
          </a:p>
          <a:p>
            <a:r>
              <a:rPr lang="en-US" dirty="0" smtClean="0"/>
              <a:t>Ring </a:t>
            </a:r>
            <a:r>
              <a:rPr lang="en-US" dirty="0"/>
              <a:t>pickup – being procured</a:t>
            </a:r>
          </a:p>
          <a:p>
            <a:pPr lvl="1"/>
            <a:r>
              <a:rPr lang="en-US" dirty="0"/>
              <a:t>To estimate average beam current from RFQ for </a:t>
            </a:r>
            <a:r>
              <a:rPr lang="en-US" dirty="0" smtClean="0"/>
              <a:t>MPS</a:t>
            </a:r>
            <a:br>
              <a:rPr lang="en-US" dirty="0" smtClean="0"/>
            </a:br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88" y="868755"/>
            <a:ext cx="2011426" cy="233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3962777"/>
            <a:ext cx="14001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7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7244"/>
            <a:ext cx="4741752" cy="411742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Reduction of </a:t>
            </a:r>
            <a:r>
              <a:rPr lang="en-US" dirty="0" err="1" smtClean="0"/>
              <a:t>df</a:t>
            </a:r>
            <a:r>
              <a:rPr lang="en-US" dirty="0" smtClean="0"/>
              <a:t>/</a:t>
            </a:r>
            <a:r>
              <a:rPr lang="en-US" dirty="0" err="1" smtClean="0"/>
              <a:t>dp</a:t>
            </a:r>
            <a:r>
              <a:rPr lang="en-US" dirty="0" smtClean="0"/>
              <a:t> through mechanical design improvements</a:t>
            </a:r>
          </a:p>
          <a:p>
            <a:pPr marL="685800" lvl="1"/>
            <a:r>
              <a:rPr lang="en-US" sz="2000" dirty="0"/>
              <a:t>A </a:t>
            </a:r>
            <a:r>
              <a:rPr lang="en-US" sz="2000" u="sng" dirty="0"/>
              <a:t>self-compensating design </a:t>
            </a:r>
            <a:r>
              <a:rPr lang="en-US" sz="2000" dirty="0"/>
              <a:t>was developed allowing low sensitivity to Helium pressure fluctuations, without increasing the stiffness to frequency-tuning.</a:t>
            </a:r>
          </a:p>
          <a:p>
            <a:pPr marL="685800" lvl="1"/>
            <a:r>
              <a:rPr lang="en-US" sz="2000" dirty="0"/>
              <a:t>Prototype cavity ~ </a:t>
            </a:r>
            <a:r>
              <a:rPr lang="en-US" sz="2000" b="1" dirty="0"/>
              <a:t>150 Hz/</a:t>
            </a:r>
            <a:r>
              <a:rPr lang="en-US" sz="2000" b="1" dirty="0" err="1"/>
              <a:t>torr</a:t>
            </a:r>
            <a:r>
              <a:rPr lang="en-US" sz="2000" b="1" dirty="0"/>
              <a:t> </a:t>
            </a:r>
            <a:r>
              <a:rPr lang="en-US" sz="2000" dirty="0"/>
              <a:t>-&gt; New </a:t>
            </a:r>
            <a:r>
              <a:rPr lang="en-US" sz="2000" dirty="0" smtClean="0"/>
              <a:t>design</a:t>
            </a:r>
            <a:br>
              <a:rPr lang="en-US" sz="2000" dirty="0" smtClean="0"/>
            </a:br>
            <a:r>
              <a:rPr lang="en-US" sz="2000" dirty="0" smtClean="0"/>
              <a:t>~</a:t>
            </a:r>
            <a:r>
              <a:rPr lang="en-US" sz="2000" b="1" dirty="0" smtClean="0"/>
              <a:t>4 </a:t>
            </a:r>
            <a:r>
              <a:rPr lang="en-US" sz="2000" b="1" dirty="0"/>
              <a:t>Hz/</a:t>
            </a:r>
            <a:r>
              <a:rPr lang="en-US" sz="2000" b="1" dirty="0" err="1"/>
              <a:t>torr</a:t>
            </a:r>
            <a:r>
              <a:rPr lang="en-US" sz="2000" b="1" dirty="0"/>
              <a:t> </a:t>
            </a:r>
            <a:r>
              <a:rPr lang="en-US" sz="2000" dirty="0"/>
              <a:t>( ~40 times less)</a:t>
            </a:r>
            <a:endParaRPr lang="en-US" sz="2000" u="sng" dirty="0"/>
          </a:p>
          <a:p>
            <a:pPr marL="685800" lvl="1"/>
            <a:r>
              <a:rPr lang="en-US" sz="2000" dirty="0"/>
              <a:t>Ease of tuning virtually </a:t>
            </a:r>
            <a:r>
              <a:rPr lang="en-US" sz="2000" dirty="0" smtClean="0"/>
              <a:t>unchanged:</a:t>
            </a:r>
            <a:br>
              <a:rPr lang="en-US" sz="2000" dirty="0" smtClean="0"/>
            </a:br>
            <a:r>
              <a:rPr lang="en-US" sz="2000" dirty="0" smtClean="0"/>
              <a:t>39 </a:t>
            </a:r>
            <a:r>
              <a:rPr lang="en-US" sz="2000" dirty="0"/>
              <a:t>N/kHz (bare), 40 N/kHz (with He vessel</a:t>
            </a:r>
            <a:r>
              <a:rPr lang="en-US" sz="2000" dirty="0" smtClean="0"/>
              <a:t>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2666" y="4813487"/>
            <a:ext cx="2481256" cy="14463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602" y="2733134"/>
            <a:ext cx="3443798" cy="34680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852657" y="872657"/>
            <a:ext cx="4009585" cy="19972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r>
              <a:rPr lang="en-US" dirty="0" smtClean="0"/>
              <a:t>Adaptive Lorentz Force Detuning compensation</a:t>
            </a:r>
          </a:p>
          <a:p>
            <a:pPr marL="685800" lvl="1"/>
            <a:r>
              <a:rPr lang="en-US" sz="2000" dirty="0" smtClean="0"/>
              <a:t>Successfully applied to different cavities/tuner configurations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 control (</a:t>
            </a:r>
            <a:r>
              <a:rPr lang="en-US" dirty="0" err="1" smtClean="0"/>
              <a:t>cont</a:t>
            </a:r>
            <a:r>
              <a:rPr lang="en-US" dirty="0" smtClean="0"/>
              <a:t>’)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925352"/>
            <a:ext cx="8672513" cy="1627726"/>
          </a:xfrm>
        </p:spPr>
        <p:txBody>
          <a:bodyPr/>
          <a:lstStyle/>
          <a:p>
            <a:r>
              <a:rPr lang="en-US" dirty="0" smtClean="0"/>
              <a:t>SSR1 Active </a:t>
            </a:r>
            <a:r>
              <a:rPr lang="en-US" dirty="0" err="1" smtClean="0"/>
              <a:t>microphonics</a:t>
            </a:r>
            <a:r>
              <a:rPr lang="en-US" dirty="0" smtClean="0"/>
              <a:t> control</a:t>
            </a:r>
          </a:p>
          <a:p>
            <a:pPr lvl="1"/>
            <a:r>
              <a:rPr lang="en-US" dirty="0" smtClean="0"/>
              <a:t>Feedforward compensation of the </a:t>
            </a:r>
            <a:r>
              <a:rPr lang="en-US" dirty="0" err="1" smtClean="0"/>
              <a:t>ponderomotive</a:t>
            </a:r>
            <a:r>
              <a:rPr lang="en-US" dirty="0" smtClean="0"/>
              <a:t> effects and active resonance stabilization using feedback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602" y="2123322"/>
            <a:ext cx="5450185" cy="40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0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HWR components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4" y="871030"/>
            <a:ext cx="4236668" cy="4987867"/>
          </a:xfrm>
        </p:spPr>
        <p:txBody>
          <a:bodyPr/>
          <a:lstStyle/>
          <a:p>
            <a:r>
              <a:rPr lang="en-US" dirty="0" smtClean="0"/>
              <a:t>Cavities</a:t>
            </a:r>
          </a:p>
          <a:p>
            <a:pPr lvl="1"/>
            <a:r>
              <a:rPr lang="en-US" dirty="0" smtClean="0"/>
              <a:t>Design complete</a:t>
            </a:r>
          </a:p>
          <a:p>
            <a:pPr lvl="1"/>
            <a:r>
              <a:rPr lang="en-US" dirty="0" smtClean="0"/>
              <a:t>First 2 HWR cavities were tested at 2K</a:t>
            </a:r>
          </a:p>
          <a:p>
            <a:pPr lvl="1"/>
            <a:r>
              <a:rPr lang="en-US" dirty="0" smtClean="0"/>
              <a:t>Cavities were electro-polished after fabrication was complete</a:t>
            </a:r>
          </a:p>
          <a:p>
            <a:pPr lvl="1"/>
            <a:r>
              <a:rPr lang="en-US" dirty="0" smtClean="0"/>
              <a:t>Niobium work in all remaining 7 cavities is nearly complete</a:t>
            </a:r>
          </a:p>
          <a:p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Design complete and under</a:t>
            </a:r>
            <a:br>
              <a:rPr lang="en-US" dirty="0" smtClean="0"/>
            </a:br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4" descr="C:\Users\b55303\Pictures\FNAL PXIE\Cavity Fab\IMG_48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21764" r="6875" b="13789"/>
          <a:stretch/>
        </p:blipFill>
        <p:spPr bwMode="auto">
          <a:xfrm>
            <a:off x="4585748" y="1431926"/>
            <a:ext cx="4389120" cy="209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ostroumov\Documents\FNAL\PIP-II\MAC March 2015\IMG_0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55" y="3773865"/>
            <a:ext cx="2739513" cy="205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25282" y="5859871"/>
            <a:ext cx="1944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Titanium </a:t>
            </a:r>
            <a:r>
              <a:rPr lang="en-US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strongback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4569" y="1058591"/>
            <a:ext cx="2975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HWR </a:t>
            </a:r>
            <a:r>
              <a:rPr lang="en-US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electropolish</a:t>
            </a: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is low-</a:t>
            </a:r>
            <a:r>
              <a:rPr lang="en-US" sz="1400" i="1" dirty="0" smtClean="0">
                <a:latin typeface="Symbol" panose="05050102010706020507" pitchFamily="18" charset="2"/>
                <a:cs typeface="Helvetica" panose="020B0604020202020204" pitchFamily="34" charset="0"/>
              </a:rPr>
              <a:t>b</a:t>
            </a: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EP tool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7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2615" r="16556" b="5347"/>
          <a:stretch/>
        </p:blipFill>
        <p:spPr>
          <a:xfrm>
            <a:off x="1761155" y="3665454"/>
            <a:ext cx="3745725" cy="2569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SSR1 components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882602"/>
            <a:ext cx="7204295" cy="3375045"/>
          </a:xfrm>
        </p:spPr>
        <p:txBody>
          <a:bodyPr>
            <a:normAutofit/>
          </a:bodyPr>
          <a:lstStyle/>
          <a:p>
            <a:r>
              <a:rPr lang="en-US" dirty="0" smtClean="0"/>
              <a:t>Cavities &amp; Solenoids</a:t>
            </a:r>
          </a:p>
          <a:p>
            <a:pPr lvl="1"/>
            <a:r>
              <a:rPr lang="en-US" dirty="0" smtClean="0"/>
              <a:t>Design complete</a:t>
            </a:r>
          </a:p>
          <a:p>
            <a:pPr lvl="1"/>
            <a:r>
              <a:rPr lang="en-US" dirty="0" smtClean="0"/>
              <a:t>12 cavities fabricated</a:t>
            </a:r>
            <a:endParaRPr lang="en-US" dirty="0"/>
          </a:p>
          <a:p>
            <a:pPr lvl="2"/>
            <a:r>
              <a:rPr lang="en-US" dirty="0" smtClean="0"/>
              <a:t>10 FNAL, 2 IUAC New </a:t>
            </a:r>
            <a:r>
              <a:rPr lang="en-US" dirty="0" err="1" smtClean="0"/>
              <a:t>Dehli</a:t>
            </a:r>
            <a:endParaRPr lang="en-US" dirty="0" smtClean="0"/>
          </a:p>
          <a:p>
            <a:r>
              <a:rPr lang="en-US" dirty="0" smtClean="0"/>
              <a:t>325 MHz couplers</a:t>
            </a:r>
          </a:p>
          <a:p>
            <a:pPr lvl="1"/>
            <a:r>
              <a:rPr lang="en-US" dirty="0" smtClean="0"/>
              <a:t>Prototyped, tested &amp; ordered</a:t>
            </a:r>
          </a:p>
          <a:p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Design underway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r="7446" b="20680"/>
          <a:stretch/>
        </p:blipFill>
        <p:spPr>
          <a:xfrm>
            <a:off x="6697140" y="4285936"/>
            <a:ext cx="1944085" cy="1433790"/>
          </a:xfrm>
          <a:prstGeom prst="rect">
            <a:avLst/>
          </a:prstGeom>
        </p:spPr>
      </p:pic>
      <p:pic>
        <p:nvPicPr>
          <p:cNvPr id="12" name="Picture 11" descr="15-0006-10.hr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353" y="921795"/>
            <a:ext cx="3067048" cy="22972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8296" y="3247363"/>
            <a:ext cx="26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Dressed SSR1 cavity in test cryostat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7140" y="3979624"/>
            <a:ext cx="1944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Coupler prototype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1977"/>
            <a:ext cx="8672513" cy="1854064"/>
          </a:xfrm>
        </p:spPr>
        <p:txBody>
          <a:bodyPr/>
          <a:lstStyle/>
          <a:p>
            <a:r>
              <a:rPr lang="en-US" dirty="0"/>
              <a:t>CMTF building, housing PXIE, has all required capacity</a:t>
            </a:r>
          </a:p>
          <a:p>
            <a:pPr lvl="1"/>
            <a:r>
              <a:rPr lang="en-US" dirty="0" err="1"/>
              <a:t>Cryo</a:t>
            </a:r>
            <a:r>
              <a:rPr lang="en-US" dirty="0"/>
              <a:t>, power, water</a:t>
            </a:r>
          </a:p>
          <a:p>
            <a:pPr lvl="1"/>
            <a:r>
              <a:rPr lang="en-US" dirty="0"/>
              <a:t>Distribution systems are being designed and implemented</a:t>
            </a:r>
          </a:p>
          <a:p>
            <a:r>
              <a:rPr lang="en-US" dirty="0"/>
              <a:t>All components for the PXIE cave are on hand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25" y="2644878"/>
            <a:ext cx="6158288" cy="364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914866" y="3657601"/>
            <a:ext cx="1890170" cy="2189894"/>
            <a:chOff x="7410721" y="2200281"/>
            <a:chExt cx="1278697" cy="1680761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0721" y="2200281"/>
              <a:ext cx="1278697" cy="1680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851218" y="2292614"/>
              <a:ext cx="699929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4C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Cryoplant</a:t>
              </a:r>
              <a:endParaRPr lang="en-US" sz="1200" dirty="0">
                <a:solidFill>
                  <a:srgbClr val="004C9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2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Improvement Plan II Injector Experiment (PXIE)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295" y="916199"/>
            <a:ext cx="8751696" cy="36444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PIP-II: A 800-MeV superconducting </a:t>
            </a:r>
            <a:r>
              <a:rPr lang="en-US" dirty="0" err="1" smtClean="0"/>
              <a:t>linac</a:t>
            </a:r>
            <a:r>
              <a:rPr lang="en-US" dirty="0" smtClean="0"/>
              <a:t>, constructed of </a:t>
            </a:r>
            <a:r>
              <a:rPr lang="en-US" dirty="0" smtClean="0">
                <a:solidFill>
                  <a:srgbClr val="C00000"/>
                </a:solidFill>
              </a:rPr>
              <a:t>CW-capable</a:t>
            </a:r>
            <a:r>
              <a:rPr lang="en-US" dirty="0" smtClean="0"/>
              <a:t> accelerating structures and </a:t>
            </a:r>
            <a:r>
              <a:rPr lang="en-US" dirty="0" err="1" smtClean="0"/>
              <a:t>cryomodules</a:t>
            </a:r>
            <a:r>
              <a:rPr lang="en-US" dirty="0" smtClean="0"/>
              <a:t>, operating with a peak current of 2 mA and a beam duty factor of 1%</a:t>
            </a:r>
          </a:p>
          <a:p>
            <a:endParaRPr lang="en-US" dirty="0" smtClean="0"/>
          </a:p>
          <a:p>
            <a:r>
              <a:rPr lang="en-US" dirty="0" smtClean="0"/>
              <a:t>PXIE </a:t>
            </a:r>
            <a:r>
              <a:rPr lang="en-US" dirty="0" smtClean="0"/>
              <a:t>is part of the R&amp;D program, which addresses the risks associated with the front-end</a:t>
            </a:r>
          </a:p>
          <a:p>
            <a:pPr lvl="1"/>
            <a:r>
              <a:rPr lang="en-US" dirty="0" smtClean="0"/>
              <a:t>Nominal regime is </a:t>
            </a:r>
            <a:r>
              <a:rPr lang="en-US" u="sng" dirty="0" smtClean="0">
                <a:solidFill>
                  <a:srgbClr val="C00000"/>
                </a:solidFill>
              </a:rPr>
              <a:t>CW</a:t>
            </a:r>
          </a:p>
          <a:p>
            <a:pPr lvl="2"/>
            <a:r>
              <a:rPr lang="en-US" sz="1900" i="1" dirty="0"/>
              <a:t>N</a:t>
            </a:r>
            <a:r>
              <a:rPr lang="en-US" sz="1900" i="1" dirty="0" smtClean="0"/>
              <a:t>eeds to work in pulsed mode (e.g.: for commissioning)</a:t>
            </a:r>
          </a:p>
          <a:p>
            <a:pPr lvl="1"/>
            <a:r>
              <a:rPr lang="en-US" dirty="0" smtClean="0"/>
              <a:t>While not specific to PXIE superconducting structures, solutions to SRF challenges such as Lorentz Force Detuning (pulsed) and </a:t>
            </a:r>
            <a:r>
              <a:rPr lang="en-US" dirty="0" err="1" smtClean="0"/>
              <a:t>microphonics</a:t>
            </a:r>
            <a:r>
              <a:rPr lang="en-US" dirty="0" smtClean="0"/>
              <a:t> (CW) will be tested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09274" y="4484901"/>
            <a:ext cx="8448681" cy="1813444"/>
            <a:chOff x="211616" y="4342856"/>
            <a:chExt cx="8448681" cy="1813444"/>
          </a:xfrm>
        </p:grpSpPr>
        <p:sp>
          <p:nvSpPr>
            <p:cNvPr id="8" name="TextBox 7"/>
            <p:cNvSpPr txBox="1"/>
            <p:nvPr/>
          </p:nvSpPr>
          <p:spPr>
            <a:xfrm>
              <a:off x="580888" y="4342856"/>
              <a:ext cx="9225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</a:rPr>
                <a:t>30 </a:t>
              </a:r>
              <a:r>
                <a:rPr lang="en-US" sz="2000" b="1" dirty="0" err="1" smtClean="0">
                  <a:solidFill>
                    <a:schemeClr val="tx2"/>
                  </a:solidFill>
                </a:rPr>
                <a:t>keV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6" y="4788680"/>
              <a:ext cx="8217154" cy="862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6"/>
            <p:cNvSpPr txBox="1">
              <a:spLocks noChangeArrowheads="1"/>
            </p:cNvSpPr>
            <p:nvPr/>
          </p:nvSpPr>
          <p:spPr bwMode="auto">
            <a:xfrm>
              <a:off x="1409368" y="4657735"/>
              <a:ext cx="740946" cy="37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RFQ 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7"/>
            <p:cNvSpPr txBox="1">
              <a:spLocks noChangeArrowheads="1"/>
            </p:cNvSpPr>
            <p:nvPr/>
          </p:nvSpPr>
          <p:spPr bwMode="auto">
            <a:xfrm>
              <a:off x="2963435" y="4657735"/>
              <a:ext cx="896110" cy="371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MEBT 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8"/>
            <p:cNvSpPr txBox="1">
              <a:spLocks noChangeArrowheads="1"/>
            </p:cNvSpPr>
            <p:nvPr/>
          </p:nvSpPr>
          <p:spPr bwMode="auto">
            <a:xfrm>
              <a:off x="4954800" y="4657735"/>
              <a:ext cx="742437" cy="37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HWR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6388243" y="4657735"/>
              <a:ext cx="796062" cy="37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C00000"/>
                  </a:solidFill>
                </a:rPr>
                <a:t>SSR1</a:t>
              </a:r>
            </a:p>
          </p:txBody>
        </p:sp>
        <p:sp>
          <p:nvSpPr>
            <p:cNvPr id="29" name="TextBox 10"/>
            <p:cNvSpPr txBox="1">
              <a:spLocks noChangeArrowheads="1"/>
            </p:cNvSpPr>
            <p:nvPr/>
          </p:nvSpPr>
          <p:spPr bwMode="auto">
            <a:xfrm>
              <a:off x="7779338" y="4657735"/>
              <a:ext cx="880959" cy="4001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30" name="TextBox 11"/>
            <p:cNvSpPr txBox="1">
              <a:spLocks noChangeArrowheads="1"/>
            </p:cNvSpPr>
            <p:nvPr/>
          </p:nvSpPr>
          <p:spPr bwMode="auto">
            <a:xfrm>
              <a:off x="211616" y="4657735"/>
              <a:ext cx="769262" cy="3719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LEBT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94315" y="4342856"/>
              <a:ext cx="1128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2"/>
                  </a:solidFill>
                </a:rPr>
                <a:t>2.1 MeV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57573" y="4342856"/>
              <a:ext cx="1003511" cy="37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/>
                  </a:solidFill>
                </a:rPr>
                <a:t>1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0 </a:t>
              </a:r>
              <a:r>
                <a:rPr lang="en-US" sz="2000" b="1" dirty="0">
                  <a:solidFill>
                    <a:schemeClr val="tx2"/>
                  </a:solidFill>
                </a:rPr>
                <a:t>M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82126" y="4342856"/>
              <a:ext cx="1089193" cy="37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</a:rPr>
                <a:t>25 MeV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046362" y="4733356"/>
              <a:ext cx="0" cy="20610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373674" y="4725859"/>
              <a:ext cx="0" cy="20610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060984" y="4728248"/>
              <a:ext cx="0" cy="20610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425655" y="4740626"/>
              <a:ext cx="0" cy="20610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15920" y="5966051"/>
              <a:ext cx="7806822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250193" y="5756190"/>
              <a:ext cx="189472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40 m, ~25 MeV</a:t>
              </a:r>
              <a:endParaRPr lang="en-US" sz="2000" dirty="0"/>
            </a:p>
          </p:txBody>
        </p:sp>
      </p:grpSp>
      <p:sp>
        <p:nvSpPr>
          <p:cNvPr id="11" name="Down Arrow 10"/>
          <p:cNvSpPr/>
          <p:nvPr/>
        </p:nvSpPr>
        <p:spPr>
          <a:xfrm>
            <a:off x="3826276" y="1908699"/>
            <a:ext cx="568171" cy="4261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6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3379"/>
            <a:ext cx="8672513" cy="542425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Development and integrated systems testing of </a:t>
            </a:r>
            <a:r>
              <a:rPr lang="en-US" dirty="0" smtClean="0"/>
              <a:t>a high power </a:t>
            </a:r>
            <a:r>
              <a:rPr lang="en-US" dirty="0" err="1" smtClean="0"/>
              <a:t>Linac</a:t>
            </a:r>
            <a:r>
              <a:rPr lang="en-US" dirty="0" smtClean="0"/>
              <a:t> front-end components</a:t>
            </a:r>
          </a:p>
          <a:p>
            <a:pPr lvl="1"/>
            <a:r>
              <a:rPr lang="en-US" dirty="0" smtClean="0"/>
              <a:t>Deliver up to 2 mA average current with 80% bunch-by-bunch chopping of beam delivered from the RFQ </a:t>
            </a:r>
          </a:p>
          <a:p>
            <a:pPr lvl="1"/>
            <a:r>
              <a:rPr lang="en-US" dirty="0" smtClean="0"/>
              <a:t>Demonstrate </a:t>
            </a:r>
            <a:r>
              <a:rPr lang="en-US" dirty="0"/>
              <a:t>efficient acceleration with minimal emittance dilution through at least 15 MeV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PXIE sec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2" r="14011" b="3398"/>
          <a:stretch/>
        </p:blipFill>
        <p:spPr>
          <a:xfrm>
            <a:off x="806450" y="3088975"/>
            <a:ext cx="7905648" cy="26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Nominal beam requirements at the end of PXIE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295" y="5406957"/>
            <a:ext cx="8363139" cy="662208"/>
          </a:xfrm>
        </p:spPr>
        <p:txBody>
          <a:bodyPr/>
          <a:lstStyle/>
          <a:p>
            <a:r>
              <a:rPr lang="en-US" dirty="0" smtClean="0"/>
              <a:t>Capability of an arbitrary micro-bunch 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641270"/>
              </p:ext>
            </p:extLst>
          </p:nvPr>
        </p:nvGraphicFramePr>
        <p:xfrm>
          <a:off x="1254125" y="1274964"/>
          <a:ext cx="6145213" cy="397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Document" r:id="rId3" imgW="5693074" imgH="3690232" progId="Word.Document.12">
                  <p:embed/>
                </p:oleObj>
              </mc:Choice>
              <mc:Fallback>
                <p:oleObj name="Document" r:id="rId3" imgW="5693074" imgH="3690232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1274964"/>
                        <a:ext cx="6145213" cy="3978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86003" y="4822523"/>
            <a:ext cx="1394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>
                <a:solidFill>
                  <a:srgbClr val="404040"/>
                </a:solidFill>
              </a:rPr>
              <a:t>*</a:t>
            </a:r>
            <a:r>
              <a:rPr lang="en-US" sz="1200" dirty="0" smtClean="0">
                <a:solidFill>
                  <a:srgbClr val="404040"/>
                </a:solidFill>
              </a:rPr>
              <a:t> </a:t>
            </a:r>
            <a:r>
              <a:rPr lang="en-US" sz="1200" i="1" dirty="0" smtClean="0">
                <a:solidFill>
                  <a:srgbClr val="404040"/>
                </a:solidFill>
              </a:rPr>
              <a:t>RMS, normalized</a:t>
            </a:r>
            <a:endParaRPr lang="en-US" sz="1200" i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9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PXIE will address/measure the following:</a:t>
            </a:r>
          </a:p>
          <a:p>
            <a:pPr lvl="1"/>
            <a:r>
              <a:rPr lang="en-US" dirty="0" smtClean="0"/>
              <a:t>LEBT pre-chopping</a:t>
            </a:r>
          </a:p>
          <a:p>
            <a:pPr lvl="1"/>
            <a:r>
              <a:rPr lang="en-US" dirty="0" smtClean="0"/>
              <a:t>Vacuum management in the LEBT/RFQ region</a:t>
            </a:r>
          </a:p>
          <a:p>
            <a:pPr lvl="1"/>
            <a:r>
              <a:rPr lang="en-US" dirty="0" smtClean="0"/>
              <a:t>Validation of MEBT chopper performance</a:t>
            </a:r>
          </a:p>
          <a:p>
            <a:pPr lvl="1"/>
            <a:r>
              <a:rPr lang="en-US" dirty="0" smtClean="0"/>
              <a:t>Bunch extinction</a:t>
            </a:r>
          </a:p>
          <a:p>
            <a:pPr lvl="1"/>
            <a:r>
              <a:rPr lang="en-US" dirty="0" smtClean="0"/>
              <a:t>MEBT beam absorber</a:t>
            </a:r>
          </a:p>
          <a:p>
            <a:pPr lvl="1"/>
            <a:r>
              <a:rPr lang="en-US" dirty="0" smtClean="0"/>
              <a:t>MEBT vacuum management</a:t>
            </a:r>
          </a:p>
          <a:p>
            <a:pPr lvl="1"/>
            <a:r>
              <a:rPr lang="en-US" dirty="0" smtClean="0"/>
              <a:t>Operation of HWR in close proximity to </a:t>
            </a:r>
            <a:r>
              <a:rPr lang="en-US" dirty="0" smtClean="0"/>
              <a:t>20</a:t>
            </a:r>
            <a:r>
              <a:rPr lang="en-US" dirty="0" smtClean="0"/>
              <a:t> </a:t>
            </a:r>
            <a:r>
              <a:rPr lang="en-US" dirty="0" smtClean="0"/>
              <a:t>kW absorber</a:t>
            </a:r>
          </a:p>
          <a:p>
            <a:pPr lvl="1"/>
            <a:r>
              <a:rPr lang="en-US" dirty="0" smtClean="0"/>
              <a:t>Operation of SSR with beam, including resonance control and LFD compensation in pulsed operation</a:t>
            </a:r>
          </a:p>
          <a:p>
            <a:pPr lvl="1"/>
            <a:r>
              <a:rPr lang="en-US" dirty="0" smtClean="0"/>
              <a:t>Emittance preservation and beam halo formation through the front end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PXIE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2506"/>
            <a:ext cx="8672513" cy="5395865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/>
              <a:t>O</a:t>
            </a:r>
            <a:r>
              <a:rPr lang="en-US" sz="2400" dirty="0" smtClean="0"/>
              <a:t>peration to up </a:t>
            </a:r>
            <a:r>
              <a:rPr lang="en-US" sz="2400" dirty="0"/>
              <a:t>to 2 mA </a:t>
            </a:r>
            <a:r>
              <a:rPr lang="en-US" sz="2400" dirty="0" smtClean="0"/>
              <a:t>average beam current</a:t>
            </a:r>
          </a:p>
          <a:p>
            <a:r>
              <a:rPr lang="en-US" dirty="0" smtClean="0"/>
              <a:t>LEBT with non-neutralized transport section</a:t>
            </a:r>
          </a:p>
          <a:p>
            <a:pPr lvl="1"/>
            <a:r>
              <a:rPr lang="en-US" dirty="0" smtClean="0"/>
              <a:t>LEBT chopper</a:t>
            </a:r>
          </a:p>
          <a:p>
            <a:pPr lvl="2"/>
            <a:r>
              <a:rPr lang="en-US" dirty="0" smtClean="0"/>
              <a:t>Supports machine tuning in pulsed mode: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t ~ 1-20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, 60 Hz</a:t>
            </a:r>
          </a:p>
          <a:p>
            <a:r>
              <a:rPr lang="en-US" dirty="0" smtClean="0"/>
              <a:t>RFQ</a:t>
            </a:r>
          </a:p>
          <a:p>
            <a:pPr lvl="1"/>
            <a:r>
              <a:rPr lang="en-US" dirty="0" smtClean="0"/>
              <a:t>162.5 MHz RFQ</a:t>
            </a:r>
          </a:p>
          <a:p>
            <a:pPr lvl="2"/>
            <a:r>
              <a:rPr lang="en-US" dirty="0" smtClean="0"/>
              <a:t>CW operation</a:t>
            </a:r>
          </a:p>
          <a:p>
            <a:pPr lvl="2"/>
            <a:r>
              <a:rPr lang="en-US" dirty="0" smtClean="0"/>
              <a:t>Frequency low enough for bunch-by-bunch chopping (T ≈ 6.2 </a:t>
            </a:r>
            <a:r>
              <a:rPr lang="en-US" dirty="0" smtClean="0"/>
              <a:t>ns)</a:t>
            </a:r>
            <a:endParaRPr lang="en-US" dirty="0" smtClean="0"/>
          </a:p>
          <a:p>
            <a:r>
              <a:rPr lang="en-US" dirty="0" smtClean="0"/>
              <a:t>MEBT</a:t>
            </a:r>
          </a:p>
          <a:p>
            <a:pPr lvl="1"/>
            <a:r>
              <a:rPr lang="en-US" dirty="0" smtClean="0"/>
              <a:t>“Two-kickers chopping” makes chopping possible with present technology</a:t>
            </a:r>
          </a:p>
          <a:p>
            <a:pPr lvl="1"/>
            <a:r>
              <a:rPr lang="en-US" dirty="0" smtClean="0"/>
              <a:t>21 kW beam dump for chopped-out beam</a:t>
            </a:r>
          </a:p>
          <a:p>
            <a:pPr lvl="1"/>
            <a:r>
              <a:rPr lang="en-US" dirty="0" smtClean="0"/>
              <a:t>Differential pumping to minimize H</a:t>
            </a:r>
            <a:r>
              <a:rPr lang="en-US" baseline="-25000" dirty="0" smtClean="0"/>
              <a:t>2</a:t>
            </a:r>
            <a:r>
              <a:rPr lang="en-US" dirty="0" smtClean="0"/>
              <a:t> leakage to the SC </a:t>
            </a:r>
            <a:r>
              <a:rPr lang="en-US" dirty="0" err="1" smtClean="0"/>
              <a:t>cryomodules</a:t>
            </a:r>
            <a:r>
              <a:rPr lang="en-US" dirty="0" smtClean="0"/>
              <a:t> and RFQ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7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PXIE features (</a:t>
            </a:r>
            <a:r>
              <a:rPr lang="en-US" dirty="0" err="1" smtClean="0"/>
              <a:t>cont</a:t>
            </a:r>
            <a:r>
              <a:rPr lang="en-US" dirty="0" smtClean="0"/>
              <a:t>’)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916297"/>
            <a:ext cx="8672513" cy="5312487"/>
          </a:xfrm>
        </p:spPr>
        <p:txBody>
          <a:bodyPr>
            <a:normAutofit/>
          </a:bodyPr>
          <a:lstStyle/>
          <a:p>
            <a:r>
              <a:rPr lang="en-US" dirty="0" smtClean="0"/>
              <a:t>SC </a:t>
            </a:r>
            <a:r>
              <a:rPr lang="en-US" dirty="0" err="1" smtClean="0"/>
              <a:t>cryomodules</a:t>
            </a:r>
            <a:r>
              <a:rPr lang="en-US" dirty="0" smtClean="0"/>
              <a:t> operating at 2 K</a:t>
            </a:r>
          </a:p>
          <a:p>
            <a:pPr lvl="1"/>
            <a:r>
              <a:rPr lang="en-US" dirty="0" smtClean="0"/>
              <a:t>Solenoidal focusing</a:t>
            </a:r>
          </a:p>
          <a:p>
            <a:pPr lvl="1"/>
            <a:r>
              <a:rPr lang="en-US" dirty="0" smtClean="0"/>
              <a:t>Warm gap between </a:t>
            </a:r>
            <a:r>
              <a:rPr lang="en-US" dirty="0" err="1" smtClean="0"/>
              <a:t>cryomodules</a:t>
            </a:r>
            <a:endParaRPr lang="en-US" dirty="0" smtClean="0"/>
          </a:p>
          <a:p>
            <a:pPr lvl="1"/>
            <a:r>
              <a:rPr lang="en-US" dirty="0" smtClean="0"/>
              <a:t>Fast vacuum valves at both sides of the </a:t>
            </a:r>
            <a:r>
              <a:rPr lang="en-US" dirty="0" err="1" smtClean="0"/>
              <a:t>cryomodules</a:t>
            </a:r>
            <a:endParaRPr lang="en-US" dirty="0" smtClean="0"/>
          </a:p>
          <a:p>
            <a:r>
              <a:rPr lang="en-US" dirty="0" smtClean="0"/>
              <a:t>Resonance Control to mitigate both </a:t>
            </a:r>
            <a:r>
              <a:rPr lang="en-US" dirty="0" err="1" smtClean="0"/>
              <a:t>microphonics</a:t>
            </a:r>
            <a:r>
              <a:rPr lang="en-US" dirty="0" smtClean="0"/>
              <a:t> (CW)  and LFD (pulsed)</a:t>
            </a:r>
          </a:p>
          <a:p>
            <a:pPr lvl="1"/>
            <a:r>
              <a:rPr lang="en-US" dirty="0" smtClean="0"/>
              <a:t>Low beam current </a:t>
            </a:r>
            <a:r>
              <a:rPr lang="en-US" dirty="0" smtClean="0">
                <a:sym typeface="Wingdings" panose="05000000000000000000" pitchFamily="2" charset="2"/>
              </a:rPr>
              <a:t> High loaded Q High sensitivity to vibrations</a:t>
            </a:r>
            <a:endParaRPr lang="en-US" dirty="0" smtClean="0"/>
          </a:p>
          <a:p>
            <a:r>
              <a:rPr lang="en-US" dirty="0" smtClean="0"/>
              <a:t>RF separation at the top energy for beam extinction </a:t>
            </a:r>
            <a:r>
              <a:rPr lang="en-US" dirty="0" smtClean="0"/>
              <a:t>studies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Instrumentation </a:t>
            </a:r>
            <a:r>
              <a:rPr lang="en-US" dirty="0" smtClean="0"/>
              <a:t>(not a complete list)</a:t>
            </a:r>
          </a:p>
          <a:p>
            <a:pPr lvl="1"/>
            <a:r>
              <a:rPr lang="en-US" dirty="0" smtClean="0"/>
              <a:t>Allison scanners, </a:t>
            </a:r>
            <a:r>
              <a:rPr lang="en-US" dirty="0" err="1"/>
              <a:t>t</a:t>
            </a:r>
            <a:r>
              <a:rPr lang="en-US" dirty="0" err="1" smtClean="0"/>
              <a:t>oroids</a:t>
            </a:r>
            <a:r>
              <a:rPr lang="en-US" dirty="0" smtClean="0"/>
              <a:t>, BPMs, wire scanners, laser wires, scrapers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Lionel Prost | PXIE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20162</TotalTime>
  <Words>2685</Words>
  <Application>Microsoft Office PowerPoint</Application>
  <PresentationFormat>On-screen Show (4:3)</PresentationFormat>
  <Paragraphs>566</Paragraphs>
  <Slides>39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ＭＳ Ｐゴシック</vt:lpstr>
      <vt:lpstr>ＭＳ Ｐゴシック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Template</vt:lpstr>
      <vt:lpstr>Fermilab: Footer Only</vt:lpstr>
      <vt:lpstr>Document</vt:lpstr>
      <vt:lpstr>PXIE Overview</vt:lpstr>
      <vt:lpstr>Outline</vt:lpstr>
      <vt:lpstr>Proton Improvement Plan II (PIP-II)</vt:lpstr>
      <vt:lpstr>Proton Improvement Plan II Injector Experiment (PXIE)</vt:lpstr>
      <vt:lpstr>PXIE scope</vt:lpstr>
      <vt:lpstr>Nominal beam requirements at the end of PXIE</vt:lpstr>
      <vt:lpstr>PXIE Goals</vt:lpstr>
      <vt:lpstr>Major PXIE features</vt:lpstr>
      <vt:lpstr>Major PXIE features (cont’)</vt:lpstr>
      <vt:lpstr>PXIE Ion source and LEBT </vt:lpstr>
      <vt:lpstr>LEBT Design Concept – The problem</vt:lpstr>
      <vt:lpstr>LEBT Design Concept – The solution</vt:lpstr>
      <vt:lpstr>Transport optimization</vt:lpstr>
      <vt:lpstr>Phase space portraits with and without ion clearing</vt:lpstr>
      <vt:lpstr>Ion source and LEBT status</vt:lpstr>
      <vt:lpstr>RFQ</vt:lpstr>
      <vt:lpstr>RFQ setup</vt:lpstr>
      <vt:lpstr>MEBT concept</vt:lpstr>
      <vt:lpstr>MEBT goals</vt:lpstr>
      <vt:lpstr>Chopping system</vt:lpstr>
      <vt:lpstr>Kickers</vt:lpstr>
      <vt:lpstr>MEBT components status</vt:lpstr>
      <vt:lpstr>Beyond the warm front end</vt:lpstr>
      <vt:lpstr>PXIE commissioning plan</vt:lpstr>
      <vt:lpstr>Additional slides</vt:lpstr>
      <vt:lpstr>LEBT diagnostics</vt:lpstr>
      <vt:lpstr>LEBT performance</vt:lpstr>
      <vt:lpstr>LEBT performance (cont’)</vt:lpstr>
      <vt:lpstr>LEBT reproducibility/stability</vt:lpstr>
      <vt:lpstr>MEBT elements</vt:lpstr>
      <vt:lpstr>Absorber</vt:lpstr>
      <vt:lpstr>Scrapers</vt:lpstr>
      <vt:lpstr>Diagnostics</vt:lpstr>
      <vt:lpstr>Diagnostics status</vt:lpstr>
      <vt:lpstr>Resonance control</vt:lpstr>
      <vt:lpstr>Resonance control (cont’)</vt:lpstr>
      <vt:lpstr>HWR components status</vt:lpstr>
      <vt:lpstr>SSR1 components status</vt:lpstr>
      <vt:lpstr>PXIE infrastructure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Steve Holmes</dc:creator>
  <cp:lastModifiedBy>Lionel R. Prost x5614 14086N</cp:lastModifiedBy>
  <cp:revision>248</cp:revision>
  <cp:lastPrinted>2014-01-20T19:40:21Z</cp:lastPrinted>
  <dcterms:created xsi:type="dcterms:W3CDTF">2015-02-13T18:30:20Z</dcterms:created>
  <dcterms:modified xsi:type="dcterms:W3CDTF">2015-11-12T13:55:29Z</dcterms:modified>
</cp:coreProperties>
</file>