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4"/>
  </p:notesMasterIdLst>
  <p:handoutMasterIdLst>
    <p:handoutMasterId r:id="rId35"/>
  </p:handoutMasterIdLst>
  <p:sldIdLst>
    <p:sldId id="321" r:id="rId3"/>
    <p:sldId id="446" r:id="rId4"/>
    <p:sldId id="411" r:id="rId5"/>
    <p:sldId id="508" r:id="rId6"/>
    <p:sldId id="510" r:id="rId7"/>
    <p:sldId id="423" r:id="rId8"/>
    <p:sldId id="433" r:id="rId9"/>
    <p:sldId id="535" r:id="rId10"/>
    <p:sldId id="536" r:id="rId11"/>
    <p:sldId id="513" r:id="rId12"/>
    <p:sldId id="442" r:id="rId13"/>
    <p:sldId id="528" r:id="rId14"/>
    <p:sldId id="529" r:id="rId15"/>
    <p:sldId id="530" r:id="rId16"/>
    <p:sldId id="531" r:id="rId17"/>
    <p:sldId id="533" r:id="rId18"/>
    <p:sldId id="534" r:id="rId19"/>
    <p:sldId id="422" r:id="rId20"/>
    <p:sldId id="527" r:id="rId21"/>
    <p:sldId id="424" r:id="rId22"/>
    <p:sldId id="490" r:id="rId23"/>
    <p:sldId id="537" r:id="rId24"/>
    <p:sldId id="452" r:id="rId25"/>
    <p:sldId id="481" r:id="rId26"/>
    <p:sldId id="482" r:id="rId27"/>
    <p:sldId id="448" r:id="rId28"/>
    <p:sldId id="451" r:id="rId29"/>
    <p:sldId id="447" r:id="rId30"/>
    <p:sldId id="499" r:id="rId31"/>
    <p:sldId id="500" r:id="rId32"/>
    <p:sldId id="501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9A1F"/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6" d="100"/>
          <a:sy n="166" d="100"/>
        </p:scale>
        <p:origin x="-24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F5D72-9B98-4CC9-92E2-2B6830C009E8}" type="doc">
      <dgm:prSet loTypeId="urn:microsoft.com/office/officeart/2005/8/layout/vList4#1" loCatId="list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C553059-34BF-4116-A04A-5E1A4E25CBEF}">
      <dgm:prSet phldrT="[Text]"/>
      <dgm:spPr>
        <a:solidFill>
          <a:srgbClr val="C0C0C0"/>
        </a:solidFill>
      </dgm:spPr>
      <dgm:t>
        <a:bodyPr/>
        <a:lstStyle/>
        <a:p>
          <a:r>
            <a:rPr lang="en-US" altLang="ja-JP" b="1" dirty="0" smtClean="0">
              <a:solidFill>
                <a:schemeClr val="tx1"/>
              </a:solidFill>
              <a:ea typeface="MS PGothic" pitchFamily="34" charset="-128"/>
            </a:rPr>
            <a:t>Advanced Accelerator R&amp;D Towards Next Generation Machines</a:t>
          </a:r>
        </a:p>
      </dgm:t>
    </dgm:pt>
    <dgm:pt modelId="{23BCA86C-FA7D-490C-95AF-C8A71E38A138}" type="parTrans" cxnId="{972ACC62-AB2D-4E52-9086-D2E7B1689F45}">
      <dgm:prSet/>
      <dgm:spPr/>
      <dgm:t>
        <a:bodyPr/>
        <a:lstStyle/>
        <a:p>
          <a:endParaRPr lang="en-US"/>
        </a:p>
      </dgm:t>
    </dgm:pt>
    <dgm:pt modelId="{616DC86B-4796-46E8-99C2-78972384A6F1}" type="sibTrans" cxnId="{972ACC62-AB2D-4E52-9086-D2E7B1689F45}">
      <dgm:prSet/>
      <dgm:spPr/>
      <dgm:t>
        <a:bodyPr/>
        <a:lstStyle/>
        <a:p>
          <a:endParaRPr lang="en-US"/>
        </a:p>
      </dgm:t>
    </dgm:pt>
    <dgm:pt modelId="{3ECAE733-D297-4AC6-8211-F8B7527A88EC}">
      <dgm:prSet phldrT="[Text]"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Exploratory Long-term R&amp;D</a:t>
          </a:r>
        </a:p>
      </dgm:t>
    </dgm:pt>
    <dgm:pt modelId="{C8EF18C2-DFD1-4F8A-810F-254E3C848254}" type="parTrans" cxnId="{6AA6C453-1964-4562-B199-F832CEE2F87E}">
      <dgm:prSet/>
      <dgm:spPr/>
      <dgm:t>
        <a:bodyPr/>
        <a:lstStyle/>
        <a:p>
          <a:endParaRPr lang="en-US"/>
        </a:p>
      </dgm:t>
    </dgm:pt>
    <dgm:pt modelId="{394A1471-EF38-469A-94F0-5B5C15C1808D}" type="sibTrans" cxnId="{6AA6C453-1964-4562-B199-F832CEE2F87E}">
      <dgm:prSet/>
      <dgm:spPr/>
      <dgm:t>
        <a:bodyPr/>
        <a:lstStyle/>
        <a:p>
          <a:endParaRPr lang="en-US"/>
        </a:p>
      </dgm:t>
    </dgm:pt>
    <dgm:pt modelId="{8AE03A78-73AF-45FF-BE63-C6C1C9DA9C80}">
      <dgm:prSet/>
      <dgm:spPr>
        <a:solidFill>
          <a:srgbClr val="C0C0C0"/>
        </a:solidFill>
      </dgm:spPr>
      <dgm:t>
        <a:bodyPr/>
        <a:lstStyle/>
        <a:p>
          <a:r>
            <a:rPr lang="en-US" sz="1700" b="1" dirty="0" smtClean="0">
              <a:solidFill>
                <a:schemeClr val="tx1"/>
              </a:solidFill>
            </a:rPr>
            <a:t>Operational Support and Complex Upgrade (PIP-II) </a:t>
          </a:r>
          <a:endParaRPr lang="en-US" sz="1700" b="1" dirty="0">
            <a:solidFill>
              <a:schemeClr val="tx1"/>
            </a:solidFill>
          </a:endParaRPr>
        </a:p>
      </dgm:t>
    </dgm:pt>
    <dgm:pt modelId="{47B3ACF0-7BD3-46A5-94A9-CD28C3032451}" type="parTrans" cxnId="{83C7A84E-082D-4778-BDFF-4F8D82446328}">
      <dgm:prSet/>
      <dgm:spPr/>
      <dgm:t>
        <a:bodyPr/>
        <a:lstStyle/>
        <a:p>
          <a:endParaRPr lang="en-US"/>
        </a:p>
      </dgm:t>
    </dgm:pt>
    <dgm:pt modelId="{57B135DD-DC2E-4A76-9A07-FFD7D6FBDF35}" type="sibTrans" cxnId="{83C7A84E-082D-4778-BDFF-4F8D82446328}">
      <dgm:prSet/>
      <dgm:spPr/>
      <dgm:t>
        <a:bodyPr/>
        <a:lstStyle/>
        <a:p>
          <a:endParaRPr lang="en-US"/>
        </a:p>
      </dgm:t>
    </dgm:pt>
    <dgm:pt modelId="{A061F112-6AC3-43FB-968A-F115CA8261F1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Accelerators Training and Education</a:t>
          </a:r>
        </a:p>
      </dgm:t>
    </dgm:pt>
    <dgm:pt modelId="{424F7D38-E8D5-4C87-93BD-612BA0FAF291}" type="parTrans" cxnId="{5C54A13B-2842-4FE1-AFEE-12ADFE6C6604}">
      <dgm:prSet/>
      <dgm:spPr/>
      <dgm:t>
        <a:bodyPr/>
        <a:lstStyle/>
        <a:p>
          <a:endParaRPr lang="en-US"/>
        </a:p>
      </dgm:t>
    </dgm:pt>
    <dgm:pt modelId="{24C070E8-59EC-4E4A-AA7A-DB04CA646870}" type="sibTrans" cxnId="{5C54A13B-2842-4FE1-AFEE-12ADFE6C6604}">
      <dgm:prSet/>
      <dgm:spPr/>
      <dgm:t>
        <a:bodyPr/>
        <a:lstStyle/>
        <a:p>
          <a:endParaRPr lang="en-US"/>
        </a:p>
      </dgm:t>
    </dgm:pt>
    <dgm:pt modelId="{C0CEFE89-6747-4712-B8DA-EA3F903B1F29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Accelerator and Beam Physics</a:t>
          </a:r>
        </a:p>
      </dgm:t>
    </dgm:pt>
    <dgm:pt modelId="{AB220D84-0AAB-4AC1-B85B-CD2BA4CEDB42}" type="parTrans" cxnId="{4BE845BE-2968-403D-964A-2F8DDA773584}">
      <dgm:prSet/>
      <dgm:spPr/>
      <dgm:t>
        <a:bodyPr/>
        <a:lstStyle/>
        <a:p>
          <a:endParaRPr lang="en-US"/>
        </a:p>
      </dgm:t>
    </dgm:pt>
    <dgm:pt modelId="{E63FDF20-B2CB-43B3-A0C0-039C4DF5DCA7}" type="sibTrans" cxnId="{4BE845BE-2968-403D-964A-2F8DDA773584}">
      <dgm:prSet/>
      <dgm:spPr/>
      <dgm:t>
        <a:bodyPr/>
        <a:lstStyle/>
        <a:p>
          <a:endParaRPr lang="en-US"/>
        </a:p>
      </dgm:t>
    </dgm:pt>
    <dgm:pt modelId="{19011BB2-DFFF-47BF-AC06-ABE53577A778}">
      <dgm:prSet/>
      <dgm:spPr>
        <a:solidFill>
          <a:srgbClr val="C0C0C0"/>
        </a:solidFill>
      </dgm:spPr>
      <dgm:t>
        <a:bodyPr/>
        <a:lstStyle/>
        <a:p>
          <a:r>
            <a:rPr lang="en-US" altLang="ja-JP" b="1" dirty="0" smtClean="0">
              <a:solidFill>
                <a:srgbClr val="7030A0"/>
              </a:solidFill>
              <a:ea typeface="MS PGothic" pitchFamily="34" charset="-128"/>
            </a:rPr>
            <a:t>Develop and explore transformative concepts and technologies for beyond next-generation multi-MW accelerators</a:t>
          </a:r>
          <a:r>
            <a:rPr lang="en-US" b="1" dirty="0" smtClean="0">
              <a:solidFill>
                <a:srgbClr val="7030A0"/>
              </a:solidFill>
            </a:rPr>
            <a:t> at FAST/IOTA and in the area of SRF</a:t>
          </a:r>
          <a:endParaRPr lang="en-US" dirty="0">
            <a:solidFill>
              <a:srgbClr val="7030A0"/>
            </a:solidFill>
          </a:endParaRPr>
        </a:p>
      </dgm:t>
    </dgm:pt>
    <dgm:pt modelId="{B063835E-F5F4-4CA8-8065-88D19F792B9F}" type="parTrans" cxnId="{76516E56-BE17-4DE8-A9F0-E6FD08EB214C}">
      <dgm:prSet/>
      <dgm:spPr/>
      <dgm:t>
        <a:bodyPr/>
        <a:lstStyle/>
        <a:p>
          <a:endParaRPr lang="en-US"/>
        </a:p>
      </dgm:t>
    </dgm:pt>
    <dgm:pt modelId="{24F67A67-3B92-4206-83B5-D43758B845A4}" type="sibTrans" cxnId="{76516E56-BE17-4DE8-A9F0-E6FD08EB214C}">
      <dgm:prSet/>
      <dgm:spPr/>
      <dgm:t>
        <a:bodyPr/>
        <a:lstStyle/>
        <a:p>
          <a:endParaRPr lang="en-US"/>
        </a:p>
      </dgm:t>
    </dgm:pt>
    <dgm:pt modelId="{683BC1C5-1816-4740-8F7F-0773B2AD0B64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rgbClr val="7030A0"/>
              </a:solidFill>
            </a:rPr>
            <a:t>e.g. assess feasibility and demonstrate technologies for future 100 </a:t>
          </a:r>
          <a:r>
            <a:rPr lang="en-US" b="1" dirty="0" err="1" smtClean="0">
              <a:solidFill>
                <a:srgbClr val="7030A0"/>
              </a:solidFill>
            </a:rPr>
            <a:t>TeV</a:t>
          </a:r>
          <a:r>
            <a:rPr lang="en-US" b="1" dirty="0" smtClean="0">
              <a:solidFill>
                <a:srgbClr val="7030A0"/>
              </a:solidFill>
            </a:rPr>
            <a:t> pp collider and conclude ionization cooling demo for possible future </a:t>
          </a:r>
          <a:r>
            <a:rPr lang="en-US" b="1" dirty="0" err="1" smtClean="0">
              <a:solidFill>
                <a:srgbClr val="7030A0"/>
              </a:solidFill>
            </a:rPr>
            <a:t>muon</a:t>
          </a:r>
          <a:r>
            <a:rPr lang="en-US" b="1" dirty="0" smtClean="0">
              <a:solidFill>
                <a:srgbClr val="7030A0"/>
              </a:solidFill>
            </a:rPr>
            <a:t> facility</a:t>
          </a:r>
          <a:endParaRPr lang="en-US" dirty="0">
            <a:solidFill>
              <a:srgbClr val="7030A0"/>
            </a:solidFill>
          </a:endParaRPr>
        </a:p>
      </dgm:t>
    </dgm:pt>
    <dgm:pt modelId="{A857A020-F3FD-46BE-BE58-4E842095F4DE}" type="parTrans" cxnId="{5A6FFA62-5231-435B-9636-CFDDCE556235}">
      <dgm:prSet/>
      <dgm:spPr/>
      <dgm:t>
        <a:bodyPr/>
        <a:lstStyle/>
        <a:p>
          <a:endParaRPr lang="en-US"/>
        </a:p>
      </dgm:t>
    </dgm:pt>
    <dgm:pt modelId="{B88ACAD2-CBD5-44ED-836A-F6F0E4C0075B}" type="sibTrans" cxnId="{5A6FFA62-5231-435B-9636-CFDDCE556235}">
      <dgm:prSet/>
      <dgm:spPr/>
      <dgm:t>
        <a:bodyPr/>
        <a:lstStyle/>
        <a:p>
          <a:endParaRPr lang="en-US"/>
        </a:p>
      </dgm:t>
    </dgm:pt>
    <dgm:pt modelId="{5E3D19DB-AF3C-45A0-BCE8-9A2E1D979A4D}">
      <dgm:prSet custT="1"/>
      <dgm:spPr>
        <a:solidFill>
          <a:srgbClr val="C0C0C0"/>
        </a:solidFill>
      </dgm:spPr>
      <dgm:t>
        <a:bodyPr/>
        <a:lstStyle/>
        <a:p>
          <a:r>
            <a:rPr lang="en-US" sz="1300" b="1" dirty="0" smtClean="0">
              <a:solidFill>
                <a:srgbClr val="7030A0"/>
              </a:solidFill>
            </a:rPr>
            <a:t>Provide accelerator physics and technology support for operation and upgrades of the </a:t>
          </a:r>
          <a:r>
            <a:rPr lang="en-US" sz="1300" b="1" dirty="0" err="1" smtClean="0">
              <a:solidFill>
                <a:srgbClr val="7030A0"/>
              </a:solidFill>
            </a:rPr>
            <a:t>Fermilab’s</a:t>
          </a:r>
          <a:r>
            <a:rPr lang="en-US" sz="1300" b="1" dirty="0" smtClean="0">
              <a:solidFill>
                <a:srgbClr val="7030A0"/>
              </a:solidFill>
            </a:rPr>
            <a:t> accelerator complex,</a:t>
          </a:r>
          <a:r>
            <a:rPr lang="en-US" sz="1400" b="1" dirty="0" smtClean="0">
              <a:solidFill>
                <a:srgbClr val="7030A0"/>
              </a:solidFill>
            </a:rPr>
            <a:t> </a:t>
          </a:r>
          <a:r>
            <a:rPr lang="el-GR" sz="1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ν</a:t>
          </a:r>
          <a:r>
            <a:rPr lang="en-US" sz="1400" b="1" dirty="0" smtClean="0">
              <a:solidFill>
                <a:srgbClr val="7030A0"/>
              </a:solidFill>
            </a:rPr>
            <a:t> </a:t>
          </a:r>
          <a:r>
            <a:rPr lang="en-US" sz="1300" b="1" dirty="0" smtClean="0">
              <a:solidFill>
                <a:srgbClr val="7030A0"/>
              </a:solidFill>
            </a:rPr>
            <a:t>and </a:t>
          </a:r>
          <a:r>
            <a:rPr lang="el-GR" sz="1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µ</a:t>
          </a:r>
          <a:r>
            <a:rPr lang="en-US" sz="13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b="1" dirty="0" smtClean="0">
              <a:solidFill>
                <a:srgbClr val="7030A0"/>
              </a:solidFill>
            </a:rPr>
            <a:t>experiments</a:t>
          </a:r>
          <a:endParaRPr lang="en-US" sz="1300" dirty="0">
            <a:solidFill>
              <a:srgbClr val="7030A0"/>
            </a:solidFill>
          </a:endParaRPr>
        </a:p>
      </dgm:t>
    </dgm:pt>
    <dgm:pt modelId="{54852D3C-63B4-4265-BDE1-18A9256AB0F5}" type="parTrans" cxnId="{58C3DCD1-4A49-4821-BE94-CC2DD6768F1A}">
      <dgm:prSet/>
      <dgm:spPr/>
      <dgm:t>
        <a:bodyPr/>
        <a:lstStyle/>
        <a:p>
          <a:endParaRPr lang="en-US"/>
        </a:p>
      </dgm:t>
    </dgm:pt>
    <dgm:pt modelId="{A05DB10B-F8B7-4C8E-B779-818AF38659C4}" type="sibTrans" cxnId="{58C3DCD1-4A49-4821-BE94-CC2DD6768F1A}">
      <dgm:prSet/>
      <dgm:spPr/>
      <dgm:t>
        <a:bodyPr/>
        <a:lstStyle/>
        <a:p>
          <a:endParaRPr lang="en-US"/>
        </a:p>
      </dgm:t>
    </dgm:pt>
    <dgm:pt modelId="{75171195-C304-40F2-8B45-D8A0F0EBBD1A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rgbClr val="7030A0"/>
              </a:solidFill>
            </a:rPr>
            <a:t>Train the next generation of accelerator designers and builders through the USPAS and Fermilab programs</a:t>
          </a:r>
          <a:endParaRPr lang="en-US" b="1" dirty="0">
            <a:solidFill>
              <a:srgbClr val="7030A0"/>
            </a:solidFill>
          </a:endParaRPr>
        </a:p>
      </dgm:t>
    </dgm:pt>
    <dgm:pt modelId="{A8D51468-3048-46F7-AEDE-231268A945FF}" type="parTrans" cxnId="{FFEE5BC8-4830-4376-88C2-12E7B372EF03}">
      <dgm:prSet/>
      <dgm:spPr/>
      <dgm:t>
        <a:bodyPr/>
        <a:lstStyle/>
        <a:p>
          <a:endParaRPr lang="en-US"/>
        </a:p>
      </dgm:t>
    </dgm:pt>
    <dgm:pt modelId="{343ADE68-B3D0-4604-AACA-F18ABA5492BC}" type="sibTrans" cxnId="{FFEE5BC8-4830-4376-88C2-12E7B372EF03}">
      <dgm:prSet/>
      <dgm:spPr/>
      <dgm:t>
        <a:bodyPr/>
        <a:lstStyle/>
        <a:p>
          <a:endParaRPr lang="en-US"/>
        </a:p>
      </dgm:t>
    </dgm:pt>
    <dgm:pt modelId="{2CFBA238-23F9-4142-816F-75700E421C82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rgbClr val="7030A0"/>
              </a:solidFill>
            </a:rPr>
            <a:t>Contribute to the fundamental understanding of beam dynamics through experiment , simulation and theory </a:t>
          </a:r>
          <a:endParaRPr lang="en-US" dirty="0">
            <a:solidFill>
              <a:srgbClr val="7030A0"/>
            </a:solidFill>
          </a:endParaRPr>
        </a:p>
      </dgm:t>
    </dgm:pt>
    <dgm:pt modelId="{92AADEA9-8BB7-44CB-9F74-D52F42008AB6}" type="parTrans" cxnId="{40D7C5B8-5719-4F2C-9C0B-59C71077271B}">
      <dgm:prSet/>
      <dgm:spPr/>
      <dgm:t>
        <a:bodyPr/>
        <a:lstStyle/>
        <a:p>
          <a:endParaRPr lang="en-US"/>
        </a:p>
      </dgm:t>
    </dgm:pt>
    <dgm:pt modelId="{1481F017-92B3-47C3-9F30-F7085CBDD8C2}" type="sibTrans" cxnId="{40D7C5B8-5719-4F2C-9C0B-59C71077271B}">
      <dgm:prSet/>
      <dgm:spPr/>
      <dgm:t>
        <a:bodyPr/>
        <a:lstStyle/>
        <a:p>
          <a:endParaRPr lang="en-US"/>
        </a:p>
      </dgm:t>
    </dgm:pt>
    <dgm:pt modelId="{E524C011-7D32-4B02-A50A-BF2896CE5C0C}" type="pres">
      <dgm:prSet presAssocID="{089F5D72-9B98-4CC9-92E2-2B6830C009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D66DD6-D72A-48CD-BFF5-EB97F1DB5A71}" type="pres">
      <dgm:prSet presAssocID="{AC553059-34BF-4116-A04A-5E1A4E25CBEF}" presName="comp" presStyleCnt="0"/>
      <dgm:spPr/>
      <dgm:t>
        <a:bodyPr/>
        <a:lstStyle/>
        <a:p>
          <a:endParaRPr lang="en-US"/>
        </a:p>
      </dgm:t>
    </dgm:pt>
    <dgm:pt modelId="{B9657658-8A01-4AB0-8070-14B1704D167E}" type="pres">
      <dgm:prSet presAssocID="{AC553059-34BF-4116-A04A-5E1A4E25CBEF}" presName="box" presStyleLbl="node1" presStyleIdx="0" presStyleCnt="5" custLinFactY="9609" custLinFactNeighborY="100000"/>
      <dgm:spPr/>
      <dgm:t>
        <a:bodyPr/>
        <a:lstStyle/>
        <a:p>
          <a:endParaRPr lang="en-US"/>
        </a:p>
      </dgm:t>
    </dgm:pt>
    <dgm:pt modelId="{D79E9614-65B8-4E3D-9C84-63678184EF5B}" type="pres">
      <dgm:prSet presAssocID="{AC553059-34BF-4116-A04A-5E1A4E25CBEF}" presName="img" presStyleLbl="fgImgPlace1" presStyleIdx="0" presStyleCnt="5" custScaleX="64154" custScaleY="113399" custLinFactY="37010" custLinFactNeighborX="-5653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9B4A37A-4086-4426-BBC7-8D6E436B73E8}" type="pres">
      <dgm:prSet presAssocID="{AC553059-34BF-4116-A04A-5E1A4E25CBEF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82F75-A740-4BB7-8959-B439C482C068}" type="pres">
      <dgm:prSet presAssocID="{616DC86B-4796-46E8-99C2-78972384A6F1}" presName="spacer" presStyleCnt="0"/>
      <dgm:spPr/>
      <dgm:t>
        <a:bodyPr/>
        <a:lstStyle/>
        <a:p>
          <a:endParaRPr lang="en-US"/>
        </a:p>
      </dgm:t>
    </dgm:pt>
    <dgm:pt modelId="{F359885B-EF82-4112-86CB-36AB29B0C5A1}" type="pres">
      <dgm:prSet presAssocID="{3ECAE733-D297-4AC6-8211-F8B7527A88EC}" presName="comp" presStyleCnt="0"/>
      <dgm:spPr/>
      <dgm:t>
        <a:bodyPr/>
        <a:lstStyle/>
        <a:p>
          <a:endParaRPr lang="en-US"/>
        </a:p>
      </dgm:t>
    </dgm:pt>
    <dgm:pt modelId="{BD4FA9C0-CBA9-486E-A497-2169726E2542}" type="pres">
      <dgm:prSet presAssocID="{3ECAE733-D297-4AC6-8211-F8B7527A88EC}" presName="box" presStyleLbl="node1" presStyleIdx="1" presStyleCnt="5" custLinFactY="100000" custLinFactNeighborY="120313"/>
      <dgm:spPr/>
      <dgm:t>
        <a:bodyPr/>
        <a:lstStyle/>
        <a:p>
          <a:endParaRPr lang="en-US"/>
        </a:p>
      </dgm:t>
    </dgm:pt>
    <dgm:pt modelId="{67002703-AA6B-4D8B-8ED4-68918A45F38B}" type="pres">
      <dgm:prSet presAssocID="{3ECAE733-D297-4AC6-8211-F8B7527A88EC}" presName="img" presStyleLbl="fgImgPlace1" presStyleIdx="1" presStyleCnt="5" custScaleX="68843" custScaleY="116530" custLinFactY="100000" custLinFactNeighborX="-4349" custLinFactNeighborY="17402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2A0CFAC-FBA3-4B70-B3F6-E1B4C3187E3A}" type="pres">
      <dgm:prSet presAssocID="{3ECAE733-D297-4AC6-8211-F8B7527A88E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1C21A-1A55-42FE-B97F-44FFCA82B55A}" type="pres">
      <dgm:prSet presAssocID="{394A1471-EF38-469A-94F0-5B5C15C1808D}" presName="spacer" presStyleCnt="0"/>
      <dgm:spPr/>
      <dgm:t>
        <a:bodyPr/>
        <a:lstStyle/>
        <a:p>
          <a:endParaRPr lang="en-US"/>
        </a:p>
      </dgm:t>
    </dgm:pt>
    <dgm:pt modelId="{49B7156D-2679-4AB2-A8F6-4E2C97221350}" type="pres">
      <dgm:prSet presAssocID="{8AE03A78-73AF-45FF-BE63-C6C1C9DA9C80}" presName="comp" presStyleCnt="0"/>
      <dgm:spPr/>
      <dgm:t>
        <a:bodyPr/>
        <a:lstStyle/>
        <a:p>
          <a:endParaRPr lang="en-US"/>
        </a:p>
      </dgm:t>
    </dgm:pt>
    <dgm:pt modelId="{D17B0316-5528-4CB9-A112-1918EAF72F21}" type="pres">
      <dgm:prSet presAssocID="{8AE03A78-73AF-45FF-BE63-C6C1C9DA9C80}" presName="box" presStyleLbl="node1" presStyleIdx="2" presStyleCnt="5" custLinFactY="-100000" custLinFactNeighborY="-120000"/>
      <dgm:spPr/>
      <dgm:t>
        <a:bodyPr/>
        <a:lstStyle/>
        <a:p>
          <a:endParaRPr lang="en-US"/>
        </a:p>
      </dgm:t>
    </dgm:pt>
    <dgm:pt modelId="{8486C232-02E7-42FB-B433-24B23A993466}" type="pres">
      <dgm:prSet presAssocID="{8AE03A78-73AF-45FF-BE63-C6C1C9DA9C80}" presName="img" presStyleLbl="fgImgPlace1" presStyleIdx="2" presStyleCnt="5" custScaleX="59834" custLinFactY="-100000" custLinFactNeighborX="-6274" custLinFactNeighborY="-17653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320E662-3C51-41F6-B095-352F66F41B26}" type="pres">
      <dgm:prSet presAssocID="{8AE03A78-73AF-45FF-BE63-C6C1C9DA9C8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9B013-9DD4-4736-8538-D5F1B45DB076}" type="pres">
      <dgm:prSet presAssocID="{57B135DD-DC2E-4A76-9A07-FFD7D6FBDF35}" presName="spacer" presStyleCnt="0"/>
      <dgm:spPr/>
      <dgm:t>
        <a:bodyPr/>
        <a:lstStyle/>
        <a:p>
          <a:endParaRPr lang="en-US"/>
        </a:p>
      </dgm:t>
    </dgm:pt>
    <dgm:pt modelId="{B4CD3549-2CCA-45DC-8D29-0A7C1B18D881}" type="pres">
      <dgm:prSet presAssocID="{A061F112-6AC3-43FB-968A-F115CA8261F1}" presName="comp" presStyleCnt="0"/>
      <dgm:spPr/>
      <dgm:t>
        <a:bodyPr/>
        <a:lstStyle/>
        <a:p>
          <a:endParaRPr lang="en-US"/>
        </a:p>
      </dgm:t>
    </dgm:pt>
    <dgm:pt modelId="{13DAFE2E-C97D-42A1-B4D7-786A066BCA09}" type="pres">
      <dgm:prSet presAssocID="{A061F112-6AC3-43FB-968A-F115CA8261F1}" presName="box" presStyleLbl="node1" presStyleIdx="3" presStyleCnt="5" custLinFactY="38850" custLinFactNeighborX="-901" custLinFactNeighborY="100000"/>
      <dgm:spPr/>
      <dgm:t>
        <a:bodyPr/>
        <a:lstStyle/>
        <a:p>
          <a:endParaRPr lang="en-US"/>
        </a:p>
      </dgm:t>
    </dgm:pt>
    <dgm:pt modelId="{6B7CF0B7-81B0-40AA-A407-C1EDB751E448}" type="pres">
      <dgm:prSet presAssocID="{A061F112-6AC3-43FB-968A-F115CA8261F1}" presName="img" presStyleLbl="fgImgPlace1" presStyleIdx="3" presStyleCnt="5" custScaleX="59834" custLinFactY="41196" custLinFactNeighborX="-3105" custLinFactNeighborY="10000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30D1C96-BF6F-4AF3-A480-191B720FEB38}" type="pres">
      <dgm:prSet presAssocID="{A061F112-6AC3-43FB-968A-F115CA8261F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C45ED-4D3D-4FEF-8659-06C3F0FB9B60}" type="pres">
      <dgm:prSet presAssocID="{24C070E8-59EC-4E4A-AA7A-DB04CA646870}" presName="spacer" presStyleCnt="0"/>
      <dgm:spPr/>
      <dgm:t>
        <a:bodyPr/>
        <a:lstStyle/>
        <a:p>
          <a:endParaRPr lang="en-US"/>
        </a:p>
      </dgm:t>
    </dgm:pt>
    <dgm:pt modelId="{44BA8CA7-8972-4677-A2CE-D5B3BA5D8B61}" type="pres">
      <dgm:prSet presAssocID="{C0CEFE89-6747-4712-B8DA-EA3F903B1F29}" presName="comp" presStyleCnt="0"/>
      <dgm:spPr/>
      <dgm:t>
        <a:bodyPr/>
        <a:lstStyle/>
        <a:p>
          <a:endParaRPr lang="en-US"/>
        </a:p>
      </dgm:t>
    </dgm:pt>
    <dgm:pt modelId="{082990CB-61A8-4A3C-94D6-DD0C88EDF4CB}" type="pres">
      <dgm:prSet presAssocID="{C0CEFE89-6747-4712-B8DA-EA3F903B1F29}" presName="box" presStyleLbl="node1" presStyleIdx="4" presStyleCnt="5" custLinFactY="-100000" custLinFactNeighborY="-122136"/>
      <dgm:spPr/>
      <dgm:t>
        <a:bodyPr/>
        <a:lstStyle/>
        <a:p>
          <a:endParaRPr lang="en-US"/>
        </a:p>
      </dgm:t>
    </dgm:pt>
    <dgm:pt modelId="{A589DA0E-DCAF-4B3E-8ACB-9689626415B9}" type="pres">
      <dgm:prSet presAssocID="{C0CEFE89-6747-4712-B8DA-EA3F903B1F29}" presName="img" presStyleLbl="fgImgPlace1" presStyleIdx="4" presStyleCnt="5" custScaleX="66292" custLinFactY="-100000" custLinFactNeighborX="-4971" custLinFactNeighborY="-17784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FCB1D2A-F566-45BE-A0AB-872B4E9F13AF}" type="pres">
      <dgm:prSet presAssocID="{C0CEFE89-6747-4712-B8DA-EA3F903B1F2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6FFA62-5231-435B-9636-CFDDCE556235}" srcId="{3ECAE733-D297-4AC6-8211-F8B7527A88EC}" destId="{683BC1C5-1816-4740-8F7F-0773B2AD0B64}" srcOrd="0" destOrd="0" parTransId="{A857A020-F3FD-46BE-BE58-4E842095F4DE}" sibTransId="{B88ACAD2-CBD5-44ED-836A-F6F0E4C0075B}"/>
    <dgm:cxn modelId="{5C54A13B-2842-4FE1-AFEE-12ADFE6C6604}" srcId="{089F5D72-9B98-4CC9-92E2-2B6830C009E8}" destId="{A061F112-6AC3-43FB-968A-F115CA8261F1}" srcOrd="3" destOrd="0" parTransId="{424F7D38-E8D5-4C87-93BD-612BA0FAF291}" sibTransId="{24C070E8-59EC-4E4A-AA7A-DB04CA646870}"/>
    <dgm:cxn modelId="{7F5BCF4E-E213-A844-B94B-763FE2BE1628}" type="presOf" srcId="{8AE03A78-73AF-45FF-BE63-C6C1C9DA9C80}" destId="{F320E662-3C51-41F6-B095-352F66F41B26}" srcOrd="1" destOrd="0" presId="urn:microsoft.com/office/officeart/2005/8/layout/vList4#1"/>
    <dgm:cxn modelId="{972ACC62-AB2D-4E52-9086-D2E7B1689F45}" srcId="{089F5D72-9B98-4CC9-92E2-2B6830C009E8}" destId="{AC553059-34BF-4116-A04A-5E1A4E25CBEF}" srcOrd="0" destOrd="0" parTransId="{23BCA86C-FA7D-490C-95AF-C8A71E38A138}" sibTransId="{616DC86B-4796-46E8-99C2-78972384A6F1}"/>
    <dgm:cxn modelId="{A67B30E3-1CB4-2248-B1C4-156433C981D9}" type="presOf" srcId="{19011BB2-DFFF-47BF-AC06-ABE53577A778}" destId="{B9B4A37A-4086-4426-BBC7-8D6E436B73E8}" srcOrd="1" destOrd="1" presId="urn:microsoft.com/office/officeart/2005/8/layout/vList4#1"/>
    <dgm:cxn modelId="{AD9575BD-3EE1-AB4C-BAB0-A53D15F10056}" type="presOf" srcId="{089F5D72-9B98-4CC9-92E2-2B6830C009E8}" destId="{E524C011-7D32-4B02-A50A-BF2896CE5C0C}" srcOrd="0" destOrd="0" presId="urn:microsoft.com/office/officeart/2005/8/layout/vList4#1"/>
    <dgm:cxn modelId="{1A9695ED-0BF3-3A4F-AC09-3664CDBCD285}" type="presOf" srcId="{8AE03A78-73AF-45FF-BE63-C6C1C9DA9C80}" destId="{D17B0316-5528-4CB9-A112-1918EAF72F21}" srcOrd="0" destOrd="0" presId="urn:microsoft.com/office/officeart/2005/8/layout/vList4#1"/>
    <dgm:cxn modelId="{AAA219A6-A214-3446-86BD-A454B6DB1EE7}" type="presOf" srcId="{A061F112-6AC3-43FB-968A-F115CA8261F1}" destId="{230D1C96-BF6F-4AF3-A480-191B720FEB38}" srcOrd="1" destOrd="0" presId="urn:microsoft.com/office/officeart/2005/8/layout/vList4#1"/>
    <dgm:cxn modelId="{0DAFB0FF-61D3-3F47-8263-4BB8E594AF1E}" type="presOf" srcId="{683BC1C5-1816-4740-8F7F-0773B2AD0B64}" destId="{BD4FA9C0-CBA9-486E-A497-2169726E2542}" srcOrd="0" destOrd="1" presId="urn:microsoft.com/office/officeart/2005/8/layout/vList4#1"/>
    <dgm:cxn modelId="{FED7D9E8-5CF6-ED45-9D7F-19E953D0F95E}" type="presOf" srcId="{A061F112-6AC3-43FB-968A-F115CA8261F1}" destId="{13DAFE2E-C97D-42A1-B4D7-786A066BCA09}" srcOrd="0" destOrd="0" presId="urn:microsoft.com/office/officeart/2005/8/layout/vList4#1"/>
    <dgm:cxn modelId="{944CEFAB-87A3-1E49-B14A-8F904DEA0E83}" type="presOf" srcId="{3ECAE733-D297-4AC6-8211-F8B7527A88EC}" destId="{BD4FA9C0-CBA9-486E-A497-2169726E2542}" srcOrd="0" destOrd="0" presId="urn:microsoft.com/office/officeart/2005/8/layout/vList4#1"/>
    <dgm:cxn modelId="{40D7C5B8-5719-4F2C-9C0B-59C71077271B}" srcId="{C0CEFE89-6747-4712-B8DA-EA3F903B1F29}" destId="{2CFBA238-23F9-4142-816F-75700E421C82}" srcOrd="0" destOrd="0" parTransId="{92AADEA9-8BB7-44CB-9F74-D52F42008AB6}" sibTransId="{1481F017-92B3-47C3-9F30-F7085CBDD8C2}"/>
    <dgm:cxn modelId="{83C7A84E-082D-4778-BDFF-4F8D82446328}" srcId="{089F5D72-9B98-4CC9-92E2-2B6830C009E8}" destId="{8AE03A78-73AF-45FF-BE63-C6C1C9DA9C80}" srcOrd="2" destOrd="0" parTransId="{47B3ACF0-7BD3-46A5-94A9-CD28C3032451}" sibTransId="{57B135DD-DC2E-4A76-9A07-FFD7D6FBDF35}"/>
    <dgm:cxn modelId="{FFEE5BC8-4830-4376-88C2-12E7B372EF03}" srcId="{A061F112-6AC3-43FB-968A-F115CA8261F1}" destId="{75171195-C304-40F2-8B45-D8A0F0EBBD1A}" srcOrd="0" destOrd="0" parTransId="{A8D51468-3048-46F7-AEDE-231268A945FF}" sibTransId="{343ADE68-B3D0-4604-AACA-F18ABA5492BC}"/>
    <dgm:cxn modelId="{58C3DCD1-4A49-4821-BE94-CC2DD6768F1A}" srcId="{8AE03A78-73AF-45FF-BE63-C6C1C9DA9C80}" destId="{5E3D19DB-AF3C-45A0-BCE8-9A2E1D979A4D}" srcOrd="0" destOrd="0" parTransId="{54852D3C-63B4-4265-BDE1-18A9256AB0F5}" sibTransId="{A05DB10B-F8B7-4C8E-B779-818AF38659C4}"/>
    <dgm:cxn modelId="{E8212DE5-2F43-5E47-A8DA-8A916A65E4D3}" type="presOf" srcId="{AC553059-34BF-4116-A04A-5E1A4E25CBEF}" destId="{B9657658-8A01-4AB0-8070-14B1704D167E}" srcOrd="0" destOrd="0" presId="urn:microsoft.com/office/officeart/2005/8/layout/vList4#1"/>
    <dgm:cxn modelId="{83684E7C-FB62-9644-AA68-1FDC49BE7F28}" type="presOf" srcId="{3ECAE733-D297-4AC6-8211-F8B7527A88EC}" destId="{B2A0CFAC-FBA3-4B70-B3F6-E1B4C3187E3A}" srcOrd="1" destOrd="0" presId="urn:microsoft.com/office/officeart/2005/8/layout/vList4#1"/>
    <dgm:cxn modelId="{EACF7E0F-E1C6-9C46-9A57-39D6051497AC}" type="presOf" srcId="{2CFBA238-23F9-4142-816F-75700E421C82}" destId="{082990CB-61A8-4A3C-94D6-DD0C88EDF4CB}" srcOrd="0" destOrd="1" presId="urn:microsoft.com/office/officeart/2005/8/layout/vList4#1"/>
    <dgm:cxn modelId="{6AA6C453-1964-4562-B199-F832CEE2F87E}" srcId="{089F5D72-9B98-4CC9-92E2-2B6830C009E8}" destId="{3ECAE733-D297-4AC6-8211-F8B7527A88EC}" srcOrd="1" destOrd="0" parTransId="{C8EF18C2-DFD1-4F8A-810F-254E3C848254}" sibTransId="{394A1471-EF38-469A-94F0-5B5C15C1808D}"/>
    <dgm:cxn modelId="{26CE4A43-8F85-924B-B6A8-A03BE254202C}" type="presOf" srcId="{19011BB2-DFFF-47BF-AC06-ABE53577A778}" destId="{B9657658-8A01-4AB0-8070-14B1704D167E}" srcOrd="0" destOrd="1" presId="urn:microsoft.com/office/officeart/2005/8/layout/vList4#1"/>
    <dgm:cxn modelId="{19C54047-0BE0-5D4D-9293-212A83993102}" type="presOf" srcId="{2CFBA238-23F9-4142-816F-75700E421C82}" destId="{CFCB1D2A-F566-45BE-A0AB-872B4E9F13AF}" srcOrd="1" destOrd="1" presId="urn:microsoft.com/office/officeart/2005/8/layout/vList4#1"/>
    <dgm:cxn modelId="{4BE845BE-2968-403D-964A-2F8DDA773584}" srcId="{089F5D72-9B98-4CC9-92E2-2B6830C009E8}" destId="{C0CEFE89-6747-4712-B8DA-EA3F903B1F29}" srcOrd="4" destOrd="0" parTransId="{AB220D84-0AAB-4AC1-B85B-CD2BA4CEDB42}" sibTransId="{E63FDF20-B2CB-43B3-A0C0-039C4DF5DCA7}"/>
    <dgm:cxn modelId="{E06D4A52-9CC0-AC4E-A8FE-DFBFF30C4BD8}" type="presOf" srcId="{75171195-C304-40F2-8B45-D8A0F0EBBD1A}" destId="{13DAFE2E-C97D-42A1-B4D7-786A066BCA09}" srcOrd="0" destOrd="1" presId="urn:microsoft.com/office/officeart/2005/8/layout/vList4#1"/>
    <dgm:cxn modelId="{B88A3CE1-B800-AF43-B985-EE684A038DDC}" type="presOf" srcId="{C0CEFE89-6747-4712-B8DA-EA3F903B1F29}" destId="{082990CB-61A8-4A3C-94D6-DD0C88EDF4CB}" srcOrd="0" destOrd="0" presId="urn:microsoft.com/office/officeart/2005/8/layout/vList4#1"/>
    <dgm:cxn modelId="{76516E56-BE17-4DE8-A9F0-E6FD08EB214C}" srcId="{AC553059-34BF-4116-A04A-5E1A4E25CBEF}" destId="{19011BB2-DFFF-47BF-AC06-ABE53577A778}" srcOrd="0" destOrd="0" parTransId="{B063835E-F5F4-4CA8-8065-88D19F792B9F}" sibTransId="{24F67A67-3B92-4206-83B5-D43758B845A4}"/>
    <dgm:cxn modelId="{DBDFA374-6826-AF44-8518-6B6EB4AC8020}" type="presOf" srcId="{5E3D19DB-AF3C-45A0-BCE8-9A2E1D979A4D}" destId="{F320E662-3C51-41F6-B095-352F66F41B26}" srcOrd="1" destOrd="1" presId="urn:microsoft.com/office/officeart/2005/8/layout/vList4#1"/>
    <dgm:cxn modelId="{61D14EA8-DEF3-1B43-B1F5-C89C34815D89}" type="presOf" srcId="{5E3D19DB-AF3C-45A0-BCE8-9A2E1D979A4D}" destId="{D17B0316-5528-4CB9-A112-1918EAF72F21}" srcOrd="0" destOrd="1" presId="urn:microsoft.com/office/officeart/2005/8/layout/vList4#1"/>
    <dgm:cxn modelId="{E6F87A67-EC0B-FD4F-B607-259E8F959C33}" type="presOf" srcId="{C0CEFE89-6747-4712-B8DA-EA3F903B1F29}" destId="{CFCB1D2A-F566-45BE-A0AB-872B4E9F13AF}" srcOrd="1" destOrd="0" presId="urn:microsoft.com/office/officeart/2005/8/layout/vList4#1"/>
    <dgm:cxn modelId="{D428EA54-88DC-A248-9F6E-4B11F4F7C6CF}" type="presOf" srcId="{683BC1C5-1816-4740-8F7F-0773B2AD0B64}" destId="{B2A0CFAC-FBA3-4B70-B3F6-E1B4C3187E3A}" srcOrd="1" destOrd="1" presId="urn:microsoft.com/office/officeart/2005/8/layout/vList4#1"/>
    <dgm:cxn modelId="{B483347F-3B15-D344-9621-30DA88EC1ABB}" type="presOf" srcId="{AC553059-34BF-4116-A04A-5E1A4E25CBEF}" destId="{B9B4A37A-4086-4426-BBC7-8D6E436B73E8}" srcOrd="1" destOrd="0" presId="urn:microsoft.com/office/officeart/2005/8/layout/vList4#1"/>
    <dgm:cxn modelId="{A8355ACD-E6C4-D147-85A5-127DDC8957E0}" type="presOf" srcId="{75171195-C304-40F2-8B45-D8A0F0EBBD1A}" destId="{230D1C96-BF6F-4AF3-A480-191B720FEB38}" srcOrd="1" destOrd="1" presId="urn:microsoft.com/office/officeart/2005/8/layout/vList4#1"/>
    <dgm:cxn modelId="{52A4274B-6F17-7A4E-840B-A187FA4E4E14}" type="presParOf" srcId="{E524C011-7D32-4B02-A50A-BF2896CE5C0C}" destId="{6AD66DD6-D72A-48CD-BFF5-EB97F1DB5A71}" srcOrd="0" destOrd="0" presId="urn:microsoft.com/office/officeart/2005/8/layout/vList4#1"/>
    <dgm:cxn modelId="{13690E4E-DB12-AF4D-A7D0-2ECAE0D04FD3}" type="presParOf" srcId="{6AD66DD6-D72A-48CD-BFF5-EB97F1DB5A71}" destId="{B9657658-8A01-4AB0-8070-14B1704D167E}" srcOrd="0" destOrd="0" presId="urn:microsoft.com/office/officeart/2005/8/layout/vList4#1"/>
    <dgm:cxn modelId="{FDD9EC38-1C60-3540-9746-1DE6F39A9CA8}" type="presParOf" srcId="{6AD66DD6-D72A-48CD-BFF5-EB97F1DB5A71}" destId="{D79E9614-65B8-4E3D-9C84-63678184EF5B}" srcOrd="1" destOrd="0" presId="urn:microsoft.com/office/officeart/2005/8/layout/vList4#1"/>
    <dgm:cxn modelId="{8AB17225-FF7C-B64E-96FA-D7E22FCEA7CB}" type="presParOf" srcId="{6AD66DD6-D72A-48CD-BFF5-EB97F1DB5A71}" destId="{B9B4A37A-4086-4426-BBC7-8D6E436B73E8}" srcOrd="2" destOrd="0" presId="urn:microsoft.com/office/officeart/2005/8/layout/vList4#1"/>
    <dgm:cxn modelId="{02C64A2D-D559-9D4C-BCC2-4878FC5FC8F7}" type="presParOf" srcId="{E524C011-7D32-4B02-A50A-BF2896CE5C0C}" destId="{E1D82F75-A740-4BB7-8959-B439C482C068}" srcOrd="1" destOrd="0" presId="urn:microsoft.com/office/officeart/2005/8/layout/vList4#1"/>
    <dgm:cxn modelId="{4B454750-BFD5-A949-9DC3-1E037D061544}" type="presParOf" srcId="{E524C011-7D32-4B02-A50A-BF2896CE5C0C}" destId="{F359885B-EF82-4112-86CB-36AB29B0C5A1}" srcOrd="2" destOrd="0" presId="urn:microsoft.com/office/officeart/2005/8/layout/vList4#1"/>
    <dgm:cxn modelId="{35D3DFAE-DBE3-CD49-8863-088467E50B11}" type="presParOf" srcId="{F359885B-EF82-4112-86CB-36AB29B0C5A1}" destId="{BD4FA9C0-CBA9-486E-A497-2169726E2542}" srcOrd="0" destOrd="0" presId="urn:microsoft.com/office/officeart/2005/8/layout/vList4#1"/>
    <dgm:cxn modelId="{759B1171-F7F8-B14B-820B-0CF5EF42661A}" type="presParOf" srcId="{F359885B-EF82-4112-86CB-36AB29B0C5A1}" destId="{67002703-AA6B-4D8B-8ED4-68918A45F38B}" srcOrd="1" destOrd="0" presId="urn:microsoft.com/office/officeart/2005/8/layout/vList4#1"/>
    <dgm:cxn modelId="{C5E12523-5661-FF40-AA30-DA34F007AD5F}" type="presParOf" srcId="{F359885B-EF82-4112-86CB-36AB29B0C5A1}" destId="{B2A0CFAC-FBA3-4B70-B3F6-E1B4C3187E3A}" srcOrd="2" destOrd="0" presId="urn:microsoft.com/office/officeart/2005/8/layout/vList4#1"/>
    <dgm:cxn modelId="{3B2D48A4-3A34-5C41-A6C0-4378BACE3016}" type="presParOf" srcId="{E524C011-7D32-4B02-A50A-BF2896CE5C0C}" destId="{DEE1C21A-1A55-42FE-B97F-44FFCA82B55A}" srcOrd="3" destOrd="0" presId="urn:microsoft.com/office/officeart/2005/8/layout/vList4#1"/>
    <dgm:cxn modelId="{F3EEE125-EEAE-F84F-A3E6-2B928D616C06}" type="presParOf" srcId="{E524C011-7D32-4B02-A50A-BF2896CE5C0C}" destId="{49B7156D-2679-4AB2-A8F6-4E2C97221350}" srcOrd="4" destOrd="0" presId="urn:microsoft.com/office/officeart/2005/8/layout/vList4#1"/>
    <dgm:cxn modelId="{750FB940-A294-9D4D-8588-C74933B8781E}" type="presParOf" srcId="{49B7156D-2679-4AB2-A8F6-4E2C97221350}" destId="{D17B0316-5528-4CB9-A112-1918EAF72F21}" srcOrd="0" destOrd="0" presId="urn:microsoft.com/office/officeart/2005/8/layout/vList4#1"/>
    <dgm:cxn modelId="{D89F5997-7DFB-8D46-B774-09AC5A6FE869}" type="presParOf" srcId="{49B7156D-2679-4AB2-A8F6-4E2C97221350}" destId="{8486C232-02E7-42FB-B433-24B23A993466}" srcOrd="1" destOrd="0" presId="urn:microsoft.com/office/officeart/2005/8/layout/vList4#1"/>
    <dgm:cxn modelId="{1C728484-7350-D14C-A3A4-49013B04061F}" type="presParOf" srcId="{49B7156D-2679-4AB2-A8F6-4E2C97221350}" destId="{F320E662-3C51-41F6-B095-352F66F41B26}" srcOrd="2" destOrd="0" presId="urn:microsoft.com/office/officeart/2005/8/layout/vList4#1"/>
    <dgm:cxn modelId="{8FEF3DA5-1D2C-B648-9C14-A729958C05CE}" type="presParOf" srcId="{E524C011-7D32-4B02-A50A-BF2896CE5C0C}" destId="{F179B013-9DD4-4736-8538-D5F1B45DB076}" srcOrd="5" destOrd="0" presId="urn:microsoft.com/office/officeart/2005/8/layout/vList4#1"/>
    <dgm:cxn modelId="{C3C50C71-D5EB-7041-A7AB-59F12039233B}" type="presParOf" srcId="{E524C011-7D32-4B02-A50A-BF2896CE5C0C}" destId="{B4CD3549-2CCA-45DC-8D29-0A7C1B18D881}" srcOrd="6" destOrd="0" presId="urn:microsoft.com/office/officeart/2005/8/layout/vList4#1"/>
    <dgm:cxn modelId="{1EEAA2E4-8820-D642-A88A-EAFBAF5F5001}" type="presParOf" srcId="{B4CD3549-2CCA-45DC-8D29-0A7C1B18D881}" destId="{13DAFE2E-C97D-42A1-B4D7-786A066BCA09}" srcOrd="0" destOrd="0" presId="urn:microsoft.com/office/officeart/2005/8/layout/vList4#1"/>
    <dgm:cxn modelId="{5F1BCB6C-087C-B045-8148-E553264EAFD6}" type="presParOf" srcId="{B4CD3549-2CCA-45DC-8D29-0A7C1B18D881}" destId="{6B7CF0B7-81B0-40AA-A407-C1EDB751E448}" srcOrd="1" destOrd="0" presId="urn:microsoft.com/office/officeart/2005/8/layout/vList4#1"/>
    <dgm:cxn modelId="{F15712CF-9791-354E-91B6-DF508C016E03}" type="presParOf" srcId="{B4CD3549-2CCA-45DC-8D29-0A7C1B18D881}" destId="{230D1C96-BF6F-4AF3-A480-191B720FEB38}" srcOrd="2" destOrd="0" presId="urn:microsoft.com/office/officeart/2005/8/layout/vList4#1"/>
    <dgm:cxn modelId="{2EFDC610-A90E-5342-91B7-7FF8AC80D893}" type="presParOf" srcId="{E524C011-7D32-4B02-A50A-BF2896CE5C0C}" destId="{548C45ED-4D3D-4FEF-8659-06C3F0FB9B60}" srcOrd="7" destOrd="0" presId="urn:microsoft.com/office/officeart/2005/8/layout/vList4#1"/>
    <dgm:cxn modelId="{F99F73F2-CD40-1142-9145-2F30153EFAA8}" type="presParOf" srcId="{E524C011-7D32-4B02-A50A-BF2896CE5C0C}" destId="{44BA8CA7-8972-4677-A2CE-D5B3BA5D8B61}" srcOrd="8" destOrd="0" presId="urn:microsoft.com/office/officeart/2005/8/layout/vList4#1"/>
    <dgm:cxn modelId="{4170BB55-F35C-FC4A-92AD-294E94498ADC}" type="presParOf" srcId="{44BA8CA7-8972-4677-A2CE-D5B3BA5D8B61}" destId="{082990CB-61A8-4A3C-94D6-DD0C88EDF4CB}" srcOrd="0" destOrd="0" presId="urn:microsoft.com/office/officeart/2005/8/layout/vList4#1"/>
    <dgm:cxn modelId="{0B41AD13-5EE3-3046-8DDA-551AF51BBEB3}" type="presParOf" srcId="{44BA8CA7-8972-4677-A2CE-D5B3BA5D8B61}" destId="{A589DA0E-DCAF-4B3E-8ACB-9689626415B9}" srcOrd="1" destOrd="0" presId="urn:microsoft.com/office/officeart/2005/8/layout/vList4#1"/>
    <dgm:cxn modelId="{F7FB137B-85D0-794B-AFB4-1E2C0EFE34B1}" type="presParOf" srcId="{44BA8CA7-8972-4677-A2CE-D5B3BA5D8B61}" destId="{CFCB1D2A-F566-45BE-A0AB-872B4E9F13A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57658-8A01-4AB0-8070-14B1704D167E}">
      <dsp:nvSpPr>
        <dsp:cNvPr id="0" name=""/>
        <dsp:cNvSpPr/>
      </dsp:nvSpPr>
      <dsp:spPr>
        <a:xfrm>
          <a:off x="0" y="105104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700" b="1" kern="1200" dirty="0" smtClean="0">
              <a:solidFill>
                <a:schemeClr val="tx1"/>
              </a:solidFill>
              <a:ea typeface="MS PGothic" pitchFamily="34" charset="-128"/>
            </a:rPr>
            <a:t>Advanced Accelerator R&amp;D Towards Next Generation Machines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300" b="1" kern="1200" dirty="0" smtClean="0">
              <a:solidFill>
                <a:srgbClr val="7030A0"/>
              </a:solidFill>
              <a:ea typeface="MS PGothic" pitchFamily="34" charset="-128"/>
            </a:rPr>
            <a:t>Develop and explore transformative concepts and technologies for beyond next-generation multi-MW accelerators</a:t>
          </a:r>
          <a:r>
            <a:rPr lang="en-US" sz="1300" b="1" kern="1200" dirty="0" smtClean="0">
              <a:solidFill>
                <a:srgbClr val="7030A0"/>
              </a:solidFill>
            </a:rPr>
            <a:t> at FAST/IOTA and in the area of SRF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1051040"/>
        <a:ext cx="6670670" cy="958899"/>
      </dsp:txXfrm>
    </dsp:sp>
    <dsp:sp modelId="{D79E9614-65B8-4E3D-9C84-63678184EF5B}">
      <dsp:nvSpPr>
        <dsp:cNvPr id="0" name=""/>
        <dsp:cNvSpPr/>
      </dsp:nvSpPr>
      <dsp:spPr>
        <a:xfrm>
          <a:off x="303454" y="1095527"/>
          <a:ext cx="1085254" cy="869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4FA9C0-CBA9-486E-A497-2169726E2542}">
      <dsp:nvSpPr>
        <dsp:cNvPr id="0" name=""/>
        <dsp:cNvSpPr/>
      </dsp:nvSpPr>
      <dsp:spPr>
        <a:xfrm>
          <a:off x="0" y="316737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Exploratory Long-term R&amp;D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e.g. assess feasibility and demonstrate technologies for future 100 </a:t>
          </a:r>
          <a:r>
            <a:rPr lang="en-US" sz="1300" b="1" kern="1200" dirty="0" err="1" smtClean="0">
              <a:solidFill>
                <a:srgbClr val="7030A0"/>
              </a:solidFill>
            </a:rPr>
            <a:t>TeV</a:t>
          </a:r>
          <a:r>
            <a:rPr lang="en-US" sz="1300" b="1" kern="1200" dirty="0" smtClean="0">
              <a:solidFill>
                <a:srgbClr val="7030A0"/>
              </a:solidFill>
            </a:rPr>
            <a:t> pp collider and conclude ionization cooling demo for possible future </a:t>
          </a:r>
          <a:r>
            <a:rPr lang="en-US" sz="1300" b="1" kern="1200" dirty="0" err="1" smtClean="0">
              <a:solidFill>
                <a:srgbClr val="7030A0"/>
              </a:solidFill>
            </a:rPr>
            <a:t>muon</a:t>
          </a:r>
          <a:r>
            <a:rPr lang="en-US" sz="1300" b="1" kern="1200" dirty="0" smtClean="0">
              <a:solidFill>
                <a:srgbClr val="7030A0"/>
              </a:solidFill>
            </a:rPr>
            <a:t> facility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3167370"/>
        <a:ext cx="6670670" cy="958899"/>
      </dsp:txXfrm>
    </dsp:sp>
    <dsp:sp modelId="{67002703-AA6B-4D8B-8ED4-68918A45F38B}">
      <dsp:nvSpPr>
        <dsp:cNvPr id="0" name=""/>
        <dsp:cNvSpPr/>
      </dsp:nvSpPr>
      <dsp:spPr>
        <a:xfrm>
          <a:off x="285852" y="3189346"/>
          <a:ext cx="1164575" cy="8939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7B0316-5528-4CB9-A112-1918EAF72F21}">
      <dsp:nvSpPr>
        <dsp:cNvPr id="0" name=""/>
        <dsp:cNvSpPr/>
      </dsp:nvSpPr>
      <dsp:spPr>
        <a:xfrm>
          <a:off x="0" y="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Operational Support and Complex Upgrade (PIP-II) </a:t>
          </a:r>
          <a:endParaRPr lang="en-US" sz="17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Provide accelerator physics and technology support for operation and upgrades of the </a:t>
          </a:r>
          <a:r>
            <a:rPr lang="en-US" sz="1300" b="1" kern="1200" dirty="0" err="1" smtClean="0">
              <a:solidFill>
                <a:srgbClr val="7030A0"/>
              </a:solidFill>
            </a:rPr>
            <a:t>Fermilab’s</a:t>
          </a:r>
          <a:r>
            <a:rPr lang="en-US" sz="1300" b="1" kern="1200" dirty="0" smtClean="0">
              <a:solidFill>
                <a:srgbClr val="7030A0"/>
              </a:solidFill>
            </a:rPr>
            <a:t> accelerator complex,</a:t>
          </a:r>
          <a:r>
            <a:rPr lang="en-US" sz="1400" b="1" kern="1200" dirty="0" smtClean="0">
              <a:solidFill>
                <a:srgbClr val="7030A0"/>
              </a:solidFill>
            </a:rPr>
            <a:t> </a:t>
          </a:r>
          <a:r>
            <a:rPr lang="el-GR" sz="1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ν</a:t>
          </a:r>
          <a:r>
            <a:rPr lang="en-US" sz="1400" b="1" kern="1200" dirty="0" smtClean="0">
              <a:solidFill>
                <a:srgbClr val="7030A0"/>
              </a:solidFill>
            </a:rPr>
            <a:t> </a:t>
          </a:r>
          <a:r>
            <a:rPr lang="en-US" sz="1300" b="1" kern="1200" dirty="0" smtClean="0">
              <a:solidFill>
                <a:srgbClr val="7030A0"/>
              </a:solidFill>
            </a:rPr>
            <a:t>and </a:t>
          </a:r>
          <a:r>
            <a:rPr lang="el-GR" sz="1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µ</a:t>
          </a:r>
          <a:r>
            <a:rPr lang="en-US" sz="13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b="1" kern="1200" dirty="0" smtClean="0">
              <a:solidFill>
                <a:srgbClr val="7030A0"/>
              </a:solidFill>
            </a:rPr>
            <a:t>experiments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0"/>
        <a:ext cx="6670670" cy="958899"/>
      </dsp:txXfrm>
    </dsp:sp>
    <dsp:sp modelId="{8486C232-02E7-42FB-B433-24B23A993466}">
      <dsp:nvSpPr>
        <dsp:cNvPr id="0" name=""/>
        <dsp:cNvSpPr/>
      </dsp:nvSpPr>
      <dsp:spPr>
        <a:xfrm>
          <a:off x="329488" y="84083"/>
          <a:ext cx="1012175" cy="7671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DAFE2E-C97D-42A1-B4D7-786A066BCA09}">
      <dsp:nvSpPr>
        <dsp:cNvPr id="0" name=""/>
        <dsp:cNvSpPr/>
      </dsp:nvSpPr>
      <dsp:spPr>
        <a:xfrm>
          <a:off x="0" y="422270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Accelerators Training and Education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Train the next generation of accelerator designers and builders through the USPAS and Fermilab programs</a:t>
          </a:r>
          <a:endParaRPr lang="en-US" sz="1300" b="1" kern="1200" dirty="0">
            <a:solidFill>
              <a:srgbClr val="7030A0"/>
            </a:solidFill>
          </a:endParaRPr>
        </a:p>
      </dsp:txBody>
      <dsp:txXfrm>
        <a:off x="1787529" y="4222700"/>
        <a:ext cx="6670670" cy="958899"/>
      </dsp:txXfrm>
    </dsp:sp>
    <dsp:sp modelId="{6B7CF0B7-81B0-40AA-A407-C1EDB751E448}">
      <dsp:nvSpPr>
        <dsp:cNvPr id="0" name=""/>
        <dsp:cNvSpPr/>
      </dsp:nvSpPr>
      <dsp:spPr>
        <a:xfrm>
          <a:off x="383096" y="4343400"/>
          <a:ext cx="1012175" cy="7671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2990CB-61A8-4A3C-94D6-DD0C88EDF4CB}">
      <dsp:nvSpPr>
        <dsp:cNvPr id="0" name=""/>
        <dsp:cNvSpPr/>
      </dsp:nvSpPr>
      <dsp:spPr>
        <a:xfrm>
          <a:off x="0" y="2089097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Accelerator and Beam Physics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Contribute to the fundamental understanding of beam dynamics through experiment , simulation and theory 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2089097"/>
        <a:ext cx="6670670" cy="958899"/>
      </dsp:txXfrm>
    </dsp:sp>
    <dsp:sp modelId="{A589DA0E-DCAF-4B3E-8ACB-9689626415B9}">
      <dsp:nvSpPr>
        <dsp:cNvPr id="0" name=""/>
        <dsp:cNvSpPr/>
      </dsp:nvSpPr>
      <dsp:spPr>
        <a:xfrm>
          <a:off x="296907" y="2183659"/>
          <a:ext cx="1121421" cy="7671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11/11/15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11/11/15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6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51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64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64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6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45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78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6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716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71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16454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6450" y="3036241"/>
            <a:ext cx="7526338" cy="1662313"/>
          </a:xfrm>
        </p:spPr>
        <p:txBody>
          <a:bodyPr/>
          <a:lstStyle/>
          <a:p>
            <a:r>
              <a:rPr lang="en-US" sz="3400" dirty="0" smtClean="0"/>
              <a:t>Overview of</a:t>
            </a:r>
            <a:r>
              <a:rPr lang="en-US" sz="3400" dirty="0" smtClean="0"/>
              <a:t> FAST</a:t>
            </a:r>
            <a:endParaRPr lang="en-US" sz="3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latin typeface="Helvetica" pitchFamily="124" charset="0"/>
              </a:rPr>
              <a:t>Alexander Valishev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PASI-2015, Fermilab</a:t>
            </a:r>
            <a:endParaRPr lang="en-US" altLang="en-US" dirty="0" smtClean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12 November </a:t>
            </a:r>
            <a:r>
              <a:rPr lang="en-US" altLang="en-US" dirty="0" smtClean="0">
                <a:latin typeface="Helvetica" pitchFamily="124" charset="0"/>
              </a:rPr>
              <a:t>2015</a:t>
            </a:r>
            <a:endParaRPr lang="en-US" altLang="en-US" dirty="0">
              <a:latin typeface="Helvetica" pitchFamily="12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25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Electron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5404"/>
            <a:ext cx="8672513" cy="5285510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chemeClr val="tx1"/>
                </a:solidFill>
              </a:rPr>
              <a:t>Injector for IOTA ring</a:t>
            </a:r>
          </a:p>
          <a:p>
            <a:pPr algn="just"/>
            <a:r>
              <a:rPr lang="en-US" b="1" dirty="0" smtClean="0">
                <a:solidFill>
                  <a:srgbClr val="004C97"/>
                </a:solidFill>
              </a:rPr>
              <a:t>AND a research tool in its own right</a:t>
            </a:r>
          </a:p>
          <a:p>
            <a:pPr lvl="1" algn="just"/>
            <a:r>
              <a:rPr lang="en-US" dirty="0"/>
              <a:t>X-ray sources in the FAST 50-MeV injector </a:t>
            </a:r>
          </a:p>
          <a:p>
            <a:pPr lvl="1" algn="just"/>
            <a:endParaRPr lang="en-US" dirty="0" smtClean="0"/>
          </a:p>
          <a:p>
            <a:pPr lvl="1" algn="just"/>
            <a:endParaRPr lang="en-US" dirty="0"/>
          </a:p>
          <a:p>
            <a:pPr lvl="1" algn="just"/>
            <a:endParaRPr lang="en-US" dirty="0" smtClean="0"/>
          </a:p>
          <a:p>
            <a:pPr lvl="1" algn="just"/>
            <a:endParaRPr lang="en-US" dirty="0" smtClean="0"/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High</a:t>
            </a:r>
            <a:r>
              <a:rPr lang="en-US" dirty="0"/>
              <a:t>-rep-rate tunable </a:t>
            </a:r>
            <a:r>
              <a:rPr lang="en-US" dirty="0" err="1" smtClean="0"/>
              <a:t>γ</a:t>
            </a:r>
            <a:r>
              <a:rPr lang="en-US" dirty="0" smtClean="0"/>
              <a:t>-</a:t>
            </a:r>
            <a:r>
              <a:rPr lang="en-US" dirty="0"/>
              <a:t>ray </a:t>
            </a:r>
            <a:r>
              <a:rPr lang="en-US" dirty="0" smtClean="0"/>
              <a:t>source with FAST 300 MeV beam </a:t>
            </a:r>
            <a:endParaRPr lang="en-US" dirty="0"/>
          </a:p>
          <a:p>
            <a:pPr marL="0" indent="0" algn="just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10</a:t>
            </a:fld>
            <a:endParaRPr lang="en-US" alt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49399" y="1956125"/>
            <a:ext cx="8828475" cy="2091026"/>
            <a:chOff x="249399" y="1956125"/>
            <a:chExt cx="8828475" cy="2091026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1961616"/>
                </p:ext>
              </p:extLst>
            </p:nvPr>
          </p:nvGraphicFramePr>
          <p:xfrm>
            <a:off x="311822" y="2267980"/>
            <a:ext cx="2189509" cy="1394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5" r:id="rId4" imgW="5627382" imgH="2820042" progId="Adobe.Illustrator.9">
                    <p:embed/>
                  </p:oleObj>
                </mc:Choice>
                <mc:Fallback>
                  <p:oleObj r:id="rId4" imgW="5627382" imgH="2820042" progId="Adobe.Illustrator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822" y="2267980"/>
                          <a:ext cx="2189509" cy="13941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7" descr="CRphotonenergy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589" y="2267980"/>
              <a:ext cx="1862671" cy="1397003"/>
            </a:xfrm>
            <a:prstGeom prst="rect">
              <a:avLst/>
            </a:prstGeom>
          </p:spPr>
        </p:pic>
        <p:pic>
          <p:nvPicPr>
            <p:cNvPr id="9" name="Picture 2" descr="C:\Users\tsen\Documents\ASTA\TALKS\Bragg_diffr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709" y="2375762"/>
              <a:ext cx="1430742" cy="127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X:\ASTA\PXR\diffyield3D_ASTA_400_45deg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393" y="2467915"/>
              <a:ext cx="2155254" cy="117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98954" y="1956125"/>
              <a:ext cx="278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Channeling radiation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47142" y="1956125"/>
              <a:ext cx="2367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Parametric x-rays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9399" y="3647041"/>
              <a:ext cx="8828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Applications: Phase contrast imaging, medical diagnostics, material science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4339776"/>
            <a:ext cx="8849274" cy="1921552"/>
            <a:chOff x="228600" y="4339776"/>
            <a:chExt cx="8849274" cy="19215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7269" y="4339776"/>
              <a:ext cx="3740605" cy="192155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8600" y="4487129"/>
              <a:ext cx="4625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Applications: </a:t>
              </a:r>
              <a:r>
                <a:rPr lang="en-US" sz="2000" dirty="0">
                  <a:solidFill>
                    <a:schemeClr val="accent2"/>
                  </a:solidFill>
                </a:rPr>
                <a:t>Nuclear Astrophysics, Nuclear Medicine, Oncology, and Security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59393" y="1027362"/>
            <a:ext cx="2155254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NIU/FNAL</a:t>
            </a:r>
          </a:p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166" y="5195015"/>
            <a:ext cx="3293590" cy="1200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cience now </a:t>
            </a:r>
          </a:p>
          <a:p>
            <a:r>
              <a:rPr lang="en-US" dirty="0"/>
              <a:t>w</a:t>
            </a:r>
            <a:r>
              <a:rPr lang="en-US" dirty="0" smtClean="0"/>
              <a:t>hile the rest of facility </a:t>
            </a:r>
          </a:p>
          <a:p>
            <a:r>
              <a:rPr lang="en-US" dirty="0" smtClean="0"/>
              <a:t>is under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767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Proton Injector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6136"/>
            <a:ext cx="8672513" cy="5174778"/>
          </a:xfrm>
        </p:spPr>
        <p:txBody>
          <a:bodyPr/>
          <a:lstStyle/>
          <a:p>
            <a:r>
              <a:rPr lang="en-US" sz="2000" dirty="0" smtClean="0"/>
              <a:t>To study high-intensity proton beam physics we need proton beam. Luckily, we have an extra RFQ just lying around…</a:t>
            </a:r>
          </a:p>
          <a:p>
            <a:r>
              <a:rPr lang="en-US" sz="2000" dirty="0" smtClean="0"/>
              <a:t>The HINS (“High Intensity Neutrino Source”) was developed as the front end of a pulsed “Project X” 8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 </a:t>
            </a:r>
            <a:r>
              <a:rPr lang="en-US" sz="2000" dirty="0" err="1" smtClean="0"/>
              <a:t>linac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Because of cooling problems, it never reached its design pulse rate</a:t>
            </a:r>
          </a:p>
          <a:p>
            <a:r>
              <a:rPr lang="en-US" sz="2000" dirty="0" err="1" smtClean="0"/>
              <a:t>ProjectX</a:t>
            </a:r>
            <a:r>
              <a:rPr lang="en-US" sz="2000" dirty="0" smtClean="0"/>
              <a:t> (now PIP-II) specification was changed to a CW front end</a:t>
            </a:r>
          </a:p>
          <a:p>
            <a:pPr lvl="1"/>
            <a:r>
              <a:rPr lang="en-US" sz="1600" dirty="0" smtClean="0"/>
              <a:t>HINS-&gt;PXIE</a:t>
            </a:r>
            <a:endParaRPr lang="en-US" sz="1600" dirty="0"/>
          </a:p>
          <a:p>
            <a:r>
              <a:rPr lang="en-US" sz="2000" dirty="0" smtClean="0"/>
              <a:t>HINS RFQ available for our use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604" y="2244749"/>
            <a:ext cx="2850743" cy="22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577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HINS Program: Original Goals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Built as prototype front-end for Project-X</a:t>
            </a:r>
          </a:p>
          <a:p>
            <a:r>
              <a:rPr lang="en-US" dirty="0" smtClean="0"/>
              <a:t>Stated Mission - To address accelerator physics and technology questions for a new concept, low-energy, high intensity, long-pulse H</a:t>
            </a:r>
            <a:r>
              <a:rPr lang="en-US" baseline="30000" dirty="0" smtClean="0"/>
              <a:t>-</a:t>
            </a:r>
            <a:r>
              <a:rPr lang="en-US" dirty="0" smtClean="0"/>
              <a:t> superconducting Linac; in particular, to demonstrate:</a:t>
            </a:r>
          </a:p>
          <a:p>
            <a:pPr lvl="1"/>
            <a:r>
              <a:rPr lang="en-US" dirty="0" smtClean="0"/>
              <a:t>beam acceleration using superconducting spoke-type cavity structures starting at a beam energy of 10 </a:t>
            </a:r>
            <a:r>
              <a:rPr lang="en-US" dirty="0" err="1" smtClean="0"/>
              <a:t>MeV</a:t>
            </a:r>
            <a:endParaRPr lang="en-US" dirty="0" smtClean="0"/>
          </a:p>
          <a:p>
            <a:pPr lvl="1"/>
            <a:r>
              <a:rPr lang="en-US" dirty="0" smtClean="0"/>
              <a:t>multiple high power RF vector modulators controlling RF cavities driven by a single high power klystron for acceleration of a non-relativistic beam</a:t>
            </a:r>
          </a:p>
          <a:p>
            <a:pPr lvl="1"/>
            <a:r>
              <a:rPr lang="en-US" dirty="0" smtClean="0"/>
              <a:t>beam halo and emittance growth control by the use of solenoid focusing optics</a:t>
            </a:r>
          </a:p>
          <a:p>
            <a:pPr lvl="1"/>
            <a:r>
              <a:rPr lang="en-US" dirty="0" smtClean="0"/>
              <a:t>a fast, 325 MHz bunch-by-bunch, beam chopper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2BA5821-21EB-4C1A-AC70-E98BDB034B0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A. Valishev | FAST Overview - PASI-2015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386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HINS Layout, as Built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955798"/>
            <a:ext cx="8161868" cy="308186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111250" y="1955798"/>
            <a:ext cx="0" cy="351369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12484" y="1955798"/>
            <a:ext cx="0" cy="351369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06900" y="1955798"/>
            <a:ext cx="0" cy="351369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6275" y="1439333"/>
            <a:ext cx="90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50 </a:t>
            </a:r>
            <a:r>
              <a:rPr lang="en-US" sz="1800" dirty="0" err="1" smtClean="0">
                <a:solidFill>
                  <a:srgbClr val="FF0000"/>
                </a:solidFill>
              </a:rPr>
              <a:t>keV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9565" y="1439333"/>
            <a:ext cx="98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2.5 MeV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8581" y="1437214"/>
            <a:ext cx="103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3.0 MeV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7499" y="5228167"/>
            <a:ext cx="4646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Vector modulators distribute the power from a single </a:t>
            </a:r>
            <a:r>
              <a:rPr lang="en-US" sz="2000" dirty="0" err="1" smtClean="0">
                <a:solidFill>
                  <a:srgbClr val="FF0000"/>
                </a:solidFill>
              </a:rPr>
              <a:t>kylstron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587750" y="4751917"/>
            <a:ext cx="423333" cy="3915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5793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Valishev | FAST Overview - PASI-2015</a:t>
            </a:r>
            <a:endParaRPr lang="en-US"/>
          </a:p>
        </p:txBody>
      </p:sp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HINS Proton Source </a:t>
            </a:r>
            <a:r>
              <a:rPr lang="en-US" dirty="0" smtClean="0"/>
              <a:t>Arrangement</a:t>
            </a:r>
            <a:endParaRPr lang="en-US" dirty="0"/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1905000"/>
            <a:ext cx="32766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400" dirty="0"/>
              <a:t>HINS proton source is a re-configured,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400" dirty="0"/>
              <a:t>and much improved Loma Linda Ion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400" dirty="0"/>
              <a:t>Source (1989).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400" dirty="0"/>
              <a:t>Major changes include: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/>
              <a:t>Increased operational HV from 30 kV to 50 kV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/>
              <a:t>Increased beam pulse duration from 65 </a:t>
            </a:r>
            <a:r>
              <a:rPr lang="el-GR" sz="1400" dirty="0"/>
              <a:t>μ</a:t>
            </a:r>
            <a:r>
              <a:rPr lang="en-US" sz="1400" dirty="0"/>
              <a:t>s @ 15 Hz to 3 </a:t>
            </a:r>
            <a:r>
              <a:rPr lang="en-US" sz="1400" dirty="0" err="1"/>
              <a:t>ms</a:t>
            </a:r>
            <a:r>
              <a:rPr lang="en-US" sz="1400" dirty="0"/>
              <a:t> @ 2.5 Hz (8 times higher beam power)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/>
              <a:t>Installed new, 7 times stronger vacuum system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/>
              <a:t>Installed digitally controlled supporting electronics for all ion source subsystems (HV, LV, H2 flow, vacuum, magnets, etc.)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/>
              <a:t>Ion source operations are fully directed from HINS Main Console  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n-US" sz="1400" dirty="0"/>
          </a:p>
          <a:p>
            <a:pPr>
              <a:lnSpc>
                <a:spcPct val="90000"/>
              </a:lnSpc>
              <a:buFontTx/>
              <a:buChar char="-"/>
            </a:pPr>
            <a:endParaRPr lang="en-US" sz="1600" b="0" dirty="0"/>
          </a:p>
        </p:txBody>
      </p:sp>
      <p:pic>
        <p:nvPicPr>
          <p:cNvPr id="618502" name="Picture 6" descr="proton_source_nov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5029200" cy="43434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Design and Specifications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33" y="831852"/>
            <a:ext cx="2882900" cy="2501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23286"/>
          <a:stretch/>
        </p:blipFill>
        <p:spPr>
          <a:xfrm>
            <a:off x="980153" y="3986606"/>
            <a:ext cx="3063396" cy="1861273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2302572" y="3405448"/>
            <a:ext cx="474469" cy="558270"/>
          </a:xfrm>
          <a:prstGeom prst="down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660" y="1828335"/>
            <a:ext cx="4500865" cy="4211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39998" y="1395675"/>
            <a:ext cx="4116719" cy="37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Pulsed 4-vane RFQ (specs):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12089" y="3684583"/>
            <a:ext cx="4716782" cy="265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65" y="835782"/>
            <a:ext cx="4235753" cy="4399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HINS Parameters for IOTA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510000" y="1836679"/>
            <a:ext cx="572154" cy="33496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32286" y="1131387"/>
            <a:ext cx="287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matched to IOTA momentum, but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β=.073!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100286" y="1454553"/>
            <a:ext cx="2032000" cy="5532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508894" y="3790426"/>
            <a:ext cx="572154" cy="33496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153622" y="5016751"/>
            <a:ext cx="2172188" cy="6559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90347" y="5482754"/>
            <a:ext cx="265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Why no one will steal this RFQ from us</a:t>
            </a:r>
          </a:p>
        </p:txBody>
      </p:sp>
      <p:sp>
        <p:nvSpPr>
          <p:cNvPr id="22" name="Oval 21"/>
          <p:cNvSpPr/>
          <p:nvPr/>
        </p:nvSpPr>
        <p:spPr>
          <a:xfrm>
            <a:off x="3504055" y="4595968"/>
            <a:ext cx="644611" cy="52031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80190" y="4318000"/>
            <a:ext cx="810381" cy="30238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414879" y="4172857"/>
            <a:ext cx="1923026" cy="2463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64555" y="3917631"/>
            <a:ext cx="265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Is this big enough?</a:t>
            </a:r>
          </a:p>
        </p:txBody>
      </p:sp>
      <p:sp>
        <p:nvSpPr>
          <p:cNvPr id="20" name="Oval 19"/>
          <p:cNvSpPr/>
          <p:nvPr/>
        </p:nvSpPr>
        <p:spPr>
          <a:xfrm>
            <a:off x="3505200" y="3048000"/>
            <a:ext cx="495954" cy="33496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038600" y="2743200"/>
            <a:ext cx="2057400" cy="4770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96000" y="2057400"/>
            <a:ext cx="2878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Demonstrated for 1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pulses.  Should go to &gt;40 mA for short pulses. I recommend we assume that.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583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MDB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FAST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756121"/>
          </a:xfrm>
        </p:spPr>
        <p:txBody>
          <a:bodyPr/>
          <a:lstStyle/>
          <a:p>
            <a:r>
              <a:rPr lang="en-US" dirty="0" smtClean="0"/>
              <a:t>Plan: resurrect HINS in situ at MDB</a:t>
            </a:r>
          </a:p>
          <a:p>
            <a:r>
              <a:rPr lang="en-US" dirty="0" smtClean="0"/>
              <a:t>Completely character its performance</a:t>
            </a:r>
          </a:p>
          <a:p>
            <a:r>
              <a:rPr lang="en-US" dirty="0" smtClean="0"/>
              <a:t>Once it works, move </a:t>
            </a:r>
            <a:r>
              <a:rPr lang="en-US" i="1" dirty="0" smtClean="0"/>
              <a:t>everything </a:t>
            </a:r>
            <a:r>
              <a:rPr lang="en-US" dirty="0" smtClean="0"/>
              <a:t>to FAST</a:t>
            </a:r>
          </a:p>
          <a:p>
            <a:pPr lvl="1"/>
            <a:r>
              <a:rPr lang="en-US" sz="2000" dirty="0" smtClean="0"/>
              <a:t>Put all high power RF hardware in the upstream gallery and run coax to the RFQ itself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6" y="3374116"/>
            <a:ext cx="8591188" cy="216481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465139" y="4254911"/>
            <a:ext cx="223279" cy="0"/>
          </a:xfrm>
          <a:prstGeom prst="line">
            <a:avLst/>
          </a:prstGeom>
          <a:ln w="635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687314" y="4267743"/>
            <a:ext cx="223279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50927" y="2761538"/>
            <a:ext cx="214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source, RFQ and injection girder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8579" y="3375636"/>
            <a:ext cx="488425" cy="7676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167" y="5663417"/>
            <a:ext cx="348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Charging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supply,modulator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pulse transformer, and klystron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72845" y="4715484"/>
            <a:ext cx="294160" cy="10037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R&amp;D Towards Multi-MW Beams at </a:t>
            </a:r>
            <a:r>
              <a:rPr lang="en-US" sz="3200" dirty="0" err="1"/>
              <a:t>F</a:t>
            </a:r>
            <a:r>
              <a:rPr lang="en-US" sz="3200" dirty="0" err="1" smtClean="0"/>
              <a:t>ermilab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865"/>
            <a:ext cx="8672513" cy="4987867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4C97"/>
                </a:solidFill>
              </a:rPr>
              <a:t>I</a:t>
            </a:r>
            <a:r>
              <a:rPr lang="en-US" sz="2800" b="1" dirty="0" smtClean="0">
                <a:solidFill>
                  <a:srgbClr val="004C97"/>
                </a:solidFill>
              </a:rPr>
              <a:t>nnovative </a:t>
            </a:r>
            <a:r>
              <a:rPr lang="en-US" sz="2800" b="1" dirty="0">
                <a:solidFill>
                  <a:srgbClr val="004C97"/>
                </a:solidFill>
              </a:rPr>
              <a:t>design approaches</a:t>
            </a:r>
            <a:r>
              <a:rPr lang="en-US" sz="2800" dirty="0">
                <a:solidFill>
                  <a:srgbClr val="004C97"/>
                </a:solidFill>
              </a:rPr>
              <a:t> </a:t>
            </a:r>
            <a:r>
              <a:rPr lang="en-US" sz="2800" dirty="0">
                <a:solidFill>
                  <a:schemeClr val="accent6"/>
                </a:solidFill>
              </a:rPr>
              <a:t>will allow multi-MW beam power </a:t>
            </a:r>
            <a:r>
              <a:rPr lang="en-US" sz="2800" b="1" dirty="0">
                <a:solidFill>
                  <a:srgbClr val="004C97"/>
                </a:solidFill>
              </a:rPr>
              <a:t>at lower cost</a:t>
            </a:r>
          </a:p>
          <a:p>
            <a:pPr algn="just">
              <a:spcBef>
                <a:spcPts val="0"/>
              </a:spcBef>
            </a:pPr>
            <a:endParaRPr lang="en-US" sz="2600" b="1" dirty="0" smtClean="0">
              <a:solidFill>
                <a:srgbClr val="004C97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800" b="1" dirty="0" smtClean="0">
                <a:solidFill>
                  <a:srgbClr val="AF272F"/>
                </a:solidFill>
              </a:rPr>
              <a:t>Push </a:t>
            </a:r>
            <a:r>
              <a:rPr lang="en-US" sz="2800" b="1" dirty="0">
                <a:solidFill>
                  <a:srgbClr val="AF272F"/>
                </a:solidFill>
              </a:rPr>
              <a:t>performance of </a:t>
            </a:r>
            <a:r>
              <a:rPr lang="en-US" sz="2800" b="1" dirty="0" smtClean="0">
                <a:solidFill>
                  <a:srgbClr val="AF272F"/>
                </a:solidFill>
              </a:rPr>
              <a:t>synchrotrons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dirty="0">
                <a:solidFill>
                  <a:schemeClr val="accent6"/>
                </a:solidFill>
              </a:rPr>
              <a:t>by </a:t>
            </a:r>
            <a:r>
              <a:rPr lang="en-US" sz="2800" dirty="0" smtClean="0">
                <a:solidFill>
                  <a:schemeClr val="accent6"/>
                </a:solidFill>
              </a:rPr>
              <a:t>a factor </a:t>
            </a:r>
            <a:r>
              <a:rPr lang="en-US" sz="2800" dirty="0">
                <a:solidFill>
                  <a:schemeClr val="accent6"/>
                </a:solidFill>
              </a:rPr>
              <a:t>3-4</a:t>
            </a:r>
            <a:r>
              <a:rPr lang="en-US" sz="2800" dirty="0"/>
              <a:t> </a:t>
            </a:r>
          </a:p>
          <a:p>
            <a:pPr algn="just">
              <a:spcBef>
                <a:spcPts val="0"/>
              </a:spcBef>
            </a:pPr>
            <a:r>
              <a:rPr lang="en-US" sz="2800" dirty="0"/>
              <a:t>R</a:t>
            </a:r>
            <a:r>
              <a:rPr lang="en-US" sz="2800" dirty="0" smtClean="0"/>
              <a:t>educe </a:t>
            </a:r>
            <a:r>
              <a:rPr lang="en-US" sz="2800" dirty="0"/>
              <a:t>cost of the SRF / </a:t>
            </a:r>
            <a:r>
              <a:rPr lang="en-US" sz="2800" dirty="0" err="1"/>
              <a:t>GeV</a:t>
            </a:r>
            <a:r>
              <a:rPr lang="en-US" sz="2800" dirty="0"/>
              <a:t> by a factor of  3-</a:t>
            </a:r>
            <a:r>
              <a:rPr lang="en-US" sz="2800" dirty="0" smtClean="0"/>
              <a:t>4</a:t>
            </a:r>
            <a:endParaRPr lang="en-US" sz="2800" dirty="0"/>
          </a:p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evelop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multi-MW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targets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Train next generation of accelerator scientists and engineers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Advance general accelerator knowledge and explore exciting science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7253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702"/>
            <a:ext cx="9144000" cy="641739"/>
          </a:xfrm>
        </p:spPr>
        <p:txBody>
          <a:bodyPr/>
          <a:lstStyle/>
          <a:p>
            <a:r>
              <a:rPr lang="en-US" sz="3100" dirty="0"/>
              <a:t>PIP-III “multi-MW</a:t>
            </a:r>
            <a:r>
              <a:rPr lang="en-US" sz="3100" dirty="0" smtClean="0"/>
              <a:t>”- </a:t>
            </a:r>
            <a:r>
              <a:rPr lang="en-US" sz="3100" dirty="0" smtClean="0">
                <a:solidFill>
                  <a:srgbClr val="C00000"/>
                </a:solidFill>
              </a:rPr>
              <a:t>Option A</a:t>
            </a:r>
            <a:r>
              <a:rPr lang="en-US" sz="3100" dirty="0" smtClean="0"/>
              <a:t>: 8+ GeV smart RCS</a:t>
            </a:r>
            <a:br>
              <a:rPr lang="en-US" sz="3100" dirty="0" smtClean="0"/>
            </a:br>
            <a:r>
              <a:rPr lang="en-US" sz="3100" dirty="0" smtClean="0"/>
              <a:t>								</a:t>
            </a:r>
            <a:r>
              <a:rPr lang="en-US" sz="2400" b="0" dirty="0" smtClean="0"/>
              <a:t>(Rapid Cycling Synchrotron – ring)</a:t>
            </a:r>
            <a:endParaRPr lang="en-US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852" y="5424608"/>
            <a:ext cx="2201803" cy="9054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800 MeV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C </a:t>
            </a:r>
            <a:r>
              <a:rPr lang="en-US" dirty="0" err="1" smtClean="0">
                <a:solidFill>
                  <a:srgbClr val="C00000"/>
                </a:solidFill>
              </a:rPr>
              <a:t>Linac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PIP-II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19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03852" y="5297553"/>
            <a:ext cx="1479704" cy="0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90430" y="3739751"/>
            <a:ext cx="1553240" cy="1536410"/>
          </a:xfrm>
          <a:prstGeom prst="ellipse">
            <a:avLst/>
          </a:prstGeom>
          <a:noFill/>
          <a:ln w="1016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7012560">
            <a:off x="890907" y="-5115481"/>
            <a:ext cx="8062097" cy="8826055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03304" y="4574368"/>
            <a:ext cx="2238315" cy="113362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ew 8-12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“smart” RCS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38706" y="2026254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120 </a:t>
            </a:r>
            <a:r>
              <a:rPr lang="en-US" dirty="0" err="1" smtClean="0">
                <a:solidFill>
                  <a:srgbClr val="003087"/>
                </a:solidFill>
              </a:rPr>
              <a:t>GeV</a:t>
            </a:r>
            <a:r>
              <a:rPr lang="en-US" dirty="0">
                <a:solidFill>
                  <a:srgbClr val="003087"/>
                </a:solidFill>
              </a:rPr>
              <a:t> </a:t>
            </a:r>
            <a:r>
              <a:rPr lang="en-US" dirty="0" smtClean="0">
                <a:solidFill>
                  <a:srgbClr val="003087"/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Injector</a:t>
            </a:r>
            <a:endParaRPr lang="en-US" dirty="0">
              <a:solidFill>
                <a:srgbClr val="003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rc 13"/>
          <p:cNvSpPr/>
          <p:nvPr/>
        </p:nvSpPr>
        <p:spPr>
          <a:xfrm rot="7012560">
            <a:off x="894334" y="-4964302"/>
            <a:ext cx="8062097" cy="8871714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52218" y="2834274"/>
            <a:ext cx="122484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Recycler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483556" y="5297553"/>
            <a:ext cx="11514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0" idx="0"/>
          </p:cNvCxnSpPr>
          <p:nvPr/>
        </p:nvCxnSpPr>
        <p:spPr>
          <a:xfrm>
            <a:off x="2506133" y="2686756"/>
            <a:ext cx="1360917" cy="1052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06733" y="1075263"/>
            <a:ext cx="835383" cy="2271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n 25"/>
          <p:cNvSpPr/>
          <p:nvPr/>
        </p:nvSpPr>
        <p:spPr>
          <a:xfrm>
            <a:off x="7790647" y="3382667"/>
            <a:ext cx="440263" cy="4572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38041" y="3982671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_TERMINAL" panose="020B0609020202020204" pitchFamily="49" charset="0"/>
                <a:sym typeface="Wingdings" panose="05000000000000000000" pitchFamily="2" charset="2"/>
              </a:rPr>
              <a:t>≥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2.5</a:t>
            </a:r>
            <a:r>
              <a:rPr lang="en-US" b="1" dirty="0" smtClean="0">
                <a:solidFill>
                  <a:srgbClr val="FF0000"/>
                </a:solidFill>
              </a:rPr>
              <a:t> MW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515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6252"/>
            <a:ext cx="8672513" cy="4987867"/>
          </a:xfrm>
        </p:spPr>
        <p:txBody>
          <a:bodyPr/>
          <a:lstStyle/>
          <a:p>
            <a:r>
              <a:rPr lang="en-US" sz="2200" dirty="0" err="1" smtClean="0"/>
              <a:t>D.Broemmelsiek</a:t>
            </a:r>
            <a:r>
              <a:rPr lang="en-US" sz="2200" dirty="0" smtClean="0"/>
              <a:t>, </a:t>
            </a:r>
            <a:r>
              <a:rPr lang="en-US" sz="2200" dirty="0" err="1" smtClean="0"/>
              <a:t>A.Burov</a:t>
            </a:r>
            <a:r>
              <a:rPr lang="en-US" sz="2200" dirty="0"/>
              <a:t>, </a:t>
            </a:r>
            <a:r>
              <a:rPr lang="en-US" sz="2200" dirty="0" err="1"/>
              <a:t>K.Carlson</a:t>
            </a:r>
            <a:r>
              <a:rPr lang="en-US" sz="2200" dirty="0"/>
              <a:t>, </a:t>
            </a:r>
            <a:r>
              <a:rPr lang="en-US" sz="2200" dirty="0" err="1"/>
              <a:t>A.Didenko</a:t>
            </a:r>
            <a:r>
              <a:rPr lang="en-US" sz="2200" dirty="0"/>
              <a:t>, </a:t>
            </a:r>
            <a:r>
              <a:rPr lang="en-US" sz="2200" dirty="0" err="1"/>
              <a:t>N.Eddy</a:t>
            </a:r>
            <a:r>
              <a:rPr lang="en-US" sz="2200" dirty="0"/>
              <a:t>, </a:t>
            </a:r>
            <a:r>
              <a:rPr lang="en-US" sz="2200" dirty="0" err="1"/>
              <a:t>V.Kashikhin</a:t>
            </a:r>
            <a:r>
              <a:rPr lang="en-US" sz="2200" dirty="0"/>
              <a:t>, </a:t>
            </a:r>
            <a:r>
              <a:rPr lang="en-US" sz="2200" dirty="0" err="1"/>
              <a:t>V.Lebedev</a:t>
            </a:r>
            <a:r>
              <a:rPr lang="en-US" sz="2200" dirty="0"/>
              <a:t>, </a:t>
            </a:r>
            <a:r>
              <a:rPr lang="en-US" sz="2200" dirty="0" err="1"/>
              <a:t>J.Leibfritz</a:t>
            </a:r>
            <a:r>
              <a:rPr lang="en-US" sz="2200" dirty="0"/>
              <a:t>, </a:t>
            </a:r>
            <a:r>
              <a:rPr lang="en-US" sz="2200" dirty="0" err="1" smtClean="0"/>
              <a:t>M.McGee</a:t>
            </a:r>
            <a:r>
              <a:rPr lang="en-US" sz="2200" dirty="0" smtClean="0"/>
              <a:t>, </a:t>
            </a:r>
            <a:r>
              <a:rPr lang="en-US" sz="2200" dirty="0" err="1" smtClean="0"/>
              <a:t>S.Nagaitsev</a:t>
            </a:r>
            <a:r>
              <a:rPr lang="en-US" sz="2200" dirty="0"/>
              <a:t>, </a:t>
            </a:r>
            <a:r>
              <a:rPr lang="en-US" sz="2200" dirty="0" err="1"/>
              <a:t>L.Nobrega</a:t>
            </a:r>
            <a:r>
              <a:rPr lang="en-US" sz="2200" dirty="0"/>
              <a:t>, </a:t>
            </a:r>
            <a:r>
              <a:rPr lang="en-US" sz="2200" dirty="0" err="1" smtClean="0"/>
              <a:t>H.Piekarz</a:t>
            </a:r>
            <a:r>
              <a:rPr lang="en-US" sz="2200" dirty="0" smtClean="0"/>
              <a:t>, </a:t>
            </a:r>
            <a:r>
              <a:rPr lang="en-US" sz="2200" dirty="0" err="1" smtClean="0"/>
              <a:t>E.Prebys</a:t>
            </a:r>
            <a:r>
              <a:rPr lang="en-US" sz="2200" dirty="0" smtClean="0"/>
              <a:t>, </a:t>
            </a:r>
            <a:r>
              <a:rPr lang="en-US" sz="2200" dirty="0" err="1" smtClean="0"/>
              <a:t>A.Romanov</a:t>
            </a:r>
            <a:r>
              <a:rPr lang="en-US" sz="2200" dirty="0" smtClean="0"/>
              <a:t>, </a:t>
            </a:r>
            <a:r>
              <a:rPr lang="en-US" sz="2200" dirty="0" err="1" smtClean="0"/>
              <a:t>G.Romanov</a:t>
            </a:r>
            <a:r>
              <a:rPr lang="en-US" sz="2200" dirty="0"/>
              <a:t>, </a:t>
            </a:r>
            <a:r>
              <a:rPr lang="en-US" sz="2200" dirty="0" err="1" smtClean="0"/>
              <a:t>V.Shiltsev</a:t>
            </a:r>
            <a:r>
              <a:rPr lang="en-US" sz="2200" dirty="0" smtClean="0"/>
              <a:t>, </a:t>
            </a:r>
            <a:r>
              <a:rPr lang="en-US" sz="2200" dirty="0" err="1" smtClean="0"/>
              <a:t>G.Stancari</a:t>
            </a:r>
            <a:r>
              <a:rPr lang="en-US" sz="2200" dirty="0" smtClean="0"/>
              <a:t>, </a:t>
            </a:r>
            <a:r>
              <a:rPr lang="en-US" sz="2200" dirty="0" err="1" smtClean="0"/>
              <a:t>J.Thangaraj</a:t>
            </a:r>
            <a:r>
              <a:rPr lang="en-US" sz="2200" dirty="0" smtClean="0"/>
              <a:t>, </a:t>
            </a:r>
            <a:r>
              <a:rPr lang="en-US" sz="2200" dirty="0" err="1" smtClean="0"/>
              <a:t>R.Thurman-Keup</a:t>
            </a:r>
            <a:r>
              <a:rPr lang="en-US" sz="2200" dirty="0" smtClean="0"/>
              <a:t>, </a:t>
            </a:r>
            <a:r>
              <a:rPr lang="en-US" sz="2200" dirty="0" err="1" smtClean="0"/>
              <a:t>A.Valishev</a:t>
            </a:r>
            <a:r>
              <a:rPr lang="en-US" sz="2200" dirty="0"/>
              <a:t>, </a:t>
            </a:r>
            <a:r>
              <a:rPr lang="en-US" sz="2200" dirty="0" err="1"/>
              <a:t>S.Wesseln</a:t>
            </a:r>
            <a:r>
              <a:rPr lang="en-US" sz="2200" dirty="0"/>
              <a:t>, </a:t>
            </a:r>
            <a:r>
              <a:rPr lang="en-US" sz="2200" dirty="0" err="1"/>
              <a:t>D.Wolff</a:t>
            </a:r>
            <a:r>
              <a:rPr lang="en-US" sz="2200" dirty="0"/>
              <a:t> (FNAL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 err="1" smtClean="0"/>
              <a:t>S.Chattopadhyay</a:t>
            </a:r>
            <a:r>
              <a:rPr lang="en-US" sz="2200" dirty="0" smtClean="0"/>
              <a:t>, </a:t>
            </a:r>
            <a:r>
              <a:rPr lang="en-US" sz="2200" dirty="0" err="1" smtClean="0"/>
              <a:t>P.Piot</a:t>
            </a:r>
            <a:r>
              <a:rPr lang="en-US" sz="2200" dirty="0" smtClean="0"/>
              <a:t>, </a:t>
            </a:r>
            <a:r>
              <a:rPr lang="en-US" sz="2200" dirty="0" err="1" smtClean="0"/>
              <a:t>Y.M.Shin</a:t>
            </a:r>
            <a:r>
              <a:rPr lang="en-US" sz="2200" dirty="0" smtClean="0"/>
              <a:t> (NIU)</a:t>
            </a:r>
          </a:p>
          <a:p>
            <a:r>
              <a:rPr lang="en-US" sz="2200" dirty="0" err="1" smtClean="0"/>
              <a:t>D.Shatilov</a:t>
            </a:r>
            <a:r>
              <a:rPr lang="en-US" sz="2200" dirty="0" smtClean="0"/>
              <a:t> (</a:t>
            </a:r>
            <a:r>
              <a:rPr lang="en-US" sz="2200" dirty="0"/>
              <a:t>BINP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 err="1" smtClean="0"/>
              <a:t>G.Kafka</a:t>
            </a:r>
            <a:r>
              <a:rPr lang="en-US" sz="2200" dirty="0" smtClean="0"/>
              <a:t> </a:t>
            </a:r>
            <a:r>
              <a:rPr lang="en-US" sz="2200" dirty="0"/>
              <a:t>(IIT)</a:t>
            </a:r>
          </a:p>
          <a:p>
            <a:r>
              <a:rPr lang="en-US" sz="2200" dirty="0" err="1" smtClean="0"/>
              <a:t>S.Danilov</a:t>
            </a:r>
            <a:r>
              <a:rPr lang="en-US" sz="2200" dirty="0" smtClean="0"/>
              <a:t> </a:t>
            </a:r>
            <a:r>
              <a:rPr lang="en-US" sz="2200" dirty="0"/>
              <a:t>(ORNL), </a:t>
            </a:r>
          </a:p>
          <a:p>
            <a:r>
              <a:rPr lang="en-US" sz="2200" dirty="0" err="1" smtClean="0"/>
              <a:t>S.Antipov</a:t>
            </a:r>
            <a:r>
              <a:rPr lang="en-US" sz="2200" dirty="0" smtClean="0"/>
              <a:t> </a:t>
            </a:r>
            <a:r>
              <a:rPr lang="en-US" sz="2200" dirty="0"/>
              <a:t>(U of Chicago)</a:t>
            </a:r>
          </a:p>
          <a:p>
            <a:r>
              <a:rPr lang="en-US" sz="2200" dirty="0" err="1" smtClean="0"/>
              <a:t>J.Cary</a:t>
            </a:r>
            <a:r>
              <a:rPr lang="en-US" sz="2200" dirty="0" smtClean="0"/>
              <a:t> </a:t>
            </a:r>
            <a:r>
              <a:rPr lang="en-US" sz="2200" dirty="0"/>
              <a:t>(Tech-X)</a:t>
            </a:r>
          </a:p>
          <a:p>
            <a:r>
              <a:rPr lang="en-US" sz="2200" dirty="0" err="1" smtClean="0"/>
              <a:t>D.Bruhwiler</a:t>
            </a:r>
            <a:r>
              <a:rPr lang="en-US" sz="2200" dirty="0"/>
              <a:t>, </a:t>
            </a:r>
            <a:r>
              <a:rPr lang="en-US" sz="2200" dirty="0" err="1" smtClean="0"/>
              <a:t>N.Cook</a:t>
            </a:r>
            <a:r>
              <a:rPr lang="en-US" sz="2200" dirty="0" smtClean="0"/>
              <a:t>, </a:t>
            </a:r>
            <a:r>
              <a:rPr lang="en-US" sz="2200" dirty="0" err="1" smtClean="0"/>
              <a:t>S.Webb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err="1"/>
              <a:t>RadiaSoft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F.O’Shea</a:t>
            </a:r>
            <a:r>
              <a:rPr lang="en-US" sz="2200" dirty="0"/>
              <a:t>, </a:t>
            </a:r>
            <a:r>
              <a:rPr lang="en-US" sz="2200" dirty="0" err="1"/>
              <a:t>A.Murokh</a:t>
            </a:r>
            <a:r>
              <a:rPr lang="en-US" sz="2200" dirty="0"/>
              <a:t> (</a:t>
            </a:r>
            <a:r>
              <a:rPr lang="en-US" sz="2200" dirty="0" err="1"/>
              <a:t>RadiaBeam</a:t>
            </a:r>
            <a:r>
              <a:rPr lang="en-US" sz="2200" dirty="0" smtClean="0"/>
              <a:t>)</a:t>
            </a:r>
          </a:p>
          <a:p>
            <a:r>
              <a:rPr lang="en-US" sz="2200" dirty="0" err="1" smtClean="0"/>
              <a:t>R.Kishek</a:t>
            </a:r>
            <a:r>
              <a:rPr lang="en-US" sz="2200" dirty="0" smtClean="0"/>
              <a:t>, </a:t>
            </a:r>
            <a:r>
              <a:rPr lang="en-US" sz="2200" dirty="0" err="1" smtClean="0"/>
              <a:t>K.Ruisard</a:t>
            </a:r>
            <a:r>
              <a:rPr lang="en-US" sz="2200" dirty="0" smtClean="0"/>
              <a:t> (UMD)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750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6" y="103664"/>
            <a:ext cx="8915400" cy="641739"/>
          </a:xfrm>
        </p:spPr>
        <p:txBody>
          <a:bodyPr/>
          <a:lstStyle/>
          <a:p>
            <a:r>
              <a:rPr lang="en-US" sz="3800" dirty="0" smtClean="0"/>
              <a:t>R&amp;D on High Current Synchrotrons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4300" y="898942"/>
            <a:ext cx="8915400" cy="5613911"/>
          </a:xfrm>
        </p:spPr>
        <p:txBody>
          <a:bodyPr>
            <a:noAutofit/>
          </a:bodyPr>
          <a:lstStyle/>
          <a:p>
            <a:r>
              <a:rPr lang="en-US" sz="3000" dirty="0" smtClean="0"/>
              <a:t>The future is in beam control and mitigation of beam losses!</a:t>
            </a:r>
          </a:p>
          <a:p>
            <a:pPr lvl="1"/>
            <a:r>
              <a:rPr lang="en-US" sz="2800" dirty="0"/>
              <a:t>H</a:t>
            </a:r>
            <a:r>
              <a:rPr lang="en-US" sz="2800" dirty="0" smtClean="0"/>
              <a:t>igh energy machines – beam can damage components</a:t>
            </a:r>
          </a:p>
          <a:p>
            <a:pPr lvl="1"/>
            <a:r>
              <a:rPr lang="en-US" sz="2800" dirty="0"/>
              <a:t>H</a:t>
            </a:r>
            <a:r>
              <a:rPr lang="en-US" sz="2800" dirty="0" smtClean="0"/>
              <a:t>igh current machines – component activation </a:t>
            </a:r>
          </a:p>
          <a:p>
            <a:r>
              <a:rPr lang="en-US" sz="3000" dirty="0" smtClean="0"/>
              <a:t>To enable multi-MW beam power, losses must be kept well &lt;1% at high intensity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400" dirty="0" smtClean="0"/>
              <a:t>Very challenging after 50 years of development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3000" dirty="0" smtClean="0">
                <a:solidFill>
                  <a:schemeClr val="accent6"/>
                </a:solidFill>
              </a:rPr>
              <a:t>Need to develop technology for</a:t>
            </a:r>
          </a:p>
          <a:p>
            <a:pPr lvl="1"/>
            <a:r>
              <a:rPr lang="en-US" sz="2800" dirty="0" smtClean="0">
                <a:solidFill>
                  <a:schemeClr val="accent6"/>
                </a:solidFill>
              </a:rPr>
              <a:t>Beam halo control</a:t>
            </a:r>
          </a:p>
          <a:p>
            <a:pPr lvl="1"/>
            <a:r>
              <a:rPr lang="en-US" sz="2800" dirty="0" smtClean="0">
                <a:solidFill>
                  <a:schemeClr val="accent6"/>
                </a:solidFill>
              </a:rPr>
              <a:t>Single-particle and coherent beam stability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603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IOTA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865"/>
            <a:ext cx="8672513" cy="4987867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/>
                </a:solidFill>
              </a:rPr>
              <a:t>We have two </a:t>
            </a:r>
            <a:r>
              <a:rPr lang="en-US" sz="2800" b="1" dirty="0">
                <a:solidFill>
                  <a:srgbClr val="004C97"/>
                </a:solidFill>
              </a:rPr>
              <a:t>innovative ideas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400" i="1" dirty="0" err="1">
                <a:solidFill>
                  <a:srgbClr val="069A1F"/>
                </a:solidFill>
                <a:sym typeface="Wingdings" panose="05000000000000000000" pitchFamily="2" charset="2"/>
              </a:rPr>
              <a:t>Integrable</a:t>
            </a:r>
            <a:r>
              <a:rPr lang="en-US" sz="2400" i="1" dirty="0">
                <a:solidFill>
                  <a:srgbClr val="069A1F"/>
                </a:solidFill>
                <a:sym typeface="Wingdings" panose="05000000000000000000" pitchFamily="2" charset="2"/>
              </a:rPr>
              <a:t> Optics</a:t>
            </a:r>
            <a:endParaRPr lang="en-US" sz="2400" i="1" dirty="0">
              <a:solidFill>
                <a:srgbClr val="069A1F"/>
              </a:solidFill>
            </a:endParaRPr>
          </a:p>
          <a:p>
            <a:pPr lvl="1"/>
            <a:r>
              <a:rPr lang="en-US" sz="2400" i="1" dirty="0">
                <a:solidFill>
                  <a:srgbClr val="069A1F"/>
                </a:solidFill>
              </a:rPr>
              <a:t>Space Charge Compensation</a:t>
            </a:r>
          </a:p>
          <a:p>
            <a:pPr algn="just"/>
            <a:r>
              <a:rPr lang="en-US" dirty="0" smtClean="0"/>
              <a:t>To test them, we </a:t>
            </a:r>
            <a:r>
              <a:rPr lang="en-US" dirty="0"/>
              <a:t>are building the </a:t>
            </a:r>
            <a:r>
              <a:rPr lang="en-US" b="1" dirty="0" err="1">
                <a:solidFill>
                  <a:srgbClr val="004C97"/>
                </a:solidFill>
              </a:rPr>
              <a:t>Integrable</a:t>
            </a:r>
            <a:r>
              <a:rPr lang="en-US" b="1" dirty="0">
                <a:solidFill>
                  <a:srgbClr val="004C97"/>
                </a:solidFill>
              </a:rPr>
              <a:t> Optics Test Accelerator</a:t>
            </a:r>
          </a:p>
          <a:p>
            <a:pPr lvl="1" algn="just"/>
            <a:r>
              <a:rPr lang="en-US" dirty="0"/>
              <a:t>To become a machine for proof-of-principle R&amp;</a:t>
            </a:r>
            <a:r>
              <a:rPr lang="en-US" dirty="0" smtClean="0"/>
              <a:t>D</a:t>
            </a:r>
            <a:endParaRPr lang="en-US" b="1" dirty="0" smtClean="0">
              <a:solidFill>
                <a:srgbClr val="004C97"/>
              </a:solidFill>
            </a:endParaRPr>
          </a:p>
          <a:p>
            <a:pPr algn="just"/>
            <a:r>
              <a:rPr lang="en-US" b="1" dirty="0" smtClean="0">
                <a:solidFill>
                  <a:srgbClr val="004C97"/>
                </a:solidFill>
              </a:rPr>
              <a:t>There is are no dedicated ring-based accelerator test facilities </a:t>
            </a:r>
            <a:r>
              <a:rPr lang="en-US" dirty="0" smtClean="0">
                <a:solidFill>
                  <a:schemeClr val="accent6"/>
                </a:solidFill>
              </a:rPr>
              <a:t>in the US for</a:t>
            </a:r>
            <a:r>
              <a:rPr lang="en-US" dirty="0" smtClean="0"/>
              <a:t> high intensity research</a:t>
            </a:r>
          </a:p>
          <a:p>
            <a:pPr lvl="1" algn="just"/>
            <a:r>
              <a:rPr lang="en-US" dirty="0" smtClean="0"/>
              <a:t>UMER at UMD is operating with 10keV electrons, only few turns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4509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6450" y="907189"/>
            <a:ext cx="7915412" cy="5261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806450" y="6168885"/>
            <a:ext cx="79154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26338" y="5707220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14773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Physics </a:t>
            </a:r>
            <a:r>
              <a:rPr lang="en-US" dirty="0"/>
              <a:t>D</a:t>
            </a:r>
            <a:r>
              <a:rPr lang="en-US" dirty="0" smtClean="0"/>
              <a:t>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8892"/>
            <a:ext cx="8672513" cy="498786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Nonlinear </a:t>
            </a:r>
            <a:r>
              <a:rPr lang="en-US" sz="2000" b="1" dirty="0" err="1"/>
              <a:t>Integrable</a:t>
            </a:r>
            <a:r>
              <a:rPr lang="en-US" sz="2000" b="1" dirty="0"/>
              <a:t> Optics </a:t>
            </a:r>
            <a:r>
              <a:rPr lang="en-US" sz="2000" b="1" dirty="0" smtClean="0"/>
              <a:t>– </a:t>
            </a:r>
            <a:r>
              <a:rPr lang="en-US" sz="2000" dirty="0" smtClean="0"/>
              <a:t>Experimental </a:t>
            </a:r>
            <a:r>
              <a:rPr lang="en-US" sz="2000" dirty="0"/>
              <a:t>demonstration of </a:t>
            </a:r>
            <a:r>
              <a:rPr lang="en-US" sz="2000" dirty="0" smtClean="0"/>
              <a:t>NIO lattice in a practical accelerator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Space </a:t>
            </a:r>
            <a:r>
              <a:rPr lang="en-US" sz="2000" b="1" dirty="0"/>
              <a:t>Charge </a:t>
            </a:r>
            <a:r>
              <a:rPr lang="en-US" sz="2000" b="1" dirty="0" smtClean="0"/>
              <a:t>Compensation – </a:t>
            </a:r>
            <a:r>
              <a:rPr lang="en-US" sz="2000" dirty="0" smtClean="0"/>
              <a:t>Suppression of SC-related effects in high intensity circular accelerators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Nonlinear </a:t>
            </a:r>
            <a:r>
              <a:rPr lang="en-US" sz="2000" dirty="0" err="1" smtClean="0"/>
              <a:t>Integrable</a:t>
            </a:r>
            <a:r>
              <a:rPr lang="en-US" sz="2000" dirty="0" smtClean="0"/>
              <a:t> Optics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Electron lenses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Electron columns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Circular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modes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Optical Stochastic Cooling</a:t>
            </a:r>
            <a:r>
              <a:rPr lang="en-US" sz="2000" dirty="0" smtClean="0"/>
              <a:t> – Proof-of-principle demonstration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Beam collimation – </a:t>
            </a:r>
            <a:r>
              <a:rPr lang="en-US" sz="2000" dirty="0" smtClean="0"/>
              <a:t>Technology development for hollow electron beam collimation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Electron Cooling </a:t>
            </a:r>
            <a:r>
              <a:rPr lang="en-US" sz="2000" b="1" dirty="0" smtClean="0"/>
              <a:t>– </a:t>
            </a:r>
            <a:r>
              <a:rPr lang="en-US" sz="2000" dirty="0" smtClean="0"/>
              <a:t>Advanced techniques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b="1" dirty="0"/>
              <a:t>Laser-Plasma </a:t>
            </a:r>
            <a:r>
              <a:rPr lang="en-US" sz="2000" b="1" dirty="0" smtClean="0"/>
              <a:t>Accelerator – </a:t>
            </a:r>
            <a:r>
              <a:rPr lang="en-US" sz="2000" dirty="0" smtClean="0"/>
              <a:t>Demonstration of injection into synchrotron</a:t>
            </a:r>
          </a:p>
          <a:p>
            <a:r>
              <a:rPr lang="en-US" sz="2000" b="1" dirty="0" smtClean="0"/>
              <a:t>Quantum Physics – </a:t>
            </a:r>
            <a:r>
              <a:rPr lang="en-US" sz="2000" dirty="0" smtClean="0"/>
              <a:t>Localization of single electron wave function 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7037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Activities and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Phase 1: FY15-17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Construction </a:t>
            </a:r>
            <a:r>
              <a:rPr lang="en-US" dirty="0"/>
              <a:t>of main elements of the </a:t>
            </a:r>
            <a:r>
              <a:rPr lang="en-US" dirty="0" smtClean="0"/>
              <a:t>FAST/</a:t>
            </a:r>
            <a:r>
              <a:rPr lang="en-US" dirty="0"/>
              <a:t>IOTA facility: </a:t>
            </a:r>
            <a:endParaRPr lang="en-US" dirty="0" smtClean="0"/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electron injector based on existing </a:t>
            </a:r>
            <a:r>
              <a:rPr lang="en-US" dirty="0" smtClean="0"/>
              <a:t>FAST electron </a:t>
            </a:r>
            <a:r>
              <a:rPr lang="en-US" dirty="0" err="1" smtClean="0"/>
              <a:t>linac</a:t>
            </a:r>
            <a:endParaRPr lang="en-US" dirty="0" smtClean="0"/>
          </a:p>
          <a:p>
            <a:pPr marL="1257300" lvl="2" indent="-457200"/>
            <a:r>
              <a:rPr lang="en-US" dirty="0" smtClean="0"/>
              <a:t>Low energy injector operational. Connect CM2 and send beam down HE </a:t>
            </a:r>
            <a:r>
              <a:rPr lang="en-US" dirty="0" err="1" smtClean="0"/>
              <a:t>beamline</a:t>
            </a:r>
            <a:r>
              <a:rPr lang="en-US" dirty="0" smtClean="0"/>
              <a:t> in FY16</a:t>
            </a:r>
            <a:endParaRPr lang="en-US" dirty="0"/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IOTA ring</a:t>
            </a:r>
          </a:p>
          <a:p>
            <a:pPr marL="1257300" lvl="2" indent="-457200"/>
            <a:r>
              <a:rPr lang="en-US" dirty="0" smtClean="0"/>
              <a:t>Most components procured. Begin assembly in FY16</a:t>
            </a:r>
            <a:endParaRPr lang="en-US" dirty="0"/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proton </a:t>
            </a:r>
            <a:r>
              <a:rPr lang="en-US" dirty="0"/>
              <a:t>injector based on existing HINS proton </a:t>
            </a:r>
            <a:r>
              <a:rPr lang="en-US" dirty="0" smtClean="0"/>
              <a:t>source</a:t>
            </a:r>
          </a:p>
          <a:p>
            <a:pPr marL="1257300" lvl="2" indent="-457200"/>
            <a:r>
              <a:rPr lang="en-US" dirty="0" smtClean="0"/>
              <a:t>Resurrecting the ion source in FY15, RFQ in FY16</a:t>
            </a:r>
            <a:endParaRPr lang="en-US" dirty="0"/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special </a:t>
            </a:r>
            <a:r>
              <a:rPr lang="en-US" dirty="0"/>
              <a:t>equipment for AARD experiments.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Commissioning </a:t>
            </a:r>
            <a:r>
              <a:rPr lang="en-US" dirty="0"/>
              <a:t>of the IOTA ring with electron </a:t>
            </a:r>
            <a:r>
              <a:rPr lang="en-US" dirty="0" smtClean="0"/>
              <a:t>beam – FY17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Study </a:t>
            </a:r>
            <a:r>
              <a:rPr lang="en-US" dirty="0"/>
              <a:t>of single-particle dynamics in </a:t>
            </a:r>
            <a:r>
              <a:rPr lang="en-US" dirty="0" err="1"/>
              <a:t>integrable</a:t>
            </a:r>
            <a:r>
              <a:rPr lang="en-US" dirty="0"/>
              <a:t> optics with electron beams.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3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Activities –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Phase </a:t>
            </a:r>
            <a:r>
              <a:rPr lang="en-US" sz="3200" dirty="0"/>
              <a:t>2: FY18-20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Commission </a:t>
            </a:r>
            <a:r>
              <a:rPr lang="en-US" dirty="0"/>
              <a:t>IOTA operation with proton beams.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Carry </a:t>
            </a:r>
            <a:r>
              <a:rPr lang="en-US" dirty="0"/>
              <a:t>out space-charge compensation experiments with nonlinear optics and electron lenses.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Phase </a:t>
            </a:r>
            <a:r>
              <a:rPr lang="en-US" sz="3200" dirty="0"/>
              <a:t>3: FY21 and </a:t>
            </a:r>
            <a:r>
              <a:rPr lang="en-US" sz="3200" dirty="0" smtClean="0"/>
              <a:t>beyond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Study </a:t>
            </a:r>
            <a:r>
              <a:rPr lang="en-US" dirty="0"/>
              <a:t>the application of space-charge compensation </a:t>
            </a:r>
            <a:r>
              <a:rPr lang="en-US" dirty="0" err="1"/>
              <a:t>techiques</a:t>
            </a:r>
            <a:r>
              <a:rPr lang="en-US" dirty="0"/>
              <a:t> to next generation high intensity machines.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Expand </a:t>
            </a:r>
            <a:r>
              <a:rPr lang="en-US" dirty="0"/>
              <a:t>the program beyond these high priority goals to allow Fermilab scientists and a  broader accelerator HEP community to utilize unique proton and electron beam capabilities of the </a:t>
            </a:r>
            <a:r>
              <a:rPr lang="en-US" dirty="0" smtClean="0"/>
              <a:t>FAST/</a:t>
            </a:r>
            <a:r>
              <a:rPr lang="en-US" dirty="0"/>
              <a:t>IOTA facility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6994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7104"/>
            <a:ext cx="8672513" cy="5193809"/>
          </a:xfrm>
        </p:spPr>
        <p:txBody>
          <a:bodyPr/>
          <a:lstStyle/>
          <a:p>
            <a:r>
              <a:rPr lang="en-US" sz="2800" dirty="0" smtClean="0"/>
              <a:t>A lot of interest to participate in IOTA from the accelerator community</a:t>
            </a:r>
          </a:p>
          <a:p>
            <a:pPr lvl="1"/>
            <a:r>
              <a:rPr lang="en-US" dirty="0" smtClean="0"/>
              <a:t>2013 and 2014 Collaboration Meetings, ~60-80 participants</a:t>
            </a:r>
          </a:p>
          <a:p>
            <a:pPr lvl="1"/>
            <a:r>
              <a:rPr lang="en-US" dirty="0" smtClean="0"/>
              <a:t>‘IOTA Focused Workshop’, April 2015</a:t>
            </a:r>
          </a:p>
          <a:p>
            <a:r>
              <a:rPr lang="en-US" sz="2800" dirty="0" smtClean="0"/>
              <a:t>Significant intellectual and in-kind contributions, expressions of interest</a:t>
            </a:r>
          </a:p>
          <a:p>
            <a:pPr lvl="1"/>
            <a:r>
              <a:rPr lang="en-US" sz="2100" b="1" dirty="0" smtClean="0"/>
              <a:t>NIU, Univ. Chicago, UMD, </a:t>
            </a:r>
            <a:r>
              <a:rPr lang="en-US" sz="2100" b="1" dirty="0" err="1" smtClean="0"/>
              <a:t>RadiaSoft</a:t>
            </a:r>
            <a:r>
              <a:rPr lang="en-US" sz="2100" b="1" dirty="0" smtClean="0"/>
              <a:t>, CERN, ORNL, BINP, Colorado State, Univ. Mexico, PPPL </a:t>
            </a:r>
            <a:r>
              <a:rPr lang="en-US" sz="2100" dirty="0" smtClean="0"/>
              <a:t>– integrable optics, space charge effects, phase space manipulation</a:t>
            </a:r>
          </a:p>
          <a:p>
            <a:pPr lvl="1"/>
            <a:r>
              <a:rPr lang="en-US" sz="2100" b="1" dirty="0" smtClean="0"/>
              <a:t>LBNL, ANL </a:t>
            </a:r>
            <a:r>
              <a:rPr lang="en-US" sz="2100" dirty="0" smtClean="0"/>
              <a:t>– optical stochastic cooling demonstration</a:t>
            </a:r>
          </a:p>
          <a:p>
            <a:pPr lvl="1"/>
            <a:r>
              <a:rPr lang="en-US" sz="2100" b="1" dirty="0" smtClean="0"/>
              <a:t>UMD</a:t>
            </a:r>
            <a:r>
              <a:rPr lang="en-US" sz="2100" dirty="0" smtClean="0"/>
              <a:t> – multi-pickup beam profile monitor for IOTA</a:t>
            </a:r>
          </a:p>
          <a:p>
            <a:pPr lvl="1"/>
            <a:r>
              <a:rPr lang="en-US" sz="2100" b="1" dirty="0" smtClean="0"/>
              <a:t>JINR</a:t>
            </a:r>
            <a:r>
              <a:rPr lang="en-US" sz="2100" dirty="0" smtClean="0"/>
              <a:t> – integrable optics and space charge, contributed quadrupole magnets for IOTA</a:t>
            </a:r>
          </a:p>
          <a:p>
            <a:pPr lvl="1"/>
            <a:r>
              <a:rPr lang="en-US" sz="2100" b="1" dirty="0" smtClean="0"/>
              <a:t>Univ. Frankfurt </a:t>
            </a:r>
            <a:r>
              <a:rPr lang="en-US" sz="2100" dirty="0" smtClean="0"/>
              <a:t>– electron lens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7178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Training and University Collaboration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895363"/>
            <a:ext cx="8672513" cy="4987867"/>
          </a:xfrm>
        </p:spPr>
        <p:txBody>
          <a:bodyPr/>
          <a:lstStyle/>
          <a:p>
            <a:r>
              <a:rPr lang="en-US" sz="2800" dirty="0" smtClean="0"/>
              <a:t>Excellent connection to the university community</a:t>
            </a:r>
            <a:r>
              <a:rPr lang="en-US" sz="2800" dirty="0"/>
              <a:t> </a:t>
            </a:r>
            <a:r>
              <a:rPr lang="en-US" sz="2800" dirty="0" smtClean="0"/>
              <a:t>through the Joint Fermilab/University PhD program</a:t>
            </a:r>
          </a:p>
          <a:p>
            <a:pPr lvl="1"/>
            <a:r>
              <a:rPr lang="en-US" dirty="0" smtClean="0"/>
              <a:t>Already 9 graduate students doing thesis research at FAST/IOTA</a:t>
            </a:r>
          </a:p>
          <a:p>
            <a:pPr marL="457200" lvl="1" indent="0">
              <a:buNone/>
            </a:pPr>
            <a:endParaRPr lang="en-US" sz="500" dirty="0" smtClean="0"/>
          </a:p>
          <a:p>
            <a:r>
              <a:rPr lang="en-US" sz="2800" dirty="0" smtClean="0"/>
              <a:t>Partnership with university groups</a:t>
            </a:r>
          </a:p>
          <a:p>
            <a:pPr lvl="1"/>
            <a:r>
              <a:rPr lang="en-US" dirty="0" smtClean="0"/>
              <a:t>NIU – DOE GARD, DHS and NSF grants on FAST</a:t>
            </a:r>
          </a:p>
          <a:p>
            <a:pPr lvl="1"/>
            <a:r>
              <a:rPr lang="en-US" dirty="0" smtClean="0"/>
              <a:t>Univ. Chicago – NSF grant for IOTA-related work</a:t>
            </a:r>
          </a:p>
          <a:p>
            <a:pPr lvl="1"/>
            <a:r>
              <a:rPr lang="en-US" dirty="0" smtClean="0"/>
              <a:t>Univ. Maryland – NSF grant for IOTA-related work </a:t>
            </a:r>
          </a:p>
          <a:p>
            <a:pPr lvl="1"/>
            <a:r>
              <a:rPr lang="en-US" dirty="0" smtClean="0"/>
              <a:t>Univ. Frankfurt – IOTA electron lens</a:t>
            </a:r>
          </a:p>
          <a:p>
            <a:pPr lvl="1"/>
            <a:r>
              <a:rPr lang="en-US" dirty="0" smtClean="0"/>
              <a:t>Univ. Mexico – ASTA </a:t>
            </a:r>
            <a:r>
              <a:rPr lang="en-US" dirty="0" err="1" smtClean="0"/>
              <a:t>linac</a:t>
            </a:r>
            <a:r>
              <a:rPr lang="en-US" dirty="0" smtClean="0"/>
              <a:t> commissioning</a:t>
            </a:r>
          </a:p>
          <a:p>
            <a:pPr lvl="1"/>
            <a:r>
              <a:rPr lang="en-US" dirty="0" smtClean="0"/>
              <a:t>Colorado State – ASTA gun stability</a:t>
            </a:r>
          </a:p>
          <a:p>
            <a:pPr lvl="1"/>
            <a:r>
              <a:rPr lang="en-US" dirty="0" smtClean="0"/>
              <a:t>Princeton Plasma Physics Lab – ion traps</a:t>
            </a:r>
          </a:p>
          <a:p>
            <a:pPr lvl="1"/>
            <a:r>
              <a:rPr lang="en-US" dirty="0" smtClean="0"/>
              <a:t>Interest from: UC Berkeley, MIT, Oxford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9529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40" y="871179"/>
            <a:ext cx="8966157" cy="4987867"/>
          </a:xfrm>
        </p:spPr>
        <p:txBody>
          <a:bodyPr/>
          <a:lstStyle/>
          <a:p>
            <a:pPr algn="just"/>
            <a:r>
              <a:rPr lang="en-US" sz="2600" dirty="0" smtClean="0">
                <a:solidFill>
                  <a:schemeClr val="tx2"/>
                </a:solidFill>
              </a:rPr>
              <a:t>Experimental accelerator R&amp;D at </a:t>
            </a:r>
            <a:r>
              <a:rPr lang="en-US" sz="2600" b="1" dirty="0" smtClean="0">
                <a:solidFill>
                  <a:schemeClr val="tx2"/>
                </a:solidFill>
              </a:rPr>
              <a:t>FAST/IOTA </a:t>
            </a:r>
            <a:r>
              <a:rPr lang="en-US" sz="2600" b="1" dirty="0" smtClean="0">
                <a:solidFill>
                  <a:schemeClr val="tx2"/>
                </a:solidFill>
              </a:rPr>
              <a:t>is one of the cornerstones of the proposed national R&amp;D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b="1" dirty="0" smtClean="0">
                <a:solidFill>
                  <a:schemeClr val="tx2"/>
                </a:solidFill>
              </a:rPr>
              <a:t>thrust</a:t>
            </a:r>
            <a:r>
              <a:rPr lang="en-US" sz="2600" dirty="0" smtClean="0">
                <a:solidFill>
                  <a:schemeClr val="tx2"/>
                </a:solidFill>
              </a:rPr>
              <a:t> “Multi-MW Beams and Targets”, and is well aligned with P5 priorities</a:t>
            </a:r>
          </a:p>
          <a:p>
            <a:pPr algn="just"/>
            <a:r>
              <a:rPr lang="en-US" sz="2600" dirty="0" smtClean="0"/>
              <a:t>FAST/IOTA </a:t>
            </a:r>
            <a:r>
              <a:rPr lang="en-US" sz="2600" dirty="0" smtClean="0"/>
              <a:t>offers a </a:t>
            </a:r>
            <a:r>
              <a:rPr lang="en-US" sz="2600" b="1" dirty="0" smtClean="0"/>
              <a:t>unique scientific program </a:t>
            </a:r>
            <a:r>
              <a:rPr lang="en-US" sz="2600" dirty="0" smtClean="0"/>
              <a:t>aiming at breakthrough research to allow for x</a:t>
            </a:r>
            <a:r>
              <a:rPr lang="en-US" sz="2600" b="1" dirty="0" smtClean="0"/>
              <a:t>3-5 increase of beam intensity in future proton rings</a:t>
            </a:r>
          </a:p>
          <a:p>
            <a:pPr lvl="1" algn="just"/>
            <a:r>
              <a:rPr lang="en-US" dirty="0" smtClean="0"/>
              <a:t>IOTA augments the US program lacking ring facilities for accelerator research and training</a:t>
            </a:r>
            <a:endParaRPr lang="en-US" dirty="0"/>
          </a:p>
          <a:p>
            <a:pPr algn="just"/>
            <a:r>
              <a:rPr lang="en-US" sz="2600" dirty="0" smtClean="0"/>
              <a:t>FAST/IOTA </a:t>
            </a:r>
            <a:r>
              <a:rPr lang="en-US" sz="2600" dirty="0" smtClean="0"/>
              <a:t>experiments are a great </a:t>
            </a:r>
            <a:r>
              <a:rPr lang="en-US" sz="2600" dirty="0"/>
              <a:t>opportunity to </a:t>
            </a:r>
            <a:r>
              <a:rPr lang="en-US" sz="2600" dirty="0" smtClean="0"/>
              <a:t>explore </a:t>
            </a:r>
            <a:r>
              <a:rPr lang="en-US" sz="2600" dirty="0"/>
              <a:t>something </a:t>
            </a:r>
            <a:r>
              <a:rPr lang="en-US" sz="2600" b="1" dirty="0" smtClean="0"/>
              <a:t>truly novel </a:t>
            </a:r>
            <a:r>
              <a:rPr lang="en-US" sz="2600" b="1" dirty="0"/>
              <a:t>with circular </a:t>
            </a:r>
            <a:r>
              <a:rPr lang="en-US" sz="2600" b="1" dirty="0" smtClean="0"/>
              <a:t>accelerators</a:t>
            </a:r>
          </a:p>
          <a:p>
            <a:pPr algn="just"/>
            <a:r>
              <a:rPr lang="en-US" sz="2600" dirty="0" smtClean="0"/>
              <a:t>FAST/IOTA </a:t>
            </a:r>
            <a:r>
              <a:rPr lang="en-US" sz="2600" dirty="0" smtClean="0"/>
              <a:t>will be a strong </a:t>
            </a:r>
            <a:r>
              <a:rPr lang="en-US" sz="2600" b="1" dirty="0" smtClean="0"/>
              <a:t>driver of national and international collaboration and training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6916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9" name="Picture 8" descr="IMG_9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8132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sz="3200" dirty="0" smtClean="0"/>
              <a:t>Strategic Plan for Accelerator R&amp;D in the U.S.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9273"/>
            <a:ext cx="8672513" cy="5344106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April 2015 </a:t>
            </a:r>
            <a:r>
              <a:rPr lang="en-US" sz="2200" dirty="0"/>
              <a:t>report of the </a:t>
            </a:r>
            <a:r>
              <a:rPr lang="en-US" sz="2200" dirty="0" smtClean="0"/>
              <a:t>High Energy Physics Advisory Panel (HEPAP) subpanel on Accelerator R&amp;D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200" dirty="0" smtClean="0"/>
              <a:t>Short-term (PIP-II, LARP)</a:t>
            </a:r>
            <a:endParaRPr lang="en-US" sz="2000" dirty="0" smtClean="0"/>
          </a:p>
          <a:p>
            <a:r>
              <a:rPr lang="en-US" sz="2200" dirty="0" smtClean="0"/>
              <a:t>Emphasis on Medium-term (</a:t>
            </a:r>
            <a:r>
              <a:rPr lang="en-US" sz="2200" i="1" dirty="0" smtClean="0"/>
              <a:t>Next Step</a:t>
            </a:r>
            <a:r>
              <a:rPr lang="en-US" sz="2200" dirty="0" smtClean="0"/>
              <a:t>) 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accelerator R&amp;D</a:t>
            </a:r>
          </a:p>
          <a:p>
            <a:pPr lvl="1"/>
            <a:r>
              <a:rPr lang="en-US" sz="2000" b="1" dirty="0" smtClean="0">
                <a:solidFill>
                  <a:schemeClr val="accent4"/>
                </a:solidFill>
              </a:rPr>
              <a:t>Multi-MW </a:t>
            </a:r>
            <a:r>
              <a:rPr lang="en-US" sz="2000" b="1" dirty="0">
                <a:solidFill>
                  <a:schemeClr val="accent4"/>
                </a:solidFill>
              </a:rPr>
              <a:t>proton </a:t>
            </a:r>
            <a:r>
              <a:rPr lang="en-US" sz="2000" b="1" dirty="0" smtClean="0">
                <a:solidFill>
                  <a:schemeClr val="accent4"/>
                </a:solidFill>
              </a:rPr>
              <a:t>accelerator</a:t>
            </a:r>
          </a:p>
          <a:p>
            <a:pPr lvl="1"/>
            <a:r>
              <a:rPr lang="en-US" sz="2000" dirty="0" smtClean="0"/>
              <a:t>Very high-energy proton-proton collider</a:t>
            </a:r>
          </a:p>
          <a:p>
            <a:pPr lvl="2"/>
            <a:r>
              <a:rPr lang="en-US" sz="1800" dirty="0" smtClean="0"/>
              <a:t>Superconducting magnet development</a:t>
            </a:r>
          </a:p>
          <a:p>
            <a:pPr lvl="1"/>
            <a:r>
              <a:rPr lang="en-US" sz="2000" dirty="0" err="1" smtClean="0"/>
              <a:t>TeV</a:t>
            </a:r>
            <a:r>
              <a:rPr lang="en-US" sz="2000" dirty="0" smtClean="0"/>
              <a:t>-scale ILC upgrade</a:t>
            </a:r>
          </a:p>
          <a:p>
            <a:pPr lvl="2"/>
            <a:r>
              <a:rPr lang="en-US" sz="1800" dirty="0" smtClean="0"/>
              <a:t>SRF technology at lower cost</a:t>
            </a:r>
          </a:p>
          <a:p>
            <a:r>
              <a:rPr lang="en-US" sz="2200" dirty="0" smtClean="0"/>
              <a:t>Long</a:t>
            </a:r>
            <a:r>
              <a:rPr lang="en-US" sz="2200" dirty="0"/>
              <a:t>-term (</a:t>
            </a:r>
            <a:r>
              <a:rPr lang="en-US" sz="2200" i="1" dirty="0"/>
              <a:t>Further Future</a:t>
            </a:r>
            <a:r>
              <a:rPr lang="en-US" sz="2200" dirty="0" smtClean="0"/>
              <a:t>)</a:t>
            </a:r>
          </a:p>
          <a:p>
            <a:r>
              <a:rPr lang="en-US" sz="2200" dirty="0" smtClean="0">
                <a:solidFill>
                  <a:schemeClr val="accent4"/>
                </a:solidFill>
              </a:rPr>
              <a:t>AND</a:t>
            </a:r>
          </a:p>
          <a:p>
            <a:pPr lvl="1"/>
            <a:r>
              <a:rPr lang="en-US" sz="1800" dirty="0" smtClean="0"/>
              <a:t>Accelerator workforce development and Training</a:t>
            </a:r>
          </a:p>
          <a:p>
            <a:pPr lvl="1"/>
            <a:r>
              <a:rPr lang="en-US" sz="1800" dirty="0" smtClean="0"/>
              <a:t>Core capabilities</a:t>
            </a:r>
            <a:endParaRPr lang="en-US" sz="1800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44" y="2346975"/>
            <a:ext cx="3384156" cy="4303939"/>
          </a:xfrm>
          <a:prstGeom prst="rect">
            <a:avLst/>
          </a:prstGeom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7378773" y="5925403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>
                <a:solidFill>
                  <a:srgbClr val="FFFF00"/>
                </a:solidFill>
              </a:rPr>
              <a:t>April 6, 2015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418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 descr="IMG_91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79424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IMG_9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27171"/>
      </p:ext>
    </p:extLst>
  </p:cSld>
  <p:clrMapOvr>
    <a:masterClrMapping/>
  </p:clrMapOvr>
  <p:transition xmlns:p14="http://schemas.microsoft.com/office/powerpoint/2010/main" advTm="5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2" y="126123"/>
            <a:ext cx="8607971" cy="546539"/>
          </a:xfrm>
        </p:spPr>
        <p:txBody>
          <a:bodyPr/>
          <a:lstStyle/>
          <a:p>
            <a:r>
              <a:rPr lang="en-US" sz="3200" b="1" dirty="0" smtClean="0"/>
              <a:t>Fermilab Accelerator Program: P5-Aligned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922978"/>
              </p:ext>
            </p:extLst>
          </p:nvPr>
        </p:nvGraphicFramePr>
        <p:xfrm>
          <a:off x="268013" y="927538"/>
          <a:ext cx="8458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Rounded Rectangle 5"/>
          <p:cNvSpPr/>
          <p:nvPr/>
        </p:nvSpPr>
        <p:spPr>
          <a:xfrm>
            <a:off x="228600" y="1940573"/>
            <a:ext cx="8497613" cy="4168565"/>
          </a:xfrm>
          <a:prstGeom prst="round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FAST</a:t>
            </a:r>
          </a:p>
          <a:p>
            <a:pPr algn="ctr"/>
            <a:r>
              <a:rPr 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ermilab</a:t>
            </a:r>
            <a:r>
              <a:rPr 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</a:t>
            </a: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ccelerator</a:t>
            </a:r>
            <a:r>
              <a:rPr 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cience</a:t>
            </a:r>
            <a:r>
              <a:rPr 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and</a:t>
            </a:r>
            <a:r>
              <a:rPr 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T</a:t>
            </a: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echnology</a:t>
            </a:r>
            <a:r>
              <a:rPr lang="en-U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facility</a:t>
            </a:r>
            <a:endParaRPr lang="en-US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4174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NML – FAST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028" t="23515" b="22546"/>
          <a:stretch/>
        </p:blipFill>
        <p:spPr>
          <a:xfrm>
            <a:off x="228600" y="1284203"/>
            <a:ext cx="8579700" cy="42071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134931">
            <a:off x="5843327" y="3002081"/>
            <a:ext cx="1967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FAST/IOTA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134931">
            <a:off x="2322706" y="3354128"/>
            <a:ext cx="1967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PXIE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 rot="1134931">
            <a:off x="2677814" y="1751289"/>
            <a:ext cx="8573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IOTA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65691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5888"/>
            <a:ext cx="86883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Need accelerator R&amp;D beam facilities !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336550"/>
            <a:ext cx="906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3294" y="-34925"/>
            <a:ext cx="2432050" cy="708025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endParaRPr lang="en-US" sz="4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rved Up Arrow 7"/>
          <p:cNvSpPr/>
          <p:nvPr/>
        </p:nvSpPr>
        <p:spPr>
          <a:xfrm rot="16200000">
            <a:off x="7793831" y="3428207"/>
            <a:ext cx="1154113" cy="56515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2" descr="C:\Users\stuarth\Documents\Henderson Files\Programs\Advanced Accelerator R&amp;D\ASTA Briefing December 2012\ASTA Proposal Pictures\Gun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847850"/>
            <a:ext cx="3352800" cy="25146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otched Right Arrow 11"/>
          <p:cNvSpPr/>
          <p:nvPr/>
        </p:nvSpPr>
        <p:spPr>
          <a:xfrm rot="15426179">
            <a:off x="433387" y="1720851"/>
            <a:ext cx="511175" cy="36830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2375"/>
            <a:ext cx="4400550" cy="33020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Notched Right Arrow 21"/>
          <p:cNvSpPr/>
          <p:nvPr/>
        </p:nvSpPr>
        <p:spPr>
          <a:xfrm rot="16775919">
            <a:off x="1441450" y="1952625"/>
            <a:ext cx="915988" cy="369888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HINS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876550"/>
            <a:ext cx="4572000" cy="34290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Notched Right Arrow 22"/>
          <p:cNvSpPr/>
          <p:nvPr/>
        </p:nvSpPr>
        <p:spPr>
          <a:xfrm rot="16200000">
            <a:off x="4739481" y="2766219"/>
            <a:ext cx="915988" cy="36830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709988"/>
            <a:ext cx="4343400" cy="3046412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9469" y="6486525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34405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Infrastructure - Injectors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5404"/>
            <a:ext cx="8672513" cy="5285510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chemeClr val="tx2"/>
                </a:solidFill>
              </a:rPr>
              <a:t>FAST/IOTA capitalizes on the investments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made by OHEP for highly </a:t>
            </a:r>
            <a:r>
              <a:rPr lang="en-US" dirty="0"/>
              <a:t>successful ILC/SRF R&amp;D </a:t>
            </a:r>
            <a:r>
              <a:rPr lang="en-US" dirty="0" smtClean="0"/>
              <a:t>Program and HINS research.</a:t>
            </a:r>
          </a:p>
          <a:p>
            <a:pPr algn="just"/>
            <a:r>
              <a:rPr lang="en-US" b="1" dirty="0" smtClean="0">
                <a:solidFill>
                  <a:srgbClr val="004C97"/>
                </a:solidFill>
              </a:rPr>
              <a:t>Electron Injector: </a:t>
            </a:r>
          </a:p>
          <a:p>
            <a:pPr lvl="1" algn="just"/>
            <a:r>
              <a:rPr lang="en-US" dirty="0" smtClean="0"/>
              <a:t>Construction </a:t>
            </a:r>
            <a:r>
              <a:rPr lang="en-US" dirty="0"/>
              <a:t>of </a:t>
            </a:r>
            <a:r>
              <a:rPr lang="en-US" dirty="0" smtClean="0"/>
              <a:t>NML (aka ASTA) </a:t>
            </a:r>
            <a:r>
              <a:rPr lang="en-US" dirty="0"/>
              <a:t>began in 2006 as part of the ILC/SRF R&amp;D Program and later American Recovery and Reinvestment Act (ARRA)</a:t>
            </a:r>
            <a:r>
              <a:rPr lang="en-US" dirty="0" smtClean="0"/>
              <a:t>. The </a:t>
            </a:r>
            <a:r>
              <a:rPr lang="en-US" dirty="0"/>
              <a:t>f</a:t>
            </a:r>
            <a:r>
              <a:rPr lang="en-US" dirty="0" smtClean="0"/>
              <a:t>acility </a:t>
            </a:r>
            <a:r>
              <a:rPr lang="en-US" dirty="0"/>
              <a:t>was motivated by the goal of building, testing and operating a complete ILC RF </a:t>
            </a:r>
            <a:r>
              <a:rPr lang="en-US" dirty="0" smtClean="0"/>
              <a:t>unit.</a:t>
            </a:r>
          </a:p>
          <a:p>
            <a:pPr lvl="1" algn="just"/>
            <a:r>
              <a:rPr lang="en-US" dirty="0" smtClean="0"/>
              <a:t>Multi-million (&gt;$90M) investment resulted in the successful commissioning of 1.3 GHz SRF </a:t>
            </a:r>
            <a:r>
              <a:rPr lang="en-US" dirty="0" err="1" smtClean="0"/>
              <a:t>cryomodule</a:t>
            </a:r>
            <a:r>
              <a:rPr lang="en-US" dirty="0" smtClean="0"/>
              <a:t> (CM2).</a:t>
            </a:r>
          </a:p>
          <a:p>
            <a:pPr lvl="2" algn="just"/>
            <a:r>
              <a:rPr lang="en-US" dirty="0" smtClean="0"/>
              <a:t>Beam through low-energy photo injector (20MeV achieved)</a:t>
            </a:r>
          </a:p>
          <a:p>
            <a:pPr lvl="2" algn="just"/>
            <a:r>
              <a:rPr lang="en-US" dirty="0" smtClean="0"/>
              <a:t>Facility nears completion (will provide 300MeV e-)</a:t>
            </a:r>
          </a:p>
          <a:p>
            <a:pPr algn="just"/>
            <a:r>
              <a:rPr lang="en-US" b="1" dirty="0" smtClean="0">
                <a:solidFill>
                  <a:srgbClr val="004C97"/>
                </a:solidFill>
              </a:rPr>
              <a:t>Proton injector:</a:t>
            </a:r>
            <a:r>
              <a:rPr lang="en-US" dirty="0" smtClean="0"/>
              <a:t> H- source for High Intensity Neutrino Source (HINS).</a:t>
            </a:r>
          </a:p>
          <a:p>
            <a:pPr lvl="1" algn="just"/>
            <a:r>
              <a:rPr lang="en-US" dirty="0" smtClean="0"/>
              <a:t>Ion source and RFQ. (50keV ion source, 2.5MeV p+)</a:t>
            </a:r>
          </a:p>
          <a:p>
            <a:pPr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930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Injector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" y="678180"/>
            <a:ext cx="9003340" cy="1749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2401859"/>
            <a:ext cx="8186057" cy="38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11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MeV e</a:t>
            </a:r>
            <a:r>
              <a:rPr lang="en-US" baseline="30000" dirty="0" smtClean="0"/>
              <a:t>-</a:t>
            </a:r>
            <a:r>
              <a:rPr lang="en-US" dirty="0" smtClean="0"/>
              <a:t> beam through injector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FAST Overview - PASI-2015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16001"/>
            <a:ext cx="7839784" cy="50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289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11784</TotalTime>
  <Words>2382</Words>
  <Application>Microsoft Macintosh PowerPoint</Application>
  <PresentationFormat>On-screen Show (4:3)</PresentationFormat>
  <Paragraphs>341</Paragraphs>
  <Slides>31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FNAL_TemplatePC_060514</vt:lpstr>
      <vt:lpstr>Fermilab: Footer Only</vt:lpstr>
      <vt:lpstr>Adobe.Illustrator.9</vt:lpstr>
      <vt:lpstr>Overview of FAST</vt:lpstr>
      <vt:lpstr>Acknowledgments</vt:lpstr>
      <vt:lpstr>Strategic Plan for Accelerator R&amp;D in the U.S.</vt:lpstr>
      <vt:lpstr>Fermilab Accelerator Program: P5-Aligned</vt:lpstr>
      <vt:lpstr>NML – FAST</vt:lpstr>
      <vt:lpstr>FAST</vt:lpstr>
      <vt:lpstr>Existing Infrastructure - Injectors</vt:lpstr>
      <vt:lpstr>Electron Injector</vt:lpstr>
      <vt:lpstr>20 MeV e- beam through injector</vt:lpstr>
      <vt:lpstr>FAST Electron Linac</vt:lpstr>
      <vt:lpstr>FAST Proton Injector</vt:lpstr>
      <vt:lpstr>HINS Program: Original Goals</vt:lpstr>
      <vt:lpstr>HINS Layout, as Built</vt:lpstr>
      <vt:lpstr>HINS Proton Source Arrangement</vt:lpstr>
      <vt:lpstr>RFQ Design and Specifications</vt:lpstr>
      <vt:lpstr>HINS Parameters for IOTA</vt:lpstr>
      <vt:lpstr>MDB  FAST</vt:lpstr>
      <vt:lpstr>R&amp;D Towards Multi-MW Beams at Fermilab</vt:lpstr>
      <vt:lpstr>PIP-III “multi-MW”- Option A: 8+ GeV smart RCS         (Rapid Cycling Synchrotron – ring)</vt:lpstr>
      <vt:lpstr>R&amp;D on High Current Synchrotrons</vt:lpstr>
      <vt:lpstr>Enter IOTA</vt:lpstr>
      <vt:lpstr>IOTA Layout</vt:lpstr>
      <vt:lpstr>IOTA Physics Drivers</vt:lpstr>
      <vt:lpstr>Plan of Activities and Status</vt:lpstr>
      <vt:lpstr>Plan of Activities – Outlook</vt:lpstr>
      <vt:lpstr>Collaboration</vt:lpstr>
      <vt:lpstr>Training and University Collaboration</vt:lpstr>
      <vt:lpstr>Summary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Alexander Valishev</cp:lastModifiedBy>
  <cp:revision>572</cp:revision>
  <cp:lastPrinted>2014-08-26T15:42:40Z</cp:lastPrinted>
  <dcterms:created xsi:type="dcterms:W3CDTF">2014-06-19T15:29:50Z</dcterms:created>
  <dcterms:modified xsi:type="dcterms:W3CDTF">2015-11-11T22:45:58Z</dcterms:modified>
</cp:coreProperties>
</file>