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258" r:id="rId4"/>
    <p:sldId id="260" r:id="rId5"/>
    <p:sldId id="261" r:id="rId6"/>
    <p:sldId id="259" r:id="rId7"/>
    <p:sldId id="262" r:id="rId8"/>
    <p:sldId id="263" r:id="rId9"/>
    <p:sldId id="275" r:id="rId10"/>
    <p:sldId id="276" r:id="rId11"/>
    <p:sldId id="273" r:id="rId12"/>
    <p:sldId id="272" r:id="rId13"/>
    <p:sldId id="264" r:id="rId14"/>
    <p:sldId id="265" r:id="rId15"/>
    <p:sldId id="266" r:id="rId16"/>
    <p:sldId id="269" r:id="rId17"/>
    <p:sldId id="267" r:id="rId18"/>
    <p:sldId id="270" r:id="rId19"/>
    <p:sldId id="278" r:id="rId20"/>
    <p:sldId id="279" r:id="rId21"/>
    <p:sldId id="280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8000"/>
    <a:srgbClr val="3333FF"/>
    <a:srgbClr val="FF6600"/>
    <a:srgbClr val="FF99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E087C-DE51-4036-95A8-6C08F5082320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F9E7-1787-47B2-85F8-50EDFEFA9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4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1F9E7-1787-47B2-85F8-50EDFEFA93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7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73B3-748F-43B4-823B-E8C726FE41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9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73B3-748F-43B4-823B-E8C726FE41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7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E73B3-748F-43B4-823B-E8C726FE4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8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1F9E7-1787-47B2-85F8-50EDFEFA93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0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51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4" y="1149350"/>
            <a:ext cx="4356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7" y="3559284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7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047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Vic Scarpine | PASI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A663A-9045-4F5C-A8DD-14283B87C5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16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7B7E07BC-8044-4F03-BF00-58B4E7590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53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F7131EF-3896-45A6-A09C-0F2FB6DBD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7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A7A83-E6CE-44C2-9866-2958E6F16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3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44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7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5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0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4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9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4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1500" cy="788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4515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B322F-7ECA-42F3-A816-C00014793A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27" y="598203"/>
            <a:ext cx="2126672" cy="38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9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33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127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MS PGothic" pitchFamily="34" charset="-128"/>
              </a:rPr>
              <a:t>11/12/15</a:t>
            </a:r>
            <a:endParaRPr lang="en-US">
              <a:ea typeface="MS PGothic" pitchFamily="34" charset="-128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267" y="6515100"/>
            <a:ext cx="716491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15100"/>
            <a:ext cx="5969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497D657-BC53-4144-8492-FC6B98BC9F2D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Beam Diagnostics at PXIE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0726"/>
            <a:ext cx="9144000" cy="1517073"/>
          </a:xfrm>
        </p:spPr>
        <p:txBody>
          <a:bodyPr/>
          <a:lstStyle/>
          <a:p>
            <a:r>
              <a:rPr lang="en-US" dirty="0" smtClean="0"/>
              <a:t>Vic Scarpine</a:t>
            </a:r>
          </a:p>
          <a:p>
            <a:r>
              <a:rPr lang="en-US" dirty="0" smtClean="0"/>
              <a:t>Nov 12, 2015</a:t>
            </a:r>
          </a:p>
          <a:p>
            <a:r>
              <a:rPr lang="en-US" dirty="0" smtClean="0"/>
              <a:t>2015 PASI Workshop,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B322F-7ECA-42F3-A816-C00014793A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24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PXIE MEBT Block Diagram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7132" y="4220575"/>
            <a:ext cx="5090700" cy="2362200"/>
          </a:xfrm>
        </p:spPr>
        <p:txBody>
          <a:bodyPr>
            <a:noAutofit/>
          </a:bodyPr>
          <a:lstStyle/>
          <a:p>
            <a:r>
              <a:rPr lang="en-US" sz="1600" dirty="0"/>
              <a:t>Ion type: H- 	</a:t>
            </a:r>
          </a:p>
          <a:p>
            <a:r>
              <a:rPr lang="en-US" sz="1600" dirty="0"/>
              <a:t>Output energy: 2.1 MeV, same as input</a:t>
            </a:r>
          </a:p>
          <a:p>
            <a:r>
              <a:rPr lang="en-US" sz="1600" dirty="0"/>
              <a:t>Max bunch </a:t>
            </a:r>
            <a:r>
              <a:rPr lang="en-US" sz="1600" dirty="0" err="1"/>
              <a:t>freq</a:t>
            </a:r>
            <a:r>
              <a:rPr lang="en-US" sz="1600" dirty="0"/>
              <a:t>: 162.5 MHz </a:t>
            </a:r>
          </a:p>
          <a:p>
            <a:r>
              <a:rPr lang="en-US" sz="1600" dirty="0"/>
              <a:t>Operational beam current: 1 – 10 mA </a:t>
            </a:r>
          </a:p>
          <a:p>
            <a:r>
              <a:rPr lang="en-US" sz="1600" dirty="0"/>
              <a:t>Nominal input beam current: 5 mA</a:t>
            </a:r>
          </a:p>
          <a:p>
            <a:r>
              <a:rPr lang="en-US" sz="1600" dirty="0"/>
              <a:t>Particles per bunch: 1.8e8 nominal</a:t>
            </a:r>
          </a:p>
          <a:p>
            <a:r>
              <a:rPr lang="en-US" sz="1600" dirty="0"/>
              <a:t>Bunch extinction: &lt; 1e-4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7FE9-3915-46A0-AE16-EB69BA68449B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4" y="891229"/>
            <a:ext cx="10357004" cy="181008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11" y="2344920"/>
            <a:ext cx="11063366" cy="174092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8835182" y="2307844"/>
            <a:ext cx="0" cy="603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44582" y="2315464"/>
            <a:ext cx="0" cy="603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48982" y="2315464"/>
            <a:ext cx="0" cy="603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67782" y="2368804"/>
            <a:ext cx="0" cy="603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96182" y="2368804"/>
            <a:ext cx="0" cy="603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2517" y="937553"/>
            <a:ext cx="32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RFQ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180479" y="1041072"/>
            <a:ext cx="32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HWR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7879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MEBT </a:t>
            </a:r>
            <a:r>
              <a:rPr lang="en-US" dirty="0"/>
              <a:t>c</a:t>
            </a:r>
            <a:r>
              <a:rPr lang="en-US" dirty="0" smtClean="0"/>
              <a:t>onfiguration showing beam diagnostics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3" y="1088572"/>
            <a:ext cx="8417102" cy="55318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04582" y="2856267"/>
            <a:ext cx="1333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Faraday Cup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Dump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6128" y="1680542"/>
            <a:ext cx="91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Fast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Faraday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7294" y="1088572"/>
            <a:ext cx="701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Time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of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Flight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6996" y="1904875"/>
            <a:ext cx="77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Toroid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0227" y="1140716"/>
            <a:ext cx="78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Toroid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240" y="2822313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</a:rPr>
              <a:t>RFQ</a:t>
            </a:r>
            <a:endParaRPr lang="en-US" b="1" dirty="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2378" y="142590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BPM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0810" y="1140716"/>
            <a:ext cx="981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Scraper/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Profiler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14212" y="1526365"/>
            <a:ext cx="6626" cy="9782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02286" y="2112965"/>
            <a:ext cx="63766" cy="490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39409" y="1864162"/>
            <a:ext cx="146817" cy="851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212582" y="2289888"/>
            <a:ext cx="11173" cy="42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750111" y="2086803"/>
            <a:ext cx="165548" cy="880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19001" y="5656318"/>
            <a:ext cx="207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Ring Pickup –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machine protection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290294" y="3179432"/>
            <a:ext cx="350589" cy="2446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94410" y="193944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BPM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579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2"/>
          </p:nvPr>
        </p:nvSpPr>
        <p:spPr>
          <a:xfrm>
            <a:off x="5879940" y="884304"/>
            <a:ext cx="5710716" cy="1882153"/>
          </a:xfrm>
        </p:spPr>
        <p:txBody>
          <a:bodyPr>
            <a:normAutofit/>
          </a:bodyPr>
          <a:lstStyle/>
          <a:p>
            <a:r>
              <a:rPr lang="en-US" sz="1800" dirty="0"/>
              <a:t>DAQ with FPGA-based electronics for CW and pulsed beam</a:t>
            </a:r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12 channel boards </a:t>
            </a:r>
            <a:endParaRPr lang="en-US" sz="1600" dirty="0">
              <a:solidFill>
                <a:srgbClr val="008000"/>
              </a:solidFill>
            </a:endParaRPr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14 bits, 250 MSPS</a:t>
            </a:r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Different </a:t>
            </a:r>
            <a:r>
              <a:rPr lang="en-US" sz="1600" dirty="0" smtClean="0"/>
              <a:t>operational modes</a:t>
            </a:r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Adding lock-in synchronous signal detection capability</a:t>
            </a:r>
          </a:p>
          <a:p>
            <a:pPr marL="800100" lvl="1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For laser wire development</a:t>
            </a:r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3"/>
          </p:nvPr>
        </p:nvSpPr>
        <p:spPr>
          <a:xfrm>
            <a:off x="8840166" y="5229209"/>
            <a:ext cx="2701517" cy="1406541"/>
          </a:xfrm>
        </p:spPr>
        <p:txBody>
          <a:bodyPr/>
          <a:lstStyle/>
          <a:p>
            <a:r>
              <a:rPr lang="en-US" dirty="0" smtClean="0"/>
              <a:t>Stretched wire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Simulating low-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corrections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25" y="2791199"/>
            <a:ext cx="2497238" cy="36327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5289176" cy="64173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3399"/>
                </a:solidFill>
              </a:rPr>
              <a:t>MEBT BPMs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Content Placeholder 10"/>
          <p:cNvSpPr txBox="1">
            <a:spLocks noGrp="1"/>
          </p:cNvSpPr>
          <p:nvPr>
            <p:ph sz="half" idx="17"/>
          </p:nvPr>
        </p:nvSpPr>
        <p:spPr>
          <a:xfrm>
            <a:off x="1152606" y="855637"/>
            <a:ext cx="488533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Requirements</a:t>
            </a:r>
            <a:r>
              <a:rPr lang="en-US" sz="1800" dirty="0"/>
              <a:t>:</a:t>
            </a:r>
          </a:p>
          <a:p>
            <a:pPr algn="l"/>
            <a:endParaRPr lang="en-US" sz="1400" b="1" i="1" dirty="0">
              <a:solidFill>
                <a:srgbClr val="008000"/>
              </a:solidFill>
            </a:endParaRPr>
          </a:p>
          <a:p>
            <a:pPr algn="l"/>
            <a:endParaRPr lang="en-US" sz="1400" b="1" i="1" dirty="0">
              <a:solidFill>
                <a:srgbClr val="008000"/>
              </a:solidFill>
            </a:endParaRPr>
          </a:p>
          <a:p>
            <a:pPr algn="l"/>
            <a:endParaRPr lang="en-US" sz="1400" b="1" i="1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605" y="1105041"/>
            <a:ext cx="4560201" cy="1076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37" y="2534856"/>
            <a:ext cx="2923026" cy="27075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5081" y="2371477"/>
            <a:ext cx="282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Four button Warm </a:t>
            </a:r>
            <a:r>
              <a:rPr lang="en-US" b="1" dirty="0" smtClean="0">
                <a:solidFill>
                  <a:prstClr val="black"/>
                </a:solidFill>
              </a:rPr>
              <a:t>BPM in Quad Doublet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713" y="3017808"/>
            <a:ext cx="4158093" cy="367594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949388" y="2907575"/>
            <a:ext cx="645886" cy="1111982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8079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9433"/>
          </a:xfrm>
        </p:spPr>
        <p:txBody>
          <a:bodyPr/>
          <a:lstStyle/>
          <a:p>
            <a:r>
              <a:rPr lang="en-US" sz="2400" dirty="0" smtClean="0"/>
              <a:t>Time of Flight (</a:t>
            </a:r>
            <a:r>
              <a:rPr lang="en-US" sz="2400" dirty="0" err="1" smtClean="0"/>
              <a:t>ToF</a:t>
            </a:r>
            <a:r>
              <a:rPr lang="en-US" sz="2400" dirty="0" smtClean="0"/>
              <a:t>) Movable BPM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56591" y="1192696"/>
            <a:ext cx="6480313" cy="4984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Measure beam velocity via </a:t>
            </a:r>
            <a:r>
              <a:rPr lang="en-US" sz="2400" dirty="0" err="1" smtClean="0">
                <a:solidFill>
                  <a:srgbClr val="0070C0"/>
                </a:solidFill>
              </a:rPr>
              <a:t>ToF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/>
              <a:t>Utilize movable BPM to minimize systematics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.g. BPM response, bunch shape effects</a:t>
            </a:r>
          </a:p>
          <a:p>
            <a:r>
              <a:rPr lang="en-US" sz="2400" dirty="0" smtClean="0"/>
              <a:t>Use BPM on linear stage</a:t>
            </a:r>
          </a:p>
          <a:p>
            <a:pPr lvl="1"/>
            <a:r>
              <a:rPr lang="en-US" sz="2000" dirty="0" smtClean="0"/>
              <a:t>~ 1” of travel; ~10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 resolution</a:t>
            </a:r>
          </a:p>
          <a:p>
            <a:pPr lvl="1"/>
            <a:r>
              <a:rPr lang="en-US" sz="2000" dirty="0" smtClean="0"/>
              <a:t>Allows for “continuous” phase measurements</a:t>
            </a:r>
          </a:p>
          <a:p>
            <a:pPr lvl="1"/>
            <a:r>
              <a:rPr lang="en-US" sz="2000" dirty="0" smtClean="0"/>
              <a:t>MEBT energy resolution: 0.1%</a:t>
            </a:r>
          </a:p>
          <a:p>
            <a:r>
              <a:rPr lang="en-US" sz="2200" dirty="0" smtClean="0"/>
              <a:t>Utilize </a:t>
            </a:r>
            <a:r>
              <a:rPr lang="en-US" sz="2200" dirty="0" err="1" smtClean="0"/>
              <a:t>ToF</a:t>
            </a:r>
            <a:r>
              <a:rPr lang="en-US" sz="2200" dirty="0" smtClean="0"/>
              <a:t> BPM to commission PXIE MEBT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53" y="1192696"/>
            <a:ext cx="4467647" cy="45204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6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49" y="931621"/>
            <a:ext cx="4652981" cy="2381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5395"/>
          </a:xfrm>
        </p:spPr>
        <p:txBody>
          <a:bodyPr/>
          <a:lstStyle/>
          <a:p>
            <a:r>
              <a:rPr lang="en-US" sz="2400" dirty="0" smtClean="0"/>
              <a:t>MEBT Beam Current and Profiles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4450" y="931620"/>
            <a:ext cx="4760541" cy="506406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Faraday cup and two </a:t>
            </a:r>
            <a:r>
              <a:rPr lang="en-US" sz="2000" dirty="0" err="1" smtClean="0"/>
              <a:t>toroids</a:t>
            </a:r>
            <a:endParaRPr lang="en-US" sz="2000" dirty="0" smtClean="0"/>
          </a:p>
          <a:p>
            <a:pPr lvl="1"/>
            <a:r>
              <a:rPr lang="en-US" sz="1800" dirty="0" smtClean="0"/>
              <a:t>Pearson 7655 split </a:t>
            </a:r>
            <a:r>
              <a:rPr lang="en-US" sz="1800" dirty="0" err="1" smtClean="0"/>
              <a:t>toroids</a:t>
            </a:r>
            <a:endParaRPr lang="en-US" sz="1800" dirty="0" smtClean="0"/>
          </a:p>
          <a:p>
            <a:pPr lvl="2"/>
            <a:r>
              <a:rPr lang="en-US" sz="1600" dirty="0" smtClean="0"/>
              <a:t>Identical to LEBT toroid</a:t>
            </a:r>
            <a:endParaRPr lang="en-US" sz="1600" dirty="0" smtClean="0">
              <a:solidFill>
                <a:srgbClr val="008000"/>
              </a:solidFill>
            </a:endParaRPr>
          </a:p>
          <a:p>
            <a:pPr lvl="1"/>
            <a:r>
              <a:rPr lang="en-US" sz="1800" dirty="0" smtClean="0"/>
              <a:t>Signal DAQ thru VME FPGA-based digitizers</a:t>
            </a:r>
          </a:p>
          <a:p>
            <a:r>
              <a:rPr lang="en-US" sz="2000" dirty="0" smtClean="0"/>
              <a:t>Beam profiles via scraper scans</a:t>
            </a:r>
          </a:p>
          <a:p>
            <a:pPr lvl="1"/>
            <a:r>
              <a:rPr lang="en-US" sz="1800" dirty="0" smtClean="0"/>
              <a:t>Scrapers isolated and biased</a:t>
            </a:r>
          </a:p>
          <a:p>
            <a:pPr lvl="1"/>
            <a:r>
              <a:rPr lang="en-US" sz="1800" dirty="0" smtClean="0"/>
              <a:t>Prototype scraper installed in LEBT</a:t>
            </a:r>
          </a:p>
          <a:p>
            <a:pPr lvl="1"/>
            <a:r>
              <a:rPr lang="en-US" sz="1800" dirty="0"/>
              <a:t>Signal DAQ thru VME FPGA-based </a:t>
            </a:r>
            <a:r>
              <a:rPr lang="en-US" sz="1800" dirty="0" smtClean="0"/>
              <a:t>digitizers</a:t>
            </a:r>
          </a:p>
          <a:p>
            <a:pPr lvl="1"/>
            <a:r>
              <a:rPr lang="en-US" sz="1800" dirty="0" smtClean="0"/>
              <a:t>Profile reconstruction via </a:t>
            </a:r>
            <a:r>
              <a:rPr lang="en-US" sz="1800" dirty="0"/>
              <a:t>C</a:t>
            </a:r>
            <a:r>
              <a:rPr lang="en-US" sz="1800" dirty="0" smtClean="0"/>
              <a:t>ontrols application</a:t>
            </a:r>
            <a:endParaRPr lang="en-U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3" y="1221643"/>
            <a:ext cx="2380270" cy="177334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51513" y="1630017"/>
            <a:ext cx="92765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350146"/>
            <a:ext cx="3111248" cy="33713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68" y="3313041"/>
            <a:ext cx="3098827" cy="32600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Prototyping Wire Scanner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67" y="3647090"/>
            <a:ext cx="5051531" cy="2637103"/>
          </a:xfrm>
        </p:spPr>
      </p:pic>
      <p:sp>
        <p:nvSpPr>
          <p:cNvPr id="7" name="TextBox 6"/>
          <p:cNvSpPr txBox="1"/>
          <p:nvPr/>
        </p:nvSpPr>
        <p:spPr>
          <a:xfrm>
            <a:off x="838200" y="1143000"/>
            <a:ext cx="4774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Developing prototype wire scanner for profile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Test in diagonal port of MEBT scraper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Constructed mock-up to test wire stretching and mounting issues</a:t>
            </a:r>
            <a:endParaRPr lang="en-US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86" y="1142999"/>
            <a:ext cx="5373414" cy="235917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6" y="2866662"/>
            <a:ext cx="3239711" cy="335020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731276" y="3153098"/>
            <a:ext cx="588579" cy="4435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98822" y="2367316"/>
            <a:ext cx="1443967" cy="13243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0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416826" cy="723446"/>
          </a:xfrm>
        </p:spPr>
        <p:txBody>
          <a:bodyPr/>
          <a:lstStyle/>
          <a:p>
            <a:r>
              <a:rPr lang="en-US" sz="2400" dirty="0" smtClean="0"/>
              <a:t>Ring Pickup - Machine Protection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19200"/>
            <a:ext cx="5181600" cy="2045877"/>
          </a:xfrm>
        </p:spPr>
        <p:txBody>
          <a:bodyPr/>
          <a:lstStyle/>
          <a:p>
            <a:r>
              <a:rPr lang="en-US" dirty="0" smtClean="0"/>
              <a:t>Dedicated ring pickup to measure bunched-beam current</a:t>
            </a:r>
          </a:p>
          <a:p>
            <a:pPr lvl="1"/>
            <a:r>
              <a:rPr lang="en-US" dirty="0" smtClean="0"/>
              <a:t>Wide bandwidth pickup</a:t>
            </a:r>
          </a:p>
          <a:p>
            <a:pPr lvl="1"/>
            <a:r>
              <a:rPr lang="en-US" dirty="0" smtClean="0"/>
              <a:t>Independent of “standard” beam diagnostics</a:t>
            </a:r>
          </a:p>
          <a:p>
            <a:r>
              <a:rPr lang="en-US" dirty="0" smtClean="0"/>
              <a:t>Simple analog circuit to generate beam intensity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37" y="3522111"/>
            <a:ext cx="3416796" cy="285881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38" y="3789196"/>
            <a:ext cx="3007538" cy="294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63" y="253421"/>
            <a:ext cx="4373612" cy="3308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788833" y="4995081"/>
            <a:ext cx="1466193" cy="136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025231" y="3561556"/>
            <a:ext cx="176678" cy="480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4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4982" y="3290821"/>
            <a:ext cx="4703611" cy="3385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78" y="312978"/>
            <a:ext cx="10515600" cy="464897"/>
          </a:xfrm>
        </p:spPr>
        <p:txBody>
          <a:bodyPr/>
          <a:lstStyle/>
          <a:p>
            <a:r>
              <a:rPr lang="en-US" sz="2400" dirty="0" smtClean="0"/>
              <a:t>Bunch Length - New Fast Faraday Cup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2" y="3385425"/>
            <a:ext cx="3792750" cy="2844563"/>
          </a:xfrm>
        </p:spPr>
      </p:pic>
      <p:sp>
        <p:nvSpPr>
          <p:cNvPr id="9" name="TextBox 8"/>
          <p:cNvSpPr txBox="1"/>
          <p:nvPr/>
        </p:nvSpPr>
        <p:spPr>
          <a:xfrm>
            <a:off x="742232" y="4080337"/>
            <a:ext cx="142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New design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68362" y="878476"/>
            <a:ext cx="6384686" cy="2506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</a:pPr>
            <a:r>
              <a:rPr lang="en-US" sz="2000" dirty="0" smtClean="0"/>
              <a:t>Embedded 50 </a:t>
            </a:r>
            <a:r>
              <a:rPr lang="en-US" sz="2000" dirty="0" smtClean="0">
                <a:latin typeface="Symbol" panose="05050102010706020507" pitchFamily="18" charset="2"/>
              </a:rPr>
              <a:t>W</a:t>
            </a:r>
            <a:r>
              <a:rPr lang="en-US" sz="2000" dirty="0" smtClean="0"/>
              <a:t> </a:t>
            </a:r>
            <a:r>
              <a:rPr lang="en-US" sz="2000" dirty="0" err="1" smtClean="0"/>
              <a:t>stripline</a:t>
            </a:r>
            <a:r>
              <a:rPr lang="en-US" sz="2000" dirty="0" smtClean="0"/>
              <a:t> – initially designed by SNS</a:t>
            </a:r>
          </a:p>
          <a:p>
            <a:pPr marL="342900" indent="-342900">
              <a:spcBef>
                <a:spcPts val="600"/>
              </a:spcBef>
            </a:pPr>
            <a:r>
              <a:rPr lang="en-US" sz="2000" dirty="0" smtClean="0"/>
              <a:t>High Bandwidth ( &gt; 6 GHz) – need scope DAQ</a:t>
            </a:r>
          </a:p>
          <a:p>
            <a:pPr marL="800100" lvl="1" indent="-342900"/>
            <a:r>
              <a:rPr lang="en-US" sz="1800" dirty="0" smtClean="0"/>
              <a:t>Beam damage at HINS (2.5 MeV protons)</a:t>
            </a:r>
          </a:p>
          <a:p>
            <a:pPr marL="800100" lvl="1" indent="-342900"/>
            <a:r>
              <a:rPr lang="en-US" sz="1800" dirty="0" smtClean="0"/>
              <a:t>We are redesigning with better thermal properties</a:t>
            </a:r>
          </a:p>
          <a:p>
            <a:pPr marL="342900" indent="-342900">
              <a:spcBef>
                <a:spcPts val="600"/>
              </a:spcBef>
            </a:pPr>
            <a:r>
              <a:rPr lang="en-US" sz="2000" dirty="0"/>
              <a:t>Old model tested at HINS and </a:t>
            </a:r>
            <a:r>
              <a:rPr lang="en-US" sz="2000" dirty="0" err="1"/>
              <a:t>Linac</a:t>
            </a:r>
            <a:endParaRPr lang="en-US" sz="2000" dirty="0"/>
          </a:p>
          <a:p>
            <a:pPr marL="342900" indent="-342900">
              <a:spcBef>
                <a:spcPts val="600"/>
              </a:spcBef>
            </a:pPr>
            <a:r>
              <a:rPr lang="en-US" sz="2000" dirty="0" smtClean="0"/>
              <a:t>Prototype new </a:t>
            </a:r>
            <a:r>
              <a:rPr lang="en-US" sz="2000" dirty="0"/>
              <a:t>design tested in PXIE </a:t>
            </a:r>
            <a:r>
              <a:rPr lang="en-US" sz="2000" dirty="0" smtClean="0"/>
              <a:t>LEBT</a:t>
            </a:r>
            <a:endParaRPr lang="en-US" sz="18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529" y="814312"/>
            <a:ext cx="3019456" cy="2012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593" y="2532692"/>
            <a:ext cx="2301424" cy="41564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66307" y="951077"/>
            <a:ext cx="2597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design - Damage with HINS beam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2.5 MeV protons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5 mA, 200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, 1 Hz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42306" y="3096568"/>
            <a:ext cx="272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MEBT Measurements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379409" y="3970116"/>
            <a:ext cx="907801" cy="1026652"/>
          </a:xfrm>
          <a:prstGeom prst="straightConnector1">
            <a:avLst/>
          </a:prstGeom>
          <a:ln w="571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2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07" y="3252904"/>
            <a:ext cx="4885011" cy="296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MEBT Chopper Extinction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541" y="424534"/>
            <a:ext cx="4929659" cy="28718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3399"/>
                </a:solidFill>
              </a:rPr>
              <a:t>Use upstream and downstream Resistive Wall Current Monitors (RWCM)</a:t>
            </a:r>
          </a:p>
          <a:p>
            <a:r>
              <a:rPr lang="en-US" dirty="0">
                <a:solidFill>
                  <a:srgbClr val="003399"/>
                </a:solidFill>
              </a:rPr>
              <a:t>Extinction -&gt; ‘SBD-like’ monitor</a:t>
            </a:r>
          </a:p>
          <a:p>
            <a:pPr lvl="1"/>
            <a:r>
              <a:rPr lang="en-US" sz="1600" dirty="0"/>
              <a:t>Average over many bunches </a:t>
            </a:r>
          </a:p>
          <a:p>
            <a:pPr lvl="1"/>
            <a:r>
              <a:rPr lang="en-US" sz="1600" dirty="0"/>
              <a:t>&lt; 1 Hz BW</a:t>
            </a:r>
          </a:p>
          <a:p>
            <a:pPr lvl="1"/>
            <a:r>
              <a:rPr lang="en-US" sz="1600" dirty="0"/>
              <a:t>Fits to bunch shape</a:t>
            </a:r>
          </a:p>
          <a:p>
            <a:pPr lvl="1"/>
            <a:r>
              <a:rPr lang="en-US" sz="1600" dirty="0"/>
              <a:t>Measure </a:t>
            </a:r>
            <a:r>
              <a:rPr lang="en-US" sz="1600" dirty="0"/>
              <a:t>impact on adjacent </a:t>
            </a:r>
            <a:r>
              <a:rPr lang="en-US" sz="1600" dirty="0"/>
              <a:t>bunches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Vic Scarpine | PASI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9" y="935904"/>
            <a:ext cx="5101771" cy="2453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36026"/>
            <a:ext cx="3431188" cy="2684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25" y="4083666"/>
            <a:ext cx="3097742" cy="2431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08" y="2327702"/>
            <a:ext cx="1962215" cy="176009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069227" cy="72344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Laser diagnostics R&amp;D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254" y="4571497"/>
            <a:ext cx="10352903" cy="1619237"/>
          </a:xfrm>
        </p:spPr>
        <p:txBody>
          <a:bodyPr>
            <a:no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</a:t>
            </a:r>
            <a:r>
              <a:rPr lang="en-US" sz="2000" b="1" u="sng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en-US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transverse and longitudinal profile measurements to a sensitivity of 1e-6 using low-power laser through fiber distribution and synchronized detection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u="sng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Goal</a:t>
            </a:r>
            <a:r>
              <a:rPr lang="en-US" sz="20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any technology and systematic effects that would limit achieving primary goal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522" y="997962"/>
            <a:ext cx="6420099" cy="3795276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History of laser diagnostics:</a:t>
            </a:r>
            <a:endParaRPr lang="en-US" sz="1800" dirty="0">
              <a:solidFill>
                <a:srgbClr val="008000"/>
              </a:solidFill>
            </a:endParaRPr>
          </a:p>
          <a:p>
            <a:pPr lvl="1"/>
            <a:r>
              <a:rPr lang="en-US" sz="1800" dirty="0"/>
              <a:t>Transverse profiling with high-power free-space laser and </a:t>
            </a:r>
            <a:r>
              <a:rPr lang="en-US" sz="1800" dirty="0">
                <a:solidFill>
                  <a:srgbClr val="0070C0"/>
                </a:solidFill>
              </a:rPr>
              <a:t>electron collection</a:t>
            </a:r>
            <a:r>
              <a:rPr lang="en-US" sz="1800" dirty="0"/>
              <a:t> </a:t>
            </a:r>
            <a:r>
              <a:rPr lang="en-US" sz="1800" i="1" dirty="0">
                <a:solidFill>
                  <a:srgbClr val="006600"/>
                </a:solidFill>
              </a:rPr>
              <a:t>operational</a:t>
            </a:r>
            <a:r>
              <a:rPr lang="en-US" sz="1800" dirty="0"/>
              <a:t> at SNS</a:t>
            </a:r>
          </a:p>
          <a:p>
            <a:pPr lvl="1"/>
            <a:r>
              <a:rPr lang="en-US" sz="1800" dirty="0"/>
              <a:t>Longitudinal profiling using lower-power fiber delivery system and </a:t>
            </a:r>
            <a:r>
              <a:rPr lang="en-US" sz="1800" dirty="0">
                <a:solidFill>
                  <a:srgbClr val="0070C0"/>
                </a:solidFill>
              </a:rPr>
              <a:t>electron collection </a:t>
            </a:r>
            <a:r>
              <a:rPr lang="en-US" sz="1800" i="1" dirty="0">
                <a:solidFill>
                  <a:srgbClr val="FF0000"/>
                </a:solidFill>
              </a:rPr>
              <a:t>demonstrated</a:t>
            </a:r>
            <a:r>
              <a:rPr lang="en-US" sz="1800" dirty="0"/>
              <a:t> at SNS</a:t>
            </a:r>
          </a:p>
          <a:p>
            <a:pPr lvl="1"/>
            <a:r>
              <a:rPr lang="en-US" sz="1800" dirty="0"/>
              <a:t>Transverse profiling using high-power free-space laser and measurement of </a:t>
            </a:r>
            <a:r>
              <a:rPr lang="en-US" sz="1800" dirty="0">
                <a:solidFill>
                  <a:srgbClr val="0070C0"/>
                </a:solidFill>
              </a:rPr>
              <a:t>reduced beam current</a:t>
            </a:r>
            <a:r>
              <a:rPr lang="en-US" sz="1800" dirty="0"/>
              <a:t> </a:t>
            </a:r>
            <a:r>
              <a:rPr lang="en-US" sz="1800" i="1" dirty="0">
                <a:solidFill>
                  <a:srgbClr val="FF0000"/>
                </a:solidFill>
              </a:rPr>
              <a:t>demonstrated</a:t>
            </a:r>
            <a:r>
              <a:rPr lang="en-US" sz="1800" dirty="0"/>
              <a:t> at BNL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Research goal to d</a:t>
            </a:r>
            <a:r>
              <a:rPr lang="en-US" sz="1800" dirty="0" smtClean="0">
                <a:solidFill>
                  <a:srgbClr val="FF0000"/>
                </a:solidFill>
              </a:rPr>
              <a:t>emonstrate </a:t>
            </a:r>
            <a:r>
              <a:rPr lang="en-US" sz="1800" i="1" u="sng" dirty="0">
                <a:solidFill>
                  <a:srgbClr val="FF0000"/>
                </a:solidFill>
              </a:rPr>
              <a:t>transverse </a:t>
            </a:r>
            <a:r>
              <a:rPr lang="en-US" sz="1800" i="1" u="sng" dirty="0" smtClean="0">
                <a:solidFill>
                  <a:srgbClr val="FF0000"/>
                </a:solidFill>
              </a:rPr>
              <a:t>and </a:t>
            </a:r>
            <a:r>
              <a:rPr lang="en-US" sz="1800" i="1" u="sng" dirty="0" smtClean="0">
                <a:solidFill>
                  <a:srgbClr val="FF0000"/>
                </a:solidFill>
              </a:rPr>
              <a:t>longitudinal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profiling using lower-power fiber lasers and reduced beam current </a:t>
            </a:r>
            <a:r>
              <a:rPr lang="en-US" sz="1800" dirty="0" smtClean="0">
                <a:solidFill>
                  <a:srgbClr val="FF0000"/>
                </a:solidFill>
              </a:rPr>
              <a:t>technique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27" y="1412938"/>
            <a:ext cx="4444128" cy="287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6182" y="948272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H</a:t>
            </a:r>
            <a:r>
              <a:rPr lang="en-US" sz="3600" b="1" baseline="30000" dirty="0">
                <a:solidFill>
                  <a:srgbClr val="008000"/>
                </a:solidFill>
              </a:rPr>
              <a:t>-</a:t>
            </a:r>
            <a:r>
              <a:rPr lang="en-US" sz="2400" dirty="0">
                <a:solidFill>
                  <a:prstClr val="black"/>
                </a:solidFill>
              </a:rPr>
              <a:t> + </a:t>
            </a:r>
            <a:r>
              <a:rPr lang="en-US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3333FF"/>
                </a:solidFill>
                <a:sym typeface="Wingdings" panose="05000000000000000000" pitchFamily="2" charset="2"/>
              </a:rPr>
              <a:t>H</a:t>
            </a:r>
            <a:r>
              <a:rPr lang="en-US" sz="3200" b="1" baseline="30000" dirty="0">
                <a:solidFill>
                  <a:srgbClr val="3333FF"/>
                </a:solidFill>
                <a:sym typeface="Wingdings" panose="05000000000000000000" pitchFamily="2" charset="2"/>
              </a:rPr>
              <a:t>o</a:t>
            </a:r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 + e-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Vic Scarpine | PASI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4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2"/>
          </p:nvPr>
        </p:nvSpPr>
        <p:spPr>
          <a:xfrm>
            <a:off x="509155" y="4173021"/>
            <a:ext cx="5266805" cy="1763713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dirty="0" smtClean="0">
                <a:solidFill>
                  <a:srgbClr val="003399"/>
                </a:solidFill>
                <a:latin typeface="Arial"/>
              </a:rPr>
              <a:t>PXIE Accelerator </a:t>
            </a:r>
            <a:r>
              <a:rPr lang="en-US" dirty="0">
                <a:solidFill>
                  <a:srgbClr val="003399"/>
                </a:solidFill>
                <a:latin typeface="Arial"/>
              </a:rPr>
              <a:t>instrumentation </a:t>
            </a:r>
          </a:p>
          <a:p>
            <a:pPr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dirty="0">
                <a:solidFill>
                  <a:srgbClr val="003399"/>
                </a:solidFill>
                <a:latin typeface="Arial"/>
              </a:rPr>
              <a:t>sections:</a:t>
            </a:r>
          </a:p>
          <a:p>
            <a:pPr marL="742950" lvl="1" indent="-285750" fontAlgn="auto">
              <a:spcAft>
                <a:spcPts val="0"/>
              </a:spcAft>
              <a:buFont typeface="Arial" pitchFamily="34" charset="0"/>
              <a:buChar char="–"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Ion source &amp; LEBT</a:t>
            </a:r>
          </a:p>
          <a:p>
            <a:pPr marL="742950" lvl="1" indent="-285750" fontAlgn="auto">
              <a:spcAft>
                <a:spcPts val="0"/>
              </a:spcAft>
              <a:buFont typeface="Arial" pitchFamily="34" charset="0"/>
              <a:buChar char="–"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MEBT</a:t>
            </a:r>
          </a:p>
          <a:p>
            <a:pPr marL="742950" lvl="1" indent="-285750" fontAlgn="auto">
              <a:spcAft>
                <a:spcPts val="0"/>
              </a:spcAft>
              <a:buFont typeface="Arial" pitchFamily="34" charset="0"/>
              <a:buChar char="–"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Superconducting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</a:rPr>
              <a:t>linac</a:t>
            </a:r>
            <a:r>
              <a:rPr lang="en-US" sz="1800" dirty="0" smtClean="0">
                <a:solidFill>
                  <a:prstClr val="black"/>
                </a:solidFill>
                <a:latin typeface="Arial"/>
              </a:rPr>
              <a:t> – HWR, SSR1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3"/>
          </p:nvPr>
        </p:nvSpPr>
        <p:spPr>
          <a:xfrm>
            <a:off x="304800" y="2665960"/>
            <a:ext cx="4570350" cy="1575385"/>
          </a:xfrm>
        </p:spPr>
        <p:txBody>
          <a:bodyPr/>
          <a:lstStyle/>
          <a:p>
            <a:pPr marL="742950" lvl="1" indent="-285750" algn="just" fontAlgn="auto">
              <a:spcAft>
                <a:spcPts val="0"/>
              </a:spcAft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i="1" u="sng" dirty="0">
                <a:solidFill>
                  <a:srgbClr val="008000"/>
                </a:solidFill>
              </a:rPr>
              <a:t>Present focus is development of instrumentation for PXIE</a:t>
            </a:r>
          </a:p>
          <a:p>
            <a:pPr marL="742950" lvl="1" indent="-285750" algn="just" fontAlgn="auto">
              <a:spcAft>
                <a:spcPts val="0"/>
              </a:spcAft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accent6"/>
                </a:solidFill>
              </a:rPr>
              <a:t>PIP-II focus on pulsed  operation with an eye toward CW </a:t>
            </a:r>
          </a:p>
          <a:p>
            <a:pPr marL="1200150" lvl="2" indent="-285750" algn="just" fontAlgn="auto">
              <a:spcAft>
                <a:spcPts val="0"/>
              </a:spcAft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0000"/>
                </a:solidFill>
              </a:rPr>
              <a:t>Impact on instrumentation choices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7"/>
          </p:nvPr>
        </p:nvSpPr>
        <p:spPr>
          <a:xfrm>
            <a:off x="509155" y="1043695"/>
            <a:ext cx="5266805" cy="988306"/>
          </a:xfrm>
        </p:spPr>
        <p:txBody>
          <a:bodyPr/>
          <a:lstStyle/>
          <a:p>
            <a:pPr marL="0" indent="0" algn="just" fontAlgn="auto">
              <a:spcAft>
                <a:spcPts val="0"/>
              </a:spcAft>
              <a:buClr>
                <a:srgbClr val="002D86"/>
              </a:buClr>
              <a:buSzPct val="125000"/>
              <a:buNone/>
            </a:pPr>
            <a:r>
              <a:rPr lang="en-US" sz="2000" dirty="0">
                <a:solidFill>
                  <a:schemeClr val="tx1"/>
                </a:solidFill>
              </a:rPr>
              <a:t>The scope of beam diagnostics are to identify and provide the instrumentation systems necessary to successful </a:t>
            </a:r>
            <a:r>
              <a:rPr lang="en-US" sz="2000" i="1" dirty="0">
                <a:solidFill>
                  <a:schemeClr val="tx1"/>
                </a:solidFill>
              </a:rPr>
              <a:t>commission</a:t>
            </a:r>
            <a:r>
              <a:rPr lang="en-US" sz="2000" dirty="0">
                <a:solidFill>
                  <a:schemeClr val="tx1"/>
                </a:solidFill>
              </a:rPr>
              <a:t>, characterize and operate </a:t>
            </a:r>
            <a:r>
              <a:rPr lang="en-US" sz="2000" dirty="0" smtClean="0">
                <a:solidFill>
                  <a:schemeClr val="tx1"/>
                </a:solidFill>
              </a:rPr>
              <a:t>PIP-II. PXIE is the prototype front-end of PIP-II.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37848"/>
            <a:ext cx="5775146" cy="4458672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399" cy="641739"/>
          </a:xfrm>
        </p:spPr>
        <p:txBody>
          <a:bodyPr/>
          <a:lstStyle/>
          <a:p>
            <a:r>
              <a:rPr lang="en-US" dirty="0" smtClean="0"/>
              <a:t>Scope – PXIE and PIP-II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15A663A-9045-4F5C-A8DD-14283B87C59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07261" y="424534"/>
            <a:ext cx="59725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See talks: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“High Power Proton Accelerators: PIP II &amp; III” – E. </a:t>
            </a:r>
            <a:r>
              <a:rPr lang="en-US" dirty="0" err="1" smtClean="0">
                <a:solidFill>
                  <a:srgbClr val="008000"/>
                </a:solidFill>
              </a:rPr>
              <a:t>Prebys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“Overview of PXIE” – L. Prost</a:t>
            </a:r>
          </a:p>
        </p:txBody>
      </p:sp>
    </p:spTree>
    <p:extLst>
      <p:ext uri="{BB962C8B-B14F-4D97-AF65-F5344CB8AC3E}">
        <p14:creationId xmlns:p14="http://schemas.microsoft.com/office/powerpoint/2010/main" val="2527988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266793" cy="723446"/>
          </a:xfrm>
        </p:spPr>
        <p:txBody>
          <a:bodyPr>
            <a:normAutofit/>
          </a:bodyPr>
          <a:lstStyle/>
          <a:p>
            <a:r>
              <a:rPr lang="en-US" sz="2400" dirty="0"/>
              <a:t>Laser Diagnostics </a:t>
            </a:r>
            <a:r>
              <a:rPr lang="en-US" sz="2400" dirty="0" smtClean="0"/>
              <a:t>R&amp;D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54" y="1007874"/>
            <a:ext cx="6642537" cy="254057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2D86"/>
              </a:buClr>
              <a:buSzPct val="125000"/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162.5  MHz, </a:t>
            </a:r>
            <a:r>
              <a:rPr lang="en-US" sz="2000" i="1" dirty="0" err="1">
                <a:solidFill>
                  <a:srgbClr val="FF0000"/>
                </a:solidFill>
                <a:latin typeface="Arial"/>
                <a:ea typeface="MS PGothic" pitchFamily="34" charset="-128"/>
              </a:rPr>
              <a:t>psec</a:t>
            </a:r>
            <a:r>
              <a:rPr lang="en-US" sz="2000" i="1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 mode-locked laser (MML) used to measure both transverse and longitudinal  profiles</a:t>
            </a:r>
          </a:p>
          <a:p>
            <a:pPr marL="287338" lvl="0" indent="-287338">
              <a:lnSpc>
                <a:spcPct val="100000"/>
              </a:lnSpc>
              <a:spcBef>
                <a:spcPct val="20000"/>
              </a:spcBef>
              <a:buClr>
                <a:srgbClr val="002D86"/>
              </a:buClr>
              <a:buSzPct val="125000"/>
            </a:pPr>
            <a:r>
              <a:rPr lang="en-US" sz="1600" dirty="0">
                <a:solidFill>
                  <a:srgbClr val="003399"/>
                </a:solidFill>
                <a:latin typeface="Arial"/>
                <a:ea typeface="MS PGothic" pitchFamily="34" charset="-128"/>
              </a:rPr>
              <a:t>Laser rep-rate is locked to accelerator RF</a:t>
            </a:r>
          </a:p>
          <a:p>
            <a:pPr marL="287338" lvl="0" indent="-287338">
              <a:lnSpc>
                <a:spcPct val="100000"/>
              </a:lnSpc>
              <a:spcBef>
                <a:spcPct val="20000"/>
              </a:spcBef>
              <a:buClr>
                <a:srgbClr val="002D86"/>
              </a:buClr>
              <a:buSzPct val="125000"/>
            </a:pPr>
            <a:r>
              <a:rPr lang="en-US" sz="1600" dirty="0">
                <a:solidFill>
                  <a:srgbClr val="003399"/>
                </a:solidFill>
                <a:latin typeface="Arial"/>
                <a:ea typeface="MS PGothic" pitchFamily="34" charset="-128"/>
              </a:rPr>
              <a:t>Amplitude modulate laser pulses</a:t>
            </a:r>
          </a:p>
          <a:p>
            <a:pPr marL="287338" lvl="0" indent="-287338">
              <a:lnSpc>
                <a:spcPct val="100000"/>
              </a:lnSpc>
              <a:spcBef>
                <a:spcPct val="20000"/>
              </a:spcBef>
              <a:buClr>
                <a:srgbClr val="002D86"/>
              </a:buClr>
              <a:buSzPct val="125000"/>
            </a:pPr>
            <a:r>
              <a:rPr lang="en-US" sz="1600" dirty="0">
                <a:solidFill>
                  <a:srgbClr val="003399"/>
                </a:solidFill>
                <a:latin typeface="Arial"/>
                <a:ea typeface="MS PGothic" pitchFamily="34" charset="-128"/>
              </a:rPr>
              <a:t>Distribute modulated laser pulses via fibers</a:t>
            </a:r>
          </a:p>
          <a:p>
            <a:pPr marL="287338" lvl="0" indent="-287338">
              <a:lnSpc>
                <a:spcPct val="100000"/>
              </a:lnSpc>
              <a:spcBef>
                <a:spcPct val="20000"/>
              </a:spcBef>
              <a:buClr>
                <a:srgbClr val="002D86"/>
              </a:buClr>
              <a:buSzPct val="125000"/>
            </a:pPr>
            <a:r>
              <a:rPr lang="en-US" sz="1600" dirty="0">
                <a:solidFill>
                  <a:srgbClr val="003399"/>
                </a:solidFill>
                <a:latin typeface="Arial"/>
                <a:ea typeface="MS PGothic" pitchFamily="34" charset="-128"/>
              </a:rPr>
              <a:t>Measure profiles by either: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MS PGothic" pitchFamily="34" charset="-128"/>
              </a:rPr>
              <a:t>Collection of electrons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Use BPM as reduced-beam </a:t>
            </a:r>
            <a:r>
              <a:rPr lang="en-US" dirty="0" smtClean="0">
                <a:solidFill>
                  <a:srgbClr val="FF0000"/>
                </a:solidFill>
                <a:latin typeface="Arial"/>
                <a:ea typeface="MS PGothic" pitchFamily="34" charset="-128"/>
              </a:rPr>
              <a:t>intensity pickup </a:t>
            </a:r>
            <a:endParaRPr lang="en-US" dirty="0">
              <a:solidFill>
                <a:srgbClr val="FF0000"/>
              </a:solidFill>
              <a:latin typeface="Arial"/>
              <a:ea typeface="MS PGothic" pitchFamily="34" charset="-128"/>
            </a:endParaRPr>
          </a:p>
          <a:p>
            <a:pPr marL="285750" lvl="0" indent="-285750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Arial"/>
                <a:ea typeface="MS PGothic" pitchFamily="34" charset="-128"/>
              </a:rPr>
              <a:t>Narrow-band lock-in amp detects modulated signal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94" y="240948"/>
            <a:ext cx="4277709" cy="56982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7532" y="2113446"/>
            <a:ext cx="2478564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404040"/>
                </a:solidFill>
                <a:ea typeface="MS PGothic" pitchFamily="34" charset="-128"/>
              </a:rPr>
              <a:t>H</a:t>
            </a:r>
            <a:r>
              <a:rPr lang="en-US" sz="4400" i="1" baseline="20000" dirty="0">
                <a:solidFill>
                  <a:srgbClr val="404040"/>
                </a:solidFill>
                <a:ea typeface="MS PGothic" pitchFamily="34" charset="-128"/>
              </a:rPr>
              <a:t>-</a:t>
            </a:r>
            <a:r>
              <a:rPr lang="en-US" sz="2400" i="1" dirty="0">
                <a:solidFill>
                  <a:srgbClr val="404040"/>
                </a:solidFill>
                <a:ea typeface="MS PGothic" pitchFamily="34" charset="-128"/>
              </a:rPr>
              <a:t> + </a:t>
            </a:r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  <a:ea typeface="MS PGothic" pitchFamily="34" charset="-128"/>
              </a:rPr>
              <a:t>g</a:t>
            </a:r>
            <a:r>
              <a:rPr lang="en-US" sz="2400" i="1" dirty="0">
                <a:solidFill>
                  <a:srgbClr val="404040"/>
                </a:solidFill>
                <a:ea typeface="MS PGothic" pitchFamily="34" charset="-128"/>
              </a:rPr>
              <a:t> </a:t>
            </a:r>
            <a:r>
              <a:rPr lang="en-US" sz="2400" i="1" dirty="0">
                <a:solidFill>
                  <a:srgbClr val="404040"/>
                </a:solidFill>
                <a:ea typeface="MS PGothic" pitchFamily="34" charset="-128"/>
                <a:sym typeface="Wingdings" panose="05000000000000000000" pitchFamily="2" charset="2"/>
              </a:rPr>
              <a:t> H</a:t>
            </a:r>
            <a:r>
              <a:rPr lang="en-US" sz="3200" i="1" baseline="20000" dirty="0">
                <a:solidFill>
                  <a:srgbClr val="404040"/>
                </a:solidFill>
                <a:ea typeface="MS PGothic" pitchFamily="34" charset="-128"/>
                <a:sym typeface="Wingdings" panose="05000000000000000000" pitchFamily="2" charset="2"/>
              </a:rPr>
              <a:t>o</a:t>
            </a:r>
            <a:r>
              <a:rPr lang="en-US" sz="2400" i="1" dirty="0">
                <a:solidFill>
                  <a:srgbClr val="404040"/>
                </a:solidFill>
                <a:ea typeface="MS PGothic" pitchFamily="34" charset="-128"/>
                <a:sym typeface="Wingdings" panose="05000000000000000000" pitchFamily="2" charset="2"/>
              </a:rPr>
              <a:t> + e-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354" y="3675555"/>
            <a:ext cx="67973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2D86"/>
              </a:buClr>
              <a:buSzPct val="125000"/>
            </a:pPr>
            <a:r>
              <a:rPr lang="en-US" dirty="0">
                <a:solidFill>
                  <a:srgbClr val="003399"/>
                </a:solidFill>
              </a:rPr>
              <a:t>Questions:</a:t>
            </a:r>
            <a:endParaRPr lang="en-US" dirty="0">
              <a:solidFill>
                <a:prstClr val="black"/>
              </a:solidFill>
            </a:endParaRPr>
          </a:p>
          <a:p>
            <a:pPr marL="287338" indent="-287338">
              <a:buClr>
                <a:srgbClr val="002D86"/>
              </a:buClr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What are the noise issues?</a:t>
            </a:r>
          </a:p>
          <a:p>
            <a:pPr marL="287338" indent="-287338">
              <a:buClr>
                <a:srgbClr val="002D86"/>
              </a:buClr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What are the </a:t>
            </a:r>
            <a:r>
              <a:rPr lang="en-US" dirty="0" smtClean="0">
                <a:solidFill>
                  <a:prstClr val="black"/>
                </a:solidFill>
              </a:rPr>
              <a:t>power </a:t>
            </a:r>
            <a:r>
              <a:rPr lang="en-US" dirty="0">
                <a:solidFill>
                  <a:prstClr val="black"/>
                </a:solidFill>
              </a:rPr>
              <a:t>limits in the fiber?</a:t>
            </a:r>
          </a:p>
          <a:p>
            <a:pPr marL="287338" indent="-287338">
              <a:buClr>
                <a:srgbClr val="002D86"/>
              </a:buClr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What signal-to-noise ratios and averaging times are practical?</a:t>
            </a:r>
          </a:p>
          <a:p>
            <a:pPr marL="287338" indent="-287338">
              <a:buClr>
                <a:srgbClr val="002D86"/>
              </a:buClr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What are the accelerator systematics?</a:t>
            </a:r>
          </a:p>
          <a:p>
            <a:pPr>
              <a:buClr>
                <a:srgbClr val="002D86"/>
              </a:buClr>
              <a:buSzPct val="125000"/>
            </a:pPr>
            <a:r>
              <a:rPr lang="en-US" dirty="0">
                <a:solidFill>
                  <a:srgbClr val="004C97"/>
                </a:solidFill>
              </a:rPr>
              <a:t>Status</a:t>
            </a:r>
          </a:p>
          <a:p>
            <a:pPr marL="285750" indent="-285750"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Test system at PXIE - infrastructure development underway</a:t>
            </a:r>
          </a:p>
          <a:p>
            <a:pPr marL="285750" indent="-285750"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Laser design/development underway</a:t>
            </a:r>
          </a:p>
          <a:p>
            <a:pPr marL="285750" indent="-285750">
              <a:buClr>
                <a:srgbClr val="002D8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System commissioning end of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11/12/15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Vic Scarpine | PASI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8854" y="5867400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Arial"/>
              </a:rPr>
              <a:t>R. Wilcox, LBNL</a:t>
            </a:r>
            <a:endParaRPr lang="en-US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76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PXIE LEBT beam instrumentation has been tested during initial source/LEBT beam commissioning</a:t>
            </a:r>
          </a:p>
          <a:p>
            <a:r>
              <a:rPr lang="en-US" dirty="0" smtClean="0"/>
              <a:t>Water-cooled LEBT Allison scanner has proved to be a key instrument</a:t>
            </a:r>
          </a:p>
          <a:p>
            <a:r>
              <a:rPr lang="en-US" dirty="0" smtClean="0"/>
              <a:t>PXIE MEBT instrumentation under various stages of development</a:t>
            </a:r>
          </a:p>
          <a:p>
            <a:pPr lvl="1"/>
            <a:r>
              <a:rPr lang="en-US" sz="2400" dirty="0" smtClean="0"/>
              <a:t>Initial MEBT configuration focusing on commissioning of RFQ</a:t>
            </a:r>
          </a:p>
          <a:p>
            <a:r>
              <a:rPr lang="en-US" dirty="0" smtClean="0"/>
              <a:t>Operation with CW beam proving to be challenging</a:t>
            </a:r>
          </a:p>
          <a:p>
            <a:r>
              <a:rPr lang="en-US" dirty="0" smtClean="0"/>
              <a:t>PXIE provides an exceptional opportunity to develop beam diagnostic instrumentation for high-power H- beams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31EF-3896-45A6-A09C-0F2FB6DBD8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1967001" y="5324160"/>
            <a:ext cx="7202346" cy="455288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Green </a:t>
            </a:r>
            <a:r>
              <a:rPr lang="en-US" dirty="0">
                <a:solidFill>
                  <a:srgbClr val="006600"/>
                </a:solidFill>
              </a:rPr>
              <a:t>= developed or under </a:t>
            </a:r>
            <a:r>
              <a:rPr lang="en-US" dirty="0" smtClean="0">
                <a:solidFill>
                  <a:srgbClr val="006600"/>
                </a:solidFill>
              </a:rPr>
              <a:t>development at PXIE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Orange = developed or tested at other </a:t>
            </a:r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accelerators</a:t>
            </a:r>
            <a:endParaRPr lang="en-US" dirty="0">
              <a:solidFill>
                <a:srgbClr val="FF660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427568" y="896343"/>
            <a:ext cx="5668432" cy="3568701"/>
          </a:xfrm>
        </p:spPr>
        <p:txBody>
          <a:bodyPr/>
          <a:lstStyle/>
          <a:p>
            <a:pPr marL="287338" indent="-287338"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sz="1800" dirty="0">
                <a:solidFill>
                  <a:srgbClr val="003399"/>
                </a:solidFill>
              </a:rPr>
              <a:t>Beam current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>
                <a:solidFill>
                  <a:srgbClr val="006600"/>
                </a:solidFill>
              </a:rPr>
              <a:t>DCCTs, </a:t>
            </a:r>
            <a:r>
              <a:rPr lang="en-US" sz="1600" dirty="0" err="1">
                <a:solidFill>
                  <a:srgbClr val="006600"/>
                </a:solidFill>
              </a:rPr>
              <a:t>Toroids</a:t>
            </a:r>
            <a:r>
              <a:rPr lang="en-US" sz="1600" dirty="0">
                <a:solidFill>
                  <a:srgbClr val="006600"/>
                </a:solidFill>
              </a:rPr>
              <a:t>, </a:t>
            </a:r>
            <a:r>
              <a:rPr lang="en-US" sz="1600" dirty="0">
                <a:solidFill>
                  <a:srgbClr val="FF6600"/>
                </a:solidFill>
              </a:rPr>
              <a:t>High-Bandwidth Resistive Wall Current Monitors (RWCM</a:t>
            </a:r>
            <a:r>
              <a:rPr lang="en-US" sz="1600" dirty="0" smtClean="0">
                <a:solidFill>
                  <a:srgbClr val="FF6600"/>
                </a:solidFill>
              </a:rPr>
              <a:t>), </a:t>
            </a:r>
            <a:r>
              <a:rPr lang="en-US" sz="1600" dirty="0" smtClean="0">
                <a:solidFill>
                  <a:srgbClr val="008000"/>
                </a:solidFill>
              </a:rPr>
              <a:t>BPMs</a:t>
            </a:r>
            <a:endParaRPr lang="en-US" sz="1600" dirty="0">
              <a:solidFill>
                <a:srgbClr val="008000"/>
              </a:solidFill>
            </a:endParaRPr>
          </a:p>
          <a:p>
            <a:pPr marL="287338" indent="-287338"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sz="1800" dirty="0">
                <a:solidFill>
                  <a:srgbClr val="003399"/>
                </a:solidFill>
              </a:rPr>
              <a:t>Beam transverse position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>
                <a:solidFill>
                  <a:srgbClr val="009900"/>
                </a:solidFill>
              </a:rPr>
              <a:t>Warm and cold BPMs</a:t>
            </a:r>
          </a:p>
          <a:p>
            <a:pPr marL="287338" indent="-287338"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sz="1800" dirty="0">
                <a:solidFill>
                  <a:srgbClr val="003399"/>
                </a:solidFill>
              </a:rPr>
              <a:t>Beam energy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>
                <a:solidFill>
                  <a:srgbClr val="008000"/>
                </a:solidFill>
              </a:rPr>
              <a:t>BPM phase, movable </a:t>
            </a:r>
            <a:r>
              <a:rPr lang="en-US" sz="1600" dirty="0" smtClean="0">
                <a:solidFill>
                  <a:srgbClr val="008000"/>
                </a:solidFill>
              </a:rPr>
              <a:t>BPM (energy)</a:t>
            </a:r>
            <a:endParaRPr lang="en-US" sz="1600" dirty="0">
              <a:solidFill>
                <a:srgbClr val="008000"/>
              </a:solidFill>
            </a:endParaRPr>
          </a:p>
          <a:p>
            <a:pPr marL="287338" indent="-287338" fontAlgn="auto">
              <a:spcAft>
                <a:spcPts val="0"/>
              </a:spcAft>
              <a:buClr>
                <a:srgbClr val="002D86"/>
              </a:buClr>
              <a:buSzPct val="125000"/>
            </a:pPr>
            <a:r>
              <a:rPr lang="en-US" sz="1800" dirty="0">
                <a:solidFill>
                  <a:srgbClr val="003399"/>
                </a:solidFill>
              </a:rPr>
              <a:t>Beam transverse profiles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>
                <a:solidFill>
                  <a:srgbClr val="008000"/>
                </a:solidFill>
              </a:rPr>
              <a:t>Wire scanners, laser wires, </a:t>
            </a:r>
            <a:r>
              <a:rPr lang="en-US" sz="1600" dirty="0">
                <a:solidFill>
                  <a:srgbClr val="FF6600"/>
                </a:solidFill>
              </a:rPr>
              <a:t>IPM, electron beam profiler,</a:t>
            </a:r>
            <a:r>
              <a:rPr lang="en-US" sz="1600" dirty="0">
                <a:solidFill>
                  <a:srgbClr val="009900"/>
                </a:solidFill>
              </a:rPr>
              <a:t> isolated beam scrapers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8"/>
          </p:nvPr>
        </p:nvSpPr>
        <p:spPr>
          <a:xfrm>
            <a:off x="5949387" y="1043695"/>
            <a:ext cx="5822066" cy="4756043"/>
          </a:xfrm>
        </p:spPr>
        <p:txBody>
          <a:bodyPr/>
          <a:lstStyle/>
          <a:p>
            <a:pPr marL="287338" indent="-287338" defTabSz="914400" fontAlgn="auto">
              <a:spcAft>
                <a:spcPts val="0"/>
              </a:spcAft>
              <a:buClr>
                <a:srgbClr val="002D86"/>
              </a:buClr>
              <a:buSzPct val="125000"/>
              <a:defRPr/>
            </a:pPr>
            <a:r>
              <a:rPr lang="en-US" sz="1900" dirty="0">
                <a:solidFill>
                  <a:srgbClr val="003399"/>
                </a:solidFill>
                <a:latin typeface="Arial"/>
              </a:rPr>
              <a:t>Beam transverse emittance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1700" dirty="0">
                <a:solidFill>
                  <a:srgbClr val="009900"/>
                </a:solidFill>
                <a:latin typeface="Arial"/>
              </a:rPr>
              <a:t>Allison scanner</a:t>
            </a:r>
            <a:r>
              <a:rPr lang="en-US" sz="1700" dirty="0">
                <a:solidFill>
                  <a:prstClr val="black"/>
                </a:solidFill>
                <a:latin typeface="Arial"/>
              </a:rPr>
              <a:t>, slit-slit or</a:t>
            </a:r>
            <a:r>
              <a:rPr lang="en-US" sz="17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 slit-wire scanners</a:t>
            </a:r>
            <a:r>
              <a:rPr lang="en-US" sz="1700" dirty="0">
                <a:solidFill>
                  <a:srgbClr val="FF6600"/>
                </a:solidFill>
                <a:latin typeface="Arial"/>
              </a:rPr>
              <a:t>, </a:t>
            </a:r>
            <a:r>
              <a:rPr lang="en-US" sz="1700" dirty="0">
                <a:solidFill>
                  <a:srgbClr val="008000"/>
                </a:solidFill>
                <a:latin typeface="Arial"/>
              </a:rPr>
              <a:t>quadrupole scans</a:t>
            </a:r>
          </a:p>
          <a:p>
            <a:pPr marL="287338" indent="-287338" defTabSz="914400" fontAlgn="auto">
              <a:spcAft>
                <a:spcPts val="0"/>
              </a:spcAft>
              <a:buClr>
                <a:srgbClr val="002D86"/>
              </a:buClr>
              <a:buSzPct val="125000"/>
              <a:defRPr/>
            </a:pPr>
            <a:r>
              <a:rPr lang="en-US" sz="1900" dirty="0">
                <a:solidFill>
                  <a:srgbClr val="003399"/>
                </a:solidFill>
                <a:latin typeface="Arial"/>
              </a:rPr>
              <a:t>Beam longitudinal profiles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1700" dirty="0">
                <a:solidFill>
                  <a:srgbClr val="008000"/>
                </a:solidFill>
                <a:latin typeface="Arial"/>
              </a:rPr>
              <a:t>Fast Faraday Cup, picosecond laser wires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en-US" sz="2100" dirty="0">
                <a:solidFill>
                  <a:srgbClr val="003399"/>
                </a:solidFill>
                <a:latin typeface="Arial"/>
              </a:rPr>
              <a:t>Beam halo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1700" dirty="0">
                <a:solidFill>
                  <a:srgbClr val="FF6600"/>
                </a:solidFill>
                <a:latin typeface="Arial"/>
              </a:rPr>
              <a:t>Vibrating wire, </a:t>
            </a:r>
            <a:r>
              <a:rPr lang="en-US" sz="1700" dirty="0">
                <a:solidFill>
                  <a:prstClr val="black"/>
                </a:solidFill>
                <a:latin typeface="Arial"/>
              </a:rPr>
              <a:t>high-gain wires,</a:t>
            </a:r>
            <a:r>
              <a:rPr lang="en-US" sz="1700" dirty="0">
                <a:solidFill>
                  <a:srgbClr val="008000"/>
                </a:solidFill>
                <a:latin typeface="Arial"/>
              </a:rPr>
              <a:t> laser wire, </a:t>
            </a:r>
            <a:r>
              <a:rPr lang="en-US" sz="1700" dirty="0" smtClean="0">
                <a:solidFill>
                  <a:srgbClr val="008000"/>
                </a:solidFill>
                <a:latin typeface="Arial"/>
              </a:rPr>
              <a:t>isolated apertures</a:t>
            </a:r>
            <a:r>
              <a:rPr lang="en-US" sz="17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1700" dirty="0">
                <a:solidFill>
                  <a:srgbClr val="008000"/>
                </a:solidFill>
                <a:latin typeface="Arial"/>
              </a:rPr>
              <a:t>diamond detectors</a:t>
            </a:r>
          </a:p>
          <a:p>
            <a:pPr marL="287338" indent="-287338" defTabSz="914400" fontAlgn="auto">
              <a:spcAft>
                <a:spcPts val="0"/>
              </a:spcAft>
              <a:buClr>
                <a:srgbClr val="002D86"/>
              </a:buClr>
              <a:buSzPct val="125000"/>
              <a:defRPr/>
            </a:pPr>
            <a:r>
              <a:rPr lang="en-US" sz="1900" dirty="0">
                <a:solidFill>
                  <a:srgbClr val="003399"/>
                </a:solidFill>
                <a:latin typeface="Arial"/>
              </a:rPr>
              <a:t>Beam loss monitoring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1700" dirty="0">
                <a:solidFill>
                  <a:srgbClr val="FF6600"/>
                </a:solidFill>
                <a:latin typeface="Arial"/>
              </a:rPr>
              <a:t>Ion chambers</a:t>
            </a:r>
            <a:r>
              <a:rPr lang="en-US" sz="1700" dirty="0">
                <a:solidFill>
                  <a:srgbClr val="008000"/>
                </a:solidFill>
                <a:latin typeface="Arial"/>
              </a:rPr>
              <a:t>,</a:t>
            </a:r>
            <a:r>
              <a:rPr lang="en-US" sz="1700" dirty="0">
                <a:solidFill>
                  <a:srgbClr val="FF6600"/>
                </a:solidFill>
                <a:latin typeface="Arial"/>
              </a:rPr>
              <a:t> </a:t>
            </a:r>
            <a:r>
              <a:rPr lang="en-US" sz="1700" dirty="0">
                <a:solidFill>
                  <a:prstClr val="black"/>
                </a:solidFill>
                <a:latin typeface="Arial"/>
              </a:rPr>
              <a:t>neutron detectors, diamond detector</a:t>
            </a:r>
          </a:p>
          <a:p>
            <a:pPr marL="287338" indent="-287338" defTabSz="914400" fontAlgn="auto">
              <a:spcAft>
                <a:spcPts val="0"/>
              </a:spcAft>
              <a:buClr>
                <a:srgbClr val="002D86"/>
              </a:buClr>
              <a:buSzPct val="125000"/>
              <a:defRPr/>
            </a:pPr>
            <a:r>
              <a:rPr lang="en-US" sz="1900" dirty="0">
                <a:solidFill>
                  <a:srgbClr val="003399"/>
                </a:solidFill>
                <a:latin typeface="Arial"/>
              </a:rPr>
              <a:t>Chopped beam extinction efficiency</a:t>
            </a:r>
          </a:p>
          <a:p>
            <a:pPr lvl="1" defTabSz="914400" fontAlgn="auto">
              <a:spcAft>
                <a:spcPts val="0"/>
              </a:spcAft>
              <a:defRPr/>
            </a:pPr>
            <a:r>
              <a:rPr lang="en-US" sz="1600" dirty="0">
                <a:solidFill>
                  <a:srgbClr val="008000"/>
                </a:solidFill>
                <a:latin typeface="Arial"/>
              </a:rPr>
              <a:t>High-Bandwidth RWCM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single (few) particle detection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PIP-II/PXIE Beam Diagnostic Measurements and Proposed Instruments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B7E07BC-8044-4F03-BF00-58B4E75904C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9305" y="4151244"/>
            <a:ext cx="4191000" cy="892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Large variety of instruments needed for PIP-II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FF0000"/>
                </a:solidFill>
                <a:latin typeface="Arial"/>
              </a:rPr>
              <a:t>Develop many at PXIE</a:t>
            </a:r>
          </a:p>
        </p:txBody>
      </p:sp>
    </p:spTree>
    <p:extLst>
      <p:ext uri="{BB962C8B-B14F-4D97-AF65-F5344CB8AC3E}">
        <p14:creationId xmlns:p14="http://schemas.microsoft.com/office/powerpoint/2010/main" val="933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(PIP-II Injector Experiment)</a:t>
            </a:r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513747" y="2806440"/>
            <a:ext cx="5481940" cy="34974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dirty="0" smtClean="0"/>
              <a:t>PXIE will address the address/measure the following:</a:t>
            </a:r>
          </a:p>
          <a:p>
            <a:pPr marL="514350" lvl="1">
              <a:defRPr/>
            </a:pPr>
            <a:r>
              <a:rPr lang="en-US" dirty="0" smtClean="0"/>
              <a:t>LEBT pre-chopping </a:t>
            </a:r>
            <a:endParaRPr lang="en-US" dirty="0" smtClean="0">
              <a:solidFill>
                <a:srgbClr val="004C97"/>
              </a:solidFill>
            </a:endParaRPr>
          </a:p>
          <a:p>
            <a:pPr marL="514350" lvl="1">
              <a:defRPr/>
            </a:pPr>
            <a:r>
              <a:rPr lang="en-US" dirty="0" smtClean="0"/>
              <a:t>Validation of chopper performance </a:t>
            </a:r>
          </a:p>
          <a:p>
            <a:pPr marL="914400" lvl="2">
              <a:defRPr/>
            </a:pPr>
            <a:r>
              <a:rPr lang="en-US" dirty="0" smtClean="0"/>
              <a:t>Bunch extinction, effective emittance growth</a:t>
            </a:r>
          </a:p>
          <a:p>
            <a:pPr marL="514350" lvl="1">
              <a:defRPr/>
            </a:pPr>
            <a:r>
              <a:rPr lang="en-US" dirty="0" smtClean="0"/>
              <a:t>MEBT beam absorber</a:t>
            </a:r>
          </a:p>
          <a:p>
            <a:pPr marL="914400" lvl="2">
              <a:defRPr/>
            </a:pPr>
            <a:r>
              <a:rPr lang="en-US" dirty="0" smtClean="0"/>
              <a:t>Reliability and lifetime</a:t>
            </a:r>
          </a:p>
          <a:p>
            <a:pPr marL="514350" lvl="1">
              <a:defRPr/>
            </a:pPr>
            <a:r>
              <a:rPr lang="en-US" dirty="0" smtClean="0"/>
              <a:t>CW Operation of HWR</a:t>
            </a:r>
          </a:p>
          <a:p>
            <a:pPr marL="514350" lvl="1">
              <a:defRPr/>
            </a:pPr>
            <a:r>
              <a:rPr lang="en-US" dirty="0" smtClean="0"/>
              <a:t>Operation of SSR1 with beam</a:t>
            </a:r>
          </a:p>
          <a:p>
            <a:pPr marL="914400" lvl="2">
              <a:defRPr/>
            </a:pPr>
            <a:r>
              <a:rPr lang="en-US" dirty="0" smtClean="0"/>
              <a:t>CW and pulsed operation</a:t>
            </a:r>
          </a:p>
          <a:p>
            <a:pPr marL="514350" lvl="1">
              <a:defRPr/>
            </a:pPr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9FF-06B4-4914-855C-57D35A0F66D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828800" y="2439540"/>
            <a:ext cx="8534400" cy="400110"/>
            <a:chOff x="304800" y="2495550"/>
            <a:chExt cx="8534400" cy="400110"/>
          </a:xfrm>
        </p:grpSpPr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>
              <a:off x="3352800" y="2495550"/>
              <a:ext cx="2133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000" dirty="0"/>
                <a:t>40 m, ~25 MeV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5486400" y="2686050"/>
              <a:ext cx="33528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304800" y="2684463"/>
              <a:ext cx="304800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617664" y="852901"/>
            <a:ext cx="9170335" cy="1665545"/>
            <a:chOff x="93663" y="852900"/>
            <a:chExt cx="9170335" cy="1665545"/>
          </a:xfrm>
        </p:grpSpPr>
        <p:sp>
          <p:nvSpPr>
            <p:cNvPr id="34" name="TextBox 33"/>
            <p:cNvSpPr txBox="1"/>
            <p:nvPr/>
          </p:nvSpPr>
          <p:spPr>
            <a:xfrm>
              <a:off x="344708" y="1139252"/>
              <a:ext cx="9234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30 </a:t>
              </a:r>
              <a:r>
                <a:rPr lang="en-US" sz="2000" b="1" dirty="0" err="1">
                  <a:solidFill>
                    <a:schemeClr val="tx2"/>
                  </a:solidFill>
                </a:rPr>
                <a:t>keV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93663" y="1120555"/>
              <a:ext cx="8897940" cy="1397890"/>
              <a:chOff x="93663" y="1120555"/>
              <a:chExt cx="8897940" cy="1397890"/>
            </a:xfrm>
          </p:grpSpPr>
          <p:grpSp>
            <p:nvGrpSpPr>
              <p:cNvPr id="42" name="Group 4"/>
              <p:cNvGrpSpPr>
                <a:grpSpLocks/>
              </p:cNvGrpSpPr>
              <p:nvPr/>
            </p:nvGrpSpPr>
            <p:grpSpPr bwMode="auto">
              <a:xfrm>
                <a:off x="93663" y="1493027"/>
                <a:ext cx="8897940" cy="1025418"/>
                <a:chOff x="85409" y="1749187"/>
                <a:chExt cx="9058591" cy="1025628"/>
              </a:xfrm>
            </p:grpSpPr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73" y="1846744"/>
                  <a:ext cx="8998527" cy="9280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1174350" y="1760561"/>
                  <a:ext cx="811403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solidFill>
                        <a:srgbClr val="C00000"/>
                      </a:solidFill>
                    </a:rPr>
                    <a:t>RFQ </a:t>
                  </a:r>
                </a:p>
              </p:txBody>
            </p:sp>
            <p:sp>
              <p:nvSpPr>
                <p:cNvPr id="52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2902811" y="1749187"/>
                  <a:ext cx="981321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solidFill>
                        <a:srgbClr val="C00000"/>
                      </a:solidFill>
                    </a:rPr>
                    <a:t>MEBT </a:t>
                  </a:r>
                </a:p>
              </p:txBody>
            </p:sp>
            <p:sp>
              <p:nvSpPr>
                <p:cNvPr id="53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5056919" y="1757151"/>
                  <a:ext cx="813036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solidFill>
                        <a:srgbClr val="C00000"/>
                      </a:solidFill>
                    </a:rPr>
                    <a:t>HWR</a:t>
                  </a:r>
                </a:p>
              </p:txBody>
            </p:sp>
            <p:sp>
              <p:nvSpPr>
                <p:cNvPr id="54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714496" y="1757150"/>
                  <a:ext cx="871760" cy="400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>
                      <a:solidFill>
                        <a:srgbClr val="C00000"/>
                      </a:solidFill>
                    </a:rPr>
                    <a:t>SSR1</a:t>
                  </a:r>
                </a:p>
              </p:txBody>
            </p:sp>
            <p:sp>
              <p:nvSpPr>
                <p:cNvPr id="55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920832" y="1757353"/>
                  <a:ext cx="1164985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solidFill>
                        <a:srgbClr val="C00000"/>
                      </a:solidFill>
                    </a:rPr>
                    <a:t>HEBT</a:t>
                  </a:r>
                </a:p>
              </p:txBody>
            </p:sp>
            <p:sp>
              <p:nvSpPr>
                <p:cNvPr id="56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85409" y="1906935"/>
                  <a:ext cx="842411" cy="400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000" dirty="0">
                      <a:solidFill>
                        <a:srgbClr val="C00000"/>
                      </a:solidFill>
                    </a:rPr>
                    <a:t>LEBT</a:t>
                  </a: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1748392" y="1144347"/>
                <a:ext cx="11127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</a:rPr>
                  <a:t>2.1 MeV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659021" y="1120555"/>
                <a:ext cx="10794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</a:rPr>
                  <a:t>10 MeV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083802" y="1139252"/>
                <a:ext cx="11716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</a:rPr>
                  <a:t>25 MeV</a:t>
                </a: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806450" y="1540604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2234198" y="1532540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6200525" y="1535109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668460" y="1548424"/>
                <a:ext cx="0" cy="22170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Arrow Connector 35"/>
            <p:cNvCxnSpPr/>
            <p:nvPr/>
          </p:nvCxnSpPr>
          <p:spPr>
            <a:xfrm>
              <a:off x="193559" y="1053109"/>
              <a:ext cx="8268626" cy="1974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225640" y="855028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6600"/>
                  </a:solidFill>
                </a:rPr>
                <a:t>2018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66330" y="852900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600"/>
                  </a:solidFill>
                </a:rPr>
                <a:t>2017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69604" y="855028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600"/>
                  </a:solidFill>
                </a:rPr>
                <a:t>2016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20238" y="855028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6600"/>
                  </a:solidFill>
                </a:rPr>
                <a:t>Now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45414" y="852900"/>
              <a:ext cx="81858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6600"/>
                  </a:solidFill>
                </a:rPr>
                <a:t>2018</a:t>
              </a:r>
            </a:p>
          </p:txBody>
        </p:sp>
      </p:grp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127"/>
              </p:ext>
            </p:extLst>
          </p:nvPr>
        </p:nvGraphicFramePr>
        <p:xfrm>
          <a:off x="6182691" y="2882213"/>
          <a:ext cx="5290069" cy="3428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" r:id="rId4" imgW="5693074" imgH="3695624" progId="Word.Document.12">
                  <p:embed/>
                </p:oleObj>
              </mc:Choice>
              <mc:Fallback>
                <p:oleObj name="Document" r:id="rId4" imgW="5693074" imgH="36956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2691" y="2882213"/>
                        <a:ext cx="5290069" cy="34284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2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20011"/>
            <a:ext cx="8153400" cy="28547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4625"/>
            <a:ext cx="8153400" cy="51752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PXIE Source-LEBT </a:t>
            </a:r>
            <a:r>
              <a:rPr lang="en-US" dirty="0"/>
              <a:t>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038600" y="6148008"/>
            <a:ext cx="4114800" cy="365125"/>
          </a:xfrm>
        </p:spPr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5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1274690" y="910703"/>
            <a:ext cx="451651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Beam Current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  <a:p>
            <a:pPr lvl="1"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DCCT</a:t>
            </a:r>
          </a:p>
          <a:p>
            <a:pPr lvl="2" indent="-285750">
              <a:buFont typeface="Arial" pitchFamily="34" charset="0"/>
              <a:buChar char="–"/>
              <a:defRPr/>
            </a:pPr>
            <a:r>
              <a:rPr lang="en-US" sz="1600" dirty="0" err="1">
                <a:solidFill>
                  <a:sysClr val="windowText" lastClr="000000"/>
                </a:solidFill>
                <a:latin typeface="Arial"/>
              </a:rPr>
              <a:t>Unchopped</a:t>
            </a: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 Beam Current</a:t>
            </a:r>
            <a:endParaRPr lang="en-US" sz="1600" dirty="0">
              <a:latin typeface="Arial"/>
            </a:endParaRPr>
          </a:p>
          <a:p>
            <a:pPr lvl="1"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Toroid</a:t>
            </a:r>
          </a:p>
          <a:p>
            <a:pPr lvl="2" indent="-285750"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Chopped Beam Current</a:t>
            </a:r>
            <a:endParaRPr lang="en-US" sz="1600" dirty="0">
              <a:latin typeface="Arial"/>
            </a:endParaRPr>
          </a:p>
          <a:p>
            <a:pPr lvl="1"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Isolated diaphragms</a:t>
            </a:r>
          </a:p>
          <a:p>
            <a:pPr lvl="2"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Beam tails</a:t>
            </a:r>
          </a:p>
          <a:p>
            <a:pPr lvl="2"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/>
              </a:rPr>
              <a:t>Beam steering</a:t>
            </a:r>
          </a:p>
        </p:txBody>
      </p:sp>
      <p:sp>
        <p:nvSpPr>
          <p:cNvPr id="8" name="Content Placeholder 9"/>
          <p:cNvSpPr txBox="1">
            <a:spLocks/>
          </p:cNvSpPr>
          <p:nvPr/>
        </p:nvSpPr>
        <p:spPr>
          <a:xfrm>
            <a:off x="6647618" y="983131"/>
            <a:ext cx="4491086" cy="2171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spcBef>
                <a:spcPct val="20000"/>
              </a:spcBef>
              <a:buClr>
                <a:srgbClr val="002D86"/>
              </a:buClr>
              <a:buSzPct val="125000"/>
              <a:buFont typeface="Arial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0">
              <a:buNone/>
              <a:defRPr/>
            </a:pPr>
            <a:r>
              <a:rPr lang="en-US" dirty="0">
                <a:solidFill>
                  <a:srgbClr val="009900"/>
                </a:solidFill>
                <a:latin typeface="Arial"/>
              </a:rPr>
              <a:t>Beam </a:t>
            </a:r>
            <a:r>
              <a:rPr lang="en-US" dirty="0" err="1">
                <a:solidFill>
                  <a:srgbClr val="009900"/>
                </a:solidFill>
                <a:latin typeface="Arial"/>
              </a:rPr>
              <a:t>Emittance</a:t>
            </a:r>
            <a:endParaRPr lang="en-US" dirty="0">
              <a:solidFill>
                <a:srgbClr val="009900"/>
              </a:solidFill>
              <a:latin typeface="Arial"/>
            </a:endParaRPr>
          </a:p>
          <a:p>
            <a:pPr indent="-285750">
              <a:buClrTx/>
              <a:buSzTx/>
              <a:buFont typeface="Arial" pitchFamily="34" charset="0"/>
              <a:buChar char="–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</a:rPr>
              <a:t>Water-cooled Allison Scanner</a:t>
            </a:r>
          </a:p>
          <a:p>
            <a:pPr lvl="1" indent="-22860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</a:rPr>
              <a:t>Measurements at ion source</a:t>
            </a:r>
          </a:p>
          <a:p>
            <a:pPr lvl="1" indent="-22860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</a:rPr>
              <a:t>Measurements in LEBT during commissioning</a:t>
            </a:r>
          </a:p>
          <a:p>
            <a:pPr>
              <a:defRPr/>
            </a:pPr>
            <a:endParaRPr lang="en-US" sz="1800" dirty="0">
              <a:latin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782275" y="4065608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419600" y="5735258"/>
            <a:ext cx="0" cy="457200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562600" y="5780244"/>
            <a:ext cx="457200" cy="0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8153400" y="5856444"/>
            <a:ext cx="0" cy="412214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696200" y="3334958"/>
            <a:ext cx="304800" cy="419100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2133600" y="3601658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9867418" y="3601658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9333053" y="3160856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791200" y="3601658"/>
            <a:ext cx="0" cy="533400"/>
          </a:xfrm>
          <a:prstGeom prst="straightConnector1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365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1022"/>
            <a:ext cx="4712774" cy="2807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790" y="304800"/>
            <a:ext cx="10058400" cy="4359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Allison Scanner for Source/LEBT </a:t>
            </a:r>
            <a:r>
              <a:rPr lang="en-US" dirty="0" err="1" smtClean="0"/>
              <a:t>Emittance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10" y="972700"/>
            <a:ext cx="5878010" cy="2667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Water cooled Allison scanner – CW operation</a:t>
            </a:r>
          </a:p>
          <a:p>
            <a:r>
              <a:rPr lang="en-US" sz="2000" dirty="0"/>
              <a:t>Developed in collaboration with SNS</a:t>
            </a:r>
          </a:p>
          <a:p>
            <a:r>
              <a:rPr lang="en-US" sz="2000" dirty="0"/>
              <a:t>Adjustable entrance slits</a:t>
            </a:r>
          </a:p>
          <a:p>
            <a:r>
              <a:rPr lang="en-US" sz="2000" dirty="0"/>
              <a:t>Status: </a:t>
            </a:r>
          </a:p>
          <a:p>
            <a:pPr lvl="1"/>
            <a:r>
              <a:rPr lang="en-US" sz="1800" dirty="0" smtClean="0"/>
              <a:t>Installed in multiple locations in LEBT</a:t>
            </a:r>
          </a:p>
          <a:p>
            <a:pPr lvl="1"/>
            <a:r>
              <a:rPr lang="en-US" sz="1800" i="1" dirty="0" smtClean="0">
                <a:solidFill>
                  <a:srgbClr val="FF0000"/>
                </a:solidFill>
              </a:rPr>
              <a:t>Over 1000 phase-space measurements</a:t>
            </a:r>
            <a:endParaRPr lang="en-US" sz="1600" i="1" dirty="0">
              <a:solidFill>
                <a:srgbClr val="FF0000"/>
              </a:solidFill>
            </a:endParaRPr>
          </a:p>
          <a:p>
            <a:endParaRPr lang="en-US" sz="2200" dirty="0"/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6</a:t>
            </a:fld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81928"/>
            <a:ext cx="3349906" cy="530589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4854616" y="5821562"/>
            <a:ext cx="4277758" cy="37089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8434"/>
            <a:ext cx="2277344" cy="135001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632987" y="4023646"/>
            <a:ext cx="500631" cy="11122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254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2" y="236641"/>
            <a:ext cx="5348170" cy="72344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Allison Scanner Installation</a:t>
            </a:r>
            <a:endParaRPr lang="en-US" sz="24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6" y="1541945"/>
            <a:ext cx="5288369" cy="460784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389" y="3214688"/>
            <a:ext cx="2111188" cy="35067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7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42" y="3629947"/>
            <a:ext cx="2844858" cy="30764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507" y="1150490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 after 1</a:t>
            </a:r>
            <a:r>
              <a:rPr lang="en-US" baseline="30000" dirty="0" smtClean="0"/>
              <a:t>st</a:t>
            </a:r>
            <a:r>
              <a:rPr lang="en-US" dirty="0" smtClean="0"/>
              <a:t> Solenoid – May 2014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65742" y="2860601"/>
            <a:ext cx="2844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1600" dirty="0"/>
              <a:t>Front-slit made of TZM pressed</a:t>
            </a:r>
            <a:br>
              <a:rPr lang="en-US" sz="1600" dirty="0"/>
            </a:br>
            <a:r>
              <a:rPr lang="en-US" sz="1600" dirty="0"/>
              <a:t>against water-cooled </a:t>
            </a:r>
            <a:r>
              <a:rPr lang="en-US" sz="1600" dirty="0" smtClean="0"/>
              <a:t>blocks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08" y="305837"/>
            <a:ext cx="3619984" cy="25508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85647" y="327686"/>
            <a:ext cx="1986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Labview</a:t>
            </a:r>
            <a:r>
              <a:rPr lang="en-US" dirty="0" smtClean="0"/>
              <a:t>-based DAQ and analysis</a:t>
            </a:r>
          </a:p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80309" y="2874007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rack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598364" y="1541945"/>
            <a:ext cx="231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Operated in both vertical and horizontal orientations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half" idx="12"/>
          </p:nvPr>
        </p:nvSpPr>
        <p:spPr>
          <a:xfrm>
            <a:off x="1278196" y="5266481"/>
            <a:ext cx="3722170" cy="556088"/>
          </a:xfrm>
        </p:spPr>
        <p:txBody>
          <a:bodyPr/>
          <a:lstStyle/>
          <a:p>
            <a:r>
              <a:rPr lang="en-US" dirty="0" smtClean="0"/>
              <a:t>Evolution of phase space in 2 </a:t>
            </a:r>
            <a:r>
              <a:rPr lang="en-US" dirty="0" err="1" smtClean="0"/>
              <a:t>ms</a:t>
            </a:r>
            <a:r>
              <a:rPr lang="en-US" dirty="0" smtClean="0"/>
              <a:t>, 5 mA </a:t>
            </a:r>
            <a:r>
              <a:rPr lang="en-US" dirty="0" smtClean="0"/>
              <a:t>beam pulse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3"/>
          </p:nvPr>
        </p:nvSpPr>
        <p:spPr>
          <a:xfrm>
            <a:off x="6206067" y="5266481"/>
            <a:ext cx="5681133" cy="764432"/>
          </a:xfrm>
        </p:spPr>
        <p:txBody>
          <a:bodyPr/>
          <a:lstStyle/>
          <a:p>
            <a:r>
              <a:rPr lang="en-US" dirty="0" smtClean="0"/>
              <a:t>Emittance evolution for pulsed versus DC beam. Pulsed beam shows neutralization of H- beam.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1" y="1042987"/>
            <a:ext cx="5197237" cy="4230917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1" y="829602"/>
            <a:ext cx="5228205" cy="421696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Allison Scanner Measurements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Vic Scarpine | PASI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27CC608-76C1-4F34-B2E4-8D3156ECE7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70" y="250909"/>
            <a:ext cx="4133959" cy="3291957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4798615" cy="767598"/>
          </a:xfrm>
        </p:spPr>
        <p:txBody>
          <a:bodyPr/>
          <a:lstStyle/>
          <a:p>
            <a:r>
              <a:rPr lang="en-US" dirty="0" smtClean="0"/>
              <a:t>Measured and simulated front slit temperature versus surface heat flux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909703" y="1228663"/>
            <a:ext cx="2787464" cy="1265812"/>
          </a:xfrm>
        </p:spPr>
        <p:txBody>
          <a:bodyPr/>
          <a:lstStyle/>
          <a:p>
            <a:r>
              <a:rPr lang="en-US" dirty="0" smtClean="0"/>
              <a:t>H- signal drop in emittance scanner due to thermal expansion of front slits for DC beam.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0" y="1174607"/>
            <a:ext cx="4502945" cy="35687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Allison Scanner Thermal Studies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11/12/15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Vic Scarpine | PASI 2015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B7E07BC-8044-4F03-BF00-58B4E75904C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23" y="3412644"/>
            <a:ext cx="3953788" cy="30460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53285" y="4375229"/>
            <a:ext cx="206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Normalized emittance versus beam duty factor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85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1322</Words>
  <Application>Microsoft Office PowerPoint</Application>
  <PresentationFormat>Widescreen</PresentationFormat>
  <Paragraphs>293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ＭＳ Ｐゴシック</vt:lpstr>
      <vt:lpstr>Arial</vt:lpstr>
      <vt:lpstr>Calibri</vt:lpstr>
      <vt:lpstr>Calibri Light</vt:lpstr>
      <vt:lpstr>Helvetica</vt:lpstr>
      <vt:lpstr>Symbol</vt:lpstr>
      <vt:lpstr>Times New Roman</vt:lpstr>
      <vt:lpstr>Wingdings</vt:lpstr>
      <vt:lpstr>Office Theme</vt:lpstr>
      <vt:lpstr>Template</vt:lpstr>
      <vt:lpstr>Document</vt:lpstr>
      <vt:lpstr>Beam Diagnostics at PXIE</vt:lpstr>
      <vt:lpstr>Scope – PXIE and PIP-II</vt:lpstr>
      <vt:lpstr>PIP-II/PXIE Beam Diagnostic Measurements and Proposed Instruments</vt:lpstr>
      <vt:lpstr>PXIE (PIP-II Injector Experiment)</vt:lpstr>
      <vt:lpstr>PXIE Source-LEBT Instrumentation</vt:lpstr>
      <vt:lpstr>Allison Scanner for Source/LEBT Emittance Measurements</vt:lpstr>
      <vt:lpstr>Allison Scanner Installation</vt:lpstr>
      <vt:lpstr>Allison Scanner Measurements</vt:lpstr>
      <vt:lpstr>Allison Scanner Thermal Studies</vt:lpstr>
      <vt:lpstr>PXIE MEBT Block Diagram</vt:lpstr>
      <vt:lpstr>Initial MEBT configuration showing beam diagnostics</vt:lpstr>
      <vt:lpstr>MEBT BPMs</vt:lpstr>
      <vt:lpstr>Time of Flight (ToF) Movable BPM</vt:lpstr>
      <vt:lpstr>MEBT Beam Current and Profiles</vt:lpstr>
      <vt:lpstr>Prototyping Wire Scanner</vt:lpstr>
      <vt:lpstr>Ring Pickup - Machine Protection</vt:lpstr>
      <vt:lpstr>Bunch Length - New Fast Faraday Cup</vt:lpstr>
      <vt:lpstr>MEBT Chopper Extinction Measurement</vt:lpstr>
      <vt:lpstr>Laser diagnostics R&amp;D</vt:lpstr>
      <vt:lpstr>Laser Diagnostics R&amp;D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 Scarpine x2571 13487N</dc:creator>
  <cp:lastModifiedBy>Vic Scarpine x2571 13487N</cp:lastModifiedBy>
  <cp:revision>37</cp:revision>
  <dcterms:created xsi:type="dcterms:W3CDTF">2015-11-12T02:52:48Z</dcterms:created>
  <dcterms:modified xsi:type="dcterms:W3CDTF">2015-11-12T13:46:57Z</dcterms:modified>
</cp:coreProperties>
</file>