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 b="0" i="0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/>
          <a:lstStyle>
            <a:lvl1pPr>
              <a:defRPr b="0" i="0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>
            <a:lvl1pPr>
              <a:defRPr b="0" i="0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defRPr sz="2200">
                <a:solidFill>
                  <a:srgbClr val="3F6797"/>
                </a:solidFill>
              </a:defRPr>
            </a:lvl2pPr>
            <a:lvl3pPr>
              <a:defRPr sz="2000">
                <a:solidFill>
                  <a:srgbClr val="7C9647"/>
                </a:solidFill>
              </a:defRPr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Body Level Two</a:t>
            </a:r>
            <a:endParaRPr sz="2200">
              <a:solidFill>
                <a:srgbClr val="3F679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Body Level Three</a:t>
            </a:r>
            <a:endParaRPr sz="2000">
              <a:solidFill>
                <a:srgbClr val="7C9647"/>
              </a:solidFill>
            </a:endParaRPr>
          </a:p>
          <a:p>
            <a:pPr lvl="3"/>
            <a:r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b="0" i="0" sz="1800"/>
            </a:pPr>
            <a:r>
              <a:rPr b="1" i="1" sz="2800"/>
              <a:t>Title Text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>
              <a:defRPr i="1"/>
            </a:lvl1pPr>
            <a:lvl2pPr>
              <a:defRPr i="1" sz="2200"/>
            </a:lvl2pPr>
            <a:lvl3pPr>
              <a:defRPr i="1" sz="2000"/>
            </a:lvl3pPr>
            <a:lvl4pPr>
              <a:defRPr i="1" sz="1800"/>
            </a:lvl4pPr>
            <a:lvl5pPr>
              <a:defRPr i="1" sz="1600"/>
            </a:lvl5pPr>
          </a:lstStyle>
          <a:p>
            <a:pPr lvl="0">
              <a:defRPr i="0" sz="1800"/>
            </a:pPr>
            <a:r>
              <a:rPr i="1" sz="2400"/>
              <a:t>Body Level One</a:t>
            </a:r>
            <a:endParaRPr i="1" sz="2400"/>
          </a:p>
          <a:p>
            <a:pPr lvl="1">
              <a:defRPr i="0" sz="1800"/>
            </a:pPr>
            <a:r>
              <a:rPr i="1" sz="2200"/>
              <a:t>Body Level Two</a:t>
            </a:r>
            <a:endParaRPr i="1" sz="2200"/>
          </a:p>
          <a:p>
            <a:pPr lvl="2">
              <a:defRPr i="0" sz="1800"/>
            </a:pPr>
            <a:r>
              <a:rPr i="1" sz="2000"/>
              <a:t>Body Level Three</a:t>
            </a:r>
            <a:endParaRPr i="1" sz="2000"/>
          </a:p>
          <a:p>
            <a:pPr lvl="3">
              <a:defRPr i="0"/>
            </a:pPr>
            <a:r>
              <a:rPr i="1"/>
              <a:t>Body Level Four</a:t>
            </a:r>
            <a:endParaRPr i="1"/>
          </a:p>
          <a:p>
            <a:pPr lvl="4">
              <a:defRPr i="0" sz="1800"/>
            </a:pPr>
            <a:r>
              <a:rPr i="1" sz="1600"/>
              <a:t>Body Level Five</a:t>
            </a:r>
          </a:p>
        </p:txBody>
      </p:sp>
      <p:pic>
        <p:nvPicPr>
          <p:cNvPr id="55" name="RadiaSoft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6330355"/>
            <a:ext cx="2447925" cy="46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85" y="6312398"/>
            <a:ext cx="2673401" cy="520202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3090333" y="6387078"/>
            <a:ext cx="458893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457200"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/>
            <a:r>
              <a:t>LBL/ATAP – 27 October 2015 – Berkeley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b="0" i="0" sz="1800"/>
            </a:pPr>
            <a:r>
              <a:rPr b="1" i="1" sz="2800"/>
              <a:t>Title Text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>
              <a:defRPr i="0" sz="1800"/>
            </a:pPr>
            <a:r>
              <a:rPr i="1" sz="2400"/>
              <a:t>Body Level One</a:t>
            </a:r>
            <a:endParaRPr i="1" sz="2400"/>
          </a:p>
          <a:p>
            <a:pPr lvl="1">
              <a:defRPr i="0" sz="1800"/>
            </a:pPr>
            <a:r>
              <a:rPr i="1" sz="2400"/>
              <a:t>Body Level Two</a:t>
            </a:r>
            <a:endParaRPr i="1" sz="2400"/>
          </a:p>
          <a:p>
            <a:pPr lvl="2">
              <a:defRPr i="0" sz="1800"/>
            </a:pPr>
            <a:r>
              <a:rPr i="1" sz="2400"/>
              <a:t>Body Level Three</a:t>
            </a:r>
            <a:endParaRPr i="1" sz="2400"/>
          </a:p>
          <a:p>
            <a:pPr lvl="3">
              <a:defRPr i="0" sz="1800"/>
            </a:pPr>
            <a:r>
              <a:rPr i="1" sz="2400"/>
              <a:t>Body Level Four</a:t>
            </a:r>
            <a:endParaRPr i="1" sz="2400"/>
          </a:p>
          <a:p>
            <a:pPr lvl="4">
              <a:defRPr i="0" sz="1800"/>
            </a:pPr>
            <a:r>
              <a:rPr i="1" sz="2400"/>
              <a:t>Body Level Five</a:t>
            </a:r>
          </a:p>
        </p:txBody>
      </p:sp>
      <p:sp>
        <p:nvSpPr>
          <p:cNvPr id="61" name="Shape 61"/>
          <p:cNvSpPr/>
          <p:nvPr/>
        </p:nvSpPr>
        <p:spPr>
          <a:xfrm>
            <a:off x="8194430" y="6359357"/>
            <a:ext cx="9495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5CA5"/>
                </a:solidFill>
              </a:rPr>
              <a:t># ‹#›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Content"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png" descr="HeaderFooter_00603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title"/>
          </p:nvPr>
        </p:nvSpPr>
        <p:spPr>
          <a:xfrm>
            <a:off x="228600" y="0"/>
            <a:ext cx="8686800" cy="7454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 defTabSz="457200">
              <a:defRPr i="0" sz="2400"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4C97"/>
                </a:solidFill>
              </a:rPr>
              <a:t>Title 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228600" y="1043046"/>
            <a:ext cx="8672514" cy="5814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defTabSz="457200">
              <a:defRPr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68927" indent="-311727" defTabSz="457200">
              <a:defRPr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188719" indent="-274319" defTabSz="457200">
              <a:defRPr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676400" indent="-304800" defTabSz="457200">
              <a:defRPr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133600" indent="-304800" defTabSz="457200">
              <a:buChar char="•"/>
              <a:defRPr>
                <a:solidFill>
                  <a:srgbClr val="404040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One</a:t>
            </a:r>
            <a:endParaRPr sz="2400">
              <a:solidFill>
                <a:srgbClr val="40404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Two</a:t>
            </a:r>
            <a:endParaRPr sz="2400">
              <a:solidFill>
                <a:srgbClr val="40404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Three</a:t>
            </a:r>
            <a:endParaRPr sz="2400">
              <a:solidFill>
                <a:srgbClr val="40404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Four</a:t>
            </a:r>
            <a:endParaRPr sz="2400">
              <a:solidFill>
                <a:srgbClr val="40404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xfrm>
            <a:off x="8509000" y="6527800"/>
            <a:ext cx="447675" cy="177800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200">
              <a:defRPr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7" name="Shape 67"/>
          <p:cNvSpPr/>
          <p:nvPr/>
        </p:nvSpPr>
        <p:spPr>
          <a:xfrm>
            <a:off x="8646283" y="6482079"/>
            <a:ext cx="23124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/#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/>
          <a:lstStyle>
            <a:lvl1pPr>
              <a:defRPr b="0" i="0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i="0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/>
            </a:pPr>
            <a:r>
              <a:rPr b="1" cap="all" sz="4000"/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/>
          <a:lstStyle>
            <a:lvl1pPr>
              <a:defRPr b="0" i="0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 b="0" i="0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SzTx/>
              <a:buFont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SzTx/>
              <a:buFont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SzTx/>
              <a:buFont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SzTx/>
              <a:buFontTx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</p:spPr>
        <p:txBody>
          <a:bodyPr/>
          <a:lstStyle>
            <a:lvl1pPr>
              <a:defRPr b="0" i="0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i="0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spcBef>
                <a:spcPts val="7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i="0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/>
            </a:pPr>
            <a:r>
              <a:rPr b="1" sz="2000"/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i="1" sz="1800">
                <a:solidFill>
                  <a:srgbClr val="005CA5"/>
                </a:solidFill>
                <a:latin typeface="Optima"/>
                <a:ea typeface="Optima"/>
                <a:cs typeface="Optima"/>
                <a:sym typeface="Optima"/>
              </a:defRPr>
            </a:lvl1pPr>
            <a:lvl2pPr marL="0" indent="457200" algn="ctr">
              <a:buSzTx/>
              <a:buFontTx/>
              <a:buNone/>
              <a:defRPr i="1" sz="1800">
                <a:solidFill>
                  <a:srgbClr val="005CA5"/>
                </a:solidFill>
                <a:latin typeface="Optima"/>
                <a:ea typeface="Optima"/>
                <a:cs typeface="Optima"/>
                <a:sym typeface="Optima"/>
              </a:defRPr>
            </a:lvl2pPr>
            <a:lvl3pPr marL="0" indent="914400" algn="ctr">
              <a:buSzTx/>
              <a:buFontTx/>
              <a:buNone/>
              <a:defRPr i="1" sz="1800">
                <a:solidFill>
                  <a:srgbClr val="005CA5"/>
                </a:solidFill>
                <a:latin typeface="Optima"/>
                <a:ea typeface="Optima"/>
                <a:cs typeface="Optima"/>
                <a:sym typeface="Optima"/>
              </a:defRPr>
            </a:lvl3pPr>
            <a:lvl4pPr marL="0" indent="1371600" algn="ctr">
              <a:buSzTx/>
              <a:buFontTx/>
              <a:buNone/>
              <a:defRPr i="1" sz="1800">
                <a:solidFill>
                  <a:srgbClr val="005CA5"/>
                </a:solidFill>
                <a:latin typeface="Optima"/>
                <a:ea typeface="Optima"/>
                <a:cs typeface="Optima"/>
                <a:sym typeface="Optima"/>
              </a:defRPr>
            </a:lvl4pPr>
            <a:lvl5pPr marL="0" indent="1828800" algn="ctr">
              <a:buSzTx/>
              <a:buFontTx/>
              <a:buNone/>
              <a:defRPr i="1" sz="1800">
                <a:solidFill>
                  <a:srgbClr val="005CA5"/>
                </a:solidFill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Body Level One</a:t>
            </a:r>
            <a:endParaRPr i="1">
              <a:solidFill>
                <a:srgbClr val="005CA5"/>
              </a:solidFill>
            </a:endParaRPr>
          </a:p>
          <a:p>
            <a:pPr lvl="1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Body Level Two</a:t>
            </a:r>
            <a:endParaRPr i="1">
              <a:solidFill>
                <a:srgbClr val="005CA5"/>
              </a:solidFill>
            </a:endParaRPr>
          </a:p>
          <a:p>
            <a:pPr lvl="2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Body Level Three</a:t>
            </a:r>
            <a:endParaRPr i="1">
              <a:solidFill>
                <a:srgbClr val="005CA5"/>
              </a:solidFill>
            </a:endParaRPr>
          </a:p>
          <a:p>
            <a:pPr lvl="3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Body Level Four</a:t>
            </a:r>
            <a:endParaRPr i="1">
              <a:solidFill>
                <a:srgbClr val="005CA5"/>
              </a:solidFill>
            </a:endParaRPr>
          </a:p>
          <a:p>
            <a:pPr lvl="4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52400" y="0"/>
            <a:ext cx="88392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b="0" i="0" sz="1800"/>
            </a:pPr>
            <a:r>
              <a:rPr b="1" i="1" sz="28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52400" y="990600"/>
            <a:ext cx="8839200" cy="586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2pPr>
              <a:defRPr sz="2200">
                <a:solidFill>
                  <a:srgbClr val="3F6797"/>
                </a:solidFill>
              </a:defRPr>
            </a:lvl2pPr>
            <a:lvl3pPr>
              <a:defRPr sz="2000">
                <a:solidFill>
                  <a:srgbClr val="7C9647"/>
                </a:solidFill>
              </a:defRPr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Body Level Two</a:t>
            </a:r>
            <a:endParaRPr sz="2200">
              <a:solidFill>
                <a:srgbClr val="3F679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Body Level Three</a:t>
            </a:r>
            <a:endParaRPr sz="2000">
              <a:solidFill>
                <a:srgbClr val="7C9647"/>
              </a:solidFill>
            </a:endParaRPr>
          </a:p>
          <a:p>
            <a:pPr lvl="3"/>
            <a:r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pic>
        <p:nvPicPr>
          <p:cNvPr id="4" name="RadiaSoft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6330355"/>
            <a:ext cx="2447925" cy="4628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426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" name="Shape 6"/>
          <p:cNvSpPr/>
          <p:nvPr/>
        </p:nvSpPr>
        <p:spPr>
          <a:xfrm>
            <a:off x="8620883" y="6475729"/>
            <a:ext cx="34390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88888"/>
                </a:solidFill>
              </a:rPr>
              <a:t>/21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spd="med" advClick="1"/>
  <p:txStyles>
    <p:titleStyle>
      <a:lvl1pPr algn="ctr">
        <a:defRPr b="1" i="1" sz="2800">
          <a:latin typeface="Century Gothic"/>
          <a:ea typeface="Century Gothic"/>
          <a:cs typeface="Century Gothic"/>
          <a:sym typeface="Century Gothic"/>
        </a:defRPr>
      </a:lvl1pPr>
      <a:lvl2pPr algn="ctr">
        <a:defRPr b="1" i="1" sz="2800">
          <a:latin typeface="Century Gothic"/>
          <a:ea typeface="Century Gothic"/>
          <a:cs typeface="Century Gothic"/>
          <a:sym typeface="Century Gothic"/>
        </a:defRPr>
      </a:lvl2pPr>
      <a:lvl3pPr algn="ctr">
        <a:defRPr b="1" i="1" sz="2800">
          <a:latin typeface="Century Gothic"/>
          <a:ea typeface="Century Gothic"/>
          <a:cs typeface="Century Gothic"/>
          <a:sym typeface="Century Gothic"/>
        </a:defRPr>
      </a:lvl3pPr>
      <a:lvl4pPr algn="ctr">
        <a:defRPr b="1" i="1" sz="2800">
          <a:latin typeface="Century Gothic"/>
          <a:ea typeface="Century Gothic"/>
          <a:cs typeface="Century Gothic"/>
          <a:sym typeface="Century Gothic"/>
        </a:defRPr>
      </a:lvl4pPr>
      <a:lvl5pPr algn="ctr">
        <a:defRPr b="1" i="1" sz="2800">
          <a:latin typeface="Century Gothic"/>
          <a:ea typeface="Century Gothic"/>
          <a:cs typeface="Century Gothic"/>
          <a:sym typeface="Century Gothic"/>
        </a:defRPr>
      </a:lvl5pPr>
      <a:lvl6pPr algn="ctr">
        <a:defRPr b="1" i="1" sz="2800">
          <a:latin typeface="Century Gothic"/>
          <a:ea typeface="Century Gothic"/>
          <a:cs typeface="Century Gothic"/>
          <a:sym typeface="Century Gothic"/>
        </a:defRPr>
      </a:lvl6pPr>
      <a:lvl7pPr algn="ctr">
        <a:defRPr b="1" i="1" sz="2800">
          <a:latin typeface="Century Gothic"/>
          <a:ea typeface="Century Gothic"/>
          <a:cs typeface="Century Gothic"/>
          <a:sym typeface="Century Gothic"/>
        </a:defRPr>
      </a:lvl7pPr>
      <a:lvl8pPr algn="ctr">
        <a:defRPr b="1" i="1" sz="2800">
          <a:latin typeface="Century Gothic"/>
          <a:ea typeface="Century Gothic"/>
          <a:cs typeface="Century Gothic"/>
          <a:sym typeface="Century Gothic"/>
        </a:defRPr>
      </a:lvl8pPr>
      <a:lvl9pPr algn="ctr">
        <a:defRPr b="1" i="1" sz="2800"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71475" indent="-371475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1pPr>
      <a:lvl2pPr marL="800100" indent="-342900">
        <a:spcBef>
          <a:spcPts val="500"/>
        </a:spcBef>
        <a:buSzPct val="100000"/>
        <a:buFont typeface="Arial"/>
        <a:buChar char="–"/>
        <a:defRPr sz="2400">
          <a:latin typeface="Century Gothic"/>
          <a:ea typeface="Century Gothic"/>
          <a:cs typeface="Century Gothic"/>
          <a:sym typeface="Century Gothic"/>
        </a:defRPr>
      </a:lvl2pPr>
      <a:lvl3pPr marL="1219200" indent="-30480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3pPr>
      <a:lvl4pPr marL="1714500" indent="-342900">
        <a:spcBef>
          <a:spcPts val="500"/>
        </a:spcBef>
        <a:buSzPct val="100000"/>
        <a:buFont typeface="Arial"/>
        <a:buChar char="–"/>
        <a:defRPr sz="2400">
          <a:latin typeface="Century Gothic"/>
          <a:ea typeface="Century Gothic"/>
          <a:cs typeface="Century Gothic"/>
          <a:sym typeface="Century Gothic"/>
        </a:defRPr>
      </a:lvl4pPr>
      <a:lvl5pPr marL="2220685" indent="-391885">
        <a:spcBef>
          <a:spcPts val="500"/>
        </a:spcBef>
        <a:buSzPct val="100000"/>
        <a:buFont typeface="Arial"/>
        <a:buChar char="»"/>
        <a:defRPr sz="2400">
          <a:latin typeface="Century Gothic"/>
          <a:ea typeface="Century Gothic"/>
          <a:cs typeface="Century Gothic"/>
          <a:sym typeface="Century Gothic"/>
        </a:defRPr>
      </a:lvl5pPr>
      <a:lvl6pPr marL="2560320" indent="-27432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6pPr>
      <a:lvl7pPr marL="3017520" indent="-27432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7pPr>
      <a:lvl8pPr marL="3474720" indent="-27432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8pPr>
      <a:lvl9pPr marL="3931920" indent="-274320">
        <a:spcBef>
          <a:spcPts val="500"/>
        </a:spcBef>
        <a:buSzPct val="100000"/>
        <a:buFont typeface="Arial"/>
        <a:buChar char="•"/>
        <a:defRPr sz="2400"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swebb@radiasoft.net?subject=" TargetMode="External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hyperlink" Target="http://asta.fnal.gov/IOTA/IOTAmeeting/IOTA_Short.pdf" TargetMode="External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0" y="228600"/>
            <a:ext cx="9144000" cy="1828800"/>
          </a:xfrm>
          <a:prstGeom prst="rect">
            <a:avLst/>
          </a:prstGeom>
        </p:spPr>
        <p:txBody>
          <a:bodyPr/>
          <a:lstStyle>
            <a:lvl1pPr>
              <a:defRPr b="0" sz="3200">
                <a:solidFill>
                  <a:srgbClr val="005CA5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005CA5"/>
                </a:solidFill>
              </a:rPr>
              <a:t> Nonlinear proton dynamics in the IOTA ring</a:t>
            </a:r>
          </a:p>
        </p:txBody>
      </p:sp>
      <p:sp>
        <p:nvSpPr>
          <p:cNvPr id="72" name="Shape 72"/>
          <p:cNvSpPr/>
          <p:nvPr/>
        </p:nvSpPr>
        <p:spPr>
          <a:xfrm>
            <a:off x="0" y="2726682"/>
            <a:ext cx="9144000" cy="123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37" tIns="44437" rIns="44437" bIns="44437">
            <a:spAutoFit/>
          </a:bodyPr>
          <a:lstStyle/>
          <a:p>
            <a:pPr lvl="0" marL="455612" indent="-455612" algn="ctr">
              <a:spcBef>
                <a:spcPts val="1200"/>
              </a:spcBef>
            </a:pPr>
            <a:r>
              <a:rPr i="1" sz="2000">
                <a:latin typeface="Optima"/>
                <a:ea typeface="Optima"/>
                <a:cs typeface="Optima"/>
                <a:sym typeface="Optima"/>
              </a:rPr>
              <a:t>Nathan Cook</a:t>
            </a:r>
            <a:endParaRPr baseline="31999" i="1" sz="2000">
              <a:latin typeface="Optima"/>
              <a:ea typeface="Optima"/>
              <a:cs typeface="Optima"/>
              <a:sym typeface="Optima"/>
            </a:endParaRPr>
          </a:p>
          <a:p>
            <a:pPr lvl="0" marL="455612" indent="-455612" algn="ctr">
              <a:spcBef>
                <a:spcPts val="1200"/>
              </a:spcBef>
            </a:pPr>
            <a:r>
              <a:rPr i="1">
                <a:latin typeface="Optima"/>
                <a:ea typeface="Optima"/>
                <a:cs typeface="Optima"/>
                <a:sym typeface="Optima"/>
              </a:rPr>
              <a:t>RadiaSoft, LLC., Boulder, CO</a:t>
            </a:r>
            <a:endParaRPr i="1">
              <a:latin typeface="Optima"/>
              <a:ea typeface="Optima"/>
              <a:cs typeface="Optima"/>
              <a:sym typeface="Optima"/>
            </a:endParaRPr>
          </a:p>
          <a:p>
            <a:pPr lvl="0" marL="455612" indent="-455612" algn="ctr">
              <a:spcBef>
                <a:spcPts val="1200"/>
              </a:spcBef>
            </a:pPr>
            <a:r>
              <a:rPr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Optima"/>
                <a:ea typeface="Optima"/>
                <a:cs typeface="Optima"/>
                <a:sym typeface="Optima"/>
                <a:hlinkClick r:id="rId2" invalidUrl="" action="" tgtFrame="" tooltip="" history="1" highlightClick="0" endSnd="0"/>
              </a:rPr>
              <a:t>ncook@radiasoft.net</a:t>
            </a:r>
          </a:p>
        </p:txBody>
      </p:sp>
      <p:sp>
        <p:nvSpPr>
          <p:cNvPr id="73" name="Shape 73"/>
          <p:cNvSpPr/>
          <p:nvPr/>
        </p:nvSpPr>
        <p:spPr>
          <a:xfrm>
            <a:off x="0" y="4419280"/>
            <a:ext cx="9144000" cy="167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i="1" sz="2000">
                <a:latin typeface="Optima"/>
                <a:ea typeface="Optima"/>
                <a:cs typeface="Optima"/>
                <a:sym typeface="Optima"/>
              </a:rPr>
              <a:t>November 12, 2015</a:t>
            </a:r>
            <a:endParaRPr i="1" sz="2000">
              <a:latin typeface="Optima"/>
              <a:ea typeface="Optima"/>
              <a:cs typeface="Optima"/>
              <a:sym typeface="Optima"/>
            </a:endParaRPr>
          </a:p>
          <a:p>
            <a:pPr lvl="0" algn="ctr">
              <a:lnSpc>
                <a:spcPct val="150000"/>
              </a:lnSpc>
            </a:pPr>
            <a:r>
              <a:rPr i="1" sz="2000">
                <a:latin typeface="Optima"/>
                <a:ea typeface="Optima"/>
                <a:cs typeface="Optima"/>
                <a:sym typeface="Optima"/>
              </a:rPr>
              <a:t>Proton Accelerators for Science and Innovation</a:t>
            </a:r>
            <a:endParaRPr i="1" sz="2000">
              <a:latin typeface="Optima"/>
              <a:ea typeface="Optima"/>
              <a:cs typeface="Optima"/>
              <a:sym typeface="Optima"/>
            </a:endParaRPr>
          </a:p>
          <a:p>
            <a:pPr lvl="0" algn="ctr">
              <a:lnSpc>
                <a:spcPct val="150000"/>
              </a:lnSpc>
            </a:pPr>
            <a:r>
              <a:rPr i="1" sz="2000">
                <a:latin typeface="Optima"/>
                <a:ea typeface="Optima"/>
                <a:cs typeface="Optima"/>
                <a:sym typeface="Optima"/>
              </a:rPr>
              <a:t>Fermi National Accelerator Laboratory</a:t>
            </a:r>
            <a:endParaRPr i="1" sz="2000">
              <a:latin typeface="Optima"/>
              <a:ea typeface="Optima"/>
              <a:cs typeface="Optima"/>
              <a:sym typeface="Optima"/>
            </a:endParaRPr>
          </a:p>
          <a:p>
            <a:pPr lvl="0" algn="ctr">
              <a:spcBef>
                <a:spcPts val="800"/>
              </a:spcBef>
            </a:pPr>
            <a:r>
              <a:rPr sz="1200">
                <a:latin typeface="Optima"/>
                <a:ea typeface="Optima"/>
                <a:cs typeface="Optima"/>
                <a:sym typeface="Optima"/>
              </a:rPr>
              <a:t>This work is supported the US DOE Office of Science, Office of High Energy Physics:  </a:t>
            </a:r>
            <a:r>
              <a:rPr sz="1200">
                <a:latin typeface="Optima"/>
                <a:ea typeface="Optima"/>
                <a:cs typeface="Optima"/>
                <a:sym typeface="Optima"/>
              </a:rPr>
              <a:t>DE-SC0011340.</a:t>
            </a:r>
          </a:p>
        </p:txBody>
      </p:sp>
      <p:sp>
        <p:nvSpPr>
          <p:cNvPr id="74" name="Shape 74"/>
          <p:cNvSpPr/>
          <p:nvPr/>
        </p:nvSpPr>
        <p:spPr>
          <a:xfrm>
            <a:off x="2830661" y="6505892"/>
            <a:ext cx="43321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i="1" sz="1400">
                <a:latin typeface="Century Gothic"/>
                <a:ea typeface="Century Gothic"/>
                <a:cs typeface="Century Gothic"/>
                <a:sym typeface="Century Gothic"/>
              </a:rPr>
              <a:t>Boulder, Colorado  USA   –   www.</a:t>
            </a:r>
            <a:r>
              <a:rPr b="1" i="1" sz="1400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radia</a:t>
            </a:r>
            <a:r>
              <a:rPr b="1" i="1" sz="1400">
                <a:solidFill>
                  <a:srgbClr val="5FBB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</a:t>
            </a:r>
            <a:r>
              <a:rPr i="1" sz="1400">
                <a:latin typeface="Century Gothic"/>
                <a:ea typeface="Century Gothic"/>
                <a:cs typeface="Century Gothic"/>
                <a:sym typeface="Century Gothic"/>
              </a:rPr>
              <a:t>.net</a:t>
            </a: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pic>
        <p:nvPicPr>
          <p:cNvPr id="75" name="RadiaSoft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" y="6324600"/>
            <a:ext cx="2418026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Variation in the first invariant - H</a:t>
            </a:r>
            <a:r>
              <a:rPr b="1" baseline="-5999" i="1" sz="2800"/>
              <a:t>0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152400" y="6731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Simulated a toy-model IOTA lattice, comprised of a nonlinear element followed by a corresponding 6x6 matrix representing a thin double-focusing lens.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Variations of the nonlinear element with different 𝜈</a:t>
            </a:r>
            <a:r>
              <a:rPr baseline="-5999" sz="2200">
                <a:solidFill>
                  <a:srgbClr val="3F6797"/>
                </a:solidFill>
              </a:rPr>
              <a:t>0</a:t>
            </a:r>
            <a:r>
              <a:rPr sz="2200">
                <a:solidFill>
                  <a:srgbClr val="3F6797"/>
                </a:solidFill>
              </a:rPr>
              <a:t> are calculated using a MADX script</a:t>
            </a:r>
          </a:p>
        </p:txBody>
      </p:sp>
      <p:pic>
        <p:nvPicPr>
          <p:cNvPr id="138" name="H_vtune_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606" y="2710555"/>
            <a:ext cx="8500788" cy="362780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Variation in H</a:t>
            </a:r>
            <a:r>
              <a:rPr b="1" baseline="-5999" i="1" sz="2800"/>
              <a:t>0</a:t>
            </a:r>
            <a:r>
              <a:rPr b="1" i="1" sz="2800"/>
              <a:t> with increasing emittance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152400" y="8509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Greater variation in H</a:t>
            </a:r>
            <a:r>
              <a:rPr baseline="-5999" sz="2200"/>
              <a:t>0</a:t>
            </a:r>
            <a:r>
              <a:rPr sz="2200"/>
              <a:t> with increasing emittance — coefficients in the expansion of the Hamiltonian vary with 𝜀</a:t>
            </a:r>
            <a:r>
              <a:rPr baseline="31999" sz="2200"/>
              <a:t>3</a:t>
            </a:r>
            <a:r>
              <a:rPr sz="2200"/>
              <a:t>.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Ex. For a NL segment with 𝜈</a:t>
            </a:r>
            <a:r>
              <a:rPr baseline="-5999" sz="2200"/>
              <a:t>0</a:t>
            </a:r>
            <a:r>
              <a:rPr sz="2200"/>
              <a:t> =0.3, a KV distribution with H</a:t>
            </a:r>
            <a:r>
              <a:rPr baseline="-5999" sz="2200"/>
              <a:t>0</a:t>
            </a:r>
            <a:r>
              <a:rPr sz="2200"/>
              <a:t> = 10 mm-mrad demonstrates an average r.m.s. variation of 5% in calculated value of of H</a:t>
            </a:r>
            <a:r>
              <a:rPr baseline="-5999" sz="2200"/>
              <a:t>0</a:t>
            </a:r>
            <a:r>
              <a:rPr sz="2200"/>
              <a:t>.</a:t>
            </a:r>
          </a:p>
        </p:txBody>
      </p:sp>
      <p:pic>
        <p:nvPicPr>
          <p:cNvPr id="143" name="SPH_100turn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06" y="3248661"/>
            <a:ext cx="8974188" cy="2941624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Higher order correlations between H and I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152400" y="8128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Turn by turn variation observed over many turns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Variations appear bounded and well behaved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Suggestive of some surface relating to a new invariant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Can we calculate this hyper-surface?</a:t>
            </a:r>
          </a:p>
        </p:txBody>
      </p:sp>
      <p:sp>
        <p:nvSpPr>
          <p:cNvPr id="148" name="Shape 1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grpSp>
        <p:nvGrpSpPr>
          <p:cNvPr id="151" name="Group 151"/>
          <p:cNvGrpSpPr/>
          <p:nvPr/>
        </p:nvGrpSpPr>
        <p:grpSpPr>
          <a:xfrm>
            <a:off x="37305" y="2655405"/>
            <a:ext cx="9069390" cy="3502623"/>
            <a:chOff x="0" y="0"/>
            <a:chExt cx="9069389" cy="3502621"/>
          </a:xfrm>
        </p:grpSpPr>
        <p:pic>
          <p:nvPicPr>
            <p:cNvPr id="149" name="Correlation_NL_0_step_1_Iota66_t3_1IO_NLL_protons_10kturns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03124" cy="35026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Correlation_NL_0_step_10_Iota66_t3_1IO_NLL_protons_100kturns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66267" y="0"/>
              <a:ext cx="4403123" cy="35026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Chromatic Considerations in IOTA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152400" y="8255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Tests performed for matched bunches with energy deviations 𝛿 ≤ 0.5%, with and without chromaticity correction</a:t>
            </a:r>
            <a:endParaRPr sz="2200"/>
          </a:p>
          <a:p>
            <a:pPr lvl="0" marL="342899" indent="-342899">
              <a:defRPr sz="1800"/>
            </a:pPr>
            <a:r>
              <a:rPr sz="2200"/>
              <a:t>Simulations of chromaticity </a:t>
            </a:r>
            <a:r>
              <a:rPr b="1" sz="2200"/>
              <a:t>corrected lattice</a:t>
            </a:r>
            <a:endParaRPr b="1" sz="2200"/>
          </a:p>
          <a:p>
            <a:pPr lvl="1"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Beam loss observed (4%) even for a bunch with 𝛿 = 0.1% and a normalized emittance of 𝜀</a:t>
            </a:r>
            <a:r>
              <a:rPr baseline="-5999" sz="2200">
                <a:solidFill>
                  <a:srgbClr val="3F6797"/>
                </a:solidFill>
              </a:rPr>
              <a:t>x</a:t>
            </a:r>
            <a:r>
              <a:rPr sz="2200">
                <a:solidFill>
                  <a:srgbClr val="3F6797"/>
                </a:solidFill>
              </a:rPr>
              <a:t> = 0.03 mm-mrad</a:t>
            </a:r>
            <a:endParaRPr sz="2200">
              <a:solidFill>
                <a:srgbClr val="3F6797"/>
              </a:solidFill>
            </a:endParaRPr>
          </a:p>
          <a:p>
            <a:pPr lvl="1"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Invariant clearly not preserved - 𝜎</a:t>
            </a:r>
            <a:r>
              <a:rPr baseline="-5999" sz="2200">
                <a:solidFill>
                  <a:srgbClr val="3F6797"/>
                </a:solidFill>
              </a:rPr>
              <a:t>H</a:t>
            </a:r>
            <a:r>
              <a:rPr sz="2200">
                <a:solidFill>
                  <a:srgbClr val="3F6797"/>
                </a:solidFill>
              </a:rPr>
              <a:t> &gt; 15%</a:t>
            </a:r>
            <a:endParaRPr sz="2200">
              <a:solidFill>
                <a:srgbClr val="3F6797"/>
              </a:solidFill>
            </a:endParaRPr>
          </a:p>
          <a:p>
            <a:pPr lvl="1"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As 𝛿 approaches 0.4%, the majority of the beam is lost</a:t>
            </a:r>
            <a:endParaRPr sz="2200">
              <a:solidFill>
                <a:srgbClr val="3F6797"/>
              </a:solidFill>
            </a:endParaRPr>
          </a:p>
          <a:p>
            <a:pPr lvl="0" marL="342899" indent="-342899">
              <a:defRPr sz="1800"/>
            </a:pPr>
            <a:r>
              <a:rPr b="1" sz="2200"/>
              <a:t>Uncorrected lattice</a:t>
            </a:r>
            <a:r>
              <a:rPr sz="2200"/>
              <a:t> retains better single particle dynamics</a:t>
            </a:r>
            <a:endParaRPr sz="2200"/>
          </a:p>
          <a:p>
            <a:pPr lvl="1"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For 𝛿 = 0.1%, no particle loss and 𝜎</a:t>
            </a:r>
            <a:r>
              <a:rPr baseline="-5999" sz="2200">
                <a:solidFill>
                  <a:srgbClr val="3F6797"/>
                </a:solidFill>
              </a:rPr>
              <a:t>H</a:t>
            </a:r>
            <a:r>
              <a:rPr sz="2200">
                <a:solidFill>
                  <a:srgbClr val="3F6797"/>
                </a:solidFill>
              </a:rPr>
              <a:t> ≈ 10%</a:t>
            </a:r>
            <a:endParaRPr b="1" sz="2200">
              <a:solidFill>
                <a:srgbClr val="3F6797"/>
              </a:solidFill>
            </a:endParaRPr>
          </a:p>
          <a:p>
            <a:pPr lvl="0" marL="342899" indent="-342899">
              <a:defRPr sz="1800"/>
            </a:pPr>
            <a:r>
              <a:rPr b="1" sz="2200"/>
              <a:t>Conclusion</a:t>
            </a:r>
            <a:r>
              <a:rPr sz="2200"/>
              <a:t>: Off-energy particles in IOTA are more sensitive to sextupole fields than to natural chromaticity of the lattice.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Chromaticity Correction Schemes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152400" y="2171700"/>
            <a:ext cx="8839200" cy="2997200"/>
          </a:xfrm>
          <a:prstGeom prst="rect">
            <a:avLst/>
          </a:prstGeom>
        </p:spPr>
        <p:txBody>
          <a:bodyPr/>
          <a:lstStyle/>
          <a:p>
            <a:pPr lvl="0" marL="330612" indent="-330612" defTabSz="813816">
              <a:defRPr sz="1800"/>
            </a:pPr>
            <a:r>
              <a:rPr sz="2136"/>
              <a:t>Recent work by Webb et al. presents a chromaticity correction scheme which preserves integrability</a:t>
            </a:r>
            <a:endParaRPr sz="2136"/>
          </a:p>
          <a:p>
            <a:pPr lvl="1" marL="712088" indent="-305180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sz="1779">
                <a:solidFill>
                  <a:srgbClr val="3F6797"/>
                </a:solidFill>
              </a:rPr>
              <a:t>Require equal horizontal and vertical chromaticities C</a:t>
            </a:r>
            <a:r>
              <a:rPr baseline="-5999" sz="1779">
                <a:solidFill>
                  <a:srgbClr val="3F6797"/>
                </a:solidFill>
              </a:rPr>
              <a:t>x</a:t>
            </a:r>
            <a:r>
              <a:rPr sz="1779">
                <a:solidFill>
                  <a:srgbClr val="3F6797"/>
                </a:solidFill>
              </a:rPr>
              <a:t> = C</a:t>
            </a:r>
            <a:r>
              <a:rPr baseline="-5999" sz="1779">
                <a:solidFill>
                  <a:srgbClr val="3F6797"/>
                </a:solidFill>
              </a:rPr>
              <a:t>y</a:t>
            </a:r>
            <a:endParaRPr sz="1779">
              <a:solidFill>
                <a:srgbClr val="3F6797"/>
              </a:solidFill>
            </a:endParaRPr>
          </a:p>
          <a:p>
            <a:pPr lvl="1" marL="712088" indent="-305180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sz="1779">
                <a:solidFill>
                  <a:srgbClr val="3F6797"/>
                </a:solidFill>
              </a:rPr>
              <a:t>Sextupoles must be optically transparent (𝛿φ = (2n +1)𝜋 )</a:t>
            </a:r>
            <a:endParaRPr sz="1779">
              <a:solidFill>
                <a:srgbClr val="3F6797"/>
              </a:solidFill>
            </a:endParaRPr>
          </a:p>
          <a:p>
            <a:pPr lvl="0" marL="305180" indent="-305180" defTabSz="813816">
              <a:defRPr sz="1800"/>
            </a:pPr>
            <a:r>
              <a:rPr sz="2136"/>
              <a:t>Recover normalized Hamiltonian with adjustment to nonlinear strength parameter, </a:t>
            </a:r>
            <a:r>
              <a:rPr i="1" sz="2136">
                <a:latin typeface="Optima"/>
                <a:ea typeface="Optima"/>
                <a:cs typeface="Optima"/>
                <a:sym typeface="Optima"/>
              </a:rPr>
              <a:t>t</a:t>
            </a:r>
            <a:endParaRPr i="1" sz="2136">
              <a:latin typeface="Optima"/>
              <a:ea typeface="Optima"/>
              <a:cs typeface="Optima"/>
              <a:sym typeface="Optima"/>
            </a:endParaRPr>
          </a:p>
          <a:p>
            <a:pPr lvl="1" marL="686657" indent="-279749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i="1" sz="1958">
                <a:solidFill>
                  <a:srgbClr val="3F6797"/>
                </a:solidFill>
                <a:latin typeface="Optima"/>
                <a:ea typeface="Optima"/>
                <a:cs typeface="Optima"/>
                <a:sym typeface="Optima"/>
              </a:rPr>
              <a:t>Complete correction may not be needed!</a:t>
            </a:r>
            <a:endParaRPr i="1" sz="1958">
              <a:solidFill>
                <a:srgbClr val="3F6797"/>
              </a:solidFill>
              <a:latin typeface="Optima"/>
              <a:ea typeface="Optima"/>
              <a:cs typeface="Optima"/>
              <a:sym typeface="Optima"/>
            </a:endParaRPr>
          </a:p>
          <a:p>
            <a:pPr lvl="1" marL="686657" indent="-279749" defTabSz="813816">
              <a:buChar char="•"/>
              <a:defRPr sz="1800">
                <a:solidFill>
                  <a:srgbClr val="000000"/>
                </a:solidFill>
              </a:defRPr>
            </a:pPr>
            <a:r>
              <a:rPr i="1" sz="1958">
                <a:solidFill>
                  <a:srgbClr val="3F6797"/>
                </a:solidFill>
                <a:latin typeface="Optima"/>
                <a:ea typeface="Optima"/>
                <a:cs typeface="Optima"/>
                <a:sym typeface="Optima"/>
              </a:rPr>
              <a:t>Carefully placed sextuples at low strength may correct for energy spread</a:t>
            </a:r>
          </a:p>
        </p:txBody>
      </p:sp>
      <p:pic>
        <p:nvPicPr>
          <p:cNvPr id="15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610" y="1565572"/>
            <a:ext cx="5562293" cy="47736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152399" y="5370829"/>
            <a:ext cx="883920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899" indent="-342899">
              <a:spcBef>
                <a:spcPts val="500"/>
              </a:spcBef>
              <a:buSzPct val="100000"/>
              <a:buFont typeface="Arial"/>
              <a:buChar char="•"/>
              <a:defRPr sz="2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200"/>
              <a:t>Current work aimed at adjusting IOTA-1IO design to meet these requirements for basic testing</a:t>
            </a:r>
          </a:p>
        </p:txBody>
      </p:sp>
      <p:sp>
        <p:nvSpPr>
          <p:cNvPr id="161" name="Shape 161"/>
          <p:cNvSpPr/>
          <p:nvPr/>
        </p:nvSpPr>
        <p:spPr>
          <a:xfrm>
            <a:off x="171246" y="664804"/>
            <a:ext cx="833165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2400"/>
              <a:t>For realistic energy spreads, chromaticity significantly perturbs integrable motion </a:t>
            </a:r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Initial simulations with space charge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152400" y="6858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 marL="356615" indent="-356615" defTabSz="877823">
              <a:defRPr sz="1800"/>
            </a:pPr>
            <a:r>
              <a:rPr sz="2304"/>
              <a:t>Lattice Parameters:</a:t>
            </a:r>
            <a:endParaRPr sz="2304"/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Iota v6.6 lattice with a single NL magnet</a:t>
            </a:r>
            <a:endParaRPr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zero sextupole strength, zero RF</a:t>
            </a:r>
            <a:endParaRPr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CHEF propagation of all lattice elements, 4 slices per element</a:t>
            </a:r>
            <a:endParaRPr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b="1" sz="1919">
                <a:solidFill>
                  <a:srgbClr val="3F6797"/>
                </a:solidFill>
              </a:rPr>
              <a:t>Nonlinear strength parameter t = 0.4</a:t>
            </a:r>
            <a:endParaRPr b="1"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Nonlinear aperture parameter c = 0.01 m</a:t>
            </a:r>
            <a:r>
              <a:rPr baseline="31999" sz="1919">
                <a:solidFill>
                  <a:srgbClr val="3F6797"/>
                </a:solidFill>
              </a:rPr>
              <a:t>1/2</a:t>
            </a:r>
            <a:endParaRPr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diagnostics at center of NL magnet</a:t>
            </a:r>
            <a:endParaRPr sz="1919">
              <a:solidFill>
                <a:srgbClr val="3F6797"/>
              </a:solidFill>
            </a:endParaRPr>
          </a:p>
          <a:p>
            <a:pPr lvl="0" marL="356615" indent="-356615" defTabSz="877823">
              <a:defRPr sz="1800"/>
            </a:pPr>
            <a:r>
              <a:rPr sz="2304"/>
              <a:t>Space Charge parameters:</a:t>
            </a:r>
            <a:endParaRPr sz="2304"/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2D open solver with 64x64 mesh, periodic in z</a:t>
            </a:r>
            <a:endParaRPr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100 particles per cell</a:t>
            </a:r>
            <a:endParaRPr sz="1919">
              <a:solidFill>
                <a:srgbClr val="3F6797"/>
              </a:solidFill>
            </a:endParaRPr>
          </a:p>
          <a:p>
            <a:pPr lvl="0" marL="356615" indent="-356615" defTabSz="877823">
              <a:defRPr sz="1800"/>
            </a:pPr>
            <a:r>
              <a:rPr sz="2304"/>
              <a:t>Proton beam parameters:</a:t>
            </a:r>
            <a:endParaRPr sz="2304"/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2.5 MeV protons, matched at center of NL element</a:t>
            </a:r>
            <a:endParaRPr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dp/p = 0, to minimize chromatic effects</a:t>
            </a:r>
            <a:endParaRPr sz="1919">
              <a:solidFill>
                <a:srgbClr val="3F6797"/>
              </a:solidFill>
            </a:endParaRPr>
          </a:p>
          <a:p>
            <a:pPr lvl="1" marL="768095" indent="-329184" defTabSz="877823">
              <a:defRPr sz="1800">
                <a:solidFill>
                  <a:srgbClr val="000000"/>
                </a:solidFill>
              </a:defRPr>
            </a:pPr>
            <a:r>
              <a:rPr sz="1919">
                <a:solidFill>
                  <a:srgbClr val="3F6797"/>
                </a:solidFill>
              </a:rPr>
              <a:t>generalized KV distribution with first invariant </a:t>
            </a:r>
            <a:r>
              <a:rPr sz="1919">
                <a:solidFill>
                  <a:srgbClr val="3F6797"/>
                </a:solidFill>
              </a:rPr>
              <a:t>H</a:t>
            </a:r>
            <a:r>
              <a:rPr baseline="-23812" sz="1919">
                <a:solidFill>
                  <a:srgbClr val="3F6797"/>
                </a:solidFill>
              </a:rPr>
              <a:t>0</a:t>
            </a:r>
            <a:r>
              <a:rPr sz="1919">
                <a:solidFill>
                  <a:srgbClr val="3F6797"/>
                </a:solidFill>
              </a:rPr>
              <a:t> = 9.74 mm-mrad</a:t>
            </a:r>
            <a:endParaRPr sz="1919">
              <a:solidFill>
                <a:srgbClr val="3F6797"/>
              </a:solidFill>
            </a:endParaRPr>
          </a:p>
          <a:p>
            <a:pPr lvl="2" marL="1170431" indent="-292607" defTabSz="877823">
              <a:defRPr sz="1800">
                <a:solidFill>
                  <a:srgbClr val="000000"/>
                </a:solidFill>
              </a:defRPr>
            </a:pPr>
            <a:r>
              <a:rPr sz="1727">
                <a:solidFill>
                  <a:srgbClr val="7C9647"/>
                </a:solidFill>
              </a:rPr>
              <a:t>corresponds to </a:t>
            </a:r>
            <a:r>
              <a:rPr sz="1727">
                <a:solidFill>
                  <a:srgbClr val="7C9647"/>
                </a:solidFill>
              </a:rPr>
              <a:t>𝜀</a:t>
            </a:r>
            <a:r>
              <a:rPr baseline="-5999" sz="1727">
                <a:solidFill>
                  <a:srgbClr val="7C9647"/>
                </a:solidFill>
              </a:rPr>
              <a:t>x,n </a:t>
            </a:r>
            <a:r>
              <a:rPr sz="1727">
                <a:solidFill>
                  <a:srgbClr val="7C9647"/>
                </a:solidFill>
              </a:rPr>
              <a:t>= </a:t>
            </a:r>
            <a:r>
              <a:rPr sz="1727">
                <a:solidFill>
                  <a:srgbClr val="7C9647"/>
                </a:solidFill>
              </a:rPr>
              <a:t>0.3 mm-mrad, and </a:t>
            </a:r>
            <a:r>
              <a:rPr sz="1727">
                <a:solidFill>
                  <a:srgbClr val="7C9647"/>
                </a:solidFill>
              </a:rPr>
              <a:t>𝜀</a:t>
            </a:r>
            <a:r>
              <a:rPr baseline="-5999" sz="1727">
                <a:solidFill>
                  <a:srgbClr val="7C9647"/>
                </a:solidFill>
              </a:rPr>
              <a:t>y,n </a:t>
            </a:r>
            <a:r>
              <a:rPr sz="1727">
                <a:solidFill>
                  <a:srgbClr val="7C9647"/>
                </a:solidFill>
              </a:rPr>
              <a:t>= </a:t>
            </a:r>
            <a:r>
              <a:rPr sz="1727">
                <a:solidFill>
                  <a:srgbClr val="7C9647"/>
                </a:solidFill>
              </a:rPr>
              <a:t>0.6 mm-mrad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Space charge tune shift in IOTA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152400" y="6858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Linear lattice with zero current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tunes are equal and vary weakly with amplitude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Qx = Qy = 0.3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Nonlinear lattice with zero current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tunes are asymmetric and vary strongly with amplitude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Qx = 0.403    Qy = 0.232     (very near the axis)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With space charge, tune varies orbit to orbit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Compute incoherent tune shift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Compare against single particle orbits</a:t>
            </a:r>
            <a:endParaRPr sz="2200">
              <a:solidFill>
                <a:srgbClr val="3F679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Observe dQ</a:t>
            </a:r>
            <a:r>
              <a:rPr baseline="-5999" sz="2000">
                <a:solidFill>
                  <a:srgbClr val="7C9647"/>
                </a:solidFill>
              </a:rPr>
              <a:t>x</a:t>
            </a:r>
            <a:r>
              <a:rPr sz="2000">
                <a:solidFill>
                  <a:srgbClr val="7C9647"/>
                </a:solidFill>
              </a:rPr>
              <a:t> ~ dQ</a:t>
            </a:r>
            <a:r>
              <a:rPr baseline="-5999" sz="2000">
                <a:solidFill>
                  <a:srgbClr val="7C9647"/>
                </a:solidFill>
              </a:rPr>
              <a:t>y</a:t>
            </a:r>
            <a:r>
              <a:rPr sz="2000">
                <a:solidFill>
                  <a:srgbClr val="7C9647"/>
                </a:solidFill>
              </a:rPr>
              <a:t> (near axis)</a:t>
            </a:r>
            <a:endParaRPr sz="2000">
              <a:solidFill>
                <a:srgbClr val="7C964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evidence of strong coupling in x and y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71" name="incoherent_tune_shif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2814" y="3873500"/>
            <a:ext cx="3277172" cy="886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Beam evolution at dQ = -0.01 IOTA lattice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317500" y="9144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76" name="beam_envelope_x_0pt1-2D-600turn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697" y="590171"/>
            <a:ext cx="4076906" cy="3053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beam_envelope_y_compare_0pt1-2D-600turn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3711" y="590171"/>
            <a:ext cx="4080753" cy="3053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beam_sc_turn_600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8163" y="3620749"/>
            <a:ext cx="3691849" cy="275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beam_sc_turn_0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225" y="3620749"/>
            <a:ext cx="3691849" cy="2759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Particle dynamics - Equilibration and diffusion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152400" y="8001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Mixing on the scale of 1 turn</a:t>
            </a:r>
            <a:endParaRPr sz="2400"/>
          </a:p>
          <a:p>
            <a:pPr lvl="1" marL="831272" indent="-37407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t = 0.4 is rather large, so tune spread leads to fast mixing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Diffusion varies with H</a:t>
            </a:r>
            <a:r>
              <a:rPr baseline="-5999" sz="2400"/>
              <a:t>0</a:t>
            </a:r>
            <a:endParaRPr baseline="-5999"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consistent at median values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strong tails at large H</a:t>
            </a:r>
            <a:r>
              <a:rPr baseline="-5999" sz="2200">
                <a:solidFill>
                  <a:srgbClr val="3F6797"/>
                </a:solidFill>
              </a:rPr>
              <a:t>0</a:t>
            </a:r>
            <a:endParaRPr baseline="-5999" sz="2200">
              <a:solidFill>
                <a:srgbClr val="3F6797"/>
              </a:solidFill>
            </a:endParaRP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84" name="5turns_layered_small_char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652" y="1787889"/>
            <a:ext cx="4012414" cy="3048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longterm_diffusion_layered_small_char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33" y="3034104"/>
            <a:ext cx="4390616" cy="3245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Dependence of diffusion on H</a:t>
            </a:r>
            <a:r>
              <a:rPr b="1" baseline="-5999" i="1" sz="2800"/>
              <a:t>0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89" name="20turns_samples_smallcharge-b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884" y="582564"/>
            <a:ext cx="3871115" cy="287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Turn25_mixing_smallcharge-b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7122" y="582564"/>
            <a:ext cx="3885982" cy="287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owH-20-25_layered-smallcharge-b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294" y="3534644"/>
            <a:ext cx="3872295" cy="2862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highH-20-25_layered_smallcharge-b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3966" y="3534644"/>
            <a:ext cx="3872295" cy="2862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Collaboration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152400" y="8890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DOE HEP Phase II SBIR project</a:t>
            </a:r>
            <a:endParaRPr sz="2400"/>
          </a:p>
          <a:p>
            <a:pPr lvl="0">
              <a:defRPr sz="1800"/>
            </a:pPr>
            <a:r>
              <a:rPr sz="2400"/>
              <a:t>Ongoing collaboration between RadiaSoft and Fermilab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 marL="342900" indent="-342900">
              <a:spcBef>
                <a:spcPts val="800"/>
              </a:spcBef>
              <a:buSzPct val="120000"/>
              <a:buFontTx/>
              <a:defRPr sz="1800"/>
            </a:pPr>
            <a:r>
              <a:rPr sz="1500">
                <a:latin typeface="Optima"/>
                <a:ea typeface="Optima"/>
                <a:cs typeface="Optima"/>
                <a:sym typeface="Optima"/>
              </a:rPr>
              <a:t>This work is supported the US DOE Office of Science, Office of High Energy Physics:  </a:t>
            </a:r>
            <a:r>
              <a:rPr sz="1500">
                <a:latin typeface="Optima"/>
                <a:ea typeface="Optima"/>
                <a:cs typeface="Optima"/>
                <a:sym typeface="Optima"/>
              </a:rPr>
              <a:t>DE-SC0011340.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8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531" y="4028902"/>
            <a:ext cx="2754554" cy="535993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19060" y="2464454"/>
            <a:ext cx="9124940" cy="1098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37" tIns="44437" rIns="44437" bIns="44437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D.L. Bruhwiler</a:t>
            </a:r>
            <a:r>
              <a:rPr b="1" baseline="50000" sz="2400">
                <a:solidFill>
                  <a:srgbClr val="C12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 N. Cook</a:t>
            </a:r>
            <a:r>
              <a:rPr b="1" baseline="50000" sz="2400">
                <a:solidFill>
                  <a:srgbClr val="C12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 S. Webb</a:t>
            </a:r>
            <a:r>
              <a:rPr b="1" baseline="50000" sz="2400">
                <a:solidFill>
                  <a:srgbClr val="C12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  A. Valishev</a:t>
            </a:r>
            <a:r>
              <a:rPr b="1" baseline="50000" sz="2400">
                <a:solidFill>
                  <a:srgbClr val="C12723"/>
                </a:solidFill>
              </a:rPr>
              <a:t>#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1200"/>
              </a:spcBef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R. Nagler</a:t>
            </a:r>
            <a:r>
              <a:rPr b="1" baseline="50000" sz="2400">
                <a:solidFill>
                  <a:srgbClr val="C12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  R. Kishek</a:t>
            </a:r>
            <a:r>
              <a:rPr b="1" baseline="50000" sz="2400">
                <a:solidFill>
                  <a:srgbClr val="C12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</a:t>
            </a:r>
            <a:r>
              <a:rPr baseline="50000" i="1" sz="2400">
                <a:solidFill>
                  <a:srgbClr val="C127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aseline="60000" sz="2400">
                <a:solidFill>
                  <a:srgbClr val="C12723"/>
                </a:solidFill>
                <a:latin typeface="Symbol"/>
                <a:ea typeface="Symbol"/>
                <a:cs typeface="Symbol"/>
                <a:sym typeface="Symbol"/>
              </a:rPr>
              <a:t>ψ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  E. Prebys</a:t>
            </a:r>
            <a:r>
              <a:rPr b="1" baseline="50000" sz="2400">
                <a:solidFill>
                  <a:srgbClr val="C12723"/>
                </a:solidFill>
              </a:rPr>
              <a:t>#</a:t>
            </a:r>
            <a:r>
              <a:rPr sz="2400">
                <a:latin typeface="Arial"/>
                <a:ea typeface="Arial"/>
                <a:cs typeface="Arial"/>
                <a:sym typeface="Arial"/>
              </a:rPr>
              <a:t>   S. Nagaitsev</a:t>
            </a:r>
            <a:r>
              <a:rPr b="1" baseline="50000" sz="2400">
                <a:solidFill>
                  <a:srgbClr val="C12723"/>
                </a:solidFill>
              </a:rPr>
              <a:t>#</a:t>
            </a:r>
          </a:p>
        </p:txBody>
      </p:sp>
      <p:sp>
        <p:nvSpPr>
          <p:cNvPr id="82" name="Shape 82"/>
          <p:cNvSpPr/>
          <p:nvPr/>
        </p:nvSpPr>
        <p:spPr>
          <a:xfrm>
            <a:off x="6791289" y="3916812"/>
            <a:ext cx="243543" cy="451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aseline="50000" sz="2400">
                <a:solidFill>
                  <a:srgbClr val="C12723"/>
                </a:solidFill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baseline="0" sz="1800">
                <a:solidFill>
                  <a:srgbClr val="000000"/>
                </a:solidFill>
              </a:defRPr>
            </a:pPr>
            <a:r>
              <a:rPr baseline="50000" sz="2400">
                <a:solidFill>
                  <a:srgbClr val="C12723"/>
                </a:solidFill>
              </a:rPr>
              <a:t>ψ</a:t>
            </a:r>
          </a:p>
        </p:txBody>
      </p:sp>
      <p:sp>
        <p:nvSpPr>
          <p:cNvPr id="83" name="Shape 83"/>
          <p:cNvSpPr/>
          <p:nvPr/>
        </p:nvSpPr>
        <p:spPr>
          <a:xfrm>
            <a:off x="3933892" y="4014325"/>
            <a:ext cx="243047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baseline="50000" sz="2800">
                <a:solidFill>
                  <a:srgbClr val="C12723"/>
                </a:solidFill>
              </a:defRPr>
            </a:lvl1pPr>
          </a:lstStyle>
          <a:p>
            <a:pPr lvl="0">
              <a:defRPr b="0" baseline="0" sz="1800">
                <a:solidFill>
                  <a:srgbClr val="000000"/>
                </a:solidFill>
              </a:defRPr>
            </a:pPr>
            <a:r>
              <a:rPr b="1" baseline="50000" sz="2800">
                <a:solidFill>
                  <a:srgbClr val="C12723"/>
                </a:solidFill>
              </a:rPr>
              <a:t>#</a:t>
            </a:r>
          </a:p>
        </p:txBody>
      </p:sp>
      <p:sp>
        <p:nvSpPr>
          <p:cNvPr id="84" name="Shape 84"/>
          <p:cNvSpPr/>
          <p:nvPr/>
        </p:nvSpPr>
        <p:spPr>
          <a:xfrm>
            <a:off x="868131" y="3958401"/>
            <a:ext cx="273408" cy="47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baseline="50000" sz="2400">
                <a:solidFill>
                  <a:srgbClr val="C127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 baseline="0" sz="1800">
                <a:solidFill>
                  <a:srgbClr val="000000"/>
                </a:solidFill>
              </a:defRPr>
            </a:pPr>
            <a:r>
              <a:rPr b="1" baseline="50000" sz="2400">
                <a:solidFill>
                  <a:srgbClr val="C12723"/>
                </a:solidFill>
              </a:rPr>
              <a:t>&amp;</a:t>
            </a:r>
          </a:p>
        </p:txBody>
      </p:sp>
      <p:pic>
        <p:nvPicPr>
          <p:cNvPr id="85" name="image3.png" descr="FermiLogo_blue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8445" y="4014325"/>
            <a:ext cx="2152486" cy="45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7019" y="3879543"/>
            <a:ext cx="697725" cy="697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Conclusions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152400" y="8890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Simulated IOTA lattice with segmented NL element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Invariants appear well behaved over 1 million turns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Higher order contributions of NL magnet at zero current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Variation in the invariants scales with 𝜈</a:t>
            </a:r>
            <a:r>
              <a:rPr baseline="-5999" sz="2200">
                <a:solidFill>
                  <a:srgbClr val="3F6797"/>
                </a:solidFill>
              </a:rPr>
              <a:t>0</a:t>
            </a:r>
            <a:r>
              <a:rPr baseline="31999" sz="2200">
                <a:solidFill>
                  <a:srgbClr val="3F6797"/>
                </a:solidFill>
              </a:rPr>
              <a:t>3 </a:t>
            </a:r>
            <a:r>
              <a:rPr sz="2200">
                <a:solidFill>
                  <a:srgbClr val="3F6797"/>
                </a:solidFill>
              </a:rPr>
              <a:t> and 𝜀</a:t>
            </a:r>
            <a:r>
              <a:rPr baseline="31999" sz="2200">
                <a:solidFill>
                  <a:srgbClr val="3F6797"/>
                </a:solidFill>
              </a:rPr>
              <a:t>3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Large energy spread breaks integrability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Dynamics are especially sensitive to sextupole fields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Initial simulations with space charge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Tune depression appears to break integrability</a:t>
            </a:r>
            <a:endParaRPr sz="2200">
              <a:solidFill>
                <a:srgbClr val="3F679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But there may be other nearby invariants</a:t>
            </a:r>
            <a:endParaRPr sz="2000">
              <a:solidFill>
                <a:srgbClr val="7C964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Look for bounded behavior to retain nonlinear decoherence</a:t>
            </a:r>
            <a:endParaRPr sz="2000">
              <a:solidFill>
                <a:srgbClr val="7C964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Operation at modest currents will likely require adjustments to the magnets surrounding the integrable optics insert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Future Work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152400" y="7239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Understand dynamics with space charge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Investigate single particle dynamics with low nonlinearity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Adjust lattice incrementally to recover integrability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Calculate diffusion coefficient in perturbative regime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Implement chromaticity correction scheme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Optically transparent sextuples to equate chromaticities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Optimize dynamic aperture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Simulate wakefields in IOTA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Quadrupolar term along vertical axis may limit peak current</a:t>
            </a:r>
            <a:endParaRPr sz="22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400"/>
              <a:t>Simulate injection of matched beam</a:t>
            </a:r>
            <a:endParaRPr sz="2400"/>
          </a:p>
          <a:p>
            <a:pPr lvl="0">
              <a:defRPr sz="1800"/>
            </a:pPr>
            <a:r>
              <a:rPr sz="2400"/>
              <a:t>Consider machine perturbations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misalignments and mismatches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Outline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52400" y="7366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 marL="316523" indent="-316523">
              <a:defRPr sz="1800"/>
            </a:pPr>
            <a:r>
              <a:rPr sz="2400"/>
              <a:t>Integrable optics at IOTA</a:t>
            </a:r>
            <a:endParaRPr sz="2400"/>
          </a:p>
          <a:p>
            <a:pPr lvl="0" marL="316523" indent="-316523">
              <a:defRPr sz="1800"/>
            </a:pPr>
            <a:endParaRPr sz="1600"/>
          </a:p>
          <a:p>
            <a:pPr lvl="0" marL="316523" indent="-316523">
              <a:defRPr sz="1800"/>
            </a:pPr>
            <a:r>
              <a:rPr sz="2400"/>
              <a:t>Synergia 2.1 for beam dynamics simulations</a:t>
            </a:r>
            <a:endParaRPr sz="2400"/>
          </a:p>
          <a:p>
            <a:pPr lvl="0" marL="316523" indent="-316523">
              <a:defRPr sz="1800"/>
            </a:pPr>
            <a:endParaRPr sz="1600"/>
          </a:p>
          <a:p>
            <a:pPr lvl="0" marL="316523" indent="-316523">
              <a:defRPr sz="1800"/>
            </a:pPr>
            <a:r>
              <a:rPr sz="2400"/>
              <a:t>Nonlinear dynamics in the zero current limit</a:t>
            </a:r>
            <a:endParaRPr sz="2400"/>
          </a:p>
          <a:p>
            <a:pPr lvl="1" marL="773723" indent="-316523"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6797"/>
                </a:solidFill>
              </a:rPr>
              <a:t>Higher order terms in the nonlinear Hamiltonian</a:t>
            </a:r>
            <a:endParaRPr sz="2400">
              <a:solidFill>
                <a:srgbClr val="3F6797"/>
              </a:solidFill>
            </a:endParaRPr>
          </a:p>
          <a:p>
            <a:pPr lvl="1" marL="773723" indent="-316523"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6797"/>
                </a:solidFill>
              </a:rPr>
              <a:t>Variation with H</a:t>
            </a:r>
            <a:r>
              <a:rPr baseline="-5999" sz="2400">
                <a:solidFill>
                  <a:srgbClr val="3F6797"/>
                </a:solidFill>
              </a:rPr>
              <a:t>0</a:t>
            </a:r>
            <a:r>
              <a:rPr sz="2400">
                <a:solidFill>
                  <a:srgbClr val="3F6797"/>
                </a:solidFill>
              </a:rPr>
              <a:t> and emittance</a:t>
            </a:r>
            <a:endParaRPr sz="2400">
              <a:solidFill>
                <a:srgbClr val="3F6797"/>
              </a:solidFill>
            </a:endParaRPr>
          </a:p>
          <a:p>
            <a:pPr lvl="1" marL="773723" indent="-316523"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6797"/>
                </a:solidFill>
              </a:rPr>
              <a:t>Correlations between 1st and 2nd invariant</a:t>
            </a:r>
            <a:endParaRPr sz="2400">
              <a:solidFill>
                <a:srgbClr val="3F6797"/>
              </a:solidFill>
            </a:endParaRPr>
          </a:p>
          <a:p>
            <a:pPr lvl="1" marL="773723" indent="-316523"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6797"/>
                </a:solidFill>
              </a:rPr>
              <a:t>Chromaticity correction schemes</a:t>
            </a:r>
            <a:endParaRPr sz="2400">
              <a:solidFill>
                <a:srgbClr val="3F6797"/>
              </a:solidFill>
            </a:endParaRPr>
          </a:p>
          <a:p>
            <a:pPr lvl="0" marL="316523" indent="-316523">
              <a:defRPr sz="1800"/>
            </a:pPr>
            <a:endParaRPr sz="1600"/>
          </a:p>
          <a:p>
            <a:pPr lvl="0" marL="316523" indent="-316523">
              <a:defRPr sz="1800"/>
            </a:pPr>
            <a:r>
              <a:rPr sz="2400"/>
              <a:t>Initial studies of nonlinear dynamics with space charge</a:t>
            </a:r>
            <a:endParaRPr sz="2400"/>
          </a:p>
          <a:p>
            <a:pPr lvl="1" marL="773723" indent="-316523"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6797"/>
                </a:solidFill>
              </a:rPr>
              <a:t>Tune depression</a:t>
            </a:r>
            <a:endParaRPr sz="2400">
              <a:solidFill>
                <a:srgbClr val="3F6797"/>
              </a:solidFill>
            </a:endParaRPr>
          </a:p>
          <a:p>
            <a:pPr lvl="1" marL="773723" indent="-316523"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3F6797"/>
                </a:solidFill>
              </a:rPr>
              <a:t>Diffusive dynamics and phase space mixing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Integrable Optics and the IOTA lattice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152400" y="7366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Experimental initiative to test nonlinear integrable optics</a:t>
            </a:r>
            <a:endParaRPr sz="22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F6797"/>
                </a:solidFill>
              </a:rPr>
              <a:t>Danilov &amp; Nagaitsev “Nonlinear accelerator lattices with one and two analytic invariants,” PRSTAB </a:t>
            </a:r>
            <a:r>
              <a:rPr b="1" sz="2000">
                <a:solidFill>
                  <a:srgbClr val="3F6797"/>
                </a:solidFill>
              </a:rPr>
              <a:t>13</a:t>
            </a:r>
            <a:r>
              <a:rPr sz="2000">
                <a:solidFill>
                  <a:srgbClr val="3F6797"/>
                </a:solidFill>
              </a:rPr>
              <a:t>, 084002 (2010)</a:t>
            </a:r>
            <a:endParaRPr sz="2000">
              <a:solidFill>
                <a:srgbClr val="3F6797"/>
              </a:solidFill>
            </a:endParaRPr>
          </a:p>
          <a:p>
            <a:pPr lvl="0">
              <a:defRPr sz="1800"/>
            </a:pPr>
            <a:r>
              <a:rPr sz="2200"/>
              <a:t>Use of special nonlinear magnet can result in a 2nd invariant of motion, completely integrable dynamics</a:t>
            </a:r>
            <a:endParaRPr sz="22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F6797"/>
                </a:solidFill>
              </a:rPr>
              <a:t>Single particle trajectories are regular and bounded</a:t>
            </a:r>
            <a:endParaRPr sz="20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F6797"/>
                </a:solidFill>
              </a:rPr>
              <a:t>Mitigate parametric resonances via nonlinear decoherence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95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1414" y="3536567"/>
            <a:ext cx="5347486" cy="291503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>
            <a:off x="4839964" y="4332413"/>
            <a:ext cx="3327401" cy="1297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400"/>
              <a:t>A. Valishev, “IOTA - A Brief Parametric Profile,” presented at </a:t>
            </a:r>
            <a:r>
              <a:rPr i="1" sz="1400"/>
              <a:t>Focused Workshop on Scientific Opportunities in IOTA </a:t>
            </a:r>
            <a:r>
              <a:rPr sz="1400"/>
              <a:t>(Batavia, April, 2015);</a:t>
            </a:r>
            <a:r>
              <a:rPr sz="1600"/>
              <a:t> </a:t>
            </a:r>
            <a:r>
              <a:rPr sz="1200">
                <a:latin typeface="Trebuchet MS"/>
                <a:ea typeface="Trebuchet MS"/>
                <a:cs typeface="Trebuchet MS"/>
                <a:sym typeface="Trebuchet MS"/>
                <a:hlinkClick r:id="rId3" invalidUrl="" action="" tgtFrame="" tooltip="" history="1" highlightClick="0" endSnd="0"/>
              </a:rPr>
              <a:t>http</a:t>
            </a:r>
            <a:r>
              <a:rPr sz="1200">
                <a:latin typeface="Trebuchet MS"/>
                <a:ea typeface="Trebuchet MS"/>
                <a:cs typeface="Trebuchet MS"/>
                <a:sym typeface="Trebuchet MS"/>
                <a:hlinkClick r:id="rId3" invalidUrl="" action="" tgtFrame="" tooltip="" history="1" highlightClick="0" endSnd="0"/>
              </a:rPr>
              <a:t>://</a:t>
            </a:r>
            <a:r>
              <a:rPr sz="1200">
                <a:latin typeface="Trebuchet MS"/>
                <a:ea typeface="Trebuchet MS"/>
                <a:cs typeface="Trebuchet MS"/>
                <a:sym typeface="Trebuchet MS"/>
                <a:hlinkClick r:id="rId3" invalidUrl="" action="" tgtFrame="" tooltip="" history="1" highlightClick="0" endSnd="0"/>
              </a:rPr>
              <a:t>asta.fnal.gov/IOTA/IOTAmeeting/IOTA_Short.pdf</a:t>
            </a:r>
          </a:p>
        </p:txBody>
      </p:sp>
      <p:pic>
        <p:nvPicPr>
          <p:cNvPr id="97" name="betaScale-01-adjusted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725" y="3809077"/>
            <a:ext cx="3626324" cy="2257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eam_turn_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674" y="3494738"/>
            <a:ext cx="3882919" cy="2899826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body" idx="1"/>
          </p:nvPr>
        </p:nvSpPr>
        <p:spPr>
          <a:xfrm>
            <a:off x="-50800" y="622300"/>
            <a:ext cx="8839200" cy="4686300"/>
          </a:xfrm>
          <a:prstGeom prst="rect">
            <a:avLst/>
          </a:prstGeom>
        </p:spPr>
        <p:txBody>
          <a:bodyPr/>
          <a:lstStyle/>
          <a:p>
            <a:pPr lvl="0" marL="371475" indent="-371475">
              <a:defRPr sz="1800"/>
            </a:pPr>
            <a:r>
              <a:rPr sz="2000"/>
              <a:t>Danilov &amp; Nagaitsev derived potential </a:t>
            </a:r>
            <a:br>
              <a:rPr sz="2000"/>
            </a:br>
            <a:r>
              <a:rPr sz="2000"/>
              <a:t>which produces Hamiltonian with </a:t>
            </a:r>
            <a:br>
              <a:rPr sz="2000"/>
            </a:br>
            <a:r>
              <a:rPr sz="2000"/>
              <a:t>two analytic invariants</a:t>
            </a:r>
            <a:endParaRPr sz="20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F6797"/>
                </a:solidFill>
              </a:rPr>
              <a:t>Vary magnetic field strengths to </a:t>
            </a:r>
            <a:br>
              <a:rPr>
                <a:solidFill>
                  <a:srgbClr val="3F6797"/>
                </a:solidFill>
              </a:rPr>
            </a:br>
            <a:r>
              <a:rPr>
                <a:solidFill>
                  <a:srgbClr val="3F6797"/>
                </a:solidFill>
              </a:rPr>
              <a:t>obtain order unity tune spread</a:t>
            </a:r>
            <a:endParaRPr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F6797"/>
                </a:solidFill>
              </a:rPr>
              <a:t>Symmetric motion through NL </a:t>
            </a:r>
            <a:br>
              <a:rPr>
                <a:solidFill>
                  <a:srgbClr val="3F6797"/>
                </a:solidFill>
              </a:rPr>
            </a:br>
            <a:r>
              <a:rPr>
                <a:solidFill>
                  <a:srgbClr val="3F6797"/>
                </a:solidFill>
              </a:rPr>
              <a:t>section preserves integrability</a:t>
            </a:r>
            <a:endParaRPr>
              <a:solidFill>
                <a:srgbClr val="3F6797"/>
              </a:solidFill>
            </a:endParaRPr>
          </a:p>
          <a:p>
            <a:pPr lvl="0" marL="371475" indent="-371475">
              <a:defRPr sz="1800"/>
            </a:pPr>
            <a:r>
              <a:rPr sz="2000"/>
              <a:t>A generalized K-V distribution </a:t>
            </a:r>
            <a:br>
              <a:rPr sz="2000"/>
            </a:br>
            <a:r>
              <a:rPr sz="2000"/>
              <a:t>with fixed H demonstrates shape</a:t>
            </a:r>
          </a:p>
        </p:txBody>
      </p:sp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Bunch matching with the nonlinear lattice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03" name="potential_profil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9498" y="991769"/>
            <a:ext cx="4100096" cy="5298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14350" y="6515100"/>
            <a:ext cx="566578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457200"/>
            <a:r>
              <a:rPr sz="900"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rPr>
              <a:t>Slide courtesy of </a:t>
            </a:r>
            <a:r>
              <a:rPr sz="900"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rPr>
              <a:t>James Amundson | Advancing Particle Accelerator Science with High Performance Computing</a:t>
            </a:r>
          </a:p>
        </p:txBody>
      </p:sp>
      <p:sp>
        <p:nvSpPr>
          <p:cNvPr id="106" name="Shape 106"/>
          <p:cNvSpPr/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4C97"/>
                </a:solidFill>
              </a:rPr>
              <a:t>Beam dynamics with space charge via Synergia 2.1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04C97"/>
                </a:solidFill>
              </a:rPr>
            </a:fld>
          </a:p>
        </p:txBody>
      </p:sp>
      <p:sp>
        <p:nvSpPr>
          <p:cNvPr id="108" name="Shape 108"/>
          <p:cNvSpPr/>
          <p:nvPr/>
        </p:nvSpPr>
        <p:spPr>
          <a:xfrm>
            <a:off x="6450012" y="6515100"/>
            <a:ext cx="1076326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 defTabSz="457200"/>
            <a:r>
              <a:rPr sz="900"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rPr>
              <a:t>11</a:t>
            </a:r>
            <a:r>
              <a:rPr sz="900">
                <a:solidFill>
                  <a:srgbClr val="004C97"/>
                </a:solidFill>
                <a:latin typeface="+mj-lt"/>
                <a:ea typeface="+mj-ea"/>
                <a:cs typeface="+mj-cs"/>
                <a:sym typeface="Helvetica"/>
              </a:rPr>
              <a:t>/12/15</a:t>
            </a:r>
          </a:p>
        </p:txBody>
      </p:sp>
      <p:pic>
        <p:nvPicPr>
          <p:cNvPr id="109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02" y="890596"/>
            <a:ext cx="9144001" cy="1443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02" y="2415082"/>
            <a:ext cx="3712603" cy="67101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24901" y="3098552"/>
            <a:ext cx="413872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2400">
                <a:solidFill>
                  <a:srgbClr val="0000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FF"/>
                </a:solidFill>
              </a:rPr>
              <a:t>Accelerator Simulation Group</a:t>
            </a:r>
          </a:p>
        </p:txBody>
      </p:sp>
      <p:sp>
        <p:nvSpPr>
          <p:cNvPr id="112" name="Shape 112"/>
          <p:cNvSpPr/>
          <p:nvPr/>
        </p:nvSpPr>
        <p:spPr>
          <a:xfrm>
            <a:off x="4216553" y="2324307"/>
            <a:ext cx="4572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404040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04040"/>
                </a:solidFill>
              </a:rPr>
              <a:t>James Amundson, Qiming Lu, Alexandru Macridin, Leo Michelotti, Chong Shik Park, (Panagiotis Spentzouris), Eric Stern and Timofey Zolkin</a:t>
            </a:r>
          </a:p>
        </p:txBody>
      </p:sp>
      <p:pic>
        <p:nvPicPr>
          <p:cNvPr id="113" name="image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8574" y="4078159"/>
            <a:ext cx="4731728" cy="1209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503" y="5442068"/>
            <a:ext cx="6619672" cy="802637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6873174" y="5844594"/>
            <a:ext cx="181938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20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Funded by DOE</a:t>
            </a:r>
          </a:p>
        </p:txBody>
      </p:sp>
      <p:pic>
        <p:nvPicPr>
          <p:cNvPr id="116" name="image9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600" y="3560217"/>
            <a:ext cx="3357404" cy="184068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347734" y="3678049"/>
            <a:ext cx="3252227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20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04040"/>
                </a:solidFill>
              </a:rPr>
              <a:t>Computer time from INCITE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b="0" i="0" sz="1800"/>
            </a:pPr>
            <a:r>
              <a:rPr b="1" i="1" sz="2800"/>
              <a:t>Synergia 2.1 Overview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152400" y="8255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Capabilities include:</a:t>
            </a:r>
            <a:endParaRPr sz="24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symplectic tracking for single particle dynamics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PIC (validated with GSI space charge benchmark) </a:t>
            </a:r>
            <a:endParaRPr sz="2200"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dynamic lattice element adjustments</a:t>
            </a:r>
            <a:endParaRPr sz="2200">
              <a:solidFill>
                <a:srgbClr val="3F679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Fit tunes or chromaticities to desired values</a:t>
            </a:r>
            <a:endParaRPr sz="2000">
              <a:solidFill>
                <a:srgbClr val="7C964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7C9647"/>
                </a:solidFill>
              </a:rPr>
              <a:t>Construct arbitrary 6x6 matrix elements </a:t>
            </a:r>
            <a:endParaRPr sz="2000">
              <a:solidFill>
                <a:srgbClr val="7C9647"/>
              </a:solidFill>
            </a:endParaRPr>
          </a:p>
          <a:p>
            <a:pPr lvl="0" marL="309562" indent="-309562">
              <a:defRPr sz="1800"/>
            </a:pPr>
            <a:r>
              <a:rPr sz="2400"/>
              <a:t>New capabilities added by RadiaSoft:</a:t>
            </a:r>
            <a:endParaRPr sz="2400"/>
          </a:p>
          <a:p>
            <a:pPr lvl="1" marL="768927" indent="-311727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bunch matching with arbitrary distributions</a:t>
            </a:r>
            <a:endParaRPr sz="2200">
              <a:solidFill>
                <a:srgbClr val="3F6797"/>
              </a:solidFill>
            </a:endParaRPr>
          </a:p>
          <a:p>
            <a:pPr lvl="1" marL="768927" indent="-311727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6797"/>
                </a:solidFill>
              </a:rPr>
              <a:t>interactive simulations with an IPython notebook</a:t>
            </a:r>
            <a:endParaRPr sz="2200">
              <a:solidFill>
                <a:srgbClr val="3F6797"/>
              </a:solidFill>
            </a:endParaRPr>
          </a:p>
          <a:p>
            <a:pPr lvl="1" marL="768927" indent="-311727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3F6797"/>
              </a:solidFill>
            </a:endParaRPr>
          </a:p>
          <a:p>
            <a:pPr lvl="1" marL="0" indent="228600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C0504D"/>
                </a:solidFill>
              </a:rPr>
              <a:t>Thanks very much to the Synergia development team, from the Accelerator Simulation group within Fermilab’s Scientific Computing Division!</a:t>
            </a:r>
            <a:endParaRPr>
              <a:solidFill>
                <a:srgbClr val="C0504D"/>
              </a:solidFill>
            </a:endParaRPr>
          </a:p>
          <a:p>
            <a:pPr lvl="3" marL="0" indent="685800">
              <a:buSzTx/>
              <a:buFontTx/>
              <a:buNone/>
            </a:pPr>
            <a:r>
              <a:rPr sz="1600"/>
              <a:t>Especially: J. Admundson, E. Stern, C.S. Park, L. Michellotti, and P. Spentzouris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Initial simulations - 100k turns with NL element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152400" y="673100"/>
            <a:ext cx="8839200" cy="5867400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/>
            </a:pPr>
            <a:r>
              <a:rPr sz="2200"/>
              <a:t>Tracking matched proton bunch in lattice</a:t>
            </a:r>
            <a:endParaRPr sz="22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F6797"/>
                </a:solidFill>
              </a:rPr>
              <a:t>Generalized KV distribution with fixed H</a:t>
            </a:r>
            <a:r>
              <a:rPr baseline="-5999">
                <a:solidFill>
                  <a:srgbClr val="3F6797"/>
                </a:solidFill>
              </a:rPr>
              <a:t>0</a:t>
            </a:r>
            <a:endParaRPr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F6797"/>
                </a:solidFill>
              </a:rPr>
              <a:t>𝜀</a:t>
            </a:r>
            <a:r>
              <a:rPr baseline="-5999">
                <a:solidFill>
                  <a:srgbClr val="3F6797"/>
                </a:solidFill>
              </a:rPr>
              <a:t>x</a:t>
            </a:r>
            <a:r>
              <a:rPr>
                <a:solidFill>
                  <a:srgbClr val="3F6797"/>
                </a:solidFill>
              </a:rPr>
              <a:t> = 0.03 mm-mrad normalized emittance</a:t>
            </a:r>
            <a:endParaRPr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F6797"/>
                </a:solidFill>
              </a:rPr>
              <a:t>𝛿 = 0% — no variation in particle energy</a:t>
            </a:r>
            <a:endParaRPr>
              <a:solidFill>
                <a:srgbClr val="3F6797"/>
              </a:solidFill>
            </a:endParaRPr>
          </a:p>
          <a:p>
            <a:pPr lvl="0" marL="342899" indent="-342899">
              <a:defRPr sz="1800"/>
            </a:pPr>
            <a:r>
              <a:rPr sz="2200"/>
              <a:t>Resulting variation is consistent over 100k turns</a:t>
            </a:r>
            <a:endParaRPr sz="2200"/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F6797"/>
                </a:solidFill>
              </a:rPr>
              <a:t>𝜎</a:t>
            </a:r>
            <a:r>
              <a:rPr baseline="-5999">
                <a:solidFill>
                  <a:srgbClr val="3F6797"/>
                </a:solidFill>
              </a:rPr>
              <a:t>H</a:t>
            </a:r>
            <a:r>
              <a:rPr>
                <a:solidFill>
                  <a:srgbClr val="3F6797"/>
                </a:solidFill>
              </a:rPr>
              <a:t> = 1.07%, 𝜎</a:t>
            </a:r>
            <a:r>
              <a:rPr baseline="-5999">
                <a:solidFill>
                  <a:srgbClr val="3F6797"/>
                </a:solidFill>
              </a:rPr>
              <a:t>I</a:t>
            </a:r>
            <a:r>
              <a:rPr>
                <a:solidFill>
                  <a:srgbClr val="3F6797"/>
                </a:solidFill>
              </a:rPr>
              <a:t> = 2.56%  for the particle shown below</a:t>
            </a:r>
            <a:endParaRPr>
              <a:solidFill>
                <a:srgbClr val="3F679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3F6797"/>
                </a:solidFill>
              </a:rPr>
              <a:t>Periodic variation which appears bounded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26" name="H0_NL_0_Iota66_t3_1IO_NLL_proton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69" y="3519049"/>
            <a:ext cx="3571535" cy="2835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0_NL_0_Iota66_t3_1IO_NLL_protons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3105" y="3519049"/>
            <a:ext cx="3621363" cy="2835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i="0" sz="1800"/>
            </a:pPr>
            <a:r>
              <a:rPr b="1" i="1" sz="2800"/>
              <a:t>Higher order terms in the Nonlinear Hamiltonian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152400" y="673100"/>
            <a:ext cx="8839200" cy="1981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Original analysis computed the single turn map for the ideal integrable optics lattice</a:t>
            </a:r>
            <a:endParaRPr sz="2400"/>
          </a:p>
          <a:p>
            <a:pPr lvl="0">
              <a:defRPr sz="1800"/>
            </a:pPr>
            <a:r>
              <a:rPr sz="2400"/>
              <a:t>Expansion of the Hamiltonian lowest order correction to H in 𝜈</a:t>
            </a:r>
            <a:r>
              <a:rPr baseline="-5999" sz="2400"/>
              <a:t>0</a:t>
            </a:r>
            <a:r>
              <a:rPr sz="2400"/>
              <a:t>, the “tune-advance” through the nonlinear drift</a:t>
            </a:r>
          </a:p>
        </p:txBody>
      </p:sp>
      <p:pic>
        <p:nvPicPr>
          <p:cNvPr id="1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578" y="5692096"/>
            <a:ext cx="4608844" cy="506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340" y="2382028"/>
            <a:ext cx="7628314" cy="185295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208280" y="4326128"/>
            <a:ext cx="8727441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500"/>
              </a:spcBef>
              <a:buSzPct val="100000"/>
              <a:buFont typeface="Arial"/>
              <a:buChar char="•"/>
            </a:pPr>
            <a:r>
              <a:rPr i="1" sz="2400">
                <a:latin typeface="Century Gothic"/>
                <a:ea typeface="Century Gothic"/>
                <a:cs typeface="Century Gothic"/>
                <a:sym typeface="Century Gothic"/>
              </a:rPr>
              <a:t>The leading order correction to the ideal Hamiltonian </a:t>
            </a:r>
            <a:r>
              <a:rPr i="1" sz="2400">
                <a:solidFill>
                  <a:srgbClr val="3F67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aseline="-5999" i="1" sz="2400">
                <a:solidFill>
                  <a:srgbClr val="3F67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i="1" sz="2400">
                <a:solidFill>
                  <a:srgbClr val="3F67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scales with 𝜈</a:t>
            </a:r>
            <a:r>
              <a:rPr baseline="-5999" i="1" sz="2400">
                <a:solidFill>
                  <a:srgbClr val="3F67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baseline="31999" i="1" sz="2400">
                <a:solidFill>
                  <a:srgbClr val="3F67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i="1" sz="2400">
                <a:latin typeface="Century Gothic"/>
                <a:ea typeface="Century Gothic"/>
                <a:cs typeface="Century Gothic"/>
                <a:sym typeface="Century Gothic"/>
              </a:rPr>
              <a:t>, thus implying a variation in H from the first order estimate H</a:t>
            </a:r>
            <a:r>
              <a:rPr baseline="-5999" i="1" sz="2400"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