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834" r:id="rId3"/>
    <p:sldMasterId id="2147483879" r:id="rId4"/>
    <p:sldMasterId id="2147483885" r:id="rId5"/>
    <p:sldMasterId id="2147483913" r:id="rId6"/>
    <p:sldMasterId id="2147483925" r:id="rId7"/>
    <p:sldMasterId id="2147483937" r:id="rId8"/>
    <p:sldMasterId id="2147483950" r:id="rId9"/>
    <p:sldMasterId id="2147483957" r:id="rId10"/>
  </p:sldMasterIdLst>
  <p:notesMasterIdLst>
    <p:notesMasterId r:id="rId62"/>
  </p:notesMasterIdLst>
  <p:sldIdLst>
    <p:sldId id="474" r:id="rId11"/>
    <p:sldId id="545" r:id="rId12"/>
    <p:sldId id="543" r:id="rId13"/>
    <p:sldId id="478" r:id="rId14"/>
    <p:sldId id="504" r:id="rId15"/>
    <p:sldId id="480" r:id="rId16"/>
    <p:sldId id="481" r:id="rId17"/>
    <p:sldId id="483" r:id="rId18"/>
    <p:sldId id="485" r:id="rId19"/>
    <p:sldId id="484" r:id="rId20"/>
    <p:sldId id="527" r:id="rId21"/>
    <p:sldId id="482" r:id="rId22"/>
    <p:sldId id="542" r:id="rId23"/>
    <p:sldId id="501" r:id="rId24"/>
    <p:sldId id="502" r:id="rId25"/>
    <p:sldId id="530" r:id="rId26"/>
    <p:sldId id="486" r:id="rId27"/>
    <p:sldId id="546" r:id="rId28"/>
    <p:sldId id="531" r:id="rId29"/>
    <p:sldId id="528" r:id="rId30"/>
    <p:sldId id="529" r:id="rId31"/>
    <p:sldId id="532" r:id="rId32"/>
    <p:sldId id="533" r:id="rId33"/>
    <p:sldId id="534" r:id="rId34"/>
    <p:sldId id="535" r:id="rId35"/>
    <p:sldId id="544" r:id="rId36"/>
    <p:sldId id="487" r:id="rId37"/>
    <p:sldId id="488" r:id="rId38"/>
    <p:sldId id="494" r:id="rId39"/>
    <p:sldId id="510" r:id="rId40"/>
    <p:sldId id="490" r:id="rId41"/>
    <p:sldId id="503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20" r:id="rId52"/>
    <p:sldId id="521" r:id="rId53"/>
    <p:sldId id="547" r:id="rId54"/>
    <p:sldId id="522" r:id="rId55"/>
    <p:sldId id="523" r:id="rId56"/>
    <p:sldId id="548" r:id="rId57"/>
    <p:sldId id="524" r:id="rId58"/>
    <p:sldId id="525" r:id="rId59"/>
    <p:sldId id="526" r:id="rId60"/>
    <p:sldId id="541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6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54705-4717-AB4C-85EF-E0AFBA0E71F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F13B84-47AE-7E40-A0DD-8D3A01D2A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03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Ed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fld id="{9F050385-1088-48F2-9B79-EF64B91A2B02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>
                <a:latin typeface="Arial" pitchFamily="34" charset="0"/>
              </a:rPr>
              <a:t>Ran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78BC7"/>
              </a:buClr>
              <a:buChar char="•"/>
              <a:defRPr>
                <a:solidFill>
                  <a:schemeClr val="tx1"/>
                </a:solidFill>
                <a:latin typeface="Arial" pitchFamily="34" charset="0"/>
                <a:ea typeface="ＭＳ Ｐゴシック" pitchFamily="-65" charset="-128"/>
              </a:defRPr>
            </a:lvl9pPr>
          </a:lstStyle>
          <a:p>
            <a:fld id="{4F0ADDB2-A060-4003-B9C5-564D36E73359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FBE66-3AE3-C14D-84F1-4976F9D42AC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58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rgbClr val="003893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F288E9-83C8-4EB8-B942-A3DB6FC9F4D8}" type="slidenum">
              <a:rPr lang="en-US" sz="120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BFBE66-3AE3-C14D-84F1-4976F9D42AC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58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Parameters</a:t>
            </a:r>
            <a:r>
              <a:rPr lang="en-GB" baseline="0" dirty="0" smtClean="0"/>
              <a:t> of the beam…</a:t>
            </a:r>
          </a:p>
          <a:p>
            <a:r>
              <a:rPr lang="en-GB" baseline="0" dirty="0" smtClean="0"/>
              <a:t>On-going design….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0D249-CB85-4799-AF97-2AFDE784CA7C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797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9.gi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0.jpeg"/><Relationship Id="rId3" Type="http://schemas.openxmlformats.org/officeDocument/2006/relationships/image" Target="../media/image9.gif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11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12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eg"/><Relationship Id="rId3" Type="http://schemas.openxmlformats.org/officeDocument/2006/relationships/image" Target="../media/image12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gif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jpe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emf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23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184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15/10/15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Mike Merchant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529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0" y="16509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4259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8687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86859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2BA4694-C469-4AF2-9B6F-EBC585A0659E}" type="datetimeFigureOut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11/11/15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8F9808B-F694-4A98-A82B-2D94608E1B0A}" type="slidenum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2602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09" y="1087593"/>
            <a:ext cx="8229600" cy="4752528"/>
          </a:xfrm>
        </p:spPr>
        <p:txBody>
          <a:bodyPr>
            <a:normAutofit/>
          </a:bodyPr>
          <a:lstStyle>
            <a:lvl1pPr marL="342875" indent="-342875"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</a:defRPr>
            </a:lvl1pPr>
            <a:lvl2pPr marL="742895" indent="-285729"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2pPr>
            <a:lvl3pPr marL="1142915" indent="-228582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3pPr>
            <a:lvl4pPr marL="1600080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246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6795"/>
            <a:ext cx="8229600" cy="971600"/>
          </a:xfrm>
        </p:spPr>
        <p:txBody>
          <a:bodyPr rtlCol="0" anchor="b">
            <a:noAutofit/>
          </a:bodyPr>
          <a:lstStyle>
            <a:lvl1pPr>
              <a:lnSpc>
                <a:spcPct val="80000"/>
              </a:lnSpc>
              <a:defRPr lang="en-GB" sz="2800" b="1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DDEC735-B4D2-4E49-A9E8-BEECB7181356}" type="datetimeFigureOut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11/11/15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550" y="6597651"/>
            <a:ext cx="21336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bg1"/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3D54E8-FC0A-41CB-B573-4A62D1BBC812}" type="slidenum">
              <a:rPr lang="en-GB">
                <a:solidFill>
                  <a:prstClr val="white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3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752528"/>
          </a:xfrm>
        </p:spPr>
        <p:txBody>
          <a:bodyPr>
            <a:normAutofit/>
          </a:bodyPr>
          <a:lstStyle>
            <a:lvl1pPr marL="342875" indent="-342875"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marL="742895" indent="-285729"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 marL="1142915" indent="-228582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 marL="1600080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 marL="2057246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6795"/>
            <a:ext cx="8229600" cy="971600"/>
          </a:xfrm>
        </p:spPr>
        <p:txBody>
          <a:bodyPr rtlCol="0" anchor="b">
            <a:noAutofit/>
          </a:bodyPr>
          <a:lstStyle>
            <a:lvl1pPr>
              <a:defRPr lang="en-GB" sz="2800" b="1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8EC5D26-B267-496D-83BD-FA5C2907EFDE}" type="datetimeFigureOut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11/11/15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59563" y="6597651"/>
            <a:ext cx="21336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bg1"/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980E593-9DDF-46FF-B8FA-BF81059CCB43}" type="slidenum">
              <a:rPr lang="en-GB">
                <a:solidFill>
                  <a:prstClr val="white"/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whit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10905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3065"/>
            <a:ext cx="8229600" cy="972000"/>
          </a:xfrm>
        </p:spPr>
        <p:txBody>
          <a:bodyPr rtlCol="0" anchor="b">
            <a:noAutofit/>
          </a:bodyPr>
          <a:lstStyle>
            <a:lvl1pPr>
              <a:defRPr lang="en-GB" sz="2800" b="1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71C4866-E017-458A-A584-2C6EF284042B}" type="datetimeFigureOut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11/11/15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7D2B821-0EF4-4387-BC0A-E5280F28DDBA}" type="slidenum">
              <a:rPr lang="en-GB">
                <a:solidFill>
                  <a:prstClr val="black">
                    <a:tint val="75000"/>
                  </a:prstClr>
                </a:solidFill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27583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6165850" y="6407151"/>
            <a:ext cx="2916238" cy="261604"/>
          </a:xfrm>
          <a:prstGeom prst="rect">
            <a:avLst/>
          </a:prstGeom>
          <a:noFill/>
          <a:ln>
            <a:noFill/>
          </a:ln>
          <a:extLst/>
        </p:spPr>
        <p:txBody>
          <a:bodyPr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Segoe U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www.vitalenergi.co.uk</a:t>
            </a:r>
          </a:p>
        </p:txBody>
      </p:sp>
    </p:spTree>
    <p:extLst>
      <p:ext uri="{BB962C8B-B14F-4D97-AF65-F5344CB8AC3E}">
        <p14:creationId xmlns:p14="http://schemas.microsoft.com/office/powerpoint/2010/main" val="3172915932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6165850" y="6407151"/>
            <a:ext cx="2916238" cy="261604"/>
          </a:xfrm>
          <a:prstGeom prst="rect">
            <a:avLst/>
          </a:prstGeom>
          <a:noFill/>
          <a:ln>
            <a:noFill/>
          </a:ln>
          <a:extLst/>
        </p:spPr>
        <p:txBody>
          <a:bodyPr lIns="91434" tIns="45717" rIns="91434" bIns="45717">
            <a:spAutoFit/>
          </a:bodyPr>
          <a:lstStyle>
            <a:lvl1pPr>
              <a:defRPr>
                <a:solidFill>
                  <a:schemeClr val="tx1"/>
                </a:solidFill>
                <a:latin typeface="Segoe U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100" b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www.vitalenergi.co.uk</a:t>
            </a:r>
          </a:p>
        </p:txBody>
      </p:sp>
    </p:spTree>
    <p:extLst>
      <p:ext uri="{BB962C8B-B14F-4D97-AF65-F5344CB8AC3E}">
        <p14:creationId xmlns:p14="http://schemas.microsoft.com/office/powerpoint/2010/main" val="3130027535"/>
      </p:ext>
    </p:extLst>
  </p:cSld>
  <p:clrMapOvr>
    <a:masterClrMapping/>
  </p:clrMapOvr>
  <p:transition xmlns:p14="http://schemas.microsoft.com/office/powerpoint/2010/main"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2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4699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35766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8649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77914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14121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0966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25439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0227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956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765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09" y="1087593"/>
            <a:ext cx="8229600" cy="4752528"/>
          </a:xfrm>
        </p:spPr>
        <p:txBody>
          <a:bodyPr>
            <a:normAutofit/>
          </a:bodyPr>
          <a:lstStyle>
            <a:lvl1pPr marL="342875" indent="-342875"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2"/>
                </a:solidFill>
              </a:defRPr>
            </a:lvl1pPr>
            <a:lvl2pPr marL="742895" indent="-285729">
              <a:buClr>
                <a:schemeClr val="tx1"/>
              </a:buClr>
              <a:buFont typeface="Wingdings" pitchFamily="2" charset="2"/>
              <a:buChar char="§"/>
              <a:defRPr sz="2400">
                <a:solidFill>
                  <a:schemeClr val="tx2"/>
                </a:solidFill>
              </a:defRPr>
            </a:lvl2pPr>
            <a:lvl3pPr marL="1142915" indent="-228582"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2"/>
                </a:solidFill>
              </a:defRPr>
            </a:lvl3pPr>
            <a:lvl4pPr marL="1600080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4pPr>
            <a:lvl5pPr marL="2057246" indent="-228582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57200" y="26795"/>
            <a:ext cx="8229600" cy="971600"/>
          </a:xfrm>
        </p:spPr>
        <p:txBody>
          <a:bodyPr rtlCol="0" anchor="b">
            <a:noAutofit/>
          </a:bodyPr>
          <a:lstStyle>
            <a:lvl1pPr>
              <a:lnSpc>
                <a:spcPct val="80000"/>
              </a:lnSpc>
              <a:defRPr lang="en-GB" sz="2800" b="1" dirty="0"/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>
              <a:defRPr/>
            </a:pPr>
            <a:fld id="{1DDEC735-B4D2-4E49-A9E8-BEECB7181356}" type="datetimeFigureOut">
              <a:rPr lang="en-GB"/>
              <a:pPr>
                <a:defRPr/>
              </a:pPr>
              <a:t>11/11/15</a:t>
            </a:fld>
            <a:endParaRPr lang="en-GB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Segoe U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3550" y="6597653"/>
            <a:ext cx="2133600" cy="366183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bg1"/>
                </a:solidFill>
                <a:latin typeface="Segoe UI" pitchFamily="34" charset="0"/>
              </a:defRPr>
            </a:lvl1pPr>
          </a:lstStyle>
          <a:p>
            <a:pPr>
              <a:defRPr/>
            </a:pPr>
            <a:fld id="{2F3D54E8-FC0A-41CB-B573-4A62D1BBC8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923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271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4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6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57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41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51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0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7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6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95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475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5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21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36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446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6484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497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81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5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159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7960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449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942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308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22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6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17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388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34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32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80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</p:spPr>
        <p:txBody>
          <a:bodyPr/>
          <a:lstStyle>
            <a:lvl1pPr>
              <a:defRPr/>
            </a:lvl1pPr>
            <a:lvl2pPr marL="914400" indent="-457200">
              <a:buFont typeface="Arial" pitchFamily="34" charset="0"/>
              <a:buChar char="̶"/>
              <a:defRPr/>
            </a:lvl2pPr>
          </a:lstStyle>
          <a:p>
            <a:pPr lvl="0"/>
            <a:r>
              <a:rPr lang="en-US" dirty="0" smtClean="0"/>
              <a:t>Click to edit Master text style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300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9424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92491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3978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347FC8C1-3DB2-3F45-8BC1-9188FA4D6B6C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16300"/>
            <a:ext cx="5775325" cy="95885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 smtClean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 smtClean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557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321443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9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325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87411"/>
            <a:ext cx="1542197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2741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647589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1"/>
            <a:ext cx="8321443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3353"/>
            <a:ext cx="4507927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  <p:pic>
        <p:nvPicPr>
          <p:cNvPr id="14" name="Picture 13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47091"/>
            <a:ext cx="154219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780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3353"/>
            <a:ext cx="4507927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  <p:pic>
        <p:nvPicPr>
          <p:cNvPr id="14" name="Picture 13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47091"/>
            <a:ext cx="154219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9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81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80471"/>
            <a:ext cx="1542197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2741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008207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87411"/>
            <a:ext cx="1542197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2741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6671568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87411"/>
            <a:ext cx="1542197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2741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523148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87411"/>
            <a:ext cx="1542197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2056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328706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342741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16349028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1300268"/>
            <a:ext cx="5775157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2460500"/>
            <a:ext cx="9149763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37" y="267251"/>
            <a:ext cx="1569855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2540373"/>
            <a:ext cx="5775325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124703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948500"/>
            <a:ext cx="9149763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937" y="267251"/>
            <a:ext cx="1569855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518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Cove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eningSlideBran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" y="0"/>
            <a:ext cx="9144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81542" y="1300268"/>
            <a:ext cx="5775157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92000"/>
                    </a:srgbClr>
                  </a:outerShdw>
                </a:effectLst>
                <a:latin typeface="Georgia"/>
                <a:cs typeface="Georgia"/>
              </a:rPr>
              <a:t>Title of the presentation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5763" y="2460500"/>
            <a:ext cx="9149763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681165" y="2540373"/>
            <a:ext cx="5775325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 smtClean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11724022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318" y="918300"/>
            <a:ext cx="9149763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9449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Quot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66517" y="2665963"/>
            <a:ext cx="834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ea typeface="ＭＳ Ｐゴシック" charset="0"/>
                <a:cs typeface="Georgia"/>
              </a:rPr>
              <a:t>‘This is a space for a large format </a:t>
            </a:r>
            <a:r>
              <a:rPr lang="en-US" sz="3600" dirty="0" err="1">
                <a:solidFill>
                  <a:srgbClr val="FFFFFF"/>
                </a:solidFill>
                <a:latin typeface="Georgia"/>
                <a:ea typeface="ＭＳ Ｐゴシック" charset="0"/>
                <a:cs typeface="Georgia"/>
              </a:rPr>
              <a:t>qoute</a:t>
            </a:r>
            <a:r>
              <a:rPr lang="en-US" sz="3600" dirty="0">
                <a:solidFill>
                  <a:srgbClr val="FFFFFF"/>
                </a:solidFill>
                <a:latin typeface="Georgia"/>
                <a:ea typeface="ＭＳ Ｐゴシック" charset="0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1712" y="3995248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1874" y="4227169"/>
            <a:ext cx="6400800" cy="392747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 smtClean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83412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119688" y="1600201"/>
            <a:ext cx="3683000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Drop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65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03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119688" y="1600202"/>
            <a:ext cx="1229962" cy="1524519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1 here.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502050" y="1600201"/>
            <a:ext cx="2276592" cy="152451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Drop picture 2 here.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5119688" y="3277118"/>
            <a:ext cx="3658954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3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222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63804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638041"/>
            <a:ext cx="3683000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Drop picture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306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63804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655723"/>
            <a:ext cx="1229962" cy="1524519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1 here.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39562" y="1655722"/>
            <a:ext cx="2276592" cy="152451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Drop picture 2 here.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3332640"/>
            <a:ext cx="3658954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3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894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119688" y="1600201"/>
            <a:ext cx="3683000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Drop picture here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3353"/>
            <a:ext cx="4507927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579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5119688" y="1600202"/>
            <a:ext cx="1229962" cy="1524519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1 here.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502050" y="1600201"/>
            <a:ext cx="2276592" cy="152451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Drop picture 2 here.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5119688" y="3277118"/>
            <a:ext cx="3658954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3 here.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3353"/>
            <a:ext cx="4507927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  <p:pic>
        <p:nvPicPr>
          <p:cNvPr id="18" name="Picture 17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47091"/>
            <a:ext cx="154219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0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63804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638041"/>
            <a:ext cx="3683000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 smtClean="0"/>
              <a:t>Drop picture here</a:t>
            </a:r>
            <a:endParaRPr lang="en-US" dirty="0"/>
          </a:p>
        </p:txBody>
      </p:sp>
      <p:pic>
        <p:nvPicPr>
          <p:cNvPr id="15" name="Picture 14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47091"/>
            <a:ext cx="1542197" cy="4626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423353"/>
            <a:ext cx="4507927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80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9144000" cy="873199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25" y="1638041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045C5B80-30DB-F945-8F28-4F1279430857}" type="datetime2">
              <a:rPr lang="en-GB" smtClean="0">
                <a:latin typeface="Calibri"/>
              </a:rPr>
              <a:pPr/>
              <a:t>Wednesday, 11 November 15</a:t>
            </a:fld>
            <a:endParaRPr lang="en-US" dirty="0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1655723"/>
            <a:ext cx="1229962" cy="1524519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1 here.</a:t>
            </a:r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1839562" y="1655722"/>
            <a:ext cx="2276592" cy="1524519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 smtClean="0"/>
              <a:t>Drop picture 2 here.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3332640"/>
            <a:ext cx="3658954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 smtClean="0"/>
              <a:t>Drop picture 3 here.</a:t>
            </a:r>
            <a:endParaRPr lang="en-US" dirty="0"/>
          </a:p>
        </p:txBody>
      </p:sp>
      <p:pic>
        <p:nvPicPr>
          <p:cNvPr id="17" name="Picture 16" descr="UniOfSurreyPowerPoint.g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437" y="247091"/>
            <a:ext cx="154219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4580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4"/>
            <a:ext cx="9144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 smtClean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43165"/>
            <a:ext cx="4507928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5B80-30DB-F945-8F28-4F1279430857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36626"/>
            <a:ext cx="8321442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Sub line / Content Title goes here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3"/>
            <a:ext cx="918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13" y="230942"/>
            <a:ext cx="1522040" cy="448511"/>
          </a:xfrm>
          <a:prstGeom prst="rect">
            <a:avLst/>
          </a:prstGeom>
        </p:spPr>
      </p:pic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5100638" y="1643063"/>
            <a:ext cx="3702050" cy="4525963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 smtClean="0"/>
              <a:t>Insert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946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466517" y="2665963"/>
            <a:ext cx="8345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ea typeface="ＭＳ Ｐゴシック" charset="0"/>
                <a:cs typeface="Georgia"/>
              </a:rPr>
              <a:t>‘This is a space for a large format quote’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1712" y="3995248"/>
            <a:ext cx="9144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1874" y="4227169"/>
            <a:ext cx="6400800" cy="392747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 smtClean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2707020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86200"/>
            <a:ext cx="9144000" cy="29718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  <a:alpha val="53000"/>
                </a:schemeClr>
              </a:gs>
              <a:gs pos="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7118"/>
            <a:ext cx="7772400" cy="610820"/>
          </a:xfrm>
        </p:spPr>
        <p:txBody>
          <a:bodyPr/>
          <a:lstStyle>
            <a:lvl1pPr algn="ctr">
              <a:defRPr lang="en-US" sz="4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99020"/>
            <a:ext cx="6400800" cy="76444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CABF-D6D1-41BF-AE56-F5F8233A0BC5}" type="datetimeFigureOut">
              <a:rPr lang="en-US" smtClean="0">
                <a:solidFill>
                  <a:srgbClr val="FFFFFF"/>
                </a:solidFill>
                <a:latin typeface="Calibri"/>
              </a:rPr>
              <a:pPr/>
              <a:t>11/11/15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5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915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5CABF-D6D1-41BF-AE56-F5F8233A0BC5}" type="datetimeFigureOut">
              <a:rPr lang="en-US" smtClean="0">
                <a:solidFill>
                  <a:srgbClr val="FFFFFF"/>
                </a:solidFill>
                <a:latin typeface="Calibri"/>
              </a:rPr>
              <a:pPr/>
              <a:t>11/11/15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90E6D-7B2E-4EC5-B9F8-35F4AE9AC5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797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2425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336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0055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0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1497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1679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076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898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15/10/15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Mike Merchant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3504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0" y="16509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647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305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4403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49257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2987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229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145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0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0515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401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2118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1113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15/10/15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Mike Merchant</a:t>
            </a:r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28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87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731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0" y="16509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9764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3653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06719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3140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259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72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075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8737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222023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939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3933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2" descr="TAB_col_white_background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509588"/>
            <a:ext cx="166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23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6.xml"/><Relationship Id="rId8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7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theme" Target="../theme/theme4.xml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0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theme" Target="../theme/theme9.xml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Embrace-Christie-NHS Strapline Ldscp COL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165851"/>
            <a:ext cx="817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780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17BE2-516E-5D40-8FDC-89DD98880C0B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84B33-F6B6-064E-B2C8-B189AF02931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-university-of-manchester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460500" cy="609723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 userDrawn="1"/>
        </p:nvSpPr>
        <p:spPr>
          <a:xfrm>
            <a:off x="457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16" name="Rectangle 6"/>
          <p:cNvSpPr txBox="1">
            <a:spLocks noChangeArrowheads="1"/>
          </p:cNvSpPr>
          <p:nvPr userDrawn="1"/>
        </p:nvSpPr>
        <p:spPr>
          <a:xfrm>
            <a:off x="6553200" y="6245225"/>
            <a:ext cx="2133600" cy="476251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/>
          </a:p>
        </p:txBody>
      </p:sp>
      <p:pic>
        <p:nvPicPr>
          <p:cNvPr id="18" name="Picture 17" descr="Logo_precise_small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068" y="1"/>
            <a:ext cx="1540933" cy="8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5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4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F497D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DE68063-DDA4-4C37-9983-D6F6E5D01283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4A8F15F-B24D-45DA-8317-6017F1B3F45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94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D0836-EDD9-9846-8153-BED4AA834689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097A4-034E-9243-BA06-690169B62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surrey powerpoint2"/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94" t="757" r="1292" b="80270"/>
          <a:stretch>
            <a:fillRect/>
          </a:stretch>
        </p:blipFill>
        <p:spPr bwMode="auto">
          <a:xfrm>
            <a:off x="6443665" y="0"/>
            <a:ext cx="27003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2916238" y="6453189"/>
            <a:ext cx="3384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400">
                <a:solidFill>
                  <a:srgbClr val="333399"/>
                </a:solidFill>
                <a:latin typeface="Arial" charset="0"/>
                <a:ea typeface="ＭＳ Ｐゴシック" charset="0"/>
              </a:rPr>
              <a:t>IBA 2007</a:t>
            </a:r>
          </a:p>
        </p:txBody>
      </p:sp>
    </p:spTree>
    <p:extLst>
      <p:ext uri="{BB962C8B-B14F-4D97-AF65-F5344CB8AC3E}">
        <p14:creationId xmlns:p14="http://schemas.microsoft.com/office/powerpoint/2010/main" val="79082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4989515" y="6380163"/>
            <a:ext cx="3767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185738" indent="-185738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600" smtClean="0">
                <a:solidFill>
                  <a:srgbClr val="FFFFFF"/>
                </a:solidFill>
              </a:rPr>
              <a:t>The Christie NHS Foundation Trust</a:t>
            </a:r>
          </a:p>
        </p:txBody>
      </p:sp>
      <p:pic>
        <p:nvPicPr>
          <p:cNvPr id="1029" name="Picture 7" descr="Christie PPT Strapline Embrace basic whit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6207125"/>
            <a:ext cx="82423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56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278BC7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78BC7"/>
        </a:buClr>
        <a:buChar char="•"/>
        <a:defRPr sz="28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3353"/>
            <a:ext cx="7551282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4358" y="6575394"/>
            <a:ext cx="2032273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47FC8C1-3DB2-3F45-8BC1-9188FA4D6B6C}" type="datetime2">
              <a:rPr lang="en-GB" smtClean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Wednesday, 11 November 15</a:t>
            </a:fld>
            <a:endParaRPr lang="en-US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6913" y="6575394"/>
            <a:ext cx="21336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>
                <a:ea typeface="ＭＳ Ｐゴシック" charset="0"/>
              </a:rPr>
              <a:pPr/>
              <a:t>‹#›</a:t>
            </a:fld>
            <a:endParaRPr lang="en-US" dirty="0">
              <a:ea typeface="ＭＳ Ｐゴシック" charset="0"/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Do not touch this slide.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This is the slide master and will alter all other slides.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246480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27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0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8C4CA876-DE21-49C4-8A56-61C816FA6F75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11/11/15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ECAF55D-73DA-4553-8152-E41B9E6E4FF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0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6185"/>
            <a:ext cx="78867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6684"/>
            <a:ext cx="7886700" cy="434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79" tIns="34289" rIns="6857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79764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</p:sldLayoutIdLst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motealert.camvista.co.uk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4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8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jpeg"/><Relationship Id="rId7" Type="http://schemas.openxmlformats.org/officeDocument/2006/relationships/image" Target="../media/image57.jpe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jpeg"/><Relationship Id="rId11" Type="http://schemas.openxmlformats.org/officeDocument/2006/relationships/image" Target="../media/image61.png"/><Relationship Id="rId1" Type="http://schemas.openxmlformats.org/officeDocument/2006/relationships/slideLayout" Target="../slideLayouts/slideLayout83.xml"/><Relationship Id="rId2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62.png"/><Relationship Id="rId3" Type="http://schemas.openxmlformats.org/officeDocument/2006/relationships/image" Target="../media/image63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 Therapy in the UK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Karen </a:t>
            </a:r>
            <a:r>
              <a:rPr lang="en-US" dirty="0" smtClean="0"/>
              <a:t>Kirkby</a:t>
            </a:r>
          </a:p>
          <a:p>
            <a:r>
              <a:rPr lang="en-US" dirty="0" smtClean="0"/>
              <a:t>University of Manchester</a:t>
            </a:r>
          </a:p>
          <a:p>
            <a:r>
              <a:rPr lang="en-US" dirty="0" smtClean="0"/>
              <a:t>Christie NHS 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92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0" y="1692277"/>
            <a:ext cx="8251825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/>
          </p:cNvSpPr>
          <p:nvPr/>
        </p:nvSpPr>
        <p:spPr bwMode="auto">
          <a:xfrm>
            <a:off x="385763" y="247651"/>
            <a:ext cx="8229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sz="2400" b="1">
                <a:solidFill>
                  <a:srgbClr val="278BC7"/>
                </a:solidFill>
              </a:rPr>
              <a:t>Indicative timeline</a:t>
            </a:r>
            <a:endParaRPr lang="en-US" sz="2400" b="1">
              <a:solidFill>
                <a:srgbClr val="278BC7"/>
              </a:solidFill>
            </a:endParaRPr>
          </a:p>
        </p:txBody>
      </p:sp>
      <p:sp>
        <p:nvSpPr>
          <p:cNvPr id="17412" name="Rectangle 1"/>
          <p:cNvSpPr>
            <a:spLocks noChangeArrowheads="1"/>
          </p:cNvSpPr>
          <p:nvPr/>
        </p:nvSpPr>
        <p:spPr bwMode="auto">
          <a:xfrm>
            <a:off x="4489452" y="3773488"/>
            <a:ext cx="174625" cy="1330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marL="358775" indent="-185738" eaLnBrk="1" hangingPunct="1">
              <a:spcBef>
                <a:spcPct val="0"/>
              </a:spcBef>
              <a:buClrTx/>
            </a:pPr>
            <a:endParaRPr lang="en-GB">
              <a:solidFill>
                <a:srgbClr val="003893"/>
              </a:solidFill>
            </a:endParaRPr>
          </a:p>
        </p:txBody>
      </p:sp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3692527" y="3775077"/>
            <a:ext cx="174625" cy="1331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 wrap="none" anchor="ctr"/>
          <a:lstStyle/>
          <a:p>
            <a:pPr marL="358775" indent="-185738" eaLnBrk="1" hangingPunct="1">
              <a:spcBef>
                <a:spcPct val="0"/>
              </a:spcBef>
              <a:buClrTx/>
            </a:pPr>
            <a:endParaRPr lang="en-GB">
              <a:solidFill>
                <a:srgbClr val="003893"/>
              </a:solidFill>
            </a:endParaRPr>
          </a:p>
        </p:txBody>
      </p:sp>
      <p:cxnSp>
        <p:nvCxnSpPr>
          <p:cNvPr id="17414" name="Straight Connector 3"/>
          <p:cNvCxnSpPr>
            <a:cxnSpLocks noChangeShapeType="1"/>
          </p:cNvCxnSpPr>
          <p:nvPr/>
        </p:nvCxnSpPr>
        <p:spPr bwMode="auto">
          <a:xfrm>
            <a:off x="3611563" y="3775075"/>
            <a:ext cx="0" cy="1328739"/>
          </a:xfrm>
          <a:prstGeom prst="line">
            <a:avLst/>
          </a:prstGeom>
          <a:noFill/>
          <a:ln w="50800" cap="rnd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Connector 7"/>
          <p:cNvCxnSpPr>
            <a:cxnSpLocks noChangeShapeType="1"/>
          </p:cNvCxnSpPr>
          <p:nvPr/>
        </p:nvCxnSpPr>
        <p:spPr bwMode="auto">
          <a:xfrm>
            <a:off x="4098925" y="3800475"/>
            <a:ext cx="0" cy="1328739"/>
          </a:xfrm>
          <a:prstGeom prst="line">
            <a:avLst/>
          </a:prstGeom>
          <a:noFill/>
          <a:ln w="50800" cap="rnd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505688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3094" y="770905"/>
            <a:ext cx="4570907" cy="3672947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8872B"/>
                </a:solidFill>
                <a:latin typeface="Calibri"/>
              </a:rPr>
              <a:t>Decision tree model </a:t>
            </a:r>
            <a:r>
              <a:rPr lang="en-US" dirty="0" smtClean="0">
                <a:solidFill>
                  <a:srgbClr val="48872B"/>
                </a:solidFill>
                <a:latin typeface="Calibri"/>
              </a:rPr>
              <a:t>commissioned by NCAT and developed </a:t>
            </a:r>
            <a:r>
              <a:rPr lang="en-US" dirty="0">
                <a:solidFill>
                  <a:srgbClr val="48872B"/>
                </a:solidFill>
                <a:latin typeface="Calibri"/>
              </a:rPr>
              <a:t>by Raj Jena (Cambridge) and Norman </a:t>
            </a:r>
            <a:r>
              <a:rPr lang="en-US" dirty="0" smtClean="0">
                <a:solidFill>
                  <a:srgbClr val="48872B"/>
                </a:solidFill>
                <a:latin typeface="Calibri"/>
              </a:rPr>
              <a:t>Kirkby and Tom </a:t>
            </a:r>
            <a:r>
              <a:rPr lang="en-US" dirty="0" err="1" smtClean="0">
                <a:solidFill>
                  <a:srgbClr val="48872B"/>
                </a:solidFill>
                <a:latin typeface="Calibri"/>
              </a:rPr>
              <a:t>Mee</a:t>
            </a:r>
            <a:r>
              <a:rPr lang="en-US" dirty="0" smtClean="0">
                <a:solidFill>
                  <a:srgbClr val="48872B"/>
                </a:solidFill>
                <a:latin typeface="Calibri"/>
              </a:rPr>
              <a:t> </a:t>
            </a:r>
            <a:r>
              <a:rPr lang="en-US" dirty="0">
                <a:solidFill>
                  <a:srgbClr val="48872B"/>
                </a:solidFill>
                <a:latin typeface="Calibri"/>
              </a:rPr>
              <a:t>(Manchester) to predict demand for photon radiotherapy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8872B"/>
                </a:solidFill>
                <a:latin typeface="Calibri"/>
              </a:rPr>
              <a:t>Being developed for proton ramp-up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48872B"/>
                </a:solidFill>
                <a:latin typeface="Calibri"/>
              </a:rPr>
              <a:t>and proton therapy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48872B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94591" y="6084571"/>
            <a:ext cx="4849095" cy="586740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2" y="5715002"/>
            <a:ext cx="1699577" cy="364319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965038" y="5897161"/>
            <a:ext cx="1699577" cy="364319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ysClr val="window" lastClr="FFFFF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1" y="4613186"/>
            <a:ext cx="4469922" cy="2203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5764"/>
            <a:ext cx="4573092" cy="1347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556" y="3911178"/>
            <a:ext cx="1483943" cy="2760133"/>
          </a:xfrm>
          <a:prstGeom prst="rect">
            <a:avLst/>
          </a:prstGeom>
        </p:spPr>
      </p:pic>
      <p:pic>
        <p:nvPicPr>
          <p:cNvPr id="9" name="Picture 8" descr="image00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2" y="-312119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 descr="C:\Users\Ed\AppData\Local\Microsoft\Windows\Temporary Internet Files\Low\Content.IE5\ELC3TPVO\Map_with_manchester2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906463"/>
            <a:ext cx="4464050" cy="528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2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ea typeface="ＭＳ Ｐゴシック" pitchFamily="34" charset="-128"/>
              </a:rPr>
              <a:t>NHSe</a:t>
            </a:r>
            <a:r>
              <a:rPr lang="en-US" sz="4000" dirty="0" smtClean="0">
                <a:ea typeface="ＭＳ Ｐゴシック" pitchFamily="34" charset="-128"/>
              </a:rPr>
              <a:t> commissioned provision</a:t>
            </a:r>
          </a:p>
        </p:txBody>
      </p:sp>
      <p:sp>
        <p:nvSpPr>
          <p:cNvPr id="97283" name="Content Placeholder 3"/>
          <p:cNvSpPr>
            <a:spLocks noGrp="1"/>
          </p:cNvSpPr>
          <p:nvPr>
            <p:ph idx="1"/>
          </p:nvPr>
        </p:nvSpPr>
        <p:spPr>
          <a:xfrm>
            <a:off x="-166688" y="1009651"/>
            <a:ext cx="6713538" cy="4525963"/>
          </a:xfrm>
        </p:spPr>
        <p:txBody>
          <a:bodyPr>
            <a:normAutofit fontScale="92500" lnSpcReduction="20000"/>
          </a:bodyPr>
          <a:lstStyle/>
          <a:p>
            <a:endParaRPr lang="en-US" sz="1800" dirty="0" smtClean="0">
              <a:ea typeface="ＭＳ Ｐゴシック" pitchFamily="34" charset="-128"/>
            </a:endParaRPr>
          </a:p>
          <a:p>
            <a:pPr lvl="1"/>
            <a:r>
              <a:rPr lang="en-US" sz="1800" b="1" dirty="0" smtClean="0">
                <a:solidFill>
                  <a:srgbClr val="1F497D"/>
                </a:solidFill>
              </a:rPr>
              <a:t>Care within a wider NHS setting</a:t>
            </a:r>
          </a:p>
          <a:p>
            <a:pPr lvl="2"/>
            <a:r>
              <a:rPr lang="en-US" sz="1600" dirty="0" smtClean="0"/>
              <a:t>Mostly rare </a:t>
            </a:r>
            <a:r>
              <a:rPr lang="en-US" sz="1600" dirty="0" err="1" smtClean="0"/>
              <a:t>tumours</a:t>
            </a:r>
            <a:r>
              <a:rPr lang="en-US" sz="1600" dirty="0" smtClean="0"/>
              <a:t>/</a:t>
            </a:r>
            <a:r>
              <a:rPr lang="en-US" sz="1600" dirty="0" err="1" smtClean="0"/>
              <a:t>inidications</a:t>
            </a:r>
            <a:endParaRPr lang="en-US" sz="1600" dirty="0" smtClean="0"/>
          </a:p>
          <a:p>
            <a:pPr lvl="2"/>
            <a:r>
              <a:rPr lang="en-US" sz="1600" dirty="0" smtClean="0"/>
              <a:t>Complex pathway management</a:t>
            </a:r>
          </a:p>
          <a:p>
            <a:pPr lvl="2"/>
            <a:r>
              <a:rPr lang="en-US" sz="1600" dirty="0" smtClean="0"/>
              <a:t>Comprehensive outcomes analysis</a:t>
            </a:r>
          </a:p>
          <a:p>
            <a:pPr lvl="3"/>
            <a:r>
              <a:rPr lang="en-US" sz="1600" dirty="0" smtClean="0"/>
              <a:t>Core and evaluative indications</a:t>
            </a:r>
          </a:p>
          <a:p>
            <a:pPr lvl="2"/>
            <a:r>
              <a:rPr lang="en-US" sz="1600" dirty="0" smtClean="0"/>
              <a:t>Established research environment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800" b="1" dirty="0" smtClean="0">
                <a:solidFill>
                  <a:srgbClr val="1F497D"/>
                </a:solidFill>
              </a:rPr>
              <a:t>Care within established Cancer </a:t>
            </a:r>
            <a:r>
              <a:rPr lang="en-US" sz="1800" b="1" dirty="0" err="1" smtClean="0">
                <a:solidFill>
                  <a:srgbClr val="1F497D"/>
                </a:solidFill>
              </a:rPr>
              <a:t>Centres</a:t>
            </a:r>
            <a:endParaRPr lang="en-US" sz="1600" dirty="0" smtClean="0">
              <a:solidFill>
                <a:srgbClr val="1F497D"/>
              </a:solidFill>
            </a:endParaRPr>
          </a:p>
          <a:p>
            <a:pPr lvl="2"/>
            <a:r>
              <a:rPr lang="en-US" sz="1600" dirty="0" smtClean="0"/>
              <a:t>Protons - 3 Gantries, 360</a:t>
            </a:r>
            <a:r>
              <a:rPr lang="en-US" sz="1600" baseline="30000" dirty="0" smtClean="0"/>
              <a:t>o</a:t>
            </a:r>
          </a:p>
          <a:p>
            <a:pPr lvl="2"/>
            <a:r>
              <a:rPr lang="en-US" sz="1600" dirty="0" smtClean="0"/>
              <a:t>Advanced photon capacity</a:t>
            </a:r>
          </a:p>
          <a:p>
            <a:pPr lvl="2"/>
            <a:r>
              <a:rPr lang="en-US" sz="1600" dirty="0" smtClean="0"/>
              <a:t>Comprehensive support services</a:t>
            </a:r>
          </a:p>
          <a:p>
            <a:pPr lvl="3"/>
            <a:r>
              <a:rPr lang="en-US" sz="1600" dirty="0" err="1" smtClean="0"/>
              <a:t>Paediatric</a:t>
            </a:r>
            <a:r>
              <a:rPr lang="en-US" sz="1600" dirty="0" smtClean="0"/>
              <a:t>/TYA/Adult</a:t>
            </a:r>
          </a:p>
          <a:p>
            <a:pPr lvl="3"/>
            <a:r>
              <a:rPr lang="en-US" sz="1600" dirty="0" smtClean="0"/>
              <a:t>Acute care</a:t>
            </a:r>
          </a:p>
          <a:p>
            <a:pPr lvl="3"/>
            <a:r>
              <a:rPr lang="en-US" sz="1600" dirty="0" smtClean="0"/>
              <a:t>Diagnostics</a:t>
            </a:r>
          </a:p>
          <a:p>
            <a:pPr lvl="3"/>
            <a:r>
              <a:rPr lang="en-US" sz="1600" dirty="0" smtClean="0"/>
              <a:t>Chemotherapy</a:t>
            </a:r>
          </a:p>
          <a:p>
            <a:pPr lvl="3"/>
            <a:r>
              <a:rPr lang="en-US" sz="1600" dirty="0" smtClean="0"/>
              <a:t>Patient Support</a:t>
            </a:r>
          </a:p>
          <a:p>
            <a:pPr lvl="3"/>
            <a:r>
              <a:rPr lang="en-US" sz="1600" dirty="0" smtClean="0"/>
              <a:t>Academic/Research environment</a:t>
            </a:r>
          </a:p>
          <a:p>
            <a:pPr lvl="3"/>
            <a:r>
              <a:rPr lang="en-US" sz="1600" dirty="0" smtClean="0"/>
              <a:t>Accommodation</a:t>
            </a:r>
          </a:p>
          <a:p>
            <a:pPr lvl="3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endParaRPr lang="en-US" sz="1800" dirty="0" smtClean="0">
              <a:ea typeface="ＭＳ Ｐゴシック" pitchFamily="34" charset="-128"/>
            </a:endParaRPr>
          </a:p>
          <a:p>
            <a:endParaRPr lang="en-US" sz="18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02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Christie NHS Foundation Trust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5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1"/>
            <a:ext cx="9144000" cy="682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1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168803" y="-107724"/>
            <a:ext cx="7443974" cy="7014771"/>
            <a:chOff x="198120" y="160020"/>
            <a:chExt cx="6286500" cy="444302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41" t="12741" r="16074" b="9777"/>
            <a:stretch/>
          </p:blipFill>
          <p:spPr>
            <a:xfrm>
              <a:off x="198120" y="160020"/>
              <a:ext cx="6286500" cy="4443026"/>
            </a:xfrm>
            <a:prstGeom prst="rect">
              <a:avLst/>
            </a:prstGeom>
          </p:spPr>
        </p:pic>
        <p:sp>
          <p:nvSpPr>
            <p:cNvPr id="5" name="Freeform 4"/>
            <p:cNvSpPr/>
            <p:nvPr/>
          </p:nvSpPr>
          <p:spPr>
            <a:xfrm>
              <a:off x="2747963" y="1862138"/>
              <a:ext cx="1743075" cy="2057400"/>
            </a:xfrm>
            <a:custGeom>
              <a:avLst/>
              <a:gdLst>
                <a:gd name="connsiteX0" fmla="*/ 0 w 1743075"/>
                <a:gd name="connsiteY0" fmla="*/ 1976437 h 2057400"/>
                <a:gd name="connsiteX1" fmla="*/ 0 w 1743075"/>
                <a:gd name="connsiteY1" fmla="*/ 871537 h 2057400"/>
                <a:gd name="connsiteX2" fmla="*/ 542925 w 1743075"/>
                <a:gd name="connsiteY2" fmla="*/ 871537 h 2057400"/>
                <a:gd name="connsiteX3" fmla="*/ 428625 w 1743075"/>
                <a:gd name="connsiteY3" fmla="*/ 161925 h 2057400"/>
                <a:gd name="connsiteX4" fmla="*/ 1390650 w 1743075"/>
                <a:gd name="connsiteY4" fmla="*/ 0 h 2057400"/>
                <a:gd name="connsiteX5" fmla="*/ 1390650 w 1743075"/>
                <a:gd name="connsiteY5" fmla="*/ 42862 h 2057400"/>
                <a:gd name="connsiteX6" fmla="*/ 1476375 w 1743075"/>
                <a:gd name="connsiteY6" fmla="*/ 19050 h 2057400"/>
                <a:gd name="connsiteX7" fmla="*/ 1524000 w 1743075"/>
                <a:gd name="connsiteY7" fmla="*/ 223837 h 2057400"/>
                <a:gd name="connsiteX8" fmla="*/ 1414462 w 1743075"/>
                <a:gd name="connsiteY8" fmla="*/ 242887 h 2057400"/>
                <a:gd name="connsiteX9" fmla="*/ 1604962 w 1743075"/>
                <a:gd name="connsiteY9" fmla="*/ 1457325 h 2057400"/>
                <a:gd name="connsiteX10" fmla="*/ 1681162 w 1743075"/>
                <a:gd name="connsiteY10" fmla="*/ 1443037 h 2057400"/>
                <a:gd name="connsiteX11" fmla="*/ 1743075 w 1743075"/>
                <a:gd name="connsiteY11" fmla="*/ 1881187 h 2057400"/>
                <a:gd name="connsiteX12" fmla="*/ 1133475 w 1743075"/>
                <a:gd name="connsiteY12" fmla="*/ 1981200 h 2057400"/>
                <a:gd name="connsiteX13" fmla="*/ 728662 w 1743075"/>
                <a:gd name="connsiteY13" fmla="*/ 2057400 h 2057400"/>
                <a:gd name="connsiteX14" fmla="*/ 728662 w 1743075"/>
                <a:gd name="connsiteY14" fmla="*/ 1990725 h 2057400"/>
                <a:gd name="connsiteX15" fmla="*/ 0 w 1743075"/>
                <a:gd name="connsiteY15" fmla="*/ 1976437 h 2057400"/>
                <a:gd name="connsiteX0" fmla="*/ 0 w 1743075"/>
                <a:gd name="connsiteY0" fmla="*/ 1976437 h 2057400"/>
                <a:gd name="connsiteX1" fmla="*/ 0 w 1743075"/>
                <a:gd name="connsiteY1" fmla="*/ 871537 h 2057400"/>
                <a:gd name="connsiteX2" fmla="*/ 542925 w 1743075"/>
                <a:gd name="connsiteY2" fmla="*/ 871537 h 2057400"/>
                <a:gd name="connsiteX3" fmla="*/ 428625 w 1743075"/>
                <a:gd name="connsiteY3" fmla="*/ 161925 h 2057400"/>
                <a:gd name="connsiteX4" fmla="*/ 1390650 w 1743075"/>
                <a:gd name="connsiteY4" fmla="*/ 0 h 2057400"/>
                <a:gd name="connsiteX5" fmla="*/ 1390650 w 1743075"/>
                <a:gd name="connsiteY5" fmla="*/ 42862 h 2057400"/>
                <a:gd name="connsiteX6" fmla="*/ 1476375 w 1743075"/>
                <a:gd name="connsiteY6" fmla="*/ 19050 h 2057400"/>
                <a:gd name="connsiteX7" fmla="*/ 1524000 w 1743075"/>
                <a:gd name="connsiteY7" fmla="*/ 223837 h 2057400"/>
                <a:gd name="connsiteX8" fmla="*/ 1414462 w 1743075"/>
                <a:gd name="connsiteY8" fmla="*/ 242887 h 2057400"/>
                <a:gd name="connsiteX9" fmla="*/ 1604962 w 1743075"/>
                <a:gd name="connsiteY9" fmla="*/ 1457325 h 2057400"/>
                <a:gd name="connsiteX10" fmla="*/ 1681162 w 1743075"/>
                <a:gd name="connsiteY10" fmla="*/ 1443037 h 2057400"/>
                <a:gd name="connsiteX11" fmla="*/ 1743075 w 1743075"/>
                <a:gd name="connsiteY11" fmla="*/ 1881187 h 2057400"/>
                <a:gd name="connsiteX12" fmla="*/ 1133475 w 1743075"/>
                <a:gd name="connsiteY12" fmla="*/ 1981200 h 2057400"/>
                <a:gd name="connsiteX13" fmla="*/ 728662 w 1743075"/>
                <a:gd name="connsiteY13" fmla="*/ 2057400 h 2057400"/>
                <a:gd name="connsiteX14" fmla="*/ 728662 w 1743075"/>
                <a:gd name="connsiteY14" fmla="*/ 1990725 h 2057400"/>
                <a:gd name="connsiteX15" fmla="*/ 0 w 1743075"/>
                <a:gd name="connsiteY15" fmla="*/ 1976437 h 2057400"/>
                <a:gd name="connsiteX0" fmla="*/ 0 w 1743075"/>
                <a:gd name="connsiteY0" fmla="*/ 1976437 h 2057400"/>
                <a:gd name="connsiteX1" fmla="*/ 0 w 1743075"/>
                <a:gd name="connsiteY1" fmla="*/ 871537 h 2057400"/>
                <a:gd name="connsiteX2" fmla="*/ 542925 w 1743075"/>
                <a:gd name="connsiteY2" fmla="*/ 871537 h 2057400"/>
                <a:gd name="connsiteX3" fmla="*/ 428625 w 1743075"/>
                <a:gd name="connsiteY3" fmla="*/ 161925 h 2057400"/>
                <a:gd name="connsiteX4" fmla="*/ 1390650 w 1743075"/>
                <a:gd name="connsiteY4" fmla="*/ 0 h 2057400"/>
                <a:gd name="connsiteX5" fmla="*/ 1401939 w 1743075"/>
                <a:gd name="connsiteY5" fmla="*/ 45684 h 2057400"/>
                <a:gd name="connsiteX6" fmla="*/ 1476375 w 1743075"/>
                <a:gd name="connsiteY6" fmla="*/ 19050 h 2057400"/>
                <a:gd name="connsiteX7" fmla="*/ 1524000 w 1743075"/>
                <a:gd name="connsiteY7" fmla="*/ 223837 h 2057400"/>
                <a:gd name="connsiteX8" fmla="*/ 1414462 w 1743075"/>
                <a:gd name="connsiteY8" fmla="*/ 242887 h 2057400"/>
                <a:gd name="connsiteX9" fmla="*/ 1604962 w 1743075"/>
                <a:gd name="connsiteY9" fmla="*/ 1457325 h 2057400"/>
                <a:gd name="connsiteX10" fmla="*/ 1681162 w 1743075"/>
                <a:gd name="connsiteY10" fmla="*/ 1443037 h 2057400"/>
                <a:gd name="connsiteX11" fmla="*/ 1743075 w 1743075"/>
                <a:gd name="connsiteY11" fmla="*/ 1881187 h 2057400"/>
                <a:gd name="connsiteX12" fmla="*/ 1133475 w 1743075"/>
                <a:gd name="connsiteY12" fmla="*/ 1981200 h 2057400"/>
                <a:gd name="connsiteX13" fmla="*/ 728662 w 1743075"/>
                <a:gd name="connsiteY13" fmla="*/ 2057400 h 2057400"/>
                <a:gd name="connsiteX14" fmla="*/ 728662 w 1743075"/>
                <a:gd name="connsiteY14" fmla="*/ 1990725 h 2057400"/>
                <a:gd name="connsiteX15" fmla="*/ 0 w 1743075"/>
                <a:gd name="connsiteY15" fmla="*/ 1976437 h 2057400"/>
                <a:gd name="connsiteX0" fmla="*/ 0 w 1743075"/>
                <a:gd name="connsiteY0" fmla="*/ 1976437 h 2057400"/>
                <a:gd name="connsiteX1" fmla="*/ 0 w 1743075"/>
                <a:gd name="connsiteY1" fmla="*/ 871537 h 2057400"/>
                <a:gd name="connsiteX2" fmla="*/ 542925 w 1743075"/>
                <a:gd name="connsiteY2" fmla="*/ 871537 h 2057400"/>
                <a:gd name="connsiteX3" fmla="*/ 428625 w 1743075"/>
                <a:gd name="connsiteY3" fmla="*/ 161925 h 2057400"/>
                <a:gd name="connsiteX4" fmla="*/ 1390650 w 1743075"/>
                <a:gd name="connsiteY4" fmla="*/ 0 h 2057400"/>
                <a:gd name="connsiteX5" fmla="*/ 1396295 w 1743075"/>
                <a:gd name="connsiteY5" fmla="*/ 34395 h 2057400"/>
                <a:gd name="connsiteX6" fmla="*/ 1476375 w 1743075"/>
                <a:gd name="connsiteY6" fmla="*/ 19050 h 2057400"/>
                <a:gd name="connsiteX7" fmla="*/ 1524000 w 1743075"/>
                <a:gd name="connsiteY7" fmla="*/ 223837 h 2057400"/>
                <a:gd name="connsiteX8" fmla="*/ 1414462 w 1743075"/>
                <a:gd name="connsiteY8" fmla="*/ 242887 h 2057400"/>
                <a:gd name="connsiteX9" fmla="*/ 1604962 w 1743075"/>
                <a:gd name="connsiteY9" fmla="*/ 1457325 h 2057400"/>
                <a:gd name="connsiteX10" fmla="*/ 1681162 w 1743075"/>
                <a:gd name="connsiteY10" fmla="*/ 1443037 h 2057400"/>
                <a:gd name="connsiteX11" fmla="*/ 1743075 w 1743075"/>
                <a:gd name="connsiteY11" fmla="*/ 1881187 h 2057400"/>
                <a:gd name="connsiteX12" fmla="*/ 1133475 w 1743075"/>
                <a:gd name="connsiteY12" fmla="*/ 1981200 h 2057400"/>
                <a:gd name="connsiteX13" fmla="*/ 728662 w 1743075"/>
                <a:gd name="connsiteY13" fmla="*/ 2057400 h 2057400"/>
                <a:gd name="connsiteX14" fmla="*/ 728662 w 1743075"/>
                <a:gd name="connsiteY14" fmla="*/ 1990725 h 2057400"/>
                <a:gd name="connsiteX15" fmla="*/ 0 w 1743075"/>
                <a:gd name="connsiteY15" fmla="*/ 1976437 h 205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43075" h="2057400">
                  <a:moveTo>
                    <a:pt x="0" y="1976437"/>
                  </a:moveTo>
                  <a:lnTo>
                    <a:pt x="0" y="871537"/>
                  </a:lnTo>
                  <a:lnTo>
                    <a:pt x="542925" y="871537"/>
                  </a:lnTo>
                  <a:lnTo>
                    <a:pt x="428625" y="161925"/>
                  </a:lnTo>
                  <a:lnTo>
                    <a:pt x="1390650" y="0"/>
                  </a:lnTo>
                  <a:lnTo>
                    <a:pt x="1396295" y="34395"/>
                  </a:lnTo>
                  <a:lnTo>
                    <a:pt x="1476375" y="19050"/>
                  </a:lnTo>
                  <a:lnTo>
                    <a:pt x="1524000" y="223837"/>
                  </a:lnTo>
                  <a:lnTo>
                    <a:pt x="1414462" y="242887"/>
                  </a:lnTo>
                  <a:lnTo>
                    <a:pt x="1604962" y="1457325"/>
                  </a:lnTo>
                  <a:lnTo>
                    <a:pt x="1681162" y="1443037"/>
                  </a:lnTo>
                  <a:lnTo>
                    <a:pt x="1743075" y="1881187"/>
                  </a:lnTo>
                  <a:lnTo>
                    <a:pt x="1133475" y="1981200"/>
                  </a:lnTo>
                  <a:lnTo>
                    <a:pt x="728662" y="2057400"/>
                  </a:lnTo>
                  <a:lnTo>
                    <a:pt x="728662" y="1990725"/>
                  </a:lnTo>
                  <a:lnTo>
                    <a:pt x="0" y="1976437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3801" y="182577"/>
            <a:ext cx="4164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   Overall </a:t>
            </a:r>
            <a:b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</a:b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   Site Plan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2451" y="5164185"/>
            <a:ext cx="509452" cy="59218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399559" y="6284439"/>
            <a:ext cx="1652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HKS Sans Extralight"/>
              </a:rPr>
              <a:t>Substation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2211" y="6284439"/>
            <a:ext cx="16528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HKS Sans Extralight"/>
              </a:rPr>
              <a:t>PBT Building</a:t>
            </a:r>
          </a:p>
        </p:txBody>
      </p:sp>
    </p:spTree>
    <p:extLst>
      <p:ext uri="{BB962C8B-B14F-4D97-AF65-F5344CB8AC3E}">
        <p14:creationId xmlns:p14="http://schemas.microsoft.com/office/powerpoint/2010/main" val="1459389930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13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7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http://remotealert.camvista.co.uk</a:t>
            </a:r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230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3" t="9218" r="15221" b="17476"/>
          <a:stretch/>
        </p:blipFill>
        <p:spPr>
          <a:xfrm>
            <a:off x="1727199" y="1106697"/>
            <a:ext cx="5418668" cy="502732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2319870" y="1719021"/>
            <a:ext cx="3183467" cy="3999595"/>
          </a:xfrm>
          <a:custGeom>
            <a:avLst/>
            <a:gdLst>
              <a:gd name="connsiteX0" fmla="*/ 1501422 w 3324578"/>
              <a:gd name="connsiteY0" fmla="*/ 0 h 3166533"/>
              <a:gd name="connsiteX1" fmla="*/ 519289 w 3324578"/>
              <a:gd name="connsiteY1" fmla="*/ 174978 h 3166533"/>
              <a:gd name="connsiteX2" fmla="*/ 519289 w 3324578"/>
              <a:gd name="connsiteY2" fmla="*/ 970844 h 3166533"/>
              <a:gd name="connsiteX3" fmla="*/ 310444 w 3324578"/>
              <a:gd name="connsiteY3" fmla="*/ 987778 h 3166533"/>
              <a:gd name="connsiteX4" fmla="*/ 310444 w 3324578"/>
              <a:gd name="connsiteY4" fmla="*/ 1224844 h 3166533"/>
              <a:gd name="connsiteX5" fmla="*/ 0 w 3324578"/>
              <a:gd name="connsiteY5" fmla="*/ 1258711 h 3166533"/>
              <a:gd name="connsiteX6" fmla="*/ 0 w 3324578"/>
              <a:gd name="connsiteY6" fmla="*/ 2105378 h 3166533"/>
              <a:gd name="connsiteX7" fmla="*/ 310444 w 3324578"/>
              <a:gd name="connsiteY7" fmla="*/ 2562578 h 3166533"/>
              <a:gd name="connsiteX8" fmla="*/ 197556 w 3324578"/>
              <a:gd name="connsiteY8" fmla="*/ 2562578 h 3166533"/>
              <a:gd name="connsiteX9" fmla="*/ 197556 w 3324578"/>
              <a:gd name="connsiteY9" fmla="*/ 2822222 h 3166533"/>
              <a:gd name="connsiteX10" fmla="*/ 406400 w 3324578"/>
              <a:gd name="connsiteY10" fmla="*/ 3110089 h 3166533"/>
              <a:gd name="connsiteX11" fmla="*/ 440267 w 3324578"/>
              <a:gd name="connsiteY11" fmla="*/ 3166533 h 3166533"/>
              <a:gd name="connsiteX12" fmla="*/ 2269067 w 3324578"/>
              <a:gd name="connsiteY12" fmla="*/ 3002844 h 3166533"/>
              <a:gd name="connsiteX13" fmla="*/ 2376311 w 3324578"/>
              <a:gd name="connsiteY13" fmla="*/ 3098800 h 3166533"/>
              <a:gd name="connsiteX14" fmla="*/ 3324578 w 3324578"/>
              <a:gd name="connsiteY14" fmla="*/ 2940755 h 3166533"/>
              <a:gd name="connsiteX15" fmla="*/ 3324578 w 3324578"/>
              <a:gd name="connsiteY15" fmla="*/ 1574800 h 3166533"/>
              <a:gd name="connsiteX16" fmla="*/ 1501422 w 3324578"/>
              <a:gd name="connsiteY16" fmla="*/ 0 h 3166533"/>
              <a:gd name="connsiteX0" fmla="*/ 1513145 w 3324578"/>
              <a:gd name="connsiteY0" fmla="*/ 0 h 3157740"/>
              <a:gd name="connsiteX1" fmla="*/ 519289 w 3324578"/>
              <a:gd name="connsiteY1" fmla="*/ 166185 h 3157740"/>
              <a:gd name="connsiteX2" fmla="*/ 519289 w 3324578"/>
              <a:gd name="connsiteY2" fmla="*/ 962051 h 3157740"/>
              <a:gd name="connsiteX3" fmla="*/ 310444 w 3324578"/>
              <a:gd name="connsiteY3" fmla="*/ 978985 h 3157740"/>
              <a:gd name="connsiteX4" fmla="*/ 310444 w 3324578"/>
              <a:gd name="connsiteY4" fmla="*/ 1216051 h 3157740"/>
              <a:gd name="connsiteX5" fmla="*/ 0 w 3324578"/>
              <a:gd name="connsiteY5" fmla="*/ 1249918 h 3157740"/>
              <a:gd name="connsiteX6" fmla="*/ 0 w 3324578"/>
              <a:gd name="connsiteY6" fmla="*/ 2096585 h 3157740"/>
              <a:gd name="connsiteX7" fmla="*/ 310444 w 3324578"/>
              <a:gd name="connsiteY7" fmla="*/ 2553785 h 3157740"/>
              <a:gd name="connsiteX8" fmla="*/ 197556 w 3324578"/>
              <a:gd name="connsiteY8" fmla="*/ 2553785 h 3157740"/>
              <a:gd name="connsiteX9" fmla="*/ 197556 w 3324578"/>
              <a:gd name="connsiteY9" fmla="*/ 2813429 h 3157740"/>
              <a:gd name="connsiteX10" fmla="*/ 406400 w 3324578"/>
              <a:gd name="connsiteY10" fmla="*/ 3101296 h 3157740"/>
              <a:gd name="connsiteX11" fmla="*/ 440267 w 3324578"/>
              <a:gd name="connsiteY11" fmla="*/ 3157740 h 3157740"/>
              <a:gd name="connsiteX12" fmla="*/ 2269067 w 3324578"/>
              <a:gd name="connsiteY12" fmla="*/ 2994051 h 3157740"/>
              <a:gd name="connsiteX13" fmla="*/ 2376311 w 3324578"/>
              <a:gd name="connsiteY13" fmla="*/ 3090007 h 3157740"/>
              <a:gd name="connsiteX14" fmla="*/ 3324578 w 3324578"/>
              <a:gd name="connsiteY14" fmla="*/ 2931962 h 3157740"/>
              <a:gd name="connsiteX15" fmla="*/ 3324578 w 3324578"/>
              <a:gd name="connsiteY15" fmla="*/ 1566007 h 3157740"/>
              <a:gd name="connsiteX16" fmla="*/ 1513145 w 3324578"/>
              <a:gd name="connsiteY16" fmla="*/ 0 h 3157740"/>
              <a:gd name="connsiteX0" fmla="*/ 1507501 w 3324578"/>
              <a:gd name="connsiteY0" fmla="*/ 0 h 3106940"/>
              <a:gd name="connsiteX1" fmla="*/ 519289 w 3324578"/>
              <a:gd name="connsiteY1" fmla="*/ 115385 h 3106940"/>
              <a:gd name="connsiteX2" fmla="*/ 519289 w 3324578"/>
              <a:gd name="connsiteY2" fmla="*/ 911251 h 3106940"/>
              <a:gd name="connsiteX3" fmla="*/ 310444 w 3324578"/>
              <a:gd name="connsiteY3" fmla="*/ 928185 h 3106940"/>
              <a:gd name="connsiteX4" fmla="*/ 310444 w 3324578"/>
              <a:gd name="connsiteY4" fmla="*/ 1165251 h 3106940"/>
              <a:gd name="connsiteX5" fmla="*/ 0 w 3324578"/>
              <a:gd name="connsiteY5" fmla="*/ 1199118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507501 w 3324578"/>
              <a:gd name="connsiteY0" fmla="*/ 0 h 3106940"/>
              <a:gd name="connsiteX1" fmla="*/ 609600 w 3324578"/>
              <a:gd name="connsiteY1" fmla="*/ 149252 h 3106940"/>
              <a:gd name="connsiteX2" fmla="*/ 519289 w 3324578"/>
              <a:gd name="connsiteY2" fmla="*/ 911251 h 3106940"/>
              <a:gd name="connsiteX3" fmla="*/ 310444 w 3324578"/>
              <a:gd name="connsiteY3" fmla="*/ 928185 h 3106940"/>
              <a:gd name="connsiteX4" fmla="*/ 310444 w 3324578"/>
              <a:gd name="connsiteY4" fmla="*/ 1165251 h 3106940"/>
              <a:gd name="connsiteX5" fmla="*/ 0 w 3324578"/>
              <a:gd name="connsiteY5" fmla="*/ 1199118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507501 w 3324578"/>
              <a:gd name="connsiteY0" fmla="*/ 0 h 3106940"/>
              <a:gd name="connsiteX1" fmla="*/ 609600 w 3324578"/>
              <a:gd name="connsiteY1" fmla="*/ 149252 h 3106940"/>
              <a:gd name="connsiteX2" fmla="*/ 598311 w 3324578"/>
              <a:gd name="connsiteY2" fmla="*/ 962051 h 3106940"/>
              <a:gd name="connsiteX3" fmla="*/ 310444 w 3324578"/>
              <a:gd name="connsiteY3" fmla="*/ 928185 h 3106940"/>
              <a:gd name="connsiteX4" fmla="*/ 310444 w 3324578"/>
              <a:gd name="connsiteY4" fmla="*/ 1165251 h 3106940"/>
              <a:gd name="connsiteX5" fmla="*/ 0 w 3324578"/>
              <a:gd name="connsiteY5" fmla="*/ 1199118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507501 w 3324578"/>
              <a:gd name="connsiteY0" fmla="*/ 0 h 3106940"/>
              <a:gd name="connsiteX1" fmla="*/ 609600 w 3324578"/>
              <a:gd name="connsiteY1" fmla="*/ 149252 h 3106940"/>
              <a:gd name="connsiteX2" fmla="*/ 598311 w 3324578"/>
              <a:gd name="connsiteY2" fmla="*/ 962051 h 3106940"/>
              <a:gd name="connsiteX3" fmla="*/ 383822 w 3324578"/>
              <a:gd name="connsiteY3" fmla="*/ 990274 h 3106940"/>
              <a:gd name="connsiteX4" fmla="*/ 310444 w 3324578"/>
              <a:gd name="connsiteY4" fmla="*/ 1165251 h 3106940"/>
              <a:gd name="connsiteX5" fmla="*/ 0 w 3324578"/>
              <a:gd name="connsiteY5" fmla="*/ 1199118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507501 w 3324578"/>
              <a:gd name="connsiteY0" fmla="*/ 0 h 3106940"/>
              <a:gd name="connsiteX1" fmla="*/ 609600 w 3324578"/>
              <a:gd name="connsiteY1" fmla="*/ 149252 h 3106940"/>
              <a:gd name="connsiteX2" fmla="*/ 598311 w 3324578"/>
              <a:gd name="connsiteY2" fmla="*/ 962051 h 3106940"/>
              <a:gd name="connsiteX3" fmla="*/ 383822 w 3324578"/>
              <a:gd name="connsiteY3" fmla="*/ 990274 h 3106940"/>
              <a:gd name="connsiteX4" fmla="*/ 355599 w 3324578"/>
              <a:gd name="connsiteY4" fmla="*/ 1232984 h 3106940"/>
              <a:gd name="connsiteX5" fmla="*/ 0 w 3324578"/>
              <a:gd name="connsiteY5" fmla="*/ 1199118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507501 w 3324578"/>
              <a:gd name="connsiteY0" fmla="*/ 0 h 3106940"/>
              <a:gd name="connsiteX1" fmla="*/ 609600 w 3324578"/>
              <a:gd name="connsiteY1" fmla="*/ 149252 h 3106940"/>
              <a:gd name="connsiteX2" fmla="*/ 598311 w 3324578"/>
              <a:gd name="connsiteY2" fmla="*/ 962051 h 3106940"/>
              <a:gd name="connsiteX3" fmla="*/ 383822 w 3324578"/>
              <a:gd name="connsiteY3" fmla="*/ 990274 h 3106940"/>
              <a:gd name="connsiteX4" fmla="*/ 355599 w 3324578"/>
              <a:gd name="connsiteY4" fmla="*/ 1232984 h 3106940"/>
              <a:gd name="connsiteX5" fmla="*/ 84667 w 3324578"/>
              <a:gd name="connsiteY5" fmla="*/ 1255562 h 3106940"/>
              <a:gd name="connsiteX6" fmla="*/ 0 w 3324578"/>
              <a:gd name="connsiteY6" fmla="*/ 2045785 h 3106940"/>
              <a:gd name="connsiteX7" fmla="*/ 310444 w 3324578"/>
              <a:gd name="connsiteY7" fmla="*/ 2502985 h 3106940"/>
              <a:gd name="connsiteX8" fmla="*/ 197556 w 3324578"/>
              <a:gd name="connsiteY8" fmla="*/ 2502985 h 3106940"/>
              <a:gd name="connsiteX9" fmla="*/ 197556 w 3324578"/>
              <a:gd name="connsiteY9" fmla="*/ 2762629 h 3106940"/>
              <a:gd name="connsiteX10" fmla="*/ 406400 w 3324578"/>
              <a:gd name="connsiteY10" fmla="*/ 3050496 h 3106940"/>
              <a:gd name="connsiteX11" fmla="*/ 440267 w 3324578"/>
              <a:gd name="connsiteY11" fmla="*/ 3106940 h 3106940"/>
              <a:gd name="connsiteX12" fmla="*/ 2269067 w 3324578"/>
              <a:gd name="connsiteY12" fmla="*/ 2943251 h 3106940"/>
              <a:gd name="connsiteX13" fmla="*/ 2376311 w 3324578"/>
              <a:gd name="connsiteY13" fmla="*/ 3039207 h 3106940"/>
              <a:gd name="connsiteX14" fmla="*/ 3324578 w 3324578"/>
              <a:gd name="connsiteY14" fmla="*/ 2881162 h 3106940"/>
              <a:gd name="connsiteX15" fmla="*/ 3324578 w 3324578"/>
              <a:gd name="connsiteY15" fmla="*/ 1515207 h 3106940"/>
              <a:gd name="connsiteX16" fmla="*/ 1507501 w 3324578"/>
              <a:gd name="connsiteY16" fmla="*/ 0 h 3106940"/>
              <a:gd name="connsiteX0" fmla="*/ 1422834 w 3239911"/>
              <a:gd name="connsiteY0" fmla="*/ 0 h 3106940"/>
              <a:gd name="connsiteX1" fmla="*/ 524933 w 3239911"/>
              <a:gd name="connsiteY1" fmla="*/ 149252 h 3106940"/>
              <a:gd name="connsiteX2" fmla="*/ 513644 w 3239911"/>
              <a:gd name="connsiteY2" fmla="*/ 962051 h 3106940"/>
              <a:gd name="connsiteX3" fmla="*/ 299155 w 3239911"/>
              <a:gd name="connsiteY3" fmla="*/ 990274 h 3106940"/>
              <a:gd name="connsiteX4" fmla="*/ 270932 w 3239911"/>
              <a:gd name="connsiteY4" fmla="*/ 1232984 h 3106940"/>
              <a:gd name="connsiteX5" fmla="*/ 0 w 3239911"/>
              <a:gd name="connsiteY5" fmla="*/ 1255562 h 3106940"/>
              <a:gd name="connsiteX6" fmla="*/ 16933 w 3239911"/>
              <a:gd name="connsiteY6" fmla="*/ 2045785 h 3106940"/>
              <a:gd name="connsiteX7" fmla="*/ 225777 w 3239911"/>
              <a:gd name="connsiteY7" fmla="*/ 2502985 h 3106940"/>
              <a:gd name="connsiteX8" fmla="*/ 112889 w 3239911"/>
              <a:gd name="connsiteY8" fmla="*/ 2502985 h 3106940"/>
              <a:gd name="connsiteX9" fmla="*/ 112889 w 3239911"/>
              <a:gd name="connsiteY9" fmla="*/ 2762629 h 3106940"/>
              <a:gd name="connsiteX10" fmla="*/ 321733 w 3239911"/>
              <a:gd name="connsiteY10" fmla="*/ 3050496 h 3106940"/>
              <a:gd name="connsiteX11" fmla="*/ 355600 w 3239911"/>
              <a:gd name="connsiteY11" fmla="*/ 3106940 h 3106940"/>
              <a:gd name="connsiteX12" fmla="*/ 2184400 w 3239911"/>
              <a:gd name="connsiteY12" fmla="*/ 2943251 h 3106940"/>
              <a:gd name="connsiteX13" fmla="*/ 2291644 w 3239911"/>
              <a:gd name="connsiteY13" fmla="*/ 3039207 h 3106940"/>
              <a:gd name="connsiteX14" fmla="*/ 3239911 w 3239911"/>
              <a:gd name="connsiteY14" fmla="*/ 2881162 h 3106940"/>
              <a:gd name="connsiteX15" fmla="*/ 3239911 w 3239911"/>
              <a:gd name="connsiteY15" fmla="*/ 1515207 h 3106940"/>
              <a:gd name="connsiteX16" fmla="*/ 1422834 w 3239911"/>
              <a:gd name="connsiteY16" fmla="*/ 0 h 3106940"/>
              <a:gd name="connsiteX0" fmla="*/ 1422834 w 3239911"/>
              <a:gd name="connsiteY0" fmla="*/ 0 h 3106940"/>
              <a:gd name="connsiteX1" fmla="*/ 524933 w 3239911"/>
              <a:gd name="connsiteY1" fmla="*/ 149252 h 3106940"/>
              <a:gd name="connsiteX2" fmla="*/ 513644 w 3239911"/>
              <a:gd name="connsiteY2" fmla="*/ 962051 h 3106940"/>
              <a:gd name="connsiteX3" fmla="*/ 299155 w 3239911"/>
              <a:gd name="connsiteY3" fmla="*/ 990274 h 3106940"/>
              <a:gd name="connsiteX4" fmla="*/ 270932 w 3239911"/>
              <a:gd name="connsiteY4" fmla="*/ 1232984 h 3106940"/>
              <a:gd name="connsiteX5" fmla="*/ 0 w 3239911"/>
              <a:gd name="connsiteY5" fmla="*/ 1255562 h 3106940"/>
              <a:gd name="connsiteX6" fmla="*/ 16933 w 3239911"/>
              <a:gd name="connsiteY6" fmla="*/ 2045785 h 3106940"/>
              <a:gd name="connsiteX7" fmla="*/ 355599 w 3239911"/>
              <a:gd name="connsiteY7" fmla="*/ 2536852 h 3106940"/>
              <a:gd name="connsiteX8" fmla="*/ 112889 w 3239911"/>
              <a:gd name="connsiteY8" fmla="*/ 2502985 h 3106940"/>
              <a:gd name="connsiteX9" fmla="*/ 112889 w 3239911"/>
              <a:gd name="connsiteY9" fmla="*/ 2762629 h 3106940"/>
              <a:gd name="connsiteX10" fmla="*/ 321733 w 3239911"/>
              <a:gd name="connsiteY10" fmla="*/ 3050496 h 3106940"/>
              <a:gd name="connsiteX11" fmla="*/ 355600 w 3239911"/>
              <a:gd name="connsiteY11" fmla="*/ 3106940 h 3106940"/>
              <a:gd name="connsiteX12" fmla="*/ 2184400 w 3239911"/>
              <a:gd name="connsiteY12" fmla="*/ 2943251 h 3106940"/>
              <a:gd name="connsiteX13" fmla="*/ 2291644 w 3239911"/>
              <a:gd name="connsiteY13" fmla="*/ 3039207 h 3106940"/>
              <a:gd name="connsiteX14" fmla="*/ 3239911 w 3239911"/>
              <a:gd name="connsiteY14" fmla="*/ 2881162 h 3106940"/>
              <a:gd name="connsiteX15" fmla="*/ 3239911 w 3239911"/>
              <a:gd name="connsiteY15" fmla="*/ 1515207 h 3106940"/>
              <a:gd name="connsiteX16" fmla="*/ 1422834 w 3239911"/>
              <a:gd name="connsiteY16" fmla="*/ 0 h 3106940"/>
              <a:gd name="connsiteX0" fmla="*/ 1422834 w 3239911"/>
              <a:gd name="connsiteY0" fmla="*/ 0 h 3106940"/>
              <a:gd name="connsiteX1" fmla="*/ 524933 w 3239911"/>
              <a:gd name="connsiteY1" fmla="*/ 149252 h 3106940"/>
              <a:gd name="connsiteX2" fmla="*/ 513644 w 3239911"/>
              <a:gd name="connsiteY2" fmla="*/ 962051 h 3106940"/>
              <a:gd name="connsiteX3" fmla="*/ 299155 w 3239911"/>
              <a:gd name="connsiteY3" fmla="*/ 990274 h 3106940"/>
              <a:gd name="connsiteX4" fmla="*/ 270932 w 3239911"/>
              <a:gd name="connsiteY4" fmla="*/ 1232984 h 3106940"/>
              <a:gd name="connsiteX5" fmla="*/ 0 w 3239911"/>
              <a:gd name="connsiteY5" fmla="*/ 1255562 h 3106940"/>
              <a:gd name="connsiteX6" fmla="*/ 16933 w 3239911"/>
              <a:gd name="connsiteY6" fmla="*/ 2045785 h 3106940"/>
              <a:gd name="connsiteX7" fmla="*/ 355599 w 3239911"/>
              <a:gd name="connsiteY7" fmla="*/ 2536852 h 3106940"/>
              <a:gd name="connsiteX8" fmla="*/ 180622 w 3239911"/>
              <a:gd name="connsiteY8" fmla="*/ 2559429 h 3106940"/>
              <a:gd name="connsiteX9" fmla="*/ 112889 w 3239911"/>
              <a:gd name="connsiteY9" fmla="*/ 2762629 h 3106940"/>
              <a:gd name="connsiteX10" fmla="*/ 321733 w 3239911"/>
              <a:gd name="connsiteY10" fmla="*/ 3050496 h 3106940"/>
              <a:gd name="connsiteX11" fmla="*/ 355600 w 3239911"/>
              <a:gd name="connsiteY11" fmla="*/ 3106940 h 3106940"/>
              <a:gd name="connsiteX12" fmla="*/ 2184400 w 3239911"/>
              <a:gd name="connsiteY12" fmla="*/ 2943251 h 3106940"/>
              <a:gd name="connsiteX13" fmla="*/ 2291644 w 3239911"/>
              <a:gd name="connsiteY13" fmla="*/ 3039207 h 3106940"/>
              <a:gd name="connsiteX14" fmla="*/ 3239911 w 3239911"/>
              <a:gd name="connsiteY14" fmla="*/ 2881162 h 3106940"/>
              <a:gd name="connsiteX15" fmla="*/ 3239911 w 3239911"/>
              <a:gd name="connsiteY15" fmla="*/ 1515207 h 3106940"/>
              <a:gd name="connsiteX16" fmla="*/ 1422834 w 3239911"/>
              <a:gd name="connsiteY16" fmla="*/ 0 h 3106940"/>
              <a:gd name="connsiteX0" fmla="*/ 1422834 w 3239911"/>
              <a:gd name="connsiteY0" fmla="*/ 0 h 3106940"/>
              <a:gd name="connsiteX1" fmla="*/ 524933 w 3239911"/>
              <a:gd name="connsiteY1" fmla="*/ 149252 h 3106940"/>
              <a:gd name="connsiteX2" fmla="*/ 513644 w 3239911"/>
              <a:gd name="connsiteY2" fmla="*/ 962051 h 3106940"/>
              <a:gd name="connsiteX3" fmla="*/ 299155 w 3239911"/>
              <a:gd name="connsiteY3" fmla="*/ 990274 h 3106940"/>
              <a:gd name="connsiteX4" fmla="*/ 270932 w 3239911"/>
              <a:gd name="connsiteY4" fmla="*/ 1232984 h 3106940"/>
              <a:gd name="connsiteX5" fmla="*/ 0 w 3239911"/>
              <a:gd name="connsiteY5" fmla="*/ 1255562 h 3106940"/>
              <a:gd name="connsiteX6" fmla="*/ 16933 w 3239911"/>
              <a:gd name="connsiteY6" fmla="*/ 2045785 h 3106940"/>
              <a:gd name="connsiteX7" fmla="*/ 355599 w 3239911"/>
              <a:gd name="connsiteY7" fmla="*/ 2536852 h 3106940"/>
              <a:gd name="connsiteX8" fmla="*/ 180622 w 3239911"/>
              <a:gd name="connsiteY8" fmla="*/ 2559429 h 3106940"/>
              <a:gd name="connsiteX9" fmla="*/ 163689 w 3239911"/>
              <a:gd name="connsiteY9" fmla="*/ 2734406 h 3106940"/>
              <a:gd name="connsiteX10" fmla="*/ 321733 w 3239911"/>
              <a:gd name="connsiteY10" fmla="*/ 3050496 h 3106940"/>
              <a:gd name="connsiteX11" fmla="*/ 355600 w 3239911"/>
              <a:gd name="connsiteY11" fmla="*/ 3106940 h 3106940"/>
              <a:gd name="connsiteX12" fmla="*/ 2184400 w 3239911"/>
              <a:gd name="connsiteY12" fmla="*/ 2943251 h 3106940"/>
              <a:gd name="connsiteX13" fmla="*/ 2291644 w 3239911"/>
              <a:gd name="connsiteY13" fmla="*/ 3039207 h 3106940"/>
              <a:gd name="connsiteX14" fmla="*/ 3239911 w 3239911"/>
              <a:gd name="connsiteY14" fmla="*/ 2881162 h 3106940"/>
              <a:gd name="connsiteX15" fmla="*/ 3239911 w 3239911"/>
              <a:gd name="connsiteY15" fmla="*/ 1515207 h 3106940"/>
              <a:gd name="connsiteX16" fmla="*/ 1422834 w 3239911"/>
              <a:gd name="connsiteY16" fmla="*/ 0 h 3106940"/>
              <a:gd name="connsiteX0" fmla="*/ 1422834 w 3239911"/>
              <a:gd name="connsiteY0" fmla="*/ 0 h 3106940"/>
              <a:gd name="connsiteX1" fmla="*/ 524933 w 3239911"/>
              <a:gd name="connsiteY1" fmla="*/ 149252 h 3106940"/>
              <a:gd name="connsiteX2" fmla="*/ 513644 w 3239911"/>
              <a:gd name="connsiteY2" fmla="*/ 962051 h 3106940"/>
              <a:gd name="connsiteX3" fmla="*/ 299155 w 3239911"/>
              <a:gd name="connsiteY3" fmla="*/ 990274 h 3106940"/>
              <a:gd name="connsiteX4" fmla="*/ 270932 w 3239911"/>
              <a:gd name="connsiteY4" fmla="*/ 1232984 h 3106940"/>
              <a:gd name="connsiteX5" fmla="*/ 0 w 3239911"/>
              <a:gd name="connsiteY5" fmla="*/ 1255562 h 3106940"/>
              <a:gd name="connsiteX6" fmla="*/ 16933 w 3239911"/>
              <a:gd name="connsiteY6" fmla="*/ 2045785 h 3106940"/>
              <a:gd name="connsiteX7" fmla="*/ 355599 w 3239911"/>
              <a:gd name="connsiteY7" fmla="*/ 2536852 h 3106940"/>
              <a:gd name="connsiteX8" fmla="*/ 180622 w 3239911"/>
              <a:gd name="connsiteY8" fmla="*/ 2559429 h 3106940"/>
              <a:gd name="connsiteX9" fmla="*/ 163689 w 3239911"/>
              <a:gd name="connsiteY9" fmla="*/ 2734406 h 3106940"/>
              <a:gd name="connsiteX10" fmla="*/ 321733 w 3239911"/>
              <a:gd name="connsiteY10" fmla="*/ 3050496 h 3106940"/>
              <a:gd name="connsiteX11" fmla="*/ 355600 w 3239911"/>
              <a:gd name="connsiteY11" fmla="*/ 3106940 h 3106940"/>
              <a:gd name="connsiteX12" fmla="*/ 2184400 w 3239911"/>
              <a:gd name="connsiteY12" fmla="*/ 2943251 h 3106940"/>
              <a:gd name="connsiteX13" fmla="*/ 2291644 w 3239911"/>
              <a:gd name="connsiteY13" fmla="*/ 3039207 h 3106940"/>
              <a:gd name="connsiteX14" fmla="*/ 3239911 w 3239911"/>
              <a:gd name="connsiteY14" fmla="*/ 2881162 h 3106940"/>
              <a:gd name="connsiteX15" fmla="*/ 3166533 w 3239911"/>
              <a:gd name="connsiteY15" fmla="*/ 1577296 h 3106940"/>
              <a:gd name="connsiteX16" fmla="*/ 1422834 w 3239911"/>
              <a:gd name="connsiteY16" fmla="*/ 0 h 3106940"/>
              <a:gd name="connsiteX0" fmla="*/ 1422834 w 3183467"/>
              <a:gd name="connsiteY0" fmla="*/ 0 h 3106940"/>
              <a:gd name="connsiteX1" fmla="*/ 524933 w 3183467"/>
              <a:gd name="connsiteY1" fmla="*/ 149252 h 3106940"/>
              <a:gd name="connsiteX2" fmla="*/ 513644 w 3183467"/>
              <a:gd name="connsiteY2" fmla="*/ 962051 h 3106940"/>
              <a:gd name="connsiteX3" fmla="*/ 299155 w 3183467"/>
              <a:gd name="connsiteY3" fmla="*/ 990274 h 3106940"/>
              <a:gd name="connsiteX4" fmla="*/ 270932 w 3183467"/>
              <a:gd name="connsiteY4" fmla="*/ 1232984 h 3106940"/>
              <a:gd name="connsiteX5" fmla="*/ 0 w 3183467"/>
              <a:gd name="connsiteY5" fmla="*/ 1255562 h 3106940"/>
              <a:gd name="connsiteX6" fmla="*/ 16933 w 3183467"/>
              <a:gd name="connsiteY6" fmla="*/ 2045785 h 3106940"/>
              <a:gd name="connsiteX7" fmla="*/ 355599 w 3183467"/>
              <a:gd name="connsiteY7" fmla="*/ 2536852 h 3106940"/>
              <a:gd name="connsiteX8" fmla="*/ 180622 w 3183467"/>
              <a:gd name="connsiteY8" fmla="*/ 2559429 h 3106940"/>
              <a:gd name="connsiteX9" fmla="*/ 163689 w 3183467"/>
              <a:gd name="connsiteY9" fmla="*/ 2734406 h 3106940"/>
              <a:gd name="connsiteX10" fmla="*/ 321733 w 3183467"/>
              <a:gd name="connsiteY10" fmla="*/ 3050496 h 3106940"/>
              <a:gd name="connsiteX11" fmla="*/ 355600 w 3183467"/>
              <a:gd name="connsiteY11" fmla="*/ 3106940 h 3106940"/>
              <a:gd name="connsiteX12" fmla="*/ 2184400 w 3183467"/>
              <a:gd name="connsiteY12" fmla="*/ 2943251 h 3106940"/>
              <a:gd name="connsiteX13" fmla="*/ 2291644 w 3183467"/>
              <a:gd name="connsiteY13" fmla="*/ 3039207 h 3106940"/>
              <a:gd name="connsiteX14" fmla="*/ 3183467 w 3183467"/>
              <a:gd name="connsiteY14" fmla="*/ 2762629 h 3106940"/>
              <a:gd name="connsiteX15" fmla="*/ 3166533 w 3183467"/>
              <a:gd name="connsiteY15" fmla="*/ 1577296 h 3106940"/>
              <a:gd name="connsiteX16" fmla="*/ 1422834 w 3183467"/>
              <a:gd name="connsiteY16" fmla="*/ 0 h 3106940"/>
              <a:gd name="connsiteX0" fmla="*/ 1422834 w 3183467"/>
              <a:gd name="connsiteY0" fmla="*/ 0 h 3106940"/>
              <a:gd name="connsiteX1" fmla="*/ 524933 w 3183467"/>
              <a:gd name="connsiteY1" fmla="*/ 149252 h 3106940"/>
              <a:gd name="connsiteX2" fmla="*/ 513644 w 3183467"/>
              <a:gd name="connsiteY2" fmla="*/ 962051 h 3106940"/>
              <a:gd name="connsiteX3" fmla="*/ 299155 w 3183467"/>
              <a:gd name="connsiteY3" fmla="*/ 990274 h 3106940"/>
              <a:gd name="connsiteX4" fmla="*/ 270932 w 3183467"/>
              <a:gd name="connsiteY4" fmla="*/ 1232984 h 3106940"/>
              <a:gd name="connsiteX5" fmla="*/ 0 w 3183467"/>
              <a:gd name="connsiteY5" fmla="*/ 1255562 h 3106940"/>
              <a:gd name="connsiteX6" fmla="*/ 16933 w 3183467"/>
              <a:gd name="connsiteY6" fmla="*/ 2045785 h 3106940"/>
              <a:gd name="connsiteX7" fmla="*/ 355599 w 3183467"/>
              <a:gd name="connsiteY7" fmla="*/ 2536852 h 3106940"/>
              <a:gd name="connsiteX8" fmla="*/ 180622 w 3183467"/>
              <a:gd name="connsiteY8" fmla="*/ 2559429 h 3106940"/>
              <a:gd name="connsiteX9" fmla="*/ 163689 w 3183467"/>
              <a:gd name="connsiteY9" fmla="*/ 2734406 h 3106940"/>
              <a:gd name="connsiteX10" fmla="*/ 321733 w 3183467"/>
              <a:gd name="connsiteY10" fmla="*/ 3050496 h 3106940"/>
              <a:gd name="connsiteX11" fmla="*/ 355600 w 3183467"/>
              <a:gd name="connsiteY11" fmla="*/ 3106940 h 3106940"/>
              <a:gd name="connsiteX12" fmla="*/ 2184400 w 3183467"/>
              <a:gd name="connsiteY12" fmla="*/ 2824718 h 3106940"/>
              <a:gd name="connsiteX13" fmla="*/ 2291644 w 3183467"/>
              <a:gd name="connsiteY13" fmla="*/ 3039207 h 3106940"/>
              <a:gd name="connsiteX14" fmla="*/ 3183467 w 3183467"/>
              <a:gd name="connsiteY14" fmla="*/ 2762629 h 3106940"/>
              <a:gd name="connsiteX15" fmla="*/ 3166533 w 3183467"/>
              <a:gd name="connsiteY15" fmla="*/ 1577296 h 3106940"/>
              <a:gd name="connsiteX16" fmla="*/ 1422834 w 3183467"/>
              <a:gd name="connsiteY16" fmla="*/ 0 h 3106940"/>
              <a:gd name="connsiteX0" fmla="*/ 1422834 w 3183467"/>
              <a:gd name="connsiteY0" fmla="*/ 0 h 3106940"/>
              <a:gd name="connsiteX1" fmla="*/ 524933 w 3183467"/>
              <a:gd name="connsiteY1" fmla="*/ 149252 h 3106940"/>
              <a:gd name="connsiteX2" fmla="*/ 513644 w 3183467"/>
              <a:gd name="connsiteY2" fmla="*/ 962051 h 3106940"/>
              <a:gd name="connsiteX3" fmla="*/ 299155 w 3183467"/>
              <a:gd name="connsiteY3" fmla="*/ 990274 h 3106940"/>
              <a:gd name="connsiteX4" fmla="*/ 270932 w 3183467"/>
              <a:gd name="connsiteY4" fmla="*/ 1232984 h 3106940"/>
              <a:gd name="connsiteX5" fmla="*/ 0 w 3183467"/>
              <a:gd name="connsiteY5" fmla="*/ 1255562 h 3106940"/>
              <a:gd name="connsiteX6" fmla="*/ 16933 w 3183467"/>
              <a:gd name="connsiteY6" fmla="*/ 2045785 h 3106940"/>
              <a:gd name="connsiteX7" fmla="*/ 355599 w 3183467"/>
              <a:gd name="connsiteY7" fmla="*/ 2536852 h 3106940"/>
              <a:gd name="connsiteX8" fmla="*/ 180622 w 3183467"/>
              <a:gd name="connsiteY8" fmla="*/ 2559429 h 3106940"/>
              <a:gd name="connsiteX9" fmla="*/ 163689 w 3183467"/>
              <a:gd name="connsiteY9" fmla="*/ 2734406 h 3106940"/>
              <a:gd name="connsiteX10" fmla="*/ 321733 w 3183467"/>
              <a:gd name="connsiteY10" fmla="*/ 3050496 h 3106940"/>
              <a:gd name="connsiteX11" fmla="*/ 355600 w 3183467"/>
              <a:gd name="connsiteY11" fmla="*/ 3106940 h 3106940"/>
              <a:gd name="connsiteX12" fmla="*/ 2184400 w 3183467"/>
              <a:gd name="connsiteY12" fmla="*/ 2824718 h 3106940"/>
              <a:gd name="connsiteX13" fmla="*/ 2257777 w 3183467"/>
              <a:gd name="connsiteY13" fmla="*/ 2886807 h 3106940"/>
              <a:gd name="connsiteX14" fmla="*/ 3183467 w 3183467"/>
              <a:gd name="connsiteY14" fmla="*/ 2762629 h 3106940"/>
              <a:gd name="connsiteX15" fmla="*/ 3166533 w 3183467"/>
              <a:gd name="connsiteY15" fmla="*/ 1577296 h 3106940"/>
              <a:gd name="connsiteX16" fmla="*/ 1422834 w 3183467"/>
              <a:gd name="connsiteY16" fmla="*/ 0 h 3106940"/>
              <a:gd name="connsiteX0" fmla="*/ 1422834 w 3183467"/>
              <a:gd name="connsiteY0" fmla="*/ 0 h 3050496"/>
              <a:gd name="connsiteX1" fmla="*/ 524933 w 3183467"/>
              <a:gd name="connsiteY1" fmla="*/ 149252 h 3050496"/>
              <a:gd name="connsiteX2" fmla="*/ 513644 w 3183467"/>
              <a:gd name="connsiteY2" fmla="*/ 962051 h 3050496"/>
              <a:gd name="connsiteX3" fmla="*/ 299155 w 3183467"/>
              <a:gd name="connsiteY3" fmla="*/ 990274 h 3050496"/>
              <a:gd name="connsiteX4" fmla="*/ 270932 w 3183467"/>
              <a:gd name="connsiteY4" fmla="*/ 1232984 h 3050496"/>
              <a:gd name="connsiteX5" fmla="*/ 0 w 3183467"/>
              <a:gd name="connsiteY5" fmla="*/ 1255562 h 3050496"/>
              <a:gd name="connsiteX6" fmla="*/ 16933 w 3183467"/>
              <a:gd name="connsiteY6" fmla="*/ 2045785 h 3050496"/>
              <a:gd name="connsiteX7" fmla="*/ 355599 w 3183467"/>
              <a:gd name="connsiteY7" fmla="*/ 2536852 h 3050496"/>
              <a:gd name="connsiteX8" fmla="*/ 180622 w 3183467"/>
              <a:gd name="connsiteY8" fmla="*/ 2559429 h 3050496"/>
              <a:gd name="connsiteX9" fmla="*/ 163689 w 3183467"/>
              <a:gd name="connsiteY9" fmla="*/ 2734406 h 3050496"/>
              <a:gd name="connsiteX10" fmla="*/ 321733 w 3183467"/>
              <a:gd name="connsiteY10" fmla="*/ 3050496 h 3050496"/>
              <a:gd name="connsiteX11" fmla="*/ 587022 w 3183467"/>
              <a:gd name="connsiteY11" fmla="*/ 2971473 h 3050496"/>
              <a:gd name="connsiteX12" fmla="*/ 2184400 w 3183467"/>
              <a:gd name="connsiteY12" fmla="*/ 2824718 h 3050496"/>
              <a:gd name="connsiteX13" fmla="*/ 2257777 w 3183467"/>
              <a:gd name="connsiteY13" fmla="*/ 2886807 h 3050496"/>
              <a:gd name="connsiteX14" fmla="*/ 3183467 w 3183467"/>
              <a:gd name="connsiteY14" fmla="*/ 2762629 h 3050496"/>
              <a:gd name="connsiteX15" fmla="*/ 3166533 w 3183467"/>
              <a:gd name="connsiteY15" fmla="*/ 1577296 h 3050496"/>
              <a:gd name="connsiteX16" fmla="*/ 1422834 w 3183467"/>
              <a:gd name="connsiteY16" fmla="*/ 0 h 3050496"/>
              <a:gd name="connsiteX0" fmla="*/ 1422834 w 3183467"/>
              <a:gd name="connsiteY0" fmla="*/ 0 h 2999696"/>
              <a:gd name="connsiteX1" fmla="*/ 524933 w 3183467"/>
              <a:gd name="connsiteY1" fmla="*/ 149252 h 2999696"/>
              <a:gd name="connsiteX2" fmla="*/ 513644 w 3183467"/>
              <a:gd name="connsiteY2" fmla="*/ 962051 h 2999696"/>
              <a:gd name="connsiteX3" fmla="*/ 299155 w 3183467"/>
              <a:gd name="connsiteY3" fmla="*/ 990274 h 2999696"/>
              <a:gd name="connsiteX4" fmla="*/ 270932 w 3183467"/>
              <a:gd name="connsiteY4" fmla="*/ 1232984 h 2999696"/>
              <a:gd name="connsiteX5" fmla="*/ 0 w 3183467"/>
              <a:gd name="connsiteY5" fmla="*/ 1255562 h 2999696"/>
              <a:gd name="connsiteX6" fmla="*/ 16933 w 3183467"/>
              <a:gd name="connsiteY6" fmla="*/ 2045785 h 2999696"/>
              <a:gd name="connsiteX7" fmla="*/ 355599 w 3183467"/>
              <a:gd name="connsiteY7" fmla="*/ 2536852 h 2999696"/>
              <a:gd name="connsiteX8" fmla="*/ 180622 w 3183467"/>
              <a:gd name="connsiteY8" fmla="*/ 2559429 h 2999696"/>
              <a:gd name="connsiteX9" fmla="*/ 163689 w 3183467"/>
              <a:gd name="connsiteY9" fmla="*/ 2734406 h 2999696"/>
              <a:gd name="connsiteX10" fmla="*/ 299155 w 3183467"/>
              <a:gd name="connsiteY10" fmla="*/ 2999696 h 2999696"/>
              <a:gd name="connsiteX11" fmla="*/ 587022 w 3183467"/>
              <a:gd name="connsiteY11" fmla="*/ 2971473 h 2999696"/>
              <a:gd name="connsiteX12" fmla="*/ 2184400 w 3183467"/>
              <a:gd name="connsiteY12" fmla="*/ 2824718 h 2999696"/>
              <a:gd name="connsiteX13" fmla="*/ 2257777 w 3183467"/>
              <a:gd name="connsiteY13" fmla="*/ 2886807 h 2999696"/>
              <a:gd name="connsiteX14" fmla="*/ 3183467 w 3183467"/>
              <a:gd name="connsiteY14" fmla="*/ 2762629 h 2999696"/>
              <a:gd name="connsiteX15" fmla="*/ 3166533 w 3183467"/>
              <a:gd name="connsiteY15" fmla="*/ 1577296 h 2999696"/>
              <a:gd name="connsiteX16" fmla="*/ 1422834 w 3183467"/>
              <a:gd name="connsiteY16" fmla="*/ 0 h 2999696"/>
              <a:gd name="connsiteX0" fmla="*/ 1422834 w 3183467"/>
              <a:gd name="connsiteY0" fmla="*/ 0 h 2999696"/>
              <a:gd name="connsiteX1" fmla="*/ 524933 w 3183467"/>
              <a:gd name="connsiteY1" fmla="*/ 149252 h 2999696"/>
              <a:gd name="connsiteX2" fmla="*/ 513644 w 3183467"/>
              <a:gd name="connsiteY2" fmla="*/ 962051 h 2999696"/>
              <a:gd name="connsiteX3" fmla="*/ 299155 w 3183467"/>
              <a:gd name="connsiteY3" fmla="*/ 990274 h 2999696"/>
              <a:gd name="connsiteX4" fmla="*/ 270932 w 3183467"/>
              <a:gd name="connsiteY4" fmla="*/ 1232984 h 2999696"/>
              <a:gd name="connsiteX5" fmla="*/ 0 w 3183467"/>
              <a:gd name="connsiteY5" fmla="*/ 1255562 h 2999696"/>
              <a:gd name="connsiteX6" fmla="*/ 16933 w 3183467"/>
              <a:gd name="connsiteY6" fmla="*/ 2045785 h 2999696"/>
              <a:gd name="connsiteX7" fmla="*/ 355599 w 3183467"/>
              <a:gd name="connsiteY7" fmla="*/ 2536852 h 2999696"/>
              <a:gd name="connsiteX8" fmla="*/ 180622 w 3183467"/>
              <a:gd name="connsiteY8" fmla="*/ 2559429 h 2999696"/>
              <a:gd name="connsiteX9" fmla="*/ 163689 w 3183467"/>
              <a:gd name="connsiteY9" fmla="*/ 2734406 h 2999696"/>
              <a:gd name="connsiteX10" fmla="*/ 310444 w 3183467"/>
              <a:gd name="connsiteY10" fmla="*/ 2999696 h 2999696"/>
              <a:gd name="connsiteX11" fmla="*/ 587022 w 3183467"/>
              <a:gd name="connsiteY11" fmla="*/ 2971473 h 2999696"/>
              <a:gd name="connsiteX12" fmla="*/ 2184400 w 3183467"/>
              <a:gd name="connsiteY12" fmla="*/ 2824718 h 2999696"/>
              <a:gd name="connsiteX13" fmla="*/ 2257777 w 3183467"/>
              <a:gd name="connsiteY13" fmla="*/ 2886807 h 2999696"/>
              <a:gd name="connsiteX14" fmla="*/ 3183467 w 3183467"/>
              <a:gd name="connsiteY14" fmla="*/ 2762629 h 2999696"/>
              <a:gd name="connsiteX15" fmla="*/ 3166533 w 3183467"/>
              <a:gd name="connsiteY15" fmla="*/ 1577296 h 2999696"/>
              <a:gd name="connsiteX16" fmla="*/ 1422834 w 3183467"/>
              <a:gd name="connsiteY16" fmla="*/ 0 h 299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83467" h="2999696">
                <a:moveTo>
                  <a:pt x="1422834" y="0"/>
                </a:moveTo>
                <a:lnTo>
                  <a:pt x="524933" y="149252"/>
                </a:lnTo>
                <a:lnTo>
                  <a:pt x="513644" y="962051"/>
                </a:lnTo>
                <a:lnTo>
                  <a:pt x="299155" y="990274"/>
                </a:lnTo>
                <a:lnTo>
                  <a:pt x="270932" y="1232984"/>
                </a:lnTo>
                <a:lnTo>
                  <a:pt x="0" y="1255562"/>
                </a:lnTo>
                <a:lnTo>
                  <a:pt x="16933" y="2045785"/>
                </a:lnTo>
                <a:lnTo>
                  <a:pt x="355599" y="2536852"/>
                </a:lnTo>
                <a:lnTo>
                  <a:pt x="180622" y="2559429"/>
                </a:lnTo>
                <a:lnTo>
                  <a:pt x="163689" y="2734406"/>
                </a:lnTo>
                <a:lnTo>
                  <a:pt x="310444" y="2999696"/>
                </a:lnTo>
                <a:lnTo>
                  <a:pt x="587022" y="2971473"/>
                </a:lnTo>
                <a:lnTo>
                  <a:pt x="2184400" y="2824718"/>
                </a:lnTo>
                <a:lnTo>
                  <a:pt x="2257777" y="2886807"/>
                </a:lnTo>
                <a:lnTo>
                  <a:pt x="3183467" y="2762629"/>
                </a:lnTo>
                <a:lnTo>
                  <a:pt x="3166533" y="1577296"/>
                </a:lnTo>
                <a:lnTo>
                  <a:pt x="142283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29000"/>
            </a:schemeClr>
          </a:solidFill>
          <a:ln>
            <a:solidFill>
              <a:schemeClr val="accent4">
                <a:lumMod val="7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777229" y="1499467"/>
            <a:ext cx="2938039" cy="3824300"/>
          </a:xfrm>
          <a:custGeom>
            <a:avLst/>
            <a:gdLst>
              <a:gd name="connsiteX0" fmla="*/ 0 w 3169461"/>
              <a:gd name="connsiteY0" fmla="*/ 206256 h 3059459"/>
              <a:gd name="connsiteX1" fmla="*/ 1313161 w 3169461"/>
              <a:gd name="connsiteY1" fmla="*/ 0 h 3059459"/>
              <a:gd name="connsiteX2" fmla="*/ 3169461 w 3169461"/>
              <a:gd name="connsiteY2" fmla="*/ 1670671 h 3059459"/>
              <a:gd name="connsiteX3" fmla="*/ 3169461 w 3169461"/>
              <a:gd name="connsiteY3" fmla="*/ 2839453 h 3059459"/>
              <a:gd name="connsiteX4" fmla="*/ 1808174 w 3169461"/>
              <a:gd name="connsiteY4" fmla="*/ 3059459 h 3059459"/>
              <a:gd name="connsiteX5" fmla="*/ 1808174 w 3169461"/>
              <a:gd name="connsiteY5" fmla="*/ 1760048 h 3059459"/>
              <a:gd name="connsiteX6" fmla="*/ 0 w 3169461"/>
              <a:gd name="connsiteY6" fmla="*/ 206256 h 3059459"/>
              <a:gd name="connsiteX0" fmla="*/ 0 w 3141239"/>
              <a:gd name="connsiteY0" fmla="*/ 268345 h 3059459"/>
              <a:gd name="connsiteX1" fmla="*/ 1284939 w 3141239"/>
              <a:gd name="connsiteY1" fmla="*/ 0 h 3059459"/>
              <a:gd name="connsiteX2" fmla="*/ 3141239 w 3141239"/>
              <a:gd name="connsiteY2" fmla="*/ 1670671 h 3059459"/>
              <a:gd name="connsiteX3" fmla="*/ 3141239 w 3141239"/>
              <a:gd name="connsiteY3" fmla="*/ 2839453 h 3059459"/>
              <a:gd name="connsiteX4" fmla="*/ 1779952 w 3141239"/>
              <a:gd name="connsiteY4" fmla="*/ 3059459 h 3059459"/>
              <a:gd name="connsiteX5" fmla="*/ 1779952 w 3141239"/>
              <a:gd name="connsiteY5" fmla="*/ 1760048 h 3059459"/>
              <a:gd name="connsiteX6" fmla="*/ 0 w 3141239"/>
              <a:gd name="connsiteY6" fmla="*/ 268345 h 3059459"/>
              <a:gd name="connsiteX0" fmla="*/ 0 w 3141239"/>
              <a:gd name="connsiteY0" fmla="*/ 268345 h 3059459"/>
              <a:gd name="connsiteX1" fmla="*/ 1284939 w 3141239"/>
              <a:gd name="connsiteY1" fmla="*/ 0 h 3059459"/>
              <a:gd name="connsiteX2" fmla="*/ 2938039 w 3141239"/>
              <a:gd name="connsiteY2" fmla="*/ 1710182 h 3059459"/>
              <a:gd name="connsiteX3" fmla="*/ 3141239 w 3141239"/>
              <a:gd name="connsiteY3" fmla="*/ 2839453 h 3059459"/>
              <a:gd name="connsiteX4" fmla="*/ 1779952 w 3141239"/>
              <a:gd name="connsiteY4" fmla="*/ 3059459 h 3059459"/>
              <a:gd name="connsiteX5" fmla="*/ 1779952 w 3141239"/>
              <a:gd name="connsiteY5" fmla="*/ 1760048 h 3059459"/>
              <a:gd name="connsiteX6" fmla="*/ 0 w 3141239"/>
              <a:gd name="connsiteY6" fmla="*/ 268345 h 3059459"/>
              <a:gd name="connsiteX0" fmla="*/ 0 w 3141239"/>
              <a:gd name="connsiteY0" fmla="*/ 268345 h 3059459"/>
              <a:gd name="connsiteX1" fmla="*/ 1284939 w 3141239"/>
              <a:gd name="connsiteY1" fmla="*/ 0 h 3059459"/>
              <a:gd name="connsiteX2" fmla="*/ 2938039 w 3141239"/>
              <a:gd name="connsiteY2" fmla="*/ 1710182 h 3059459"/>
              <a:gd name="connsiteX3" fmla="*/ 3141239 w 3141239"/>
              <a:gd name="connsiteY3" fmla="*/ 2839453 h 3059459"/>
              <a:gd name="connsiteX4" fmla="*/ 1779952 w 3141239"/>
              <a:gd name="connsiteY4" fmla="*/ 3059459 h 3059459"/>
              <a:gd name="connsiteX5" fmla="*/ 1723508 w 3141239"/>
              <a:gd name="connsiteY5" fmla="*/ 1827781 h 3059459"/>
              <a:gd name="connsiteX6" fmla="*/ 0 w 3141239"/>
              <a:gd name="connsiteY6" fmla="*/ 268345 h 3059459"/>
              <a:gd name="connsiteX0" fmla="*/ 0 w 3141239"/>
              <a:gd name="connsiteY0" fmla="*/ 268345 h 2963503"/>
              <a:gd name="connsiteX1" fmla="*/ 1284939 w 3141239"/>
              <a:gd name="connsiteY1" fmla="*/ 0 h 2963503"/>
              <a:gd name="connsiteX2" fmla="*/ 2938039 w 3141239"/>
              <a:gd name="connsiteY2" fmla="*/ 1710182 h 2963503"/>
              <a:gd name="connsiteX3" fmla="*/ 3141239 w 3141239"/>
              <a:gd name="connsiteY3" fmla="*/ 2839453 h 2963503"/>
              <a:gd name="connsiteX4" fmla="*/ 1723507 w 3141239"/>
              <a:gd name="connsiteY4" fmla="*/ 2963503 h 2963503"/>
              <a:gd name="connsiteX5" fmla="*/ 1723508 w 3141239"/>
              <a:gd name="connsiteY5" fmla="*/ 1827781 h 2963503"/>
              <a:gd name="connsiteX6" fmla="*/ 0 w 3141239"/>
              <a:gd name="connsiteY6" fmla="*/ 268345 h 2963503"/>
              <a:gd name="connsiteX0" fmla="*/ 0 w 2938039"/>
              <a:gd name="connsiteY0" fmla="*/ 268345 h 2963503"/>
              <a:gd name="connsiteX1" fmla="*/ 1284939 w 2938039"/>
              <a:gd name="connsiteY1" fmla="*/ 0 h 2963503"/>
              <a:gd name="connsiteX2" fmla="*/ 2938039 w 2938039"/>
              <a:gd name="connsiteY2" fmla="*/ 1710182 h 2963503"/>
              <a:gd name="connsiteX3" fmla="*/ 2926750 w 2938039"/>
              <a:gd name="connsiteY3" fmla="*/ 2766075 h 2963503"/>
              <a:gd name="connsiteX4" fmla="*/ 1723507 w 2938039"/>
              <a:gd name="connsiteY4" fmla="*/ 2963503 h 2963503"/>
              <a:gd name="connsiteX5" fmla="*/ 1723508 w 2938039"/>
              <a:gd name="connsiteY5" fmla="*/ 1827781 h 2963503"/>
              <a:gd name="connsiteX6" fmla="*/ 0 w 2938039"/>
              <a:gd name="connsiteY6" fmla="*/ 268345 h 2963503"/>
              <a:gd name="connsiteX0" fmla="*/ 0 w 2938039"/>
              <a:gd name="connsiteY0" fmla="*/ 172389 h 2867547"/>
              <a:gd name="connsiteX1" fmla="*/ 1155116 w 2938039"/>
              <a:gd name="connsiteY1" fmla="*/ 0 h 2867547"/>
              <a:gd name="connsiteX2" fmla="*/ 2938039 w 2938039"/>
              <a:gd name="connsiteY2" fmla="*/ 1614226 h 2867547"/>
              <a:gd name="connsiteX3" fmla="*/ 2926750 w 2938039"/>
              <a:gd name="connsiteY3" fmla="*/ 2670119 h 2867547"/>
              <a:gd name="connsiteX4" fmla="*/ 1723507 w 2938039"/>
              <a:gd name="connsiteY4" fmla="*/ 2867547 h 2867547"/>
              <a:gd name="connsiteX5" fmla="*/ 1723508 w 2938039"/>
              <a:gd name="connsiteY5" fmla="*/ 1731825 h 2867547"/>
              <a:gd name="connsiteX6" fmla="*/ 0 w 2938039"/>
              <a:gd name="connsiteY6" fmla="*/ 172389 h 2867547"/>
              <a:gd name="connsiteX0" fmla="*/ 0 w 2938039"/>
              <a:gd name="connsiteY0" fmla="*/ 172389 h 2867547"/>
              <a:gd name="connsiteX1" fmla="*/ 1143828 w 2938039"/>
              <a:gd name="connsiteY1" fmla="*/ 0 h 2867547"/>
              <a:gd name="connsiteX2" fmla="*/ 2938039 w 2938039"/>
              <a:gd name="connsiteY2" fmla="*/ 1614226 h 2867547"/>
              <a:gd name="connsiteX3" fmla="*/ 2926750 w 2938039"/>
              <a:gd name="connsiteY3" fmla="*/ 2670119 h 2867547"/>
              <a:gd name="connsiteX4" fmla="*/ 1723507 w 2938039"/>
              <a:gd name="connsiteY4" fmla="*/ 2867547 h 2867547"/>
              <a:gd name="connsiteX5" fmla="*/ 1723508 w 2938039"/>
              <a:gd name="connsiteY5" fmla="*/ 1731825 h 2867547"/>
              <a:gd name="connsiteX6" fmla="*/ 0 w 2938039"/>
              <a:gd name="connsiteY6" fmla="*/ 172389 h 2867547"/>
              <a:gd name="connsiteX0" fmla="*/ 0 w 2938039"/>
              <a:gd name="connsiteY0" fmla="*/ 172389 h 2867547"/>
              <a:gd name="connsiteX1" fmla="*/ 1143828 w 2938039"/>
              <a:gd name="connsiteY1" fmla="*/ 0 h 2867547"/>
              <a:gd name="connsiteX2" fmla="*/ 1246330 w 2938039"/>
              <a:gd name="connsiteY2" fmla="*/ 83989 h 2867547"/>
              <a:gd name="connsiteX3" fmla="*/ 2938039 w 2938039"/>
              <a:gd name="connsiteY3" fmla="*/ 1614226 h 2867547"/>
              <a:gd name="connsiteX4" fmla="*/ 2926750 w 2938039"/>
              <a:gd name="connsiteY4" fmla="*/ 2670119 h 2867547"/>
              <a:gd name="connsiteX5" fmla="*/ 1723507 w 2938039"/>
              <a:gd name="connsiteY5" fmla="*/ 2867547 h 2867547"/>
              <a:gd name="connsiteX6" fmla="*/ 1723508 w 2938039"/>
              <a:gd name="connsiteY6" fmla="*/ 1731825 h 2867547"/>
              <a:gd name="connsiteX7" fmla="*/ 0 w 2938039"/>
              <a:gd name="connsiteY7" fmla="*/ 172389 h 2867547"/>
              <a:gd name="connsiteX0" fmla="*/ 0 w 2938039"/>
              <a:gd name="connsiteY0" fmla="*/ 172389 h 2867547"/>
              <a:gd name="connsiteX1" fmla="*/ 1143828 w 2938039"/>
              <a:gd name="connsiteY1" fmla="*/ 0 h 2867547"/>
              <a:gd name="connsiteX2" fmla="*/ 1246330 w 2938039"/>
              <a:gd name="connsiteY2" fmla="*/ 83989 h 2867547"/>
              <a:gd name="connsiteX3" fmla="*/ 1336641 w 2938039"/>
              <a:gd name="connsiteY3" fmla="*/ 179944 h 2867547"/>
              <a:gd name="connsiteX4" fmla="*/ 2938039 w 2938039"/>
              <a:gd name="connsiteY4" fmla="*/ 1614226 h 2867547"/>
              <a:gd name="connsiteX5" fmla="*/ 2926750 w 2938039"/>
              <a:gd name="connsiteY5" fmla="*/ 2670119 h 2867547"/>
              <a:gd name="connsiteX6" fmla="*/ 1723507 w 2938039"/>
              <a:gd name="connsiteY6" fmla="*/ 2867547 h 2867547"/>
              <a:gd name="connsiteX7" fmla="*/ 1723508 w 2938039"/>
              <a:gd name="connsiteY7" fmla="*/ 1731825 h 2867547"/>
              <a:gd name="connsiteX8" fmla="*/ 0 w 2938039"/>
              <a:gd name="connsiteY8" fmla="*/ 172389 h 2867547"/>
              <a:gd name="connsiteX0" fmla="*/ 0 w 2938039"/>
              <a:gd name="connsiteY0" fmla="*/ 172389 h 2867547"/>
              <a:gd name="connsiteX1" fmla="*/ 1143828 w 2938039"/>
              <a:gd name="connsiteY1" fmla="*/ 0 h 2867547"/>
              <a:gd name="connsiteX2" fmla="*/ 1172952 w 2938039"/>
              <a:gd name="connsiteY2" fmla="*/ 33189 h 2867547"/>
              <a:gd name="connsiteX3" fmla="*/ 1336641 w 2938039"/>
              <a:gd name="connsiteY3" fmla="*/ 179944 h 2867547"/>
              <a:gd name="connsiteX4" fmla="*/ 2938039 w 2938039"/>
              <a:gd name="connsiteY4" fmla="*/ 1614226 h 2867547"/>
              <a:gd name="connsiteX5" fmla="*/ 2926750 w 2938039"/>
              <a:gd name="connsiteY5" fmla="*/ 2670119 h 2867547"/>
              <a:gd name="connsiteX6" fmla="*/ 1723507 w 2938039"/>
              <a:gd name="connsiteY6" fmla="*/ 2867547 h 2867547"/>
              <a:gd name="connsiteX7" fmla="*/ 1723508 w 2938039"/>
              <a:gd name="connsiteY7" fmla="*/ 1731825 h 2867547"/>
              <a:gd name="connsiteX8" fmla="*/ 0 w 2938039"/>
              <a:gd name="connsiteY8" fmla="*/ 172389 h 2867547"/>
              <a:gd name="connsiteX0" fmla="*/ 0 w 2938039"/>
              <a:gd name="connsiteY0" fmla="*/ 172389 h 2867547"/>
              <a:gd name="connsiteX1" fmla="*/ 1143828 w 2938039"/>
              <a:gd name="connsiteY1" fmla="*/ 0 h 2867547"/>
              <a:gd name="connsiteX2" fmla="*/ 1172952 w 2938039"/>
              <a:gd name="connsiteY2" fmla="*/ 33189 h 2867547"/>
              <a:gd name="connsiteX3" fmla="*/ 1336641 w 2938039"/>
              <a:gd name="connsiteY3" fmla="*/ 179944 h 2867547"/>
              <a:gd name="connsiteX4" fmla="*/ 1393085 w 2938039"/>
              <a:gd name="connsiteY4" fmla="*/ 230744 h 2867547"/>
              <a:gd name="connsiteX5" fmla="*/ 2938039 w 2938039"/>
              <a:gd name="connsiteY5" fmla="*/ 1614226 h 2867547"/>
              <a:gd name="connsiteX6" fmla="*/ 2926750 w 2938039"/>
              <a:gd name="connsiteY6" fmla="*/ 2670119 h 2867547"/>
              <a:gd name="connsiteX7" fmla="*/ 1723507 w 2938039"/>
              <a:gd name="connsiteY7" fmla="*/ 2867547 h 2867547"/>
              <a:gd name="connsiteX8" fmla="*/ 1723508 w 2938039"/>
              <a:gd name="connsiteY8" fmla="*/ 1731825 h 2867547"/>
              <a:gd name="connsiteX9" fmla="*/ 0 w 2938039"/>
              <a:gd name="connsiteY9" fmla="*/ 172389 h 2867547"/>
              <a:gd name="connsiteX0" fmla="*/ 0 w 2938039"/>
              <a:gd name="connsiteY0" fmla="*/ 173067 h 2868225"/>
              <a:gd name="connsiteX1" fmla="*/ 1143828 w 2938039"/>
              <a:gd name="connsiteY1" fmla="*/ 678 h 2868225"/>
              <a:gd name="connsiteX2" fmla="*/ 1172952 w 2938039"/>
              <a:gd name="connsiteY2" fmla="*/ 33867 h 2868225"/>
              <a:gd name="connsiteX3" fmla="*/ 1325352 w 2938039"/>
              <a:gd name="connsiteY3" fmla="*/ 0 h 2868225"/>
              <a:gd name="connsiteX4" fmla="*/ 1393085 w 2938039"/>
              <a:gd name="connsiteY4" fmla="*/ 231422 h 2868225"/>
              <a:gd name="connsiteX5" fmla="*/ 2938039 w 2938039"/>
              <a:gd name="connsiteY5" fmla="*/ 1614904 h 2868225"/>
              <a:gd name="connsiteX6" fmla="*/ 2926750 w 2938039"/>
              <a:gd name="connsiteY6" fmla="*/ 2670797 h 2868225"/>
              <a:gd name="connsiteX7" fmla="*/ 1723507 w 2938039"/>
              <a:gd name="connsiteY7" fmla="*/ 2868225 h 2868225"/>
              <a:gd name="connsiteX8" fmla="*/ 1723508 w 2938039"/>
              <a:gd name="connsiteY8" fmla="*/ 1732503 h 2868225"/>
              <a:gd name="connsiteX9" fmla="*/ 0 w 2938039"/>
              <a:gd name="connsiteY9" fmla="*/ 173067 h 2868225"/>
              <a:gd name="connsiteX0" fmla="*/ 0 w 2938039"/>
              <a:gd name="connsiteY0" fmla="*/ 173067 h 2868225"/>
              <a:gd name="connsiteX1" fmla="*/ 1143828 w 2938039"/>
              <a:gd name="connsiteY1" fmla="*/ 678 h 2868225"/>
              <a:gd name="connsiteX2" fmla="*/ 1172952 w 2938039"/>
              <a:gd name="connsiteY2" fmla="*/ 33867 h 2868225"/>
              <a:gd name="connsiteX3" fmla="*/ 1325352 w 2938039"/>
              <a:gd name="connsiteY3" fmla="*/ 0 h 2868225"/>
              <a:gd name="connsiteX4" fmla="*/ 1393085 w 2938039"/>
              <a:gd name="connsiteY4" fmla="*/ 231422 h 2868225"/>
              <a:gd name="connsiteX5" fmla="*/ 1449530 w 2938039"/>
              <a:gd name="connsiteY5" fmla="*/ 276578 h 2868225"/>
              <a:gd name="connsiteX6" fmla="*/ 2938039 w 2938039"/>
              <a:gd name="connsiteY6" fmla="*/ 1614904 h 2868225"/>
              <a:gd name="connsiteX7" fmla="*/ 2926750 w 2938039"/>
              <a:gd name="connsiteY7" fmla="*/ 2670797 h 2868225"/>
              <a:gd name="connsiteX8" fmla="*/ 1723507 w 2938039"/>
              <a:gd name="connsiteY8" fmla="*/ 2868225 h 2868225"/>
              <a:gd name="connsiteX9" fmla="*/ 1723508 w 2938039"/>
              <a:gd name="connsiteY9" fmla="*/ 1732503 h 2868225"/>
              <a:gd name="connsiteX10" fmla="*/ 0 w 2938039"/>
              <a:gd name="connsiteY10" fmla="*/ 173067 h 2868225"/>
              <a:gd name="connsiteX0" fmla="*/ 0 w 2938039"/>
              <a:gd name="connsiteY0" fmla="*/ 173067 h 2868225"/>
              <a:gd name="connsiteX1" fmla="*/ 1143828 w 2938039"/>
              <a:gd name="connsiteY1" fmla="*/ 678 h 2868225"/>
              <a:gd name="connsiteX2" fmla="*/ 1172952 w 2938039"/>
              <a:gd name="connsiteY2" fmla="*/ 33867 h 2868225"/>
              <a:gd name="connsiteX3" fmla="*/ 1325352 w 2938039"/>
              <a:gd name="connsiteY3" fmla="*/ 0 h 2868225"/>
              <a:gd name="connsiteX4" fmla="*/ 1494685 w 2938039"/>
              <a:gd name="connsiteY4" fmla="*/ 163689 h 2868225"/>
              <a:gd name="connsiteX5" fmla="*/ 1449530 w 2938039"/>
              <a:gd name="connsiteY5" fmla="*/ 276578 h 2868225"/>
              <a:gd name="connsiteX6" fmla="*/ 2938039 w 2938039"/>
              <a:gd name="connsiteY6" fmla="*/ 1614904 h 2868225"/>
              <a:gd name="connsiteX7" fmla="*/ 2926750 w 2938039"/>
              <a:gd name="connsiteY7" fmla="*/ 2670797 h 2868225"/>
              <a:gd name="connsiteX8" fmla="*/ 1723507 w 2938039"/>
              <a:gd name="connsiteY8" fmla="*/ 2868225 h 2868225"/>
              <a:gd name="connsiteX9" fmla="*/ 1723508 w 2938039"/>
              <a:gd name="connsiteY9" fmla="*/ 1732503 h 2868225"/>
              <a:gd name="connsiteX10" fmla="*/ 0 w 2938039"/>
              <a:gd name="connsiteY10" fmla="*/ 173067 h 2868225"/>
              <a:gd name="connsiteX0" fmla="*/ 0 w 2938039"/>
              <a:gd name="connsiteY0" fmla="*/ 173067 h 2868225"/>
              <a:gd name="connsiteX1" fmla="*/ 1143828 w 2938039"/>
              <a:gd name="connsiteY1" fmla="*/ 678 h 2868225"/>
              <a:gd name="connsiteX2" fmla="*/ 1172952 w 2938039"/>
              <a:gd name="connsiteY2" fmla="*/ 33867 h 2868225"/>
              <a:gd name="connsiteX3" fmla="*/ 1325352 w 2938039"/>
              <a:gd name="connsiteY3" fmla="*/ 0 h 2868225"/>
              <a:gd name="connsiteX4" fmla="*/ 1494685 w 2938039"/>
              <a:gd name="connsiteY4" fmla="*/ 163689 h 2868225"/>
              <a:gd name="connsiteX5" fmla="*/ 1370507 w 2938039"/>
              <a:gd name="connsiteY5" fmla="*/ 208845 h 2868225"/>
              <a:gd name="connsiteX6" fmla="*/ 2938039 w 2938039"/>
              <a:gd name="connsiteY6" fmla="*/ 1614904 h 2868225"/>
              <a:gd name="connsiteX7" fmla="*/ 2926750 w 2938039"/>
              <a:gd name="connsiteY7" fmla="*/ 2670797 h 2868225"/>
              <a:gd name="connsiteX8" fmla="*/ 1723507 w 2938039"/>
              <a:gd name="connsiteY8" fmla="*/ 2868225 h 2868225"/>
              <a:gd name="connsiteX9" fmla="*/ 1723508 w 2938039"/>
              <a:gd name="connsiteY9" fmla="*/ 1732503 h 2868225"/>
              <a:gd name="connsiteX10" fmla="*/ 0 w 2938039"/>
              <a:gd name="connsiteY10" fmla="*/ 173067 h 2868225"/>
              <a:gd name="connsiteX0" fmla="*/ 0 w 2938039"/>
              <a:gd name="connsiteY0" fmla="*/ 173067 h 2868225"/>
              <a:gd name="connsiteX1" fmla="*/ 1143828 w 2938039"/>
              <a:gd name="connsiteY1" fmla="*/ 678 h 2868225"/>
              <a:gd name="connsiteX2" fmla="*/ 1172952 w 2938039"/>
              <a:gd name="connsiteY2" fmla="*/ 33867 h 2868225"/>
              <a:gd name="connsiteX3" fmla="*/ 1325352 w 2938039"/>
              <a:gd name="connsiteY3" fmla="*/ 0 h 2868225"/>
              <a:gd name="connsiteX4" fmla="*/ 1494685 w 2938039"/>
              <a:gd name="connsiteY4" fmla="*/ 163689 h 2868225"/>
              <a:gd name="connsiteX5" fmla="*/ 1500329 w 2938039"/>
              <a:gd name="connsiteY5" fmla="*/ 333023 h 2868225"/>
              <a:gd name="connsiteX6" fmla="*/ 2938039 w 2938039"/>
              <a:gd name="connsiteY6" fmla="*/ 1614904 h 2868225"/>
              <a:gd name="connsiteX7" fmla="*/ 2926750 w 2938039"/>
              <a:gd name="connsiteY7" fmla="*/ 2670797 h 2868225"/>
              <a:gd name="connsiteX8" fmla="*/ 1723507 w 2938039"/>
              <a:gd name="connsiteY8" fmla="*/ 2868225 h 2868225"/>
              <a:gd name="connsiteX9" fmla="*/ 1723508 w 2938039"/>
              <a:gd name="connsiteY9" fmla="*/ 1732503 h 2868225"/>
              <a:gd name="connsiteX10" fmla="*/ 0 w 2938039"/>
              <a:gd name="connsiteY10" fmla="*/ 173067 h 286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38039" h="2868225">
                <a:moveTo>
                  <a:pt x="0" y="173067"/>
                </a:moveTo>
                <a:lnTo>
                  <a:pt x="1143828" y="678"/>
                </a:lnTo>
                <a:lnTo>
                  <a:pt x="1172952" y="33867"/>
                </a:lnTo>
                <a:lnTo>
                  <a:pt x="1325352" y="0"/>
                </a:lnTo>
                <a:lnTo>
                  <a:pt x="1494685" y="163689"/>
                </a:lnTo>
                <a:lnTo>
                  <a:pt x="1500329" y="333023"/>
                </a:lnTo>
                <a:lnTo>
                  <a:pt x="2938039" y="1614904"/>
                </a:lnTo>
                <a:lnTo>
                  <a:pt x="2926750" y="2670797"/>
                </a:lnTo>
                <a:lnTo>
                  <a:pt x="1723507" y="2868225"/>
                </a:lnTo>
                <a:cubicBezTo>
                  <a:pt x="1723507" y="2489651"/>
                  <a:pt x="1723508" y="2111077"/>
                  <a:pt x="1723508" y="1732503"/>
                </a:cubicBezTo>
                <a:lnTo>
                  <a:pt x="0" y="17306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4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7194" y="2106756"/>
            <a:ext cx="188800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Clinical </a:t>
            </a:r>
            <a:b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</a:b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Building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588168" y="2520936"/>
            <a:ext cx="2075076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85306" y="2106756"/>
            <a:ext cx="10873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Treatment Building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108222" y="2414776"/>
            <a:ext cx="1933440" cy="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1700" y="241487"/>
            <a:ext cx="41643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u="sng" dirty="0" smtClean="0">
                <a:solidFill>
                  <a:schemeClr val="bg1">
                    <a:lumMod val="50000"/>
                  </a:schemeClr>
                </a:solidFill>
                <a:latin typeface="HKS Sans Extralight" panose="020B0303030202060203" pitchFamily="34" charset="0"/>
              </a:rPr>
              <a:t>Building</a:t>
            </a:r>
            <a:r>
              <a:rPr lang="en-GB" sz="1200" b="1" u="sng" dirty="0" smtClean="0">
                <a:solidFill>
                  <a:schemeClr val="bg1">
                    <a:lumMod val="50000"/>
                  </a:schemeClr>
                </a:solidFill>
                <a:latin typeface="HKS Sans Extralight" panose="020B0303030202060203" pitchFamily="34" charset="0"/>
              </a:rPr>
              <a:t> </a:t>
            </a:r>
            <a:r>
              <a:rPr lang="en-GB" sz="1200" u="sng" dirty="0" smtClean="0">
                <a:solidFill>
                  <a:schemeClr val="bg1">
                    <a:lumMod val="50000"/>
                  </a:schemeClr>
                </a:solidFill>
                <a:latin typeface="HKS Sans Extralight" panose="020B0303030202060203" pitchFamily="34" charset="0"/>
              </a:rPr>
              <a:t>Massing</a:t>
            </a:r>
          </a:p>
        </p:txBody>
      </p:sp>
    </p:spTree>
    <p:extLst>
      <p:ext uri="{BB962C8B-B14F-4D97-AF65-F5344CB8AC3E}">
        <p14:creationId xmlns:p14="http://schemas.microsoft.com/office/powerpoint/2010/main" val="1998710641"/>
      </p:ext>
    </p:extLst>
  </p:cSld>
  <p:clrMapOvr>
    <a:masterClrMapping/>
  </p:clrMapOvr>
  <p:transition xmlns:p14="http://schemas.microsoft.com/office/powerpoint/2010/main" spd="slow" advClick="0" advTm="3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UK has the world’s first hospital based proton </a:t>
            </a:r>
            <a:r>
              <a:rPr lang="en-US" dirty="0" err="1" smtClean="0"/>
              <a:t>centre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 err="1" smtClean="0"/>
              <a:t>Clatterbridge</a:t>
            </a:r>
            <a:endParaRPr lang="en-US" dirty="0" smtClean="0"/>
          </a:p>
          <a:p>
            <a:r>
              <a:rPr lang="en-US" dirty="0" smtClean="0"/>
              <a:t>20 years of experience</a:t>
            </a:r>
          </a:p>
          <a:p>
            <a:r>
              <a:rPr lang="en-US" dirty="0" smtClean="0"/>
              <a:t>Low energy, treats predominantly eye </a:t>
            </a:r>
            <a:r>
              <a:rPr lang="en-US" dirty="0" err="1" smtClean="0"/>
              <a:t>tumours</a:t>
            </a:r>
            <a:endParaRPr lang="en-US" dirty="0" smtClean="0"/>
          </a:p>
          <a:p>
            <a:r>
              <a:rPr lang="en-US" dirty="0" smtClean="0"/>
              <a:t>Very </a:t>
            </a:r>
            <a:r>
              <a:rPr lang="en-US" dirty="0" err="1" smtClean="0"/>
              <a:t>sucessful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0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15950"/>
          <a:stretch/>
        </p:blipFill>
        <p:spPr>
          <a:xfrm>
            <a:off x="0" y="-7814"/>
            <a:ext cx="9138582" cy="6861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17935" y="6141621"/>
            <a:ext cx="332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alpha val="49000"/>
                  </a:schemeClr>
                </a:solidFill>
                <a:latin typeface="HKS Sans Light" panose="020B0403030202060203" pitchFamily="34" charset="0"/>
              </a:rPr>
              <a:t>View of Entrance</a:t>
            </a:r>
          </a:p>
        </p:txBody>
      </p:sp>
    </p:spTree>
    <p:extLst>
      <p:ext uri="{BB962C8B-B14F-4D97-AF65-F5344CB8AC3E}">
        <p14:creationId xmlns:p14="http://schemas.microsoft.com/office/powerpoint/2010/main" val="1107869432"/>
      </p:ext>
    </p:extLst>
  </p:cSld>
  <p:clrMapOvr>
    <a:masterClrMapping/>
  </p:clrMapOvr>
  <p:transition xmlns:p14="http://schemas.microsoft.com/office/powerpoint/2010/main" spd="slow" advClick="0" advTm="3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292130" y="2380117"/>
            <a:ext cx="332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HKS Sans Light" panose="020B0403030202060203" pitchFamily="34" charset="0"/>
              </a:rPr>
              <a:t>Bunker View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2258" y="6461202"/>
            <a:ext cx="171022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  <a:latin typeface="HKS Sans Light" panose="020B0403030202060203" pitchFamily="34" charset="0"/>
              </a:rPr>
              <a:t>View of Treatment Building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HKS Sans Light" panose="020B0403030202060203" pitchFamily="34" charset="0"/>
            </a:endParaRPr>
          </a:p>
        </p:txBody>
      </p:sp>
      <p:pic>
        <p:nvPicPr>
          <p:cNvPr id="1026" name="Picture 2" descr="C:\Users\pturner\AppData\Local\Microsoft\Windows\Temporary Internet Files\Content.Outlook\K5VXG31H\150713_HKS_PBT_Oak_Road_Banded-Dark Horizontal Letter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136880"/>
      </p:ext>
    </p:extLst>
  </p:cSld>
  <p:clrMapOvr>
    <a:masterClrMapping/>
  </p:clrMapOvr>
  <p:transition xmlns:p14="http://schemas.microsoft.com/office/powerpoint/2010/main" spd="slow" advClick="0" advTm="3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837" y="0"/>
            <a:ext cx="3523604" cy="63720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9650" y="6390863"/>
            <a:ext cx="11906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Main Entrance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74879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8" y="2"/>
            <a:ext cx="7314700" cy="6203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5565" y="6390863"/>
            <a:ext cx="161878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Treatment Reception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50926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44" y="2"/>
            <a:ext cx="4363631" cy="62375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59650" y="6390863"/>
            <a:ext cx="11906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000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Winter Garden</a:t>
            </a:r>
            <a:endParaRPr lang="en-GB" sz="1000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480584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96777" y="489844"/>
            <a:ext cx="27535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u="sng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Where are we now?</a:t>
            </a:r>
            <a:endParaRPr lang="en-GB" u="sng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538" y="1726089"/>
            <a:ext cx="14369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August 2015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540" y="2631779"/>
            <a:ext cx="15675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Start Construction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89806" y="1726087"/>
            <a:ext cx="1567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January 2017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9807" y="2631777"/>
            <a:ext cx="15675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Ready for Equipment (RFE)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5570" y="1726087"/>
            <a:ext cx="1436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April 2018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75568" y="2631777"/>
            <a:ext cx="15675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1</a:t>
            </a:r>
            <a:r>
              <a:rPr lang="en-GB" baseline="30000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st</a:t>
            </a:r>
            <a:r>
              <a:rPr lang="en-GB" dirty="0" smtClean="0">
                <a:solidFill>
                  <a:prstClr val="white">
                    <a:lumMod val="50000"/>
                  </a:prstClr>
                </a:solidFill>
                <a:latin typeface="HKS Sans Light" panose="020B0403030202060203" pitchFamily="34" charset="0"/>
                <a:cs typeface="Arial" charset="0"/>
              </a:rPr>
              <a:t> Patient</a:t>
            </a:r>
            <a:endParaRPr lang="en-GB" dirty="0">
              <a:solidFill>
                <a:prstClr val="white">
                  <a:lumMod val="50000"/>
                </a:prstClr>
              </a:solidFill>
              <a:latin typeface="HKS Sans Light" panose="020B0403030202060203" pitchFamily="34" charset="0"/>
              <a:cs typeface="Arial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783083" y="2246446"/>
            <a:ext cx="1198517" cy="50330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44344" y="2246446"/>
            <a:ext cx="1198517" cy="503308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1407"/>
      </p:ext>
    </p:extLst>
  </p:cSld>
  <p:clrMapOvr>
    <a:masterClrMapping/>
  </p:clrMapOvr>
  <p:transition xmlns:p14="http://schemas.microsoft.com/office/powerpoint/2010/main" spd="slow" advClick="0" advTm="3000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UCLH</a:t>
            </a:r>
            <a:endParaRPr lang="en-US" dirty="0"/>
          </a:p>
        </p:txBody>
      </p:sp>
      <p:pic>
        <p:nvPicPr>
          <p:cNvPr id="2" name="Content Placeholder 1" descr="build 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9" b="8749"/>
          <a:stretch>
            <a:fillRect/>
          </a:stretch>
        </p:blipFill>
        <p:spPr>
          <a:xfrm>
            <a:off x="457200" y="1417639"/>
            <a:ext cx="3303192" cy="1816628"/>
          </a:xfrm>
        </p:spPr>
      </p:pic>
      <p:pic>
        <p:nvPicPr>
          <p:cNvPr id="3" name="Picture 2" descr="build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84" y="3234266"/>
            <a:ext cx="4863671" cy="32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>
              <a:buFontTx/>
              <a:buNone/>
            </a:pPr>
            <a:r>
              <a:rPr lang="en-GB" sz="3600" b="1">
                <a:solidFill>
                  <a:srgbClr val="278BC7"/>
                </a:solidFill>
              </a:rPr>
              <a:t>Key issues 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890590" y="1162051"/>
            <a:ext cx="460692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0072C6"/>
              </a:buClr>
              <a:buSzPct val="150000"/>
              <a:buFont typeface="Arial" pitchFamily="34" charset="0"/>
              <a:buChar char="•"/>
              <a:defRPr/>
            </a:pPr>
            <a:r>
              <a:rPr lang="en-GB" sz="2000" dirty="0">
                <a:solidFill>
                  <a:schemeClr val="tx1"/>
                </a:solidFill>
              </a:rPr>
              <a:t>Complexity </a:t>
            </a:r>
          </a:p>
          <a:p>
            <a:pPr marL="800100" lvl="1" indent="-342900">
              <a:buSzPct val="150000"/>
              <a:buFont typeface="Arial" pitchFamily="34" charset="0"/>
              <a:buChar char="–"/>
              <a:defRPr/>
            </a:pPr>
            <a:r>
              <a:rPr lang="en-GB" sz="2000" dirty="0">
                <a:solidFill>
                  <a:schemeClr val="tx1"/>
                </a:solidFill>
              </a:rPr>
              <a:t>It shall deliver proton radiotherapy for the prescribed Indication List </a:t>
            </a:r>
          </a:p>
          <a:p>
            <a:pPr marL="800100" lvl="1" indent="-342900">
              <a:buSzPct val="150000"/>
              <a:buFont typeface="Arial" pitchFamily="34" charset="0"/>
              <a:buChar char="–"/>
              <a:defRPr/>
            </a:pPr>
            <a:r>
              <a:rPr lang="en-GB" sz="2000" dirty="0">
                <a:solidFill>
                  <a:schemeClr val="tx1"/>
                </a:solidFill>
              </a:rPr>
              <a:t>Complex indication list with high proportion of    paediatrics</a:t>
            </a:r>
          </a:p>
          <a:p>
            <a:pPr marL="285750" indent="-285750">
              <a:buSzPct val="150000"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72C6"/>
              </a:buClr>
              <a:buSzPct val="150000"/>
              <a:defRPr/>
            </a:pPr>
            <a:r>
              <a:rPr lang="en-GB" sz="2000" dirty="0">
                <a:solidFill>
                  <a:schemeClr val="tx1"/>
                </a:solidFill>
              </a:rPr>
              <a:t>Dose</a:t>
            </a:r>
          </a:p>
          <a:p>
            <a:pPr marL="800100" lvl="1" indent="-342900">
              <a:buSzPct val="150000"/>
              <a:buFont typeface="Arial" pitchFamily="34" charset="0"/>
              <a:buChar char="–"/>
              <a:defRPr/>
            </a:pPr>
            <a:r>
              <a:rPr lang="en-GB" sz="2000" dirty="0">
                <a:solidFill>
                  <a:schemeClr val="tx1"/>
                </a:solidFill>
              </a:rPr>
              <a:t>Improved dose distributions compared to photon radiotherapy</a:t>
            </a:r>
          </a:p>
          <a:p>
            <a:pPr marL="285750" indent="-285750">
              <a:buSzPct val="150000"/>
              <a:defRPr/>
            </a:pPr>
            <a:endParaRPr lang="en-GB" sz="2000" dirty="0">
              <a:solidFill>
                <a:schemeClr val="tx1"/>
              </a:solidFill>
            </a:endParaRPr>
          </a:p>
          <a:p>
            <a:pPr marL="285750" indent="-285750">
              <a:buClr>
                <a:srgbClr val="0072C6"/>
              </a:buClr>
              <a:buSzPct val="150000"/>
              <a:defRPr/>
            </a:pPr>
            <a:r>
              <a:rPr lang="en-GB" sz="2000" dirty="0">
                <a:solidFill>
                  <a:schemeClr val="tx1"/>
                </a:solidFill>
              </a:rPr>
              <a:t>Throughput </a:t>
            </a:r>
          </a:p>
          <a:p>
            <a:pPr marL="800100" lvl="1" indent="-342900">
              <a:buSzPct val="150000"/>
              <a:buFont typeface="Arial" pitchFamily="34" charset="0"/>
              <a:buChar char="–"/>
              <a:defRPr/>
            </a:pPr>
            <a:r>
              <a:rPr lang="en-GB" sz="2000" dirty="0">
                <a:solidFill>
                  <a:schemeClr val="tx1"/>
                </a:solidFill>
              </a:rPr>
              <a:t>It shall deliver the improved dose distribution to as many patients as possible</a:t>
            </a:r>
          </a:p>
          <a:p>
            <a:pPr>
              <a:buFontTx/>
              <a:buNone/>
              <a:defRPr/>
            </a:pPr>
            <a:endParaRPr lang="en-GB" sz="2400" dirty="0"/>
          </a:p>
        </p:txBody>
      </p:sp>
      <p:sp>
        <p:nvSpPr>
          <p:cNvPr id="2" name="Right Brace 1"/>
          <p:cNvSpPr/>
          <p:nvPr/>
        </p:nvSpPr>
        <p:spPr bwMode="auto">
          <a:xfrm>
            <a:off x="5502093" y="1162050"/>
            <a:ext cx="1554162" cy="5010151"/>
          </a:xfrm>
          <a:prstGeom prst="rightBrace">
            <a:avLst/>
          </a:prstGeom>
          <a:solidFill>
            <a:schemeClr val="bg1"/>
          </a:solidFill>
          <a:ln w="28575" cap="flat" cmpd="sng" algn="ctr">
            <a:solidFill>
              <a:srgbClr val="003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10800000" wrap="none" anchor="ctr"/>
          <a:lstStyle/>
          <a:p>
            <a:pPr marL="358775" indent="-185738">
              <a:defRPr/>
            </a:pPr>
            <a:endParaRPr lang="en-GB">
              <a:ln w="38100">
                <a:solidFill>
                  <a:schemeClr val="tx1"/>
                </a:solidFill>
              </a:ln>
              <a:solidFill>
                <a:schemeClr val="tx1"/>
              </a:solidFill>
              <a:latin typeface="Arial" pitchFamily="-65" charset="0"/>
            </a:endParaRPr>
          </a:p>
        </p:txBody>
      </p:sp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6948266" y="3344863"/>
            <a:ext cx="13366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dirty="0">
                <a:solidFill>
                  <a:schemeClr val="tx1"/>
                </a:solidFill>
              </a:rPr>
              <a:t>Value for money</a:t>
            </a:r>
          </a:p>
        </p:txBody>
      </p:sp>
    </p:spTree>
    <p:extLst>
      <p:ext uri="{BB962C8B-B14F-4D97-AF65-F5344CB8AC3E}">
        <p14:creationId xmlns:p14="http://schemas.microsoft.com/office/powerpoint/2010/main" val="27365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8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0" smtClean="0">
                <a:solidFill>
                  <a:schemeClr val="tx1"/>
                </a:solidFill>
                <a:ea typeface="ＭＳ Ｐゴシック" pitchFamily="-110" charset="-128"/>
              </a:rPr>
              <a:t>Workflow and Throughput</a:t>
            </a:r>
            <a:endParaRPr lang="en-GB" b="0" smtClean="0">
              <a:solidFill>
                <a:schemeClr val="tx1"/>
              </a:solidFill>
              <a:ea typeface="ＭＳ Ｐゴシック" pitchFamily="-110" charset="-128"/>
            </a:endParaRPr>
          </a:p>
        </p:txBody>
      </p:sp>
      <p:pic>
        <p:nvPicPr>
          <p:cNvPr id="29699" name="Picture 3" descr="110318_Throughput_flowchart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1268413"/>
            <a:ext cx="3527425" cy="4724400"/>
          </a:xfrm>
        </p:spPr>
      </p:pic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2048820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buFontTx/>
              <a:buNone/>
            </a:pPr>
            <a:endParaRPr lang="en-GB" sz="2400">
              <a:solidFill>
                <a:schemeClr val="tx1"/>
              </a:solidFill>
              <a:latin typeface="Times New Roman" pitchFamily="18" charset="0"/>
            </a:endParaRPr>
          </a:p>
        </p:txBody>
      </p:sp>
      <p:graphicFrame>
        <p:nvGraphicFramePr>
          <p:cNvPr id="137221" name="Group 5"/>
          <p:cNvGraphicFramePr>
            <a:graphicFrameLocks noGrp="1"/>
          </p:cNvGraphicFramePr>
          <p:nvPr/>
        </p:nvGraphicFramePr>
        <p:xfrm>
          <a:off x="3779840" y="1916113"/>
          <a:ext cx="5184775" cy="2952753"/>
        </p:xfrm>
        <a:graphic>
          <a:graphicData uri="http://schemas.openxmlformats.org/drawingml/2006/table">
            <a:tbl>
              <a:tblPr/>
              <a:tblGrid>
                <a:gridCol w="849312"/>
                <a:gridCol w="725488"/>
                <a:gridCol w="725487"/>
                <a:gridCol w="715963"/>
                <a:gridCol w="725487"/>
                <a:gridCol w="725488"/>
                <a:gridCol w="717550"/>
              </a:tblGrid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US caseload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UK caseload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895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Number of rooms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fraction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waiting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annual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fraction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t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waiting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P</a:t>
                      </a:r>
                      <a:r>
                        <a:rPr kumimoji="0" lang="en-GB" sz="11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annual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(minutes)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(minutes)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(patients)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(minutes)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(minutes)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(patients)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2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26.6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0.1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546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32.8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0.1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443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3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26.9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0.4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811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33.2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0.4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657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4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27.8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0.7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1046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34.2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0.7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850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5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28.8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1.1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1262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35.5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1.1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-110" charset="-128"/>
                          <a:cs typeface="Times New Roman" pitchFamily="18" charset="0"/>
                        </a:rPr>
                        <a:t>1024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0" charset="-128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58" name="Rectangle 64"/>
          <p:cNvSpPr>
            <a:spLocks noChangeArrowheads="1"/>
          </p:cNvSpPr>
          <p:nvPr/>
        </p:nvSpPr>
        <p:spPr bwMode="auto">
          <a:xfrm>
            <a:off x="3617133" y="5367308"/>
            <a:ext cx="53943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>
              <a:buFontTx/>
              <a:buNone/>
            </a:pPr>
            <a:r>
              <a:rPr lang="en-GB" sz="1000">
                <a:solidFill>
                  <a:schemeClr val="tx1"/>
                </a:solidFill>
                <a:latin typeface="Times New Roman" pitchFamily="18" charset="0"/>
              </a:rPr>
              <a:t>Modelling the throughput capacity of a single-accelerator multi-treatment room proton therapy centre</a:t>
            </a:r>
          </a:p>
          <a:p>
            <a:pPr algn="just">
              <a:buFontTx/>
              <a:buNone/>
            </a:pPr>
            <a:r>
              <a:rPr lang="en-GB" sz="1000">
                <a:solidFill>
                  <a:schemeClr val="tx1"/>
                </a:solidFill>
                <a:latin typeface="Times New Roman" pitchFamily="18" charset="0"/>
              </a:rPr>
              <a:t>Aitkenhead et al. BJR</a:t>
            </a:r>
          </a:p>
        </p:txBody>
      </p:sp>
    </p:spTree>
    <p:extLst>
      <p:ext uri="{BB962C8B-B14F-4D97-AF65-F5344CB8AC3E}">
        <p14:creationId xmlns:p14="http://schemas.microsoft.com/office/powerpoint/2010/main" val="215263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Staffing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47700" y="1924050"/>
          <a:ext cx="7962900" cy="38417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9837"/>
                <a:gridCol w="3463063"/>
              </a:tblGrid>
              <a:tr h="40835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6585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Medical Staffing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60 PA’s across a number of clinicians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522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Physics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20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522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Therapeutic Radiotherapy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44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522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AHP and Nurse support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14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68421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Service </a:t>
                      </a:r>
                      <a:r>
                        <a:rPr lang="en-US" sz="1600" dirty="0" smtClean="0">
                          <a:effectLst/>
                          <a:latin typeface="+mj-lt"/>
                        </a:rPr>
                        <a:t>Management,</a:t>
                      </a:r>
                      <a:r>
                        <a:rPr lang="en-US" sz="1600" baseline="0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+mj-lt"/>
                        </a:rPr>
                        <a:t>Reception</a:t>
                      </a:r>
                      <a:r>
                        <a:rPr lang="en-US" sz="1600" dirty="0">
                          <a:effectLst/>
                          <a:latin typeface="+mj-lt"/>
                        </a:rPr>
                        <a:t>, Clerical Support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13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  <a:tr h="5226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Information Technology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j-lt"/>
                        </a:rPr>
                        <a:t>3</a:t>
                      </a:r>
                      <a:endParaRPr lang="en-GB" sz="1600" dirty="0"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19050" marR="190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30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UK proton 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54355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2 NHS </a:t>
            </a:r>
            <a:r>
              <a:rPr lang="en-US" dirty="0" err="1" smtClean="0"/>
              <a:t>Centres</a:t>
            </a:r>
            <a:endParaRPr lang="en-US" dirty="0" smtClean="0"/>
          </a:p>
          <a:p>
            <a:r>
              <a:rPr lang="en-US" dirty="0" smtClean="0"/>
              <a:t>London (UCLH) and Manchester (Christie)</a:t>
            </a:r>
          </a:p>
          <a:p>
            <a:r>
              <a:rPr lang="en-US" dirty="0" smtClean="0"/>
              <a:t>Indications list</a:t>
            </a:r>
          </a:p>
          <a:p>
            <a:r>
              <a:rPr lang="en-US" dirty="0" smtClean="0"/>
              <a:t>£250m </a:t>
            </a:r>
          </a:p>
          <a:p>
            <a:r>
              <a:rPr lang="en-US" dirty="0" smtClean="0"/>
              <a:t>Varian – 3 360 Gantries</a:t>
            </a:r>
          </a:p>
          <a:p>
            <a:r>
              <a:rPr lang="en-US" dirty="0" smtClean="0"/>
              <a:t>1500 patients per annum (1%)</a:t>
            </a:r>
          </a:p>
          <a:p>
            <a:pPr marL="0" indent="0">
              <a:buNone/>
            </a:pPr>
            <a:r>
              <a:rPr lang="en-US" dirty="0" smtClean="0"/>
              <a:t>Oxford £110m HEFCE + private investment</a:t>
            </a:r>
          </a:p>
          <a:p>
            <a:r>
              <a:rPr lang="en-US" dirty="0" smtClean="0"/>
              <a:t>Pro Nova</a:t>
            </a:r>
          </a:p>
          <a:p>
            <a:r>
              <a:rPr lang="en-US" dirty="0" smtClean="0"/>
              <a:t>Research, trials;  750 patients per annum?</a:t>
            </a:r>
          </a:p>
          <a:p>
            <a:pPr marL="0" indent="0">
              <a:buNone/>
            </a:pPr>
            <a:r>
              <a:rPr lang="en-US" dirty="0" smtClean="0"/>
              <a:t>Private </a:t>
            </a:r>
            <a:r>
              <a:rPr lang="en-US" dirty="0" smtClean="0"/>
              <a:t>providers YAPC</a:t>
            </a:r>
            <a:endParaRPr lang="en-US" dirty="0" smtClean="0"/>
          </a:p>
          <a:p>
            <a:r>
              <a:rPr lang="en-US" dirty="0" smtClean="0"/>
              <a:t>Proton Partners – IBA single room</a:t>
            </a:r>
          </a:p>
          <a:p>
            <a:r>
              <a:rPr lang="en-US" dirty="0" smtClean="0"/>
              <a:t>700 patients per annum?</a:t>
            </a:r>
          </a:p>
          <a:p>
            <a:r>
              <a:rPr lang="en-US" dirty="0" smtClean="0"/>
              <a:t>AVO……..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6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ChangeArrowheads="1"/>
          </p:cNvSpPr>
          <p:nvPr/>
        </p:nvSpPr>
        <p:spPr bwMode="auto">
          <a:xfrm>
            <a:off x="971550" y="1184276"/>
            <a:ext cx="6934200" cy="480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en-GB" b="1" u="sng">
                <a:solidFill>
                  <a:srgbClr val="000000"/>
                </a:solidFill>
                <a:latin typeface="Arial"/>
              </a:rPr>
              <a:t>Vendor training</a:t>
            </a:r>
            <a:r>
              <a:rPr lang="en-GB" b="1">
                <a:solidFill>
                  <a:srgbClr val="000000"/>
                </a:solidFill>
                <a:latin typeface="Arial"/>
              </a:rPr>
              <a:t>:</a:t>
            </a:r>
            <a:r>
              <a:rPr lang="en-GB">
                <a:solidFill>
                  <a:srgbClr val="000000"/>
                </a:solidFill>
                <a:latin typeface="Arial"/>
              </a:rPr>
              <a:t> Vendors routinely train radiography staff on new equipment. </a:t>
            </a:r>
          </a:p>
          <a:p>
            <a:pPr defTabSz="914400"/>
            <a:r>
              <a:rPr lang="en-GB" b="1" u="sng">
                <a:solidFill>
                  <a:srgbClr val="000000"/>
                </a:solidFill>
                <a:latin typeface="Arial"/>
              </a:rPr>
              <a:t>Visits to foreign PBT centres</a:t>
            </a:r>
            <a:r>
              <a:rPr lang="en-GB">
                <a:solidFill>
                  <a:srgbClr val="000000"/>
                </a:solidFill>
                <a:latin typeface="Arial"/>
              </a:rPr>
              <a:t>: These will be short placements (between one and four weeks), based at centres which use the same vendor we are intending to. A core group of radiographers (around five) alongside lead clinicians will then return and deliver continual training to the rest of the staff</a:t>
            </a:r>
          </a:p>
          <a:p>
            <a:pPr defTabSz="914400"/>
            <a:r>
              <a:rPr lang="en-GB" b="1" u="sng">
                <a:solidFill>
                  <a:srgbClr val="000000"/>
                </a:solidFill>
                <a:latin typeface="Arial"/>
              </a:rPr>
              <a:t>Early access</a:t>
            </a:r>
            <a:r>
              <a:rPr lang="en-GB">
                <a:solidFill>
                  <a:srgbClr val="000000"/>
                </a:solidFill>
                <a:latin typeface="Arial"/>
              </a:rPr>
              <a:t>: All radiographers will be given the opportunity to visit the Department prior to opening and familiarise themselves with the environment, treatment equipment, rooms, software and hardware</a:t>
            </a:r>
          </a:p>
          <a:p>
            <a:pPr defTabSz="914400"/>
            <a:r>
              <a:rPr lang="en-GB" b="1" u="sng">
                <a:solidFill>
                  <a:srgbClr val="000000"/>
                </a:solidFill>
                <a:latin typeface="Arial"/>
              </a:rPr>
              <a:t>External support after opening</a:t>
            </a:r>
            <a:r>
              <a:rPr lang="en-GB">
                <a:solidFill>
                  <a:srgbClr val="000000"/>
                </a:solidFill>
                <a:latin typeface="Arial"/>
              </a:rPr>
              <a:t>: For a period of 3-6 months after opening, we plan to have a radiographer experienced in PBT stationed in the Department, to assist with the continuous on-going development of all staff. We anticipate it being much easier to hire such an expert radiographer than similarly qualified clinicians and physicist</a:t>
            </a:r>
          </a:p>
        </p:txBody>
      </p:sp>
      <p:sp>
        <p:nvSpPr>
          <p:cNvPr id="37891" name="Title 1"/>
          <p:cNvSpPr txBox="1">
            <a:spLocks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 eaLnBrk="0" hangingPunct="0"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893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ctr" defTabSz="914400"/>
            <a:r>
              <a:rPr lang="en-GB" sz="3600" b="1">
                <a:solidFill>
                  <a:srgbClr val="278BC7"/>
                </a:solidFill>
              </a:rPr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743797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What is the proton therapy development?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60400" y="191346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It is the development of a complex radiotherapy service using a new radiation modality</a:t>
            </a:r>
          </a:p>
          <a:p>
            <a:r>
              <a:rPr lang="en-GB" dirty="0" smtClean="0"/>
              <a:t>Three room facility where you can only have beam in one treatment room</a:t>
            </a:r>
          </a:p>
          <a:p>
            <a:r>
              <a:rPr lang="en-GB" dirty="0" smtClean="0"/>
              <a:t>More complex service in terms of:-</a:t>
            </a:r>
          </a:p>
          <a:p>
            <a:pPr lvl="1">
              <a:buFont typeface="Arial" charset="0"/>
              <a:buChar char="–"/>
            </a:pPr>
            <a:r>
              <a:rPr lang="en-GB" dirty="0" smtClean="0">
                <a:solidFill>
                  <a:srgbClr val="1F497D"/>
                </a:solidFill>
              </a:rPr>
              <a:t>Pre- treatment</a:t>
            </a:r>
          </a:p>
          <a:p>
            <a:pPr lvl="1">
              <a:buFont typeface="Arial" charset="0"/>
              <a:buChar char="–"/>
            </a:pPr>
            <a:r>
              <a:rPr lang="en-GB" dirty="0" smtClean="0">
                <a:solidFill>
                  <a:srgbClr val="1F497D"/>
                </a:solidFill>
              </a:rPr>
              <a:t>Treatment planning</a:t>
            </a:r>
          </a:p>
          <a:p>
            <a:pPr lvl="1">
              <a:buFont typeface="Arial" charset="0"/>
              <a:buChar char="–"/>
            </a:pPr>
            <a:r>
              <a:rPr lang="en-GB" dirty="0" smtClean="0">
                <a:solidFill>
                  <a:srgbClr val="1F497D"/>
                </a:solidFill>
              </a:rPr>
              <a:t>Treatment</a:t>
            </a:r>
          </a:p>
          <a:p>
            <a:r>
              <a:rPr lang="en-GB" dirty="0" smtClean="0"/>
              <a:t>Service with a complex set of specialist indications</a:t>
            </a:r>
          </a:p>
          <a:p>
            <a:pPr lvl="1">
              <a:buFont typeface="Arial" charset="0"/>
              <a:buChar char="–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7709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points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Image Guidance </a:t>
            </a:r>
          </a:p>
          <a:p>
            <a:pPr lvl="1"/>
            <a:r>
              <a:rPr lang="en-GB" dirty="0" smtClean="0">
                <a:solidFill>
                  <a:srgbClr val="1F497D"/>
                </a:solidFill>
              </a:rPr>
              <a:t>In room in the treatment position</a:t>
            </a:r>
          </a:p>
          <a:p>
            <a:pPr lvl="1"/>
            <a:r>
              <a:rPr lang="en-GB" dirty="0" smtClean="0">
                <a:solidFill>
                  <a:srgbClr val="1F497D"/>
                </a:solidFill>
              </a:rPr>
              <a:t>Cone beam on the 360 degree gantry</a:t>
            </a:r>
          </a:p>
          <a:p>
            <a:r>
              <a:rPr lang="en-GB" dirty="0" smtClean="0"/>
              <a:t>Scanning</a:t>
            </a:r>
          </a:p>
          <a:p>
            <a:pPr lvl="1"/>
            <a:r>
              <a:rPr lang="en-GB" dirty="0" smtClean="0">
                <a:solidFill>
                  <a:srgbClr val="1F497D"/>
                </a:solidFill>
              </a:rPr>
              <a:t>Increased throughput </a:t>
            </a:r>
          </a:p>
          <a:p>
            <a:pPr lvl="1"/>
            <a:r>
              <a:rPr lang="en-GB" dirty="0" smtClean="0">
                <a:solidFill>
                  <a:srgbClr val="1F497D"/>
                </a:solidFill>
              </a:rPr>
              <a:t>IMPT</a:t>
            </a:r>
          </a:p>
          <a:p>
            <a:r>
              <a:rPr lang="en-GB" dirty="0" smtClean="0"/>
              <a:t>In room set up</a:t>
            </a:r>
          </a:p>
          <a:p>
            <a:r>
              <a:rPr lang="en-GB" dirty="0" smtClean="0"/>
              <a:t>Anaesthetic induced outside the room</a:t>
            </a:r>
          </a:p>
        </p:txBody>
      </p:sp>
    </p:spTree>
    <p:extLst>
      <p:ext uri="{BB962C8B-B14F-4D97-AF65-F5344CB8AC3E}">
        <p14:creationId xmlns:p14="http://schemas.microsoft.com/office/powerpoint/2010/main" val="3042196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Wider Context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smtClean="0"/>
              <a:t>Proton therapy evidence base</a:t>
            </a:r>
          </a:p>
          <a:p>
            <a:pPr lvl="1">
              <a:buClrTx/>
              <a:buFont typeface="Arial" charset="0"/>
              <a:buChar char="-"/>
            </a:pPr>
            <a:r>
              <a:rPr lang="en-GB" sz="2400" dirty="0" smtClean="0"/>
              <a:t>The indication list chosen by NHS has been targeted at cases where protons should show an advantage. We have the opportunity to collect the data and extend the evidence base.</a:t>
            </a:r>
          </a:p>
          <a:p>
            <a:r>
              <a:rPr lang="en-GB" sz="2400" dirty="0" smtClean="0"/>
              <a:t>Research</a:t>
            </a:r>
          </a:p>
          <a:p>
            <a:pPr lvl="1">
              <a:buClrTx/>
              <a:buFont typeface="Arial" charset="0"/>
              <a:buChar char="-"/>
            </a:pPr>
            <a:r>
              <a:rPr lang="en-GB" sz="2400" dirty="0" smtClean="0"/>
              <a:t>We have several groups in the UK leading in related research fields such as accelerator development and radiobiology. The UK should be conducting research and development in proton therapy.</a:t>
            </a:r>
          </a:p>
        </p:txBody>
      </p:sp>
    </p:spTree>
    <p:extLst>
      <p:ext uri="{BB962C8B-B14F-4D97-AF65-F5344CB8AC3E}">
        <p14:creationId xmlns:p14="http://schemas.microsoft.com/office/powerpoint/2010/main" val="539848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 txBox="1">
            <a:spLocks noChangeArrowheads="1"/>
          </p:cNvSpPr>
          <p:nvPr/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GB" sz="4000" dirty="0" smtClean="0">
                <a:solidFill>
                  <a:schemeClr val="accent1">
                    <a:lumMod val="50000"/>
                  </a:schemeClr>
                </a:solidFill>
              </a:rPr>
              <a:t>The Case for a research room</a:t>
            </a:r>
          </a:p>
        </p:txBody>
      </p:sp>
      <p:sp>
        <p:nvSpPr>
          <p:cNvPr id="104450" name="TextBox 2"/>
          <p:cNvSpPr txBox="1">
            <a:spLocks noChangeArrowheads="1"/>
          </p:cNvSpPr>
          <p:nvPr/>
        </p:nvSpPr>
        <p:spPr bwMode="auto">
          <a:xfrm flipH="1">
            <a:off x="731838" y="1997075"/>
            <a:ext cx="7954962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3893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GB" sz="2600" dirty="0" smtClean="0">
                <a:solidFill>
                  <a:srgbClr val="1F497D"/>
                </a:solidFill>
              </a:rPr>
              <a:t>Technical developments of Proton Therapy</a:t>
            </a:r>
          </a:p>
          <a:p>
            <a:pPr eaLnBrk="1" hangingPunct="1">
              <a:buFont typeface="Arial" charset="0"/>
              <a:buChar char="•"/>
            </a:pPr>
            <a:r>
              <a:rPr lang="en-GB" sz="2600" dirty="0" smtClean="0">
                <a:solidFill>
                  <a:srgbClr val="1F497D"/>
                </a:solidFill>
              </a:rPr>
              <a:t>Radiobiology research</a:t>
            </a:r>
          </a:p>
          <a:p>
            <a:pPr eaLnBrk="1" hangingPunct="1">
              <a:buFont typeface="Arial" charset="0"/>
              <a:buChar char="•"/>
            </a:pPr>
            <a:r>
              <a:rPr lang="en-GB" sz="2600" dirty="0" smtClean="0">
                <a:solidFill>
                  <a:srgbClr val="1F497D"/>
                </a:solidFill>
              </a:rPr>
              <a:t>Complement clinical research</a:t>
            </a:r>
          </a:p>
          <a:p>
            <a:pPr eaLnBrk="1" hangingPunct="1">
              <a:buFont typeface="Arial" charset="0"/>
              <a:buChar char="•"/>
            </a:pPr>
            <a:r>
              <a:rPr lang="en-GB" sz="2600" dirty="0" smtClean="0">
                <a:solidFill>
                  <a:srgbClr val="1F497D"/>
                </a:solidFill>
              </a:rPr>
              <a:t>Train the next generations</a:t>
            </a:r>
          </a:p>
          <a:p>
            <a:pPr eaLnBrk="1" hangingPunct="1">
              <a:buFont typeface="Arial" charset="0"/>
              <a:buChar char="•"/>
            </a:pPr>
            <a:r>
              <a:rPr lang="en-GB" sz="2600" dirty="0" smtClean="0">
                <a:solidFill>
                  <a:srgbClr val="1F497D"/>
                </a:solidFill>
              </a:rPr>
              <a:t>National Service – one of two centres in the UK</a:t>
            </a:r>
          </a:p>
          <a:p>
            <a:pPr eaLnBrk="1" hangingPunct="1"/>
            <a:endParaRPr lang="en-GB" sz="18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logo-university-of-manches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973" y="6248400"/>
            <a:ext cx="146020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Research</a:t>
            </a:r>
            <a:endParaRPr lang="en-US" sz="3200" dirty="0"/>
          </a:p>
        </p:txBody>
      </p:sp>
      <p:sp>
        <p:nvSpPr>
          <p:cNvPr id="21" name="Freeform 7"/>
          <p:cNvSpPr>
            <a:spLocks/>
          </p:cNvSpPr>
          <p:nvPr/>
        </p:nvSpPr>
        <p:spPr bwMode="auto">
          <a:xfrm flipV="1">
            <a:off x="914400" y="1247775"/>
            <a:ext cx="2786110" cy="1947643"/>
          </a:xfrm>
          <a:custGeom>
            <a:avLst/>
            <a:gdLst>
              <a:gd name="T0" fmla="*/ 667 w 671"/>
              <a:gd name="T1" fmla="*/ 247 h 469"/>
              <a:gd name="T2" fmla="*/ 617 w 671"/>
              <a:gd name="T3" fmla="*/ 289 h 469"/>
              <a:gd name="T4" fmla="*/ 583 w 671"/>
              <a:gd name="T5" fmla="*/ 286 h 469"/>
              <a:gd name="T6" fmla="*/ 550 w 671"/>
              <a:gd name="T7" fmla="*/ 283 h 469"/>
              <a:gd name="T8" fmla="*/ 535 w 671"/>
              <a:gd name="T9" fmla="*/ 319 h 469"/>
              <a:gd name="T10" fmla="*/ 548 w 671"/>
              <a:gd name="T11" fmla="*/ 450 h 469"/>
              <a:gd name="T12" fmla="*/ 467 w 671"/>
              <a:gd name="T13" fmla="*/ 457 h 469"/>
              <a:gd name="T14" fmla="*/ 389 w 671"/>
              <a:gd name="T15" fmla="*/ 457 h 469"/>
              <a:gd name="T16" fmla="*/ 391 w 671"/>
              <a:gd name="T17" fmla="*/ 367 h 469"/>
              <a:gd name="T18" fmla="*/ 353 w 671"/>
              <a:gd name="T19" fmla="*/ 324 h 469"/>
              <a:gd name="T20" fmla="*/ 300 w 671"/>
              <a:gd name="T21" fmla="*/ 332 h 469"/>
              <a:gd name="T22" fmla="*/ 288 w 671"/>
              <a:gd name="T23" fmla="*/ 411 h 469"/>
              <a:gd name="T24" fmla="*/ 291 w 671"/>
              <a:gd name="T25" fmla="*/ 439 h 469"/>
              <a:gd name="T26" fmla="*/ 254 w 671"/>
              <a:gd name="T27" fmla="*/ 463 h 469"/>
              <a:gd name="T28" fmla="*/ 129 w 671"/>
              <a:gd name="T29" fmla="*/ 442 h 469"/>
              <a:gd name="T30" fmla="*/ 123 w 671"/>
              <a:gd name="T31" fmla="*/ 289 h 469"/>
              <a:gd name="T32" fmla="*/ 15 w 671"/>
              <a:gd name="T33" fmla="*/ 277 h 469"/>
              <a:gd name="T34" fmla="*/ 12 w 671"/>
              <a:gd name="T35" fmla="*/ 199 h 469"/>
              <a:gd name="T36" fmla="*/ 82 w 671"/>
              <a:gd name="T37" fmla="*/ 186 h 469"/>
              <a:gd name="T38" fmla="*/ 119 w 671"/>
              <a:gd name="T39" fmla="*/ 192 h 469"/>
              <a:gd name="T40" fmla="*/ 131 w 671"/>
              <a:gd name="T41" fmla="*/ 157 h 469"/>
              <a:gd name="T42" fmla="*/ 123 w 671"/>
              <a:gd name="T43" fmla="*/ 24 h 469"/>
              <a:gd name="T44" fmla="*/ 215 w 671"/>
              <a:gd name="T45" fmla="*/ 9 h 469"/>
              <a:gd name="T46" fmla="*/ 290 w 671"/>
              <a:gd name="T47" fmla="*/ 33 h 469"/>
              <a:gd name="T48" fmla="*/ 285 w 671"/>
              <a:gd name="T49" fmla="*/ 76 h 469"/>
              <a:gd name="T50" fmla="*/ 283 w 671"/>
              <a:gd name="T51" fmla="*/ 122 h 469"/>
              <a:gd name="T52" fmla="*/ 381 w 671"/>
              <a:gd name="T53" fmla="*/ 134 h 469"/>
              <a:gd name="T54" fmla="*/ 388 w 671"/>
              <a:gd name="T55" fmla="*/ 86 h 469"/>
              <a:gd name="T56" fmla="*/ 379 w 671"/>
              <a:gd name="T57" fmla="*/ 42 h 469"/>
              <a:gd name="T58" fmla="*/ 487 w 671"/>
              <a:gd name="T59" fmla="*/ 16 h 469"/>
              <a:gd name="T60" fmla="*/ 547 w 671"/>
              <a:gd name="T61" fmla="*/ 22 h 469"/>
              <a:gd name="T62" fmla="*/ 534 w 671"/>
              <a:gd name="T63" fmla="*/ 171 h 469"/>
              <a:gd name="T64" fmla="*/ 648 w 671"/>
              <a:gd name="T65" fmla="*/ 184 h 469"/>
              <a:gd name="T66" fmla="*/ 667 w 671"/>
              <a:gd name="T67" fmla="*/ 24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1" h="469">
                <a:moveTo>
                  <a:pt x="667" y="247"/>
                </a:moveTo>
                <a:cubicBezTo>
                  <a:pt x="663" y="269"/>
                  <a:pt x="646" y="288"/>
                  <a:pt x="617" y="289"/>
                </a:cubicBezTo>
                <a:cubicBezTo>
                  <a:pt x="607" y="289"/>
                  <a:pt x="595" y="287"/>
                  <a:pt x="583" y="286"/>
                </a:cubicBezTo>
                <a:cubicBezTo>
                  <a:pt x="573" y="285"/>
                  <a:pt x="558" y="281"/>
                  <a:pt x="550" y="283"/>
                </a:cubicBezTo>
                <a:cubicBezTo>
                  <a:pt x="540" y="286"/>
                  <a:pt x="536" y="308"/>
                  <a:pt x="535" y="319"/>
                </a:cubicBezTo>
                <a:cubicBezTo>
                  <a:pt x="532" y="365"/>
                  <a:pt x="542" y="411"/>
                  <a:pt x="548" y="450"/>
                </a:cubicBezTo>
                <a:cubicBezTo>
                  <a:pt x="519" y="453"/>
                  <a:pt x="497" y="454"/>
                  <a:pt x="467" y="457"/>
                </a:cubicBezTo>
                <a:cubicBezTo>
                  <a:pt x="447" y="459"/>
                  <a:pt x="408" y="469"/>
                  <a:pt x="389" y="457"/>
                </a:cubicBezTo>
                <a:cubicBezTo>
                  <a:pt x="365" y="441"/>
                  <a:pt x="393" y="393"/>
                  <a:pt x="391" y="367"/>
                </a:cubicBezTo>
                <a:cubicBezTo>
                  <a:pt x="390" y="343"/>
                  <a:pt x="371" y="327"/>
                  <a:pt x="353" y="324"/>
                </a:cubicBezTo>
                <a:cubicBezTo>
                  <a:pt x="335" y="322"/>
                  <a:pt x="314" y="324"/>
                  <a:pt x="300" y="332"/>
                </a:cubicBezTo>
                <a:cubicBezTo>
                  <a:pt x="280" y="344"/>
                  <a:pt x="284" y="386"/>
                  <a:pt x="288" y="411"/>
                </a:cubicBezTo>
                <a:cubicBezTo>
                  <a:pt x="289" y="420"/>
                  <a:pt x="292" y="431"/>
                  <a:pt x="291" y="439"/>
                </a:cubicBezTo>
                <a:cubicBezTo>
                  <a:pt x="288" y="453"/>
                  <a:pt x="272" y="461"/>
                  <a:pt x="254" y="463"/>
                </a:cubicBezTo>
                <a:cubicBezTo>
                  <a:pt x="205" y="468"/>
                  <a:pt x="165" y="451"/>
                  <a:pt x="129" y="442"/>
                </a:cubicBezTo>
                <a:cubicBezTo>
                  <a:pt x="142" y="398"/>
                  <a:pt x="144" y="304"/>
                  <a:pt x="123" y="289"/>
                </a:cubicBezTo>
                <a:cubicBezTo>
                  <a:pt x="102" y="274"/>
                  <a:pt x="40" y="301"/>
                  <a:pt x="15" y="277"/>
                </a:cubicBezTo>
                <a:cubicBezTo>
                  <a:pt x="0" y="263"/>
                  <a:pt x="0" y="218"/>
                  <a:pt x="12" y="199"/>
                </a:cubicBezTo>
                <a:cubicBezTo>
                  <a:pt x="24" y="178"/>
                  <a:pt x="55" y="182"/>
                  <a:pt x="82" y="186"/>
                </a:cubicBezTo>
                <a:cubicBezTo>
                  <a:pt x="91" y="187"/>
                  <a:pt x="108" y="195"/>
                  <a:pt x="119" y="192"/>
                </a:cubicBezTo>
                <a:cubicBezTo>
                  <a:pt x="128" y="189"/>
                  <a:pt x="130" y="171"/>
                  <a:pt x="131" y="157"/>
                </a:cubicBezTo>
                <a:cubicBezTo>
                  <a:pt x="135" y="107"/>
                  <a:pt x="126" y="67"/>
                  <a:pt x="123" y="24"/>
                </a:cubicBezTo>
                <a:cubicBezTo>
                  <a:pt x="152" y="21"/>
                  <a:pt x="183" y="12"/>
                  <a:pt x="215" y="9"/>
                </a:cubicBezTo>
                <a:cubicBezTo>
                  <a:pt x="248" y="7"/>
                  <a:pt x="285" y="11"/>
                  <a:pt x="290" y="33"/>
                </a:cubicBezTo>
                <a:cubicBezTo>
                  <a:pt x="291" y="41"/>
                  <a:pt x="286" y="69"/>
                  <a:pt x="285" y="76"/>
                </a:cubicBezTo>
                <a:cubicBezTo>
                  <a:pt x="283" y="90"/>
                  <a:pt x="278" y="108"/>
                  <a:pt x="283" y="122"/>
                </a:cubicBezTo>
                <a:cubicBezTo>
                  <a:pt x="293" y="150"/>
                  <a:pt x="360" y="156"/>
                  <a:pt x="381" y="134"/>
                </a:cubicBezTo>
                <a:cubicBezTo>
                  <a:pt x="390" y="125"/>
                  <a:pt x="389" y="102"/>
                  <a:pt x="388" y="86"/>
                </a:cubicBezTo>
                <a:cubicBezTo>
                  <a:pt x="386" y="70"/>
                  <a:pt x="377" y="57"/>
                  <a:pt x="379" y="42"/>
                </a:cubicBezTo>
                <a:cubicBezTo>
                  <a:pt x="383" y="0"/>
                  <a:pt x="449" y="13"/>
                  <a:pt x="487" y="16"/>
                </a:cubicBezTo>
                <a:cubicBezTo>
                  <a:pt x="508" y="18"/>
                  <a:pt x="528" y="20"/>
                  <a:pt x="547" y="22"/>
                </a:cubicBezTo>
                <a:cubicBezTo>
                  <a:pt x="535" y="63"/>
                  <a:pt x="529" y="143"/>
                  <a:pt x="534" y="171"/>
                </a:cubicBezTo>
                <a:cubicBezTo>
                  <a:pt x="540" y="198"/>
                  <a:pt x="617" y="167"/>
                  <a:pt x="648" y="184"/>
                </a:cubicBezTo>
                <a:cubicBezTo>
                  <a:pt x="660" y="191"/>
                  <a:pt x="671" y="224"/>
                  <a:pt x="667" y="24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tx2"/>
              </a:gs>
            </a:gsLst>
            <a:lin ang="0" scaled="0"/>
          </a:gradFill>
          <a:ln w="19050">
            <a:solidFill>
              <a:schemeClr val="bg1"/>
            </a:solidFill>
          </a:ln>
          <a:effectLst/>
          <a:scene3d>
            <a:camera prst="orthographicFront">
              <a:rot lat="21301143" lon="20101125" rev="21573786"/>
            </a:camera>
            <a:lightRig rig="threePt" dir="t"/>
          </a:scene3d>
          <a:sp3d extrusionH="254000">
            <a:extrusionClr>
              <a:schemeClr val="tx2"/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Freeform 7"/>
          <p:cNvSpPr>
            <a:spLocks/>
          </p:cNvSpPr>
          <p:nvPr/>
        </p:nvSpPr>
        <p:spPr bwMode="auto">
          <a:xfrm flipV="1">
            <a:off x="914400" y="1216025"/>
            <a:ext cx="2786110" cy="1947643"/>
          </a:xfrm>
          <a:custGeom>
            <a:avLst/>
            <a:gdLst>
              <a:gd name="T0" fmla="*/ 667 w 671"/>
              <a:gd name="T1" fmla="*/ 247 h 469"/>
              <a:gd name="T2" fmla="*/ 617 w 671"/>
              <a:gd name="T3" fmla="*/ 289 h 469"/>
              <a:gd name="T4" fmla="*/ 583 w 671"/>
              <a:gd name="T5" fmla="*/ 286 h 469"/>
              <a:gd name="T6" fmla="*/ 550 w 671"/>
              <a:gd name="T7" fmla="*/ 283 h 469"/>
              <a:gd name="T8" fmla="*/ 535 w 671"/>
              <a:gd name="T9" fmla="*/ 319 h 469"/>
              <a:gd name="T10" fmla="*/ 548 w 671"/>
              <a:gd name="T11" fmla="*/ 450 h 469"/>
              <a:gd name="T12" fmla="*/ 467 w 671"/>
              <a:gd name="T13" fmla="*/ 457 h 469"/>
              <a:gd name="T14" fmla="*/ 389 w 671"/>
              <a:gd name="T15" fmla="*/ 457 h 469"/>
              <a:gd name="T16" fmla="*/ 391 w 671"/>
              <a:gd name="T17" fmla="*/ 367 h 469"/>
              <a:gd name="T18" fmla="*/ 353 w 671"/>
              <a:gd name="T19" fmla="*/ 324 h 469"/>
              <a:gd name="T20" fmla="*/ 300 w 671"/>
              <a:gd name="T21" fmla="*/ 332 h 469"/>
              <a:gd name="T22" fmla="*/ 288 w 671"/>
              <a:gd name="T23" fmla="*/ 411 h 469"/>
              <a:gd name="T24" fmla="*/ 291 w 671"/>
              <a:gd name="T25" fmla="*/ 439 h 469"/>
              <a:gd name="T26" fmla="*/ 254 w 671"/>
              <a:gd name="T27" fmla="*/ 463 h 469"/>
              <a:gd name="T28" fmla="*/ 129 w 671"/>
              <a:gd name="T29" fmla="*/ 442 h 469"/>
              <a:gd name="T30" fmla="*/ 123 w 671"/>
              <a:gd name="T31" fmla="*/ 289 h 469"/>
              <a:gd name="T32" fmla="*/ 15 w 671"/>
              <a:gd name="T33" fmla="*/ 277 h 469"/>
              <a:gd name="T34" fmla="*/ 12 w 671"/>
              <a:gd name="T35" fmla="*/ 199 h 469"/>
              <a:gd name="T36" fmla="*/ 82 w 671"/>
              <a:gd name="T37" fmla="*/ 186 h 469"/>
              <a:gd name="T38" fmla="*/ 119 w 671"/>
              <a:gd name="T39" fmla="*/ 192 h 469"/>
              <a:gd name="T40" fmla="*/ 131 w 671"/>
              <a:gd name="T41" fmla="*/ 157 h 469"/>
              <a:gd name="T42" fmla="*/ 123 w 671"/>
              <a:gd name="T43" fmla="*/ 24 h 469"/>
              <a:gd name="T44" fmla="*/ 215 w 671"/>
              <a:gd name="T45" fmla="*/ 9 h 469"/>
              <a:gd name="T46" fmla="*/ 290 w 671"/>
              <a:gd name="T47" fmla="*/ 33 h 469"/>
              <a:gd name="T48" fmla="*/ 285 w 671"/>
              <a:gd name="T49" fmla="*/ 76 h 469"/>
              <a:gd name="T50" fmla="*/ 283 w 671"/>
              <a:gd name="T51" fmla="*/ 122 h 469"/>
              <a:gd name="T52" fmla="*/ 381 w 671"/>
              <a:gd name="T53" fmla="*/ 134 h 469"/>
              <a:gd name="T54" fmla="*/ 388 w 671"/>
              <a:gd name="T55" fmla="*/ 86 h 469"/>
              <a:gd name="T56" fmla="*/ 379 w 671"/>
              <a:gd name="T57" fmla="*/ 42 h 469"/>
              <a:gd name="T58" fmla="*/ 487 w 671"/>
              <a:gd name="T59" fmla="*/ 16 h 469"/>
              <a:gd name="T60" fmla="*/ 547 w 671"/>
              <a:gd name="T61" fmla="*/ 22 h 469"/>
              <a:gd name="T62" fmla="*/ 534 w 671"/>
              <a:gd name="T63" fmla="*/ 171 h 469"/>
              <a:gd name="T64" fmla="*/ 648 w 671"/>
              <a:gd name="T65" fmla="*/ 184 h 469"/>
              <a:gd name="T66" fmla="*/ 667 w 671"/>
              <a:gd name="T67" fmla="*/ 24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1" h="469">
                <a:moveTo>
                  <a:pt x="667" y="247"/>
                </a:moveTo>
                <a:cubicBezTo>
                  <a:pt x="663" y="269"/>
                  <a:pt x="646" y="288"/>
                  <a:pt x="617" y="289"/>
                </a:cubicBezTo>
                <a:cubicBezTo>
                  <a:pt x="607" y="289"/>
                  <a:pt x="595" y="287"/>
                  <a:pt x="583" y="286"/>
                </a:cubicBezTo>
                <a:cubicBezTo>
                  <a:pt x="573" y="285"/>
                  <a:pt x="558" y="281"/>
                  <a:pt x="550" y="283"/>
                </a:cubicBezTo>
                <a:cubicBezTo>
                  <a:pt x="540" y="286"/>
                  <a:pt x="536" y="308"/>
                  <a:pt x="535" y="319"/>
                </a:cubicBezTo>
                <a:cubicBezTo>
                  <a:pt x="532" y="365"/>
                  <a:pt x="542" y="411"/>
                  <a:pt x="548" y="450"/>
                </a:cubicBezTo>
                <a:cubicBezTo>
                  <a:pt x="519" y="453"/>
                  <a:pt x="497" y="454"/>
                  <a:pt x="467" y="457"/>
                </a:cubicBezTo>
                <a:cubicBezTo>
                  <a:pt x="447" y="459"/>
                  <a:pt x="408" y="469"/>
                  <a:pt x="389" y="457"/>
                </a:cubicBezTo>
                <a:cubicBezTo>
                  <a:pt x="365" y="441"/>
                  <a:pt x="393" y="393"/>
                  <a:pt x="391" y="367"/>
                </a:cubicBezTo>
                <a:cubicBezTo>
                  <a:pt x="390" y="343"/>
                  <a:pt x="371" y="327"/>
                  <a:pt x="353" y="324"/>
                </a:cubicBezTo>
                <a:cubicBezTo>
                  <a:pt x="335" y="322"/>
                  <a:pt x="314" y="324"/>
                  <a:pt x="300" y="332"/>
                </a:cubicBezTo>
                <a:cubicBezTo>
                  <a:pt x="280" y="344"/>
                  <a:pt x="284" y="386"/>
                  <a:pt x="288" y="411"/>
                </a:cubicBezTo>
                <a:cubicBezTo>
                  <a:pt x="289" y="420"/>
                  <a:pt x="292" y="431"/>
                  <a:pt x="291" y="439"/>
                </a:cubicBezTo>
                <a:cubicBezTo>
                  <a:pt x="288" y="453"/>
                  <a:pt x="272" y="461"/>
                  <a:pt x="254" y="463"/>
                </a:cubicBezTo>
                <a:cubicBezTo>
                  <a:pt x="205" y="468"/>
                  <a:pt x="165" y="451"/>
                  <a:pt x="129" y="442"/>
                </a:cubicBezTo>
                <a:cubicBezTo>
                  <a:pt x="142" y="398"/>
                  <a:pt x="144" y="304"/>
                  <a:pt x="123" y="289"/>
                </a:cubicBezTo>
                <a:cubicBezTo>
                  <a:pt x="102" y="274"/>
                  <a:pt x="40" y="301"/>
                  <a:pt x="15" y="277"/>
                </a:cubicBezTo>
                <a:cubicBezTo>
                  <a:pt x="0" y="263"/>
                  <a:pt x="0" y="218"/>
                  <a:pt x="12" y="199"/>
                </a:cubicBezTo>
                <a:cubicBezTo>
                  <a:pt x="24" y="178"/>
                  <a:pt x="55" y="182"/>
                  <a:pt x="82" y="186"/>
                </a:cubicBezTo>
                <a:cubicBezTo>
                  <a:pt x="91" y="187"/>
                  <a:pt x="108" y="195"/>
                  <a:pt x="119" y="192"/>
                </a:cubicBezTo>
                <a:cubicBezTo>
                  <a:pt x="128" y="189"/>
                  <a:pt x="130" y="171"/>
                  <a:pt x="131" y="157"/>
                </a:cubicBezTo>
                <a:cubicBezTo>
                  <a:pt x="135" y="107"/>
                  <a:pt x="126" y="67"/>
                  <a:pt x="123" y="24"/>
                </a:cubicBezTo>
                <a:cubicBezTo>
                  <a:pt x="152" y="21"/>
                  <a:pt x="183" y="12"/>
                  <a:pt x="215" y="9"/>
                </a:cubicBezTo>
                <a:cubicBezTo>
                  <a:pt x="248" y="7"/>
                  <a:pt x="285" y="11"/>
                  <a:pt x="290" y="33"/>
                </a:cubicBezTo>
                <a:cubicBezTo>
                  <a:pt x="291" y="41"/>
                  <a:pt x="286" y="69"/>
                  <a:pt x="285" y="76"/>
                </a:cubicBezTo>
                <a:cubicBezTo>
                  <a:pt x="283" y="90"/>
                  <a:pt x="278" y="108"/>
                  <a:pt x="283" y="122"/>
                </a:cubicBezTo>
                <a:cubicBezTo>
                  <a:pt x="293" y="150"/>
                  <a:pt x="360" y="156"/>
                  <a:pt x="381" y="134"/>
                </a:cubicBezTo>
                <a:cubicBezTo>
                  <a:pt x="390" y="125"/>
                  <a:pt x="389" y="102"/>
                  <a:pt x="388" y="86"/>
                </a:cubicBezTo>
                <a:cubicBezTo>
                  <a:pt x="386" y="70"/>
                  <a:pt x="377" y="57"/>
                  <a:pt x="379" y="42"/>
                </a:cubicBezTo>
                <a:cubicBezTo>
                  <a:pt x="383" y="0"/>
                  <a:pt x="449" y="13"/>
                  <a:pt x="487" y="16"/>
                </a:cubicBezTo>
                <a:cubicBezTo>
                  <a:pt x="508" y="18"/>
                  <a:pt x="528" y="20"/>
                  <a:pt x="547" y="22"/>
                </a:cubicBezTo>
                <a:cubicBezTo>
                  <a:pt x="535" y="63"/>
                  <a:pt x="529" y="143"/>
                  <a:pt x="534" y="171"/>
                </a:cubicBezTo>
                <a:cubicBezTo>
                  <a:pt x="540" y="198"/>
                  <a:pt x="617" y="167"/>
                  <a:pt x="648" y="184"/>
                </a:cubicBezTo>
                <a:cubicBezTo>
                  <a:pt x="660" y="191"/>
                  <a:pt x="671" y="224"/>
                  <a:pt x="667" y="247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 w="19050">
            <a:solidFill>
              <a:schemeClr val="bg1"/>
            </a:solidFill>
          </a:ln>
          <a:effectLst/>
          <a:scene3d>
            <a:camera prst="orthographicFront">
              <a:rot lat="21300000" lon="20100000" rev="21540000"/>
            </a:camera>
            <a:lightRig rig="threePt" dir="t"/>
          </a:scene3d>
          <a:sp3d extrusionH="254000">
            <a:extrusionClr>
              <a:schemeClr val="accent2">
                <a:lumMod val="50000"/>
              </a:schemeClr>
            </a:extrusionClr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96695" y="211898"/>
            <a:ext cx="3962400" cy="422909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  <a:latin typeface="Calibri"/>
              </a:rPr>
              <a:t>Themes</a:t>
            </a:r>
            <a:endParaRPr lang="en-US" sz="2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96695" y="592017"/>
            <a:ext cx="3962400" cy="4680404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91440" rIns="91440" bIns="91440" rtlCol="0" anchor="t"/>
          <a:lstStyle/>
          <a:p>
            <a:r>
              <a:rPr lang="en-US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Clearly defined research themes which link to existing radiotherapy research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endParaRPr lang="en-US" dirty="0" smtClean="0">
              <a:solidFill>
                <a:srgbClr val="1F497D">
                  <a:lumMod val="50000"/>
                </a:srgbClr>
              </a:solidFill>
              <a:latin typeface="Calibri"/>
            </a:endParaRPr>
          </a:p>
          <a:p>
            <a:endParaRPr lang="en-US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 rot="2632919" flipV="1">
            <a:off x="3062226" y="5415689"/>
            <a:ext cx="946638" cy="661751"/>
          </a:xfrm>
          <a:custGeom>
            <a:avLst/>
            <a:gdLst>
              <a:gd name="T0" fmla="*/ 667 w 671"/>
              <a:gd name="T1" fmla="*/ 247 h 469"/>
              <a:gd name="T2" fmla="*/ 617 w 671"/>
              <a:gd name="T3" fmla="*/ 289 h 469"/>
              <a:gd name="T4" fmla="*/ 583 w 671"/>
              <a:gd name="T5" fmla="*/ 286 h 469"/>
              <a:gd name="T6" fmla="*/ 550 w 671"/>
              <a:gd name="T7" fmla="*/ 283 h 469"/>
              <a:gd name="T8" fmla="*/ 535 w 671"/>
              <a:gd name="T9" fmla="*/ 319 h 469"/>
              <a:gd name="T10" fmla="*/ 548 w 671"/>
              <a:gd name="T11" fmla="*/ 450 h 469"/>
              <a:gd name="T12" fmla="*/ 467 w 671"/>
              <a:gd name="T13" fmla="*/ 457 h 469"/>
              <a:gd name="T14" fmla="*/ 389 w 671"/>
              <a:gd name="T15" fmla="*/ 457 h 469"/>
              <a:gd name="T16" fmla="*/ 391 w 671"/>
              <a:gd name="T17" fmla="*/ 367 h 469"/>
              <a:gd name="T18" fmla="*/ 353 w 671"/>
              <a:gd name="T19" fmla="*/ 324 h 469"/>
              <a:gd name="T20" fmla="*/ 300 w 671"/>
              <a:gd name="T21" fmla="*/ 332 h 469"/>
              <a:gd name="T22" fmla="*/ 288 w 671"/>
              <a:gd name="T23" fmla="*/ 411 h 469"/>
              <a:gd name="T24" fmla="*/ 291 w 671"/>
              <a:gd name="T25" fmla="*/ 439 h 469"/>
              <a:gd name="T26" fmla="*/ 254 w 671"/>
              <a:gd name="T27" fmla="*/ 463 h 469"/>
              <a:gd name="T28" fmla="*/ 129 w 671"/>
              <a:gd name="T29" fmla="*/ 442 h 469"/>
              <a:gd name="T30" fmla="*/ 123 w 671"/>
              <a:gd name="T31" fmla="*/ 289 h 469"/>
              <a:gd name="T32" fmla="*/ 15 w 671"/>
              <a:gd name="T33" fmla="*/ 277 h 469"/>
              <a:gd name="T34" fmla="*/ 12 w 671"/>
              <a:gd name="T35" fmla="*/ 199 h 469"/>
              <a:gd name="T36" fmla="*/ 82 w 671"/>
              <a:gd name="T37" fmla="*/ 186 h 469"/>
              <a:gd name="T38" fmla="*/ 119 w 671"/>
              <a:gd name="T39" fmla="*/ 192 h 469"/>
              <a:gd name="T40" fmla="*/ 131 w 671"/>
              <a:gd name="T41" fmla="*/ 157 h 469"/>
              <a:gd name="T42" fmla="*/ 123 w 671"/>
              <a:gd name="T43" fmla="*/ 24 h 469"/>
              <a:gd name="T44" fmla="*/ 215 w 671"/>
              <a:gd name="T45" fmla="*/ 9 h 469"/>
              <a:gd name="T46" fmla="*/ 290 w 671"/>
              <a:gd name="T47" fmla="*/ 33 h 469"/>
              <a:gd name="T48" fmla="*/ 285 w 671"/>
              <a:gd name="T49" fmla="*/ 76 h 469"/>
              <a:gd name="T50" fmla="*/ 283 w 671"/>
              <a:gd name="T51" fmla="*/ 122 h 469"/>
              <a:gd name="T52" fmla="*/ 381 w 671"/>
              <a:gd name="T53" fmla="*/ 134 h 469"/>
              <a:gd name="T54" fmla="*/ 388 w 671"/>
              <a:gd name="T55" fmla="*/ 86 h 469"/>
              <a:gd name="T56" fmla="*/ 379 w 671"/>
              <a:gd name="T57" fmla="*/ 42 h 469"/>
              <a:gd name="T58" fmla="*/ 487 w 671"/>
              <a:gd name="T59" fmla="*/ 16 h 469"/>
              <a:gd name="T60" fmla="*/ 547 w 671"/>
              <a:gd name="T61" fmla="*/ 22 h 469"/>
              <a:gd name="T62" fmla="*/ 534 w 671"/>
              <a:gd name="T63" fmla="*/ 171 h 469"/>
              <a:gd name="T64" fmla="*/ 648 w 671"/>
              <a:gd name="T65" fmla="*/ 184 h 469"/>
              <a:gd name="T66" fmla="*/ 667 w 671"/>
              <a:gd name="T67" fmla="*/ 24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1" h="469">
                <a:moveTo>
                  <a:pt x="667" y="247"/>
                </a:moveTo>
                <a:cubicBezTo>
                  <a:pt x="663" y="269"/>
                  <a:pt x="646" y="288"/>
                  <a:pt x="617" y="289"/>
                </a:cubicBezTo>
                <a:cubicBezTo>
                  <a:pt x="607" y="289"/>
                  <a:pt x="595" y="287"/>
                  <a:pt x="583" y="286"/>
                </a:cubicBezTo>
                <a:cubicBezTo>
                  <a:pt x="573" y="285"/>
                  <a:pt x="558" y="281"/>
                  <a:pt x="550" y="283"/>
                </a:cubicBezTo>
                <a:cubicBezTo>
                  <a:pt x="540" y="286"/>
                  <a:pt x="536" y="308"/>
                  <a:pt x="535" y="319"/>
                </a:cubicBezTo>
                <a:cubicBezTo>
                  <a:pt x="532" y="365"/>
                  <a:pt x="542" y="411"/>
                  <a:pt x="548" y="450"/>
                </a:cubicBezTo>
                <a:cubicBezTo>
                  <a:pt x="519" y="453"/>
                  <a:pt x="497" y="454"/>
                  <a:pt x="467" y="457"/>
                </a:cubicBezTo>
                <a:cubicBezTo>
                  <a:pt x="447" y="459"/>
                  <a:pt x="408" y="469"/>
                  <a:pt x="389" y="457"/>
                </a:cubicBezTo>
                <a:cubicBezTo>
                  <a:pt x="365" y="441"/>
                  <a:pt x="393" y="393"/>
                  <a:pt x="391" y="367"/>
                </a:cubicBezTo>
                <a:cubicBezTo>
                  <a:pt x="390" y="343"/>
                  <a:pt x="371" y="327"/>
                  <a:pt x="353" y="324"/>
                </a:cubicBezTo>
                <a:cubicBezTo>
                  <a:pt x="335" y="322"/>
                  <a:pt x="314" y="324"/>
                  <a:pt x="300" y="332"/>
                </a:cubicBezTo>
                <a:cubicBezTo>
                  <a:pt x="280" y="344"/>
                  <a:pt x="284" y="386"/>
                  <a:pt x="288" y="411"/>
                </a:cubicBezTo>
                <a:cubicBezTo>
                  <a:pt x="289" y="420"/>
                  <a:pt x="292" y="431"/>
                  <a:pt x="291" y="439"/>
                </a:cubicBezTo>
                <a:cubicBezTo>
                  <a:pt x="288" y="453"/>
                  <a:pt x="272" y="461"/>
                  <a:pt x="254" y="463"/>
                </a:cubicBezTo>
                <a:cubicBezTo>
                  <a:pt x="205" y="468"/>
                  <a:pt x="165" y="451"/>
                  <a:pt x="129" y="442"/>
                </a:cubicBezTo>
                <a:cubicBezTo>
                  <a:pt x="142" y="398"/>
                  <a:pt x="144" y="304"/>
                  <a:pt x="123" y="289"/>
                </a:cubicBezTo>
                <a:cubicBezTo>
                  <a:pt x="102" y="274"/>
                  <a:pt x="40" y="301"/>
                  <a:pt x="15" y="277"/>
                </a:cubicBezTo>
                <a:cubicBezTo>
                  <a:pt x="0" y="263"/>
                  <a:pt x="0" y="218"/>
                  <a:pt x="12" y="199"/>
                </a:cubicBezTo>
                <a:cubicBezTo>
                  <a:pt x="24" y="178"/>
                  <a:pt x="55" y="182"/>
                  <a:pt x="82" y="186"/>
                </a:cubicBezTo>
                <a:cubicBezTo>
                  <a:pt x="91" y="187"/>
                  <a:pt x="108" y="195"/>
                  <a:pt x="119" y="192"/>
                </a:cubicBezTo>
                <a:cubicBezTo>
                  <a:pt x="128" y="189"/>
                  <a:pt x="130" y="171"/>
                  <a:pt x="131" y="157"/>
                </a:cubicBezTo>
                <a:cubicBezTo>
                  <a:pt x="135" y="107"/>
                  <a:pt x="126" y="67"/>
                  <a:pt x="123" y="24"/>
                </a:cubicBezTo>
                <a:cubicBezTo>
                  <a:pt x="152" y="21"/>
                  <a:pt x="183" y="12"/>
                  <a:pt x="215" y="9"/>
                </a:cubicBezTo>
                <a:cubicBezTo>
                  <a:pt x="248" y="7"/>
                  <a:pt x="285" y="11"/>
                  <a:pt x="290" y="33"/>
                </a:cubicBezTo>
                <a:cubicBezTo>
                  <a:pt x="291" y="41"/>
                  <a:pt x="286" y="69"/>
                  <a:pt x="285" y="76"/>
                </a:cubicBezTo>
                <a:cubicBezTo>
                  <a:pt x="283" y="90"/>
                  <a:pt x="278" y="108"/>
                  <a:pt x="283" y="122"/>
                </a:cubicBezTo>
                <a:cubicBezTo>
                  <a:pt x="293" y="150"/>
                  <a:pt x="360" y="156"/>
                  <a:pt x="381" y="134"/>
                </a:cubicBezTo>
                <a:cubicBezTo>
                  <a:pt x="390" y="125"/>
                  <a:pt x="389" y="102"/>
                  <a:pt x="388" y="86"/>
                </a:cubicBezTo>
                <a:cubicBezTo>
                  <a:pt x="386" y="70"/>
                  <a:pt x="377" y="57"/>
                  <a:pt x="379" y="42"/>
                </a:cubicBezTo>
                <a:cubicBezTo>
                  <a:pt x="383" y="0"/>
                  <a:pt x="449" y="13"/>
                  <a:pt x="487" y="16"/>
                </a:cubicBezTo>
                <a:cubicBezTo>
                  <a:pt x="508" y="18"/>
                  <a:pt x="528" y="20"/>
                  <a:pt x="547" y="22"/>
                </a:cubicBezTo>
                <a:cubicBezTo>
                  <a:pt x="535" y="63"/>
                  <a:pt x="529" y="143"/>
                  <a:pt x="534" y="171"/>
                </a:cubicBezTo>
                <a:cubicBezTo>
                  <a:pt x="540" y="198"/>
                  <a:pt x="617" y="167"/>
                  <a:pt x="648" y="184"/>
                </a:cubicBezTo>
                <a:cubicBezTo>
                  <a:pt x="660" y="191"/>
                  <a:pt x="671" y="224"/>
                  <a:pt x="667" y="2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6350">
            <a:solidFill>
              <a:schemeClr val="tx1">
                <a:alpha val="80000"/>
              </a:schemeClr>
            </a:solidFill>
          </a:ln>
          <a:effectLst/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Freeform 7"/>
          <p:cNvSpPr>
            <a:spLocks/>
          </p:cNvSpPr>
          <p:nvPr/>
        </p:nvSpPr>
        <p:spPr bwMode="auto">
          <a:xfrm rot="7177805" flipV="1">
            <a:off x="1949137" y="4338543"/>
            <a:ext cx="1188033" cy="830499"/>
          </a:xfrm>
          <a:custGeom>
            <a:avLst/>
            <a:gdLst>
              <a:gd name="T0" fmla="*/ 667 w 671"/>
              <a:gd name="T1" fmla="*/ 247 h 469"/>
              <a:gd name="T2" fmla="*/ 617 w 671"/>
              <a:gd name="T3" fmla="*/ 289 h 469"/>
              <a:gd name="T4" fmla="*/ 583 w 671"/>
              <a:gd name="T5" fmla="*/ 286 h 469"/>
              <a:gd name="T6" fmla="*/ 550 w 671"/>
              <a:gd name="T7" fmla="*/ 283 h 469"/>
              <a:gd name="T8" fmla="*/ 535 w 671"/>
              <a:gd name="T9" fmla="*/ 319 h 469"/>
              <a:gd name="T10" fmla="*/ 548 w 671"/>
              <a:gd name="T11" fmla="*/ 450 h 469"/>
              <a:gd name="T12" fmla="*/ 467 w 671"/>
              <a:gd name="T13" fmla="*/ 457 h 469"/>
              <a:gd name="T14" fmla="*/ 389 w 671"/>
              <a:gd name="T15" fmla="*/ 457 h 469"/>
              <a:gd name="T16" fmla="*/ 391 w 671"/>
              <a:gd name="T17" fmla="*/ 367 h 469"/>
              <a:gd name="T18" fmla="*/ 353 w 671"/>
              <a:gd name="T19" fmla="*/ 324 h 469"/>
              <a:gd name="T20" fmla="*/ 300 w 671"/>
              <a:gd name="T21" fmla="*/ 332 h 469"/>
              <a:gd name="T22" fmla="*/ 288 w 671"/>
              <a:gd name="T23" fmla="*/ 411 h 469"/>
              <a:gd name="T24" fmla="*/ 291 w 671"/>
              <a:gd name="T25" fmla="*/ 439 h 469"/>
              <a:gd name="T26" fmla="*/ 254 w 671"/>
              <a:gd name="T27" fmla="*/ 463 h 469"/>
              <a:gd name="T28" fmla="*/ 129 w 671"/>
              <a:gd name="T29" fmla="*/ 442 h 469"/>
              <a:gd name="T30" fmla="*/ 123 w 671"/>
              <a:gd name="T31" fmla="*/ 289 h 469"/>
              <a:gd name="T32" fmla="*/ 15 w 671"/>
              <a:gd name="T33" fmla="*/ 277 h 469"/>
              <a:gd name="T34" fmla="*/ 12 w 671"/>
              <a:gd name="T35" fmla="*/ 199 h 469"/>
              <a:gd name="T36" fmla="*/ 82 w 671"/>
              <a:gd name="T37" fmla="*/ 186 h 469"/>
              <a:gd name="T38" fmla="*/ 119 w 671"/>
              <a:gd name="T39" fmla="*/ 192 h 469"/>
              <a:gd name="T40" fmla="*/ 131 w 671"/>
              <a:gd name="T41" fmla="*/ 157 h 469"/>
              <a:gd name="T42" fmla="*/ 123 w 671"/>
              <a:gd name="T43" fmla="*/ 24 h 469"/>
              <a:gd name="T44" fmla="*/ 215 w 671"/>
              <a:gd name="T45" fmla="*/ 9 h 469"/>
              <a:gd name="T46" fmla="*/ 290 w 671"/>
              <a:gd name="T47" fmla="*/ 33 h 469"/>
              <a:gd name="T48" fmla="*/ 285 w 671"/>
              <a:gd name="T49" fmla="*/ 76 h 469"/>
              <a:gd name="T50" fmla="*/ 283 w 671"/>
              <a:gd name="T51" fmla="*/ 122 h 469"/>
              <a:gd name="T52" fmla="*/ 381 w 671"/>
              <a:gd name="T53" fmla="*/ 134 h 469"/>
              <a:gd name="T54" fmla="*/ 388 w 671"/>
              <a:gd name="T55" fmla="*/ 86 h 469"/>
              <a:gd name="T56" fmla="*/ 379 w 671"/>
              <a:gd name="T57" fmla="*/ 42 h 469"/>
              <a:gd name="T58" fmla="*/ 487 w 671"/>
              <a:gd name="T59" fmla="*/ 16 h 469"/>
              <a:gd name="T60" fmla="*/ 547 w 671"/>
              <a:gd name="T61" fmla="*/ 22 h 469"/>
              <a:gd name="T62" fmla="*/ 534 w 671"/>
              <a:gd name="T63" fmla="*/ 171 h 469"/>
              <a:gd name="T64" fmla="*/ 648 w 671"/>
              <a:gd name="T65" fmla="*/ 184 h 469"/>
              <a:gd name="T66" fmla="*/ 667 w 671"/>
              <a:gd name="T67" fmla="*/ 24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1" h="469">
                <a:moveTo>
                  <a:pt x="667" y="247"/>
                </a:moveTo>
                <a:cubicBezTo>
                  <a:pt x="663" y="269"/>
                  <a:pt x="646" y="288"/>
                  <a:pt x="617" y="289"/>
                </a:cubicBezTo>
                <a:cubicBezTo>
                  <a:pt x="607" y="289"/>
                  <a:pt x="595" y="287"/>
                  <a:pt x="583" y="286"/>
                </a:cubicBezTo>
                <a:cubicBezTo>
                  <a:pt x="573" y="285"/>
                  <a:pt x="558" y="281"/>
                  <a:pt x="550" y="283"/>
                </a:cubicBezTo>
                <a:cubicBezTo>
                  <a:pt x="540" y="286"/>
                  <a:pt x="536" y="308"/>
                  <a:pt x="535" y="319"/>
                </a:cubicBezTo>
                <a:cubicBezTo>
                  <a:pt x="532" y="365"/>
                  <a:pt x="542" y="411"/>
                  <a:pt x="548" y="450"/>
                </a:cubicBezTo>
                <a:cubicBezTo>
                  <a:pt x="519" y="453"/>
                  <a:pt x="497" y="454"/>
                  <a:pt x="467" y="457"/>
                </a:cubicBezTo>
                <a:cubicBezTo>
                  <a:pt x="447" y="459"/>
                  <a:pt x="408" y="469"/>
                  <a:pt x="389" y="457"/>
                </a:cubicBezTo>
                <a:cubicBezTo>
                  <a:pt x="365" y="441"/>
                  <a:pt x="393" y="393"/>
                  <a:pt x="391" y="367"/>
                </a:cubicBezTo>
                <a:cubicBezTo>
                  <a:pt x="390" y="343"/>
                  <a:pt x="371" y="327"/>
                  <a:pt x="353" y="324"/>
                </a:cubicBezTo>
                <a:cubicBezTo>
                  <a:pt x="335" y="322"/>
                  <a:pt x="314" y="324"/>
                  <a:pt x="300" y="332"/>
                </a:cubicBezTo>
                <a:cubicBezTo>
                  <a:pt x="280" y="344"/>
                  <a:pt x="284" y="386"/>
                  <a:pt x="288" y="411"/>
                </a:cubicBezTo>
                <a:cubicBezTo>
                  <a:pt x="289" y="420"/>
                  <a:pt x="292" y="431"/>
                  <a:pt x="291" y="439"/>
                </a:cubicBezTo>
                <a:cubicBezTo>
                  <a:pt x="288" y="453"/>
                  <a:pt x="272" y="461"/>
                  <a:pt x="254" y="463"/>
                </a:cubicBezTo>
                <a:cubicBezTo>
                  <a:pt x="205" y="468"/>
                  <a:pt x="165" y="451"/>
                  <a:pt x="129" y="442"/>
                </a:cubicBezTo>
                <a:cubicBezTo>
                  <a:pt x="142" y="398"/>
                  <a:pt x="144" y="304"/>
                  <a:pt x="123" y="289"/>
                </a:cubicBezTo>
                <a:cubicBezTo>
                  <a:pt x="102" y="274"/>
                  <a:pt x="40" y="301"/>
                  <a:pt x="15" y="277"/>
                </a:cubicBezTo>
                <a:cubicBezTo>
                  <a:pt x="0" y="263"/>
                  <a:pt x="0" y="218"/>
                  <a:pt x="12" y="199"/>
                </a:cubicBezTo>
                <a:cubicBezTo>
                  <a:pt x="24" y="178"/>
                  <a:pt x="55" y="182"/>
                  <a:pt x="82" y="186"/>
                </a:cubicBezTo>
                <a:cubicBezTo>
                  <a:pt x="91" y="187"/>
                  <a:pt x="108" y="195"/>
                  <a:pt x="119" y="192"/>
                </a:cubicBezTo>
                <a:cubicBezTo>
                  <a:pt x="128" y="189"/>
                  <a:pt x="130" y="171"/>
                  <a:pt x="131" y="157"/>
                </a:cubicBezTo>
                <a:cubicBezTo>
                  <a:pt x="135" y="107"/>
                  <a:pt x="126" y="67"/>
                  <a:pt x="123" y="24"/>
                </a:cubicBezTo>
                <a:cubicBezTo>
                  <a:pt x="152" y="21"/>
                  <a:pt x="183" y="12"/>
                  <a:pt x="215" y="9"/>
                </a:cubicBezTo>
                <a:cubicBezTo>
                  <a:pt x="248" y="7"/>
                  <a:pt x="285" y="11"/>
                  <a:pt x="290" y="33"/>
                </a:cubicBezTo>
                <a:cubicBezTo>
                  <a:pt x="291" y="41"/>
                  <a:pt x="286" y="69"/>
                  <a:pt x="285" y="76"/>
                </a:cubicBezTo>
                <a:cubicBezTo>
                  <a:pt x="283" y="90"/>
                  <a:pt x="278" y="108"/>
                  <a:pt x="283" y="122"/>
                </a:cubicBezTo>
                <a:cubicBezTo>
                  <a:pt x="293" y="150"/>
                  <a:pt x="360" y="156"/>
                  <a:pt x="381" y="134"/>
                </a:cubicBezTo>
                <a:cubicBezTo>
                  <a:pt x="390" y="125"/>
                  <a:pt x="389" y="102"/>
                  <a:pt x="388" y="86"/>
                </a:cubicBezTo>
                <a:cubicBezTo>
                  <a:pt x="386" y="70"/>
                  <a:pt x="377" y="57"/>
                  <a:pt x="379" y="42"/>
                </a:cubicBezTo>
                <a:cubicBezTo>
                  <a:pt x="383" y="0"/>
                  <a:pt x="449" y="13"/>
                  <a:pt x="487" y="16"/>
                </a:cubicBezTo>
                <a:cubicBezTo>
                  <a:pt x="508" y="18"/>
                  <a:pt x="528" y="20"/>
                  <a:pt x="547" y="22"/>
                </a:cubicBezTo>
                <a:cubicBezTo>
                  <a:pt x="535" y="63"/>
                  <a:pt x="529" y="143"/>
                  <a:pt x="534" y="171"/>
                </a:cubicBezTo>
                <a:cubicBezTo>
                  <a:pt x="540" y="198"/>
                  <a:pt x="617" y="167"/>
                  <a:pt x="648" y="184"/>
                </a:cubicBezTo>
                <a:cubicBezTo>
                  <a:pt x="660" y="191"/>
                  <a:pt x="671" y="224"/>
                  <a:pt x="667" y="2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6350">
            <a:solidFill>
              <a:schemeClr val="tx1">
                <a:alpha val="80000"/>
              </a:schemeClr>
            </a:solidFill>
          </a:ln>
          <a:effectLst/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-152400" y="5791201"/>
            <a:ext cx="4849095" cy="586740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sysClr val="window" lastClr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04802" y="5715002"/>
            <a:ext cx="1699577" cy="364319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sysClr val="window" lastClr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52602" y="5486402"/>
            <a:ext cx="1699577" cy="364319"/>
          </a:xfrm>
          <a:prstGeom prst="ellipse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  <a:alpha val="36000"/>
                </a:sys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en-US" kern="0" smtClean="0">
              <a:solidFill>
                <a:sysClr val="window" lastClr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26913" y="6718269"/>
            <a:ext cx="2133600" cy="282607"/>
          </a:xfrm>
        </p:spPr>
        <p:txBody>
          <a:bodyPr/>
          <a:lstStyle/>
          <a:p>
            <a:fld id="{DEC90E6D-7B2E-4EC5-B9F8-35F4AE9AC51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900000">
            <a:off x="7319115" y="5374401"/>
            <a:ext cx="1526292" cy="495243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C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Translational technical radiotherapy</a:t>
            </a:r>
          </a:p>
          <a:p>
            <a:pPr algn="ctr" defTabSz="914400">
              <a:defRPr/>
            </a:pPr>
            <a:r>
              <a:rPr lang="en-US" sz="1400" b="1" kern="0" dirty="0" smtClean="0">
                <a:solidFill>
                  <a:srgbClr val="C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(Wade)</a:t>
            </a:r>
          </a:p>
        </p:txBody>
      </p:sp>
      <p:sp>
        <p:nvSpPr>
          <p:cNvPr id="19" name="Rectangle 18"/>
          <p:cNvSpPr/>
          <p:nvPr/>
        </p:nvSpPr>
        <p:spPr>
          <a:xfrm rot="2754415">
            <a:off x="7328551" y="2206838"/>
            <a:ext cx="1529571" cy="60343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ctr"/>
          <a:lstStyle/>
          <a:p>
            <a:pPr algn="ctr" defTabSz="914400">
              <a:defRPr/>
            </a:pPr>
            <a:r>
              <a:rPr lang="en-US" sz="1400" b="1" kern="0" dirty="0" err="1" smtClean="0">
                <a:solidFill>
                  <a:srgbClr val="319608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ltechnical</a:t>
            </a:r>
            <a:r>
              <a:rPr lang="en-US" sz="1400" b="1" kern="0" dirty="0" smtClean="0">
                <a:solidFill>
                  <a:srgbClr val="319608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radiotherapy</a:t>
            </a:r>
          </a:p>
        </p:txBody>
      </p:sp>
      <p:sp>
        <p:nvSpPr>
          <p:cNvPr id="20" name="Rectangle 19"/>
          <p:cNvSpPr/>
          <p:nvPr/>
        </p:nvSpPr>
        <p:spPr>
          <a:xfrm rot="18900000">
            <a:off x="4097074" y="2133174"/>
            <a:ext cx="1488642" cy="568439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EC7520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Multi-scale Mathematical </a:t>
            </a:r>
            <a:r>
              <a:rPr lang="en-US" sz="1400" b="1" kern="0" dirty="0" err="1" smtClean="0">
                <a:solidFill>
                  <a:srgbClr val="EC7520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modelling</a:t>
            </a:r>
            <a:endParaRPr lang="en-US" sz="1400" b="1" kern="0" dirty="0" smtClean="0">
              <a:solidFill>
                <a:srgbClr val="EC7520">
                  <a:lumMod val="75000"/>
                </a:srgbClr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8112191" y="3694492"/>
            <a:ext cx="1425772" cy="70134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672669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Clinical trials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54374" y="3186812"/>
            <a:ext cx="1505502" cy="17167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000" dirty="0" smtClean="0">
                <a:solidFill>
                  <a:srgbClr val="203D75">
                    <a:lumMod val="85000"/>
                    <a:lumOff val="15000"/>
                  </a:srgbClr>
                </a:solidFill>
                <a:effectLst>
                  <a:outerShdw blurRad="889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Kozuka Gothic Pro M" pitchFamily="34" charset="-128"/>
                <a:cs typeface="ＭＳ Ｐゴシック" charset="0"/>
              </a:rPr>
              <a:t>Proton therapy</a:t>
            </a:r>
          </a:p>
          <a:p>
            <a:pPr algn="ctr">
              <a:lnSpc>
                <a:spcPts val="3200"/>
              </a:lnSpc>
            </a:pPr>
            <a:r>
              <a:rPr lang="en-US" sz="2000" dirty="0" smtClean="0">
                <a:solidFill>
                  <a:srgbClr val="203D75">
                    <a:lumMod val="85000"/>
                    <a:lumOff val="15000"/>
                  </a:srgbClr>
                </a:solidFill>
                <a:effectLst>
                  <a:outerShdw blurRad="889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Kozuka Gothic Pro M" pitchFamily="34" charset="-128"/>
                <a:cs typeface="ＭＳ Ｐゴシック" charset="0"/>
              </a:rPr>
              <a:t>In Manchester</a:t>
            </a:r>
            <a:endParaRPr lang="en-US" sz="2000" dirty="0">
              <a:solidFill>
                <a:srgbClr val="203D75">
                  <a:lumMod val="85000"/>
                  <a:lumOff val="15000"/>
                </a:srgbClr>
              </a:solidFill>
              <a:effectLst>
                <a:outerShdw blurRad="88900" dist="254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Kozuka Gothic Pro M" pitchFamily="34" charset="-128"/>
              <a:cs typeface="ＭＳ Ｐゴシック" charset="0"/>
            </a:endParaRPr>
          </a:p>
        </p:txBody>
      </p:sp>
      <p:sp>
        <p:nvSpPr>
          <p:cNvPr id="25" name="Rectangle 24"/>
          <p:cNvSpPr/>
          <p:nvPr/>
        </p:nvSpPr>
        <p:spPr>
          <a:xfrm flipH="1">
            <a:off x="5738097" y="1560630"/>
            <a:ext cx="1529570" cy="468111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/>
            <a:r>
              <a:rPr lang="en-US" sz="1400" b="1" kern="0" dirty="0" smtClean="0">
                <a:solidFill>
                  <a:srgbClr val="0070C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radiobiology</a:t>
            </a:r>
          </a:p>
        </p:txBody>
      </p:sp>
      <p:sp>
        <p:nvSpPr>
          <p:cNvPr id="26" name="Rectangle 25"/>
          <p:cNvSpPr/>
          <p:nvPr/>
        </p:nvSpPr>
        <p:spPr>
          <a:xfrm rot="2710392" flipH="1">
            <a:off x="4309728" y="5428361"/>
            <a:ext cx="1499528" cy="56843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328C9E">
                    <a:lumMod val="50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Translational</a:t>
            </a:r>
          </a:p>
          <a:p>
            <a:pPr algn="ctr" defTabSz="914400">
              <a:defRPr/>
            </a:pPr>
            <a:r>
              <a:rPr lang="en-US" sz="1400" b="1" kern="0" dirty="0" smtClean="0">
                <a:solidFill>
                  <a:srgbClr val="328C9E">
                    <a:lumMod val="50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radiobiology </a:t>
            </a:r>
          </a:p>
        </p:txBody>
      </p:sp>
      <p:sp>
        <p:nvSpPr>
          <p:cNvPr id="27" name="Rectangle 26"/>
          <p:cNvSpPr/>
          <p:nvPr/>
        </p:nvSpPr>
        <p:spPr>
          <a:xfrm flipH="1">
            <a:off x="5803944" y="5990259"/>
            <a:ext cx="1425772" cy="70134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A8A4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Clinical Oncology and translational research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679950" y="2218125"/>
            <a:ext cx="3667848" cy="3670804"/>
            <a:chOff x="2743200" y="2010046"/>
            <a:chExt cx="3667848" cy="3670804"/>
          </a:xfrm>
          <a:effectLst>
            <a:outerShdw blurRad="1905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9" name="Freeform 28"/>
            <p:cNvSpPr/>
            <p:nvPr/>
          </p:nvSpPr>
          <p:spPr>
            <a:xfrm>
              <a:off x="5067857" y="2013001"/>
              <a:ext cx="1340235" cy="1337642"/>
            </a:xfrm>
            <a:custGeom>
              <a:avLst/>
              <a:gdLst/>
              <a:ahLst/>
              <a:cxnLst/>
              <a:rect l="l" t="t" r="r" b="b"/>
              <a:pathLst>
                <a:path w="1340235" h="1337642">
                  <a:moveTo>
                    <a:pt x="270323" y="0"/>
                  </a:moveTo>
                  <a:lnTo>
                    <a:pt x="1340235" y="1069912"/>
                  </a:lnTo>
                  <a:lnTo>
                    <a:pt x="700378" y="1337642"/>
                  </a:lnTo>
                  <a:lnTo>
                    <a:pt x="3065" y="640329"/>
                  </a:lnTo>
                  <a:lnTo>
                    <a:pt x="0" y="64032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CA709"/>
                </a:gs>
                <a:gs pos="100000">
                  <a:srgbClr val="ACF40A"/>
                </a:gs>
              </a:gsLst>
              <a:lin ang="10800000" scaled="1"/>
              <a:tileRect/>
            </a:gradFill>
            <a:ln w="12700">
              <a:solidFill>
                <a:srgbClr val="3196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5768315" y="3085870"/>
              <a:ext cx="642733" cy="1525068"/>
            </a:xfrm>
            <a:custGeom>
              <a:avLst/>
              <a:gdLst/>
              <a:ahLst/>
              <a:cxnLst/>
              <a:rect l="l" t="t" r="r" b="b"/>
              <a:pathLst>
                <a:path w="642733" h="1525068">
                  <a:moveTo>
                    <a:pt x="642733" y="0"/>
                  </a:moveTo>
                  <a:lnTo>
                    <a:pt x="642733" y="1525068"/>
                  </a:lnTo>
                  <a:lnTo>
                    <a:pt x="587" y="1253715"/>
                  </a:lnTo>
                  <a:lnTo>
                    <a:pt x="926" y="1253376"/>
                  </a:lnTo>
                  <a:lnTo>
                    <a:pt x="926" y="265779"/>
                  </a:lnTo>
                  <a:lnTo>
                    <a:pt x="0" y="26485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C139D"/>
                </a:gs>
                <a:gs pos="100000">
                  <a:srgbClr val="AC61FF"/>
                </a:gs>
              </a:gsLst>
              <a:lin ang="5400000" scaled="1"/>
              <a:tileRect/>
            </a:grad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5074099" y="4340749"/>
              <a:ext cx="1333994" cy="1334191"/>
            </a:xfrm>
            <a:custGeom>
              <a:avLst/>
              <a:gdLst/>
              <a:ahLst/>
              <a:cxnLst/>
              <a:rect l="l" t="t" r="r" b="b"/>
              <a:pathLst>
                <a:path w="1333994" h="1334191">
                  <a:moveTo>
                    <a:pt x="693640" y="0"/>
                  </a:moveTo>
                  <a:lnTo>
                    <a:pt x="1333994" y="267234"/>
                  </a:lnTo>
                  <a:lnTo>
                    <a:pt x="267038" y="1334191"/>
                  </a:lnTo>
                  <a:lnTo>
                    <a:pt x="0" y="69363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0000"/>
                </a:gs>
                <a:gs pos="100000">
                  <a:srgbClr val="ED5959"/>
                </a:gs>
              </a:gsLst>
              <a:lin ang="10800000" scaled="1"/>
              <a:tileRect/>
            </a:gradFill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3821979" y="5035530"/>
              <a:ext cx="1516202" cy="645320"/>
            </a:xfrm>
            <a:custGeom>
              <a:avLst/>
              <a:gdLst/>
              <a:ahLst/>
              <a:cxnLst/>
              <a:rect l="l" t="t" r="r" b="b"/>
              <a:pathLst>
                <a:path w="1516202" h="645320">
                  <a:moveTo>
                    <a:pt x="1250979" y="0"/>
                  </a:moveTo>
                  <a:lnTo>
                    <a:pt x="1516202" y="645320"/>
                  </a:lnTo>
                  <a:lnTo>
                    <a:pt x="0" y="645320"/>
                  </a:lnTo>
                  <a:lnTo>
                    <a:pt x="267471" y="2035"/>
                  </a:lnTo>
                  <a:lnTo>
                    <a:pt x="1248943" y="2035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D8D600"/>
                </a:gs>
                <a:gs pos="0">
                  <a:srgbClr val="A8A400"/>
                </a:gs>
                <a:gs pos="100000">
                  <a:srgbClr val="FFFF00"/>
                </a:gs>
              </a:gsLst>
              <a:lin ang="10800000" scaled="1"/>
              <a:tileRect/>
            </a:gradFill>
            <a:ln w="12700">
              <a:solidFill>
                <a:srgbClr val="767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746155" y="4341036"/>
              <a:ext cx="1341894" cy="1339814"/>
            </a:xfrm>
            <a:custGeom>
              <a:avLst/>
              <a:gdLst/>
              <a:ahLst/>
              <a:cxnLst/>
              <a:rect l="l" t="t" r="r" b="b"/>
              <a:pathLst>
                <a:path w="1341894" h="1339814">
                  <a:moveTo>
                    <a:pt x="640641" y="0"/>
                  </a:moveTo>
                  <a:lnTo>
                    <a:pt x="1337170" y="696529"/>
                  </a:lnTo>
                  <a:lnTo>
                    <a:pt x="1341894" y="696529"/>
                  </a:lnTo>
                  <a:lnTo>
                    <a:pt x="1075823" y="1339814"/>
                  </a:lnTo>
                  <a:lnTo>
                    <a:pt x="0" y="26399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>
                    <a:lumMod val="50000"/>
                  </a:schemeClr>
                </a:gs>
                <a:gs pos="100000">
                  <a:schemeClr val="accent5"/>
                </a:gs>
              </a:gsLst>
              <a:lin ang="5400000" scaled="1"/>
              <a:tileRect/>
            </a:gradFill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743200" y="3088825"/>
              <a:ext cx="644700" cy="1519157"/>
            </a:xfrm>
            <a:custGeom>
              <a:avLst/>
              <a:gdLst/>
              <a:ahLst/>
              <a:cxnLst/>
              <a:rect l="l" t="t" r="r" b="b"/>
              <a:pathLst>
                <a:path w="644700" h="1519157">
                  <a:moveTo>
                    <a:pt x="0" y="0"/>
                  </a:moveTo>
                  <a:lnTo>
                    <a:pt x="641806" y="266156"/>
                  </a:lnTo>
                  <a:lnTo>
                    <a:pt x="641806" y="1250421"/>
                  </a:lnTo>
                  <a:lnTo>
                    <a:pt x="644700" y="1253316"/>
                  </a:lnTo>
                  <a:lnTo>
                    <a:pt x="2956" y="151915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E8E21"/>
                </a:gs>
                <a:gs pos="100000">
                  <a:srgbClr val="5DD566"/>
                </a:gs>
              </a:gsLst>
              <a:lin ang="5400000" scaled="1"/>
              <a:tileRect/>
            </a:gradFill>
            <a:ln w="12700">
              <a:solidFill>
                <a:srgbClr val="1975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746156" y="2010046"/>
              <a:ext cx="1337839" cy="1346377"/>
            </a:xfrm>
            <a:custGeom>
              <a:avLst/>
              <a:gdLst/>
              <a:ahLst/>
              <a:cxnLst/>
              <a:rect l="l" t="t" r="r" b="b"/>
              <a:pathLst>
                <a:path w="1337839" h="1346377">
                  <a:moveTo>
                    <a:pt x="1075823" y="0"/>
                  </a:moveTo>
                  <a:lnTo>
                    <a:pt x="1337839" y="643284"/>
                  </a:lnTo>
                  <a:lnTo>
                    <a:pt x="1337170" y="643284"/>
                  </a:lnTo>
                  <a:lnTo>
                    <a:pt x="638851" y="1341603"/>
                  </a:lnTo>
                  <a:lnTo>
                    <a:pt x="638851" y="1346377"/>
                  </a:lnTo>
                  <a:lnTo>
                    <a:pt x="0" y="10817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rgbClr val="FFC000"/>
                </a:gs>
              </a:gsLst>
              <a:lin ang="5400000" scaled="1"/>
              <a:tileRect/>
            </a:gradFill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809834" y="2010728"/>
              <a:ext cx="1521083" cy="646400"/>
            </a:xfrm>
            <a:custGeom>
              <a:avLst/>
              <a:gdLst/>
              <a:ahLst/>
              <a:cxnLst/>
              <a:rect l="l" t="t" r="r" b="b"/>
              <a:pathLst>
                <a:path w="1521083" h="646400">
                  <a:moveTo>
                    <a:pt x="0" y="0"/>
                  </a:moveTo>
                  <a:lnTo>
                    <a:pt x="1521083" y="2274"/>
                  </a:lnTo>
                  <a:lnTo>
                    <a:pt x="1257283" y="642602"/>
                  </a:lnTo>
                  <a:lnTo>
                    <a:pt x="273491" y="642602"/>
                  </a:lnTo>
                  <a:lnTo>
                    <a:pt x="269693" y="64640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100000">
                  <a:srgbClr val="00B0F0"/>
                </a:gs>
              </a:gsLst>
              <a:lin ang="10800000" scaled="1"/>
              <a:tileRect/>
            </a:gradFill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 rot="5400000" flipH="1">
            <a:off x="3555739" y="3694492"/>
            <a:ext cx="1425772" cy="70134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 defTabSz="914400">
              <a:defRPr/>
            </a:pPr>
            <a:r>
              <a:rPr lang="en-US" sz="1400" b="1" kern="0" dirty="0" smtClean="0">
                <a:solidFill>
                  <a:srgbClr val="19751B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Data analysis, big data, data </a:t>
            </a:r>
            <a:r>
              <a:rPr lang="en-US" sz="1400" b="1" kern="0" dirty="0" err="1" smtClean="0">
                <a:solidFill>
                  <a:srgbClr val="19751B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theragnostics</a:t>
            </a:r>
            <a:endParaRPr lang="en-US" sz="1400" b="1" kern="0" dirty="0" smtClean="0">
              <a:solidFill>
                <a:srgbClr val="19751B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8" name="Freeform 7"/>
          <p:cNvSpPr>
            <a:spLocks/>
          </p:cNvSpPr>
          <p:nvPr/>
        </p:nvSpPr>
        <p:spPr bwMode="auto">
          <a:xfrm rot="1630690" flipV="1">
            <a:off x="327027" y="4038601"/>
            <a:ext cx="1572687" cy="1099393"/>
          </a:xfrm>
          <a:custGeom>
            <a:avLst/>
            <a:gdLst>
              <a:gd name="T0" fmla="*/ 667 w 671"/>
              <a:gd name="T1" fmla="*/ 247 h 469"/>
              <a:gd name="T2" fmla="*/ 617 w 671"/>
              <a:gd name="T3" fmla="*/ 289 h 469"/>
              <a:gd name="T4" fmla="*/ 583 w 671"/>
              <a:gd name="T5" fmla="*/ 286 h 469"/>
              <a:gd name="T6" fmla="*/ 550 w 671"/>
              <a:gd name="T7" fmla="*/ 283 h 469"/>
              <a:gd name="T8" fmla="*/ 535 w 671"/>
              <a:gd name="T9" fmla="*/ 319 h 469"/>
              <a:gd name="T10" fmla="*/ 548 w 671"/>
              <a:gd name="T11" fmla="*/ 450 h 469"/>
              <a:gd name="T12" fmla="*/ 467 w 671"/>
              <a:gd name="T13" fmla="*/ 457 h 469"/>
              <a:gd name="T14" fmla="*/ 389 w 671"/>
              <a:gd name="T15" fmla="*/ 457 h 469"/>
              <a:gd name="T16" fmla="*/ 391 w 671"/>
              <a:gd name="T17" fmla="*/ 367 h 469"/>
              <a:gd name="T18" fmla="*/ 353 w 671"/>
              <a:gd name="T19" fmla="*/ 324 h 469"/>
              <a:gd name="T20" fmla="*/ 300 w 671"/>
              <a:gd name="T21" fmla="*/ 332 h 469"/>
              <a:gd name="T22" fmla="*/ 288 w 671"/>
              <a:gd name="T23" fmla="*/ 411 h 469"/>
              <a:gd name="T24" fmla="*/ 291 w 671"/>
              <a:gd name="T25" fmla="*/ 439 h 469"/>
              <a:gd name="T26" fmla="*/ 254 w 671"/>
              <a:gd name="T27" fmla="*/ 463 h 469"/>
              <a:gd name="T28" fmla="*/ 129 w 671"/>
              <a:gd name="T29" fmla="*/ 442 h 469"/>
              <a:gd name="T30" fmla="*/ 123 w 671"/>
              <a:gd name="T31" fmla="*/ 289 h 469"/>
              <a:gd name="T32" fmla="*/ 15 w 671"/>
              <a:gd name="T33" fmla="*/ 277 h 469"/>
              <a:gd name="T34" fmla="*/ 12 w 671"/>
              <a:gd name="T35" fmla="*/ 199 h 469"/>
              <a:gd name="T36" fmla="*/ 82 w 671"/>
              <a:gd name="T37" fmla="*/ 186 h 469"/>
              <a:gd name="T38" fmla="*/ 119 w 671"/>
              <a:gd name="T39" fmla="*/ 192 h 469"/>
              <a:gd name="T40" fmla="*/ 131 w 671"/>
              <a:gd name="T41" fmla="*/ 157 h 469"/>
              <a:gd name="T42" fmla="*/ 123 w 671"/>
              <a:gd name="T43" fmla="*/ 24 h 469"/>
              <a:gd name="T44" fmla="*/ 215 w 671"/>
              <a:gd name="T45" fmla="*/ 9 h 469"/>
              <a:gd name="T46" fmla="*/ 290 w 671"/>
              <a:gd name="T47" fmla="*/ 33 h 469"/>
              <a:gd name="T48" fmla="*/ 285 w 671"/>
              <a:gd name="T49" fmla="*/ 76 h 469"/>
              <a:gd name="T50" fmla="*/ 283 w 671"/>
              <a:gd name="T51" fmla="*/ 122 h 469"/>
              <a:gd name="T52" fmla="*/ 381 w 671"/>
              <a:gd name="T53" fmla="*/ 134 h 469"/>
              <a:gd name="T54" fmla="*/ 388 w 671"/>
              <a:gd name="T55" fmla="*/ 86 h 469"/>
              <a:gd name="T56" fmla="*/ 379 w 671"/>
              <a:gd name="T57" fmla="*/ 42 h 469"/>
              <a:gd name="T58" fmla="*/ 487 w 671"/>
              <a:gd name="T59" fmla="*/ 16 h 469"/>
              <a:gd name="T60" fmla="*/ 547 w 671"/>
              <a:gd name="T61" fmla="*/ 22 h 469"/>
              <a:gd name="T62" fmla="*/ 534 w 671"/>
              <a:gd name="T63" fmla="*/ 171 h 469"/>
              <a:gd name="T64" fmla="*/ 648 w 671"/>
              <a:gd name="T65" fmla="*/ 184 h 469"/>
              <a:gd name="T66" fmla="*/ 667 w 671"/>
              <a:gd name="T67" fmla="*/ 247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71" h="469">
                <a:moveTo>
                  <a:pt x="667" y="247"/>
                </a:moveTo>
                <a:cubicBezTo>
                  <a:pt x="663" y="269"/>
                  <a:pt x="646" y="288"/>
                  <a:pt x="617" y="289"/>
                </a:cubicBezTo>
                <a:cubicBezTo>
                  <a:pt x="607" y="289"/>
                  <a:pt x="595" y="287"/>
                  <a:pt x="583" y="286"/>
                </a:cubicBezTo>
                <a:cubicBezTo>
                  <a:pt x="573" y="285"/>
                  <a:pt x="558" y="281"/>
                  <a:pt x="550" y="283"/>
                </a:cubicBezTo>
                <a:cubicBezTo>
                  <a:pt x="540" y="286"/>
                  <a:pt x="536" y="308"/>
                  <a:pt x="535" y="319"/>
                </a:cubicBezTo>
                <a:cubicBezTo>
                  <a:pt x="532" y="365"/>
                  <a:pt x="542" y="411"/>
                  <a:pt x="548" y="450"/>
                </a:cubicBezTo>
                <a:cubicBezTo>
                  <a:pt x="519" y="453"/>
                  <a:pt x="497" y="454"/>
                  <a:pt x="467" y="457"/>
                </a:cubicBezTo>
                <a:cubicBezTo>
                  <a:pt x="447" y="459"/>
                  <a:pt x="408" y="469"/>
                  <a:pt x="389" y="457"/>
                </a:cubicBezTo>
                <a:cubicBezTo>
                  <a:pt x="365" y="441"/>
                  <a:pt x="393" y="393"/>
                  <a:pt x="391" y="367"/>
                </a:cubicBezTo>
                <a:cubicBezTo>
                  <a:pt x="390" y="343"/>
                  <a:pt x="371" y="327"/>
                  <a:pt x="353" y="324"/>
                </a:cubicBezTo>
                <a:cubicBezTo>
                  <a:pt x="335" y="322"/>
                  <a:pt x="314" y="324"/>
                  <a:pt x="300" y="332"/>
                </a:cubicBezTo>
                <a:cubicBezTo>
                  <a:pt x="280" y="344"/>
                  <a:pt x="284" y="386"/>
                  <a:pt x="288" y="411"/>
                </a:cubicBezTo>
                <a:cubicBezTo>
                  <a:pt x="289" y="420"/>
                  <a:pt x="292" y="431"/>
                  <a:pt x="291" y="439"/>
                </a:cubicBezTo>
                <a:cubicBezTo>
                  <a:pt x="288" y="453"/>
                  <a:pt x="272" y="461"/>
                  <a:pt x="254" y="463"/>
                </a:cubicBezTo>
                <a:cubicBezTo>
                  <a:pt x="205" y="468"/>
                  <a:pt x="165" y="451"/>
                  <a:pt x="129" y="442"/>
                </a:cubicBezTo>
                <a:cubicBezTo>
                  <a:pt x="142" y="398"/>
                  <a:pt x="144" y="304"/>
                  <a:pt x="123" y="289"/>
                </a:cubicBezTo>
                <a:cubicBezTo>
                  <a:pt x="102" y="274"/>
                  <a:pt x="40" y="301"/>
                  <a:pt x="15" y="277"/>
                </a:cubicBezTo>
                <a:cubicBezTo>
                  <a:pt x="0" y="263"/>
                  <a:pt x="0" y="218"/>
                  <a:pt x="12" y="199"/>
                </a:cubicBezTo>
                <a:cubicBezTo>
                  <a:pt x="24" y="178"/>
                  <a:pt x="55" y="182"/>
                  <a:pt x="82" y="186"/>
                </a:cubicBezTo>
                <a:cubicBezTo>
                  <a:pt x="91" y="187"/>
                  <a:pt x="108" y="195"/>
                  <a:pt x="119" y="192"/>
                </a:cubicBezTo>
                <a:cubicBezTo>
                  <a:pt x="128" y="189"/>
                  <a:pt x="130" y="171"/>
                  <a:pt x="131" y="157"/>
                </a:cubicBezTo>
                <a:cubicBezTo>
                  <a:pt x="135" y="107"/>
                  <a:pt x="126" y="67"/>
                  <a:pt x="123" y="24"/>
                </a:cubicBezTo>
                <a:cubicBezTo>
                  <a:pt x="152" y="21"/>
                  <a:pt x="183" y="12"/>
                  <a:pt x="215" y="9"/>
                </a:cubicBezTo>
                <a:cubicBezTo>
                  <a:pt x="248" y="7"/>
                  <a:pt x="285" y="11"/>
                  <a:pt x="290" y="33"/>
                </a:cubicBezTo>
                <a:cubicBezTo>
                  <a:pt x="291" y="41"/>
                  <a:pt x="286" y="69"/>
                  <a:pt x="285" y="76"/>
                </a:cubicBezTo>
                <a:cubicBezTo>
                  <a:pt x="283" y="90"/>
                  <a:pt x="278" y="108"/>
                  <a:pt x="283" y="122"/>
                </a:cubicBezTo>
                <a:cubicBezTo>
                  <a:pt x="293" y="150"/>
                  <a:pt x="360" y="156"/>
                  <a:pt x="381" y="134"/>
                </a:cubicBezTo>
                <a:cubicBezTo>
                  <a:pt x="390" y="125"/>
                  <a:pt x="389" y="102"/>
                  <a:pt x="388" y="86"/>
                </a:cubicBezTo>
                <a:cubicBezTo>
                  <a:pt x="386" y="70"/>
                  <a:pt x="377" y="57"/>
                  <a:pt x="379" y="42"/>
                </a:cubicBezTo>
                <a:cubicBezTo>
                  <a:pt x="383" y="0"/>
                  <a:pt x="449" y="13"/>
                  <a:pt x="487" y="16"/>
                </a:cubicBezTo>
                <a:cubicBezTo>
                  <a:pt x="508" y="18"/>
                  <a:pt x="528" y="20"/>
                  <a:pt x="547" y="22"/>
                </a:cubicBezTo>
                <a:cubicBezTo>
                  <a:pt x="535" y="63"/>
                  <a:pt x="529" y="143"/>
                  <a:pt x="534" y="171"/>
                </a:cubicBezTo>
                <a:cubicBezTo>
                  <a:pt x="540" y="198"/>
                  <a:pt x="617" y="167"/>
                  <a:pt x="648" y="184"/>
                </a:cubicBezTo>
                <a:cubicBezTo>
                  <a:pt x="660" y="191"/>
                  <a:pt x="671" y="224"/>
                  <a:pt x="667" y="247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0"/>
          </a:gradFill>
          <a:ln w="6350">
            <a:solidFill>
              <a:schemeClr val="tx1">
                <a:alpha val="80000"/>
              </a:schemeClr>
            </a:solidFill>
          </a:ln>
          <a:effectLst/>
          <a:scene3d>
            <a:camera prst="orthographicFront"/>
            <a:lightRig rig="threePt" dir="t"/>
          </a:scene3d>
          <a:sp3d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03D7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57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</a:t>
            </a: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87" name="Rectangle 86"/>
          <p:cNvSpPr/>
          <p:nvPr/>
        </p:nvSpPr>
        <p:spPr>
          <a:xfrm>
            <a:off x="228602" y="5614380"/>
            <a:ext cx="1737363" cy="100584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Underlying basic research; physics, biology, chemistry</a:t>
            </a:r>
          </a:p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(TRL 1-2)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172555" y="492858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marL="122238" indent="-122238" defTabSz="914400">
              <a:buFont typeface="Arial" pitchFamily="34" charset="0"/>
              <a:buChar char="•"/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903972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marL="122238" indent="-122238" defTabSz="914400">
              <a:buFont typeface="Arial" pitchFamily="34" charset="0"/>
              <a:buChar char="•"/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654040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marL="122238" indent="-122238" defTabSz="914400">
              <a:buFont typeface="Arial" pitchFamily="34" charset="0"/>
              <a:buChar char="•"/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405423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marL="122238" indent="-122238" defTabSz="914400">
              <a:buFont typeface="Arial" pitchFamily="34" charset="0"/>
              <a:buChar char="•"/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63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28602" y="5614380"/>
            <a:ext cx="1737363" cy="100584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marL="122238" indent="-122238" defTabSz="914400">
              <a:buFont typeface="Arial" pitchFamily="34" charset="0"/>
              <a:buChar char="•"/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172555" y="4928580"/>
            <a:ext cx="1544234" cy="169164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Application of basic research to address PBT research questions (TRL 2-4)</a:t>
            </a:r>
          </a:p>
          <a:p>
            <a:pPr defTabSz="914400"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9" name="Oval 148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1" name="Oval 150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2" name="Oval 151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3" name="Oval 152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4" name="Oval 153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55" name="Oval 154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05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 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3903972" y="4724400"/>
            <a:ext cx="1544234" cy="178518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Application of basic and preclinical research to address real clinical issues (TRL 4-6)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7" name="Oval 14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7786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654040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Clinical trials</a:t>
            </a:r>
          </a:p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(TRL 5-9)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2" name="Oval 111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8" name="Oval 127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9" name="Oval 138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4" name="Oval 143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5" name="Oval 144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36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6050" y="5975351"/>
            <a:ext cx="5187950" cy="40640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r>
              <a:rPr lang="en-GB" sz="2000" dirty="0" smtClean="0">
                <a:solidFill>
                  <a:srgbClr val="1F497D"/>
                </a:solidFill>
              </a:rPr>
              <a:t>Superior dose distribution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–"/>
            </a:pPr>
            <a:endParaRPr lang="en-GB" sz="2000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–"/>
            </a:pPr>
            <a:endParaRPr lang="en-GB" sz="2000" dirty="0" smtClean="0"/>
          </a:p>
          <a:p>
            <a:pPr lvl="1">
              <a:lnSpc>
                <a:spcPct val="80000"/>
              </a:lnSpc>
              <a:buFont typeface="Arial" pitchFamily="34" charset="0"/>
              <a:buChar char="–"/>
            </a:pPr>
            <a:endParaRPr lang="en-GB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US" sz="2000" dirty="0" smtClean="0"/>
          </a:p>
        </p:txBody>
      </p:sp>
      <p:sp>
        <p:nvSpPr>
          <p:cNvPr id="10243" name="Rectangle 6"/>
          <p:cNvSpPr>
            <a:spLocks noChangeArrowheads="1"/>
          </p:cNvSpPr>
          <p:nvPr/>
        </p:nvSpPr>
        <p:spPr bwMode="auto">
          <a:xfrm>
            <a:off x="0" y="-184667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389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>
            <a:spAutoFit/>
          </a:bodyPr>
          <a:lstStyle/>
          <a:p>
            <a:pPr eaLnBrk="1" hangingPunct="1">
              <a:spcBef>
                <a:spcPct val="0"/>
              </a:spcBef>
              <a:buClrTx/>
            </a:pPr>
            <a:endParaRPr lang="en-GB">
              <a:solidFill>
                <a:srgbClr val="003893"/>
              </a:solidFill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262063"/>
            <a:ext cx="5322888" cy="45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itle 1"/>
          <p:cNvSpPr>
            <a:spLocks/>
          </p:cNvSpPr>
          <p:nvPr/>
        </p:nvSpPr>
        <p:spPr bwMode="auto">
          <a:xfrm>
            <a:off x="385763" y="247651"/>
            <a:ext cx="8229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GB" sz="2400" b="1">
                <a:solidFill>
                  <a:srgbClr val="278BC7"/>
                </a:solidFill>
              </a:rPr>
              <a:t>Benefits of protons</a:t>
            </a:r>
            <a:endParaRPr lang="en-US" sz="2400" b="1">
              <a:solidFill>
                <a:srgbClr val="278B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2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  <a:endParaRPr lang="en-US" b="1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7405423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Patient benefit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75000"/>
                  <a:lumOff val="2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249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 flipV="1">
            <a:off x="533400" y="1828801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Rectangle 6"/>
          <p:cNvSpPr/>
          <p:nvPr/>
        </p:nvSpPr>
        <p:spPr>
          <a:xfrm flipH="1">
            <a:off x="533400" y="3920617"/>
            <a:ext cx="8285378" cy="1675219"/>
          </a:xfrm>
          <a:custGeom>
            <a:avLst/>
            <a:gdLst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3505200 h 3505200"/>
              <a:gd name="connsiteX4" fmla="*/ 0 w 6324600"/>
              <a:gd name="connsiteY4" fmla="*/ 0 h 3505200"/>
              <a:gd name="connsiteX0" fmla="*/ 0 w 6324600"/>
              <a:gd name="connsiteY0" fmla="*/ 0 h 3505200"/>
              <a:gd name="connsiteX1" fmla="*/ 6324600 w 6324600"/>
              <a:gd name="connsiteY1" fmla="*/ 0 h 3505200"/>
              <a:gd name="connsiteX2" fmla="*/ 6324600 w 6324600"/>
              <a:gd name="connsiteY2" fmla="*/ 3505200 h 3505200"/>
              <a:gd name="connsiteX3" fmla="*/ 0 w 6324600"/>
              <a:gd name="connsiteY3" fmla="*/ 0 h 3505200"/>
              <a:gd name="connsiteX0" fmla="*/ 6324600 w 6416040"/>
              <a:gd name="connsiteY0" fmla="*/ 3505200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2327787 w 6416040"/>
              <a:gd name="connsiteY0" fmla="*/ 1941871 h 3596640"/>
              <a:gd name="connsiteX1" fmla="*/ 0 w 6416040"/>
              <a:gd name="connsiteY1" fmla="*/ 0 h 3596640"/>
              <a:gd name="connsiteX2" fmla="*/ 6324600 w 6416040"/>
              <a:gd name="connsiteY2" fmla="*/ 0 h 3596640"/>
              <a:gd name="connsiteX3" fmla="*/ 6416040 w 6416040"/>
              <a:gd name="connsiteY3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0" fmla="*/ 0 w 6416040"/>
              <a:gd name="connsiteY0" fmla="*/ 0 h 3596640"/>
              <a:gd name="connsiteX1" fmla="*/ 6324600 w 6416040"/>
              <a:gd name="connsiteY1" fmla="*/ 0 h 3596640"/>
              <a:gd name="connsiteX2" fmla="*/ 6416040 w 6416040"/>
              <a:gd name="connsiteY2" fmla="*/ 3596640 h 3596640"/>
              <a:gd name="connsiteX3" fmla="*/ 0 w 6416040"/>
              <a:gd name="connsiteY3" fmla="*/ 0 h 3596640"/>
              <a:gd name="connsiteX0" fmla="*/ 6416040 w 6507480"/>
              <a:gd name="connsiteY0" fmla="*/ 359664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1563821 w 6507480"/>
              <a:gd name="connsiteY0" fmla="*/ 3050950 h 3688080"/>
              <a:gd name="connsiteX1" fmla="*/ 0 w 6507480"/>
              <a:gd name="connsiteY1" fmla="*/ 0 h 3688080"/>
              <a:gd name="connsiteX2" fmla="*/ 6324600 w 6507480"/>
              <a:gd name="connsiteY2" fmla="*/ 0 h 3688080"/>
              <a:gd name="connsiteX3" fmla="*/ 6507480 w 6507480"/>
              <a:gd name="connsiteY3" fmla="*/ 3688080 h 3688080"/>
              <a:gd name="connsiteX0" fmla="*/ 0 w 6507480"/>
              <a:gd name="connsiteY0" fmla="*/ 0 h 3688080"/>
              <a:gd name="connsiteX1" fmla="*/ 6324600 w 6507480"/>
              <a:gd name="connsiteY1" fmla="*/ 0 h 3688080"/>
              <a:gd name="connsiteX2" fmla="*/ 6507480 w 6507480"/>
              <a:gd name="connsiteY2" fmla="*/ 3688080 h 3688080"/>
              <a:gd name="connsiteX0" fmla="*/ 0 w 6324600"/>
              <a:gd name="connsiteY0" fmla="*/ 0 h 2168996"/>
              <a:gd name="connsiteX1" fmla="*/ 6324600 w 6324600"/>
              <a:gd name="connsiteY1" fmla="*/ 0 h 2168996"/>
              <a:gd name="connsiteX2" fmla="*/ 6242009 w 6324600"/>
              <a:gd name="connsiteY2" fmla="*/ 2168996 h 2168996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7057136"/>
              <a:gd name="connsiteY0" fmla="*/ 0 h 2589105"/>
              <a:gd name="connsiteX1" fmla="*/ 6324600 w 7057136"/>
              <a:gd name="connsiteY1" fmla="*/ 0 h 2589105"/>
              <a:gd name="connsiteX2" fmla="*/ 6522228 w 7057136"/>
              <a:gd name="connsiteY2" fmla="*/ 2404970 h 2589105"/>
              <a:gd name="connsiteX0" fmla="*/ 0 w 6522228"/>
              <a:gd name="connsiteY0" fmla="*/ 0 h 2884378"/>
              <a:gd name="connsiteX1" fmla="*/ 6324600 w 6522228"/>
              <a:gd name="connsiteY1" fmla="*/ 0 h 2884378"/>
              <a:gd name="connsiteX2" fmla="*/ 6522228 w 6522228"/>
              <a:gd name="connsiteY2" fmla="*/ 2404970 h 2884378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959565"/>
              <a:gd name="connsiteY0" fmla="*/ 0 h 2629590"/>
              <a:gd name="connsiteX1" fmla="*/ 6324600 w 6959565"/>
              <a:gd name="connsiteY1" fmla="*/ 0 h 2629590"/>
              <a:gd name="connsiteX2" fmla="*/ 6522228 w 6959565"/>
              <a:gd name="connsiteY2" fmla="*/ 2404970 h 2629590"/>
              <a:gd name="connsiteX0" fmla="*/ 0 w 6522228"/>
              <a:gd name="connsiteY0" fmla="*/ 0 h 2404970"/>
              <a:gd name="connsiteX1" fmla="*/ 6324600 w 6522228"/>
              <a:gd name="connsiteY1" fmla="*/ 0 h 2404970"/>
              <a:gd name="connsiteX2" fmla="*/ 6522228 w 6522228"/>
              <a:gd name="connsiteY2" fmla="*/ 2404970 h 2404970"/>
              <a:gd name="connsiteX0" fmla="*/ 0 w 6839285"/>
              <a:gd name="connsiteY0" fmla="*/ 178145 h 2583115"/>
              <a:gd name="connsiteX1" fmla="*/ 6324600 w 6839285"/>
              <a:gd name="connsiteY1" fmla="*/ 178145 h 2583115"/>
              <a:gd name="connsiteX2" fmla="*/ 6522228 w 6839285"/>
              <a:gd name="connsiteY2" fmla="*/ 2583115 h 2583115"/>
              <a:gd name="connsiteX0" fmla="*/ 0 w 6522228"/>
              <a:gd name="connsiteY0" fmla="*/ 0 h 2404970"/>
              <a:gd name="connsiteX1" fmla="*/ 3699387 w 6522228"/>
              <a:gd name="connsiteY1" fmla="*/ 575187 h 2404970"/>
              <a:gd name="connsiteX2" fmla="*/ 6522228 w 6522228"/>
              <a:gd name="connsiteY2" fmla="*/ 2404970 h 2404970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5635 h 2410605"/>
              <a:gd name="connsiteX1" fmla="*/ 3699387 w 6522228"/>
              <a:gd name="connsiteY1" fmla="*/ 580822 h 2410605"/>
              <a:gd name="connsiteX2" fmla="*/ 6522228 w 6522228"/>
              <a:gd name="connsiteY2" fmla="*/ 2410605 h 2410605"/>
              <a:gd name="connsiteX0" fmla="*/ 0 w 6522228"/>
              <a:gd name="connsiteY0" fmla="*/ 6310 h 2411280"/>
              <a:gd name="connsiteX1" fmla="*/ 4628535 w 6522228"/>
              <a:gd name="connsiteY1" fmla="*/ 552000 h 2411280"/>
              <a:gd name="connsiteX2" fmla="*/ 6522228 w 6522228"/>
              <a:gd name="connsiteY2" fmla="*/ 2411280 h 2411280"/>
              <a:gd name="connsiteX0" fmla="*/ 0 w 6522228"/>
              <a:gd name="connsiteY0" fmla="*/ 5347 h 2410317"/>
              <a:gd name="connsiteX1" fmla="*/ 4023851 w 6522228"/>
              <a:gd name="connsiteY1" fmla="*/ 595282 h 2410317"/>
              <a:gd name="connsiteX2" fmla="*/ 6522228 w 6522228"/>
              <a:gd name="connsiteY2" fmla="*/ 2410317 h 2410317"/>
              <a:gd name="connsiteX0" fmla="*/ 0 w 6509203"/>
              <a:gd name="connsiteY0" fmla="*/ 163951 h 1949489"/>
              <a:gd name="connsiteX1" fmla="*/ 4010826 w 6509203"/>
              <a:gd name="connsiteY1" fmla="*/ 134454 h 1949489"/>
              <a:gd name="connsiteX2" fmla="*/ 6509203 w 6509203"/>
              <a:gd name="connsiteY2" fmla="*/ 1949489 h 1949489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55212 h 1822763"/>
              <a:gd name="connsiteX1" fmla="*/ 4010826 w 6535251"/>
              <a:gd name="connsiteY1" fmla="*/ 125715 h 1822763"/>
              <a:gd name="connsiteX2" fmla="*/ 6535251 w 6535251"/>
              <a:gd name="connsiteY2" fmla="*/ 1822763 h 1822763"/>
              <a:gd name="connsiteX0" fmla="*/ 0 w 6535251"/>
              <a:gd name="connsiteY0" fmla="*/ 10655 h 1678206"/>
              <a:gd name="connsiteX1" fmla="*/ 4062921 w 6535251"/>
              <a:gd name="connsiteY1" fmla="*/ 335120 h 1678206"/>
              <a:gd name="connsiteX2" fmla="*/ 6535251 w 6535251"/>
              <a:gd name="connsiteY2" fmla="*/ 1678206 h 1678206"/>
              <a:gd name="connsiteX0" fmla="*/ 0 w 6535251"/>
              <a:gd name="connsiteY0" fmla="*/ 3375 h 1670926"/>
              <a:gd name="connsiteX1" fmla="*/ 4128041 w 6535251"/>
              <a:gd name="connsiteY1" fmla="*/ 637556 h 1670926"/>
              <a:gd name="connsiteX2" fmla="*/ 6535251 w 6535251"/>
              <a:gd name="connsiteY2" fmla="*/ 1670926 h 1670926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  <a:gd name="connsiteX0" fmla="*/ 0 w 6535251"/>
              <a:gd name="connsiteY0" fmla="*/ 7668 h 1675219"/>
              <a:gd name="connsiteX1" fmla="*/ 4023848 w 6535251"/>
              <a:gd name="connsiteY1" fmla="*/ 391126 h 1675219"/>
              <a:gd name="connsiteX2" fmla="*/ 6535251 w 6535251"/>
              <a:gd name="connsiteY2" fmla="*/ 1675219 h 167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35251" h="1675219">
                <a:moveTo>
                  <a:pt x="0" y="7668"/>
                </a:moveTo>
                <a:cubicBezTo>
                  <a:pt x="618613" y="-36578"/>
                  <a:pt x="2934640" y="113201"/>
                  <a:pt x="4023848" y="391126"/>
                </a:cubicBezTo>
                <a:cubicBezTo>
                  <a:pt x="5113057" y="669051"/>
                  <a:pt x="6017867" y="1075450"/>
                  <a:pt x="6535251" y="1675219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030" name="Group 1029"/>
          <p:cNvGrpSpPr/>
          <p:nvPr/>
        </p:nvGrpSpPr>
        <p:grpSpPr>
          <a:xfrm>
            <a:off x="2080748" y="1524000"/>
            <a:ext cx="5219212" cy="5120640"/>
            <a:chOff x="2080748" y="990600"/>
            <a:chExt cx="5219212" cy="56388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7299960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560222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820485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080748" y="990600"/>
              <a:ext cx="0" cy="5638800"/>
            </a:xfrm>
            <a:prstGeom prst="line">
              <a:avLst/>
            </a:prstGeom>
            <a:ln w="31750" cap="rnd">
              <a:solidFill>
                <a:schemeClr val="tx1">
                  <a:lumMod val="50000"/>
                  <a:lumOff val="5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5" name="Title 102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Therapy Research Pipeline</a:t>
            </a:r>
            <a:endParaRPr lang="en-US" dirty="0"/>
          </a:p>
        </p:txBody>
      </p:sp>
      <p:sp>
        <p:nvSpPr>
          <p:cNvPr id="1028" name="Pentagon 1027"/>
          <p:cNvSpPr/>
          <p:nvPr/>
        </p:nvSpPr>
        <p:spPr>
          <a:xfrm>
            <a:off x="4114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Basic research</a:t>
            </a:r>
          </a:p>
        </p:txBody>
      </p:sp>
      <p:sp>
        <p:nvSpPr>
          <p:cNvPr id="40" name="Pentagon 39"/>
          <p:cNvSpPr/>
          <p:nvPr/>
        </p:nvSpPr>
        <p:spPr>
          <a:xfrm>
            <a:off x="21640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Pre-clinical research</a:t>
            </a:r>
          </a:p>
        </p:txBody>
      </p:sp>
      <p:sp>
        <p:nvSpPr>
          <p:cNvPr id="41" name="Pentagon 40"/>
          <p:cNvSpPr/>
          <p:nvPr/>
        </p:nvSpPr>
        <p:spPr>
          <a:xfrm>
            <a:off x="39166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Translational research</a:t>
            </a:r>
          </a:p>
        </p:txBody>
      </p:sp>
      <p:sp>
        <p:nvSpPr>
          <p:cNvPr id="42" name="Pentagon 41"/>
          <p:cNvSpPr/>
          <p:nvPr/>
        </p:nvSpPr>
        <p:spPr>
          <a:xfrm>
            <a:off x="56692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Clinical trials</a:t>
            </a:r>
          </a:p>
        </p:txBody>
      </p:sp>
      <p:sp>
        <p:nvSpPr>
          <p:cNvPr id="43" name="Pentagon 42"/>
          <p:cNvSpPr/>
          <p:nvPr/>
        </p:nvSpPr>
        <p:spPr>
          <a:xfrm>
            <a:off x="7421880" y="990600"/>
            <a:ext cx="1600200" cy="685800"/>
          </a:xfrm>
          <a:prstGeom prst="homePlate">
            <a:avLst>
              <a:gd name="adj" fmla="val 34444"/>
            </a:avLst>
          </a:prstGeom>
          <a:gradFill flip="none" rotWithShape="1">
            <a:gsLst>
              <a:gs pos="100000">
                <a:srgbClr val="004890"/>
              </a:gs>
              <a:gs pos="0">
                <a:srgbClr val="007FDE"/>
              </a:gs>
            </a:gsLst>
            <a:lin ang="5400000" scaled="1"/>
            <a:tileRect/>
          </a:gradFill>
          <a:ln w="12700">
            <a:solidFill>
              <a:srgbClr val="0058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Patient benefit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6264" y="2147235"/>
            <a:ext cx="8300536" cy="3146656"/>
            <a:chOff x="386264" y="2147235"/>
            <a:chExt cx="8300536" cy="3146656"/>
          </a:xfrm>
        </p:grpSpPr>
        <p:sp>
          <p:nvSpPr>
            <p:cNvPr id="48" name="Oval 47"/>
            <p:cNvSpPr/>
            <p:nvPr/>
          </p:nvSpPr>
          <p:spPr>
            <a:xfrm>
              <a:off x="527001" y="2147235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356953" y="2651043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1055710" y="3352800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1608411" y="39897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1570280" y="3741416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778479" y="312289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823319" y="4455609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2333461" y="3994092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829789" y="3286991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962405" y="3865863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162307" y="2917869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260774" y="341918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3468187" y="3276600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226781" y="4455609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3579628" y="3650087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2680528" y="3801397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511047" y="405856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2648649" y="2982343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2192194" y="385693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3224314" y="3678879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611948" y="3398128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2831125" y="4236461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3209107" y="3080154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957427" y="305431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685800" y="3727266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1717362" y="3371986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1458282" y="317554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1010893" y="2348869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1131365" y="3909618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929731" y="2808099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620773" y="2628446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620773" y="2942993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1854522" y="2722188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0" name="Oval 99"/>
            <p:cNvSpPr/>
            <p:nvPr/>
          </p:nvSpPr>
          <p:spPr>
            <a:xfrm>
              <a:off x="1211580" y="2513883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529589" y="3322846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2" name="Oval 101"/>
            <p:cNvSpPr/>
            <p:nvPr/>
          </p:nvSpPr>
          <p:spPr>
            <a:xfrm>
              <a:off x="792820" y="4270489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1139029" y="4800600"/>
              <a:ext cx="187484" cy="187484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478295" y="4334964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309693" y="4249401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432243" y="4574239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496551" y="4081648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3" name="Oval 112"/>
            <p:cNvSpPr/>
            <p:nvPr/>
          </p:nvSpPr>
          <p:spPr>
            <a:xfrm>
              <a:off x="706893" y="480060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546875" y="5156731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386264" y="4684290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6" name="Oval 115"/>
            <p:cNvSpPr/>
            <p:nvPr/>
          </p:nvSpPr>
          <p:spPr>
            <a:xfrm>
              <a:off x="4759121" y="3341583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7" name="Oval 116"/>
            <p:cNvSpPr/>
            <p:nvPr/>
          </p:nvSpPr>
          <p:spPr>
            <a:xfrm>
              <a:off x="5323534" y="3398553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8" name="Oval 117"/>
            <p:cNvSpPr/>
            <p:nvPr/>
          </p:nvSpPr>
          <p:spPr>
            <a:xfrm>
              <a:off x="5223909" y="3756069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9" name="Oval 118"/>
            <p:cNvSpPr/>
            <p:nvPr/>
          </p:nvSpPr>
          <p:spPr>
            <a:xfrm>
              <a:off x="4888069" y="379475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0" name="Oval 119"/>
            <p:cNvSpPr/>
            <p:nvPr/>
          </p:nvSpPr>
          <p:spPr>
            <a:xfrm>
              <a:off x="4413738" y="3706837"/>
              <a:ext cx="403269" cy="403269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1" name="Oval 120"/>
            <p:cNvSpPr/>
            <p:nvPr/>
          </p:nvSpPr>
          <p:spPr>
            <a:xfrm>
              <a:off x="4226254" y="360611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2" name="Oval 121"/>
            <p:cNvSpPr/>
            <p:nvPr/>
          </p:nvSpPr>
          <p:spPr>
            <a:xfrm>
              <a:off x="4413738" y="3335978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3" name="Oval 122"/>
            <p:cNvSpPr/>
            <p:nvPr/>
          </p:nvSpPr>
          <p:spPr>
            <a:xfrm>
              <a:off x="5196636" y="35811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4" name="Oval 123"/>
            <p:cNvSpPr/>
            <p:nvPr/>
          </p:nvSpPr>
          <p:spPr>
            <a:xfrm>
              <a:off x="4050529" y="3893229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5" name="Oval 124"/>
            <p:cNvSpPr/>
            <p:nvPr/>
          </p:nvSpPr>
          <p:spPr>
            <a:xfrm>
              <a:off x="3872902" y="3590105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6" name="Oval 125"/>
            <p:cNvSpPr/>
            <p:nvPr/>
          </p:nvSpPr>
          <p:spPr>
            <a:xfrm>
              <a:off x="4126167" y="3363437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7" name="Oval 126"/>
            <p:cNvSpPr/>
            <p:nvPr/>
          </p:nvSpPr>
          <p:spPr>
            <a:xfrm>
              <a:off x="3899932" y="3215962"/>
              <a:ext cx="137160" cy="13716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29" name="Oval 128"/>
            <p:cNvSpPr/>
            <p:nvPr/>
          </p:nvSpPr>
          <p:spPr>
            <a:xfrm>
              <a:off x="3941482" y="3391426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0" name="Oval 129"/>
            <p:cNvSpPr/>
            <p:nvPr/>
          </p:nvSpPr>
          <p:spPr>
            <a:xfrm>
              <a:off x="6201467" y="3457386"/>
              <a:ext cx="403269" cy="403269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1" name="Oval 130"/>
            <p:cNvSpPr/>
            <p:nvPr/>
          </p:nvSpPr>
          <p:spPr>
            <a:xfrm>
              <a:off x="6875089" y="3487399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2" name="Oval 131"/>
            <p:cNvSpPr/>
            <p:nvPr/>
          </p:nvSpPr>
          <p:spPr>
            <a:xfrm>
              <a:off x="6968831" y="3658745"/>
              <a:ext cx="274321" cy="274321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6628182" y="366550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5897838" y="3697997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7105991" y="3494065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628952" y="3482341"/>
              <a:ext cx="137160" cy="13716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3175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5990138" y="3437814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B51D1D"/>
                </a:gs>
                <a:gs pos="0">
                  <a:srgbClr val="DF5757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2"/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8" name="Oval 137"/>
            <p:cNvSpPr/>
            <p:nvPr/>
          </p:nvSpPr>
          <p:spPr>
            <a:xfrm>
              <a:off x="5623517" y="3400562"/>
              <a:ext cx="274321" cy="274321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5646522" y="3784532"/>
              <a:ext cx="187484" cy="187484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1" name="Oval 140"/>
            <p:cNvSpPr/>
            <p:nvPr/>
          </p:nvSpPr>
          <p:spPr>
            <a:xfrm>
              <a:off x="83564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100000">
                  <a:srgbClr val="92D050">
                    <a:shade val="30000"/>
                    <a:satMod val="115000"/>
                  </a:srgbClr>
                </a:gs>
                <a:gs pos="0">
                  <a:srgbClr val="92D050">
                    <a:shade val="100000"/>
                    <a:satMod val="115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3">
                  <a:lumMod val="50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2" name="Oval 141"/>
            <p:cNvSpPr/>
            <p:nvPr/>
          </p:nvSpPr>
          <p:spPr>
            <a:xfrm>
              <a:off x="74420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chemeClr val="accent6">
                    <a:lumMod val="75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6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7899200" y="3546378"/>
              <a:ext cx="330400" cy="330400"/>
            </a:xfrm>
            <a:prstGeom prst="ellipse">
              <a:avLst/>
            </a:pr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path path="shape">
                <a:fillToRect l="50000" t="50000" r="50000" b="50000"/>
              </a:path>
              <a:tileRect/>
            </a:gradFill>
            <a:ln w="12700">
              <a:solidFill>
                <a:schemeClr val="accent5">
                  <a:lumMod val="75000"/>
                </a:schemeClr>
              </a:solidFill>
            </a:ln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sp>
        <p:nvSpPr>
          <p:cNvPr id="93" name="Rectangle 92"/>
          <p:cNvSpPr/>
          <p:nvPr/>
        </p:nvSpPr>
        <p:spPr>
          <a:xfrm>
            <a:off x="5654040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Clinical trials (</a:t>
            </a:r>
            <a:r>
              <a:rPr lang="en-US" sz="1600" kern="0" dirty="0" err="1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TRl</a:t>
            </a: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 5-9).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05423" y="4724401"/>
            <a:ext cx="1544234" cy="139602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Patient benefit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903972" y="4724400"/>
            <a:ext cx="1544234" cy="1785187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Application of basic and preclinical research to address real clinical issues (TRL 4-6)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2172555" y="4928580"/>
            <a:ext cx="1544234" cy="169164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Application of basic research to address PBT research questions (TRL 2-4)</a:t>
            </a:r>
          </a:p>
          <a:p>
            <a:pPr defTabSz="914400">
              <a:defRPr/>
            </a:pPr>
            <a:endParaRPr lang="en-US" sz="1600" kern="0" dirty="0" smtClean="0">
              <a:solidFill>
                <a:srgbClr val="203D75">
                  <a:lumMod val="75000"/>
                  <a:lumOff val="25000"/>
                </a:srgb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228602" y="5614380"/>
            <a:ext cx="1737363" cy="1005840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0" tIns="45720" rIns="0" bIns="0" rtlCol="0" anchor="t"/>
          <a:lstStyle/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Underlying basic research; physics, biology, chemistry</a:t>
            </a:r>
          </a:p>
          <a:p>
            <a:pPr defTabSz="914400">
              <a:defRPr/>
            </a:pPr>
            <a:r>
              <a:rPr lang="en-US" sz="1600" kern="0" dirty="0" smtClean="0">
                <a:solidFill>
                  <a:srgbClr val="203D75">
                    <a:lumMod val="75000"/>
                    <a:lumOff val="25000"/>
                  </a:srgbClr>
                </a:solidFill>
                <a:latin typeface="Calibri"/>
                <a:ea typeface="ＭＳ Ｐゴシック" charset="0"/>
                <a:cs typeface="ＭＳ Ｐゴシック" charset="0"/>
              </a:rPr>
              <a:t>(TRL 1-2)</a:t>
            </a:r>
          </a:p>
        </p:txBody>
      </p:sp>
    </p:spTree>
    <p:extLst>
      <p:ext uri="{BB962C8B-B14F-4D97-AF65-F5344CB8AC3E}">
        <p14:creationId xmlns:p14="http://schemas.microsoft.com/office/powerpoint/2010/main" val="2115688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 smtClean="0"/>
              <a:t>The Research Room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2" y="1484785"/>
            <a:ext cx="3240362" cy="4525963"/>
          </a:xfrm>
        </p:spPr>
        <p:txBody>
          <a:bodyPr/>
          <a:lstStyle/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dirty="0" smtClean="0"/>
              <a:t> Gantry room research space</a:t>
            </a:r>
          </a:p>
          <a:p>
            <a:r>
              <a:rPr lang="en-GB" dirty="0" smtClean="0"/>
              <a:t>Two </a:t>
            </a:r>
            <a:r>
              <a:rPr lang="en-GB" dirty="0" err="1" smtClean="0"/>
              <a:t>beamlines</a:t>
            </a:r>
            <a:r>
              <a:rPr lang="en-GB" dirty="0" smtClean="0"/>
              <a:t>.</a:t>
            </a:r>
          </a:p>
          <a:p>
            <a:r>
              <a:rPr lang="en-GB" dirty="0" smtClean="0"/>
              <a:t>Modular experimental end-stations.</a:t>
            </a:r>
          </a:p>
          <a:p>
            <a:r>
              <a:rPr lang="en-GB" dirty="0" smtClean="0"/>
              <a:t>Design in progress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4" y="1825309"/>
            <a:ext cx="6449035" cy="4339995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491881" y="2473383"/>
            <a:ext cx="1800201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78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t="6836" r="5947" b="9168"/>
          <a:stretch/>
        </p:blipFill>
        <p:spPr>
          <a:xfrm>
            <a:off x="5268837" y="1052736"/>
            <a:ext cx="3708000" cy="237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5725" y="0"/>
            <a:ext cx="8229600" cy="1143000"/>
          </a:xfrm>
        </p:spPr>
        <p:txBody>
          <a:bodyPr/>
          <a:lstStyle/>
          <a:p>
            <a:r>
              <a:rPr lang="en-GB" dirty="0" smtClean="0"/>
              <a:t>Research Room Overview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716016" y="3814305"/>
            <a:ext cx="4165907" cy="2894294"/>
            <a:chOff x="5119757" y="3559686"/>
            <a:chExt cx="4165907" cy="289429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757" y="4308971"/>
              <a:ext cx="3779913" cy="21002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751374" y="6176980"/>
              <a:ext cx="16916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GB" sz="1200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Courtesy of Mike Taylor</a:t>
              </a:r>
              <a:endPara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09713" y="3559686"/>
              <a:ext cx="22759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r>
                <a:rPr lang="en-GB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Artist’s impression of technical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beamline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GB" dirty="0" err="1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endstation</a:t>
              </a:r>
              <a:endPara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248365"/>
            <a:ext cx="5161333" cy="390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49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04" y="950455"/>
            <a:ext cx="6664646" cy="57715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66" y="27125"/>
            <a:ext cx="8274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5400" b="1" dirty="0" smtClean="0">
                <a:solidFill>
                  <a:prstClr val="white"/>
                </a:solidFill>
                <a:latin typeface="Calibri"/>
              </a:rPr>
              <a:t>Beam Optics Calculations</a:t>
            </a:r>
            <a:endParaRPr lang="en-GB" sz="5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52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Optics Simulation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9" y="1340768"/>
            <a:ext cx="6848657" cy="4815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5379" y="613755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Courtesy of </a:t>
            </a:r>
            <a:r>
              <a:rPr lang="en-GB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Hywel</a:t>
            </a:r>
            <a:r>
              <a:rPr lang="en-GB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Owen</a:t>
            </a:r>
            <a:endParaRPr lang="en-GB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3415" y="5675889"/>
            <a:ext cx="4572000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marL="285750" indent="-285750" defTabSz="914400"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Rigidity 1.23 to 2.44 Tm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Spot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size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6.5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to 3.2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mm</a:t>
            </a:r>
          </a:p>
          <a:p>
            <a:pPr marL="285750" indent="-285750" defTabSz="91440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245 </a:t>
            </a:r>
            <a:r>
              <a:rPr lang="en-US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to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70 MeV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5219" y="1"/>
            <a:ext cx="8229600" cy="743499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>
                <a:latin typeface="Arial" charset="0"/>
                <a:cs typeface="+mj-cs"/>
              </a:rPr>
              <a:t> </a:t>
            </a:r>
            <a:r>
              <a:rPr lang="en-GB" dirty="0" smtClean="0">
                <a:latin typeface="Arial" charset="0"/>
                <a:cs typeface="+mj-cs"/>
              </a:rPr>
              <a:t>+ Research room</a:t>
            </a:r>
            <a:endParaRPr lang="en-US" dirty="0">
              <a:latin typeface="Arial" charset="0"/>
              <a:cs typeface="+mj-cs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131735" y="4944673"/>
            <a:ext cx="5012267" cy="1740131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In space of 4</a:t>
            </a:r>
            <a:r>
              <a:rPr lang="en-US" sz="2400" baseline="30000" dirty="0" smtClean="0">
                <a:solidFill>
                  <a:schemeClr val="accent2"/>
                </a:solidFill>
                <a:latin typeface="Arial" charset="0"/>
              </a:rPr>
              <a:t>th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 Gantry</a:t>
            </a:r>
            <a:endParaRPr lang="en-US" sz="2400" dirty="0">
              <a:solidFill>
                <a:schemeClr val="accent2"/>
              </a:solidFill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</a:rPr>
              <a:t>F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unding from </a:t>
            </a:r>
            <a:r>
              <a:rPr lang="en-US" sz="2400" dirty="0" err="1" smtClean="0">
                <a:solidFill>
                  <a:schemeClr val="accent2"/>
                </a:solidFill>
                <a:latin typeface="Arial" charset="0"/>
              </a:rPr>
              <a:t>christie</a:t>
            </a: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 Trust to build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Flexible, modular experiments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>
                <a:solidFill>
                  <a:schemeClr val="accent2"/>
                </a:solidFill>
                <a:latin typeface="Arial" charset="0"/>
              </a:rPr>
              <a:t>National facility</a:t>
            </a:r>
          </a:p>
          <a:p>
            <a:pPr marL="457200" lvl="1" indent="0" eaLnBrk="1" hangingPunct="1">
              <a:lnSpc>
                <a:spcPct val="80000"/>
              </a:lnSpc>
              <a:buNone/>
              <a:defRPr/>
            </a:pPr>
            <a:endParaRPr lang="en-US" sz="20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20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1600" dirty="0">
              <a:latin typeface="Arial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16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1800" dirty="0">
              <a:latin typeface="Arial" charset="0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6" y="4392392"/>
            <a:ext cx="4092575" cy="228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90" y="598549"/>
            <a:ext cx="2913063" cy="243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10" y="1063235"/>
            <a:ext cx="5520267" cy="388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52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Engineering nozzle for PBS</a:t>
            </a:r>
          </a:p>
          <a:p>
            <a:r>
              <a:rPr lang="en-US" dirty="0" smtClean="0"/>
              <a:t>Detachable modules for different experiments</a:t>
            </a:r>
          </a:p>
          <a:p>
            <a:pPr lvl="1"/>
            <a:r>
              <a:rPr lang="en-US" dirty="0" err="1" smtClean="0">
                <a:solidFill>
                  <a:schemeClr val="tx2"/>
                </a:solidFill>
              </a:rPr>
              <a:t>Dosimetry</a:t>
            </a:r>
            <a:endParaRPr lang="en-US" dirty="0" smtClean="0">
              <a:solidFill>
                <a:schemeClr val="tx2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Detectors – range uncertainties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Imaging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Radiobiology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Adaptive radiotherapy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Ion tracks - </a:t>
            </a:r>
            <a:r>
              <a:rPr lang="en-US" dirty="0" err="1" smtClean="0">
                <a:solidFill>
                  <a:schemeClr val="tx2"/>
                </a:solidFill>
              </a:rPr>
              <a:t>nanodosimetry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9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278439" y="2601916"/>
            <a:ext cx="2992437" cy="550863"/>
            <a:chOff x="521" y="1722"/>
            <a:chExt cx="1885" cy="347"/>
          </a:xfrm>
        </p:grpSpPr>
        <p:sp>
          <p:nvSpPr>
            <p:cNvPr id="18435" name="Rectangle 3"/>
            <p:cNvSpPr>
              <a:spLocks noChangeArrowheads="1"/>
            </p:cNvSpPr>
            <p:nvPr/>
          </p:nvSpPr>
          <p:spPr bwMode="auto">
            <a:xfrm>
              <a:off x="521" y="1745"/>
              <a:ext cx="1790" cy="282"/>
            </a:xfrm>
            <a:prstGeom prst="rect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66CCFF">
                    <a:gamma/>
                    <a:tint val="3176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397" y="1900"/>
              <a:ext cx="242" cy="127"/>
              <a:chOff x="1752" y="1080"/>
              <a:chExt cx="242" cy="173"/>
            </a:xfrm>
          </p:grpSpPr>
          <p:sp>
            <p:nvSpPr>
              <p:cNvPr id="18437" name="Freeform 5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8" name="Oval 6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003" y="1900"/>
              <a:ext cx="242" cy="127"/>
              <a:chOff x="1752" y="1080"/>
              <a:chExt cx="242" cy="173"/>
            </a:xfrm>
          </p:grpSpPr>
          <p:sp>
            <p:nvSpPr>
              <p:cNvPr id="18440" name="Freeform 8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41" name="Oval 9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109" y="1900"/>
              <a:ext cx="242" cy="127"/>
              <a:chOff x="1752" y="1080"/>
              <a:chExt cx="242" cy="173"/>
            </a:xfrm>
          </p:grpSpPr>
          <p:sp>
            <p:nvSpPr>
              <p:cNvPr id="18443" name="Freeform 11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44" name="Oval 12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" name="Group 13"/>
            <p:cNvGrpSpPr>
              <a:grpSpLocks/>
            </p:cNvGrpSpPr>
            <p:nvPr/>
          </p:nvGrpSpPr>
          <p:grpSpPr bwMode="auto">
            <a:xfrm>
              <a:off x="869" y="1900"/>
              <a:ext cx="242" cy="127"/>
              <a:chOff x="1752" y="1080"/>
              <a:chExt cx="242" cy="173"/>
            </a:xfrm>
          </p:grpSpPr>
          <p:sp>
            <p:nvSpPr>
              <p:cNvPr id="18446" name="Freeform 14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47" name="Oval 15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640" y="1900"/>
              <a:ext cx="242" cy="127"/>
              <a:chOff x="1752" y="1080"/>
              <a:chExt cx="242" cy="173"/>
            </a:xfrm>
          </p:grpSpPr>
          <p:sp>
            <p:nvSpPr>
              <p:cNvPr id="18449" name="Freeform 17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50" name="Oval 18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51" name="Rectangle 19"/>
            <p:cNvSpPr>
              <a:spLocks noChangeArrowheads="1"/>
            </p:cNvSpPr>
            <p:nvPr/>
          </p:nvSpPr>
          <p:spPr bwMode="auto">
            <a:xfrm>
              <a:off x="546" y="2019"/>
              <a:ext cx="1744" cy="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2" name="Rectangle 20"/>
            <p:cNvSpPr>
              <a:spLocks noChangeArrowheads="1"/>
            </p:cNvSpPr>
            <p:nvPr/>
          </p:nvSpPr>
          <p:spPr bwMode="auto">
            <a:xfrm>
              <a:off x="521" y="1722"/>
              <a:ext cx="116" cy="23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53" name="Rectangle 21"/>
            <p:cNvSpPr>
              <a:spLocks noChangeArrowheads="1"/>
            </p:cNvSpPr>
            <p:nvPr/>
          </p:nvSpPr>
          <p:spPr bwMode="auto">
            <a:xfrm>
              <a:off x="2290" y="1722"/>
              <a:ext cx="116" cy="23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6011863" y="3895725"/>
            <a:ext cx="167481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microbeam</a:t>
            </a:r>
          </a:p>
        </p:txBody>
      </p:sp>
      <p:grpSp>
        <p:nvGrpSpPr>
          <p:cNvPr id="8" name="Group 24"/>
          <p:cNvGrpSpPr>
            <a:grpSpLocks/>
          </p:cNvGrpSpPr>
          <p:nvPr/>
        </p:nvGrpSpPr>
        <p:grpSpPr bwMode="auto">
          <a:xfrm>
            <a:off x="1042989" y="2589216"/>
            <a:ext cx="2992437" cy="550863"/>
            <a:chOff x="521" y="1722"/>
            <a:chExt cx="1885" cy="347"/>
          </a:xfrm>
        </p:grpSpPr>
        <p:sp>
          <p:nvSpPr>
            <p:cNvPr id="18457" name="Rectangle 25"/>
            <p:cNvSpPr>
              <a:spLocks noChangeArrowheads="1"/>
            </p:cNvSpPr>
            <p:nvPr/>
          </p:nvSpPr>
          <p:spPr bwMode="auto">
            <a:xfrm>
              <a:off x="521" y="1745"/>
              <a:ext cx="1790" cy="282"/>
            </a:xfrm>
            <a:prstGeom prst="rect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66CCFF">
                    <a:gamma/>
                    <a:tint val="31765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99CC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" name="Group 26"/>
            <p:cNvGrpSpPr>
              <a:grpSpLocks/>
            </p:cNvGrpSpPr>
            <p:nvPr/>
          </p:nvGrpSpPr>
          <p:grpSpPr bwMode="auto">
            <a:xfrm>
              <a:off x="1397" y="1900"/>
              <a:ext cx="242" cy="127"/>
              <a:chOff x="1752" y="1080"/>
              <a:chExt cx="242" cy="173"/>
            </a:xfrm>
          </p:grpSpPr>
          <p:sp>
            <p:nvSpPr>
              <p:cNvPr id="18459" name="Freeform 27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60" name="Oval 28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0" name="Group 29"/>
            <p:cNvGrpSpPr>
              <a:grpSpLocks/>
            </p:cNvGrpSpPr>
            <p:nvPr/>
          </p:nvGrpSpPr>
          <p:grpSpPr bwMode="auto">
            <a:xfrm>
              <a:off x="2003" y="1900"/>
              <a:ext cx="242" cy="127"/>
              <a:chOff x="1752" y="1080"/>
              <a:chExt cx="242" cy="173"/>
            </a:xfrm>
          </p:grpSpPr>
          <p:sp>
            <p:nvSpPr>
              <p:cNvPr id="18462" name="Freeform 30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63" name="Oval 31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1" name="Group 32"/>
            <p:cNvGrpSpPr>
              <a:grpSpLocks/>
            </p:cNvGrpSpPr>
            <p:nvPr/>
          </p:nvGrpSpPr>
          <p:grpSpPr bwMode="auto">
            <a:xfrm>
              <a:off x="1109" y="1900"/>
              <a:ext cx="242" cy="127"/>
              <a:chOff x="1752" y="1080"/>
              <a:chExt cx="242" cy="173"/>
            </a:xfrm>
          </p:grpSpPr>
          <p:sp>
            <p:nvSpPr>
              <p:cNvPr id="18465" name="Freeform 33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66" name="Oval 34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2" name="Group 35"/>
            <p:cNvGrpSpPr>
              <a:grpSpLocks/>
            </p:cNvGrpSpPr>
            <p:nvPr/>
          </p:nvGrpSpPr>
          <p:grpSpPr bwMode="auto">
            <a:xfrm>
              <a:off x="869" y="1900"/>
              <a:ext cx="242" cy="127"/>
              <a:chOff x="1752" y="1080"/>
              <a:chExt cx="242" cy="173"/>
            </a:xfrm>
          </p:grpSpPr>
          <p:sp>
            <p:nvSpPr>
              <p:cNvPr id="18468" name="Freeform 36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69" name="Oval 37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1640" y="1900"/>
              <a:ext cx="242" cy="127"/>
              <a:chOff x="1752" y="1080"/>
              <a:chExt cx="242" cy="173"/>
            </a:xfrm>
          </p:grpSpPr>
          <p:sp>
            <p:nvSpPr>
              <p:cNvPr id="18471" name="Freeform 39"/>
              <p:cNvSpPr>
                <a:spLocks/>
              </p:cNvSpPr>
              <p:nvPr/>
            </p:nvSpPr>
            <p:spPr bwMode="auto">
              <a:xfrm>
                <a:off x="1752" y="1080"/>
                <a:ext cx="242" cy="173"/>
              </a:xfrm>
              <a:custGeom>
                <a:avLst/>
                <a:gdLst/>
                <a:ahLst/>
                <a:cxnLst>
                  <a:cxn ang="0">
                    <a:pos x="109" y="346"/>
                  </a:cxn>
                  <a:cxn ang="0">
                    <a:pos x="375" y="346"/>
                  </a:cxn>
                  <a:cxn ang="0">
                    <a:pos x="393" y="346"/>
                  </a:cxn>
                  <a:cxn ang="0">
                    <a:pos x="438" y="328"/>
                  </a:cxn>
                  <a:cxn ang="0">
                    <a:pos x="467" y="286"/>
                  </a:cxn>
                  <a:cxn ang="0">
                    <a:pos x="484" y="204"/>
                  </a:cxn>
                  <a:cxn ang="0">
                    <a:pos x="483" y="175"/>
                  </a:cxn>
                  <a:cxn ang="0">
                    <a:pos x="478" y="145"/>
                  </a:cxn>
                  <a:cxn ang="0">
                    <a:pos x="455" y="98"/>
                  </a:cxn>
                  <a:cxn ang="0">
                    <a:pos x="387" y="35"/>
                  </a:cxn>
                  <a:cxn ang="0">
                    <a:pos x="288" y="0"/>
                  </a:cxn>
                  <a:cxn ang="0">
                    <a:pos x="195" y="0"/>
                  </a:cxn>
                  <a:cxn ang="0">
                    <a:pos x="98" y="34"/>
                  </a:cxn>
                  <a:cxn ang="0">
                    <a:pos x="31" y="94"/>
                  </a:cxn>
                  <a:cxn ang="0">
                    <a:pos x="8" y="141"/>
                  </a:cxn>
                  <a:cxn ang="0">
                    <a:pos x="3" y="171"/>
                  </a:cxn>
                  <a:cxn ang="0">
                    <a:pos x="0" y="204"/>
                  </a:cxn>
                  <a:cxn ang="0">
                    <a:pos x="14" y="282"/>
                  </a:cxn>
                  <a:cxn ang="0">
                    <a:pos x="46" y="325"/>
                  </a:cxn>
                  <a:cxn ang="0">
                    <a:pos x="91" y="346"/>
                  </a:cxn>
                  <a:cxn ang="0">
                    <a:pos x="109" y="346"/>
                  </a:cxn>
                </a:cxnLst>
                <a:rect l="0" t="0" r="r" b="b"/>
                <a:pathLst>
                  <a:path w="484" h="346">
                    <a:moveTo>
                      <a:pt x="109" y="346"/>
                    </a:moveTo>
                    <a:lnTo>
                      <a:pt x="375" y="346"/>
                    </a:lnTo>
                    <a:lnTo>
                      <a:pt x="393" y="346"/>
                    </a:lnTo>
                    <a:lnTo>
                      <a:pt x="438" y="328"/>
                    </a:lnTo>
                    <a:lnTo>
                      <a:pt x="467" y="286"/>
                    </a:lnTo>
                    <a:lnTo>
                      <a:pt x="484" y="204"/>
                    </a:lnTo>
                    <a:lnTo>
                      <a:pt x="483" y="175"/>
                    </a:lnTo>
                    <a:lnTo>
                      <a:pt x="478" y="145"/>
                    </a:lnTo>
                    <a:lnTo>
                      <a:pt x="455" y="98"/>
                    </a:lnTo>
                    <a:lnTo>
                      <a:pt x="387" y="35"/>
                    </a:lnTo>
                    <a:lnTo>
                      <a:pt x="288" y="0"/>
                    </a:lnTo>
                    <a:lnTo>
                      <a:pt x="195" y="0"/>
                    </a:lnTo>
                    <a:lnTo>
                      <a:pt x="98" y="34"/>
                    </a:lnTo>
                    <a:lnTo>
                      <a:pt x="31" y="94"/>
                    </a:lnTo>
                    <a:lnTo>
                      <a:pt x="8" y="141"/>
                    </a:lnTo>
                    <a:lnTo>
                      <a:pt x="3" y="171"/>
                    </a:lnTo>
                    <a:lnTo>
                      <a:pt x="0" y="204"/>
                    </a:lnTo>
                    <a:lnTo>
                      <a:pt x="14" y="282"/>
                    </a:lnTo>
                    <a:lnTo>
                      <a:pt x="46" y="325"/>
                    </a:lnTo>
                    <a:lnTo>
                      <a:pt x="91" y="346"/>
                    </a:lnTo>
                    <a:lnTo>
                      <a:pt x="109" y="346"/>
                    </a:lnTo>
                    <a:close/>
                  </a:path>
                </a:pathLst>
              </a:custGeom>
              <a:solidFill>
                <a:srgbClr val="99CCFF"/>
              </a:solidFill>
              <a:ln w="11176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72" name="Oval 40"/>
              <p:cNvSpPr>
                <a:spLocks noChangeArrowheads="1"/>
              </p:cNvSpPr>
              <p:nvPr/>
            </p:nvSpPr>
            <p:spPr bwMode="auto">
              <a:xfrm>
                <a:off x="1798" y="1115"/>
                <a:ext cx="151" cy="116"/>
              </a:xfrm>
              <a:prstGeom prst="ellipse">
                <a:avLst/>
              </a:prstGeom>
              <a:solidFill>
                <a:srgbClr val="FFFFFF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73" name="Rectangle 41"/>
            <p:cNvSpPr>
              <a:spLocks noChangeArrowheads="1"/>
            </p:cNvSpPr>
            <p:nvPr/>
          </p:nvSpPr>
          <p:spPr bwMode="auto">
            <a:xfrm>
              <a:off x="546" y="2019"/>
              <a:ext cx="1744" cy="50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74" name="Rectangle 42"/>
            <p:cNvSpPr>
              <a:spLocks noChangeArrowheads="1"/>
            </p:cNvSpPr>
            <p:nvPr/>
          </p:nvSpPr>
          <p:spPr bwMode="auto">
            <a:xfrm>
              <a:off x="521" y="1722"/>
              <a:ext cx="116" cy="23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475" name="Rectangle 43"/>
            <p:cNvSpPr>
              <a:spLocks noChangeArrowheads="1"/>
            </p:cNvSpPr>
            <p:nvPr/>
          </p:nvSpPr>
          <p:spPr bwMode="auto">
            <a:xfrm>
              <a:off x="2290" y="1722"/>
              <a:ext cx="116" cy="23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defTabSz="914400"/>
              <a:endParaRPr lang="en-GB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4" name="Group 56"/>
          <p:cNvGrpSpPr>
            <a:grpSpLocks/>
          </p:cNvGrpSpPr>
          <p:nvPr/>
        </p:nvGrpSpPr>
        <p:grpSpPr bwMode="auto">
          <a:xfrm>
            <a:off x="5148263" y="2419349"/>
            <a:ext cx="3744912" cy="2886076"/>
            <a:chOff x="3243" y="1819"/>
            <a:chExt cx="2359" cy="1818"/>
          </a:xfrm>
        </p:grpSpPr>
        <p:grpSp>
          <p:nvGrpSpPr>
            <p:cNvPr id="15" name="Group 57"/>
            <p:cNvGrpSpPr>
              <a:grpSpLocks/>
            </p:cNvGrpSpPr>
            <p:nvPr/>
          </p:nvGrpSpPr>
          <p:grpSpPr bwMode="auto">
            <a:xfrm>
              <a:off x="3787" y="1819"/>
              <a:ext cx="1134" cy="908"/>
              <a:chOff x="3787" y="1819"/>
              <a:chExt cx="1134" cy="908"/>
            </a:xfrm>
          </p:grpSpPr>
          <p:sp>
            <p:nvSpPr>
              <p:cNvPr id="18490" name="Line 58"/>
              <p:cNvSpPr>
                <a:spLocks noChangeShapeType="1"/>
              </p:cNvSpPr>
              <p:nvPr/>
            </p:nvSpPr>
            <p:spPr bwMode="auto">
              <a:xfrm flipV="1">
                <a:off x="4053" y="1819"/>
                <a:ext cx="6" cy="9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1" name="Line 59"/>
              <p:cNvSpPr>
                <a:spLocks noChangeShapeType="1"/>
              </p:cNvSpPr>
              <p:nvPr/>
            </p:nvSpPr>
            <p:spPr bwMode="auto">
              <a:xfrm flipV="1">
                <a:off x="4332" y="1819"/>
                <a:ext cx="6" cy="9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2" name="Line 60"/>
              <p:cNvSpPr>
                <a:spLocks noChangeShapeType="1"/>
              </p:cNvSpPr>
              <p:nvPr/>
            </p:nvSpPr>
            <p:spPr bwMode="auto">
              <a:xfrm flipV="1">
                <a:off x="4542" y="1819"/>
                <a:ext cx="6" cy="9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3" name="Line 61"/>
              <p:cNvSpPr>
                <a:spLocks noChangeShapeType="1"/>
              </p:cNvSpPr>
              <p:nvPr/>
            </p:nvSpPr>
            <p:spPr bwMode="auto">
              <a:xfrm flipV="1">
                <a:off x="3787" y="1819"/>
                <a:ext cx="6" cy="9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4" name="Line 62"/>
              <p:cNvSpPr>
                <a:spLocks noChangeShapeType="1"/>
              </p:cNvSpPr>
              <p:nvPr/>
            </p:nvSpPr>
            <p:spPr bwMode="auto">
              <a:xfrm flipV="1">
                <a:off x="4915" y="1819"/>
                <a:ext cx="6" cy="908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8495" name="Text Box 63"/>
            <p:cNvSpPr txBox="1">
              <a:spLocks noChangeArrowheads="1"/>
            </p:cNvSpPr>
            <p:nvPr/>
          </p:nvSpPr>
          <p:spPr bwMode="auto">
            <a:xfrm>
              <a:off x="3243" y="3230"/>
              <a:ext cx="2359" cy="407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GB" i="1" dirty="0" err="1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Microbeam</a:t>
              </a:r>
              <a:r>
                <a:rPr lang="en-GB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:</a:t>
              </a:r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GB" b="1" dirty="0">
                  <a:solidFill>
                    <a:srgbClr val="CC2700"/>
                  </a:solidFill>
                  <a:latin typeface="Calibri"/>
                  <a:ea typeface="ＭＳ Ｐゴシック" charset="0"/>
                  <a:cs typeface="ＭＳ Ｐゴシック" charset="0"/>
                </a:rPr>
                <a:t>exactly</a:t>
              </a:r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one particle per cell</a:t>
              </a:r>
            </a:p>
          </p:txBody>
        </p:sp>
      </p:grpSp>
      <p:sp>
        <p:nvSpPr>
          <p:cNvPr id="18496" name="Text Box 64"/>
          <p:cNvSpPr txBox="1">
            <a:spLocks noChangeArrowheads="1"/>
          </p:cNvSpPr>
          <p:nvPr/>
        </p:nvSpPr>
        <p:spPr bwMode="auto">
          <a:xfrm>
            <a:off x="249239" y="1314453"/>
            <a:ext cx="4752975" cy="43088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3525" indent="-263525" defTabSz="914400">
              <a:spcBef>
                <a:spcPct val="50000"/>
              </a:spcBef>
              <a:buClr>
                <a:srgbClr val="FF3300"/>
              </a:buClr>
              <a:buSzPct val="125000"/>
            </a:pPr>
            <a:r>
              <a:rPr lang="en-GB" sz="2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Give exact low-doses of particles </a:t>
            </a:r>
          </a:p>
        </p:txBody>
      </p:sp>
      <p:sp>
        <p:nvSpPr>
          <p:cNvPr id="18497" name="Text Box 65"/>
          <p:cNvSpPr txBox="1">
            <a:spLocks noChangeArrowheads="1"/>
          </p:cNvSpPr>
          <p:nvPr/>
        </p:nvSpPr>
        <p:spPr bwMode="auto">
          <a:xfrm>
            <a:off x="2360613" y="189707"/>
            <a:ext cx="6192838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en-GB" sz="3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Why track single hits?</a:t>
            </a:r>
          </a:p>
          <a:p>
            <a:pPr defTabSz="914400"/>
            <a:r>
              <a:rPr lang="en-GB" sz="3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Sort-of a </a:t>
            </a:r>
            <a:r>
              <a:rPr lang="en-GB" sz="3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microbeam</a:t>
            </a:r>
            <a:r>
              <a:rPr lang="en-GB" sz="3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…</a:t>
            </a:r>
            <a:endParaRPr lang="en-GB" sz="32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6" name="Group 78"/>
          <p:cNvGrpSpPr>
            <a:grpSpLocks/>
          </p:cNvGrpSpPr>
          <p:nvPr/>
        </p:nvGrpSpPr>
        <p:grpSpPr bwMode="auto">
          <a:xfrm>
            <a:off x="539552" y="2420888"/>
            <a:ext cx="3744912" cy="3451227"/>
            <a:chOff x="385" y="1525"/>
            <a:chExt cx="2359" cy="2174"/>
          </a:xfrm>
        </p:grpSpPr>
        <p:sp>
          <p:nvSpPr>
            <p:cNvPr id="18477" name="Text Box 45"/>
            <p:cNvSpPr txBox="1">
              <a:spLocks noChangeArrowheads="1"/>
            </p:cNvSpPr>
            <p:nvPr/>
          </p:nvSpPr>
          <p:spPr bwMode="auto">
            <a:xfrm>
              <a:off x="385" y="2943"/>
              <a:ext cx="2359" cy="756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defTabSz="914400">
                <a:spcBef>
                  <a:spcPct val="50000"/>
                </a:spcBef>
              </a:pPr>
              <a:r>
                <a:rPr lang="en-GB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Non-</a:t>
              </a:r>
              <a:r>
                <a:rPr lang="en-GB" i="1" dirty="0" err="1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microbeam</a:t>
              </a:r>
              <a:r>
                <a:rPr lang="en-GB" i="1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:</a:t>
              </a:r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r>
                <a:rPr lang="en-GB" b="1" dirty="0">
                  <a:solidFill>
                    <a:srgbClr val="CC2700"/>
                  </a:solidFill>
                  <a:latin typeface="Calibri"/>
                  <a:ea typeface="ＭＳ Ｐゴシック" charset="0"/>
                  <a:cs typeface="ＭＳ Ｐゴシック" charset="0"/>
                </a:rPr>
                <a:t>average</a:t>
              </a:r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of one particle per 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cell and a </a:t>
              </a:r>
              <a:r>
                <a:rPr lang="en-GB" dirty="0" smtClean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Poisson distribution</a:t>
              </a:r>
              <a:r>
                <a:rPr lang="en-GB" dirty="0" smtClean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of particles to individual cells</a:t>
              </a:r>
              <a:endPara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7" name="Group 77"/>
            <p:cNvGrpSpPr>
              <a:grpSpLocks/>
            </p:cNvGrpSpPr>
            <p:nvPr/>
          </p:nvGrpSpPr>
          <p:grpSpPr bwMode="auto">
            <a:xfrm>
              <a:off x="839" y="1525"/>
              <a:ext cx="1452" cy="907"/>
              <a:chOff x="839" y="1525"/>
              <a:chExt cx="1452" cy="907"/>
            </a:xfrm>
          </p:grpSpPr>
          <p:sp>
            <p:nvSpPr>
              <p:cNvPr id="18482" name="Line 50"/>
              <p:cNvSpPr>
                <a:spLocks noChangeShapeType="1"/>
              </p:cNvSpPr>
              <p:nvPr/>
            </p:nvSpPr>
            <p:spPr bwMode="auto">
              <a:xfrm flipH="1" flipV="1">
                <a:off x="839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8" name="Line 66"/>
              <p:cNvSpPr>
                <a:spLocks noChangeShapeType="1"/>
              </p:cNvSpPr>
              <p:nvPr/>
            </p:nvSpPr>
            <p:spPr bwMode="auto">
              <a:xfrm flipH="1" flipV="1">
                <a:off x="1066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99" name="Line 67"/>
              <p:cNvSpPr>
                <a:spLocks noChangeShapeType="1"/>
              </p:cNvSpPr>
              <p:nvPr/>
            </p:nvSpPr>
            <p:spPr bwMode="auto">
              <a:xfrm flipH="1" flipV="1">
                <a:off x="1111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0" name="Line 68"/>
              <p:cNvSpPr>
                <a:spLocks noChangeShapeType="1"/>
              </p:cNvSpPr>
              <p:nvPr/>
            </p:nvSpPr>
            <p:spPr bwMode="auto">
              <a:xfrm flipH="1" flipV="1">
                <a:off x="1202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1" name="Line 69"/>
              <p:cNvSpPr>
                <a:spLocks noChangeShapeType="1"/>
              </p:cNvSpPr>
              <p:nvPr/>
            </p:nvSpPr>
            <p:spPr bwMode="auto">
              <a:xfrm flipH="1" flipV="1">
                <a:off x="1474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2" name="Line 70"/>
              <p:cNvSpPr>
                <a:spLocks noChangeShapeType="1"/>
              </p:cNvSpPr>
              <p:nvPr/>
            </p:nvSpPr>
            <p:spPr bwMode="auto">
              <a:xfrm flipH="1" flipV="1">
                <a:off x="1656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3" name="Line 71"/>
              <p:cNvSpPr>
                <a:spLocks noChangeShapeType="1"/>
              </p:cNvSpPr>
              <p:nvPr/>
            </p:nvSpPr>
            <p:spPr bwMode="auto">
              <a:xfrm flipH="1" flipV="1">
                <a:off x="1882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4" name="Line 72"/>
              <p:cNvSpPr>
                <a:spLocks noChangeShapeType="1"/>
              </p:cNvSpPr>
              <p:nvPr/>
            </p:nvSpPr>
            <p:spPr bwMode="auto">
              <a:xfrm flipH="1" flipV="1">
                <a:off x="2019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5" name="Line 73"/>
              <p:cNvSpPr>
                <a:spLocks noChangeShapeType="1"/>
              </p:cNvSpPr>
              <p:nvPr/>
            </p:nvSpPr>
            <p:spPr bwMode="auto">
              <a:xfrm flipH="1" flipV="1">
                <a:off x="2064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6" name="Line 74"/>
              <p:cNvSpPr>
                <a:spLocks noChangeShapeType="1"/>
              </p:cNvSpPr>
              <p:nvPr/>
            </p:nvSpPr>
            <p:spPr bwMode="auto">
              <a:xfrm flipH="1" flipV="1">
                <a:off x="2155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507" name="Line 75"/>
              <p:cNvSpPr>
                <a:spLocks noChangeShapeType="1"/>
              </p:cNvSpPr>
              <p:nvPr/>
            </p:nvSpPr>
            <p:spPr bwMode="auto">
              <a:xfrm flipH="1" flipV="1">
                <a:off x="2291" y="1525"/>
                <a:ext cx="0" cy="907"/>
              </a:xfrm>
              <a:prstGeom prst="line">
                <a:avLst/>
              </a:prstGeom>
              <a:noFill/>
              <a:ln w="25400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pPr defTabSz="914400"/>
                <a:endParaRPr lang="en-GB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18508" name="Text Box 76"/>
          <p:cNvSpPr txBox="1">
            <a:spLocks noChangeArrowheads="1"/>
          </p:cNvSpPr>
          <p:nvPr/>
        </p:nvSpPr>
        <p:spPr bwMode="auto">
          <a:xfrm>
            <a:off x="1055690" y="3933825"/>
            <a:ext cx="2430323" cy="3693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‘broad-field’ of particles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8674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5" grpId="0" animBg="1"/>
      <p:bldP spid="18496" grpId="0"/>
      <p:bldP spid="1850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023" y="-162272"/>
            <a:ext cx="8229600" cy="1143000"/>
          </a:xfrm>
        </p:spPr>
        <p:txBody>
          <a:bodyPr/>
          <a:lstStyle/>
          <a:p>
            <a:r>
              <a:rPr lang="en-GB" dirty="0" smtClean="0"/>
              <a:t>Radiobiology </a:t>
            </a:r>
            <a:r>
              <a:rPr lang="en-GB" dirty="0" err="1" smtClean="0"/>
              <a:t>Beamline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264" y="4467023"/>
            <a:ext cx="605606" cy="561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944" y="4078737"/>
            <a:ext cx="483161" cy="48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203" y="4201857"/>
            <a:ext cx="483161" cy="48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8" y="1151569"/>
            <a:ext cx="3836898" cy="25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959" y="778388"/>
            <a:ext cx="4733926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3" t="20991" r="156" b="261"/>
          <a:stretch/>
        </p:blipFill>
        <p:spPr>
          <a:xfrm>
            <a:off x="94326" y="5065947"/>
            <a:ext cx="1404000" cy="165590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6" t="20998" r="692" b="262"/>
          <a:stretch/>
        </p:blipFill>
        <p:spPr>
          <a:xfrm>
            <a:off x="5062878" y="5065947"/>
            <a:ext cx="1404000" cy="165590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7" t="864" r="267" b="12779"/>
          <a:stretch/>
        </p:blipFill>
        <p:spPr>
          <a:xfrm>
            <a:off x="6791070" y="5065949"/>
            <a:ext cx="2160240" cy="165836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822239" y="4192560"/>
            <a:ext cx="108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Irradiate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5089" y="4201851"/>
            <a:ext cx="1224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Analyse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4886" y="4201855"/>
            <a:ext cx="1332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Cell recognition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7" y="4057835"/>
            <a:ext cx="742046" cy="93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98384" y="4192560"/>
            <a:ext cx="81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Image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t="11105" r="34834" b="16043"/>
          <a:stretch/>
        </p:blipFill>
        <p:spPr>
          <a:xfrm>
            <a:off x="1714662" y="5065947"/>
            <a:ext cx="1404000" cy="165600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3046657" y="4203600"/>
            <a:ext cx="2159961" cy="722638"/>
            <a:chOff x="3466393" y="4078813"/>
            <a:chExt cx="2159960" cy="722637"/>
          </a:xfrm>
        </p:grpSpPr>
        <p:sp>
          <p:nvSpPr>
            <p:cNvPr id="21" name="TextBox 20"/>
            <p:cNvSpPr txBox="1"/>
            <p:nvPr/>
          </p:nvSpPr>
          <p:spPr>
            <a:xfrm>
              <a:off x="3466393" y="4078813"/>
              <a:ext cx="215996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en-GB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Identify particle tracks</a:t>
              </a:r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288" y="4353204"/>
              <a:ext cx="448246" cy="448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3381208" y="5065947"/>
            <a:ext cx="1404000" cy="1655904"/>
            <a:chOff x="3466393" y="4941168"/>
            <a:chExt cx="1404000" cy="165590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83" t="20991" r="156" b="261"/>
            <a:stretch/>
          </p:blipFill>
          <p:spPr>
            <a:xfrm>
              <a:off x="3466393" y="4941168"/>
              <a:ext cx="1404000" cy="1655904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</p:pic>
        <p:grpSp>
          <p:nvGrpSpPr>
            <p:cNvPr id="25" name="Group 24"/>
            <p:cNvGrpSpPr/>
            <p:nvPr/>
          </p:nvGrpSpPr>
          <p:grpSpPr>
            <a:xfrm>
              <a:off x="3761901" y="5373216"/>
              <a:ext cx="66827" cy="72008"/>
              <a:chOff x="2962025" y="603374"/>
              <a:chExt cx="133655" cy="144016"/>
            </a:xfrm>
          </p:grpSpPr>
          <p:cxnSp>
            <p:nvCxnSpPr>
              <p:cNvPr id="158" name="Straight Connector 157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0" name="Oval 159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914301" y="5525616"/>
              <a:ext cx="66827" cy="72008"/>
              <a:chOff x="2962025" y="603374"/>
              <a:chExt cx="133655" cy="144016"/>
            </a:xfrm>
          </p:grpSpPr>
          <p:cxnSp>
            <p:nvCxnSpPr>
              <p:cNvPr id="155" name="Straight Connector 154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Oval 156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4066701" y="5678016"/>
              <a:ext cx="66827" cy="72008"/>
              <a:chOff x="2962025" y="603374"/>
              <a:chExt cx="133655" cy="144016"/>
            </a:xfrm>
          </p:grpSpPr>
          <p:cxnSp>
            <p:nvCxnSpPr>
              <p:cNvPr id="152" name="Straight Connector 151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Oval 153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219101" y="5830416"/>
              <a:ext cx="66827" cy="72008"/>
              <a:chOff x="2962025" y="603374"/>
              <a:chExt cx="133655" cy="144016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371501" y="5982816"/>
              <a:ext cx="66827" cy="72008"/>
              <a:chOff x="2962025" y="603374"/>
              <a:chExt cx="133655" cy="144016"/>
            </a:xfrm>
          </p:grpSpPr>
          <p:cxnSp>
            <p:nvCxnSpPr>
              <p:cNvPr id="146" name="Straight Connector 145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Oval 147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523901" y="6135216"/>
              <a:ext cx="66827" cy="72008"/>
              <a:chOff x="2962025" y="603374"/>
              <a:chExt cx="133655" cy="144016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Oval 144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3512341" y="5085184"/>
              <a:ext cx="66827" cy="72008"/>
              <a:chOff x="2962025" y="603374"/>
              <a:chExt cx="133655" cy="144016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Oval 141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3575094" y="5237584"/>
              <a:ext cx="66827" cy="72008"/>
              <a:chOff x="2962025" y="603374"/>
              <a:chExt cx="133655" cy="144016"/>
            </a:xfrm>
          </p:grpSpPr>
          <p:cxnSp>
            <p:nvCxnSpPr>
              <p:cNvPr id="137" name="Straight Connector 136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3737976" y="5972168"/>
              <a:ext cx="66827" cy="72008"/>
              <a:chOff x="2962025" y="603374"/>
              <a:chExt cx="133655" cy="144016"/>
            </a:xfrm>
          </p:grpSpPr>
          <p:cxnSp>
            <p:nvCxnSpPr>
              <p:cNvPr id="134" name="Straight Connector 133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35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3809984" y="5180080"/>
              <a:ext cx="66827" cy="72008"/>
              <a:chOff x="2962025" y="603374"/>
              <a:chExt cx="133655" cy="144016"/>
            </a:xfrm>
          </p:grpSpPr>
          <p:cxnSp>
            <p:nvCxnSpPr>
              <p:cNvPr id="131" name="Straight Connector 130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Oval 132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851920" y="5013176"/>
              <a:ext cx="66827" cy="72008"/>
              <a:chOff x="2962025" y="603374"/>
              <a:chExt cx="133655" cy="144016"/>
            </a:xfrm>
          </p:grpSpPr>
          <p:cxnSp>
            <p:nvCxnSpPr>
              <p:cNvPr id="128" name="Straight Connector 127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Oval 129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314040" y="6188192"/>
              <a:ext cx="66827" cy="72008"/>
              <a:chOff x="2962025" y="603374"/>
              <a:chExt cx="133655" cy="144016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Oval 126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644008" y="5013176"/>
              <a:ext cx="66827" cy="72008"/>
              <a:chOff x="2962025" y="603374"/>
              <a:chExt cx="133655" cy="144016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Oval 123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763353" y="5540120"/>
              <a:ext cx="66827" cy="72008"/>
              <a:chOff x="2962025" y="603374"/>
              <a:chExt cx="133655" cy="144016"/>
            </a:xfrm>
          </p:grpSpPr>
          <p:cxnSp>
            <p:nvCxnSpPr>
              <p:cNvPr id="119" name="Straight Connector 118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Oval 120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3951612" y="5542384"/>
              <a:ext cx="66827" cy="72008"/>
              <a:chOff x="2962025" y="603374"/>
              <a:chExt cx="133655" cy="144016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386048" y="5684136"/>
              <a:ext cx="66827" cy="72008"/>
              <a:chOff x="2962025" y="603374"/>
              <a:chExt cx="133655" cy="144016"/>
            </a:xfrm>
          </p:grpSpPr>
          <p:cxnSp>
            <p:nvCxnSpPr>
              <p:cNvPr id="113" name="Straight Connector 112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020827" y="6116184"/>
              <a:ext cx="66827" cy="72008"/>
              <a:chOff x="2962025" y="603374"/>
              <a:chExt cx="133655" cy="144016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Oval 111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453636" y="5999584"/>
              <a:ext cx="66827" cy="72008"/>
              <a:chOff x="2962025" y="603374"/>
              <a:chExt cx="133655" cy="144016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Oval 108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660787" y="5684136"/>
              <a:ext cx="66827" cy="72008"/>
              <a:chOff x="2962025" y="603374"/>
              <a:chExt cx="133655" cy="144016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6" name="Oval 105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4242032" y="5324096"/>
              <a:ext cx="66827" cy="72008"/>
              <a:chOff x="2962025" y="603374"/>
              <a:chExt cx="133655" cy="144016"/>
            </a:xfrm>
          </p:grpSpPr>
          <p:cxnSp>
            <p:nvCxnSpPr>
              <p:cNvPr id="101" name="Straight Connector 100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4202624" y="5694784"/>
              <a:ext cx="66827" cy="72008"/>
              <a:chOff x="2962025" y="603374"/>
              <a:chExt cx="133655" cy="144016"/>
            </a:xfrm>
          </p:grpSpPr>
          <p:cxnSp>
            <p:nvCxnSpPr>
              <p:cNvPr id="98" name="Straight Connector 97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Oval 99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635896" y="6381328"/>
              <a:ext cx="66827" cy="72008"/>
              <a:chOff x="2962025" y="603374"/>
              <a:chExt cx="133655" cy="144016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746088" y="5612128"/>
              <a:ext cx="66827" cy="72008"/>
              <a:chOff x="2962025" y="603374"/>
              <a:chExt cx="133655" cy="144016"/>
            </a:xfrm>
          </p:grpSpPr>
          <p:cxnSp>
            <p:nvCxnSpPr>
              <p:cNvPr id="92" name="Straight Connector 91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4668899" y="6260200"/>
              <a:ext cx="66827" cy="72008"/>
              <a:chOff x="2962025" y="603374"/>
              <a:chExt cx="133655" cy="144016"/>
            </a:xfrm>
          </p:grpSpPr>
          <p:cxnSp>
            <p:nvCxnSpPr>
              <p:cNvPr id="89" name="Straight Connector 88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3814404" y="6116184"/>
              <a:ext cx="66827" cy="72008"/>
              <a:chOff x="2962025" y="603374"/>
              <a:chExt cx="133655" cy="144016"/>
            </a:xfrm>
          </p:grpSpPr>
          <p:cxnSp>
            <p:nvCxnSpPr>
              <p:cNvPr id="86" name="Straight Connector 85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Oval 87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530064" y="5324096"/>
              <a:ext cx="66827" cy="72008"/>
              <a:chOff x="2962025" y="603374"/>
              <a:chExt cx="133655" cy="144016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Oval 84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217141" y="5013176"/>
              <a:ext cx="66827" cy="72008"/>
              <a:chOff x="2962025" y="603374"/>
              <a:chExt cx="133655" cy="144016"/>
            </a:xfrm>
          </p:grpSpPr>
          <p:cxnSp>
            <p:nvCxnSpPr>
              <p:cNvPr id="80" name="Straight Connector 79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81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3879604" y="5758408"/>
              <a:ext cx="66827" cy="72008"/>
              <a:chOff x="2962025" y="603374"/>
              <a:chExt cx="133655" cy="144016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505173" y="5877272"/>
              <a:ext cx="66827" cy="72008"/>
              <a:chOff x="2962025" y="603374"/>
              <a:chExt cx="133655" cy="144016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75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097255" y="6381328"/>
              <a:ext cx="66827" cy="72008"/>
              <a:chOff x="2962025" y="603374"/>
              <a:chExt cx="133655" cy="144016"/>
            </a:xfrm>
          </p:grpSpPr>
          <p:cxnSp>
            <p:nvCxnSpPr>
              <p:cNvPr id="71" name="Straight Connector 70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Oval 72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530064" y="6143600"/>
              <a:ext cx="66827" cy="72008"/>
              <a:chOff x="2962025" y="603374"/>
              <a:chExt cx="133655" cy="144016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593960" y="6044176"/>
              <a:ext cx="66827" cy="72008"/>
              <a:chOff x="2962025" y="603374"/>
              <a:chExt cx="133655" cy="144016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4452875" y="5684136"/>
              <a:ext cx="66827" cy="72008"/>
              <a:chOff x="2962025" y="603374"/>
              <a:chExt cx="133655" cy="144016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Oval 63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3876811" y="5684136"/>
              <a:ext cx="66827" cy="72008"/>
              <a:chOff x="2962025" y="603374"/>
              <a:chExt cx="133655" cy="144016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3028852" y="603374"/>
                <a:ext cx="0" cy="144016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2962025" y="675382"/>
                <a:ext cx="133655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Oval 60"/>
              <p:cNvSpPr/>
              <p:nvPr/>
            </p:nvSpPr>
            <p:spPr>
              <a:xfrm>
                <a:off x="2992586" y="633501"/>
                <a:ext cx="72008" cy="81202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GB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161" name="Right Arrow 160"/>
          <p:cNvSpPr/>
          <p:nvPr/>
        </p:nvSpPr>
        <p:spPr>
          <a:xfrm>
            <a:off x="1414297" y="4489883"/>
            <a:ext cx="192201" cy="206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Right Arrow 161"/>
          <p:cNvSpPr/>
          <p:nvPr/>
        </p:nvSpPr>
        <p:spPr>
          <a:xfrm>
            <a:off x="2842218" y="4489883"/>
            <a:ext cx="192201" cy="206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3" name="Right Arrow 162"/>
          <p:cNvSpPr/>
          <p:nvPr/>
        </p:nvSpPr>
        <p:spPr>
          <a:xfrm>
            <a:off x="4930222" y="4489883"/>
            <a:ext cx="192201" cy="206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" name="Right Arrow 163"/>
          <p:cNvSpPr/>
          <p:nvPr/>
        </p:nvSpPr>
        <p:spPr>
          <a:xfrm>
            <a:off x="6541657" y="4489883"/>
            <a:ext cx="192201" cy="206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1228774" y="2113626"/>
            <a:ext cx="1025792" cy="276999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Beam Optics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614607" y="1465553"/>
            <a:ext cx="1195594" cy="461665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Engineering Scanning Nozzle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382359" y="1537562"/>
            <a:ext cx="997626" cy="276999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Vacuum gap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4256200" y="889489"/>
            <a:ext cx="1238729" cy="830997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Radiobiology </a:t>
            </a:r>
            <a:r>
              <a:rPr lang="en-GB" sz="12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Endstation</a:t>
            </a:r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: Environmental Enclosure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6030302" y="1003889"/>
            <a:ext cx="1022704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Robotic cell loader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4616238" y="2041617"/>
            <a:ext cx="1022704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Water Phantom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5336319" y="3132770"/>
            <a:ext cx="1022704" cy="461665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Microscopy</a:t>
            </a:r>
          </a:p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</a:t>
            </a:r>
            <a:r>
              <a:rPr lang="en-GB" sz="12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timelapse</a:t>
            </a:r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)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4368451" y="2901938"/>
            <a:ext cx="1022704" cy="646331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Single particle track detector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827897" y="2412690"/>
            <a:ext cx="1022704" cy="276999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defTabSz="914400"/>
            <a:r>
              <a:rPr lang="en-GB" sz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Analysis</a:t>
            </a:r>
          </a:p>
        </p:txBody>
      </p:sp>
      <p:cxnSp>
        <p:nvCxnSpPr>
          <p:cNvPr id="175" name="Straight Arrow Connector 174"/>
          <p:cNvCxnSpPr/>
          <p:nvPr/>
        </p:nvCxnSpPr>
        <p:spPr>
          <a:xfrm flipV="1">
            <a:off x="5062878" y="2551183"/>
            <a:ext cx="576064" cy="49854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88290" y="1077468"/>
            <a:ext cx="243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70 – 240 MeV</a:t>
            </a:r>
            <a:endParaRPr lang="en-GB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108823" y="1033505"/>
            <a:ext cx="788485" cy="11796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8210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rgbClr val="0072C6"/>
                </a:solidFill>
                <a:latin typeface="Arial" charset="0"/>
                <a:ea typeface="ＭＳ Ｐゴシック" charset="0"/>
                <a:cs typeface="ＭＳ Ｐゴシック" charset="0"/>
              </a:rPr>
              <a:t>Overseas Programme Activity</a:t>
            </a:r>
            <a:endParaRPr lang="en-US" sz="3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0114" name="Object 3"/>
          <p:cNvGraphicFramePr>
            <a:graphicFrameLocks noChangeAspect="1"/>
          </p:cNvGraphicFramePr>
          <p:nvPr/>
        </p:nvGraphicFramePr>
        <p:xfrm>
          <a:off x="179390" y="1989140"/>
          <a:ext cx="87217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2" name="Document" r:id="rId3" imgW="5321104" imgH="1625540" progId="Word.Document.12">
                  <p:embed/>
                </p:oleObj>
              </mc:Choice>
              <mc:Fallback>
                <p:oleObj name="Document" r:id="rId3" imgW="5321104" imgH="16255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90" y="1989140"/>
                        <a:ext cx="8721725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3538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Single Hit Detection:</a:t>
            </a:r>
            <a:br>
              <a:rPr lang="en-GB" dirty="0" smtClean="0"/>
            </a:br>
            <a:r>
              <a:rPr lang="en-GB" dirty="0" smtClean="0"/>
              <a:t>Fluorescent Nuclear Track Detectors</a:t>
            </a:r>
            <a:br>
              <a:rPr lang="en-GB" dirty="0" smtClean="0"/>
            </a:br>
            <a:r>
              <a:rPr lang="en-GB" sz="2700" dirty="0" smtClean="0"/>
              <a:t>(FNTDs)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32857"/>
            <a:ext cx="5184576" cy="4525963"/>
          </a:xfrm>
        </p:spPr>
        <p:txBody>
          <a:bodyPr/>
          <a:lstStyle/>
          <a:p>
            <a:r>
              <a:rPr lang="en-GB" dirty="0" smtClean="0"/>
              <a:t>Sub-micron resolution</a:t>
            </a:r>
          </a:p>
          <a:p>
            <a:pPr lvl="1"/>
            <a:r>
              <a:rPr lang="en-GB" dirty="0" smtClean="0">
                <a:solidFill>
                  <a:srgbClr val="0070C0"/>
                </a:solidFill>
              </a:rPr>
              <a:t>Better resolution than most </a:t>
            </a:r>
            <a:r>
              <a:rPr lang="en-GB" dirty="0" err="1" smtClean="0">
                <a:solidFill>
                  <a:srgbClr val="0070C0"/>
                </a:solidFill>
              </a:rPr>
              <a:t>microbeams</a:t>
            </a:r>
            <a:r>
              <a:rPr lang="en-GB" dirty="0" smtClean="0">
                <a:solidFill>
                  <a:srgbClr val="0070C0"/>
                </a:solidFill>
              </a:rPr>
              <a:t>.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 smtClean="0"/>
              <a:t>Heidelberg Ion Therapy Centre example (Carbon)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515134"/>
            <a:ext cx="3722444" cy="478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0" y="63052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Niklas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S.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Greilich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C.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Melzig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M. S.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Akselrod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J. Debus, O.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Jäkel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and A.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Abdollahi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,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Radiat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r>
              <a:rPr lang="en-GB" sz="12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Oncol</a:t>
            </a:r>
            <a:r>
              <a:rPr lang="en-GB" sz="12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8, 141 (2013)</a:t>
            </a:r>
            <a:endParaRPr lang="en-GB" sz="12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5614" y="473935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srgbClr val="1F497D"/>
                </a:solidFill>
                <a:latin typeface="Calibri"/>
                <a:ea typeface="ＭＳ Ｐゴシック" charset="0"/>
                <a:cs typeface="ＭＳ Ｐゴシック" charset="0"/>
              </a:rPr>
              <a:t>Cell nuclei – </a:t>
            </a:r>
            <a:r>
              <a:rPr lang="en-GB" dirty="0" err="1" smtClean="0">
                <a:solidFill>
                  <a:srgbClr val="1F497D"/>
                </a:solidFill>
                <a:latin typeface="Calibri"/>
                <a:ea typeface="ＭＳ Ｐゴシック" charset="0"/>
                <a:cs typeface="ＭＳ Ｐゴシック" charset="0"/>
              </a:rPr>
              <a:t>Hoescht</a:t>
            </a:r>
            <a:r>
              <a:rPr lang="en-GB" dirty="0" smtClean="0">
                <a:solidFill>
                  <a:srgbClr val="1F497D"/>
                </a:solidFill>
                <a:latin typeface="Calibri"/>
                <a:ea typeface="ＭＳ Ｐゴシック" charset="0"/>
                <a:cs typeface="ＭＳ Ｐゴシック" charset="0"/>
              </a:rPr>
              <a:t> - Blue</a:t>
            </a:r>
            <a:endParaRPr lang="en-GB" dirty="0">
              <a:solidFill>
                <a:srgbClr val="1F497D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5614" y="538529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dirty="0" smtClean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rPr>
              <a:t>Carbon ion hits – red dots</a:t>
            </a:r>
            <a:endParaRPr lang="en-GB" dirty="0">
              <a:solidFill>
                <a:srgbClr val="FF0000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55" y="4867805"/>
            <a:ext cx="1678566" cy="1681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6021288"/>
            <a:ext cx="18362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Al</a:t>
            </a:r>
            <a:r>
              <a:rPr lang="en-GB" sz="1400" baseline="-25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2</a:t>
            </a:r>
            <a:r>
              <a:rPr lang="en-GB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O</a:t>
            </a:r>
            <a:r>
              <a:rPr lang="en-GB" sz="1400" baseline="-250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3</a:t>
            </a:r>
            <a:r>
              <a:rPr lang="en-GB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: </a:t>
            </a:r>
            <a:r>
              <a:rPr lang="en-GB" sz="14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C,Mg</a:t>
            </a:r>
            <a:endParaRPr lang="en-GB" sz="1400" dirty="0" smtClean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914400"/>
            <a:endParaRPr lang="en-GB" sz="14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914400"/>
            <a:r>
              <a:rPr lang="en-GB" sz="1400" dirty="0" err="1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Landauer</a:t>
            </a:r>
            <a:r>
              <a:rPr lang="en-GB" sz="1400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Europe</a:t>
            </a:r>
            <a:endParaRPr lang="en-GB" sz="1400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4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4" b="15950"/>
          <a:stretch/>
        </p:blipFill>
        <p:spPr>
          <a:xfrm>
            <a:off x="0" y="-7814"/>
            <a:ext cx="9138582" cy="6861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674" y="243279"/>
            <a:ext cx="71257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smtClean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latin typeface="HKS Sans Light" panose="020B0403030202060203"/>
                <a:cs typeface="Arial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37066164"/>
      </p:ext>
    </p:extLst>
  </p:cSld>
  <p:clrMapOvr>
    <a:masterClrMapping/>
  </p:clrMapOvr>
  <p:transition xmlns:p14="http://schemas.microsoft.com/office/powerpoint/2010/main" spd="slow" advClick="0" advTm="3000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685809"/>
            <a:ext cx="8380413" cy="356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3676651"/>
            <a:ext cx="4452938" cy="2503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284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0000">
            <a:off x="484210" y="345117"/>
            <a:ext cx="2727715" cy="34563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0">
            <a:off x="3152546" y="3455763"/>
            <a:ext cx="2222500" cy="292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00000">
            <a:off x="5711134" y="330755"/>
            <a:ext cx="2890383" cy="37170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0000">
            <a:off x="3378158" y="404665"/>
            <a:ext cx="2247900" cy="270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">
            <a:off x="673473" y="3776433"/>
            <a:ext cx="2209800" cy="2806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0000">
            <a:off x="5170707" y="3744543"/>
            <a:ext cx="22098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>
                <a:ea typeface="ＭＳ Ｐゴシック" pitchFamily="34" charset="-128"/>
              </a:rPr>
              <a:t>PBT Activity per UK </a:t>
            </a:r>
            <a:r>
              <a:rPr lang="en-US" sz="2800" dirty="0" err="1" smtClean="0">
                <a:ea typeface="ＭＳ Ｐゴシック" pitchFamily="34" charset="-128"/>
              </a:rPr>
              <a:t>centre</a:t>
            </a:r>
            <a:r>
              <a:rPr lang="en-US" sz="2800" dirty="0" smtClean="0">
                <a:ea typeface="ＭＳ Ｐゴシック" pitchFamily="34" charset="-128"/>
              </a:rPr>
              <a:t/>
            </a:r>
            <a:br>
              <a:rPr lang="en-US" sz="2800" dirty="0" smtClean="0">
                <a:ea typeface="ＭＳ Ｐゴシック" pitchFamily="34" charset="-128"/>
              </a:rPr>
            </a:br>
            <a:r>
              <a:rPr lang="en-US" sz="2400" dirty="0" smtClean="0">
                <a:ea typeface="ＭＳ Ｐゴシック" pitchFamily="34" charset="-128"/>
              </a:rPr>
              <a:t>(Anticipate changes)</a:t>
            </a:r>
          </a:p>
        </p:txBody>
      </p:sp>
      <p:sp>
        <p:nvSpPr>
          <p:cNvPr id="112642" name="Content Placeholder 3"/>
          <p:cNvSpPr>
            <a:spLocks noGrp="1"/>
          </p:cNvSpPr>
          <p:nvPr>
            <p:ph sz="half" idx="4294967295"/>
          </p:nvPr>
        </p:nvSpPr>
        <p:spPr>
          <a:xfrm>
            <a:off x="6935788" y="3738563"/>
            <a:ext cx="2208212" cy="887412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Core Indications</a:t>
            </a:r>
          </a:p>
          <a:p>
            <a:pPr marL="0" indent="0">
              <a:buFontTx/>
              <a:buNone/>
              <a:defRPr/>
            </a:pP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Evaluative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(CtE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)</a:t>
            </a:r>
            <a:endParaRPr lang="en-US" sz="2000" b="1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44638" y="1335089"/>
          <a:ext cx="5294312" cy="5295899"/>
        </p:xfrm>
        <a:graphic>
          <a:graphicData uri="http://schemas.openxmlformats.org/drawingml/2006/table">
            <a:tbl>
              <a:tblPr/>
              <a:tblGrid>
                <a:gridCol w="1534421"/>
                <a:gridCol w="3759891"/>
              </a:tblGrid>
              <a:tr h="4337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Disease Group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Diagnosis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Paediatric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Paediatric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2638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True paediatric type cancers not serviced by adult site specialists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H&amp;N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Advanced H&amp;N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Advanced H&amp;N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Oropharyngeal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 </a:t>
                      </a:r>
                      <a:r>
                        <a:rPr lang="en-US" sz="8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Ca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Nasopharyngeal Ca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Helvetica"/>
                        </a:rPr>
                        <a:t>Re-Treat rT1/2 N0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Base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Of Skull</a:t>
                      </a:r>
                    </a:p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CNS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Chondrosarcoma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Chordoma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Chondrosarcoma**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Chordoma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Helvetica"/>
                      </a:endParaRPr>
                    </a:p>
                  </a:txBody>
                  <a:tcPr marL="7006" marR="7006" marT="700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Meningioma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Adult Craniospinal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Meningioma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Adult Craniospinal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4951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Sarcoma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Spinal/Paraspinal Sarcoma (TYA)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598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Orbital/Skull Base Sarcoma NOS (TYA)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Spinal/Paraspinal Sarcoma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64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Orbital/Skull Base Sarcoma NOS**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Breast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Breast Cancer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543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Breast Ca Lt/inner quadrant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10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Int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mammary node N3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89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Gynaecology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Selected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Gynae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Cancers)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Cx nodal disease (CtE)**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597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Advanced Vaginal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GI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Ano-Rectal cancer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58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Recurrent Ano-Rectal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Oesophageal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Ca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Lung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Lung Ca St3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485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Mediastinal rare e.g. Thymoma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60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Lymphoma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Lymphoma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1769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Hodgkins/Non-Hodgkin mediastinal &lt;50yo (CtE)***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898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Urology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/>
                        </a:rPr>
                        <a:t>Seminoma (TYA)*</a:t>
                      </a:r>
                    </a:p>
                  </a:txBody>
                  <a:tcPr marL="7006" marR="7006" marT="70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49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/>
          <p:cNvSpPr>
            <a:spLocks noGrp="1"/>
          </p:cNvSpPr>
          <p:nvPr>
            <p:ph idx="4294967295"/>
          </p:nvPr>
        </p:nvSpPr>
        <p:spPr>
          <a:xfrm>
            <a:off x="287338" y="1016000"/>
            <a:ext cx="8513762" cy="4332288"/>
          </a:xfrm>
        </p:spPr>
        <p:txBody>
          <a:bodyPr/>
          <a:lstStyle/>
          <a:p>
            <a:pPr marL="914400" lvl="2" indent="0">
              <a:buFontTx/>
              <a:buNone/>
              <a:defRPr/>
            </a:pPr>
            <a:endParaRPr lang="en-US" altLang="en-US" sz="3600" b="1" dirty="0">
              <a:solidFill>
                <a:srgbClr val="278BC7"/>
              </a:solidFill>
              <a:latin typeface="+mj-lt"/>
              <a:cs typeface="ＭＳ Ｐゴシック" pitchFamily="-65" charset="-128"/>
            </a:endParaRPr>
          </a:p>
          <a:p>
            <a:pPr marL="914400" lvl="2" indent="0">
              <a:buFontTx/>
              <a:buNone/>
              <a:defRPr/>
            </a:pPr>
            <a:endParaRPr lang="en-US" altLang="en-US" sz="2000" dirty="0" smtClean="0">
              <a:cs typeface="MS PGothic" charset="0"/>
            </a:endParaRPr>
          </a:p>
          <a:p>
            <a:pPr lvl="1">
              <a:defRPr/>
            </a:pPr>
            <a:endParaRPr lang="en-US" altLang="en-US" sz="2000" dirty="0" smtClean="0">
              <a:cs typeface="MS PGothic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82588" y="3159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 lvl="5">
              <a:defRPr/>
            </a:pPr>
            <a:r>
              <a:rPr lang="en-GB" altLang="en-US" sz="3600" b="1" dirty="0">
                <a:solidFill>
                  <a:srgbClr val="278BC7"/>
                </a:solidFill>
                <a:latin typeface="+mj-lt"/>
                <a:cs typeface="ＭＳ Ｐゴシック" pitchFamily="-65" charset="-128"/>
              </a:rPr>
              <a:t>Progress to date</a:t>
            </a:r>
            <a:endParaRPr lang="en-US" altLang="en-US" sz="3600" b="1" dirty="0">
              <a:solidFill>
                <a:srgbClr val="278BC7"/>
              </a:solidFill>
              <a:latin typeface="+mj-lt"/>
              <a:cs typeface="ＭＳ Ｐゴシック" pitchFamily="-65" charset="-128"/>
            </a:endParaRPr>
          </a:p>
        </p:txBody>
      </p:sp>
      <p:graphicFrame>
        <p:nvGraphicFramePr>
          <p:cNvPr id="5208" name="Group 88"/>
          <p:cNvGraphicFramePr>
            <a:graphicFrameLocks noGrp="1"/>
          </p:cNvGraphicFramePr>
          <p:nvPr/>
        </p:nvGraphicFramePr>
        <p:xfrm>
          <a:off x="107952" y="5027614"/>
          <a:ext cx="8343899" cy="669934"/>
        </p:xfrm>
        <a:graphic>
          <a:graphicData uri="http://schemas.openxmlformats.org/drawingml/2006/table">
            <a:tbl>
              <a:tblPr/>
              <a:tblGrid>
                <a:gridCol w="1191824"/>
                <a:gridCol w="1192958"/>
                <a:gridCol w="1190690"/>
                <a:gridCol w="1192958"/>
                <a:gridCol w="1191823"/>
                <a:gridCol w="1191823"/>
                <a:gridCol w="1191823"/>
              </a:tblGrid>
              <a:tr h="2130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8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2009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2011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2012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2014</a:t>
                      </a: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278BC7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2015</a:t>
                      </a:r>
                    </a:p>
                  </a:txBody>
                  <a:tcPr marT="45563" marB="45563" horzOverflow="overflow">
                    <a:lnL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38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60" name="AutoShape 76"/>
          <p:cNvSpPr>
            <a:spLocks noChangeArrowheads="1"/>
          </p:cNvSpPr>
          <p:nvPr/>
        </p:nvSpPr>
        <p:spPr bwMode="auto">
          <a:xfrm>
            <a:off x="107950" y="1606551"/>
            <a:ext cx="2362200" cy="1181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Competitive process launched to identify Trusts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1" name="Line 77"/>
          <p:cNvSpPr>
            <a:spLocks noChangeShapeType="1"/>
          </p:cNvSpPr>
          <p:nvPr/>
        </p:nvSpPr>
        <p:spPr bwMode="auto">
          <a:xfrm>
            <a:off x="968375" y="2847975"/>
            <a:ext cx="0" cy="2305051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2" name="Line 90"/>
          <p:cNvSpPr>
            <a:spLocks noChangeShapeType="1"/>
          </p:cNvSpPr>
          <p:nvPr/>
        </p:nvSpPr>
        <p:spPr bwMode="auto">
          <a:xfrm>
            <a:off x="2178050" y="4129089"/>
            <a:ext cx="0" cy="1079500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3" name="AutoShape 89"/>
          <p:cNvSpPr>
            <a:spLocks noChangeArrowheads="1"/>
          </p:cNvSpPr>
          <p:nvPr/>
        </p:nvSpPr>
        <p:spPr bwMode="auto">
          <a:xfrm>
            <a:off x="1084263" y="2959101"/>
            <a:ext cx="2362200" cy="1181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Christie &amp; UCLH selected as two preferred sites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4" name="AutoShape 91"/>
          <p:cNvSpPr>
            <a:spLocks noChangeArrowheads="1"/>
          </p:cNvSpPr>
          <p:nvPr/>
        </p:nvSpPr>
        <p:spPr bwMode="auto">
          <a:xfrm>
            <a:off x="2568577" y="1612900"/>
            <a:ext cx="2155825" cy="11668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</a:pPr>
            <a:r>
              <a:rPr lang="en-GB"/>
              <a:t>DH</a:t>
            </a:r>
            <a:r>
              <a:rPr lang="en-GB" altLang="en-US"/>
              <a:t>’</a:t>
            </a:r>
            <a:r>
              <a:rPr lang="en-GB"/>
              <a:t>s Strategic Business Case approved</a:t>
            </a:r>
            <a:endParaRPr lang="en-US"/>
          </a:p>
        </p:txBody>
      </p:sp>
      <p:sp>
        <p:nvSpPr>
          <p:cNvPr id="18465" name="Line 92"/>
          <p:cNvSpPr>
            <a:spLocks noChangeShapeType="1"/>
          </p:cNvSpPr>
          <p:nvPr/>
        </p:nvSpPr>
        <p:spPr bwMode="auto">
          <a:xfrm>
            <a:off x="4349750" y="2819400"/>
            <a:ext cx="0" cy="2305051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6" name="AutoShape 93"/>
          <p:cNvSpPr>
            <a:spLocks noChangeArrowheads="1"/>
          </p:cNvSpPr>
          <p:nvPr/>
        </p:nvSpPr>
        <p:spPr bwMode="auto">
          <a:xfrm>
            <a:off x="4497388" y="3090863"/>
            <a:ext cx="1828800" cy="97313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Outline Business Case approved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7" name="Line 94"/>
          <p:cNvSpPr>
            <a:spLocks noChangeShapeType="1"/>
          </p:cNvSpPr>
          <p:nvPr/>
        </p:nvSpPr>
        <p:spPr bwMode="auto">
          <a:xfrm>
            <a:off x="5776913" y="4117975"/>
            <a:ext cx="0" cy="1079500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8" name="AutoShape 35"/>
          <p:cNvSpPr>
            <a:spLocks noChangeArrowheads="1"/>
          </p:cNvSpPr>
          <p:nvPr/>
        </p:nvSpPr>
        <p:spPr bwMode="auto">
          <a:xfrm>
            <a:off x="4957765" y="1635126"/>
            <a:ext cx="2085975" cy="11557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Draft Appointment Business Case - approved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69" name="Line 92"/>
          <p:cNvSpPr>
            <a:spLocks noChangeShapeType="1"/>
          </p:cNvSpPr>
          <p:nvPr/>
        </p:nvSpPr>
        <p:spPr bwMode="auto">
          <a:xfrm flipH="1">
            <a:off x="6775450" y="2757489"/>
            <a:ext cx="0" cy="2428875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70" name="AutoShape 93"/>
          <p:cNvSpPr>
            <a:spLocks noChangeArrowheads="1"/>
          </p:cNvSpPr>
          <p:nvPr/>
        </p:nvSpPr>
        <p:spPr bwMode="auto">
          <a:xfrm>
            <a:off x="7581900" y="3025775"/>
            <a:ext cx="1562100" cy="110331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Varian -preferred supplier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71" name="Line 92"/>
          <p:cNvSpPr>
            <a:spLocks noChangeShapeType="1"/>
          </p:cNvSpPr>
          <p:nvPr/>
        </p:nvSpPr>
        <p:spPr bwMode="auto">
          <a:xfrm flipH="1">
            <a:off x="7662863" y="4032252"/>
            <a:ext cx="4762" cy="1165225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72" name="AutoShape 93"/>
          <p:cNvSpPr>
            <a:spLocks noChangeArrowheads="1"/>
          </p:cNvSpPr>
          <p:nvPr/>
        </p:nvSpPr>
        <p:spPr bwMode="auto">
          <a:xfrm>
            <a:off x="7126290" y="1635125"/>
            <a:ext cx="1584325" cy="113347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278BC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r>
              <a:rPr lang="en-GB">
                <a:latin typeface="Arial" charset="0"/>
                <a:ea typeface="ＭＳ Ｐゴシック" charset="0"/>
                <a:cs typeface="ＭＳ Ｐゴシック" charset="0"/>
              </a:rPr>
              <a:t>Final Business Case - approved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73" name="Line 92"/>
          <p:cNvSpPr>
            <a:spLocks noChangeShapeType="1"/>
          </p:cNvSpPr>
          <p:nvPr/>
        </p:nvSpPr>
        <p:spPr bwMode="auto">
          <a:xfrm flipH="1">
            <a:off x="7581900" y="2779713"/>
            <a:ext cx="0" cy="2406651"/>
          </a:xfrm>
          <a:prstGeom prst="line">
            <a:avLst/>
          </a:prstGeom>
          <a:noFill/>
          <a:ln w="9525">
            <a:solidFill>
              <a:srgbClr val="278BC7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77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2.2|0.5|9.4|0.7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he Christie template Embrac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389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-185738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3893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003893"/>
          </a:solidFill>
          <a:prstDash val="solid"/>
          <a:round/>
          <a:headEnd type="none" w="med" len="med"/>
          <a:tailEnd type="none" w="med" len="med"/>
        </a:ln>
        <a:effectLst/>
      </a:spPr>
      <a:bodyPr rot="10800000"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58775" marR="0" indent="-185738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003893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Interserve Christie EoI">
      <a:dk1>
        <a:sysClr val="windowText" lastClr="000000"/>
      </a:dk1>
      <a:lt1>
        <a:sysClr val="window" lastClr="FFFFFF"/>
      </a:lt1>
      <a:dk2>
        <a:srgbClr val="00AEE7"/>
      </a:dk2>
      <a:lt2>
        <a:srgbClr val="E7E6E6"/>
      </a:lt2>
      <a:accent1>
        <a:srgbClr val="931638"/>
      </a:accent1>
      <a:accent2>
        <a:srgbClr val="ED7D31"/>
      </a:accent2>
      <a:accent3>
        <a:srgbClr val="CC9900"/>
      </a:accent3>
      <a:accent4>
        <a:srgbClr val="70AD47"/>
      </a:accent4>
      <a:accent5>
        <a:srgbClr val="1485BC"/>
      </a:accent5>
      <a:accent6>
        <a:srgbClr val="00AEE7"/>
      </a:accent6>
      <a:hlink>
        <a:srgbClr val="00AEE7"/>
      </a:hlink>
      <a:folHlink>
        <a:srgbClr val="00AEE7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12968</TotalTime>
  <Words>1655</Words>
  <Application>Microsoft Macintosh PowerPoint</Application>
  <PresentationFormat>On-screen Show (4:3)</PresentationFormat>
  <Paragraphs>406</Paragraphs>
  <Slides>51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2" baseType="lpstr">
      <vt:lpstr>Office Theme</vt:lpstr>
      <vt:lpstr>Custom Design</vt:lpstr>
      <vt:lpstr>Default Design</vt:lpstr>
      <vt:lpstr>The Christie template Embrace</vt:lpstr>
      <vt:lpstr>1_UniOfSurrey-PowerPointMasterStandardWidth</vt:lpstr>
      <vt:lpstr>2_Office Theme</vt:lpstr>
      <vt:lpstr>3_Office Theme</vt:lpstr>
      <vt:lpstr>4_Office Theme</vt:lpstr>
      <vt:lpstr>5_Office Theme</vt:lpstr>
      <vt:lpstr>1_Office Theme</vt:lpstr>
      <vt:lpstr>Document</vt:lpstr>
      <vt:lpstr>Proton Therapy in the UK</vt:lpstr>
      <vt:lpstr>Clatterbridge</vt:lpstr>
      <vt:lpstr>UK proton therapy</vt:lpstr>
      <vt:lpstr>PowerPoint Presentation</vt:lpstr>
      <vt:lpstr>Overseas Programme Activity</vt:lpstr>
      <vt:lpstr>PowerPoint Presentation</vt:lpstr>
      <vt:lpstr>PowerPoint Presentation</vt:lpstr>
      <vt:lpstr>PBT Activity per UK centre (Anticipate changes)</vt:lpstr>
      <vt:lpstr>PowerPoint Presentation</vt:lpstr>
      <vt:lpstr>PowerPoint Presentation</vt:lpstr>
      <vt:lpstr>PowerPoint Presentation</vt:lpstr>
      <vt:lpstr>NHSe commissioned provision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UCLH</vt:lpstr>
      <vt:lpstr>PowerPoint Presentation</vt:lpstr>
      <vt:lpstr>Workflow and Throughput</vt:lpstr>
      <vt:lpstr>Staffing</vt:lpstr>
      <vt:lpstr>PowerPoint Presentation</vt:lpstr>
      <vt:lpstr>What is the proton therapy development?</vt:lpstr>
      <vt:lpstr>Key points</vt:lpstr>
      <vt:lpstr>Wider Context</vt:lpstr>
      <vt:lpstr>PowerPoint Presentation</vt:lpstr>
      <vt:lpstr>Research</vt:lpstr>
      <vt:lpstr>Proton Therapy Research Pipeline</vt:lpstr>
      <vt:lpstr>Proton Therapy Research Pipeline</vt:lpstr>
      <vt:lpstr>Proton Therapy Research Pipeline</vt:lpstr>
      <vt:lpstr>Proton Therapy Research Pipeline</vt:lpstr>
      <vt:lpstr>Proton Therapy Research Pipeline</vt:lpstr>
      <vt:lpstr>Proton Therapy Research Pipeline</vt:lpstr>
      <vt:lpstr>The Research Room</vt:lpstr>
      <vt:lpstr>Research Room Overview</vt:lpstr>
      <vt:lpstr>PowerPoint Presentation</vt:lpstr>
      <vt:lpstr>Beam Optics Simulation</vt:lpstr>
      <vt:lpstr> + Research room</vt:lpstr>
      <vt:lpstr>Research room</vt:lpstr>
      <vt:lpstr>PowerPoint Presentation</vt:lpstr>
      <vt:lpstr>Radiobiology Beamline</vt:lpstr>
      <vt:lpstr>Single Hit Detection: Fluorescent Nuclear Track Detectors (FNTDs)</vt:lpstr>
      <vt:lpstr>PowerPoint Presentation</vt:lpstr>
    </vt:vector>
  </TitlesOfParts>
  <Company>University of Surrey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SPRITE</dc:title>
  <dc:creator>Karen Kirkby</dc:creator>
  <cp:lastModifiedBy>Karen Kirkby</cp:lastModifiedBy>
  <cp:revision>159</cp:revision>
  <cp:lastPrinted>2015-11-12T13:05:53Z</cp:lastPrinted>
  <dcterms:created xsi:type="dcterms:W3CDTF">2013-01-18T18:22:31Z</dcterms:created>
  <dcterms:modified xsi:type="dcterms:W3CDTF">2015-11-12T13:05:56Z</dcterms:modified>
</cp:coreProperties>
</file>