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0" r:id="rId4"/>
    <p:sldId id="263" r:id="rId5"/>
    <p:sldId id="289" r:id="rId6"/>
    <p:sldId id="274" r:id="rId7"/>
    <p:sldId id="270" r:id="rId8"/>
    <p:sldId id="271" r:id="rId9"/>
    <p:sldId id="275" r:id="rId10"/>
    <p:sldId id="259" r:id="rId11"/>
    <p:sldId id="264" r:id="rId12"/>
    <p:sldId id="276" r:id="rId13"/>
    <p:sldId id="277" r:id="rId14"/>
    <p:sldId id="278" r:id="rId15"/>
    <p:sldId id="284" r:id="rId16"/>
    <p:sldId id="266" r:id="rId17"/>
    <p:sldId id="267" r:id="rId18"/>
    <p:sldId id="258" r:id="rId19"/>
    <p:sldId id="279" r:id="rId20"/>
    <p:sldId id="280" r:id="rId21"/>
    <p:sldId id="257" r:id="rId22"/>
    <p:sldId id="281" r:id="rId23"/>
    <p:sldId id="282" r:id="rId24"/>
    <p:sldId id="287" r:id="rId25"/>
    <p:sldId id="260" r:id="rId26"/>
    <p:sldId id="285" r:id="rId27"/>
    <p:sldId id="288" r:id="rId28"/>
    <p:sldId id="28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pos="3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1C6B11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24" y="-96"/>
      </p:cViewPr>
      <p:guideLst>
        <p:guide orient="horz" pos="2165"/>
        <p:guide pos="34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11/11/15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11/11/15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Eric, I replaced your picture with the one I have been using</a:t>
            </a:r>
            <a:r>
              <a:rPr lang="en-US" b="1" baseline="0" dirty="0" smtClean="0">
                <a:solidFill>
                  <a:srgbClr val="C00000"/>
                </a:solidFill>
              </a:rPr>
              <a:t> lately with the timeline superimposed. Also noted that the first goal has been demonstrated.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p2.fnal.gov/" TargetMode="External"/><Relationship Id="rId3" Type="http://schemas.openxmlformats.org/officeDocument/2006/relationships/hyperlink" Target="http://pip3.fnal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Increasing Beam Power to High Energy Neutrino Program: PIP-(I,II,III)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Eric Prebys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AD/APC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PIP-III Task Force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(former Proton Source Head and “Proton Plan” Project Manager)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03664"/>
            <a:ext cx="8915401" cy="641739"/>
          </a:xfrm>
        </p:spPr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I</a:t>
            </a:r>
            <a:r>
              <a:rPr lang="en-US" dirty="0" smtClean="0"/>
              <a:t>ssue: Space </a:t>
            </a:r>
            <a:r>
              <a:rPr lang="en-US" dirty="0"/>
              <a:t>C</a:t>
            </a:r>
            <a:r>
              <a:rPr lang="en-US" dirty="0" smtClean="0"/>
              <a:t>harge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912754"/>
          </a:xfrm>
        </p:spPr>
        <p:txBody>
          <a:bodyPr/>
          <a:lstStyle/>
          <a:p>
            <a:r>
              <a:rPr lang="en-US" sz="2000" dirty="0" smtClean="0"/>
              <a:t>Injected intensity is limited by the space charge tune-shift, which can drive harmonic instabilities.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So the maximum injected charge grows </a:t>
            </a:r>
            <a:br>
              <a:rPr lang="en-US" sz="2000" dirty="0" smtClean="0"/>
            </a:br>
            <a:r>
              <a:rPr lang="en-US" sz="2000" dirty="0" smtClean="0"/>
              <a:t>rapidly with increasing energy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466152"/>
              </p:ext>
            </p:extLst>
          </p:nvPr>
        </p:nvGraphicFramePr>
        <p:xfrm>
          <a:off x="6819900" y="3987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9900" y="3987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7596"/>
              </p:ext>
            </p:extLst>
          </p:nvPr>
        </p:nvGraphicFramePr>
        <p:xfrm>
          <a:off x="2738967" y="2098039"/>
          <a:ext cx="26082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967" y="2098039"/>
                        <a:ext cx="2608263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1801" y="1661775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total protons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2934" y="2036655"/>
            <a:ext cx="160867" cy="160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2534" y="2886771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normalized emittance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51767" y="2883852"/>
            <a:ext cx="182034" cy="134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9933" y="1551191"/>
            <a:ext cx="39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“Bunch factor” = 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ave</a:t>
            </a:r>
            <a:endParaRPr lang="en-US" sz="1400" baseline="-250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(Reduce with higher RF harmonics)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749800" y="2036655"/>
            <a:ext cx="279402" cy="296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85268" y="2607733"/>
            <a:ext cx="339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= 3 for 95% Gaussian emittance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1 for 100% uniform (painted) emittance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4495800" y="2607733"/>
            <a:ext cx="389468" cy="26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70802"/>
              </p:ext>
            </p:extLst>
          </p:nvPr>
        </p:nvGraphicFramePr>
        <p:xfrm>
          <a:off x="133085" y="4495801"/>
          <a:ext cx="5211763" cy="99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7" imgW="3060700" imgH="584200" progId="Equation.DSMT4">
                  <p:embed/>
                </p:oleObj>
              </mc:Choice>
              <mc:Fallback>
                <p:oleObj name="Equation" r:id="rId7" imgW="30607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085" y="4495801"/>
                        <a:ext cx="5211763" cy="994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64268"/>
              </p:ext>
            </p:extLst>
          </p:nvPr>
        </p:nvGraphicFramePr>
        <p:xfrm>
          <a:off x="1873515" y="3189571"/>
          <a:ext cx="1699419" cy="29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9" imgW="1193800" imgH="203200" progId="Equation.DSMT4">
                  <p:embed/>
                </p:oleObj>
              </mc:Choice>
              <mc:Fallback>
                <p:oleObj name="Equation" r:id="rId9" imgW="119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3515" y="3189571"/>
                        <a:ext cx="1699419" cy="290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818216" y="5634602"/>
            <a:ext cx="35861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doesn’t include improvement of going to uniform distribution with painting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374747" y="5611301"/>
            <a:ext cx="297920" cy="21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/>
          <a:srcRect l="961" t="1482" r="30354" b="2231"/>
          <a:stretch/>
        </p:blipFill>
        <p:spPr>
          <a:xfrm>
            <a:off x="5672667" y="3156448"/>
            <a:ext cx="3173955" cy="30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82" y="4702112"/>
            <a:ext cx="4893733" cy="141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618787"/>
          </a:xfrm>
        </p:spPr>
        <p:txBody>
          <a:bodyPr/>
          <a:lstStyle/>
          <a:p>
            <a:r>
              <a:rPr lang="en-US" sz="2000" dirty="0" smtClean="0"/>
              <a:t>Key elements:</a:t>
            </a:r>
          </a:p>
          <a:p>
            <a:pPr lvl="1"/>
            <a:r>
              <a:rPr lang="en-US" sz="2000" dirty="0" smtClean="0"/>
              <a:t>Replace existing 400 </a:t>
            </a:r>
            <a:br>
              <a:rPr lang="en-US" sz="2000" dirty="0" smtClean="0"/>
            </a:br>
            <a:r>
              <a:rPr lang="en-US" sz="2000" dirty="0" smtClean="0"/>
              <a:t>MeV </a:t>
            </a:r>
            <a:r>
              <a:rPr lang="en-US" sz="2000" dirty="0" err="1"/>
              <a:t>l</a:t>
            </a:r>
            <a:r>
              <a:rPr lang="en-US" sz="2000" dirty="0" err="1" smtClean="0"/>
              <a:t>inac</a:t>
            </a:r>
            <a:r>
              <a:rPr lang="en-US" sz="2000" dirty="0" smtClean="0"/>
              <a:t> with an 800 </a:t>
            </a:r>
            <a:br>
              <a:rPr lang="en-US" sz="2000" dirty="0" smtClean="0"/>
            </a:br>
            <a:r>
              <a:rPr lang="en-US" sz="2000" dirty="0" smtClean="0"/>
              <a:t>MeV </a:t>
            </a:r>
            <a:r>
              <a:rPr lang="en-US" sz="2000" dirty="0" err="1" smtClean="0"/>
              <a:t>linac</a:t>
            </a:r>
            <a:r>
              <a:rPr lang="en-US" sz="2000" dirty="0" smtClean="0"/>
              <a:t> capable of </a:t>
            </a:r>
            <a:br>
              <a:rPr lang="en-US" sz="2000" dirty="0" smtClean="0"/>
            </a:br>
            <a:r>
              <a:rPr lang="en-US" sz="2000" dirty="0" smtClean="0"/>
              <a:t>CW operation.</a:t>
            </a:r>
          </a:p>
          <a:p>
            <a:pPr lvl="2"/>
            <a:r>
              <a:rPr lang="en-US" sz="1800" dirty="0" smtClean="0"/>
              <a:t>Higher energy + painting</a:t>
            </a:r>
            <a:br>
              <a:rPr lang="en-US" sz="1800" dirty="0" smtClean="0"/>
            </a:br>
            <a:r>
              <a:rPr lang="en-US" sz="1800" dirty="0" smtClean="0"/>
              <a:t>= more beam in Booster</a:t>
            </a:r>
          </a:p>
          <a:p>
            <a:pPr lvl="1"/>
            <a:r>
              <a:rPr lang="en-US" sz="2000" dirty="0" smtClean="0"/>
              <a:t>Increase Booster rate </a:t>
            </a:r>
            <a:br>
              <a:rPr lang="en-US" sz="2000" dirty="0" smtClean="0"/>
            </a:br>
            <a:r>
              <a:rPr lang="en-US" sz="2000" dirty="0" smtClean="0"/>
              <a:t>to 20 Hz</a:t>
            </a:r>
          </a:p>
          <a:p>
            <a:pPr lvl="1"/>
            <a:r>
              <a:rPr lang="en-US" sz="2000" dirty="0" smtClean="0"/>
              <a:t>“Modest” improvements to</a:t>
            </a:r>
            <a:br>
              <a:rPr lang="en-US" sz="2000" dirty="0" smtClean="0"/>
            </a:br>
            <a:r>
              <a:rPr lang="en-US" sz="2000" dirty="0" smtClean="0"/>
              <a:t>Recycler and MI</a:t>
            </a:r>
          </a:p>
          <a:p>
            <a:r>
              <a:rPr lang="en-US" sz="2000" dirty="0" smtClean="0"/>
              <a:t>Goals:</a:t>
            </a:r>
          </a:p>
          <a:p>
            <a:pPr lvl="1"/>
            <a:r>
              <a:rPr lang="en-US" sz="2000" dirty="0" smtClean="0"/>
              <a:t>1.2 MW @ 120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2000" dirty="0" smtClean="0"/>
              <a:t>100+ kW @ 800 MeV</a:t>
            </a:r>
          </a:p>
          <a:p>
            <a:pPr lvl="2"/>
            <a:r>
              <a:rPr lang="en-US" sz="1800" dirty="0" smtClean="0"/>
              <a:t>Thanks to cryoplant from India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89" y="884296"/>
            <a:ext cx="3928381" cy="37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7"/>
            <a:ext cx="8672513" cy="745536"/>
          </a:xfrm>
        </p:spPr>
        <p:txBody>
          <a:bodyPr/>
          <a:lstStyle/>
          <a:p>
            <a:r>
              <a:rPr lang="en-US" sz="2000" dirty="0" smtClean="0"/>
              <a:t>The PIP-II Injector Experiment (PXIE)* is designed to test the technology needed for the PIP-II </a:t>
            </a:r>
            <a:r>
              <a:rPr lang="en-US" sz="2000" dirty="0" err="1" smtClean="0"/>
              <a:t>Linac</a:t>
            </a:r>
            <a:endParaRPr lang="en-US" sz="2000" dirty="0" smtClean="0"/>
          </a:p>
          <a:p>
            <a:endParaRPr lang="en-US" sz="2000" dirty="0"/>
          </a:p>
          <a:p>
            <a:endParaRPr lang="en-US" sz="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Among other things, PXIE will investigate</a:t>
            </a:r>
          </a:p>
          <a:p>
            <a:pPr marL="514350" lvl="1">
              <a:defRPr/>
            </a:pPr>
            <a:r>
              <a:rPr lang="en-US" sz="1800" dirty="0" smtClean="0"/>
              <a:t>Low Energy Beam Transport (LEBT) </a:t>
            </a:r>
            <a:br>
              <a:rPr lang="en-US" sz="1800" dirty="0" smtClean="0"/>
            </a:br>
            <a:r>
              <a:rPr lang="en-US" sz="1800" dirty="0" smtClean="0"/>
              <a:t>pre</a:t>
            </a:r>
            <a:r>
              <a:rPr lang="en-US" sz="1800" dirty="0"/>
              <a:t>-</a:t>
            </a:r>
            <a:r>
              <a:rPr lang="en-US" sz="1800" dirty="0" smtClean="0"/>
              <a:t>chopping. </a:t>
            </a:r>
            <a:r>
              <a:rPr lang="en-US" sz="1800" dirty="0" smtClean="0">
                <a:solidFill>
                  <a:srgbClr val="1C6B11"/>
                </a:solidFill>
              </a:rPr>
              <a:t>Demonstrated.</a:t>
            </a:r>
            <a:endParaRPr lang="en-US" sz="1800" dirty="0">
              <a:solidFill>
                <a:srgbClr val="1C6B11"/>
              </a:solidFill>
            </a:endParaRPr>
          </a:p>
          <a:p>
            <a:pPr marL="514350" lvl="1">
              <a:defRPr/>
            </a:pPr>
            <a:r>
              <a:rPr lang="en-US" sz="1800" dirty="0"/>
              <a:t>Validation of chopper performance</a:t>
            </a:r>
          </a:p>
          <a:p>
            <a:pPr marL="514350" lvl="1">
              <a:defRPr/>
            </a:pPr>
            <a:r>
              <a:rPr lang="en-US" sz="1800" dirty="0"/>
              <a:t>Bunch extinction</a:t>
            </a:r>
          </a:p>
          <a:p>
            <a:pPr marL="514350" lvl="1">
              <a:defRPr/>
            </a:pPr>
            <a:r>
              <a:rPr lang="en-US" sz="1800" dirty="0" smtClean="0"/>
              <a:t>Operation </a:t>
            </a:r>
            <a:r>
              <a:rPr lang="en-US" sz="1800" dirty="0"/>
              <a:t>of </a:t>
            </a:r>
            <a:r>
              <a:rPr lang="en-US" sz="1800" dirty="0" smtClean="0"/>
              <a:t>Half Wave Resonator (HWR)</a:t>
            </a:r>
            <a:br>
              <a:rPr lang="en-US" sz="1800" dirty="0" smtClean="0"/>
            </a:br>
            <a:r>
              <a:rPr lang="en-US" sz="1800" dirty="0" smtClean="0"/>
              <a:t>in </a:t>
            </a:r>
            <a:r>
              <a:rPr lang="en-US" sz="1800" dirty="0"/>
              <a:t>close proximity to 10 kW absorber</a:t>
            </a:r>
          </a:p>
          <a:p>
            <a:pPr marL="514350" lvl="1">
              <a:defRPr/>
            </a:pPr>
            <a:r>
              <a:rPr lang="en-US" sz="1800" dirty="0" smtClean="0"/>
              <a:t>Emittance preservation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50012" y="5819001"/>
            <a:ext cx="26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*Pay no attention to the X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028" t="23515" b="22546"/>
          <a:stretch/>
        </p:blipFill>
        <p:spPr>
          <a:xfrm>
            <a:off x="5302250" y="3735917"/>
            <a:ext cx="3841749" cy="188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134931">
            <a:off x="7589897" y="4327730"/>
            <a:ext cx="10409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FAST/IOTA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134931">
            <a:off x="6038381" y="4554213"/>
            <a:ext cx="10409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PXIE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81223"/>
            <a:ext cx="8488016" cy="2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By the time PIP-II is realized, the Booster will be more than a half century old, and it’s unrealistic to believe that it can be pushed further, in terms of performance:</a:t>
            </a:r>
          </a:p>
          <a:p>
            <a:pPr lvl="1"/>
            <a:r>
              <a:rPr lang="en-US" sz="2000" dirty="0" smtClean="0"/>
              <a:t>No beam pipe in magnets!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troublesome impedances from magnet laminations.</a:t>
            </a:r>
            <a:endParaRPr lang="en-US" sz="2000" dirty="0" smtClean="0"/>
          </a:p>
          <a:p>
            <a:pPr lvl="1"/>
            <a:r>
              <a:rPr lang="en-US" sz="2000" dirty="0"/>
              <a:t>Presently the decelerating voltage </a:t>
            </a:r>
            <a:r>
              <a:rPr lang="en-US" sz="2000" dirty="0" smtClean="0"/>
              <a:t>(from impedance) at </a:t>
            </a:r>
            <a:r>
              <a:rPr lang="en-US" sz="2000" dirty="0"/>
              <a:t>transition is above 100  kV/</a:t>
            </a:r>
            <a:r>
              <a:rPr lang="en-US" sz="2000" dirty="0" smtClean="0"/>
              <a:t>turn</a:t>
            </a:r>
          </a:p>
          <a:p>
            <a:pPr lvl="2"/>
            <a:r>
              <a:rPr lang="en-US" sz="1800" dirty="0" smtClean="0"/>
              <a:t>Transition </a:t>
            </a:r>
            <a:r>
              <a:rPr lang="en-US" sz="1800" dirty="0"/>
              <a:t>crossing with more than 50%  intensity increase looks impossible without reducing </a:t>
            </a:r>
            <a:r>
              <a:rPr lang="en-US" sz="1800" dirty="0" smtClean="0"/>
              <a:t>impedance</a:t>
            </a:r>
          </a:p>
          <a:p>
            <a:pPr lvl="2"/>
            <a:r>
              <a:rPr lang="en-US" sz="1800" dirty="0" smtClean="0"/>
              <a:t>No realistic way to do this.</a:t>
            </a:r>
          </a:p>
          <a:p>
            <a:r>
              <a:rPr lang="en-US" sz="2000" dirty="0" smtClean="0"/>
              <a:t>Further increases in power will require replacing the Booster. Options are:</a:t>
            </a:r>
          </a:p>
          <a:p>
            <a:pPr lvl="1"/>
            <a:r>
              <a:rPr lang="en-US" sz="2000" dirty="0" smtClean="0"/>
              <a:t>A pulsed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go from the PIP-II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to 8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2"/>
            <a:r>
              <a:rPr lang="en-US" sz="1800" dirty="0" smtClean="0"/>
              <a:t>Possibly increase the energy of the CW portion to 3 </a:t>
            </a:r>
            <a:r>
              <a:rPr lang="en-US" sz="1800" dirty="0" err="1" smtClean="0"/>
              <a:t>GeV</a:t>
            </a:r>
            <a:r>
              <a:rPr lang="en-US" sz="1800" dirty="0" smtClean="0"/>
              <a:t>?</a:t>
            </a:r>
          </a:p>
          <a:p>
            <a:pPr lvl="1"/>
            <a:r>
              <a:rPr lang="en-US" sz="2000" dirty="0" smtClean="0"/>
              <a:t>Some sort of Rapid Cycling Synchrotron (RCS)</a:t>
            </a:r>
          </a:p>
          <a:p>
            <a:r>
              <a:rPr lang="en-US" sz="2000" dirty="0" smtClean="0"/>
              <a:t>Replacing the Booster is the core component of “PIP-III”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5106" y="5710354"/>
            <a:ext cx="6960395" cy="4071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</a:t>
            </a:r>
            <a:r>
              <a:rPr lang="en-US" dirty="0" err="1" smtClean="0"/>
              <a:t>Linac</a:t>
            </a:r>
            <a:r>
              <a:rPr lang="en-US" dirty="0" smtClean="0"/>
              <a:t> vs.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428287"/>
          </a:xfrm>
        </p:spPr>
        <p:txBody>
          <a:bodyPr/>
          <a:lstStyle/>
          <a:p>
            <a:r>
              <a:rPr lang="en-US" dirty="0" smtClean="0"/>
              <a:t>Most recent (of many) cost comparison was done for the 3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portion of Project X*</a:t>
            </a:r>
          </a:p>
          <a:p>
            <a:pPr lvl="1"/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: $420M</a:t>
            </a:r>
          </a:p>
          <a:p>
            <a:pPr lvl="1"/>
            <a:r>
              <a:rPr lang="en-US" dirty="0" smtClean="0"/>
              <a:t>RCS: $302M</a:t>
            </a:r>
          </a:p>
          <a:p>
            <a:r>
              <a:rPr lang="en-US" dirty="0" smtClean="0"/>
              <a:t>Have not yet done a direct comparison for our case, but</a:t>
            </a:r>
          </a:p>
          <a:p>
            <a:pPr lvl="1"/>
            <a:r>
              <a:rPr lang="en-US" dirty="0" smtClean="0"/>
              <a:t>Expect RCS ~the same (depends on peak energy)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Linac</a:t>
            </a:r>
            <a:r>
              <a:rPr lang="en-US" dirty="0" smtClean="0"/>
              <a:t> to go up by ~20% due to lower starting energy</a:t>
            </a:r>
          </a:p>
          <a:p>
            <a:r>
              <a:rPr lang="en-US" dirty="0" smtClean="0"/>
              <a:t>Working to bring </a:t>
            </a:r>
            <a:r>
              <a:rPr lang="en-US" dirty="0" err="1" smtClean="0"/>
              <a:t>linac</a:t>
            </a:r>
            <a:r>
              <a:rPr lang="en-US" dirty="0" smtClean="0"/>
              <a:t> cost down</a:t>
            </a:r>
          </a:p>
          <a:p>
            <a:pPr lvl="1"/>
            <a:r>
              <a:rPr lang="en-US" dirty="0" smtClean="0"/>
              <a:t>Higher gradients and industrialization</a:t>
            </a:r>
          </a:p>
          <a:p>
            <a:pPr lvl="1"/>
            <a:r>
              <a:rPr lang="en-US" dirty="0" smtClean="0"/>
              <a:t>Don’t expect miracles</a:t>
            </a:r>
          </a:p>
          <a:p>
            <a:r>
              <a:rPr lang="en-US" dirty="0" smtClean="0"/>
              <a:t>For the moment, we feel confident in saying a </a:t>
            </a:r>
            <a:r>
              <a:rPr lang="en-US" dirty="0" err="1" smtClean="0"/>
              <a:t>linac</a:t>
            </a:r>
            <a:r>
              <a:rPr lang="en-US" dirty="0" smtClean="0"/>
              <a:t> is the more expensive option, but cost is not the whole story…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25333" y="5927582"/>
            <a:ext cx="529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*http://</a:t>
            </a:r>
            <a:r>
              <a:rPr lang="en-US" sz="1400" dirty="0" err="1" smtClean="0"/>
              <a:t>tinyurl.com</a:t>
            </a:r>
            <a:r>
              <a:rPr lang="en-US" sz="1400" dirty="0" smtClean="0"/>
              <a:t>/project-x-doe-briefing/, “Accelerator Overview”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34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PIP-III: </a:t>
            </a:r>
            <a:r>
              <a:rPr lang="en-US" dirty="0" err="1" smtClean="0"/>
              <a:t>Linac</a:t>
            </a:r>
            <a:r>
              <a:rPr lang="en-US" dirty="0" smtClean="0"/>
              <a:t> or RCS?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212"/>
            <a:ext cx="8672513" cy="4987867"/>
          </a:xfrm>
        </p:spPr>
        <p:txBody>
          <a:bodyPr/>
          <a:lstStyle/>
          <a:p>
            <a:r>
              <a:rPr lang="en-US" sz="2000" dirty="0" smtClean="0"/>
              <a:t>8 </a:t>
            </a:r>
            <a:r>
              <a:rPr lang="en-US" sz="2000" dirty="0" err="1" smtClean="0"/>
              <a:t>GeV</a:t>
            </a:r>
            <a:r>
              <a:rPr lang="en-US" sz="2000" dirty="0" smtClean="0"/>
              <a:t> pulsed </a:t>
            </a:r>
            <a:r>
              <a:rPr lang="en-US" sz="2000" dirty="0" err="1" smtClean="0"/>
              <a:t>linac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Pros:</a:t>
            </a:r>
          </a:p>
          <a:p>
            <a:pPr lvl="2"/>
            <a:r>
              <a:rPr lang="en-US" sz="1800" dirty="0" smtClean="0"/>
              <a:t>Everyone loves SRF (sexy, fun, test-bed for future facilities)	</a:t>
            </a:r>
          </a:p>
          <a:p>
            <a:pPr lvl="2"/>
            <a:r>
              <a:rPr lang="en-US" sz="1800" dirty="0" smtClean="0"/>
              <a:t>Lots of power at 8 </a:t>
            </a:r>
            <a:r>
              <a:rPr lang="en-US" sz="1800" dirty="0" err="1" smtClean="0"/>
              <a:t>GeV</a:t>
            </a:r>
            <a:r>
              <a:rPr lang="en-US" sz="1800" dirty="0"/>
              <a:t> </a:t>
            </a:r>
            <a:r>
              <a:rPr lang="en-US" sz="1800" dirty="0" smtClean="0"/>
              <a:t>and/or lower energies</a:t>
            </a:r>
          </a:p>
          <a:p>
            <a:pPr lvl="3"/>
            <a:r>
              <a:rPr lang="en-US" sz="1600" dirty="0" smtClean="0"/>
              <a:t>MI energies &lt; 60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pPr lvl="3"/>
            <a:r>
              <a:rPr lang="en-US" sz="1600" dirty="0" smtClean="0"/>
              <a:t>Short baseline neutrinos</a:t>
            </a:r>
          </a:p>
          <a:p>
            <a:pPr lvl="3"/>
            <a:r>
              <a:rPr lang="en-US" sz="1600" dirty="0" smtClean="0"/>
              <a:t>Rare K decays</a:t>
            </a:r>
          </a:p>
          <a:p>
            <a:pPr lvl="3"/>
            <a:r>
              <a:rPr lang="en-US" sz="1600" dirty="0" smtClean="0"/>
              <a:t>That other program we don’t talk about anymore</a:t>
            </a:r>
          </a:p>
          <a:p>
            <a:pPr lvl="1"/>
            <a:r>
              <a:rPr lang="en-US" sz="2000" dirty="0" smtClean="0"/>
              <a:t>Cons:</a:t>
            </a:r>
          </a:p>
          <a:p>
            <a:pPr lvl="2"/>
            <a:r>
              <a:rPr lang="en-US" sz="1800" dirty="0" smtClean="0"/>
              <a:t>More expensive than RCS</a:t>
            </a:r>
          </a:p>
          <a:p>
            <a:pPr lvl="2"/>
            <a:r>
              <a:rPr lang="en-US" sz="1800" dirty="0" smtClean="0"/>
              <a:t>Potential 8 </a:t>
            </a:r>
            <a:r>
              <a:rPr lang="en-US" sz="1800" dirty="0" err="1" smtClean="0"/>
              <a:t>GeV</a:t>
            </a:r>
            <a:r>
              <a:rPr lang="en-US" sz="1800" dirty="0" smtClean="0"/>
              <a:t> users want short bunches, so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must keep Recycler, which complicates things</a:t>
            </a:r>
            <a:br>
              <a:rPr lang="en-US" sz="1800" dirty="0" smtClean="0"/>
            </a:br>
            <a:r>
              <a:rPr lang="en-US" sz="1800" dirty="0" smtClean="0"/>
              <a:t>and has worries about long term viability.</a:t>
            </a:r>
          </a:p>
          <a:p>
            <a:pPr lvl="2"/>
            <a:r>
              <a:rPr lang="en-US" sz="1800" dirty="0" smtClean="0"/>
              <a:t>Charge stripping makes H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injection at 8 </a:t>
            </a:r>
            <a:r>
              <a:rPr lang="en-US" sz="1800" dirty="0" err="1" smtClean="0"/>
              <a:t>GeV</a:t>
            </a:r>
            <a:r>
              <a:rPr lang="en-US" sz="1800" dirty="0" smtClean="0"/>
              <a:t> a </a:t>
            </a:r>
            <a:r>
              <a:rPr lang="en-US" sz="1800" i="1" dirty="0" smtClean="0"/>
              <a:t>big </a:t>
            </a:r>
            <a:r>
              <a:rPr lang="en-US" sz="1800" dirty="0" smtClean="0"/>
              <a:t>deal*:</a:t>
            </a:r>
          </a:p>
          <a:p>
            <a:pPr lvl="3"/>
            <a:r>
              <a:rPr lang="en-US" sz="1600" dirty="0" smtClean="0"/>
              <a:t>Weak magnets, extended optics in the beam transport</a:t>
            </a:r>
          </a:p>
          <a:p>
            <a:pPr lvl="3"/>
            <a:r>
              <a:rPr lang="en-US" sz="1600" dirty="0" smtClean="0"/>
              <a:t>Even black body radiation stripping a problem -&gt; cooled beam pipe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 descr="beampip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3" y="3685117"/>
            <a:ext cx="2263734" cy="116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851" y="5925079"/>
            <a:ext cx="3942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*see D. Johnson, WG1+4, Sess. 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0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or RCS?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1964"/>
            <a:ext cx="8672513" cy="4987867"/>
          </a:xfrm>
        </p:spPr>
        <p:txBody>
          <a:bodyPr/>
          <a:lstStyle/>
          <a:p>
            <a:r>
              <a:rPr lang="en-US" sz="2000" dirty="0" smtClean="0"/>
              <a:t>RCS</a:t>
            </a:r>
          </a:p>
          <a:p>
            <a:pPr lvl="1"/>
            <a:r>
              <a:rPr lang="en-US" sz="2000" dirty="0" smtClean="0"/>
              <a:t>Pros:</a:t>
            </a:r>
          </a:p>
          <a:p>
            <a:pPr lvl="2"/>
            <a:r>
              <a:rPr lang="en-US" sz="1800" dirty="0" smtClean="0"/>
              <a:t>Demonstrated performance (J-PARC)</a:t>
            </a:r>
          </a:p>
          <a:p>
            <a:pPr lvl="2"/>
            <a:r>
              <a:rPr lang="en-US" sz="1800" dirty="0" smtClean="0"/>
              <a:t>Less expensive than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2"/>
            <a:r>
              <a:rPr lang="en-US" sz="1800" dirty="0" smtClean="0"/>
              <a:t>Can eliminate Recycler (and associated risks and inefficiencies)</a:t>
            </a:r>
          </a:p>
          <a:p>
            <a:pPr lvl="2"/>
            <a:r>
              <a:rPr lang="en-US" sz="1800" dirty="0" smtClean="0"/>
              <a:t>Option of increasing MI injection energy</a:t>
            </a:r>
          </a:p>
          <a:p>
            <a:pPr lvl="1"/>
            <a:r>
              <a:rPr lang="en-US" sz="2000" dirty="0" smtClean="0"/>
              <a:t>Cons:</a:t>
            </a:r>
          </a:p>
          <a:p>
            <a:pPr lvl="2"/>
            <a:r>
              <a:rPr lang="en-US" sz="1800" dirty="0" smtClean="0"/>
              <a:t>Less exciting technology</a:t>
            </a:r>
          </a:p>
          <a:p>
            <a:pPr lvl="2"/>
            <a:r>
              <a:rPr lang="en-US" sz="1800" dirty="0" smtClean="0"/>
              <a:t>Limited protons at 8 </a:t>
            </a:r>
            <a:r>
              <a:rPr lang="en-US" sz="1800" dirty="0" err="1" smtClean="0"/>
              <a:t>GeV</a:t>
            </a:r>
            <a:r>
              <a:rPr lang="en-US" sz="1800" dirty="0"/>
              <a:t>.</a:t>
            </a:r>
            <a:endParaRPr lang="en-US" sz="1800" dirty="0" smtClean="0"/>
          </a:p>
          <a:p>
            <a:pPr lvl="3"/>
            <a:r>
              <a:rPr lang="en-US" sz="1600" dirty="0" smtClean="0"/>
              <a:t>No extra protons at 60 </a:t>
            </a:r>
            <a:r>
              <a:rPr lang="en-US" sz="1600" dirty="0" err="1" smtClean="0"/>
              <a:t>GeV</a:t>
            </a:r>
            <a:r>
              <a:rPr lang="en-US" sz="1600" dirty="0" smtClean="0"/>
              <a:t> MI</a:t>
            </a:r>
          </a:p>
          <a:p>
            <a:pPr lvl="3"/>
            <a:r>
              <a:rPr lang="en-US" sz="1600" dirty="0" smtClean="0"/>
              <a:t>MI power falls off below that</a:t>
            </a:r>
          </a:p>
          <a:p>
            <a:r>
              <a:rPr lang="en-US" sz="2000" dirty="0" smtClean="0"/>
              <a:t>Straw man approach</a:t>
            </a:r>
          </a:p>
          <a:p>
            <a:pPr lvl="1"/>
            <a:r>
              <a:rPr lang="en-US" sz="2000" dirty="0" smtClean="0"/>
              <a:t>Pursue RCS without Recycler as primary option.</a:t>
            </a:r>
          </a:p>
          <a:p>
            <a:pPr lvl="1"/>
            <a:r>
              <a:rPr lang="en-US" sz="2000" dirty="0" smtClean="0"/>
              <a:t>Pursue </a:t>
            </a:r>
            <a:r>
              <a:rPr lang="en-US" sz="2000" dirty="0" err="1" smtClean="0"/>
              <a:t>linac+Recycler</a:t>
            </a:r>
            <a:r>
              <a:rPr lang="en-US" sz="2000" dirty="0" smtClean="0"/>
              <a:t> as an alternate.</a:t>
            </a:r>
          </a:p>
          <a:p>
            <a:pPr lvl="2"/>
            <a:r>
              <a:rPr lang="en-US" sz="1800" dirty="0" smtClean="0"/>
              <a:t>Could consider injecting into MI, but using Recycler increases options for other 8 </a:t>
            </a:r>
            <a:r>
              <a:rPr lang="en-US" sz="1800" dirty="0" err="1" smtClean="0"/>
              <a:t>GeV</a:t>
            </a:r>
            <a:r>
              <a:rPr lang="en-US" sz="1800" dirty="0" smtClean="0"/>
              <a:t> program.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0333" y="4829860"/>
            <a:ext cx="6031990" cy="73506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Straw Man Parameters*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462" y="5408084"/>
            <a:ext cx="3824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~6x record Booster </a:t>
            </a:r>
            <a:r>
              <a:rPr lang="en-US" dirty="0" err="1" smtClean="0">
                <a:solidFill>
                  <a:srgbClr val="FF0000"/>
                </a:solidFill>
              </a:rPr>
              <a:t>ppp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~4x record Main Injector </a:t>
            </a:r>
            <a:r>
              <a:rPr lang="en-US" dirty="0" err="1" smtClean="0">
                <a:solidFill>
                  <a:srgbClr val="FF0000"/>
                </a:solidFill>
              </a:rPr>
              <a:t>ppp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1030" y="5621750"/>
            <a:ext cx="246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*P. </a:t>
            </a:r>
            <a:r>
              <a:rPr lang="en-US" dirty="0" err="1" smtClean="0"/>
              <a:t>Derwent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55215" y="2527417"/>
            <a:ext cx="3217334" cy="23283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33534"/>
            <a:ext cx="8839199" cy="44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4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Space Charge in the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48121"/>
          </a:xfrm>
        </p:spPr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ways?</a:t>
            </a:r>
          </a:p>
          <a:p>
            <a:pPr lvl="1"/>
            <a:r>
              <a:rPr lang="en-US" dirty="0" smtClean="0"/>
              <a:t>FAST/IOTA program (more about this in a moment)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56588"/>
              </p:ext>
            </p:extLst>
          </p:nvPr>
        </p:nvGraphicFramePr>
        <p:xfrm>
          <a:off x="2484967" y="1852083"/>
          <a:ext cx="3436700" cy="99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3" imgW="965200" imgH="279400" progId="Equation.DSMT4">
                  <p:embed/>
                </p:oleObj>
              </mc:Choice>
              <mc:Fallback>
                <p:oleObj name="Equation" r:id="rId3" imgW="965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4967" y="1852083"/>
                        <a:ext cx="3436700" cy="99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016249"/>
            <a:ext cx="37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Can paint beam to increase emittance, but limited by Main Injector aperture (~20-25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-mm-</a:t>
            </a:r>
            <a:r>
              <a:rPr lang="en-US" sz="1800" dirty="0" err="1" smtClean="0">
                <a:solidFill>
                  <a:srgbClr val="FF0000"/>
                </a:solidFill>
              </a:rPr>
              <a:t>mr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57083" y="2677583"/>
            <a:ext cx="359834" cy="338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1649" y="3168649"/>
            <a:ext cx="33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Can increase injection energy (costly)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68900" y="2808815"/>
            <a:ext cx="412749" cy="461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5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Demonstrated Performance: J-PARC 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Circumference:  343 m</a:t>
            </a:r>
          </a:p>
          <a:p>
            <a:r>
              <a:rPr lang="en-US" sz="2000" dirty="0" smtClean="0"/>
              <a:t>Injection Energy: 400 MeV</a:t>
            </a:r>
          </a:p>
          <a:p>
            <a:r>
              <a:rPr lang="en-US" sz="2000" dirty="0" smtClean="0"/>
              <a:t>Extraction Energy: 3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Frequency: 50 Hz</a:t>
            </a:r>
          </a:p>
          <a:p>
            <a:r>
              <a:rPr lang="en-US" sz="2000" dirty="0" smtClean="0"/>
              <a:t>protons per pulse: 8.3x10</a:t>
            </a:r>
            <a:r>
              <a:rPr lang="en-US" sz="2000" baseline="30000" dirty="0" smtClean="0"/>
              <a:t>13</a:t>
            </a:r>
          </a:p>
          <a:p>
            <a:pPr lvl="1"/>
            <a:r>
              <a:rPr lang="en-US" sz="1800" dirty="0" smtClean="0"/>
              <a:t>more than 2x PIP-III spec!</a:t>
            </a:r>
          </a:p>
          <a:p>
            <a:r>
              <a:rPr lang="en-US" sz="2000" dirty="0" smtClean="0"/>
              <a:t>RF: h=2 (~2 MHz + harmonics)</a:t>
            </a:r>
          </a:p>
          <a:p>
            <a:r>
              <a:rPr lang="en-US" sz="2000" dirty="0" smtClean="0"/>
              <a:t>Normalized admittance: 325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-mm-</a:t>
            </a:r>
            <a:r>
              <a:rPr lang="en-US" sz="2000" dirty="0" err="1" smtClean="0"/>
              <a:t>mr</a:t>
            </a:r>
            <a:r>
              <a:rPr lang="en-US" sz="2000" dirty="0" smtClean="0"/>
              <a:t> </a:t>
            </a:r>
          </a:p>
          <a:p>
            <a:pPr marL="457200" lvl="1" indent="0">
              <a:buNone/>
            </a:pPr>
            <a:r>
              <a:rPr lang="en-US" sz="1800" dirty="0" smtClean="0"/>
              <a:t>&gt;100 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-mm-</a:t>
            </a:r>
            <a:r>
              <a:rPr lang="en-US" sz="1800" dirty="0" err="1" smtClean="0"/>
              <a:t>mr</a:t>
            </a:r>
            <a:r>
              <a:rPr lang="en-US" sz="1800" dirty="0" smtClean="0"/>
              <a:t> painted</a:t>
            </a:r>
          </a:p>
          <a:p>
            <a:r>
              <a:rPr lang="en-US" sz="2000" dirty="0" smtClean="0"/>
              <a:t>Power: 1 MW (max, demonstrated)</a:t>
            </a:r>
          </a:p>
          <a:p>
            <a:r>
              <a:rPr lang="en-US" sz="2000" dirty="0" smtClean="0"/>
              <a:t>Key features</a:t>
            </a:r>
          </a:p>
          <a:p>
            <a:pPr lvl="1"/>
            <a:r>
              <a:rPr lang="en-US" sz="1800" dirty="0" smtClean="0"/>
              <a:t>ceramic beam pipes</a:t>
            </a:r>
          </a:p>
          <a:p>
            <a:pPr lvl="1"/>
            <a:r>
              <a:rPr lang="en-US" sz="1800" dirty="0" smtClean="0"/>
              <a:t>sophisticated transverse and longitudinal beam painting</a:t>
            </a:r>
          </a:p>
          <a:p>
            <a:pPr lvl="1"/>
            <a:r>
              <a:rPr lang="en-US" sz="1800" dirty="0" smtClean="0"/>
              <a:t>large aperture (we’ll be limited by MI).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28" y="1339380"/>
            <a:ext cx="4217572" cy="29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P5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85426"/>
            <a:ext cx="8672513" cy="4987867"/>
          </a:xfrm>
        </p:spPr>
        <p:txBody>
          <a:bodyPr/>
          <a:lstStyle/>
          <a:p>
            <a:r>
              <a:rPr lang="en-US" dirty="0" smtClean="0"/>
              <a:t>The Particle Physics Project Prioritization Panel (P5) advises the DOE Office of High Energy Physics on research funding priorities in high energy physics</a:t>
            </a:r>
          </a:p>
          <a:p>
            <a:r>
              <a:rPr lang="en-US" dirty="0" smtClean="0"/>
              <a:t>After a lengthy process, the panel released a report in May, 2014.  Top priorities for Fermilab:</a:t>
            </a:r>
          </a:p>
          <a:p>
            <a:pPr lvl="1"/>
            <a:r>
              <a:rPr lang="en-US" dirty="0" smtClean="0"/>
              <a:t>Support the LHC and its planned luminosity upgrades</a:t>
            </a:r>
          </a:p>
          <a:p>
            <a:pPr lvl="1"/>
            <a:r>
              <a:rPr lang="en-US" dirty="0" smtClean="0"/>
              <a:t>Pursue the g-2 and Mu2e </a:t>
            </a:r>
            <a:r>
              <a:rPr lang="en-US" dirty="0" err="1" smtClean="0"/>
              <a:t>muon</a:t>
            </a:r>
            <a:r>
              <a:rPr lang="en-US" dirty="0" smtClean="0"/>
              <a:t> programs*</a:t>
            </a:r>
          </a:p>
          <a:p>
            <a:pPr lvl="1"/>
            <a:r>
              <a:rPr lang="en-US" dirty="0" smtClean="0"/>
              <a:t>Focus on a high energy neutrino program to determine the mass hierarchy and measure CP violation.</a:t>
            </a:r>
          </a:p>
          <a:p>
            <a:pPr lvl="2"/>
            <a:r>
              <a:rPr lang="en-US" dirty="0" smtClean="0"/>
              <a:t>“Flagship” activity</a:t>
            </a:r>
          </a:p>
          <a:p>
            <a:pPr lvl="2"/>
            <a:r>
              <a:rPr lang="en-US" dirty="0" smtClean="0"/>
              <a:t>Will ultimately require a “multi-megawatt” beam at 60-120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Continue at least R&amp;D toward a future linear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 (ILC)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92667" y="3661834"/>
            <a:ext cx="8191500" cy="14075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8" y="1456267"/>
            <a:ext cx="8758472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015413"/>
            <a:ext cx="37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0000"/>
                </a:solidFill>
              </a:rPr>
              <a:t>Probably an overestimate. Beam is not </a:t>
            </a:r>
            <a:r>
              <a:rPr lang="en-US" sz="1800" dirty="0" err="1" smtClean="0">
                <a:solidFill>
                  <a:srgbClr val="FF0000"/>
                </a:solidFill>
              </a:rPr>
              <a:t>Guassian</a:t>
            </a:r>
            <a:r>
              <a:rPr lang="en-US" sz="1800" dirty="0" smtClean="0">
                <a:solidFill>
                  <a:srgbClr val="FF0000"/>
                </a:solidFill>
              </a:rPr>
              <a:t>. Plus, we lose a lot of beam.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77167" y="4138085"/>
            <a:ext cx="546099" cy="877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12631" y="4138085"/>
            <a:ext cx="735013" cy="771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5415" y="4909581"/>
            <a:ext cx="294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Too big for “ordinary” synchrotron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930" y="916459"/>
            <a:ext cx="287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2.5 MW @ 60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Ways to Mitigate 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3486621"/>
          </a:xfrm>
        </p:spPr>
        <p:txBody>
          <a:bodyPr/>
          <a:lstStyle/>
          <a:p>
            <a:r>
              <a:rPr lang="en-US" dirty="0" smtClean="0"/>
              <a:t>Non-linear integrable optics</a:t>
            </a:r>
          </a:p>
          <a:p>
            <a:pPr lvl="1"/>
            <a:r>
              <a:rPr lang="en-US" dirty="0" smtClean="0"/>
              <a:t>All synchrotrons ever built are based on linear optics (magnetic quadrupoles). Non-</a:t>
            </a:r>
            <a:r>
              <a:rPr lang="en-US" dirty="0" err="1" smtClean="0"/>
              <a:t>linearities</a:t>
            </a:r>
            <a:r>
              <a:rPr lang="en-US" dirty="0" smtClean="0"/>
              <a:t> are handled perturbatively, and eventually lead to instabilities.</a:t>
            </a:r>
          </a:p>
          <a:p>
            <a:pPr lvl="1"/>
            <a:r>
              <a:rPr lang="en-US" dirty="0" smtClean="0"/>
              <a:t>Is has been shown* that non-linear magnetic fields that satisfy a very particular set of conditions can result in stable orbits, but without a unique tune</a:t>
            </a:r>
          </a:p>
          <a:p>
            <a:pPr lvl="2"/>
            <a:r>
              <a:rPr lang="en-US" dirty="0" smtClean="0"/>
              <a:t>Extremely insensitive to harmonic instabilities</a:t>
            </a:r>
          </a:p>
          <a:p>
            <a:pPr lvl="2"/>
            <a:r>
              <a:rPr lang="en-US" dirty="0" smtClean="0"/>
              <a:t>Stable up to space charge tune shifts of order unity!</a:t>
            </a:r>
          </a:p>
          <a:p>
            <a:r>
              <a:rPr lang="en-US" dirty="0" smtClean="0"/>
              <a:t>Electron lens</a:t>
            </a:r>
          </a:p>
          <a:p>
            <a:pPr lvl="1"/>
            <a:r>
              <a:rPr lang="en-US" dirty="0" smtClean="0"/>
              <a:t>A beam of electrons can be used to cancel the space charge effects of the protons</a:t>
            </a:r>
          </a:p>
          <a:p>
            <a:pPr lvl="1"/>
            <a:r>
              <a:rPr lang="en-US" dirty="0" smtClean="0"/>
              <a:t>Demonstrated in the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Used operationally at RHIC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86463" y="5863110"/>
            <a:ext cx="307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*</a:t>
            </a:r>
            <a:r>
              <a:rPr lang="en-US" sz="1600" dirty="0" err="1"/>
              <a:t>Danilov</a:t>
            </a:r>
            <a:r>
              <a:rPr lang="en-US" sz="1600" dirty="0"/>
              <a:t>, </a:t>
            </a:r>
            <a:r>
              <a:rPr lang="en-US" sz="1600" dirty="0" err="1"/>
              <a:t>Nagaitsev</a:t>
            </a:r>
            <a:r>
              <a:rPr lang="en-US" sz="1600" dirty="0"/>
              <a:t>, PRSTAB 2010</a:t>
            </a:r>
          </a:p>
        </p:txBody>
      </p:sp>
    </p:spTree>
    <p:extLst>
      <p:ext uri="{BB962C8B-B14F-4D97-AF65-F5344CB8AC3E}">
        <p14:creationId xmlns:p14="http://schemas.microsoft.com/office/powerpoint/2010/main" val="265447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FAST/IOTA Program*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417704"/>
          </a:xfrm>
        </p:spPr>
        <p:txBody>
          <a:bodyPr/>
          <a:lstStyle/>
          <a:p>
            <a:r>
              <a:rPr lang="en-US" dirty="0" smtClean="0"/>
              <a:t>The Fermilab Accelerator Science Test (FAST) facility, including the Integrable Optics Test Accelerator (IOTA) is being built to test non-linear integrable optics, electron lenses, and other novel accelerator physics.</a:t>
            </a:r>
          </a:p>
          <a:p>
            <a:pPr lvl="1"/>
            <a:r>
              <a:rPr lang="en-US" dirty="0" smtClean="0"/>
              <a:t>Electrons in FY17 (formerly ASTA program)</a:t>
            </a:r>
          </a:p>
          <a:p>
            <a:pPr lvl="1"/>
            <a:r>
              <a:rPr lang="en-US" dirty="0" smtClean="0"/>
              <a:t>Protons a bit later (reuse old HINS source and RFQ)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9" y="3460751"/>
            <a:ext cx="4003055" cy="196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040" t="21159" r="18519" b="26139"/>
          <a:stretch/>
        </p:blipFill>
        <p:spPr>
          <a:xfrm>
            <a:off x="4204448" y="3460751"/>
            <a:ext cx="4413645" cy="2506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3095" y="5967038"/>
            <a:ext cx="3942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*see A. </a:t>
            </a:r>
            <a:r>
              <a:rPr lang="en-US" sz="1600" dirty="0" err="1" smtClean="0">
                <a:solidFill>
                  <a:srgbClr val="FF0000"/>
                </a:solidFill>
              </a:rPr>
              <a:t>Valishev</a:t>
            </a:r>
            <a:r>
              <a:rPr lang="en-US" sz="1600" dirty="0" smtClean="0">
                <a:solidFill>
                  <a:srgbClr val="FF0000"/>
                </a:solidFill>
              </a:rPr>
              <a:t> and N. Cook, WG1+4, Sess. 4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 Issues for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02260"/>
          </a:xfrm>
        </p:spPr>
        <p:txBody>
          <a:bodyPr/>
          <a:lstStyle/>
          <a:p>
            <a:r>
              <a:rPr lang="en-US" dirty="0" smtClean="0"/>
              <a:t>Not enough power to accelerate 2.0E14 </a:t>
            </a:r>
            <a:r>
              <a:rPr lang="en-US" dirty="0" err="1" smtClean="0"/>
              <a:t>ppp</a:t>
            </a:r>
            <a:r>
              <a:rPr lang="en-US" dirty="0" smtClean="0"/>
              <a:t> with the current RF system (44 years old). New RF system will be required.</a:t>
            </a:r>
          </a:p>
          <a:p>
            <a:pPr lvl="1"/>
            <a:r>
              <a:rPr lang="en-US" dirty="0" smtClean="0"/>
              <a:t>Cavity design exists.</a:t>
            </a:r>
          </a:p>
          <a:p>
            <a:pPr lvl="1"/>
            <a:r>
              <a:rPr lang="en-US" dirty="0" smtClean="0"/>
              <a:t>Plan to use prototype cavity in Recycler for PIP II.</a:t>
            </a:r>
          </a:p>
          <a:p>
            <a:r>
              <a:rPr lang="en-US" dirty="0" smtClean="0"/>
              <a:t>Transition crossing will be an issue. A first order gamma-t jump system with ±1 units will be required.</a:t>
            </a:r>
          </a:p>
          <a:p>
            <a:pPr lvl="1"/>
            <a:r>
              <a:rPr lang="en-US" dirty="0" smtClean="0"/>
              <a:t>Design exists. Will be implemented for PIP II with ±1/2 units.</a:t>
            </a:r>
          </a:p>
          <a:p>
            <a:pPr lvl="1"/>
            <a:r>
              <a:rPr lang="en-US" dirty="0" smtClean="0"/>
              <a:t>There are space limitations for adding more gamma-t quads.</a:t>
            </a:r>
          </a:p>
          <a:p>
            <a:r>
              <a:rPr lang="en-US" dirty="0" smtClean="0"/>
              <a:t>Electron cloud instabilities. Beam scrubbing might not enough to suppress the electron cloud and we will have to coat the MI beam pipe.</a:t>
            </a:r>
          </a:p>
          <a:p>
            <a:pPr lvl="1"/>
            <a:r>
              <a:rPr lang="en-US" dirty="0" smtClean="0"/>
              <a:t>Have an active program of Secondary Emission Yield (SEY) in situ measurements in MI for different coatings.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261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for PIP-III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6"/>
            <a:ext cx="8672513" cy="4396787"/>
          </a:xfrm>
        </p:spPr>
        <p:txBody>
          <a:bodyPr/>
          <a:lstStyle/>
          <a:p>
            <a:r>
              <a:rPr lang="en-US" sz="1800" dirty="0" smtClean="0"/>
              <a:t>RCS injection energy?</a:t>
            </a:r>
          </a:p>
          <a:p>
            <a:pPr lvl="1"/>
            <a:r>
              <a:rPr lang="en-US" sz="1800" dirty="0" smtClean="0"/>
              <a:t>800 MeV (PIP-II </a:t>
            </a:r>
            <a:r>
              <a:rPr lang="en-US" sz="1800" dirty="0" err="1" smtClean="0"/>
              <a:t>linac</a:t>
            </a:r>
            <a:r>
              <a:rPr lang="en-US" sz="1800" dirty="0" smtClean="0"/>
              <a:t>)?  Must ameliorate space charge effects through injection or more novel techniques (electron lens?  non-linear optics?)</a:t>
            </a:r>
          </a:p>
          <a:p>
            <a:pPr lvl="1"/>
            <a:r>
              <a:rPr lang="en-US" sz="1800" dirty="0" smtClean="0"/>
              <a:t>&gt;800 MeV? This would eliminate space charge effects at the cost of an expensive extension of the PIP-II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2"/>
            <a:r>
              <a:rPr lang="en-US" sz="1600" dirty="0" smtClean="0"/>
              <a:t>What should the higher energy be?</a:t>
            </a:r>
          </a:p>
          <a:p>
            <a:r>
              <a:rPr lang="en-US" sz="1800" dirty="0" smtClean="0"/>
              <a:t>RCS circumference?</a:t>
            </a:r>
          </a:p>
          <a:p>
            <a:pPr lvl="1"/>
            <a:r>
              <a:rPr lang="en-US" sz="1800" dirty="0" smtClean="0"/>
              <a:t>Increasing circumference would reduce number of loading cycles to Main Injector</a:t>
            </a:r>
          </a:p>
          <a:p>
            <a:r>
              <a:rPr lang="en-US" sz="1800" dirty="0" smtClean="0"/>
              <a:t>Main Injector injection energy?</a:t>
            </a:r>
          </a:p>
          <a:p>
            <a:pPr lvl="1"/>
            <a:r>
              <a:rPr lang="en-US" sz="1800" dirty="0" smtClean="0"/>
              <a:t>Increasing RCS energy could reduce Main Injector cycle time</a:t>
            </a:r>
          </a:p>
          <a:p>
            <a:r>
              <a:rPr lang="en-US" sz="1800" dirty="0" smtClean="0"/>
              <a:t>Main Injector RF design</a:t>
            </a:r>
          </a:p>
          <a:p>
            <a:pPr lvl="1"/>
            <a:r>
              <a:rPr lang="en-US" sz="1800" dirty="0" smtClean="0"/>
              <a:t>Specifications?</a:t>
            </a:r>
          </a:p>
          <a:p>
            <a:pPr lvl="1"/>
            <a:r>
              <a:rPr lang="en-US" sz="1800" dirty="0" smtClean="0"/>
              <a:t>Harmonics?</a:t>
            </a:r>
            <a:endParaRPr lang="en-US" sz="1800" dirty="0"/>
          </a:p>
          <a:p>
            <a:pPr lvl="1"/>
            <a:r>
              <a:rPr lang="en-US" sz="1800" dirty="0" smtClean="0"/>
              <a:t>Filters and feedback?</a:t>
            </a:r>
          </a:p>
          <a:p>
            <a:pPr lvl="1"/>
            <a:r>
              <a:rPr lang="en-US" sz="1800" dirty="0" smtClean="0"/>
              <a:t>Damping?</a:t>
            </a:r>
            <a:endParaRPr lang="en-US" sz="1800" dirty="0"/>
          </a:p>
          <a:p>
            <a:r>
              <a:rPr lang="en-US" sz="2000" dirty="0" smtClean="0"/>
              <a:t>Bring back the </a:t>
            </a:r>
            <a:r>
              <a:rPr lang="en-US" sz="2000" dirty="0" err="1" smtClean="0"/>
              <a:t>linac</a:t>
            </a:r>
            <a:r>
              <a:rPr lang="en-US" sz="2000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6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R&amp;D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from 800 MeV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is currently straightforward but costly</a:t>
            </a:r>
          </a:p>
          <a:p>
            <a:pPr lvl="1"/>
            <a:r>
              <a:rPr lang="en-US" dirty="0" smtClean="0">
                <a:sym typeface="Wingdings"/>
              </a:rPr>
              <a:t>Most the hard (and interesting) beam-physics stuff is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&lt; 800 MeV, </a:t>
            </a:r>
            <a:r>
              <a:rPr lang="en-US" i="1" dirty="0" smtClean="0">
                <a:sym typeface="Wingdings"/>
              </a:rPr>
              <a:t>however</a:t>
            </a:r>
          </a:p>
          <a:p>
            <a:pPr lvl="1"/>
            <a:r>
              <a:rPr lang="en-US" dirty="0" smtClean="0">
                <a:sym typeface="Wingdings"/>
              </a:rPr>
              <a:t>Lots of interesting SRF work going on to bring the cost down</a:t>
            </a:r>
          </a:p>
          <a:p>
            <a:pPr lvl="2"/>
            <a:r>
              <a:rPr lang="en-US" dirty="0" smtClean="0">
                <a:sym typeface="Wingdings"/>
              </a:rPr>
              <a:t>Higher gradients,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industrialization, </a:t>
            </a:r>
            <a:r>
              <a:rPr lang="en-US" dirty="0" err="1" smtClean="0">
                <a:sym typeface="Wingdings"/>
              </a:rPr>
              <a:t>etc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 injection at 8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is a </a:t>
            </a:r>
            <a:r>
              <a:rPr lang="en-US" i="1" dirty="0" smtClean="0">
                <a:sym typeface="Wingdings"/>
              </a:rPr>
              <a:t>very</a:t>
            </a:r>
            <a:r>
              <a:rPr lang="en-US" dirty="0" smtClean="0">
                <a:sym typeface="Wingdings"/>
              </a:rPr>
              <a:t> big deal</a:t>
            </a:r>
          </a:p>
          <a:p>
            <a:pPr lvl="1"/>
            <a:r>
              <a:rPr lang="en-US" dirty="0" smtClean="0">
                <a:sym typeface="Wingdings"/>
              </a:rPr>
              <a:t>Magnetic stripping grows as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</a:p>
          <a:p>
            <a:pPr lvl="2"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scale of optics grows like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bg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(24 times worse than SNS)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Black body stripping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cryogenic beam screen</a:t>
            </a:r>
          </a:p>
          <a:p>
            <a:pPr lvl="1">
              <a:buFont typeface="Lucida Grande"/>
              <a:buChar char="-"/>
            </a:pPr>
            <a:r>
              <a:rPr lang="en-US" dirty="0" smtClean="0">
                <a:sym typeface="Wingdings"/>
              </a:rPr>
              <a:t>Foil and loss issues at injection, etc.</a:t>
            </a:r>
          </a:p>
          <a:p>
            <a:pPr lvl="2">
              <a:buFont typeface="Lucida Grande"/>
              <a:buChar char="-"/>
            </a:pPr>
            <a:r>
              <a:rPr lang="en-US" dirty="0" smtClean="0">
                <a:sym typeface="Wingdings"/>
              </a:rPr>
              <a:t>Laser stripping, maybe?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202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vs. RCS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Project X was a fairly mature, </a:t>
            </a:r>
            <a:r>
              <a:rPr lang="en-US" sz="2000" dirty="0" err="1" smtClean="0"/>
              <a:t>linac</a:t>
            </a:r>
            <a:r>
              <a:rPr lang="en-US" sz="2000" dirty="0" smtClean="0"/>
              <a:t>-based proposal that would produce high power at 60-120 </a:t>
            </a:r>
            <a:r>
              <a:rPr lang="en-US" sz="2000" dirty="0" err="1" smtClean="0"/>
              <a:t>GeV</a:t>
            </a:r>
            <a:r>
              <a:rPr lang="en-US" sz="2000" dirty="0" smtClean="0"/>
              <a:t>, while supporting a broad program at lower energies</a:t>
            </a:r>
          </a:p>
          <a:p>
            <a:pPr lvl="1"/>
            <a:r>
              <a:rPr lang="en-US" sz="2000" dirty="0" smtClean="0"/>
              <a:t>It was judged to be too expensive.</a:t>
            </a:r>
          </a:p>
          <a:p>
            <a:r>
              <a:rPr lang="en-US" sz="2000" dirty="0" smtClean="0"/>
              <a:t>The current charge is to find the most cost effective way to </a:t>
            </a:r>
            <a:r>
              <a:rPr lang="en-US" sz="2000" i="1" dirty="0" smtClean="0"/>
              <a:t>achieve the physics goals of DUNE</a:t>
            </a:r>
          </a:p>
          <a:p>
            <a:pPr lvl="1"/>
            <a:r>
              <a:rPr lang="en-US" sz="2000" dirty="0" smtClean="0"/>
              <a:t>Currently no explicit mandate for a low energy program</a:t>
            </a:r>
          </a:p>
          <a:p>
            <a:r>
              <a:rPr lang="en-US" sz="2000" dirty="0" smtClean="0"/>
              <a:t>Unless there’s a huge breakthrough in SRF technology, an RCS is the best way to do this, HOWEVER</a:t>
            </a:r>
          </a:p>
          <a:p>
            <a:r>
              <a:rPr lang="en-US" sz="2000" dirty="0" smtClean="0"/>
              <a:t>The charge says the final recommendation “may include alternatives”</a:t>
            </a:r>
          </a:p>
          <a:p>
            <a:pPr lvl="1"/>
            <a:r>
              <a:rPr lang="en-US" sz="2000" dirty="0" smtClean="0"/>
              <a:t>The alternative will almost certainly be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-based option.</a:t>
            </a:r>
          </a:p>
          <a:p>
            <a:pPr lvl="1"/>
            <a:r>
              <a:rPr lang="en-US" sz="2000" dirty="0" smtClean="0"/>
              <a:t>Reduced costs and/or changing physics priorities may well make that the ultimate frontrunner.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2306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is committed to LBNF/DUNE as the flag ship of our long term experimental program.</a:t>
            </a:r>
          </a:p>
          <a:p>
            <a:r>
              <a:rPr lang="en-US" dirty="0" smtClean="0"/>
              <a:t>The lab has a mature plan for reach the initial 1.2MW beam power required by the experiment.</a:t>
            </a:r>
          </a:p>
          <a:p>
            <a:pPr lvl="1"/>
            <a:r>
              <a:rPr lang="en-US" dirty="0" smtClean="0"/>
              <a:t>PIP-II should get CD-0 “soon”</a:t>
            </a:r>
          </a:p>
          <a:p>
            <a:pPr lvl="1"/>
            <a:r>
              <a:rPr lang="en-US" dirty="0" smtClean="0"/>
              <a:t>more details at </a:t>
            </a:r>
            <a:r>
              <a:rPr lang="en-US" dirty="0" smtClean="0">
                <a:hlinkClick r:id="rId2"/>
              </a:rPr>
              <a:t>http://pip2.fnal.gov/</a:t>
            </a:r>
            <a:endParaRPr lang="en-US" dirty="0" smtClean="0"/>
          </a:p>
          <a:p>
            <a:r>
              <a:rPr lang="en-US" dirty="0" smtClean="0"/>
              <a:t>We are forming a task force to determine the best path to increase the beam power to the “multi-Megawatt” level.</a:t>
            </a:r>
          </a:p>
          <a:p>
            <a:pPr lvl="1"/>
            <a:r>
              <a:rPr lang="en-US" dirty="0" smtClean="0"/>
              <a:t>Stay tuned at </a:t>
            </a:r>
            <a:r>
              <a:rPr lang="en-US" dirty="0" smtClean="0">
                <a:hlinkClick r:id="rId3"/>
              </a:rPr>
              <a:t>http://pip3.fnal.gov/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8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LBNF/DUNE is a long program, which is forced to make choices now based on an incomplete knowledge of the future.</a:t>
            </a:r>
          </a:p>
          <a:p>
            <a:pPr lvl="1"/>
            <a:r>
              <a:rPr lang="en-US" sz="2000" dirty="0" smtClean="0"/>
              <a:t>PIP-II (1.2 MW) does not yet have CD-0</a:t>
            </a:r>
          </a:p>
          <a:p>
            <a:pPr lvl="1"/>
            <a:r>
              <a:rPr lang="en-US" sz="2000" dirty="0" smtClean="0"/>
              <a:t>Increasing power beyond that has both “known unknowns” and “unknown unknowns”. </a:t>
            </a:r>
          </a:p>
          <a:p>
            <a:r>
              <a:rPr lang="en-US" sz="2000" dirty="0" smtClean="0"/>
              <a:t>While we want to remain optimistic about what we might achieve in the future, it’s also important to </a:t>
            </a:r>
            <a:r>
              <a:rPr lang="en-US" sz="2000" i="1" dirty="0" smtClean="0"/>
              <a:t>manage expectations!</a:t>
            </a:r>
          </a:p>
          <a:p>
            <a:r>
              <a:rPr lang="en-US" sz="2000" dirty="0" smtClean="0"/>
              <a:t>I will present what we believe at this time to be reasonable – but by no means guaranteed – “reference values” to serve as a basis for planning, understanding that these may be refined up </a:t>
            </a:r>
            <a:r>
              <a:rPr lang="en-US" sz="2000" i="1" dirty="0" smtClean="0"/>
              <a:t>or down</a:t>
            </a:r>
            <a:r>
              <a:rPr lang="en-US" sz="2000" dirty="0" smtClean="0"/>
              <a:t> in the future.</a:t>
            </a:r>
          </a:p>
          <a:p>
            <a:r>
              <a:rPr lang="en-US" sz="2000" dirty="0" smtClean="0"/>
              <a:t>Everything I’m saying has been seen and (mostly) approved by knowledgeable people, but it hasn’t been vetted or reviewed in any meaningful way.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13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+ 1 = PIP-III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5463"/>
            <a:ext cx="8672513" cy="4987867"/>
          </a:xfrm>
        </p:spPr>
        <p:txBody>
          <a:bodyPr/>
          <a:lstStyle/>
          <a:p>
            <a:r>
              <a:rPr lang="en-US" sz="1800" dirty="0" smtClean="0"/>
              <a:t>Recognizing the need to increase beam power beyond 1.2 MW, the Director has commissioned the formation of task force to coordinate the necessary R&amp;D to produce a plan to move forward, generically called “PIP-III”</a:t>
            </a:r>
          </a:p>
          <a:p>
            <a:pPr lvl="1"/>
            <a:r>
              <a:rPr lang="en-US" sz="1600" dirty="0" smtClean="0"/>
              <a:t>A lot of thought has already gone into this under PIP-II, and its predecessors</a:t>
            </a:r>
          </a:p>
          <a:p>
            <a:pPr lvl="1"/>
            <a:r>
              <a:rPr lang="en-US" sz="1600" dirty="0" smtClean="0"/>
              <a:t>In many cases, it will simply involve liaising to ongoing activities.</a:t>
            </a:r>
          </a:p>
          <a:p>
            <a:r>
              <a:rPr lang="en-US" sz="1800" dirty="0" smtClean="0"/>
              <a:t>Current (ad-hoc) task force composition: </a:t>
            </a:r>
            <a:r>
              <a:rPr lang="en-US" sz="1800" dirty="0" smtClean="0">
                <a:solidFill>
                  <a:srgbClr val="FF0000"/>
                </a:solidFill>
              </a:rPr>
              <a:t>Eric Prebys (chair),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Phil Adamson, Sam Childress, Paul </a:t>
            </a:r>
            <a:r>
              <a:rPr lang="en-US" sz="1800" dirty="0" err="1" smtClean="0">
                <a:solidFill>
                  <a:srgbClr val="FF0000"/>
                </a:solidFill>
              </a:rPr>
              <a:t>Derwent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Ioanis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Kourbanis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Valeri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Lebedev</a:t>
            </a:r>
            <a:r>
              <a:rPr lang="en-US" sz="1800" dirty="0" smtClean="0">
                <a:solidFill>
                  <a:srgbClr val="FF0000"/>
                </a:solidFill>
              </a:rPr>
              <a:t>, Alexander Romanov, Vladimir </a:t>
            </a:r>
            <a:r>
              <a:rPr lang="en-US" sz="1800" dirty="0" err="1" smtClean="0">
                <a:solidFill>
                  <a:srgbClr val="FF0000"/>
                </a:solidFill>
              </a:rPr>
              <a:t>Shiltsev</a:t>
            </a:r>
            <a:r>
              <a:rPr lang="en-US" sz="1800" dirty="0" smtClean="0">
                <a:solidFill>
                  <a:srgbClr val="FF0000"/>
                </a:solidFill>
              </a:rPr>
              <a:t>, Eric Stern, Alexander </a:t>
            </a:r>
            <a:r>
              <a:rPr lang="en-US" sz="1800" dirty="0" err="1" smtClean="0">
                <a:solidFill>
                  <a:srgbClr val="FF0000"/>
                </a:solidFill>
              </a:rPr>
              <a:t>Valishev</a:t>
            </a:r>
            <a:r>
              <a:rPr lang="en-US" sz="1800" dirty="0" smtClean="0">
                <a:solidFill>
                  <a:srgbClr val="FF0000"/>
                </a:solidFill>
              </a:rPr>
              <a:t>, Bob </a:t>
            </a:r>
            <a:r>
              <a:rPr lang="en-US" sz="1800" dirty="0" err="1" smtClean="0">
                <a:solidFill>
                  <a:srgbClr val="FF0000"/>
                </a:solidFill>
              </a:rPr>
              <a:t>Zwaska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These people have contributed much of the material in this talk, and are all willing to have their names associated with it.</a:t>
            </a:r>
          </a:p>
          <a:p>
            <a:r>
              <a:rPr lang="en-US" sz="1800" dirty="0" smtClean="0"/>
              <a:t>The exact charge is still under construction, however</a:t>
            </a:r>
          </a:p>
          <a:p>
            <a:pPr lvl="1"/>
            <a:r>
              <a:rPr lang="en-US" sz="1600" dirty="0" smtClean="0"/>
              <a:t>The emphasis will be on identifying the most cost effective way to deliver high power to LBNF/DUNE, with no specific mandate for a low energy program.</a:t>
            </a:r>
          </a:p>
          <a:p>
            <a:pPr lvl="1"/>
            <a:r>
              <a:rPr lang="en-US" sz="1600" dirty="0" smtClean="0"/>
              <a:t>The final recommendation “may include alternatives”, at which point the low energy program might come into consideration (more about this later).</a:t>
            </a:r>
          </a:p>
          <a:p>
            <a:pPr lvl="1"/>
            <a:r>
              <a:rPr lang="en-US" sz="1600" dirty="0" smtClean="0"/>
              <a:t>Time scale will be a few years (exact schedule with milestones TBD)</a:t>
            </a:r>
          </a:p>
          <a:p>
            <a:pPr lvl="1"/>
            <a:r>
              <a:rPr lang="en-US" sz="1600" dirty="0" smtClean="0"/>
              <a:t>This task force will focus strictly on accelerator issues.</a:t>
            </a:r>
          </a:p>
          <a:p>
            <a:pPr lvl="2"/>
            <a:r>
              <a:rPr lang="en-US" sz="1600" dirty="0" smtClean="0"/>
              <a:t>Concurrent R&amp;D, such as </a:t>
            </a:r>
            <a:r>
              <a:rPr lang="en-US" sz="1600" dirty="0" err="1" smtClean="0"/>
              <a:t>targetry</a:t>
            </a:r>
            <a:r>
              <a:rPr lang="en-US" sz="1600" dirty="0" smtClean="0"/>
              <a:t>, will proceed separately, although there will certainly be communication and coordination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033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Power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724871"/>
          </a:xfrm>
        </p:spPr>
        <p:txBody>
          <a:bodyPr/>
          <a:lstStyle/>
          <a:p>
            <a:r>
              <a:rPr lang="en-US" dirty="0" smtClean="0"/>
              <a:t>P5 Recommendation:  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“[…] </a:t>
            </a:r>
            <a:r>
              <a:rPr lang="en-US" dirty="0">
                <a:solidFill>
                  <a:srgbClr val="0000FF"/>
                </a:solidFill>
              </a:rPr>
              <a:t>, we set as the goal a mean sensitivity to CP violation of better than 3σ (corresponding to 99.8% confidence level for a detected signal) over more than 75% of the range of possible values of the unknown CP-violating phase </a:t>
            </a:r>
            <a:r>
              <a:rPr lang="en-US" dirty="0" err="1" smtClean="0">
                <a:solidFill>
                  <a:srgbClr val="0000FF"/>
                </a:solidFill>
              </a:rPr>
              <a:t>δCP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Assuming a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LAr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detector and an optimized beam line, this corresponds to ~900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kt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MW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y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*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P5 report says 600, but a more carful study recommends more.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~20 years with 40 </a:t>
            </a:r>
            <a:r>
              <a:rPr lang="en-US" dirty="0" err="1" smtClean="0">
                <a:latin typeface="+mn-lt"/>
                <a:ea typeface="Wingdings"/>
                <a:cs typeface="Wingdings"/>
                <a:sym typeface="Wingdings"/>
              </a:rPr>
              <a:t>kt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detector and 1.2 MW (PIP-II) beam</a:t>
            </a:r>
          </a:p>
          <a:p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LBNF plan**: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~10 years to build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5 years at 1.2 MW (PIP-II)</a:t>
            </a:r>
          </a:p>
          <a:p>
            <a:pPr lvl="1"/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Many years at “higher power”</a:t>
            </a:r>
          </a:p>
          <a:p>
            <a:endParaRPr lang="en-US" dirty="0" smtClean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3000" y="5555221"/>
            <a:ext cx="546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*G. </a:t>
            </a:r>
            <a:r>
              <a:rPr lang="en-US" sz="2000" dirty="0" err="1" smtClean="0"/>
              <a:t>Rameika</a:t>
            </a:r>
            <a:r>
              <a:rPr lang="en-US" sz="2000" dirty="0" smtClean="0"/>
              <a:t>, PIP-II Project Review</a:t>
            </a:r>
          </a:p>
          <a:p>
            <a:pPr algn="r"/>
            <a:r>
              <a:rPr lang="en-US" sz="2000" dirty="0" smtClean="0"/>
              <a:t>**CD-1 re-Review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66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Orientation: Fermilab Accelerator Complex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2887" y="884425"/>
            <a:ext cx="8672513" cy="4987867"/>
          </a:xfrm>
        </p:spPr>
        <p:txBody>
          <a:bodyPr/>
          <a:lstStyle/>
          <a:p>
            <a:r>
              <a:rPr lang="en-US" sz="2000" dirty="0" smtClean="0"/>
              <a:t>Following the LHC turn-on, FNAL has transitioned to an intensity based program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400" dirty="0"/>
          </a:p>
          <a:p>
            <a:endParaRPr lang="en-US" sz="2000" dirty="0" smtClean="0"/>
          </a:p>
          <a:p>
            <a:r>
              <a:rPr lang="en-US" sz="2000" dirty="0" smtClean="0"/>
              <a:t>The 8 </a:t>
            </a:r>
            <a:r>
              <a:rPr lang="en-US" sz="2000" dirty="0" err="1" smtClean="0"/>
              <a:t>GeV</a:t>
            </a:r>
            <a:r>
              <a:rPr lang="en-US" sz="2000" dirty="0" smtClean="0"/>
              <a:t> source is the chief limit to intensities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41" y="2002261"/>
            <a:ext cx="7493256" cy="3526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0861" y="274435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/</a:t>
            </a:r>
            <a:r>
              <a:rPr lang="en-US" sz="1600" dirty="0" smtClean="0">
                <a:latin typeface="+mn-lt"/>
              </a:rPr>
              <a:t>400 MeV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7714" y="313489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/</a:t>
            </a:r>
            <a:r>
              <a:rPr lang="en-US" sz="1600" dirty="0" smtClean="0">
                <a:latin typeface="+mn-lt"/>
              </a:rPr>
              <a:t>8 </a:t>
            </a:r>
            <a:r>
              <a:rPr lang="en-US" sz="1600" dirty="0" err="1" smtClean="0">
                <a:latin typeface="+mn-lt"/>
              </a:rPr>
              <a:t>GeV</a:t>
            </a:r>
            <a:endParaRPr lang="en-US" sz="16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5601" y="3928712"/>
            <a:ext cx="1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120 </a:t>
            </a:r>
            <a:r>
              <a:rPr lang="en-US" sz="1800" dirty="0" err="1" smtClean="0">
                <a:latin typeface="+mn-lt"/>
              </a:rPr>
              <a:t>GeV+secondaries</a:t>
            </a:r>
            <a:endParaRPr lang="en-US" sz="16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17" y="1652509"/>
            <a:ext cx="198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Recycler: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Formerly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pBar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storage, now for proton pre-stacking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NOvA</a:t>
            </a:r>
            <a:endParaRPr lang="en-US" sz="14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00780" y="5164135"/>
            <a:ext cx="1111284" cy="4989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21402" y="5186816"/>
            <a:ext cx="1236021" cy="45360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60700" y="4245577"/>
            <a:ext cx="934949" cy="58026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3341" y="2521864"/>
            <a:ext cx="1270039" cy="18371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535854" y="2805369"/>
            <a:ext cx="623680" cy="64002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12064" y="1305356"/>
            <a:ext cx="283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Accumulator/</a:t>
            </a:r>
            <a:r>
              <a:rPr lang="en-US" sz="1400" b="1" dirty="0" err="1" smtClean="0">
                <a:solidFill>
                  <a:srgbClr val="C00000"/>
                </a:solidFill>
                <a:latin typeface="+mn-lt"/>
              </a:rPr>
              <a:t>Debuncher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Formerly for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pBar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accumulation, soon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muon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 and proton manipulation for g-2 and Mu2e</a:t>
            </a:r>
            <a:endParaRPr lang="en-US" sz="1400" b="1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53181" y="2270993"/>
            <a:ext cx="1447680" cy="61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43136" y="1514569"/>
            <a:ext cx="175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Neutrinos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23417" y="2839390"/>
            <a:ext cx="2308158" cy="64639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69763" y="2510524"/>
            <a:ext cx="162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~45 years old!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069315" y="2259463"/>
            <a:ext cx="590932" cy="873099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13788" y="1514569"/>
            <a:ext cx="3554408" cy="115057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01985" y="1686217"/>
            <a:ext cx="1137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LBNF</a:t>
            </a:r>
          </a:p>
          <a:p>
            <a:pPr algn="ctr"/>
            <a:r>
              <a:rPr lang="en-US" sz="1600" dirty="0" smtClean="0">
                <a:latin typeface="+mn-lt"/>
              </a:rPr>
              <a:t>(120 </a:t>
            </a:r>
            <a:r>
              <a:rPr lang="en-US" sz="1600" dirty="0" err="1" smtClean="0">
                <a:latin typeface="+mn-lt"/>
              </a:rPr>
              <a:t>GeV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87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1" grpId="0"/>
      <p:bldP spid="18" grpId="0" animBg="1"/>
      <p:bldP spid="22" grpId="0" animBg="1"/>
      <p:bldP spid="23" grpId="0"/>
      <p:bldP spid="28" grpId="0"/>
      <p:bldP spid="29" grpId="0" animBg="1"/>
      <p:bldP spid="3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NuMI/NO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A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16" y="1117020"/>
            <a:ext cx="5943784" cy="3868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334" y="5105725"/>
            <a:ext cx="821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installation of a direct injection line from the Booster to the Recycler to eliminate Main Injector loading time was the key component of the “ANU” improvement campaign for NO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A (400 kW-&gt;700 kW)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62666"/>
            <a:ext cx="256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“slip-stacking” cleverly gets around limits on Booster batch size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61167" y="2582333"/>
            <a:ext cx="1301750" cy="211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54337" y="904153"/>
            <a:ext cx="51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15 Hz Booster sets fundamental clock (“tick”)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Plan to Increase </a:t>
            </a:r>
            <a:r>
              <a:rPr lang="en-US" dirty="0"/>
              <a:t>I</a:t>
            </a:r>
            <a:r>
              <a:rPr lang="en-US" dirty="0" smtClean="0"/>
              <a:t>ntensity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7212"/>
            <a:ext cx="8672513" cy="4987867"/>
          </a:xfrm>
        </p:spPr>
        <p:txBody>
          <a:bodyPr/>
          <a:lstStyle/>
          <a:p>
            <a:r>
              <a:rPr lang="en-US" sz="2000" dirty="0" smtClean="0"/>
              <a:t>PIP (ongoing)</a:t>
            </a:r>
          </a:p>
          <a:p>
            <a:pPr lvl="1"/>
            <a:r>
              <a:rPr lang="en-US" sz="2000" dirty="0" smtClean="0"/>
              <a:t>Achieve full 15 Hz Booster operation</a:t>
            </a:r>
          </a:p>
          <a:p>
            <a:pPr lvl="1"/>
            <a:r>
              <a:rPr lang="en-US" sz="2000" dirty="0" smtClean="0"/>
              <a:t>Provide 700 kW to NuMI + 30 kW to 8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</a:t>
            </a:r>
          </a:p>
          <a:p>
            <a:r>
              <a:rPr lang="en-US" sz="2000" dirty="0" smtClean="0"/>
              <a:t>PIP-II (CD-0 ESSAB scheduled for 11/12!)</a:t>
            </a:r>
          </a:p>
          <a:p>
            <a:pPr lvl="1"/>
            <a:r>
              <a:rPr lang="en-US" sz="2000" dirty="0" smtClean="0"/>
              <a:t>Keep existing Booster, but increase cycle rate to 20 Hz</a:t>
            </a:r>
          </a:p>
          <a:p>
            <a:pPr lvl="1"/>
            <a:r>
              <a:rPr lang="en-US" sz="2000" dirty="0" smtClean="0"/>
              <a:t>Continue to slip-stack in Recycler</a:t>
            </a:r>
          </a:p>
          <a:p>
            <a:pPr lvl="1"/>
            <a:r>
              <a:rPr lang="en-US" sz="2000" dirty="0" smtClean="0"/>
              <a:t>Replace existing 400 MeV </a:t>
            </a:r>
            <a:r>
              <a:rPr lang="en-US" sz="2000" dirty="0" err="1" smtClean="0"/>
              <a:t>linac</a:t>
            </a:r>
            <a:r>
              <a:rPr lang="en-US" sz="2000" dirty="0" smtClean="0"/>
              <a:t> with 800 MeV superconducting </a:t>
            </a:r>
            <a:r>
              <a:rPr lang="en-US" sz="2000" dirty="0" err="1" smtClean="0"/>
              <a:t>linac</a:t>
            </a:r>
            <a:r>
              <a:rPr lang="en-US" sz="2000" dirty="0" smtClean="0"/>
              <a:t> that has CW capability</a:t>
            </a:r>
          </a:p>
          <a:p>
            <a:pPr lvl="1"/>
            <a:r>
              <a:rPr lang="en-US" sz="2000" dirty="0" smtClean="0"/>
              <a:t>Deliver 1.2 MW to NuMI or LBNF</a:t>
            </a:r>
          </a:p>
          <a:p>
            <a:pPr lvl="1"/>
            <a:r>
              <a:rPr lang="en-US" sz="2000" dirty="0" smtClean="0"/>
              <a:t>Support 8 </a:t>
            </a:r>
            <a:r>
              <a:rPr lang="en-US" sz="2000" dirty="0" err="1" smtClean="0"/>
              <a:t>GeV</a:t>
            </a:r>
            <a:r>
              <a:rPr lang="en-US" sz="2000" dirty="0" smtClean="0"/>
              <a:t> program and 800 MeV program </a:t>
            </a:r>
          </a:p>
          <a:p>
            <a:pPr lvl="2"/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. 100kW 800 MeV beam to Mu2e-II)</a:t>
            </a:r>
          </a:p>
          <a:p>
            <a:r>
              <a:rPr lang="en-US" sz="2000" dirty="0" smtClean="0"/>
              <a:t>PIP-III (conceptual)</a:t>
            </a:r>
          </a:p>
          <a:p>
            <a:pPr lvl="1"/>
            <a:r>
              <a:rPr lang="en-US" sz="1800" dirty="0" smtClean="0"/>
              <a:t>Keep PIP-II </a:t>
            </a:r>
            <a:r>
              <a:rPr lang="en-US" sz="1800" dirty="0" err="1" smtClean="0"/>
              <a:t>linac</a:t>
            </a:r>
            <a:endParaRPr lang="en-US" sz="1800" dirty="0" smtClean="0"/>
          </a:p>
          <a:p>
            <a:pPr lvl="1"/>
            <a:r>
              <a:rPr lang="en-US" sz="1800" dirty="0" smtClean="0"/>
              <a:t>Replace Booster with “something”</a:t>
            </a:r>
          </a:p>
          <a:p>
            <a:pPr lvl="1"/>
            <a:r>
              <a:rPr lang="en-US" sz="1800" dirty="0" smtClean="0"/>
              <a:t>Deliver 2.5 MW to LBNF + ??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67817" y="4868333"/>
            <a:ext cx="39475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Rapid Cycling Synchrotron (RCS) or pulsed </a:t>
            </a:r>
            <a:r>
              <a:rPr lang="en-US" sz="2000" dirty="0" err="1" smtClean="0">
                <a:solidFill>
                  <a:srgbClr val="FF0000"/>
                </a:solidFill>
              </a:rPr>
              <a:t>linac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76751" y="5471583"/>
            <a:ext cx="391582" cy="232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6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 (PIP)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6"/>
            <a:ext cx="8672513" cy="4987867"/>
          </a:xfrm>
        </p:spPr>
        <p:txBody>
          <a:bodyPr/>
          <a:lstStyle/>
          <a:p>
            <a:r>
              <a:rPr lang="en-US" dirty="0" smtClean="0"/>
              <a:t>The goal of PIP is to allow continuous operation of the Fermilab </a:t>
            </a:r>
            <a:r>
              <a:rPr lang="en-US" dirty="0" err="1" smtClean="0"/>
              <a:t>Linac</a:t>
            </a:r>
            <a:r>
              <a:rPr lang="en-US" dirty="0" smtClean="0"/>
              <a:t>/Booster at 15 Hz, through</a:t>
            </a:r>
          </a:p>
          <a:p>
            <a:pPr lvl="1"/>
            <a:r>
              <a:rPr lang="en-US" dirty="0" smtClean="0"/>
              <a:t>The elimination of the </a:t>
            </a:r>
            <a:r>
              <a:rPr lang="en-US" i="1" dirty="0" smtClean="0"/>
              <a:t>physical</a:t>
            </a:r>
            <a:r>
              <a:rPr lang="en-US" dirty="0" smtClean="0"/>
              <a:t> limitations of the pulsed elements</a:t>
            </a:r>
          </a:p>
          <a:p>
            <a:pPr lvl="2"/>
            <a:r>
              <a:rPr lang="en-US" dirty="0" smtClean="0"/>
              <a:t>Injection and extraction hardware</a:t>
            </a:r>
          </a:p>
          <a:p>
            <a:pPr lvl="2"/>
            <a:r>
              <a:rPr lang="en-US" dirty="0" smtClean="0"/>
              <a:t>RF cooling</a:t>
            </a:r>
          </a:p>
          <a:p>
            <a:pPr lvl="2"/>
            <a:r>
              <a:rPr lang="en-US" dirty="0" smtClean="0"/>
              <a:t>Solid state RF amplifiers</a:t>
            </a:r>
          </a:p>
          <a:p>
            <a:pPr lvl="2"/>
            <a:r>
              <a:rPr lang="en-US" dirty="0" smtClean="0"/>
              <a:t>Bias supplies</a:t>
            </a:r>
          </a:p>
          <a:p>
            <a:pPr lvl="2"/>
            <a:r>
              <a:rPr lang="en-US" dirty="0" smtClean="0"/>
              <a:t>Anode supplies</a:t>
            </a:r>
          </a:p>
          <a:p>
            <a:pPr lvl="1"/>
            <a:r>
              <a:rPr lang="en-US" dirty="0" smtClean="0"/>
              <a:t>Reduction of beam loss, such that higher throughput is allowed</a:t>
            </a:r>
          </a:p>
          <a:p>
            <a:pPr lvl="2"/>
            <a:r>
              <a:rPr lang="en-US" dirty="0" smtClean="0"/>
              <a:t>New ion source</a:t>
            </a:r>
          </a:p>
          <a:p>
            <a:pPr lvl="2"/>
            <a:r>
              <a:rPr lang="en-US" dirty="0" smtClean="0"/>
              <a:t>Improved beam control and collimation</a:t>
            </a:r>
          </a:p>
          <a:p>
            <a:pPr lvl="2"/>
            <a:r>
              <a:rPr lang="en-US" dirty="0" smtClean="0"/>
              <a:t>Improved beam cogging</a:t>
            </a:r>
          </a:p>
          <a:p>
            <a:pPr lvl="2"/>
            <a:r>
              <a:rPr lang="en-US" dirty="0" smtClean="0"/>
              <a:t>New, larger aperture, RF cavities (designed for later use)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Proton Improvement Plan III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20447643">
            <a:off x="4377265" y="2937933"/>
            <a:ext cx="237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Complete!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8075</TotalTime>
  <Words>2912</Words>
  <Application>Microsoft Macintosh PowerPoint</Application>
  <PresentationFormat>On-screen Show (4:3)</PresentationFormat>
  <Paragraphs>356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FermilabTemplate</vt:lpstr>
      <vt:lpstr>Fermilab: Footer Only</vt:lpstr>
      <vt:lpstr>Equation</vt:lpstr>
      <vt:lpstr>Increasing Beam Power to High Energy Neutrino Program: PIP-(I,II,III)</vt:lpstr>
      <vt:lpstr>Context: P5 Report</vt:lpstr>
      <vt:lpstr>Caveats</vt:lpstr>
      <vt:lpstr>PIP-II + 1 = PIP-III</vt:lpstr>
      <vt:lpstr>PIP-III Power Goal</vt:lpstr>
      <vt:lpstr>Orientation: Fermilab Accelerator Complex</vt:lpstr>
      <vt:lpstr>NuMI/NOnA Timeline</vt:lpstr>
      <vt:lpstr>Staged Plan to Increase Intensity </vt:lpstr>
      <vt:lpstr>Proton Improvement Plan (PIP)</vt:lpstr>
      <vt:lpstr>Critical Issue: Space Charge Limit</vt:lpstr>
      <vt:lpstr>PIP-II</vt:lpstr>
      <vt:lpstr>PIP-II R&amp;D</vt:lpstr>
      <vt:lpstr>Beyond PIP-II</vt:lpstr>
      <vt:lpstr>Cost of Linac vs. RCS</vt:lpstr>
      <vt:lpstr>PIP-III: Linac or RCS?</vt:lpstr>
      <vt:lpstr>Linac or RCS? (cont’d)</vt:lpstr>
      <vt:lpstr>PIP-III Straw Man Parameters*</vt:lpstr>
      <vt:lpstr>Mitigating Space Charge in the RCS</vt:lpstr>
      <vt:lpstr>Demonstrated Performance: J-PARC RCS</vt:lpstr>
      <vt:lpstr>RCS Comparisons</vt:lpstr>
      <vt:lpstr>Novel Ways to Mitigate Space Charge</vt:lpstr>
      <vt:lpstr>FAST/IOTA Program*</vt:lpstr>
      <vt:lpstr>Main Injector Issues for PIP-III</vt:lpstr>
      <vt:lpstr>Key Questions for PIP-III task force</vt:lpstr>
      <vt:lpstr>Linac R&amp;D Topics</vt:lpstr>
      <vt:lpstr>Linac vs. RCS Revisited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Eric Prebys</cp:lastModifiedBy>
  <cp:revision>507</cp:revision>
  <cp:lastPrinted>2014-06-04T17:18:59Z</cp:lastPrinted>
  <dcterms:created xsi:type="dcterms:W3CDTF">2014-01-03T20:18:13Z</dcterms:created>
  <dcterms:modified xsi:type="dcterms:W3CDTF">2015-11-11T17:46:21Z</dcterms:modified>
</cp:coreProperties>
</file>