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94655"/>
  </p:normalViewPr>
  <p:slideViewPr>
    <p:cSldViewPr snapToGrid="0" snapToObjects="1">
      <p:cViewPr varScale="1">
        <p:scale>
          <a:sx n="100" d="100"/>
          <a:sy n="100" d="100"/>
        </p:scale>
        <p:origin x="464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C1B3F-BB6C-D549-8F2C-0A6F9C7A5B83}" type="datetimeFigureOut">
              <a:rPr lang="en-US" smtClean="0"/>
              <a:t>11/12/15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CC82F-B27A-F543-A996-FFE2F8D501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921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C1B3F-BB6C-D549-8F2C-0A6F9C7A5B83}" type="datetimeFigureOut">
              <a:rPr lang="en-US" smtClean="0"/>
              <a:t>11/12/15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CC82F-B27A-F543-A996-FFE2F8D501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50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C1B3F-BB6C-D549-8F2C-0A6F9C7A5B83}" type="datetimeFigureOut">
              <a:rPr lang="en-US" smtClean="0"/>
              <a:t>11/12/15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CC82F-B27A-F543-A996-FFE2F8D501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760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C1B3F-BB6C-D549-8F2C-0A6F9C7A5B83}" type="datetimeFigureOut">
              <a:rPr lang="en-US" smtClean="0"/>
              <a:t>11/12/15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CC82F-B27A-F543-A996-FFE2F8D501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91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C1B3F-BB6C-D549-8F2C-0A6F9C7A5B83}" type="datetimeFigureOut">
              <a:rPr lang="en-US" smtClean="0"/>
              <a:t>11/12/15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CC82F-B27A-F543-A996-FFE2F8D501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57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C1B3F-BB6C-D549-8F2C-0A6F9C7A5B83}" type="datetimeFigureOut">
              <a:rPr lang="en-US" smtClean="0"/>
              <a:t>11/12/15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CC82F-B27A-F543-A996-FFE2F8D501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105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C1B3F-BB6C-D549-8F2C-0A6F9C7A5B83}" type="datetimeFigureOut">
              <a:rPr lang="en-US" smtClean="0"/>
              <a:t>11/12/15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CC82F-B27A-F543-A996-FFE2F8D501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821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C1B3F-BB6C-D549-8F2C-0A6F9C7A5B83}" type="datetimeFigureOut">
              <a:rPr lang="en-US" smtClean="0"/>
              <a:t>11/12/15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CC82F-B27A-F543-A996-FFE2F8D501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18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C1B3F-BB6C-D549-8F2C-0A6F9C7A5B83}" type="datetimeFigureOut">
              <a:rPr lang="en-US" smtClean="0"/>
              <a:t>11/12/15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CC82F-B27A-F543-A996-FFE2F8D501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059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C1B3F-BB6C-D549-8F2C-0A6F9C7A5B83}" type="datetimeFigureOut">
              <a:rPr lang="en-US" smtClean="0"/>
              <a:t>11/12/15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CC82F-B27A-F543-A996-FFE2F8D501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7895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C1B3F-BB6C-D549-8F2C-0A6F9C7A5B83}" type="datetimeFigureOut">
              <a:rPr lang="en-US" smtClean="0"/>
              <a:t>11/12/15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CC82F-B27A-F543-A996-FFE2F8D501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33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C1B3F-BB6C-D549-8F2C-0A6F9C7A5B83}" type="datetimeFigureOut">
              <a:rPr lang="en-US" smtClean="0"/>
              <a:t>11/12/15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ECC82F-B27A-F543-A996-FFE2F8D501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758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03342" y="762863"/>
            <a:ext cx="111506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Cambria" charset="0"/>
              </a:rPr>
              <a:t> </a:t>
            </a:r>
            <a:r>
              <a:rPr lang="en-US" dirty="0" smtClean="0">
                <a:solidFill>
                  <a:prstClr val="black"/>
                </a:solidFill>
                <a:latin typeface="Cambria" charset="0"/>
              </a:rPr>
              <a:t>1</a:t>
            </a:r>
            <a:r>
              <a:rPr lang="en-US" dirty="0">
                <a:solidFill>
                  <a:prstClr val="black"/>
                </a:solidFill>
                <a:latin typeface="Cambria" charset="0"/>
              </a:rPr>
              <a:t>.</a:t>
            </a:r>
            <a:r>
              <a:rPr lang="en-US" sz="1000" dirty="0">
                <a:solidFill>
                  <a:prstClr val="black"/>
                </a:solidFill>
                <a:latin typeface="TimesNewRomanPSMT" charset="0"/>
              </a:rPr>
              <a:t>     </a:t>
            </a:r>
            <a:r>
              <a:rPr lang="en-US" dirty="0">
                <a:solidFill>
                  <a:prstClr val="black"/>
                </a:solidFill>
                <a:latin typeface="Cambria" charset="0"/>
              </a:rPr>
              <a:t>Where do you see the main areas of U.K. – U.S. common interest related to the development of future intense proton accelerators, and the generation of secondary and tertiary beams?  What are the  opportunities for new / continued / increased collaborative R&amp;D? What’s missing from the present portfolio of collaborative activities</a:t>
            </a:r>
            <a:r>
              <a:rPr lang="en-US" dirty="0" smtClean="0">
                <a:solidFill>
                  <a:prstClr val="black"/>
                </a:solidFill>
                <a:latin typeface="Cambria" charset="0"/>
              </a:rPr>
              <a:t>?</a:t>
            </a:r>
          </a:p>
          <a:p>
            <a:endParaRPr lang="en-US" dirty="0">
              <a:solidFill>
                <a:prstClr val="black"/>
              </a:solidFill>
              <a:latin typeface="Cambria" charset="0"/>
            </a:endParaRPr>
          </a:p>
          <a:p>
            <a:r>
              <a:rPr lang="en-US" dirty="0" smtClean="0">
                <a:solidFill>
                  <a:srgbClr val="FF0000"/>
                </a:solidFill>
                <a:latin typeface="Cambria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ambria" charset="0"/>
                <a:sym typeface="Wingdings"/>
              </a:rPr>
              <a:t> Targets, SCRF, beam diagnostics…</a:t>
            </a:r>
          </a:p>
          <a:p>
            <a:r>
              <a:rPr lang="en-US" dirty="0">
                <a:solidFill>
                  <a:srgbClr val="FF0000"/>
                </a:solidFill>
                <a:latin typeface="Cambria" charset="0"/>
                <a:sym typeface="Wingdings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ambria" charset="0"/>
                <a:sym typeface="Wingdings"/>
              </a:rPr>
              <a:t> SCRF capability at STFC </a:t>
            </a:r>
            <a:r>
              <a:rPr lang="en-US" dirty="0" err="1" smtClean="0">
                <a:solidFill>
                  <a:srgbClr val="FF0000"/>
                </a:solidFill>
                <a:latin typeface="Cambria" charset="0"/>
                <a:sym typeface="Wingdings"/>
              </a:rPr>
              <a:t>Daresbury</a:t>
            </a:r>
            <a:r>
              <a:rPr lang="en-US" dirty="0" smtClean="0">
                <a:solidFill>
                  <a:srgbClr val="FF0000"/>
                </a:solidFill>
                <a:latin typeface="Cambria" charset="0"/>
                <a:sym typeface="Wingdings"/>
              </a:rPr>
              <a:t> Lab is being established - with major ESS deliverables </a:t>
            </a:r>
          </a:p>
          <a:p>
            <a:r>
              <a:rPr lang="en-US" dirty="0">
                <a:solidFill>
                  <a:srgbClr val="FF0000"/>
                </a:solidFill>
                <a:latin typeface="Cambria" charset="0"/>
                <a:sym typeface="Wingdings"/>
              </a:rPr>
              <a:t>	</a:t>
            </a:r>
            <a:r>
              <a:rPr lang="en-US" dirty="0" smtClean="0">
                <a:solidFill>
                  <a:srgbClr val="FF0000"/>
                </a:solidFill>
                <a:latin typeface="Cambria" charset="0"/>
                <a:sym typeface="Wingdings"/>
              </a:rPr>
              <a:t>- contribute to PIPII construction &amp; PIPIII R&amp;D ? (perhaps as part </a:t>
            </a:r>
            <a:r>
              <a:rPr lang="en-US" dirty="0" smtClean="0">
                <a:solidFill>
                  <a:srgbClr val="FF0000"/>
                </a:solidFill>
                <a:latin typeface="Cambria" charset="0"/>
                <a:sym typeface="Wingdings"/>
              </a:rPr>
              <a:t>of joint European/CERN initiative ?)</a:t>
            </a:r>
            <a:endParaRPr lang="en-US" dirty="0" smtClean="0">
              <a:solidFill>
                <a:srgbClr val="FF0000"/>
              </a:solidFill>
              <a:latin typeface="Cambria" charset="0"/>
              <a:sym typeface="Wingdings"/>
            </a:endParaRPr>
          </a:p>
          <a:p>
            <a:r>
              <a:rPr lang="en-US" dirty="0">
                <a:solidFill>
                  <a:srgbClr val="FF0000"/>
                </a:solidFill>
                <a:latin typeface="Cambria" charset="0"/>
                <a:sym typeface="Wingdings"/>
              </a:rPr>
              <a:t>	</a:t>
            </a:r>
            <a:r>
              <a:rPr lang="en-US" dirty="0" smtClean="0">
                <a:solidFill>
                  <a:srgbClr val="FF0000"/>
                </a:solidFill>
                <a:latin typeface="Cambria" charset="0"/>
                <a:sym typeface="Wingdings"/>
              </a:rPr>
              <a:t>- ISIS upgrade at RAL ?</a:t>
            </a:r>
            <a:endParaRPr lang="en-US" dirty="0" smtClean="0">
              <a:solidFill>
                <a:srgbClr val="FF0000"/>
              </a:solidFill>
              <a:latin typeface="Cambria" charset="0"/>
            </a:endParaRPr>
          </a:p>
          <a:p>
            <a:endParaRPr lang="en-US" dirty="0">
              <a:solidFill>
                <a:prstClr val="black"/>
              </a:solidFill>
              <a:latin typeface="Cambria" charset="0"/>
            </a:endParaRPr>
          </a:p>
          <a:p>
            <a:r>
              <a:rPr lang="en-US" dirty="0">
                <a:solidFill>
                  <a:prstClr val="black"/>
                </a:solidFill>
                <a:latin typeface="Cambria" charset="0"/>
              </a:rPr>
              <a:t>2.</a:t>
            </a:r>
            <a:r>
              <a:rPr lang="en-US" sz="1000" dirty="0">
                <a:solidFill>
                  <a:prstClr val="black"/>
                </a:solidFill>
                <a:latin typeface="TimesNewRomanPSMT" charset="0"/>
              </a:rPr>
              <a:t>     </a:t>
            </a:r>
            <a:r>
              <a:rPr lang="en-US" dirty="0">
                <a:solidFill>
                  <a:prstClr val="black"/>
                </a:solidFill>
                <a:latin typeface="Cambria" charset="0"/>
              </a:rPr>
              <a:t>What are the associated challenges and potential obstacles for getting the most out of these potential collaborative efforts</a:t>
            </a:r>
            <a:r>
              <a:rPr lang="en-US" dirty="0" smtClean="0">
                <a:solidFill>
                  <a:prstClr val="black"/>
                </a:solidFill>
                <a:latin typeface="Cambria" charset="0"/>
              </a:rPr>
              <a:t>?</a:t>
            </a:r>
          </a:p>
          <a:p>
            <a:endParaRPr lang="en-US" dirty="0" smtClean="0">
              <a:solidFill>
                <a:prstClr val="black"/>
              </a:solidFill>
              <a:latin typeface="Cambria" charset="0"/>
            </a:endParaRPr>
          </a:p>
          <a:p>
            <a:r>
              <a:rPr lang="en-US" dirty="0">
                <a:solidFill>
                  <a:prstClr val="black"/>
                </a:solidFill>
                <a:latin typeface="Cambria" charset="0"/>
              </a:rPr>
              <a:t> </a:t>
            </a:r>
            <a:r>
              <a:rPr lang="en-US" dirty="0" smtClean="0">
                <a:solidFill>
                  <a:prstClr val="black"/>
                </a:solidFill>
                <a:latin typeface="Cambria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ambria" charset="0"/>
                <a:sym typeface="Wingdings"/>
              </a:rPr>
              <a:t> Money: ‘flat cash’ in research councils = 2% annual cut year on year!</a:t>
            </a:r>
          </a:p>
          <a:p>
            <a:r>
              <a:rPr lang="en-US" dirty="0">
                <a:solidFill>
                  <a:srgbClr val="FF0000"/>
                </a:solidFill>
                <a:latin typeface="Cambria" charset="0"/>
                <a:sym typeface="Wingdings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ambria" charset="0"/>
                <a:sym typeface="Wingdings"/>
              </a:rPr>
              <a:t>  Politics: create positive ‘climate’ in UK for major machine investment at FNAL (support of HEP community)</a:t>
            </a:r>
            <a:endParaRPr lang="en-US" dirty="0">
              <a:solidFill>
                <a:srgbClr val="FF0000"/>
              </a:solidFill>
              <a:latin typeface="Cambria" charset="0"/>
            </a:endParaRPr>
          </a:p>
          <a:p>
            <a:endParaRPr lang="en-US" dirty="0">
              <a:solidFill>
                <a:prstClr val="black"/>
              </a:solidFill>
              <a:latin typeface="Cambria" charset="0"/>
            </a:endParaRPr>
          </a:p>
          <a:p>
            <a:r>
              <a:rPr lang="en-US" dirty="0">
                <a:solidFill>
                  <a:prstClr val="black"/>
                </a:solidFill>
                <a:latin typeface="Cambria" charset="0"/>
              </a:rPr>
              <a:t>3.</a:t>
            </a:r>
            <a:r>
              <a:rPr lang="en-US" sz="1000" dirty="0">
                <a:solidFill>
                  <a:prstClr val="black"/>
                </a:solidFill>
                <a:latin typeface="TimesNewRomanPSMT" charset="0"/>
              </a:rPr>
              <a:t>     </a:t>
            </a:r>
            <a:r>
              <a:rPr lang="en-US" dirty="0">
                <a:solidFill>
                  <a:prstClr val="black"/>
                </a:solidFill>
                <a:latin typeface="Cambria" charset="0"/>
              </a:rPr>
              <a:t>Is there a need for greater University participation, and if yes, how might this be realized</a:t>
            </a:r>
            <a:r>
              <a:rPr lang="en-US" dirty="0" smtClean="0">
                <a:solidFill>
                  <a:prstClr val="black"/>
                </a:solidFill>
                <a:latin typeface="Cambria" charset="0"/>
              </a:rPr>
              <a:t>?</a:t>
            </a:r>
          </a:p>
          <a:p>
            <a:endParaRPr lang="en-US" dirty="0">
              <a:solidFill>
                <a:prstClr val="black"/>
              </a:solidFill>
              <a:latin typeface="Cambria" charset="0"/>
            </a:endParaRPr>
          </a:p>
          <a:p>
            <a:r>
              <a:rPr lang="en-US" dirty="0" smtClean="0">
                <a:solidFill>
                  <a:prstClr val="black"/>
                </a:solidFill>
                <a:latin typeface="Cambria" charset="0"/>
              </a:rPr>
              <a:t>  </a:t>
            </a:r>
            <a:r>
              <a:rPr lang="en-US" dirty="0" smtClean="0">
                <a:solidFill>
                  <a:srgbClr val="FF0000"/>
                </a:solidFill>
                <a:latin typeface="Cambria" charset="0"/>
                <a:sym typeface="Wingdings"/>
              </a:rPr>
              <a:t> Maybe? Probably more in novel acceleration &amp; medical/security applications (than targets/SCRF etc.)</a:t>
            </a:r>
          </a:p>
          <a:p>
            <a:r>
              <a:rPr lang="en-US" dirty="0">
                <a:solidFill>
                  <a:srgbClr val="FF0000"/>
                </a:solidFill>
                <a:latin typeface="Cambria" charset="0"/>
                <a:sym typeface="Wingdings"/>
              </a:rPr>
              <a:t>  </a:t>
            </a:r>
            <a:r>
              <a:rPr lang="en-US" dirty="0" smtClean="0">
                <a:solidFill>
                  <a:srgbClr val="FF0000"/>
                </a:solidFill>
                <a:latin typeface="Cambria" charset="0"/>
                <a:sym typeface="Wingdings"/>
              </a:rPr>
              <a:t> UK Accelerator Institutes – a good model?</a:t>
            </a:r>
            <a:endParaRPr lang="en-US" dirty="0" smtClean="0">
              <a:solidFill>
                <a:srgbClr val="FF0000"/>
              </a:solidFill>
              <a:latin typeface="Cambria" charset="0"/>
            </a:endParaRP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778000" y="127506"/>
            <a:ext cx="86411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u="sng" dirty="0">
                <a:solidFill>
                  <a:prstClr val="black"/>
                </a:solidFill>
                <a:latin typeface="Cambria" charset="0"/>
              </a:rPr>
              <a:t>Round Table Theme:  </a:t>
            </a:r>
            <a:r>
              <a:rPr lang="en-US" sz="2000" b="1" u="sng" dirty="0">
                <a:solidFill>
                  <a:prstClr val="black"/>
                </a:solidFill>
                <a:latin typeface="Cambria" charset="0"/>
              </a:rPr>
              <a:t>Developing collaborative efforts on accelerator </a:t>
            </a:r>
            <a:r>
              <a:rPr lang="en-US" sz="2000" b="1" u="sng" dirty="0" smtClean="0">
                <a:solidFill>
                  <a:prstClr val="black"/>
                </a:solidFill>
                <a:latin typeface="Cambria" charset="0"/>
              </a:rPr>
              <a:t>R&amp;D</a:t>
            </a:r>
            <a:endParaRPr lang="en-US" sz="2000" u="sng" dirty="0">
              <a:solidFill>
                <a:prstClr val="black"/>
              </a:solidFill>
              <a:latin typeface="Cambria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265241" y="6395174"/>
            <a:ext cx="5774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PNR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448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</TotalTime>
  <Words>5</Words>
  <Application>Microsoft Macintosh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Calibri</vt:lpstr>
      <vt:lpstr>Calibri Light</vt:lpstr>
      <vt:lpstr>Cambria</vt:lpstr>
      <vt:lpstr>TimesNewRomanPSMT</vt:lpstr>
      <vt:lpstr>Wingdings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Ratoff, Peter</dc:creator>
  <cp:lastModifiedBy>Ratoff, Peter</cp:lastModifiedBy>
  <cp:revision>9</cp:revision>
  <dcterms:created xsi:type="dcterms:W3CDTF">2015-11-12T17:05:55Z</dcterms:created>
  <dcterms:modified xsi:type="dcterms:W3CDTF">2015-11-12T20:46:31Z</dcterms:modified>
</cp:coreProperties>
</file>