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265" r:id="rId3"/>
    <p:sldId id="280" r:id="rId4"/>
    <p:sldId id="270" r:id="rId5"/>
    <p:sldId id="266" r:id="rId6"/>
    <p:sldId id="271" r:id="rId7"/>
    <p:sldId id="278" r:id="rId8"/>
    <p:sldId id="272" r:id="rId9"/>
    <p:sldId id="276" r:id="rId10"/>
    <p:sldId id="277" r:id="rId11"/>
    <p:sldId id="274" r:id="rId12"/>
    <p:sldId id="287" r:id="rId13"/>
    <p:sldId id="288" r:id="rId14"/>
    <p:sldId id="275" r:id="rId15"/>
    <p:sldId id="284" r:id="rId16"/>
    <p:sldId id="285" r:id="rId17"/>
    <p:sldId id="282" r:id="rId18"/>
    <p:sldId id="281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5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spron\Documents\work\Mu2e\ProjectX\proj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Mu- momentum spectra at TS</a:t>
            </a:r>
          </a:p>
        </c:rich>
      </c:tx>
      <c:layout>
        <c:manualLayout>
          <c:xMode val="edge"/>
          <c:yMode val="edge"/>
          <c:x val="0.182974977461487"/>
          <c:y val="4.1884816753926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1770166160005"/>
          <c:y val="0.16390924956370001"/>
          <c:w val="0.75609488234924804"/>
          <c:h val="0.635280812411538"/>
        </c:manualLayout>
      </c:layout>
      <c:scatterChart>
        <c:scatterStyle val="lineMarker"/>
        <c:varyColors val="0"/>
        <c:ser>
          <c:idx val="0"/>
          <c:order val="0"/>
          <c:tx>
            <c:v>0.5 GeV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'muon acc'!$A$2:$A$101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'muon acc'!$AK$2:$AK$101</c:f>
              <c:numCache>
                <c:formatCode>0.00E+00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9.9744000000000199E-11</c:v>
                </c:pt>
                <c:pt idx="5">
                  <c:v>2.28172222222223E-10</c:v>
                </c:pt>
                <c:pt idx="6">
                  <c:v>3.4636777777777799E-10</c:v>
                </c:pt>
                <c:pt idx="7">
                  <c:v>4.8492222222222297E-10</c:v>
                </c:pt>
                <c:pt idx="8">
                  <c:v>6.2994222222222295E-10</c:v>
                </c:pt>
                <c:pt idx="9">
                  <c:v>8.47437777777778E-10</c:v>
                </c:pt>
                <c:pt idx="10">
                  <c:v>1.0481388888888899E-9</c:v>
                </c:pt>
                <c:pt idx="11">
                  <c:v>1.20453333333333E-9</c:v>
                </c:pt>
                <c:pt idx="12">
                  <c:v>1.4141888888888899E-9</c:v>
                </c:pt>
                <c:pt idx="13">
                  <c:v>1.8465E-9</c:v>
                </c:pt>
                <c:pt idx="14">
                  <c:v>1.6958999999999999E-9</c:v>
                </c:pt>
                <c:pt idx="15">
                  <c:v>1.9505666666666698E-9</c:v>
                </c:pt>
                <c:pt idx="16">
                  <c:v>2.4397777777777802E-9</c:v>
                </c:pt>
                <c:pt idx="17">
                  <c:v>2.2901333333333401E-9</c:v>
                </c:pt>
                <c:pt idx="18">
                  <c:v>2.7319777777777801E-9</c:v>
                </c:pt>
                <c:pt idx="19">
                  <c:v>2.84636666666667E-9</c:v>
                </c:pt>
                <c:pt idx="20">
                  <c:v>3.40471111111112E-9</c:v>
                </c:pt>
                <c:pt idx="21">
                  <c:v>3.7394444444444497E-9</c:v>
                </c:pt>
                <c:pt idx="22">
                  <c:v>3.70415555555556E-9</c:v>
                </c:pt>
                <c:pt idx="23">
                  <c:v>3.9267777777777801E-9</c:v>
                </c:pt>
                <c:pt idx="24">
                  <c:v>4.0404666666666702E-9</c:v>
                </c:pt>
                <c:pt idx="25">
                  <c:v>4.75321111111112E-9</c:v>
                </c:pt>
                <c:pt idx="26">
                  <c:v>4.4257888888888897E-9</c:v>
                </c:pt>
                <c:pt idx="27">
                  <c:v>4.7787222222222296E-9</c:v>
                </c:pt>
                <c:pt idx="28">
                  <c:v>5.3499000000000102E-9</c:v>
                </c:pt>
                <c:pt idx="29">
                  <c:v>5.03468888888889E-9</c:v>
                </c:pt>
                <c:pt idx="30">
                  <c:v>6.1604444444444503E-9</c:v>
                </c:pt>
                <c:pt idx="31">
                  <c:v>6.1603111111111203E-9</c:v>
                </c:pt>
                <c:pt idx="32">
                  <c:v>6.3027888888888898E-9</c:v>
                </c:pt>
                <c:pt idx="33">
                  <c:v>7.0527555555555602E-9</c:v>
                </c:pt>
                <c:pt idx="34">
                  <c:v>6.5423222222222304E-9</c:v>
                </c:pt>
                <c:pt idx="35">
                  <c:v>7.5425888888888995E-9</c:v>
                </c:pt>
                <c:pt idx="36">
                  <c:v>7.4548444444444503E-9</c:v>
                </c:pt>
                <c:pt idx="37">
                  <c:v>7.8567333333333503E-9</c:v>
                </c:pt>
                <c:pt idx="38">
                  <c:v>7.5214666666666792E-9</c:v>
                </c:pt>
                <c:pt idx="39">
                  <c:v>8.0773111111111202E-9</c:v>
                </c:pt>
                <c:pt idx="40">
                  <c:v>8.3125111111111195E-9</c:v>
                </c:pt>
                <c:pt idx="41">
                  <c:v>8.1127333333333494E-9</c:v>
                </c:pt>
                <c:pt idx="42">
                  <c:v>7.5456111111111204E-9</c:v>
                </c:pt>
                <c:pt idx="43">
                  <c:v>8.1213777777777797E-9</c:v>
                </c:pt>
                <c:pt idx="44">
                  <c:v>8.1365222222222305E-9</c:v>
                </c:pt>
                <c:pt idx="45">
                  <c:v>8.38812222222223E-9</c:v>
                </c:pt>
                <c:pt idx="46">
                  <c:v>9.1683555555555598E-9</c:v>
                </c:pt>
                <c:pt idx="47">
                  <c:v>8.9095777777777907E-9</c:v>
                </c:pt>
                <c:pt idx="48">
                  <c:v>8.3739000000000105E-9</c:v>
                </c:pt>
                <c:pt idx="49">
                  <c:v>8.8741333333333505E-9</c:v>
                </c:pt>
                <c:pt idx="50">
                  <c:v>8.5933555555555597E-9</c:v>
                </c:pt>
                <c:pt idx="51">
                  <c:v>8.6244333333333496E-9</c:v>
                </c:pt>
                <c:pt idx="52">
                  <c:v>8.31953333333335E-9</c:v>
                </c:pt>
                <c:pt idx="53">
                  <c:v>8.3510888888888997E-9</c:v>
                </c:pt>
                <c:pt idx="54">
                  <c:v>8.0993555555555603E-9</c:v>
                </c:pt>
                <c:pt idx="55">
                  <c:v>7.9644444444444495E-9</c:v>
                </c:pt>
                <c:pt idx="56">
                  <c:v>8.5538666666666799E-9</c:v>
                </c:pt>
                <c:pt idx="57">
                  <c:v>8.4237444444444601E-9</c:v>
                </c:pt>
                <c:pt idx="58">
                  <c:v>8.5469555555555603E-9</c:v>
                </c:pt>
                <c:pt idx="59">
                  <c:v>8.0152444444444601E-9</c:v>
                </c:pt>
                <c:pt idx="60">
                  <c:v>8.0030444444444605E-9</c:v>
                </c:pt>
                <c:pt idx="61">
                  <c:v>7.3878222222222296E-9</c:v>
                </c:pt>
                <c:pt idx="62">
                  <c:v>7.4888111111111196E-9</c:v>
                </c:pt>
                <c:pt idx="63">
                  <c:v>7.6928000000000105E-9</c:v>
                </c:pt>
                <c:pt idx="64">
                  <c:v>6.7481000000000098E-9</c:v>
                </c:pt>
                <c:pt idx="65">
                  <c:v>7.0636111111111198E-9</c:v>
                </c:pt>
                <c:pt idx="66">
                  <c:v>6.79983333333334E-9</c:v>
                </c:pt>
                <c:pt idx="67">
                  <c:v>6.3007111111111203E-9</c:v>
                </c:pt>
                <c:pt idx="68">
                  <c:v>6.9081444444444501E-9</c:v>
                </c:pt>
                <c:pt idx="69">
                  <c:v>6.9547333333333399E-9</c:v>
                </c:pt>
                <c:pt idx="70">
                  <c:v>5.7728555555555601E-9</c:v>
                </c:pt>
                <c:pt idx="71">
                  <c:v>6.31434444444445E-9</c:v>
                </c:pt>
                <c:pt idx="72">
                  <c:v>6.2262000000000098E-9</c:v>
                </c:pt>
                <c:pt idx="73">
                  <c:v>6.0022222222222298E-9</c:v>
                </c:pt>
                <c:pt idx="74">
                  <c:v>5.4574333333333402E-9</c:v>
                </c:pt>
                <c:pt idx="75">
                  <c:v>5.6184888888888904E-9</c:v>
                </c:pt>
                <c:pt idx="76">
                  <c:v>5.3657555555555598E-9</c:v>
                </c:pt>
                <c:pt idx="77">
                  <c:v>5.2776888888888901E-9</c:v>
                </c:pt>
                <c:pt idx="78">
                  <c:v>4.7191111111111199E-9</c:v>
                </c:pt>
                <c:pt idx="79">
                  <c:v>4.9427666666666703E-9</c:v>
                </c:pt>
                <c:pt idx="80">
                  <c:v>4.5177333333333402E-9</c:v>
                </c:pt>
                <c:pt idx="81">
                  <c:v>5.0380333333333397E-9</c:v>
                </c:pt>
                <c:pt idx="82">
                  <c:v>4.2494888888888998E-9</c:v>
                </c:pt>
                <c:pt idx="83">
                  <c:v>4.8278333333333398E-9</c:v>
                </c:pt>
                <c:pt idx="84">
                  <c:v>3.8581444444444501E-9</c:v>
                </c:pt>
                <c:pt idx="85">
                  <c:v>4.0528222222222299E-9</c:v>
                </c:pt>
                <c:pt idx="86">
                  <c:v>3.8925777777777804E-9</c:v>
                </c:pt>
                <c:pt idx="87">
                  <c:v>3.3625999999999999E-9</c:v>
                </c:pt>
                <c:pt idx="88">
                  <c:v>3.41134444444445E-9</c:v>
                </c:pt>
                <c:pt idx="89">
                  <c:v>2.8390555555555598E-9</c:v>
                </c:pt>
                <c:pt idx="90">
                  <c:v>3.0124666666666701E-9</c:v>
                </c:pt>
                <c:pt idx="91">
                  <c:v>2.6869111111111198E-9</c:v>
                </c:pt>
                <c:pt idx="92">
                  <c:v>2.6407777777777802E-9</c:v>
                </c:pt>
                <c:pt idx="93">
                  <c:v>2.5360555555555599E-9</c:v>
                </c:pt>
                <c:pt idx="94">
                  <c:v>2.6255000000000001E-9</c:v>
                </c:pt>
                <c:pt idx="95">
                  <c:v>2.3511333333333398E-9</c:v>
                </c:pt>
                <c:pt idx="96">
                  <c:v>2.1562000000000001E-9</c:v>
                </c:pt>
                <c:pt idx="97">
                  <c:v>2.0937444444444499E-9</c:v>
                </c:pt>
                <c:pt idx="98">
                  <c:v>2.0220888888888899E-9</c:v>
                </c:pt>
                <c:pt idx="99">
                  <c:v>1.75754444444445E-9</c:v>
                </c:pt>
              </c:numCache>
            </c:numRef>
          </c:yVal>
          <c:smooth val="0"/>
        </c:ser>
        <c:ser>
          <c:idx val="1"/>
          <c:order val="1"/>
          <c:tx>
            <c:v>3 GeV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'muon acc'!$A$2:$A$101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'muon acc'!$M$2:$M$101</c:f>
              <c:numCache>
                <c:formatCode>0.00E+00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2.2620399999999999E-8</c:v>
                </c:pt>
                <c:pt idx="15">
                  <c:v>6.4657100000000106E-8</c:v>
                </c:pt>
                <c:pt idx="16">
                  <c:v>7.2665200000000099E-8</c:v>
                </c:pt>
                <c:pt idx="17">
                  <c:v>6.8339700000000105E-8</c:v>
                </c:pt>
                <c:pt idx="18">
                  <c:v>8.4430300000000105E-8</c:v>
                </c:pt>
                <c:pt idx="19">
                  <c:v>1.03146E-7</c:v>
                </c:pt>
                <c:pt idx="20">
                  <c:v>1.2006400000000001E-7</c:v>
                </c:pt>
                <c:pt idx="21">
                  <c:v>1.10768E-7</c:v>
                </c:pt>
                <c:pt idx="22">
                  <c:v>1.05949E-7</c:v>
                </c:pt>
                <c:pt idx="23">
                  <c:v>1.1368999999999999E-7</c:v>
                </c:pt>
                <c:pt idx="24">
                  <c:v>1.39851E-7</c:v>
                </c:pt>
                <c:pt idx="25">
                  <c:v>1.36487E-7</c:v>
                </c:pt>
                <c:pt idx="26">
                  <c:v>1.5609399999999999E-7</c:v>
                </c:pt>
                <c:pt idx="27">
                  <c:v>1.6502100000000001E-7</c:v>
                </c:pt>
                <c:pt idx="28">
                  <c:v>1.69988E-7</c:v>
                </c:pt>
                <c:pt idx="29">
                  <c:v>1.7858400000000001E-7</c:v>
                </c:pt>
                <c:pt idx="30">
                  <c:v>1.9686700000000001E-7</c:v>
                </c:pt>
                <c:pt idx="31">
                  <c:v>2.1433399999999999E-7</c:v>
                </c:pt>
                <c:pt idx="32">
                  <c:v>2.0324199999999999E-7</c:v>
                </c:pt>
                <c:pt idx="33">
                  <c:v>2.16908E-7</c:v>
                </c:pt>
                <c:pt idx="34">
                  <c:v>2.15017E-7</c:v>
                </c:pt>
                <c:pt idx="35">
                  <c:v>2.23628E-7</c:v>
                </c:pt>
                <c:pt idx="36">
                  <c:v>2.53351E-7</c:v>
                </c:pt>
                <c:pt idx="37">
                  <c:v>2.3090000000000001E-7</c:v>
                </c:pt>
                <c:pt idx="38">
                  <c:v>2.5298799999999999E-7</c:v>
                </c:pt>
                <c:pt idx="39">
                  <c:v>2.55376E-7</c:v>
                </c:pt>
                <c:pt idx="40">
                  <c:v>2.74917E-7</c:v>
                </c:pt>
                <c:pt idx="41">
                  <c:v>2.8234700000000001E-7</c:v>
                </c:pt>
                <c:pt idx="42">
                  <c:v>2.7710699999999999E-7</c:v>
                </c:pt>
                <c:pt idx="43">
                  <c:v>2.7364000000000001E-7</c:v>
                </c:pt>
                <c:pt idx="44">
                  <c:v>2.7178999999999997E-7</c:v>
                </c:pt>
                <c:pt idx="45">
                  <c:v>2.8165700000000002E-7</c:v>
                </c:pt>
                <c:pt idx="46">
                  <c:v>2.6743099999999998E-7</c:v>
                </c:pt>
                <c:pt idx="47">
                  <c:v>2.8952499999999999E-7</c:v>
                </c:pt>
                <c:pt idx="48">
                  <c:v>2.77767E-7</c:v>
                </c:pt>
                <c:pt idx="49">
                  <c:v>2.8565000000000002E-7</c:v>
                </c:pt>
                <c:pt idx="50">
                  <c:v>3.0478899999999999E-7</c:v>
                </c:pt>
                <c:pt idx="51">
                  <c:v>3.0343800000000002E-7</c:v>
                </c:pt>
                <c:pt idx="52">
                  <c:v>2.7760800000000001E-7</c:v>
                </c:pt>
                <c:pt idx="53">
                  <c:v>2.7360600000000002E-7</c:v>
                </c:pt>
                <c:pt idx="54">
                  <c:v>2.8431900000000002E-7</c:v>
                </c:pt>
                <c:pt idx="55">
                  <c:v>2.6674400000000002E-7</c:v>
                </c:pt>
                <c:pt idx="56">
                  <c:v>2.8906000000000002E-7</c:v>
                </c:pt>
                <c:pt idx="57">
                  <c:v>2.6769700000000002E-7</c:v>
                </c:pt>
                <c:pt idx="58">
                  <c:v>2.8835499999999999E-7</c:v>
                </c:pt>
                <c:pt idx="59">
                  <c:v>2.5228799999999999E-7</c:v>
                </c:pt>
                <c:pt idx="60">
                  <c:v>2.4311099999999999E-7</c:v>
                </c:pt>
                <c:pt idx="61">
                  <c:v>2.6544199999999998E-7</c:v>
                </c:pt>
                <c:pt idx="62">
                  <c:v>2.5697800000000001E-7</c:v>
                </c:pt>
                <c:pt idx="63">
                  <c:v>2.4888700000000002E-7</c:v>
                </c:pt>
                <c:pt idx="64">
                  <c:v>2.4856E-7</c:v>
                </c:pt>
                <c:pt idx="65">
                  <c:v>2.35398E-7</c:v>
                </c:pt>
                <c:pt idx="66">
                  <c:v>2.3153399999999999E-7</c:v>
                </c:pt>
                <c:pt idx="67">
                  <c:v>2.2908299999999999E-7</c:v>
                </c:pt>
                <c:pt idx="68">
                  <c:v>2.33976E-7</c:v>
                </c:pt>
                <c:pt idx="69">
                  <c:v>2.23866E-7</c:v>
                </c:pt>
                <c:pt idx="70">
                  <c:v>2.14204E-7</c:v>
                </c:pt>
                <c:pt idx="71">
                  <c:v>2.1227899999999999E-7</c:v>
                </c:pt>
                <c:pt idx="72">
                  <c:v>2.14553E-7</c:v>
                </c:pt>
                <c:pt idx="73">
                  <c:v>1.88129E-7</c:v>
                </c:pt>
                <c:pt idx="74">
                  <c:v>1.99351E-7</c:v>
                </c:pt>
                <c:pt idx="75">
                  <c:v>1.8316100000000001E-7</c:v>
                </c:pt>
                <c:pt idx="76">
                  <c:v>1.9240900000000001E-7</c:v>
                </c:pt>
                <c:pt idx="77">
                  <c:v>1.9066299999999999E-7</c:v>
                </c:pt>
                <c:pt idx="78">
                  <c:v>1.76178E-7</c:v>
                </c:pt>
                <c:pt idx="79">
                  <c:v>1.6623700000000001E-7</c:v>
                </c:pt>
                <c:pt idx="80">
                  <c:v>1.5671799999999999E-7</c:v>
                </c:pt>
                <c:pt idx="81">
                  <c:v>1.6040000000000001E-7</c:v>
                </c:pt>
                <c:pt idx="82">
                  <c:v>1.5881100000000001E-7</c:v>
                </c:pt>
                <c:pt idx="83">
                  <c:v>1.6152999999999999E-7</c:v>
                </c:pt>
                <c:pt idx="84">
                  <c:v>1.43705E-7</c:v>
                </c:pt>
                <c:pt idx="85">
                  <c:v>1.3745600000000001E-7</c:v>
                </c:pt>
                <c:pt idx="86">
                  <c:v>1.3615199999999999E-7</c:v>
                </c:pt>
                <c:pt idx="87">
                  <c:v>1.43636E-7</c:v>
                </c:pt>
                <c:pt idx="88">
                  <c:v>1.11048E-7</c:v>
                </c:pt>
                <c:pt idx="89">
                  <c:v>1.1217100000000001E-7</c:v>
                </c:pt>
                <c:pt idx="90">
                  <c:v>1.0703E-7</c:v>
                </c:pt>
                <c:pt idx="91">
                  <c:v>9.2670100000000093E-8</c:v>
                </c:pt>
                <c:pt idx="92">
                  <c:v>1.05102E-7</c:v>
                </c:pt>
                <c:pt idx="93">
                  <c:v>8.9485100000000095E-8</c:v>
                </c:pt>
                <c:pt idx="94">
                  <c:v>8.9794600000000194E-8</c:v>
                </c:pt>
                <c:pt idx="95">
                  <c:v>9.4498600000000102E-8</c:v>
                </c:pt>
                <c:pt idx="96">
                  <c:v>7.6927500000000104E-8</c:v>
                </c:pt>
                <c:pt idx="97">
                  <c:v>7.3807700000000098E-8</c:v>
                </c:pt>
                <c:pt idx="98">
                  <c:v>7.3045900000000105E-8</c:v>
                </c:pt>
                <c:pt idx="99">
                  <c:v>7.9528200000000099E-8</c:v>
                </c:pt>
              </c:numCache>
            </c:numRef>
          </c:yVal>
          <c:smooth val="0"/>
        </c:ser>
        <c:ser>
          <c:idx val="2"/>
          <c:order val="2"/>
          <c:tx>
            <c:v>8 GeV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'muon acc'!$A$2:$A$101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'muon acc'!$R$2:$R$101</c:f>
              <c:numCache>
                <c:formatCode>0.00E+00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3.9337300000000099E-8</c:v>
                </c:pt>
                <c:pt idx="15">
                  <c:v>9.8091500000000095E-8</c:v>
                </c:pt>
                <c:pt idx="16">
                  <c:v>1.07415E-7</c:v>
                </c:pt>
                <c:pt idx="17">
                  <c:v>9.9475200000000099E-8</c:v>
                </c:pt>
                <c:pt idx="18">
                  <c:v>1.09053E-7</c:v>
                </c:pt>
                <c:pt idx="19">
                  <c:v>1.29507E-7</c:v>
                </c:pt>
                <c:pt idx="20">
                  <c:v>1.28552E-7</c:v>
                </c:pt>
                <c:pt idx="21">
                  <c:v>1.5341900000000001E-7</c:v>
                </c:pt>
                <c:pt idx="22">
                  <c:v>1.85254E-7</c:v>
                </c:pt>
                <c:pt idx="23">
                  <c:v>1.5419600000000001E-7</c:v>
                </c:pt>
                <c:pt idx="24">
                  <c:v>2.1190299999999999E-7</c:v>
                </c:pt>
                <c:pt idx="25">
                  <c:v>2.10045E-7</c:v>
                </c:pt>
                <c:pt idx="26">
                  <c:v>1.90856E-7</c:v>
                </c:pt>
                <c:pt idx="27">
                  <c:v>2.31125E-7</c:v>
                </c:pt>
                <c:pt idx="28">
                  <c:v>2.5681399999999999E-7</c:v>
                </c:pt>
                <c:pt idx="29">
                  <c:v>2.8595900000000003E-7</c:v>
                </c:pt>
                <c:pt idx="30">
                  <c:v>2.3918499999999998E-7</c:v>
                </c:pt>
                <c:pt idx="31">
                  <c:v>2.8036600000000001E-7</c:v>
                </c:pt>
                <c:pt idx="32">
                  <c:v>2.8048100000000001E-7</c:v>
                </c:pt>
                <c:pt idx="33">
                  <c:v>3.0629599999999998E-7</c:v>
                </c:pt>
                <c:pt idx="34">
                  <c:v>3.0804800000000001E-7</c:v>
                </c:pt>
                <c:pt idx="35">
                  <c:v>3.0711600000000001E-7</c:v>
                </c:pt>
                <c:pt idx="36">
                  <c:v>3.4650300000000002E-7</c:v>
                </c:pt>
                <c:pt idx="37">
                  <c:v>3.6259600000000098E-7</c:v>
                </c:pt>
                <c:pt idx="38">
                  <c:v>3.6580000000000001E-7</c:v>
                </c:pt>
                <c:pt idx="39">
                  <c:v>3.4671299999999999E-7</c:v>
                </c:pt>
                <c:pt idx="40">
                  <c:v>4.0269099999999999E-7</c:v>
                </c:pt>
                <c:pt idx="41">
                  <c:v>3.5615799999999998E-7</c:v>
                </c:pt>
                <c:pt idx="42">
                  <c:v>4.0951999999999998E-7</c:v>
                </c:pt>
                <c:pt idx="43">
                  <c:v>3.6622299999999998E-7</c:v>
                </c:pt>
                <c:pt idx="44">
                  <c:v>3.9739599999999999E-7</c:v>
                </c:pt>
                <c:pt idx="45">
                  <c:v>3.8823199999999998E-7</c:v>
                </c:pt>
                <c:pt idx="46">
                  <c:v>4.0361400000000101E-7</c:v>
                </c:pt>
                <c:pt idx="47">
                  <c:v>4.3000000000000001E-7</c:v>
                </c:pt>
                <c:pt idx="48">
                  <c:v>3.8184700000000002E-7</c:v>
                </c:pt>
                <c:pt idx="49">
                  <c:v>4.0389600000000101E-7</c:v>
                </c:pt>
                <c:pt idx="50">
                  <c:v>4.10058E-7</c:v>
                </c:pt>
                <c:pt idx="51">
                  <c:v>4.55106000000001E-7</c:v>
                </c:pt>
                <c:pt idx="52">
                  <c:v>3.9964499999999998E-7</c:v>
                </c:pt>
                <c:pt idx="53">
                  <c:v>4.4414000000000101E-7</c:v>
                </c:pt>
                <c:pt idx="54">
                  <c:v>3.80826E-7</c:v>
                </c:pt>
                <c:pt idx="55">
                  <c:v>4.08604000000001E-7</c:v>
                </c:pt>
                <c:pt idx="56">
                  <c:v>4.1441800000000003E-7</c:v>
                </c:pt>
                <c:pt idx="57">
                  <c:v>4.0063500000000099E-7</c:v>
                </c:pt>
                <c:pt idx="58">
                  <c:v>4.15516E-7</c:v>
                </c:pt>
                <c:pt idx="59">
                  <c:v>3.9829499999999998E-7</c:v>
                </c:pt>
                <c:pt idx="60">
                  <c:v>3.9485600000000098E-7</c:v>
                </c:pt>
                <c:pt idx="61">
                  <c:v>3.8803200000000102E-7</c:v>
                </c:pt>
                <c:pt idx="62">
                  <c:v>4.1507999999999998E-7</c:v>
                </c:pt>
                <c:pt idx="63">
                  <c:v>3.9817300000000101E-7</c:v>
                </c:pt>
                <c:pt idx="64">
                  <c:v>3.7488300000000102E-7</c:v>
                </c:pt>
                <c:pt idx="65">
                  <c:v>4.0147699999999999E-7</c:v>
                </c:pt>
                <c:pt idx="66">
                  <c:v>3.7314999999999998E-7</c:v>
                </c:pt>
                <c:pt idx="67">
                  <c:v>3.7559100000000002E-7</c:v>
                </c:pt>
                <c:pt idx="68">
                  <c:v>3.9090100000000001E-7</c:v>
                </c:pt>
                <c:pt idx="69">
                  <c:v>3.5020600000000001E-7</c:v>
                </c:pt>
                <c:pt idx="70">
                  <c:v>3.5497200000000102E-7</c:v>
                </c:pt>
                <c:pt idx="71">
                  <c:v>3.2930600000000002E-7</c:v>
                </c:pt>
                <c:pt idx="72">
                  <c:v>3.2294000000000001E-7</c:v>
                </c:pt>
                <c:pt idx="73">
                  <c:v>3.2068399999999999E-7</c:v>
                </c:pt>
                <c:pt idx="74">
                  <c:v>3.0477300000000098E-7</c:v>
                </c:pt>
                <c:pt idx="75">
                  <c:v>3.2090900000000001E-7</c:v>
                </c:pt>
                <c:pt idx="76">
                  <c:v>3.1127299999999998E-7</c:v>
                </c:pt>
                <c:pt idx="77">
                  <c:v>2.85678E-7</c:v>
                </c:pt>
                <c:pt idx="78">
                  <c:v>3.0134200000000003E-7</c:v>
                </c:pt>
                <c:pt idx="79">
                  <c:v>2.8186000000000001E-7</c:v>
                </c:pt>
                <c:pt idx="80">
                  <c:v>2.9000300000000001E-7</c:v>
                </c:pt>
                <c:pt idx="81">
                  <c:v>2.8358899999999999E-7</c:v>
                </c:pt>
                <c:pt idx="82">
                  <c:v>2.74056E-7</c:v>
                </c:pt>
                <c:pt idx="83">
                  <c:v>2.4863399999999997E-7</c:v>
                </c:pt>
                <c:pt idx="84">
                  <c:v>2.5601199999999998E-7</c:v>
                </c:pt>
                <c:pt idx="85">
                  <c:v>2.3962399999999998E-7</c:v>
                </c:pt>
                <c:pt idx="86">
                  <c:v>2.16119E-7</c:v>
                </c:pt>
                <c:pt idx="87">
                  <c:v>2.31427E-7</c:v>
                </c:pt>
                <c:pt idx="88">
                  <c:v>2.06451E-7</c:v>
                </c:pt>
                <c:pt idx="89">
                  <c:v>2.20034E-7</c:v>
                </c:pt>
                <c:pt idx="90">
                  <c:v>1.9735500000000001E-7</c:v>
                </c:pt>
                <c:pt idx="91">
                  <c:v>1.7515899999999999E-7</c:v>
                </c:pt>
                <c:pt idx="92">
                  <c:v>2.0601200000000001E-7</c:v>
                </c:pt>
                <c:pt idx="93">
                  <c:v>1.7067200000000001E-7</c:v>
                </c:pt>
                <c:pt idx="94">
                  <c:v>1.8328899999999999E-7</c:v>
                </c:pt>
                <c:pt idx="95">
                  <c:v>1.44334E-7</c:v>
                </c:pt>
                <c:pt idx="96">
                  <c:v>1.6607300000000001E-7</c:v>
                </c:pt>
                <c:pt idx="97">
                  <c:v>1.5811400000000001E-7</c:v>
                </c:pt>
                <c:pt idx="98">
                  <c:v>1.5489999999999999E-7</c:v>
                </c:pt>
                <c:pt idx="99">
                  <c:v>1.40625E-7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048136"/>
        <c:axId val="155048528"/>
      </c:scatterChart>
      <c:valAx>
        <c:axId val="15504813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p, MeV/c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048528"/>
        <c:crosses val="autoZero"/>
        <c:crossBetween val="midCat"/>
      </c:valAx>
      <c:valAx>
        <c:axId val="155048528"/>
        <c:scaling>
          <c:logBase val="10"/>
          <c:orientation val="minMax"/>
          <c:max val="1E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N</a:t>
                </a:r>
                <a:endParaRPr lang="en-US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048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11/11/2015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11/11/2015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11/11/2015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11/11/2015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11/11/2015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11/11/2015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11/11/2015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11/11/2015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11/11/2015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11/11/2015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11/11/2015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11/11/2015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254977" y="2985942"/>
            <a:ext cx="8537331" cy="75078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Beam energy optimization </a:t>
            </a:r>
            <a:r>
              <a:rPr lang="en-US" dirty="0"/>
              <a:t>for Mu2e @ </a:t>
            </a:r>
            <a:r>
              <a:rPr lang="en-US" dirty="0" smtClean="0"/>
              <a:t>PIP-II</a:t>
            </a:r>
            <a:endParaRPr lang="en-US" dirty="0"/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334108" y="4100813"/>
            <a:ext cx="8809892" cy="235274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Vitaly Pronskikh, Doug </a:t>
            </a:r>
            <a:r>
              <a:rPr lang="en-US" altLang="en-US" sz="1800" dirty="0" err="1" smtClean="0">
                <a:latin typeface="Helvetica" panose="020B0604020202020204" pitchFamily="34" charset="0"/>
                <a:ea typeface="Geneva" pitchFamily="121" charset="-128"/>
              </a:rPr>
              <a:t>Glenzinski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, Kyle </a:t>
            </a:r>
            <a:r>
              <a:rPr lang="en-US" altLang="en-US" sz="1800" dirty="0" err="1" smtClean="0">
                <a:latin typeface="Helvetica" panose="020B0604020202020204" pitchFamily="34" charset="0"/>
                <a:ea typeface="Geneva" pitchFamily="121" charset="-128"/>
              </a:rPr>
              <a:t>Knopfel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, Nikolai </a:t>
            </a:r>
            <a:r>
              <a:rPr lang="en-US" altLang="en-US" sz="1800" dirty="0" err="1" smtClean="0">
                <a:latin typeface="Helvetica" panose="020B0604020202020204" pitchFamily="34" charset="0"/>
                <a:ea typeface="Geneva" pitchFamily="121" charset="-128"/>
              </a:rPr>
              <a:t>Mokhov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, Robert </a:t>
            </a:r>
            <a:r>
              <a:rPr lang="en-US" altLang="en-US" sz="1800" dirty="0" err="1" smtClean="0">
                <a:latin typeface="Helvetica" panose="020B0604020202020204" pitchFamily="34" charset="0"/>
                <a:ea typeface="Geneva" pitchFamily="121" charset="-128"/>
              </a:rPr>
              <a:t>Tschirhart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algn="ctr"/>
            <a:endParaRPr lang="en-US" altLang="en-US" sz="16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algn="ctr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Fermi National Accelerator Laboratory</a:t>
            </a:r>
          </a:p>
          <a:p>
            <a:pPr algn="ctr" eaLnBrk="1" hangingPunct="1"/>
            <a:endParaRPr lang="en-US" altLang="en-US" sz="16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algn="ctr" eaLnBrk="1" hangingPunct="1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November 13, 2015</a:t>
            </a:r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  <a:p>
            <a:pPr algn="ctr" eaLnBrk="1" hangingPunct="1"/>
            <a:endParaRPr lang="en-US" altLang="en-US" sz="16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algn="ctr" eaLnBrk="1" hangingPunct="1"/>
            <a:endParaRPr lang="en-US" altLang="en-US" sz="16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algn="ctr" eaLnBrk="1" hangingPunct="1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Particle Accelerator for Science and Innovation, </a:t>
            </a:r>
            <a:r>
              <a:rPr lang="en-US" altLang="en-US" sz="1600" dirty="0" err="1" smtClean="0">
                <a:latin typeface="Helvetica" panose="020B0604020202020204" pitchFamily="34" charset="0"/>
                <a:ea typeface="Geneva" pitchFamily="121" charset="-128"/>
              </a:rPr>
              <a:t>Fermilab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, Batavia</a:t>
            </a:r>
            <a:endParaRPr lang="en-US" altLang="en-US" sz="1600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rgbClr val="FF0000"/>
                </a:solidFill>
                <a:latin typeface="Comic Sans MS" pitchFamily="66" charset="0"/>
              </a:rPr>
              <a:t>Mu- stopping rates and Figure of Merit </a:t>
            </a:r>
            <a:endParaRPr lang="en-US" sz="32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10" y="4581308"/>
            <a:ext cx="8732360" cy="804286"/>
          </a:xfrm>
        </p:spPr>
        <p:txBody>
          <a:bodyPr/>
          <a:lstStyle/>
          <a:p>
            <a:r>
              <a:rPr lang="en-US" sz="2200" dirty="0" smtClean="0"/>
              <a:t>3 years = </a:t>
            </a:r>
            <a:r>
              <a:rPr lang="en-US" sz="2200" dirty="0" smtClean="0"/>
              <a:t>4.7E21 </a:t>
            </a:r>
            <a:r>
              <a:rPr lang="en-US" sz="2200" dirty="0" smtClean="0"/>
              <a:t>protons on </a:t>
            </a:r>
            <a:r>
              <a:rPr lang="en-US" sz="2200" dirty="0" smtClean="0"/>
              <a:t>target @ 8 GeV (4.7E22 @ 0.8 GeV)</a:t>
            </a:r>
            <a:endParaRPr lang="en-US" sz="2200" dirty="0" smtClean="0"/>
          </a:p>
          <a:p>
            <a:r>
              <a:rPr lang="en-US" dirty="0" smtClean="0"/>
              <a:t>If only stopped muons are considered: 2-3 GeV</a:t>
            </a:r>
          </a:p>
          <a:p>
            <a:r>
              <a:rPr lang="en-US" dirty="0" smtClean="0"/>
              <a:t>If DPA is also considered: 1-3 GeV</a:t>
            </a:r>
          </a:p>
          <a:p>
            <a:r>
              <a:rPr lang="en-US" dirty="0" smtClean="0"/>
              <a:t>The FOM for 0.8 GeV is about the same as it is for 8 GeV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3909" y="4841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938139"/>
              </p:ext>
            </p:extLst>
          </p:nvPr>
        </p:nvGraphicFramePr>
        <p:xfrm>
          <a:off x="0" y="745403"/>
          <a:ext cx="4899128" cy="3748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Graph" r:id="rId3" imgW="2920567" imgH="2234874" progId="">
                  <p:embed/>
                </p:oleObj>
              </mc:Choice>
              <mc:Fallback>
                <p:oleObj name="Graph" r:id="rId3" imgW="2920567" imgH="2234874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45403"/>
                        <a:ext cx="4899128" cy="37489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124991" y="1211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635139"/>
              </p:ext>
            </p:extLst>
          </p:nvPr>
        </p:nvGraphicFramePr>
        <p:xfrm>
          <a:off x="4323484" y="722497"/>
          <a:ext cx="492442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Graph" r:id="rId5" imgW="2920567" imgH="2234874" progId="">
                  <p:embed/>
                </p:oleObj>
              </mc:Choice>
              <mc:Fallback>
                <p:oleObj name="Graph" r:id="rId5" imgW="2920567" imgH="2234874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484" y="722497"/>
                        <a:ext cx="492442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fld id="{50889BEA-2B91-403F-ADA4-053DEE04721E}" type="datetime1">
              <a:rPr lang="en-US" altLang="en-US" smtClean="0"/>
              <a:pPr/>
              <a:t>11/12/2015</a:t>
            </a:fld>
            <a:endParaRPr lang="en-US" alt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</a:t>
            </a:r>
            <a:r>
              <a:rPr lang="en-US" dirty="0" smtClean="0"/>
              <a:t>| </a:t>
            </a:r>
            <a:r>
              <a:rPr lang="en-US" dirty="0"/>
              <a:t>Beam energy optimization for Mu2e @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36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Single-event sensitivity and limiting beam power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20747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888161"/>
              </p:ext>
            </p:extLst>
          </p:nvPr>
        </p:nvGraphicFramePr>
        <p:xfrm>
          <a:off x="127005" y="747148"/>
          <a:ext cx="4873044" cy="3477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Graph" r:id="rId3" imgW="2920567" imgH="2234874" progId="Origin50.Graph">
                  <p:embed/>
                </p:oleObj>
              </mc:Choice>
              <mc:Fallback>
                <p:oleObj name="Graph" r:id="rId3" imgW="2920567" imgH="2234874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5" y="747148"/>
                        <a:ext cx="4873044" cy="3477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07169" y="1312983"/>
            <a:ext cx="98537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1" y="4021206"/>
            <a:ext cx="8686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Estimate is made assuming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 smtClean="0"/>
              <a:t>3y run at 100 kW (same timing structure, but increased duty factor)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 smtClean="0"/>
              <a:t>Aluminum stopping target (</a:t>
            </a:r>
            <a:r>
              <a:rPr lang="en-US" sz="2000" dirty="0" err="1" smtClean="0"/>
              <a:t>ie</a:t>
            </a:r>
            <a:r>
              <a:rPr lang="en-US" sz="2000" dirty="0" smtClean="0"/>
              <a:t>. unchanged)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 smtClean="0"/>
              <a:t>Total number of stopped muons as on page 10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 smtClean="0"/>
              <a:t>Detectors can be made to handle increased rates so that acceptance and resolution comparable to current estimates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Could achieve </a:t>
            </a:r>
            <a:r>
              <a:rPr lang="en-US" dirty="0" smtClean="0"/>
              <a:t>&gt;x10 </a:t>
            </a:r>
            <a:r>
              <a:rPr lang="en-US" dirty="0" smtClean="0"/>
              <a:t>improvement for </a:t>
            </a:r>
            <a:r>
              <a:rPr lang="en-US" dirty="0" err="1" smtClean="0"/>
              <a:t>Tp</a:t>
            </a:r>
            <a:r>
              <a:rPr lang="en-US" dirty="0" smtClean="0"/>
              <a:t> in 0.8 – 5 GeV range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30724" y="1070835"/>
            <a:ext cx="4635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/>
              <a:buChar char="•"/>
            </a:pPr>
            <a:r>
              <a:rPr lang="en-US" dirty="0" smtClean="0"/>
              <a:t>The single-event-sensitivity (SES)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orresponds to the rate of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-to-e 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onversion at which the experiment would observe 1 </a:t>
            </a:r>
            <a:r>
              <a:rPr lang="en-US" dirty="0" smtClean="0"/>
              <a:t>event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Current Mu2e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ses</a:t>
            </a:r>
            <a:r>
              <a:rPr lang="en-US" dirty="0" smtClean="0">
                <a:solidFill>
                  <a:srgbClr val="FF0000"/>
                </a:solidFill>
              </a:rPr>
              <a:t>=3·10</a:t>
            </a:r>
            <a:r>
              <a:rPr lang="en-US" baseline="30000" dirty="0" smtClean="0">
                <a:solidFill>
                  <a:srgbClr val="FF0000"/>
                </a:solidFill>
              </a:rPr>
              <a:t>-17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pPr algn="ctr"/>
            <a:endParaRPr lang="en-US" dirty="0"/>
          </a:p>
          <a:p>
            <a:pPr marL="342900" indent="-342900" algn="ctr">
              <a:buFont typeface="Arial"/>
              <a:buChar char="•"/>
            </a:pPr>
            <a:r>
              <a:rPr lang="en-US" dirty="0" smtClean="0"/>
              <a:t>Estimated SES as a function of proton beam energy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fld id="{50889BEA-2B91-403F-ADA4-053DEE04721E}" type="datetime1">
              <a:rPr lang="en-US" altLang="en-US" smtClean="0"/>
              <a:pPr/>
              <a:t>11/12/2015</a:t>
            </a:fld>
            <a:endParaRPr lang="en-US" alt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</a:t>
            </a:r>
            <a:r>
              <a:rPr lang="en-US" dirty="0" smtClean="0"/>
              <a:t>| </a:t>
            </a:r>
            <a:r>
              <a:rPr lang="en-US" dirty="0"/>
              <a:t>Beam energy optimization for Mu2e @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82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rgbClr val="FF0000"/>
                </a:solidFill>
                <a:latin typeface="Comic Sans MS" pitchFamily="66" charset="0"/>
              </a:rPr>
              <a:t>Future plans</a:t>
            </a:r>
            <a:endParaRPr lang="en-US" sz="32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716" y="920172"/>
            <a:ext cx="6145822" cy="38612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3200" y="4666640"/>
            <a:ext cx="3436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Inner bore radius=20 cm</a:t>
            </a:r>
          </a:p>
          <a:p>
            <a:r>
              <a:rPr lang="en-US" dirty="0" smtClean="0"/>
              <a:t>No yield drop for R&gt;17 cm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437" y="5509334"/>
            <a:ext cx="8184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nvestigate </a:t>
            </a:r>
            <a:r>
              <a:rPr lang="en-US" dirty="0">
                <a:solidFill>
                  <a:srgbClr val="FF0000"/>
                </a:solidFill>
              </a:rPr>
              <a:t>the DPA and Power density deposition for a </a:t>
            </a:r>
            <a:r>
              <a:rPr lang="en-US" dirty="0" smtClean="0">
                <a:solidFill>
                  <a:srgbClr val="FF0000"/>
                </a:solidFill>
              </a:rPr>
              <a:t>tungsten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HRS </a:t>
            </a:r>
            <a:r>
              <a:rPr lang="en-US" dirty="0">
                <a:solidFill>
                  <a:srgbClr val="FF0000"/>
                </a:solidFill>
              </a:rPr>
              <a:t>with a </a:t>
            </a:r>
            <a:r>
              <a:rPr lang="en-US" dirty="0" smtClean="0">
                <a:solidFill>
                  <a:srgbClr val="FF0000"/>
                </a:solidFill>
              </a:rPr>
              <a:t>reduced </a:t>
            </a:r>
            <a:r>
              <a:rPr lang="en-US" dirty="0">
                <a:solidFill>
                  <a:srgbClr val="FF0000"/>
                </a:solidFill>
              </a:rPr>
              <a:t>inner bore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fld id="{50889BEA-2B91-403F-ADA4-053DEE04721E}" type="datetime1">
              <a:rPr lang="en-US" altLang="en-US" smtClean="0"/>
              <a:pPr/>
              <a:t>11/12/2015</a:t>
            </a:fld>
            <a:endParaRPr lang="en-US" alt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</a:t>
            </a:r>
            <a:r>
              <a:rPr lang="en-US" dirty="0" smtClean="0"/>
              <a:t>| </a:t>
            </a:r>
            <a:r>
              <a:rPr lang="en-US" dirty="0"/>
              <a:t>Beam energy optimization for Mu2e @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18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rgbClr val="FF0000"/>
                </a:solidFill>
                <a:latin typeface="Comic Sans MS" pitchFamily="66" charset="0"/>
              </a:rPr>
              <a:t>Conclusions</a:t>
            </a:r>
            <a:endParaRPr lang="en-US" sz="32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dependence of DPA damage, power density, muon yield and muon stopping rate is studied.</a:t>
            </a:r>
          </a:p>
          <a:p>
            <a:endParaRPr lang="en-US" sz="800" dirty="0" smtClean="0"/>
          </a:p>
          <a:p>
            <a:r>
              <a:rPr lang="en-US" dirty="0" smtClean="0"/>
              <a:t> A Figure of Merit is proposed: the ratio of stopped muon rate to DPA</a:t>
            </a:r>
          </a:p>
          <a:p>
            <a:pPr lvl="1"/>
            <a:r>
              <a:rPr lang="en-US" sz="2400" dirty="0" smtClean="0"/>
              <a:t>FOM is largest in the 1-3 </a:t>
            </a:r>
            <a:r>
              <a:rPr lang="en-US" sz="2400" dirty="0" err="1" smtClean="0"/>
              <a:t>GeV</a:t>
            </a:r>
            <a:r>
              <a:rPr lang="en-US" sz="2400" dirty="0" smtClean="0"/>
              <a:t> range</a:t>
            </a:r>
          </a:p>
          <a:p>
            <a:pPr lvl="1"/>
            <a:r>
              <a:rPr lang="en-US" sz="2400" dirty="0" smtClean="0"/>
              <a:t>FOM for 0.8 </a:t>
            </a:r>
            <a:r>
              <a:rPr lang="en-US" sz="2400" dirty="0" err="1" smtClean="0"/>
              <a:t>GeV</a:t>
            </a:r>
            <a:r>
              <a:rPr lang="en-US" sz="2400" dirty="0" smtClean="0"/>
              <a:t> is comparable to 8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endParaRPr lang="en-US" sz="800" dirty="0" smtClean="0"/>
          </a:p>
          <a:p>
            <a:r>
              <a:rPr lang="en-US" dirty="0" smtClean="0"/>
              <a:t>Assuming detectors can be made to handle increased rates, can plausibly achieve x10 improvement in sensitivity for 100 kW at </a:t>
            </a:r>
            <a:r>
              <a:rPr lang="en-US" dirty="0" err="1" smtClean="0"/>
              <a:t>Tp</a:t>
            </a:r>
            <a:r>
              <a:rPr lang="en-US" dirty="0" smtClean="0"/>
              <a:t> = 0.8-5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Additional work required to understand whether current coil + tungsten HRS design </a:t>
            </a:r>
            <a:r>
              <a:rPr lang="en-US" dirty="0" smtClean="0"/>
              <a:t>can likely </a:t>
            </a:r>
            <a:r>
              <a:rPr lang="en-US" dirty="0" smtClean="0"/>
              <a:t>tolerate 100 kW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fld id="{50889BEA-2B91-403F-ADA4-053DEE04721E}" type="datetime1">
              <a:rPr lang="en-US" altLang="en-US" smtClean="0"/>
              <a:pPr/>
              <a:t>11/12/2015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</a:t>
            </a:r>
            <a:r>
              <a:rPr lang="en-US" dirty="0" smtClean="0"/>
              <a:t>| </a:t>
            </a:r>
            <a:r>
              <a:rPr lang="en-US" dirty="0"/>
              <a:t>Beam energy optimization for Mu2e @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92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Spare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11/11/2015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 entering 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063893"/>
              </p:ext>
            </p:extLst>
          </p:nvPr>
        </p:nvGraphicFramePr>
        <p:xfrm>
          <a:off x="95692" y="872867"/>
          <a:ext cx="8941984" cy="551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496"/>
                <a:gridCol w="2235496"/>
                <a:gridCol w="2235496"/>
                <a:gridCol w="2235496"/>
              </a:tblGrid>
              <a:tr h="620177">
                <a:tc>
                  <a:txBody>
                    <a:bodyPr/>
                    <a:lstStyle/>
                    <a:p>
                      <a:r>
                        <a:rPr lang="en-US" dirty="0" smtClean="0"/>
                        <a:t>Ep, 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Mu-/proton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Stat. uncertainty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Stat.</a:t>
                      </a:r>
                      <a:r>
                        <a:rPr lang="en-US" baseline="0" dirty="0" smtClean="0"/>
                        <a:t> uncertainty, %</a:t>
                      </a:r>
                      <a:endParaRPr lang="en-US" dirty="0"/>
                    </a:p>
                  </a:txBody>
                  <a:tcPr/>
                </a:tc>
              </a:tr>
              <a:tr h="36361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4.45E-04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</a:tr>
              <a:tr h="36361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9.26E-04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3.96E-05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b"/>
                </a:tc>
              </a:tr>
              <a:tr h="36361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1.51E-03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9.53E-06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</a:tr>
              <a:tr h="36361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2.20E-03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5.51E-05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b"/>
                </a:tc>
              </a:tr>
              <a:tr h="36361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2.83E-03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1.31E-05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</a:tr>
              <a:tr h="36361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3.55E-03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7.06E-05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</a:tr>
              <a:tr h="36361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9.57E-03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1.16E-04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</a:tr>
              <a:tr h="36361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1.47E-02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1.44E-04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</a:tr>
              <a:tr h="36361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1.34E-02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1.38E-04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</a:tr>
              <a:tr h="36361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1.58E-02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1.50E-04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</a:tr>
              <a:tr h="36361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1.85E-02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1.93E-04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</a:tr>
              <a:tr h="36361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2.06E-02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2.83E-04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</a:tr>
              <a:tr h="36361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2.25E-02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2.51E-04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11/11/2015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215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rgbClr val="FF0000"/>
                </a:solidFill>
                <a:latin typeface="Comic Sans MS" pitchFamily="66" charset="0"/>
              </a:rPr>
              <a:t>Mu2e@PIP-II upgrade plans</a:t>
            </a:r>
            <a:endParaRPr lang="en-US" sz="32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040" y="2901742"/>
            <a:ext cx="3111926" cy="3383280"/>
          </a:xfrm>
        </p:spPr>
        <p:txBody>
          <a:bodyPr/>
          <a:lstStyle/>
          <a:p>
            <a:r>
              <a:rPr lang="en-US" sz="2000" dirty="0" smtClean="0"/>
              <a:t>Early next decade</a:t>
            </a:r>
          </a:p>
          <a:p>
            <a:r>
              <a:rPr lang="en-US" sz="2000" dirty="0" smtClean="0"/>
              <a:t>250 meter </a:t>
            </a:r>
            <a:r>
              <a:rPr lang="en-US" sz="2000" dirty="0" err="1" smtClean="0"/>
              <a:t>linac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20 Hz</a:t>
            </a:r>
            <a:r>
              <a:rPr lang="en-US" sz="2000" dirty="0" smtClean="0"/>
              <a:t>)?</a:t>
            </a:r>
          </a:p>
          <a:p>
            <a:r>
              <a:rPr lang="en-US" sz="2000" dirty="0" smtClean="0"/>
              <a:t>800 </a:t>
            </a:r>
            <a:r>
              <a:rPr lang="en-US" sz="2000" dirty="0" err="1" smtClean="0"/>
              <a:t>MeV</a:t>
            </a:r>
            <a:r>
              <a:rPr lang="en-US" sz="2000" dirty="0" smtClean="0"/>
              <a:t> proton beam (2 </a:t>
            </a:r>
            <a:r>
              <a:rPr lang="en-US" sz="2000" dirty="0" err="1" smtClean="0"/>
              <a:t>mA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-&gt; Booster -&gt; 8 </a:t>
            </a:r>
            <a:r>
              <a:rPr lang="en-US" sz="2000" dirty="0" err="1" smtClean="0"/>
              <a:t>GeV</a:t>
            </a:r>
            <a:r>
              <a:rPr lang="en-US" sz="2000" dirty="0" smtClean="0"/>
              <a:t> (120 kW)</a:t>
            </a:r>
          </a:p>
          <a:p>
            <a:r>
              <a:rPr lang="en-US" sz="2000" dirty="0" smtClean="0"/>
              <a:t>-&gt; Main Injector/Recycler</a:t>
            </a:r>
          </a:p>
          <a:p>
            <a:r>
              <a:rPr lang="en-US" sz="2000" dirty="0" smtClean="0"/>
              <a:t> -&gt;120 </a:t>
            </a:r>
            <a:r>
              <a:rPr lang="en-US" sz="2000" dirty="0" err="1" smtClean="0"/>
              <a:t>GeV</a:t>
            </a:r>
            <a:r>
              <a:rPr lang="en-US" sz="2000" dirty="0" smtClean="0"/>
              <a:t> (1.2 MW)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11/11/2015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Vitaly Pronskikh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Energy dependence of DPA damage in SC coils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6386" name="Picture 2" descr="http://pip2.fnal.gov/images/PIP-II-aerial-map-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4040" y="979714"/>
            <a:ext cx="2824664" cy="1788791"/>
          </a:xfrm>
          <a:prstGeom prst="rect">
            <a:avLst/>
          </a:prstGeom>
          <a:noFill/>
        </p:spPr>
      </p:pic>
      <p:graphicFrame>
        <p:nvGraphicFramePr>
          <p:cNvPr id="8" name="Content Placeholder 5"/>
          <p:cNvGraphicFramePr>
            <a:graphicFrameLocks/>
          </p:cNvGraphicFramePr>
          <p:nvPr>
            <p:extLst/>
          </p:nvPr>
        </p:nvGraphicFramePr>
        <p:xfrm>
          <a:off x="0" y="979714"/>
          <a:ext cx="6244040" cy="4996026"/>
        </p:xfrm>
        <a:graphic>
          <a:graphicData uri="http://schemas.openxmlformats.org/drawingml/2006/table">
            <a:tbl>
              <a:tblPr/>
              <a:tblGrid>
                <a:gridCol w="3409400"/>
                <a:gridCol w="1035004"/>
                <a:gridCol w="1081179"/>
                <a:gridCol w="718457"/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Energy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400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Current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25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Pulse Length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0.03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15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 Beam Power to Booster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13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Capability (@&gt;10% Duty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Factor)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~200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 (800 MeV)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NA</a:t>
                      </a:r>
                      <a:endParaRPr lang="en-US" sz="1600" kern="12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4.2×10</a:t>
                      </a:r>
                      <a:r>
                        <a:rPr lang="en-US" sz="1600" baseline="300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 smtClean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6.4×10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80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Program (max)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32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40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1.33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120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*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0.7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Upgrade Potential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NA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5975740"/>
            <a:ext cx="4889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Table from </a:t>
            </a:r>
            <a:r>
              <a:rPr lang="en-US" sz="2000" dirty="0" err="1" smtClean="0"/>
              <a:t>S.Holmes</a:t>
            </a:r>
            <a:r>
              <a:rPr lang="en-US" sz="2000" dirty="0" smtClean="0"/>
              <a:t>, Neutrino Summit, 2014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94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11/11/2015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80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4190"/>
            <a:ext cx="8672513" cy="4987867"/>
          </a:xfrm>
        </p:spPr>
        <p:txBody>
          <a:bodyPr/>
          <a:lstStyle/>
          <a:p>
            <a:r>
              <a:rPr lang="en-US" dirty="0" smtClean="0"/>
              <a:t>An improved proton source will be required for a next generation Mu2e</a:t>
            </a:r>
          </a:p>
          <a:p>
            <a:r>
              <a:rPr lang="en-US" dirty="0" smtClean="0"/>
              <a:t>Necessary to understand:</a:t>
            </a:r>
          </a:p>
          <a:p>
            <a:pPr lvl="1"/>
            <a:r>
              <a:rPr lang="en-US" dirty="0" smtClean="0"/>
              <a:t>Expected </a:t>
            </a:r>
            <a:r>
              <a:rPr lang="en-US" dirty="0" err="1" smtClean="0"/>
              <a:t>muon</a:t>
            </a:r>
            <a:r>
              <a:rPr lang="en-US" dirty="0" smtClean="0"/>
              <a:t> yield and </a:t>
            </a:r>
            <a:r>
              <a:rPr lang="en-US" dirty="0" err="1" smtClean="0"/>
              <a:t>muon</a:t>
            </a:r>
            <a:r>
              <a:rPr lang="en-US" dirty="0" smtClean="0"/>
              <a:t> stopping rates as a function of proton energy</a:t>
            </a:r>
          </a:p>
          <a:p>
            <a:pPr lvl="1"/>
            <a:r>
              <a:rPr lang="en-US" dirty="0" smtClean="0"/>
              <a:t>Potential performance constraints as a function of proton beam energy</a:t>
            </a:r>
          </a:p>
          <a:p>
            <a:r>
              <a:rPr lang="en-US" dirty="0" smtClean="0"/>
              <a:t>MARS15 is used because the energy-deposition-related quantities are well </a:t>
            </a:r>
            <a:r>
              <a:rPr lang="en-US" dirty="0" smtClean="0"/>
              <a:t>modeled as well as DPA damage (displacement-per-atom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PIP-II : Mu2e upgrade potential (@800 MeV) &gt; 100 kW (</a:t>
            </a:r>
            <a:r>
              <a:rPr lang="en-US" dirty="0" err="1" smtClean="0"/>
              <a:t>linac</a:t>
            </a:r>
            <a:r>
              <a:rPr lang="en-US" dirty="0" smtClean="0"/>
              <a:t>), 120 kW (@8 GeV) (Booster), energies within the range were also considered </a:t>
            </a:r>
          </a:p>
          <a:p>
            <a:r>
              <a:rPr lang="en-US" dirty="0" smtClean="0"/>
              <a:t>The energy range studied: 0.5 GeV – 8 GeV.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11/12/2015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Vitaly Pronskikh </a:t>
            </a:r>
            <a:r>
              <a:rPr lang="en-US" dirty="0" smtClean="0"/>
              <a:t>| </a:t>
            </a:r>
            <a:r>
              <a:rPr lang="en-US" dirty="0"/>
              <a:t>Beam energy optimization for Mu2e @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2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rgbClr val="FF0000"/>
                </a:solidFill>
                <a:latin typeface="Comic Sans MS" pitchFamily="66" charset="0"/>
              </a:rPr>
              <a:t>Baseline Mu2e and MARS15 simulations</a:t>
            </a:r>
            <a:endParaRPr lang="en-US" sz="28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87" y="1082270"/>
            <a:ext cx="4512621" cy="4987867"/>
          </a:xfrm>
        </p:spPr>
        <p:txBody>
          <a:bodyPr/>
          <a:lstStyle/>
          <a:p>
            <a:r>
              <a:rPr lang="en-US" dirty="0" smtClean="0"/>
              <a:t>8 GeV 8 kW proton beam</a:t>
            </a:r>
          </a:p>
          <a:p>
            <a:r>
              <a:rPr lang="en-US" dirty="0" smtClean="0"/>
              <a:t>W </a:t>
            </a:r>
            <a:r>
              <a:rPr lang="en-US" dirty="0" smtClean="0"/>
              <a:t>target L=16 cm D=0.6 cm (beam </a:t>
            </a:r>
            <a:r>
              <a:rPr lang="el-GR" dirty="0" smtClean="0"/>
              <a:t>σ</a:t>
            </a:r>
            <a:r>
              <a:rPr lang="en-US" dirty="0" smtClean="0"/>
              <a:t>=0.1 cm)</a:t>
            </a:r>
          </a:p>
          <a:p>
            <a:r>
              <a:rPr lang="en-US" dirty="0" smtClean="0"/>
              <a:t>Bronze HRS (tungsten considered for </a:t>
            </a:r>
            <a:r>
              <a:rPr lang="en-US" dirty="0"/>
              <a:t>upgrade), CDR </a:t>
            </a:r>
            <a:r>
              <a:rPr lang="en-US" dirty="0" smtClean="0"/>
              <a:t>design is used for the study</a:t>
            </a:r>
          </a:p>
          <a:p>
            <a:r>
              <a:rPr lang="en-US" dirty="0" smtClean="0"/>
              <a:t>PS, TS, DS (17-foil Al stopping </a:t>
            </a:r>
            <a:r>
              <a:rPr lang="en-US" dirty="0" smtClean="0"/>
              <a:t>target (STT))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MARS15 simulations: LAQGSM, thresholds: 1E-12 GeV for neutrons, 100 </a:t>
            </a:r>
            <a:r>
              <a:rPr lang="en-US" dirty="0" err="1" smtClean="0"/>
              <a:t>keV</a:t>
            </a:r>
            <a:r>
              <a:rPr lang="en-US" dirty="0" smtClean="0"/>
              <a:t> for charged h., </a:t>
            </a:r>
            <a:r>
              <a:rPr lang="en-US" dirty="0" err="1" smtClean="0"/>
              <a:t>muons</a:t>
            </a:r>
            <a:r>
              <a:rPr lang="en-US" dirty="0" smtClean="0"/>
              <a:t>, photons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7" y="916081"/>
            <a:ext cx="4114800" cy="40347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83280" y="3618411"/>
            <a:ext cx="169817" cy="22206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950823"/>
            <a:ext cx="4097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DPA and power density </a:t>
            </a:r>
            <a:r>
              <a:rPr lang="en-US" sz="1800" dirty="0" err="1" smtClean="0">
                <a:solidFill>
                  <a:srgbClr val="FF0000"/>
                </a:solidFill>
              </a:rPr>
              <a:t>vs</a:t>
            </a:r>
            <a:r>
              <a:rPr lang="en-US" sz="1800" dirty="0" smtClean="0">
                <a:solidFill>
                  <a:srgbClr val="FF0000"/>
                </a:solidFill>
              </a:rPr>
              <a:t> beam energy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   				        </a:t>
            </a:r>
            <a:r>
              <a:rPr lang="en-US" sz="1800" dirty="0" err="1" smtClean="0">
                <a:solidFill>
                  <a:srgbClr val="FF0000"/>
                </a:solidFill>
              </a:rPr>
              <a:t>vs</a:t>
            </a:r>
            <a:r>
              <a:rPr lang="en-US" sz="1800" dirty="0" smtClean="0">
                <a:solidFill>
                  <a:srgbClr val="FF0000"/>
                </a:solidFill>
              </a:rPr>
              <a:t> HRS material</a:t>
            </a:r>
          </a:p>
          <a:p>
            <a:r>
              <a:rPr lang="en-US" sz="1800" dirty="0" err="1" smtClean="0">
                <a:solidFill>
                  <a:srgbClr val="FF0000"/>
                </a:solidFill>
              </a:rPr>
              <a:t>Muon</a:t>
            </a:r>
            <a:r>
              <a:rPr lang="en-US" sz="1800" dirty="0" smtClean="0">
                <a:solidFill>
                  <a:srgbClr val="FF0000"/>
                </a:solidFill>
              </a:rPr>
              <a:t> yield/stopping rate </a:t>
            </a:r>
            <a:r>
              <a:rPr lang="en-US" sz="1800" dirty="0" err="1" smtClean="0">
                <a:solidFill>
                  <a:srgbClr val="FF0000"/>
                </a:solidFill>
              </a:rPr>
              <a:t>vs</a:t>
            </a:r>
            <a:r>
              <a:rPr lang="en-US" sz="1800" dirty="0" smtClean="0">
                <a:solidFill>
                  <a:srgbClr val="FF0000"/>
                </a:solidFill>
              </a:rPr>
              <a:t> beam energy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Figure of merit (stopping rate per  DPA)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6101" y="1485900"/>
            <a:ext cx="63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8526" y="2473569"/>
            <a:ext cx="63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8819" y="3467835"/>
            <a:ext cx="63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1372" y="3215730"/>
            <a:ext cx="83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fld id="{50889BEA-2B91-403F-ADA4-053DEE04721E}" type="datetime1">
              <a:rPr lang="en-US" altLang="en-US" smtClean="0"/>
              <a:pPr/>
              <a:t>11/12/2015</a:t>
            </a:fld>
            <a:endParaRPr lang="en-US" alt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</a:t>
            </a:r>
            <a:r>
              <a:rPr lang="en-US" dirty="0" smtClean="0"/>
              <a:t>| </a:t>
            </a:r>
            <a:r>
              <a:rPr lang="en-US" dirty="0"/>
              <a:t>Beam energy optimization for Mu2e @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25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0" dirty="0" smtClean="0">
                <a:solidFill>
                  <a:srgbClr val="FF0000"/>
                </a:solidFill>
                <a:latin typeface="Comic Sans MS" pitchFamily="66" charset="0"/>
                <a:ea typeface="Geneva" pitchFamily="121" charset="-128"/>
              </a:rPr>
              <a:t>DPA limit and model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746125"/>
            <a:ext cx="4478482" cy="338587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547553" y="3226526"/>
            <a:ext cx="396240" cy="1638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731" y="728683"/>
            <a:ext cx="3917670" cy="2843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1" y="3769129"/>
            <a:ext cx="3246120" cy="25218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971109"/>
            <a:ext cx="5538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HRS: Bronze, Tungsten</a:t>
            </a:r>
          </a:p>
          <a:p>
            <a:r>
              <a:rPr lang="en-US" dirty="0" smtClean="0"/>
              <a:t>DPA model: NRT (below 20 (150) MeV</a:t>
            </a:r>
          </a:p>
          <a:p>
            <a:r>
              <a:rPr lang="en-US" dirty="0" smtClean="0"/>
              <a:t>ENDFB-VII/NJOY based cross section</a:t>
            </a:r>
          </a:p>
          <a:p>
            <a:r>
              <a:rPr lang="en-US" dirty="0" smtClean="0"/>
              <a:t>library </a:t>
            </a:r>
            <a:r>
              <a:rPr lang="en-US" dirty="0" err="1" smtClean="0"/>
              <a:t>FermiDPA</a:t>
            </a:r>
            <a:r>
              <a:rPr lang="en-US" dirty="0" smtClean="0"/>
              <a:t> 1.0) is used. </a:t>
            </a:r>
            <a:r>
              <a:rPr lang="en-US" dirty="0" err="1" smtClean="0"/>
              <a:t>NbTi</a:t>
            </a:r>
            <a:r>
              <a:rPr lang="en-US" dirty="0" smtClean="0"/>
              <a:t> coils</a:t>
            </a:r>
          </a:p>
          <a:p>
            <a:r>
              <a:rPr lang="en-US" dirty="0" smtClean="0"/>
              <a:t>DPA limits incorporate KUR measured data</a:t>
            </a:r>
          </a:p>
          <a:p>
            <a:r>
              <a:rPr lang="en-US" dirty="0" smtClean="0"/>
              <a:t>4-6E-5 DPA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36469" y="3226526"/>
            <a:ext cx="3684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136469" y="3343307"/>
            <a:ext cx="3684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8" idx="0"/>
          </p:cNvCxnSpPr>
          <p:nvPr/>
        </p:nvCxnSpPr>
        <p:spPr>
          <a:xfrm flipH="1">
            <a:off x="1745673" y="1685893"/>
            <a:ext cx="4434465" cy="15406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6224155" y="2083981"/>
            <a:ext cx="518374" cy="49973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08285" y="2563647"/>
            <a:ext cx="2896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Neutron-induced DPA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483343" y="1273855"/>
            <a:ext cx="473223" cy="412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56566" y="1043022"/>
            <a:ext cx="1358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Total DPA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fld id="{50889BEA-2B91-403F-ADA4-053DEE04721E}" type="datetime1">
              <a:rPr lang="en-US" altLang="en-US" smtClean="0"/>
              <a:pPr/>
              <a:t>11/12/2015</a:t>
            </a:fld>
            <a:endParaRPr lang="en-US" alt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</a:t>
            </a:r>
            <a:r>
              <a:rPr lang="en-US" dirty="0" smtClean="0"/>
              <a:t>| </a:t>
            </a:r>
            <a:r>
              <a:rPr lang="en-US" dirty="0"/>
              <a:t>Beam energy optimization for Mu2e @ PIP-II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rgbClr val="FF0000"/>
                </a:solidFill>
                <a:latin typeface="Comic Sans MS" pitchFamily="66" charset="0"/>
              </a:rPr>
              <a:t>Power density </a:t>
            </a:r>
            <a:r>
              <a:rPr lang="en-US" sz="3200" b="0" dirty="0" smtClean="0">
                <a:solidFill>
                  <a:srgbClr val="FF0000"/>
                </a:solidFill>
                <a:latin typeface="Comic Sans MS" pitchFamily="66" charset="0"/>
              </a:rPr>
              <a:t>(PD) and </a:t>
            </a:r>
            <a:r>
              <a:rPr lang="en-US" sz="3200" b="0" dirty="0" smtClean="0">
                <a:solidFill>
                  <a:srgbClr val="FF0000"/>
                </a:solidFill>
                <a:latin typeface="Comic Sans MS" pitchFamily="66" charset="0"/>
              </a:rPr>
              <a:t>other limits</a:t>
            </a:r>
            <a:endParaRPr lang="en-US" sz="32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4" y="983617"/>
            <a:ext cx="3418094" cy="27851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08213" y="1037346"/>
            <a:ext cx="44836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density limit: </a:t>
            </a:r>
          </a:p>
          <a:p>
            <a:r>
              <a:rPr lang="en-US" dirty="0" smtClean="0"/>
              <a:t>-depends on the cooling scheme</a:t>
            </a:r>
          </a:p>
          <a:p>
            <a:r>
              <a:rPr lang="en-US" dirty="0" smtClean="0"/>
              <a:t>-involves many other assumptions</a:t>
            </a:r>
          </a:p>
          <a:p>
            <a:r>
              <a:rPr lang="en-US" dirty="0" smtClean="0"/>
              <a:t>Dynamic heat load limit:</a:t>
            </a:r>
          </a:p>
          <a:p>
            <a:r>
              <a:rPr lang="en-US" dirty="0" smtClean="0"/>
              <a:t>-scales with the number of cooling</a:t>
            </a:r>
          </a:p>
          <a:p>
            <a:r>
              <a:rPr lang="en-US" dirty="0" smtClean="0"/>
              <a:t>stations</a:t>
            </a:r>
          </a:p>
          <a:p>
            <a:r>
              <a:rPr lang="en-US" dirty="0" smtClean="0"/>
              <a:t>Absorbed dose limit: usually high</a:t>
            </a:r>
            <a:endParaRPr lang="ru-RU" dirty="0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745767"/>
              </p:ext>
            </p:extLst>
          </p:nvPr>
        </p:nvGraphicFramePr>
        <p:xfrm>
          <a:off x="280891" y="4015736"/>
          <a:ext cx="8431825" cy="2151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365"/>
                <a:gridCol w="1686365"/>
                <a:gridCol w="1686365"/>
                <a:gridCol w="1686365"/>
                <a:gridCol w="1686365"/>
              </a:tblGrid>
              <a:tr h="156134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Quantity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DPA, 10</a:t>
                      </a:r>
                      <a:r>
                        <a:rPr lang="en-US" sz="2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lang="en-US" sz="28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Power density, µW/g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Absorbed dose,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MGy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yr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Dynamic heat load, W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984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Specs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4-6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0.35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fld id="{50889BEA-2B91-403F-ADA4-053DEE04721E}" type="datetime1">
              <a:rPr lang="en-US" altLang="en-US" smtClean="0"/>
              <a:pPr/>
              <a:t>11/12/2015</a:t>
            </a:fld>
            <a:endParaRPr lang="en-US" alt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</a:t>
            </a:r>
            <a:r>
              <a:rPr lang="en-US" dirty="0" smtClean="0"/>
              <a:t>| </a:t>
            </a:r>
            <a:r>
              <a:rPr lang="en-US" dirty="0"/>
              <a:t>Beam energy optimization for Mu2e @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06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rgbClr val="FF0000"/>
                </a:solidFill>
                <a:latin typeface="Comic Sans MS" pitchFamily="66" charset="0"/>
              </a:rPr>
              <a:t>DPA as a function of beam energy</a:t>
            </a:r>
            <a:endParaRPr lang="en-US" sz="32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488678"/>
              </p:ext>
            </p:extLst>
          </p:nvPr>
        </p:nvGraphicFramePr>
        <p:xfrm>
          <a:off x="111104" y="877328"/>
          <a:ext cx="4540825" cy="371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Graph" r:id="rId3" imgW="3896280" imgH="2976480" progId="Origin50.Graph">
                  <p:embed/>
                </p:oleObj>
              </mc:Choice>
              <mc:Fallback>
                <p:oleObj name="Graph" r:id="rId3" imgW="3896280" imgH="2976480" progId="Origin50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04" y="877328"/>
                        <a:ext cx="4540825" cy="3712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4590039"/>
            <a:ext cx="88083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DPA damage and peak power density are:</a:t>
            </a:r>
          </a:p>
          <a:p>
            <a:r>
              <a:rPr lang="en-US" sz="2800" dirty="0" smtClean="0"/>
              <a:t>Largest at ~3 </a:t>
            </a:r>
            <a:r>
              <a:rPr lang="en-US" sz="2800" dirty="0" err="1" smtClean="0"/>
              <a:t>GeV</a:t>
            </a:r>
            <a:r>
              <a:rPr lang="en-US" sz="2800" dirty="0" smtClean="0"/>
              <a:t> and drops with energy below that energy</a:t>
            </a:r>
          </a:p>
          <a:p>
            <a:r>
              <a:rPr lang="en-US" sz="2800" dirty="0" smtClean="0"/>
              <a:t>Larger  for bronze than for tungsten by a factor of ~3-4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7328"/>
            <a:ext cx="8672513" cy="515358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72168"/>
              </p:ext>
            </p:extLst>
          </p:nvPr>
        </p:nvGraphicFramePr>
        <p:xfrm>
          <a:off x="4545624" y="1043045"/>
          <a:ext cx="4390414" cy="3546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Graph" r:id="rId5" imgW="3896280" imgH="2976480" progId="Origin50.Graph">
                  <p:embed/>
                </p:oleObj>
              </mc:Choice>
              <mc:Fallback>
                <p:oleObj name="Graph" r:id="rId5" imgW="3896280" imgH="29764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5624" y="1043045"/>
                        <a:ext cx="4390414" cy="3546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fld id="{50889BEA-2B91-403F-ADA4-053DEE04721E}" type="datetime1">
              <a:rPr lang="en-US" altLang="en-US" smtClean="0"/>
              <a:pPr/>
              <a:t>11/12/2015</a:t>
            </a:fld>
            <a:endParaRPr lang="en-US" alt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</a:t>
            </a:r>
            <a:r>
              <a:rPr lang="en-US" dirty="0" smtClean="0"/>
              <a:t>| </a:t>
            </a:r>
            <a:r>
              <a:rPr lang="en-US" dirty="0"/>
              <a:t>Beam energy optimization for Mu2e @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79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rgbClr val="FF0000"/>
                </a:solidFill>
                <a:latin typeface="Comic Sans MS" pitchFamily="66" charset="0"/>
              </a:rPr>
              <a:t>DPA and power density @ 100 kW</a:t>
            </a:r>
            <a:endParaRPr lang="en-US" sz="32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84617"/>
            <a:ext cx="8672513" cy="949758"/>
          </a:xfrm>
        </p:spPr>
        <p:txBody>
          <a:bodyPr/>
          <a:lstStyle/>
          <a:p>
            <a:r>
              <a:rPr lang="en-US" sz="2000" dirty="0" smtClean="0"/>
              <a:t>DPA: Current coil design </a:t>
            </a:r>
            <a:r>
              <a:rPr lang="en-US" sz="2000" dirty="0" smtClean="0"/>
              <a:t>can likely </a:t>
            </a:r>
            <a:r>
              <a:rPr lang="en-US" sz="2000" dirty="0" smtClean="0"/>
              <a:t>tolerate  100 kW at proton energies &lt; 1 GeV (if HRS thickness is increased).</a:t>
            </a:r>
          </a:p>
          <a:p>
            <a:r>
              <a:rPr lang="en-US" sz="2000" dirty="0" smtClean="0"/>
              <a:t>Power density: current coil design/cooling scheme can tolerate 100 kW at Ep = 0.8 GeV and lower. For higher energies another cooling scheme may be required.</a:t>
            </a:r>
          </a:p>
          <a:p>
            <a:r>
              <a:rPr lang="en-US" sz="2000" dirty="0" smtClean="0"/>
              <a:t>Above 1 </a:t>
            </a:r>
            <a:r>
              <a:rPr lang="en-US" sz="2000" dirty="0" err="1" smtClean="0"/>
              <a:t>GeV</a:t>
            </a:r>
            <a:r>
              <a:rPr lang="en-US" sz="2000" dirty="0" smtClean="0"/>
              <a:t> (DPA) or 2 </a:t>
            </a:r>
            <a:r>
              <a:rPr lang="en-US" sz="2000" dirty="0" err="1" smtClean="0"/>
              <a:t>GeV</a:t>
            </a:r>
            <a:r>
              <a:rPr lang="en-US" sz="2000" dirty="0" smtClean="0"/>
              <a:t> almost flat with energy.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848326"/>
              </p:ext>
            </p:extLst>
          </p:nvPr>
        </p:nvGraphicFramePr>
        <p:xfrm>
          <a:off x="0" y="510284"/>
          <a:ext cx="4939846" cy="3774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Graph" r:id="rId3" imgW="3896280" imgH="2976480" progId="">
                  <p:embed/>
                </p:oleObj>
              </mc:Choice>
              <mc:Fallback>
                <p:oleObj name="Graph" r:id="rId3" imgW="3896280" imgH="2976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0284"/>
                        <a:ext cx="4939846" cy="3774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791" y="510284"/>
            <a:ext cx="4790209" cy="366423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fld id="{50889BEA-2B91-403F-ADA4-053DEE04721E}" type="datetime1">
              <a:rPr lang="en-US" altLang="en-US" smtClean="0"/>
              <a:pPr/>
              <a:t>11/12/2015</a:t>
            </a:fld>
            <a:endParaRPr lang="en-US" alt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</a:t>
            </a:r>
            <a:r>
              <a:rPr lang="en-US" dirty="0" smtClean="0"/>
              <a:t>| </a:t>
            </a:r>
            <a:r>
              <a:rPr lang="en-US" dirty="0"/>
              <a:t>Beam energy optimization for Mu2e @ PIP-II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06450" y="3525715"/>
            <a:ext cx="33786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61085" y="3344008"/>
            <a:ext cx="32531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rgbClr val="FF0000"/>
                </a:solidFill>
                <a:latin typeface="Comic Sans MS" pitchFamily="66" charset="0"/>
              </a:rPr>
              <a:t>Mu- spectra and yields at TS</a:t>
            </a:r>
            <a:endParaRPr lang="en-US" sz="32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55418030"/>
              </p:ext>
            </p:extLst>
          </p:nvPr>
        </p:nvGraphicFramePr>
        <p:xfrm>
          <a:off x="87542" y="1161039"/>
          <a:ext cx="4785794" cy="376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873336" y="7454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76275" y="4967308"/>
            <a:ext cx="8095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Constant beam intensity (not power) = 6 · 10</a:t>
            </a:r>
            <a:r>
              <a:rPr lang="en-US" baseline="30000" dirty="0" smtClean="0"/>
              <a:t>12</a:t>
            </a:r>
            <a:r>
              <a:rPr lang="en-US" dirty="0" smtClean="0"/>
              <a:t> p/s</a:t>
            </a:r>
          </a:p>
          <a:p>
            <a:r>
              <a:rPr lang="en-US" dirty="0" smtClean="0"/>
              <a:t>Steepest rise in µ</a:t>
            </a:r>
            <a:r>
              <a:rPr lang="en-US" baseline="30000" dirty="0" smtClean="0"/>
              <a:t>−</a:t>
            </a:r>
            <a:r>
              <a:rPr lang="en-US" dirty="0" smtClean="0"/>
              <a:t> yields is between 0.5 and 2 GeV.</a:t>
            </a:r>
          </a:p>
          <a:p>
            <a:r>
              <a:rPr lang="en-US" dirty="0" smtClean="0"/>
              <a:t>Effective flux-based approach was used for counting </a:t>
            </a:r>
            <a:r>
              <a:rPr lang="en-US" dirty="0" err="1" smtClean="0"/>
              <a:t>muons</a:t>
            </a:r>
            <a:endParaRPr lang="ru-RU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110664"/>
              </p:ext>
            </p:extLst>
          </p:nvPr>
        </p:nvGraphicFramePr>
        <p:xfrm>
          <a:off x="4684940" y="1387142"/>
          <a:ext cx="4389618" cy="3353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Graph" r:id="rId4" imgW="3896280" imgH="2976480" progId="Origin50.Graph">
                  <p:embed/>
                </p:oleObj>
              </mc:Choice>
              <mc:Fallback>
                <p:oleObj name="Graph" r:id="rId4" imgW="3896280" imgH="29764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4940" y="1387142"/>
                        <a:ext cx="4389618" cy="3353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fld id="{50889BEA-2B91-403F-ADA4-053DEE04721E}" type="datetime1">
              <a:rPr lang="en-US" altLang="en-US" smtClean="0"/>
              <a:pPr/>
              <a:t>11/12/2015</a:t>
            </a:fld>
            <a:endParaRPr lang="en-US" alt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</a:t>
            </a:r>
            <a:r>
              <a:rPr lang="en-US" dirty="0" smtClean="0"/>
              <a:t>| </a:t>
            </a:r>
            <a:r>
              <a:rPr lang="en-US" dirty="0"/>
              <a:t>Beam energy optimization for Mu2e @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93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rgbClr val="FF0000"/>
                </a:solidFill>
                <a:latin typeface="Comic Sans MS" pitchFamily="66" charset="0"/>
              </a:rPr>
              <a:t>Acceptance</a:t>
            </a:r>
            <a:endParaRPr lang="en-US" sz="32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4898571"/>
            <a:ext cx="8672513" cy="87702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At 0.8 </a:t>
            </a:r>
            <a:r>
              <a:rPr lang="en-US" dirty="0" err="1" smtClean="0"/>
              <a:t>GeV</a:t>
            </a:r>
            <a:r>
              <a:rPr lang="en-US" dirty="0" smtClean="0"/>
              <a:t>                                          Average 1-8 </a:t>
            </a:r>
            <a:r>
              <a:rPr lang="en-US" dirty="0" err="1" smtClean="0"/>
              <a:t>GeV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Calculated using G4beamline, used with MARS15 calculated</a:t>
            </a:r>
          </a:p>
          <a:p>
            <a:pPr>
              <a:buNone/>
            </a:pPr>
            <a:r>
              <a:rPr lang="en-US" dirty="0" err="1" smtClean="0"/>
              <a:t>muon</a:t>
            </a:r>
            <a:r>
              <a:rPr lang="en-US" dirty="0" smtClean="0"/>
              <a:t> spectra at 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8330" y="916143"/>
            <a:ext cx="4413280" cy="371968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561610" y="916143"/>
            <a:ext cx="4208318" cy="3813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281397" y="2606709"/>
            <a:ext cx="301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Fraction that stops in the Al target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131884" y="2652710"/>
            <a:ext cx="3019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Fraction that stops in the Al target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409" y="4285983"/>
            <a:ext cx="463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Mu- momentum at entrance to TS (MeV/c)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20876" y="4387643"/>
            <a:ext cx="463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Mu- momentum at entrance to TS (MeV/c)</a:t>
            </a:r>
            <a:endParaRPr lang="en-US" sz="2000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fld id="{50889BEA-2B91-403F-ADA4-053DEE04721E}" type="datetime1">
              <a:rPr lang="en-US" altLang="en-US" smtClean="0"/>
              <a:pPr/>
              <a:t>11/12/2015</a:t>
            </a:fld>
            <a:endParaRPr lang="en-US" alt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Vitaly Pronskikh </a:t>
            </a:r>
            <a:r>
              <a:rPr lang="en-US" dirty="0" smtClean="0"/>
              <a:t>| </a:t>
            </a:r>
            <a:r>
              <a:rPr lang="en-US" dirty="0"/>
              <a:t>Beam energy optimization for Mu2e @ PIP-II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58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2714</TotalTime>
  <Words>1247</Words>
  <Application>Microsoft Office PowerPoint</Application>
  <PresentationFormat>On-screen Show (4:3)</PresentationFormat>
  <Paragraphs>289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Comic Sans MS</vt:lpstr>
      <vt:lpstr>Geneva</vt:lpstr>
      <vt:lpstr>Helvetica</vt:lpstr>
      <vt:lpstr>Lucida Grande</vt:lpstr>
      <vt:lpstr>Symbol</vt:lpstr>
      <vt:lpstr>Times New Roman</vt:lpstr>
      <vt:lpstr>FNAL_TemplateMac_060514</vt:lpstr>
      <vt:lpstr>Fermilab: Footer Only</vt:lpstr>
      <vt:lpstr>Graph</vt:lpstr>
      <vt:lpstr>Origin Graph</vt:lpstr>
      <vt:lpstr>Beam energy optimization for Mu2e @ PIP-II</vt:lpstr>
      <vt:lpstr>Introduction</vt:lpstr>
      <vt:lpstr>Baseline Mu2e and MARS15 simulations</vt:lpstr>
      <vt:lpstr>DPA limit and model</vt:lpstr>
      <vt:lpstr>Power density (PD) and other limits</vt:lpstr>
      <vt:lpstr>DPA as a function of beam energy</vt:lpstr>
      <vt:lpstr>DPA and power density @ 100 kW</vt:lpstr>
      <vt:lpstr>Mu- spectra and yields at TS</vt:lpstr>
      <vt:lpstr>Acceptance</vt:lpstr>
      <vt:lpstr>Mu- stopping rates and Figure of Merit </vt:lpstr>
      <vt:lpstr>Single-event sensitivity and limiting beam power</vt:lpstr>
      <vt:lpstr>Future plans</vt:lpstr>
      <vt:lpstr>Conclusions</vt:lpstr>
      <vt:lpstr>Spare slides</vt:lpstr>
      <vt:lpstr>Mu- entering TS</vt:lpstr>
      <vt:lpstr>Mu2e@PIP-II upgrade plans</vt:lpstr>
      <vt:lpstr>PowerPoint Presentation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dependence of DPA damage in SC coils and figure of merit for Mu2e @ PIP-II</dc:title>
  <dc:creator>Vitaly Pronskikh x 15404N</dc:creator>
  <cp:lastModifiedBy>Vitaly Pronskikh x 15404N</cp:lastModifiedBy>
  <cp:revision>56</cp:revision>
  <cp:lastPrinted>2014-01-20T19:40:21Z</cp:lastPrinted>
  <dcterms:created xsi:type="dcterms:W3CDTF">2015-05-09T16:59:27Z</dcterms:created>
  <dcterms:modified xsi:type="dcterms:W3CDTF">2015-11-13T00:46:20Z</dcterms:modified>
</cp:coreProperties>
</file>