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59" r:id="rId4"/>
    <p:sldId id="261" r:id="rId5"/>
    <p:sldId id="256" r:id="rId6"/>
    <p:sldId id="257" r:id="rId7"/>
    <p:sldId id="258" r:id="rId8"/>
    <p:sldId id="260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4F3F-330A-4E57-8801-D516BE119F3C}" type="datetimeFigureOut">
              <a:rPr lang="en-GB" smtClean="0"/>
              <a:t>13/11/2015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183D-7367-40D8-99D1-894CDA055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602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4F3F-330A-4E57-8801-D516BE119F3C}" type="datetimeFigureOut">
              <a:rPr lang="en-GB" smtClean="0"/>
              <a:t>13/11/2015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183D-7367-40D8-99D1-894CDA055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901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4F3F-330A-4E57-8801-D516BE119F3C}" type="datetimeFigureOut">
              <a:rPr lang="en-GB" smtClean="0"/>
              <a:t>13/11/2015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183D-7367-40D8-99D1-894CDA055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697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4F3F-330A-4E57-8801-D516BE119F3C}" type="datetimeFigureOut">
              <a:rPr lang="en-GB" smtClean="0"/>
              <a:t>13/11/2015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183D-7367-40D8-99D1-894CDA055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076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4F3F-330A-4E57-8801-D516BE119F3C}" type="datetimeFigureOut">
              <a:rPr lang="en-GB" smtClean="0"/>
              <a:t>13/11/2015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183D-7367-40D8-99D1-894CDA055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788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4F3F-330A-4E57-8801-D516BE119F3C}" type="datetimeFigureOut">
              <a:rPr lang="en-GB" smtClean="0"/>
              <a:t>13/11/2015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183D-7367-40D8-99D1-894CDA055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301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4F3F-330A-4E57-8801-D516BE119F3C}" type="datetimeFigureOut">
              <a:rPr lang="en-GB" smtClean="0"/>
              <a:t>13/11/2015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183D-7367-40D8-99D1-894CDA055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309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4F3F-330A-4E57-8801-D516BE119F3C}" type="datetimeFigureOut">
              <a:rPr lang="en-GB" smtClean="0"/>
              <a:t>13/11/2015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183D-7367-40D8-99D1-894CDA055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534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4F3F-330A-4E57-8801-D516BE119F3C}" type="datetimeFigureOut">
              <a:rPr lang="en-GB" smtClean="0"/>
              <a:t>13/11/2015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183D-7367-40D8-99D1-894CDA055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083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4F3F-330A-4E57-8801-D516BE119F3C}" type="datetimeFigureOut">
              <a:rPr lang="en-GB" smtClean="0"/>
              <a:t>13/11/2015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183D-7367-40D8-99D1-894CDA055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975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4F3F-330A-4E57-8801-D516BE119F3C}" type="datetimeFigureOut">
              <a:rPr lang="en-GB" smtClean="0"/>
              <a:t>13/11/2015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183D-7367-40D8-99D1-894CDA055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78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C4F3F-330A-4E57-8801-D516BE119F3C}" type="datetimeFigureOut">
              <a:rPr lang="en-GB" smtClean="0"/>
              <a:t>13/11/2015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7183D-7367-40D8-99D1-894CDA055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64949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400" b="1" dirty="0"/>
              <a:t>Helium cooled target concept for a Next-Gen Mu2e Target</a:t>
            </a: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PASI Meeting</a:t>
            </a:r>
          </a:p>
          <a:p>
            <a:pPr marL="0" indent="0" algn="ctr">
              <a:buNone/>
            </a:pPr>
            <a:r>
              <a:rPr lang="en-GB" dirty="0" err="1" smtClean="0"/>
              <a:t>Fermilab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/>
              <a:t>13</a:t>
            </a:r>
            <a:r>
              <a:rPr lang="en-GB" baseline="30000" dirty="0"/>
              <a:t>th</a:t>
            </a:r>
            <a:r>
              <a:rPr lang="en-GB" dirty="0"/>
              <a:t> Nov 2015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Tristan Davenne</a:t>
            </a:r>
          </a:p>
          <a:p>
            <a:pPr marL="0" indent="0" algn="ctr">
              <a:buNone/>
            </a:pPr>
            <a:r>
              <a:rPr lang="en-GB" dirty="0" smtClean="0"/>
              <a:t>High Power Targets Group</a:t>
            </a:r>
          </a:p>
          <a:p>
            <a:pPr marL="0" indent="0" algn="ctr">
              <a:buNone/>
            </a:pPr>
            <a:r>
              <a:rPr lang="en-GB" dirty="0" smtClean="0"/>
              <a:t>Rutherford Appleton Laboratory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649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799428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Cost estimate of developing a helium cooled target</a:t>
            </a:r>
            <a:endParaRPr lang="en-GB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9070612"/>
              </p:ext>
            </p:extLst>
          </p:nvPr>
        </p:nvGraphicFramePr>
        <p:xfrm>
          <a:off x="1763688" y="980728"/>
          <a:ext cx="5400598" cy="56166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9680"/>
                <a:gridCol w="1800459"/>
                <a:gridCol w="1800459"/>
              </a:tblGrid>
              <a:tr h="34302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effectLst/>
                        </a:rPr>
                        <a:t>Description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Nominal Size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Estimated Cost in dollars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96016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effectLst/>
                        </a:rPr>
                        <a:t>Helium cooled tungsten target with outer can to form helium cooling annular channel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1cm diameter x 18cm long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35k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800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Helium pipe work and valves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effectLst/>
                        </a:rPr>
                        <a:t>1inch diameter pipe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15k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9502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Helium to Air heat exchanger, heat to be dissipated to hall air by convection from a finned radiator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0.25m3 for each heat exchanger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30k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9452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Helium compressor and buffer tank if necessary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1mx0.5mx0.5m for each compressor   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75k for two off the shelf machines modified for helium use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300k for two be-spoke machines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96016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Vacuum pump and tank to provide helium circuit fill and emptying capability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20k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800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Design and Development Effort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2 man years 300k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9701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Integration, manufacturing and installation effort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2 man years 300k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900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TOTAL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smtClean="0">
                          <a:effectLst/>
                        </a:rPr>
                        <a:t>1000k</a:t>
                      </a:r>
                      <a:r>
                        <a:rPr lang="en-GB" sz="1000" dirty="0">
                          <a:effectLst/>
                        </a:rPr>
                        <a:t>$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322756" y="4869160"/>
            <a:ext cx="16561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Total similar to estimated budget for development of the radiation cooled target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6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67"/>
            <a:ext cx="8435280" cy="11430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Main risk factors for the Mu2e baseline radiation cooled tungsten target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" y="1600200"/>
            <a:ext cx="3106688" cy="4525963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Oxidation of high temp tungsten in a poor vacuum</a:t>
            </a:r>
          </a:p>
          <a:p>
            <a:r>
              <a:rPr lang="en-GB" dirty="0" smtClean="0"/>
              <a:t>Thermal creep of the target (an issue with tungsten light bulb filaments)</a:t>
            </a:r>
          </a:p>
          <a:p>
            <a:r>
              <a:rPr lang="en-GB" dirty="0" smtClean="0"/>
              <a:t>Radiation damage of tungsten at very high temperature not well studied (NNL report)</a:t>
            </a:r>
          </a:p>
          <a:p>
            <a:r>
              <a:rPr lang="en-GB" dirty="0" smtClean="0"/>
              <a:t>Design already at limit with 8kW beam, no scope for power upgrade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48065"/>
            <a:ext cx="4716234" cy="454523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794489" y="6093296"/>
            <a:ext cx="1297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P. Loveridge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637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44624" y="-315416"/>
            <a:ext cx="5410944" cy="11430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Helium cooled </a:t>
            </a:r>
            <a:r>
              <a:rPr lang="en-GB" sz="2800" dirty="0"/>
              <a:t>t</a:t>
            </a:r>
            <a:r>
              <a:rPr lang="en-GB" sz="2800" dirty="0" smtClean="0"/>
              <a:t>arget</a:t>
            </a:r>
            <a:endParaRPr lang="en-GB" sz="2800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06" b="29492"/>
          <a:stretch/>
        </p:blipFill>
        <p:spPr bwMode="auto">
          <a:xfrm>
            <a:off x="19613" y="2921635"/>
            <a:ext cx="5628005" cy="39363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0"/>
            <a:ext cx="5732145" cy="362331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96" b="37293"/>
          <a:stretch/>
        </p:blipFill>
        <p:spPr bwMode="auto">
          <a:xfrm>
            <a:off x="4796032" y="3615012"/>
            <a:ext cx="4319905" cy="32435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38588" y="548680"/>
            <a:ext cx="3409894" cy="1415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/>
              <a:t>p</a:t>
            </a:r>
            <a:r>
              <a:rPr lang="en-GB" sz="1400" dirty="0" smtClean="0"/>
              <a:t>roton beam : 8GeV 8kW 1mm sigma</a:t>
            </a:r>
          </a:p>
          <a:p>
            <a:pPr marL="0" indent="0">
              <a:buNone/>
            </a:pPr>
            <a:r>
              <a:rPr lang="en-GB" sz="1400" dirty="0" smtClean="0"/>
              <a:t>heat load = 588W</a:t>
            </a:r>
          </a:p>
          <a:p>
            <a:pPr marL="0" indent="0">
              <a:buNone/>
            </a:pPr>
            <a:r>
              <a:rPr lang="en-GB" sz="1400" dirty="0" smtClean="0"/>
              <a:t>helium mass flow = 1g/s</a:t>
            </a:r>
          </a:p>
          <a:p>
            <a:pPr marL="0" indent="0">
              <a:buNone/>
            </a:pPr>
            <a:r>
              <a:rPr lang="en-GB" sz="1400" dirty="0" smtClean="0"/>
              <a:t>max helium velocity = 356m/s</a:t>
            </a:r>
          </a:p>
          <a:p>
            <a:pPr marL="0" indent="0">
              <a:buNone/>
            </a:pPr>
            <a:r>
              <a:rPr lang="en-GB" sz="1400" dirty="0"/>
              <a:t>p</a:t>
            </a:r>
            <a:r>
              <a:rPr lang="en-GB" sz="1400" dirty="0" smtClean="0"/>
              <a:t>ressure drop = 0.2bar</a:t>
            </a:r>
          </a:p>
          <a:p>
            <a:pPr marL="0" indent="0">
              <a:buNone/>
            </a:pPr>
            <a:r>
              <a:rPr lang="en-GB" sz="1400" dirty="0"/>
              <a:t>m</a:t>
            </a:r>
            <a:r>
              <a:rPr lang="en-GB" sz="1400" dirty="0" smtClean="0"/>
              <a:t>ax tungsten temperature = 368°C</a:t>
            </a:r>
          </a:p>
          <a:p>
            <a:pPr marL="0" indent="0">
              <a:buNone/>
            </a:pPr>
            <a:r>
              <a:rPr lang="en-GB" sz="1400" dirty="0"/>
              <a:t>t</a:t>
            </a:r>
            <a:r>
              <a:rPr lang="en-GB" sz="1400" dirty="0" smtClean="0"/>
              <a:t>emperature variation per pulse = 58°C</a:t>
            </a:r>
          </a:p>
          <a:p>
            <a:pPr marL="0" indent="0">
              <a:buNone/>
            </a:pPr>
            <a:r>
              <a:rPr lang="en-GB" sz="1400" dirty="0"/>
              <a:t>m</a:t>
            </a:r>
            <a:r>
              <a:rPr lang="en-GB" sz="1400" dirty="0" smtClean="0"/>
              <a:t>ax von Mises stress = 10MPa</a:t>
            </a:r>
          </a:p>
          <a:p>
            <a:pPr marL="0" indent="0">
              <a:buNone/>
            </a:pPr>
            <a:r>
              <a:rPr lang="en-GB" sz="1400" dirty="0"/>
              <a:t>s</a:t>
            </a:r>
            <a:r>
              <a:rPr lang="en-GB" sz="1400" dirty="0" smtClean="0"/>
              <a:t>tress fluctuation = 6MPa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47256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17" y="-99392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Residual Nuclei calculated with FLUKA</a:t>
            </a:r>
            <a:endParaRPr lang="en-GB" sz="32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5395" t="43258" r="50167" b="18403"/>
          <a:stretch/>
        </p:blipFill>
        <p:spPr bwMode="auto">
          <a:xfrm>
            <a:off x="2945693" y="879651"/>
            <a:ext cx="5727700" cy="35775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5" t="32570" r="29120" b="49740"/>
          <a:stretch/>
        </p:blipFill>
        <p:spPr bwMode="auto">
          <a:xfrm>
            <a:off x="3108216" y="4789483"/>
            <a:ext cx="5565177" cy="129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9015" y="1340768"/>
            <a:ext cx="3049201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/>
              <a:t>Predict 2e13 </a:t>
            </a:r>
            <a:r>
              <a:rPr lang="en-GB" sz="1800" dirty="0"/>
              <a:t>hydrogen </a:t>
            </a:r>
            <a:r>
              <a:rPr lang="en-GB" sz="1800" dirty="0" smtClean="0"/>
              <a:t>nuclei/s </a:t>
            </a:r>
          </a:p>
          <a:p>
            <a:r>
              <a:rPr lang="en-GB" sz="1800" dirty="0" smtClean="0"/>
              <a:t>With 8kW beam power 1milligram </a:t>
            </a:r>
            <a:r>
              <a:rPr lang="en-GB" sz="1800" dirty="0"/>
              <a:t>of hydrogen </a:t>
            </a:r>
            <a:r>
              <a:rPr lang="en-GB" sz="1800" dirty="0" smtClean="0"/>
              <a:t>per year </a:t>
            </a:r>
          </a:p>
          <a:p>
            <a:r>
              <a:rPr lang="en-GB" sz="1800" dirty="0" smtClean="0"/>
              <a:t>11cc </a:t>
            </a:r>
            <a:r>
              <a:rPr lang="en-GB" sz="1800" dirty="0"/>
              <a:t>of </a:t>
            </a:r>
            <a:r>
              <a:rPr lang="en-GB" sz="1800" dirty="0" smtClean="0"/>
              <a:t>hydrogen gas </a:t>
            </a:r>
            <a:r>
              <a:rPr lang="en-GB" sz="1800" dirty="0"/>
              <a:t>at standard atmospheric </a:t>
            </a:r>
            <a:r>
              <a:rPr lang="en-GB" sz="1800" dirty="0" smtClean="0"/>
              <a:t>conditions  with calorific </a:t>
            </a:r>
            <a:r>
              <a:rPr lang="en-GB" sz="1800" dirty="0"/>
              <a:t>value of 140J </a:t>
            </a:r>
            <a:endParaRPr lang="en-GB" sz="1800" dirty="0" smtClean="0"/>
          </a:p>
          <a:p>
            <a:r>
              <a:rPr lang="en-GB" sz="1800" dirty="0" smtClean="0"/>
              <a:t>dealt </a:t>
            </a:r>
            <a:r>
              <a:rPr lang="en-GB" sz="1800" dirty="0"/>
              <a:t>with by occasional helium replacement during long service </a:t>
            </a:r>
            <a:r>
              <a:rPr lang="en-GB" sz="1800" dirty="0" smtClean="0"/>
              <a:t>intervals?</a:t>
            </a:r>
          </a:p>
        </p:txBody>
      </p:sp>
    </p:spTree>
    <p:extLst>
      <p:ext uri="{BB962C8B-B14F-4D97-AF65-F5344CB8AC3E}">
        <p14:creationId xmlns:p14="http://schemas.microsoft.com/office/powerpoint/2010/main" val="387750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827081"/>
            <a:ext cx="2443808" cy="1415008"/>
          </a:xfrm>
        </p:spPr>
        <p:txBody>
          <a:bodyPr>
            <a:noAutofit/>
          </a:bodyPr>
          <a:lstStyle/>
          <a:p>
            <a:r>
              <a:rPr lang="en-GB" sz="1600" dirty="0" smtClean="0"/>
              <a:t>Compressors:</a:t>
            </a:r>
          </a:p>
          <a:p>
            <a:r>
              <a:rPr lang="en-GB" sz="1600" dirty="0" smtClean="0"/>
              <a:t>Magnetic coupling driven, hermetically sealed aluminium scroll pump designed to compress helium</a:t>
            </a:r>
            <a:endParaRPr lang="en-GB" sz="16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775876" y="2637867"/>
            <a:ext cx="2120280" cy="13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/>
              <a:t>Heat exchangers:</a:t>
            </a:r>
          </a:p>
          <a:p>
            <a:r>
              <a:rPr lang="en-GB" sz="1600" dirty="0" smtClean="0"/>
              <a:t>Tube and fin helium to forced air convection units</a:t>
            </a:r>
            <a:endParaRPr lang="en-GB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7" t="9438" r="2210" b="8206"/>
          <a:stretch/>
        </p:blipFill>
        <p:spPr>
          <a:xfrm flipH="1">
            <a:off x="6563529" y="915914"/>
            <a:ext cx="2544975" cy="181096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5" t="27550" r="22851" b="13709"/>
          <a:stretch/>
        </p:blipFill>
        <p:spPr bwMode="auto">
          <a:xfrm>
            <a:off x="182503" y="1017490"/>
            <a:ext cx="2340649" cy="176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98" t="27029" r="37538" b="18860"/>
          <a:stretch/>
        </p:blipFill>
        <p:spPr bwMode="auto">
          <a:xfrm>
            <a:off x="7092280" y="4502823"/>
            <a:ext cx="1616707" cy="217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2574576" y="5409220"/>
            <a:ext cx="4392488" cy="13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600" dirty="0" smtClean="0"/>
              <a:t>Target:</a:t>
            </a:r>
          </a:p>
          <a:p>
            <a:pPr algn="r"/>
            <a:r>
              <a:rPr lang="en-GB" sz="1600" dirty="0" smtClean="0"/>
              <a:t>Bicycle wheel design as per water cooled target design with helium delivered to target from an annular manifold system via thin supporting tubes</a:t>
            </a:r>
            <a:endParaRPr lang="en-GB" sz="1600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547664" y="116632"/>
            <a:ext cx="5760640" cy="13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Helium </a:t>
            </a:r>
            <a:r>
              <a:rPr lang="en-GB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Cooling Circuit </a:t>
            </a:r>
            <a:endParaRPr lang="en-GB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1" t="16724" r="37801" b="14715"/>
          <a:stretch/>
        </p:blipFill>
        <p:spPr bwMode="auto">
          <a:xfrm>
            <a:off x="2520161" y="1124744"/>
            <a:ext cx="3988112" cy="436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107504" y="4665712"/>
            <a:ext cx="2736304" cy="1415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500" dirty="0" smtClean="0"/>
              <a:t>Approximate helium </a:t>
            </a:r>
          </a:p>
          <a:p>
            <a:pPr algn="l"/>
            <a:r>
              <a:rPr lang="en-GB" sz="1500" dirty="0" smtClean="0"/>
              <a:t>operating </a:t>
            </a:r>
            <a:r>
              <a:rPr lang="en-GB" sz="1500" dirty="0"/>
              <a:t> </a:t>
            </a:r>
            <a:r>
              <a:rPr lang="en-GB" sz="1500" dirty="0" smtClean="0"/>
              <a:t>conditions</a:t>
            </a:r>
          </a:p>
          <a:p>
            <a:pPr algn="l"/>
            <a:r>
              <a:rPr lang="en-GB" sz="1400" dirty="0" smtClean="0"/>
              <a:t>1 – 40°C 1.25bar (abs)</a:t>
            </a:r>
          </a:p>
          <a:p>
            <a:pPr algn="l"/>
            <a:r>
              <a:rPr lang="en-GB" sz="1400" dirty="0" smtClean="0"/>
              <a:t>2 – 40°C 1 bar (abs)</a:t>
            </a:r>
          </a:p>
          <a:p>
            <a:pPr algn="l"/>
            <a:r>
              <a:rPr lang="en-GB" sz="1400" dirty="0" smtClean="0"/>
              <a:t>3 – 100°C 1.75bar (abs)</a:t>
            </a:r>
          </a:p>
          <a:p>
            <a:pPr algn="l"/>
            <a:r>
              <a:rPr lang="en-GB" sz="1400" dirty="0" smtClean="0"/>
              <a:t>4 – 40°C 1.5 bar (abs)</a:t>
            </a:r>
          </a:p>
          <a:p>
            <a:pPr algn="l"/>
            <a:r>
              <a:rPr lang="en-GB" sz="1400" dirty="0" smtClean="0"/>
              <a:t>5 – 40°C 1.5 bar (abs)</a:t>
            </a:r>
          </a:p>
          <a:p>
            <a:pPr algn="l"/>
            <a:r>
              <a:rPr lang="en-GB" sz="1400" dirty="0" smtClean="0"/>
              <a:t>6 – 150°C 1.25 bar (abs)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741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78" y="-234280"/>
            <a:ext cx="2533236" cy="1791072"/>
          </a:xfrm>
        </p:spPr>
        <p:txBody>
          <a:bodyPr>
            <a:normAutofit/>
          </a:bodyPr>
          <a:lstStyle/>
          <a:p>
            <a:r>
              <a:rPr lang="en-GB" sz="3200" dirty="0" smtClean="0"/>
              <a:t>Scroll pump</a:t>
            </a:r>
            <a:endParaRPr lang="en-GB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2" t="24089" r="5393" b="11160"/>
          <a:stretch/>
        </p:blipFill>
        <p:spPr bwMode="auto">
          <a:xfrm>
            <a:off x="2410712" y="116632"/>
            <a:ext cx="6719757" cy="362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50539"/>
            <a:ext cx="4192940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0778" y="908720"/>
            <a:ext cx="2379934" cy="1415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r>
              <a:rPr lang="en-GB" sz="1600" dirty="0"/>
              <a:t>Hermetically sealed mechanisms</a:t>
            </a:r>
          </a:p>
          <a:p>
            <a:pPr marL="0" indent="0">
              <a:buNone/>
            </a:pPr>
            <a:r>
              <a:rPr lang="en-GB" sz="1600" dirty="0" smtClean="0"/>
              <a:t>Magnetic </a:t>
            </a:r>
            <a:r>
              <a:rPr lang="en-GB" sz="1600" dirty="0" smtClean="0"/>
              <a:t>coupling drive </a:t>
            </a:r>
            <a:r>
              <a:rPr lang="en-GB" sz="1600" dirty="0" smtClean="0"/>
              <a:t>systems</a:t>
            </a:r>
          </a:p>
          <a:p>
            <a:pPr marL="0" indent="0">
              <a:buNone/>
            </a:pPr>
            <a:r>
              <a:rPr lang="en-GB" sz="1600" dirty="0" smtClean="0"/>
              <a:t>Patented bellows sealed scroll pump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/>
              <a:t>Specifically </a:t>
            </a:r>
            <a:r>
              <a:rPr lang="en-GB" sz="1600" dirty="0" smtClean="0"/>
              <a:t>designed to work on helium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932040" y="4437112"/>
            <a:ext cx="4032448" cy="14737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 smtClean="0"/>
              <a:t>Plot shows performance test of P25 scroll pump compressing helium</a:t>
            </a:r>
          </a:p>
          <a:p>
            <a:pPr marL="0" indent="0">
              <a:buNone/>
            </a:pPr>
            <a:r>
              <a:rPr lang="en-GB" sz="1600" dirty="0" smtClean="0"/>
              <a:t>Performance in excess of Mu2e requirements with inlet temperature of 20°C</a:t>
            </a:r>
          </a:p>
          <a:p>
            <a:pPr marL="0" indent="0">
              <a:buNone/>
            </a:pPr>
            <a:r>
              <a:rPr lang="en-GB" sz="1600" dirty="0" smtClean="0"/>
              <a:t>Air squared design be-spoke compressors for  specific gases and temperature and pressure ratio requirements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30306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Heat exchanger</a:t>
            </a:r>
            <a:endParaRPr lang="en-GB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988840"/>
            <a:ext cx="4572000" cy="3517900"/>
          </a:xfr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39552" y="1574598"/>
            <a:ext cx="3070459" cy="3366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 smtClean="0"/>
              <a:t>Helium to Air heat exchanger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Large surface area (3m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) fin and tube structure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Forced air convection to chill helium back to target station air temperature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No additional water cooling circuit required</a:t>
            </a:r>
          </a:p>
          <a:p>
            <a:pPr marL="0" indent="0"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5815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Connecting pipework</a:t>
            </a:r>
            <a:endParaRPr lang="en-GB" sz="32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494" y="2204864"/>
            <a:ext cx="4584700" cy="2755900"/>
          </a:xfrm>
          <a:prstGeom prst="rect">
            <a:avLst/>
          </a:prstGeom>
          <a:noFill/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61115" y="1916832"/>
            <a:ext cx="3409894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 smtClean="0"/>
              <a:t>1gram/s of helium flowing down 25mm diameter pipe results in a pressure drop of 0.0001bar/m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 smtClean="0"/>
              <a:t>0.01 bar for 100m of pipe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t</a:t>
            </a:r>
            <a:r>
              <a:rPr lang="en-GB" sz="1600" dirty="0" smtClean="0"/>
              <a:t>ransport of helium between plant room and facility possible without requiring a significant pressure gradient.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8398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0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/>
              <a:t>Summary</a:t>
            </a:r>
          </a:p>
          <a:p>
            <a:pPr algn="ctr"/>
            <a:r>
              <a:rPr lang="en-GB" dirty="0" smtClean="0"/>
              <a:t>Pros and Cons of a helium cooled target compared to a radiation cooled target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 </a:t>
            </a:r>
          </a:p>
          <a:p>
            <a:r>
              <a:rPr lang="en-GB" dirty="0" smtClean="0"/>
              <a:t> 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384109"/>
              </p:ext>
            </p:extLst>
          </p:nvPr>
        </p:nvGraphicFramePr>
        <p:xfrm>
          <a:off x="863588" y="908720"/>
          <a:ext cx="7272808" cy="5735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6404"/>
                <a:gridCol w="3636404"/>
              </a:tblGrid>
              <a:tr h="380872">
                <a:tc>
                  <a:txBody>
                    <a:bodyPr/>
                    <a:lstStyle/>
                    <a:p>
                      <a:r>
                        <a:rPr lang="en-GB" dirty="0" smtClean="0"/>
                        <a:t>Pros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Cons</a:t>
                      </a:r>
                      <a:endParaRPr lang="en-GB" dirty="0"/>
                    </a:p>
                  </a:txBody>
                  <a:tcPr/>
                </a:tc>
              </a:tr>
              <a:tr h="1763688">
                <a:tc>
                  <a:txBody>
                    <a:bodyPr/>
                    <a:lstStyle/>
                    <a:p>
                      <a:r>
                        <a:rPr lang="en-GB" dirty="0" smtClean="0"/>
                        <a:t>Lower</a:t>
                      </a:r>
                      <a:r>
                        <a:rPr lang="en-GB" baseline="0" dirty="0" smtClean="0"/>
                        <a:t> temperature operation means</a:t>
                      </a:r>
                    </a:p>
                    <a:p>
                      <a:r>
                        <a:rPr lang="en-GB" baseline="0" dirty="0" smtClean="0"/>
                        <a:t>-more favourable tungsten properties</a:t>
                      </a:r>
                    </a:p>
                    <a:p>
                      <a:r>
                        <a:rPr lang="en-GB" baseline="0" dirty="0" smtClean="0"/>
                        <a:t>-lower stress magnitude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-no</a:t>
                      </a:r>
                      <a:r>
                        <a:rPr lang="en-GB" baseline="0" dirty="0" smtClean="0"/>
                        <a:t> risk of oxidation or chemical </a:t>
                      </a:r>
                      <a:r>
                        <a:rPr lang="en-GB" baseline="0" dirty="0" smtClean="0"/>
                        <a:t>erosion / less contamination</a:t>
                      </a:r>
                      <a:endParaRPr lang="en-GB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Lower temp operation means tungsten may be brittle 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703793">
                <a:tc>
                  <a:txBody>
                    <a:bodyPr/>
                    <a:lstStyle/>
                    <a:p>
                      <a:r>
                        <a:rPr lang="en-GB" dirty="0" smtClean="0"/>
                        <a:t>A</a:t>
                      </a:r>
                      <a:r>
                        <a:rPr lang="en-GB" baseline="0" dirty="0" smtClean="0"/>
                        <a:t> h</a:t>
                      </a:r>
                      <a:r>
                        <a:rPr lang="en-GB" dirty="0" smtClean="0"/>
                        <a:t>elium cooled target design</a:t>
                      </a:r>
                      <a:r>
                        <a:rPr lang="en-GB" baseline="0" dirty="0" smtClean="0"/>
                        <a:t> could cope with beam power significantly higher than 8kW making a future upgrade possible without changing target technology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Requires additional plant including helium compressors and heat </a:t>
                      </a:r>
                      <a:r>
                        <a:rPr lang="en-GB" dirty="0" smtClean="0"/>
                        <a:t>exchangers</a:t>
                      </a:r>
                      <a:endParaRPr lang="en-GB" dirty="0"/>
                    </a:p>
                  </a:txBody>
                  <a:tcPr/>
                </a:tc>
              </a:tr>
              <a:tr h="939136">
                <a:tc>
                  <a:txBody>
                    <a:bodyPr/>
                    <a:lstStyle/>
                    <a:p>
                      <a:r>
                        <a:rPr lang="en-GB" dirty="0" smtClean="0"/>
                        <a:t>Helium temperature measurements</a:t>
                      </a:r>
                      <a:r>
                        <a:rPr lang="en-GB" baseline="0" dirty="0" smtClean="0"/>
                        <a:t> would act as a diagnostic for the health of the target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Residual nuclei such as hydrogen may build up in</a:t>
                      </a:r>
                      <a:r>
                        <a:rPr lang="en-GB" baseline="0" dirty="0" smtClean="0"/>
                        <a:t> the closed helium circuit</a:t>
                      </a:r>
                      <a:endParaRPr lang="en-GB" dirty="0"/>
                    </a:p>
                  </a:txBody>
                  <a:tcPr/>
                </a:tc>
              </a:tr>
              <a:tr h="939136">
                <a:tc>
                  <a:txBody>
                    <a:bodyPr/>
                    <a:lstStyle/>
                    <a:p>
                      <a:r>
                        <a:rPr lang="en-GB" dirty="0" smtClean="0"/>
                        <a:t>Experience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smtClean="0"/>
                        <a:t>of operating tungsten targets at low </a:t>
                      </a:r>
                      <a:r>
                        <a:rPr lang="en-GB" baseline="0" dirty="0" smtClean="0"/>
                        <a:t>temperature?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Requires a thin titanium can around</a:t>
                      </a:r>
                      <a:r>
                        <a:rPr lang="en-GB" baseline="0" dirty="0" smtClean="0"/>
                        <a:t> tungsten target to form the helium cooling channel which may absorb some useful </a:t>
                      </a:r>
                      <a:r>
                        <a:rPr lang="en-GB" baseline="0" dirty="0" err="1" smtClean="0"/>
                        <a:t>pions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466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5875</TotalTime>
  <Words>692</Words>
  <Application>Microsoft Office PowerPoint</Application>
  <PresentationFormat>On-screen Show (4:3)</PresentationFormat>
  <Paragraphs>119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Main risk factors for the Mu2e baseline radiation cooled tungsten target</vt:lpstr>
      <vt:lpstr>Helium cooled target</vt:lpstr>
      <vt:lpstr>Residual Nuclei calculated with FLUKA</vt:lpstr>
      <vt:lpstr>PowerPoint Presentation</vt:lpstr>
      <vt:lpstr>Scroll pump</vt:lpstr>
      <vt:lpstr>Heat exchanger</vt:lpstr>
      <vt:lpstr>Connecting pipework</vt:lpstr>
      <vt:lpstr>PowerPoint Presentation</vt:lpstr>
      <vt:lpstr>Cost estimate of developing a helium cooled target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Davenne, Tristan (STFC,RAL,TECH)</dc:creator>
  <cp:lastModifiedBy>Davenne, Tristan (STFC,RAL,TECH)</cp:lastModifiedBy>
  <cp:revision>47</cp:revision>
  <dcterms:created xsi:type="dcterms:W3CDTF">2015-09-15T16:40:37Z</dcterms:created>
  <dcterms:modified xsi:type="dcterms:W3CDTF">2015-11-13T13:06:37Z</dcterms:modified>
</cp:coreProperties>
</file>