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26"/>
  </p:notesMasterIdLst>
  <p:handoutMasterIdLst>
    <p:handoutMasterId r:id="rId27"/>
  </p:handoutMasterIdLst>
  <p:sldIdLst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2" r:id="rId13"/>
    <p:sldId id="334" r:id="rId14"/>
    <p:sldId id="335" r:id="rId15"/>
    <p:sldId id="333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016" autoAdjust="0"/>
  </p:normalViewPr>
  <p:slideViewPr>
    <p:cSldViewPr snapToGrid="0" snapToObjects="1">
      <p:cViewPr>
        <p:scale>
          <a:sx n="100" d="100"/>
          <a:sy n="100" d="100"/>
        </p:scale>
        <p:origin x="-1784" y="-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11/12/15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11/12/15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90563"/>
            <a:ext cx="4560888" cy="3421062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545" y="4342854"/>
            <a:ext cx="5038910" cy="41215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81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E120B-615F-461D-8A8C-89AC6BEB8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91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9D8C-2882-41F9-92E5-94261C5AF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A3A6F847-EEB2-4562-8922-6C1018EC1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8FB5EF2-0A30-481B-A159-BB97A7C29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A1D54-386B-438A-B35B-786A972FA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B9CE0-6089-6147-B1EC-02419582C4CA}" type="datetime1">
              <a:rPr lang="en-US"/>
              <a:pPr>
                <a:defRPr/>
              </a:pPr>
              <a:t>11/12/15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Simos_E.McGinnis_Visit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D4D78-5F7D-1541-A6C1-BB8DA1A9D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8342B-3EEB-4356-B9ED-45883B1E3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2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6BCEC-84A3-42D1-A9FA-9CB73E2B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65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71366-A185-42D2-9506-4FA3B8FFB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0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01D06E4C-6333-4DFD-BF5D-A50EA7E5D3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8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90515DF6-1CA5-421A-9AE8-13AD4A57D03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hurh/Documents/Passat/RaDIATE/BLIP%20RaDIATE%202016%20Run/Proton%20Budget%20Test%20Matrix%20Estimates/RaDIATE_2016_ProtonBUDGET_BLIP_Draft_Oct_07_2015.xls" TargetMode="External"/><Relationship Id="rId4" Type="http://schemas.openxmlformats.org/officeDocument/2006/relationships/hyperlink" Target="file://localhost/Users/hurh/Documents/Passat/RaDIATE/BLIP%20RaDIATE%202016%20Run/BLIP%20Capsule-Sample%20Workbooks/BLIP%202016%20Cap-Sam%20Workbook%2002NOV.xlsx" TargetMode="External"/><Relationship Id="rId5" Type="http://schemas.openxmlformats.org/officeDocument/2006/relationships/hyperlink" Target="file://localhost/Users/hurh/Documents/Passat/RaDIATE/BLIP%20RaDIATE%202016%20Run/BLIP%202016%20MARS/BLIP_Preliminary_MARS_102315.xls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hurh/Documents/Passat/RaDIATE/BLIP%20RaDIATE%202016%20Run/BLIP%20Run%20Needs%20Spreadsheet/BLIP_Studies_Master_updated%20for%20draft%20matrix_Oct_23_2015.xlsx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RaDIATE</a:t>
            </a:r>
            <a:r>
              <a:rPr lang="en-US" sz="3600" dirty="0" smtClean="0"/>
              <a:t> irradiation run at BNL’s BLIP facility</a:t>
            </a:r>
            <a:endParaRPr lang="en-US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 smtClean="0">
                <a:latin typeface="Helvetica" pitchFamily="124" charset="0"/>
              </a:rPr>
              <a:t>P. Hurh</a:t>
            </a:r>
          </a:p>
          <a:p>
            <a:r>
              <a:rPr lang="en-US" altLang="en-US" dirty="0" smtClean="0">
                <a:latin typeface="Helvetica" pitchFamily="124" charset="0"/>
              </a:rPr>
              <a:t>2016 PASI Meeting</a:t>
            </a:r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 err="1">
                <a:latin typeface="Helvetica" pitchFamily="124" charset="0"/>
              </a:rPr>
              <a:t>Fermilab</a:t>
            </a:r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 smtClean="0">
                <a:latin typeface="Helvetica" pitchFamily="124" charset="0"/>
              </a:rPr>
              <a:t>12 November 2016</a:t>
            </a:r>
            <a:endParaRPr lang="en-US" altLang="en-US" dirty="0">
              <a:latin typeface="Helvetica" pitchFamily="12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92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Matrix Spreadsheets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Input spreadsheet:</a:t>
            </a:r>
          </a:p>
          <a:p>
            <a:pPr lvl="1"/>
            <a:r>
              <a:rPr lang="en-US" sz="2000" dirty="0" smtClean="0">
                <a:hlinkClick r:id="rId2" action="ppaction://hlinkfile"/>
              </a:rPr>
              <a:t>BLIP Input Master Spreadsheet</a:t>
            </a:r>
            <a:endParaRPr lang="en-US" sz="2000" dirty="0" smtClean="0"/>
          </a:p>
          <a:p>
            <a:pPr lvl="1"/>
            <a:r>
              <a:rPr lang="en-US" sz="2000" dirty="0" smtClean="0"/>
              <a:t>Ask for what participants are interested in irradiating</a:t>
            </a:r>
          </a:p>
          <a:p>
            <a:r>
              <a:rPr lang="en-US" sz="2000" dirty="0" smtClean="0"/>
              <a:t>First pass proton energy budget spreadsheet:</a:t>
            </a:r>
          </a:p>
          <a:p>
            <a:pPr lvl="1"/>
            <a:r>
              <a:rPr lang="en-US" sz="2000" dirty="0" smtClean="0">
                <a:hlinkClick r:id="rId3" action="ppaction://hlinkfile"/>
              </a:rPr>
              <a:t>Proton Energy Budget Spreadsheet</a:t>
            </a:r>
            <a:endParaRPr lang="en-US" sz="2000" dirty="0" smtClean="0"/>
          </a:p>
          <a:p>
            <a:pPr lvl="1"/>
            <a:r>
              <a:rPr lang="en-US" sz="2000" dirty="0" smtClean="0"/>
              <a:t>Our samples are upstream of the isotope production targets</a:t>
            </a:r>
          </a:p>
          <a:p>
            <a:pPr lvl="1"/>
            <a:r>
              <a:rPr lang="en-US" sz="2000" dirty="0" smtClean="0"/>
              <a:t>Our samples must degrade the beam to a pre-determined energy spectrum to ensure only a 20% loss in isotope production yield</a:t>
            </a:r>
          </a:p>
          <a:p>
            <a:r>
              <a:rPr lang="en-US" sz="2000" dirty="0" smtClean="0"/>
              <a:t>Capsule &amp; Sample spreadsheet:</a:t>
            </a:r>
          </a:p>
          <a:p>
            <a:pPr lvl="1"/>
            <a:r>
              <a:rPr lang="en-US" sz="2000" dirty="0" smtClean="0">
                <a:hlinkClick r:id="rId4" action="ppaction://hlinkfile"/>
              </a:rPr>
              <a:t>Capsule-Sample Spreadsheet</a:t>
            </a:r>
            <a:endParaRPr lang="en-US" sz="2000" dirty="0" smtClean="0"/>
          </a:p>
          <a:p>
            <a:pPr lvl="1"/>
            <a:r>
              <a:rPr lang="en-US" sz="2000" dirty="0" smtClean="0"/>
              <a:t>Groups materials into capsules</a:t>
            </a:r>
          </a:p>
          <a:p>
            <a:r>
              <a:rPr lang="en-US" sz="2000" dirty="0" smtClean="0"/>
              <a:t>MARS Analysis first pass results spreadsheet:</a:t>
            </a:r>
          </a:p>
          <a:p>
            <a:pPr lvl="1"/>
            <a:r>
              <a:rPr lang="en-US" sz="1800" dirty="0" smtClean="0">
                <a:hlinkClick r:id="rId5" action="ppaction://hlinkfile"/>
              </a:rPr>
              <a:t>MARS Results spreadsheet</a:t>
            </a:r>
            <a:endParaRPr lang="en-US" sz="1800" dirty="0" smtClean="0"/>
          </a:p>
          <a:p>
            <a:pPr lvl="1"/>
            <a:r>
              <a:rPr lang="en-US" sz="1800" dirty="0" smtClean="0"/>
              <a:t>First </a:t>
            </a:r>
            <a:r>
              <a:rPr lang="en-US" sz="1800" dirty="0" smtClean="0"/>
              <a:t>pass at 200 MeV for </a:t>
            </a:r>
            <a:r>
              <a:rPr lang="en-US" sz="1800" dirty="0" err="1" smtClean="0"/>
              <a:t>Edep</a:t>
            </a:r>
            <a:r>
              <a:rPr lang="en-US" sz="1800" dirty="0" smtClean="0"/>
              <a:t>, DPA and gas production, residual dose needs additional post-processing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371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RaDIATE</a:t>
            </a:r>
            <a:r>
              <a:rPr lang="en-US" dirty="0"/>
              <a:t> </a:t>
            </a:r>
            <a:r>
              <a:rPr lang="en-US" dirty="0" smtClean="0"/>
              <a:t>Upcoming Activities</a:t>
            </a:r>
            <a:r>
              <a:rPr lang="en-US" baseline="-25000" dirty="0" smtClean="0"/>
              <a:t>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5143499" cy="5256154"/>
          </a:xfrm>
        </p:spPr>
        <p:txBody>
          <a:bodyPr/>
          <a:lstStyle/>
          <a:p>
            <a:r>
              <a:rPr lang="en-US" sz="1800" b="1" dirty="0" err="1" smtClean="0">
                <a:solidFill>
                  <a:srgbClr val="831D23"/>
                </a:solidFill>
              </a:rPr>
              <a:t>RaDIATE</a:t>
            </a:r>
            <a:r>
              <a:rPr lang="en-US" sz="1800" b="1" dirty="0" smtClean="0">
                <a:solidFill>
                  <a:srgbClr val="831D23"/>
                </a:solidFill>
              </a:rPr>
              <a:t> Irradiation Run at BLIP-BNL</a:t>
            </a:r>
            <a:endParaRPr lang="en-US" sz="1800" dirty="0"/>
          </a:p>
          <a:p>
            <a:pPr lvl="1"/>
            <a:r>
              <a:rPr lang="en-US" sz="1600" dirty="0" smtClean="0"/>
              <a:t>In planning stage now</a:t>
            </a:r>
          </a:p>
          <a:p>
            <a:pPr lvl="1"/>
            <a:r>
              <a:rPr lang="en-US" sz="1600" dirty="0" smtClean="0"/>
              <a:t>Materials considered:</a:t>
            </a:r>
          </a:p>
          <a:p>
            <a:pPr lvl="2"/>
            <a:r>
              <a:rPr lang="en-US" sz="1400" dirty="0" smtClean="0"/>
              <a:t>Beryllium (4 grades)</a:t>
            </a:r>
          </a:p>
          <a:p>
            <a:pPr lvl="2"/>
            <a:r>
              <a:rPr lang="en-US" sz="1400" dirty="0" smtClean="0"/>
              <a:t>Glassy Carbon</a:t>
            </a:r>
          </a:p>
          <a:p>
            <a:pPr lvl="2"/>
            <a:r>
              <a:rPr lang="en-US" sz="1400" dirty="0" smtClean="0"/>
              <a:t>Si &amp; </a:t>
            </a:r>
            <a:r>
              <a:rPr lang="en-US" sz="1400" dirty="0" err="1" smtClean="0"/>
              <a:t>SiC</a:t>
            </a:r>
            <a:endParaRPr lang="en-US" sz="1400" dirty="0" smtClean="0"/>
          </a:p>
          <a:p>
            <a:pPr lvl="2"/>
            <a:r>
              <a:rPr lang="en-US" sz="1400" dirty="0" smtClean="0"/>
              <a:t>Titanium 6Al-4V (Grade 5 &amp; 23)</a:t>
            </a:r>
          </a:p>
          <a:p>
            <a:pPr lvl="2"/>
            <a:r>
              <a:rPr lang="en-US" sz="1400" dirty="0" smtClean="0"/>
              <a:t>C-C Composite</a:t>
            </a:r>
          </a:p>
          <a:p>
            <a:pPr lvl="2"/>
            <a:r>
              <a:rPr lang="en-US" sz="1400" dirty="0" smtClean="0"/>
              <a:t>Graphite (IG-430 &amp; POCO ZXF-5Q)</a:t>
            </a:r>
          </a:p>
          <a:p>
            <a:pPr lvl="2"/>
            <a:r>
              <a:rPr lang="en-US" sz="1400" dirty="0" smtClean="0"/>
              <a:t>Aluminum 6061-T6 &amp; 5754-O </a:t>
            </a:r>
          </a:p>
          <a:p>
            <a:pPr lvl="2"/>
            <a:r>
              <a:rPr lang="en-US" sz="1400" dirty="0" smtClean="0"/>
              <a:t>TZM</a:t>
            </a:r>
          </a:p>
          <a:p>
            <a:pPr lvl="2"/>
            <a:r>
              <a:rPr lang="en-US" sz="1400" dirty="0" smtClean="0"/>
              <a:t>Molybdenum</a:t>
            </a:r>
          </a:p>
          <a:p>
            <a:pPr lvl="2"/>
            <a:r>
              <a:rPr lang="en-US" sz="1400" dirty="0" smtClean="0"/>
              <a:t>Tungsten</a:t>
            </a:r>
          </a:p>
          <a:p>
            <a:pPr lvl="2"/>
            <a:r>
              <a:rPr lang="en-US" sz="1400" dirty="0" smtClean="0"/>
              <a:t>Iridium</a:t>
            </a:r>
          </a:p>
          <a:p>
            <a:pPr lvl="2"/>
            <a:r>
              <a:rPr lang="en-US" sz="1400" dirty="0" smtClean="0"/>
              <a:t>MAX Phase Ti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SiC</a:t>
            </a:r>
            <a:r>
              <a:rPr lang="en-US" sz="1400" baseline="-25000" dirty="0" smtClean="0"/>
              <a:t>2</a:t>
            </a:r>
            <a:endParaRPr lang="en-US" sz="1400" dirty="0" smtClean="0"/>
          </a:p>
          <a:p>
            <a:pPr lvl="1"/>
            <a:r>
              <a:rPr lang="en-US" sz="1600" dirty="0" smtClean="0"/>
              <a:t>8-12 week irradiation time</a:t>
            </a:r>
          </a:p>
          <a:p>
            <a:pPr lvl="2"/>
            <a:r>
              <a:rPr lang="en-US" sz="1400" dirty="0" smtClean="0"/>
              <a:t>0.06 DPA for Be; 1-3 DPA for Ti</a:t>
            </a:r>
          </a:p>
          <a:p>
            <a:pPr lvl="1"/>
            <a:r>
              <a:rPr lang="en-US" sz="1600" b="1" i="1" dirty="0" smtClean="0">
                <a:solidFill>
                  <a:srgbClr val="004C97"/>
                </a:solidFill>
              </a:rPr>
              <a:t>PIE funded and coordinated by each “User”</a:t>
            </a:r>
          </a:p>
          <a:p>
            <a:pPr lvl="2"/>
            <a:r>
              <a:rPr lang="en-US" sz="1400" b="1" i="1" dirty="0" smtClean="0">
                <a:solidFill>
                  <a:srgbClr val="004C97"/>
                </a:solidFill>
              </a:rPr>
              <a:t>PIE suppliers most likely PNNL, BNL, Oxford</a:t>
            </a:r>
          </a:p>
          <a:p>
            <a:pPr lvl="2"/>
            <a:endParaRPr lang="en-US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11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Hurh | PASI-16: WG2 Targets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119" y="1043046"/>
            <a:ext cx="4101280" cy="2055754"/>
          </a:xfrm>
          <a:prstGeom prst="rect">
            <a:avLst/>
          </a:prstGeom>
        </p:spPr>
      </p:pic>
      <p:pic>
        <p:nvPicPr>
          <p:cNvPr id="12" name="Content Placeholder 6" descr="IMG_026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138" y="3098800"/>
            <a:ext cx="2738177" cy="310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0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450" y="1033567"/>
            <a:ext cx="7315200" cy="511323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Users: Review Test Matrix ASAP</a:t>
            </a:r>
          </a:p>
          <a:p>
            <a:pPr lvl="1"/>
            <a:r>
              <a:rPr lang="en-US" dirty="0" smtClean="0"/>
              <a:t>Confirm materials, number of layers, thicknesses, sample types</a:t>
            </a:r>
          </a:p>
          <a:p>
            <a:pPr lvl="1"/>
            <a:r>
              <a:rPr lang="en-US" dirty="0" smtClean="0"/>
              <a:t>Work with PIE suppliers to obtain acceptable sample geometries</a:t>
            </a:r>
          </a:p>
          <a:p>
            <a:pPr lvl="1"/>
            <a:r>
              <a:rPr lang="en-US" dirty="0" smtClean="0"/>
              <a:t>Review dose and temperature requirements</a:t>
            </a:r>
          </a:p>
          <a:p>
            <a:r>
              <a:rPr lang="en-US" dirty="0" smtClean="0"/>
              <a:t>BNL: Identify nominal beam parameters</a:t>
            </a:r>
          </a:p>
          <a:p>
            <a:pPr lvl="1"/>
            <a:r>
              <a:rPr lang="en-US" dirty="0" smtClean="0"/>
              <a:t>Likely average beam current or flux</a:t>
            </a:r>
          </a:p>
          <a:p>
            <a:pPr lvl="1"/>
            <a:r>
              <a:rPr lang="en-US" dirty="0" smtClean="0"/>
              <a:t>Likely beam spot size</a:t>
            </a:r>
          </a:p>
          <a:p>
            <a:pPr lvl="1"/>
            <a:r>
              <a:rPr lang="en-US" dirty="0" smtClean="0"/>
              <a:t>Acceptable running periods (how long of a run is possible?)</a:t>
            </a:r>
          </a:p>
          <a:p>
            <a:r>
              <a:rPr lang="en-US" dirty="0" smtClean="0"/>
              <a:t>Fermilab: Simple Calculations and Simulations</a:t>
            </a:r>
          </a:p>
          <a:p>
            <a:pPr lvl="1"/>
            <a:r>
              <a:rPr lang="en-US" b="1" i="1" dirty="0" smtClean="0">
                <a:solidFill>
                  <a:srgbClr val="004C97"/>
                </a:solidFill>
              </a:rPr>
              <a:t>Peak DPA per material</a:t>
            </a:r>
          </a:p>
          <a:p>
            <a:pPr lvl="1"/>
            <a:r>
              <a:rPr lang="en-US" b="1" i="1" dirty="0" smtClean="0">
                <a:solidFill>
                  <a:srgbClr val="004C97"/>
                </a:solidFill>
              </a:rPr>
              <a:t>Energy deposition</a:t>
            </a:r>
          </a:p>
          <a:p>
            <a:pPr lvl="1"/>
            <a:r>
              <a:rPr lang="en-US" b="1" i="1" dirty="0" smtClean="0">
                <a:solidFill>
                  <a:srgbClr val="004C97"/>
                </a:solidFill>
              </a:rPr>
              <a:t>First pass thermal calculation to identify capsules needing insulating layers</a:t>
            </a:r>
          </a:p>
          <a:p>
            <a:pPr lvl="1"/>
            <a:r>
              <a:rPr lang="en-US" b="1" i="1" dirty="0" smtClean="0">
                <a:solidFill>
                  <a:srgbClr val="004C97"/>
                </a:solidFill>
              </a:rPr>
              <a:t>First pass residual dose calculations</a:t>
            </a:r>
          </a:p>
          <a:p>
            <a:pPr lvl="2"/>
            <a:r>
              <a:rPr lang="en-US" b="1" i="1" dirty="0" smtClean="0">
                <a:solidFill>
                  <a:srgbClr val="004C97"/>
                </a:solidFill>
              </a:rPr>
              <a:t>High-Z materials may be too hot to handle!</a:t>
            </a:r>
          </a:p>
          <a:p>
            <a:pPr lvl="2"/>
            <a:r>
              <a:rPr lang="en-US" b="1" i="1" dirty="0" smtClean="0">
                <a:solidFill>
                  <a:srgbClr val="004C97"/>
                </a:solidFill>
              </a:rPr>
              <a:t>Possibility to exchange high-z sample capsules during run?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October 7 2015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12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3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these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test matrix modifications to accommodate PIE requirements</a:t>
            </a:r>
          </a:p>
          <a:p>
            <a:r>
              <a:rPr lang="en-US" dirty="0" smtClean="0"/>
              <a:t>Provide information for detailed sample and capsule design</a:t>
            </a:r>
          </a:p>
          <a:p>
            <a:r>
              <a:rPr lang="en-US" dirty="0" smtClean="0"/>
              <a:t>Identify capsules/materials needing thermal insulation to reach acceptable irradiation temperatures</a:t>
            </a:r>
          </a:p>
          <a:p>
            <a:r>
              <a:rPr lang="en-US" dirty="0" smtClean="0"/>
              <a:t>Assess expected total DPA and weigh against expectations</a:t>
            </a:r>
          </a:p>
          <a:p>
            <a:r>
              <a:rPr lang="en-US" dirty="0" smtClean="0"/>
              <a:t>Get Users to start communicating with PIE suppliers to ensure sound experiment design</a:t>
            </a:r>
          </a:p>
          <a:p>
            <a:r>
              <a:rPr lang="en-US" dirty="0" smtClean="0"/>
              <a:t>Allow scheduling of the run with the packed BLIP schedule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October 7 2015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13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4230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at BNL Nov 23 - 25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Meeting with majority of users planned for Nov 23 – 25 at BNL to:</a:t>
            </a:r>
          </a:p>
          <a:p>
            <a:pPr lvl="1"/>
            <a:r>
              <a:rPr lang="en-US" dirty="0" smtClean="0"/>
              <a:t>Tour facility</a:t>
            </a:r>
          </a:p>
          <a:p>
            <a:pPr lvl="1"/>
            <a:r>
              <a:rPr lang="en-US" dirty="0" smtClean="0"/>
              <a:t>Plan for sample and capsule geometry</a:t>
            </a:r>
          </a:p>
          <a:p>
            <a:pPr lvl="1"/>
            <a:r>
              <a:rPr lang="en-US" dirty="0" smtClean="0"/>
              <a:t>Set time-tables</a:t>
            </a:r>
          </a:p>
          <a:p>
            <a:pPr lvl="1"/>
            <a:r>
              <a:rPr lang="en-US" dirty="0" smtClean="0"/>
              <a:t>Discuss PIE capabilities</a:t>
            </a:r>
          </a:p>
          <a:p>
            <a:pPr lvl="1"/>
            <a:r>
              <a:rPr lang="en-US" dirty="0" smtClean="0"/>
              <a:t>Plan for PIE</a:t>
            </a:r>
          </a:p>
          <a:p>
            <a:r>
              <a:rPr lang="en-US" dirty="0" smtClean="0"/>
              <a:t>Perhaps another meeting at BNL early in 2016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522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materials of interest?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there are other materials of interest to include:</a:t>
            </a:r>
          </a:p>
          <a:p>
            <a:pPr lvl="1"/>
            <a:r>
              <a:rPr lang="en-US" dirty="0" smtClean="0"/>
              <a:t>Will “bump” other materials out of proton energy budget</a:t>
            </a:r>
          </a:p>
          <a:p>
            <a:pPr lvl="1"/>
            <a:r>
              <a:rPr lang="en-US" dirty="0" smtClean="0"/>
              <a:t>Almost too late to include</a:t>
            </a:r>
          </a:p>
          <a:p>
            <a:pPr lvl="1"/>
            <a:r>
              <a:rPr lang="en-US" dirty="0" smtClean="0"/>
              <a:t>Please let me know ASAP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Hurh | PASI 2015 RaDIATE irradiation at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313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7000" y="831850"/>
            <a:ext cx="4267200" cy="375443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4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 smtClean="0">
                <a:cs typeface="+mn-cs"/>
              </a:rPr>
              <a:t>Experimental Facility occupies 2 hot cells and a HEPA-filtered fume hood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400" dirty="0">
              <a:cs typeface="+mn-cs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 smtClean="0">
                <a:cs typeface="+mn-cs"/>
              </a:rPr>
              <a:t>PIE analyses performed are: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400" dirty="0" smtClean="0">
              <a:cs typeface="+mn-cs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 smtClean="0">
                <a:cs typeface="+mn-cs"/>
              </a:rPr>
              <a:t>Stress-strain (tension, 3-point and 4-point bending)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 smtClean="0">
                <a:cs typeface="+mn-cs"/>
              </a:rPr>
              <a:t>Thermal Expansion and annealing (extremely sensitive dilatometer)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 smtClean="0">
                <a:cs typeface="+mn-cs"/>
              </a:rPr>
              <a:t>Thermal Conductivity (electrical resistivity)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 smtClean="0">
                <a:cs typeface="+mn-cs"/>
              </a:rPr>
              <a:t>Magnetic Whole probe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 smtClean="0">
                <a:cs typeface="+mn-cs"/>
              </a:rPr>
              <a:t>Ultrasonic  measurements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400" dirty="0">
              <a:cs typeface="+mn-cs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 smtClean="0">
                <a:cs typeface="+mn-cs"/>
              </a:rPr>
              <a:t>PLUS</a:t>
            </a:r>
            <a:endParaRPr lang="en-US" altLang="en-US" sz="1400" dirty="0">
              <a:cs typeface="+mn-cs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 smtClean="0">
                <a:cs typeface="+mn-cs"/>
              </a:rPr>
              <a:t>Photon spectra and isotopic analysis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 smtClean="0">
                <a:cs typeface="+mn-cs"/>
              </a:rPr>
              <a:t>Activity measurements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 smtClean="0">
                <a:cs typeface="+mn-cs"/>
              </a:rPr>
              <a:t>Weight loss or gain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400" dirty="0" smtClean="0">
                <a:cs typeface="+mn-cs"/>
              </a:rPr>
              <a:t>	</a:t>
            </a:r>
          </a:p>
        </p:txBody>
      </p:sp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139692" y="238770"/>
            <a:ext cx="8801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004C97"/>
                </a:solidFill>
              </a:rPr>
              <a:t>BNL Post-</a:t>
            </a:r>
            <a:r>
              <a:rPr lang="en-US" sz="2400" b="1" dirty="0" smtClean="0">
                <a:solidFill>
                  <a:srgbClr val="004C97"/>
                </a:solidFill>
              </a:rPr>
              <a:t>Irradiation Isotope Extraction/Processing Facility</a:t>
            </a:r>
            <a:endParaRPr lang="en-US" sz="2400" b="1" dirty="0">
              <a:solidFill>
                <a:srgbClr val="004C97"/>
              </a:solidFill>
            </a:endParaRPr>
          </a:p>
        </p:txBody>
      </p:sp>
      <p:pic>
        <p:nvPicPr>
          <p:cNvPr id="26627" name="Picture 6" descr="Hot_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855663"/>
            <a:ext cx="23622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7" descr="C:\Users\lh5\AppData\Local\Microsoft\Windows\Temporary Internet Files\Content.IE5\CN6Y4HY9\IMG00323-20110616-10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874713"/>
            <a:ext cx="24542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Fix-1297_IM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8"/>
          <a:stretch/>
        </p:blipFill>
        <p:spPr bwMode="auto">
          <a:xfrm>
            <a:off x="3557579" y="4559299"/>
            <a:ext cx="3001963" cy="170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J:\My Documents\ATR\NSUF\BNL-Proposal\Electrical_Res_Conductivit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b="29929"/>
          <a:stretch>
            <a:fillRect/>
          </a:stretch>
        </p:blipFill>
        <p:spPr bwMode="auto">
          <a:xfrm>
            <a:off x="317500" y="4425669"/>
            <a:ext cx="2022467" cy="183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 descr="Tensile_HotCell_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70"/>
          <a:stretch/>
        </p:blipFill>
        <p:spPr bwMode="auto">
          <a:xfrm>
            <a:off x="6559542" y="2543176"/>
            <a:ext cx="2505905" cy="338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" descr="C:\Users\simos\Desktop\NSUF\ATT325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92" y="2516188"/>
            <a:ext cx="272415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C:\Users\simos\Desktop\NSUF\ATT9239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7" r="7532"/>
          <a:stretch>
            <a:fillRect/>
          </a:stretch>
        </p:blipFill>
        <p:spPr bwMode="auto">
          <a:xfrm>
            <a:off x="2501900" y="4319508"/>
            <a:ext cx="1055679" cy="194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56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"/>
          <p:cNvSpPr txBox="1">
            <a:spLocks noChangeArrowheads="1"/>
          </p:cNvSpPr>
          <p:nvPr/>
        </p:nvSpPr>
        <p:spPr bwMode="auto">
          <a:xfrm>
            <a:off x="256381" y="200025"/>
            <a:ext cx="85760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004C97"/>
                </a:solidFill>
              </a:rPr>
              <a:t>BNL Post-Irradiation Facilities X-ray Diffraction at NSLS II</a:t>
            </a:r>
          </a:p>
        </p:txBody>
      </p:sp>
      <p:pic>
        <p:nvPicPr>
          <p:cNvPr id="27650" name="Picture 6" descr="load-lockas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10190" r="2675" b="8459"/>
          <a:stretch>
            <a:fillRect/>
          </a:stretch>
        </p:blipFill>
        <p:spPr bwMode="auto">
          <a:xfrm>
            <a:off x="152400" y="914400"/>
            <a:ext cx="18288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1" name="Group 9"/>
          <p:cNvGrpSpPr>
            <a:grpSpLocks/>
          </p:cNvGrpSpPr>
          <p:nvPr/>
        </p:nvGrpSpPr>
        <p:grpSpPr bwMode="auto">
          <a:xfrm>
            <a:off x="4038600" y="2365375"/>
            <a:ext cx="4946650" cy="3286125"/>
            <a:chOff x="0" y="0"/>
            <a:chExt cx="4320715" cy="2743200"/>
          </a:xfrm>
        </p:grpSpPr>
        <p:pic>
          <p:nvPicPr>
            <p:cNvPr id="11" name="Picture 10" descr="D:\ATR\NSUF\BNLProposal\IMG_121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620" y="0"/>
              <a:ext cx="2457095" cy="274320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D:\ATR\NSUF\BNLProposal\IMG_1213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65" b="33682"/>
            <a:stretch/>
          </p:blipFill>
          <p:spPr bwMode="auto">
            <a:xfrm>
              <a:off x="0" y="160481"/>
              <a:ext cx="1807860" cy="135414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ight Arrow 12"/>
            <p:cNvSpPr/>
            <p:nvPr/>
          </p:nvSpPr>
          <p:spPr>
            <a:xfrm>
              <a:off x="1731892" y="830912"/>
              <a:ext cx="381321" cy="45720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27652" name="Picture 9" descr="C:\Users\simos\Desktop\X17B1\Iso_7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144713"/>
            <a:ext cx="19335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load-lockassy-5 -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933450"/>
            <a:ext cx="1624013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3213" y="958850"/>
            <a:ext cx="4872037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ea typeface="ＭＳ Ｐゴシック" pitchFamily="34" charset="-128"/>
                <a:cs typeface="+mn-cs"/>
              </a:rPr>
              <a:t>X-ray diffraction studies of irradiated samples with the aid of a multi-functional experimental stage enabling: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ea typeface="ＭＳ Ｐゴシック" pitchFamily="34" charset="-128"/>
                <a:cs typeface="+mn-cs"/>
              </a:rPr>
              <a:t>Laser-induced annealing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ea typeface="ＭＳ Ｐゴシック" pitchFamily="34" charset="-128"/>
                <a:cs typeface="+mn-cs"/>
              </a:rPr>
              <a:t>Tension/twisting/4-point-bending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ea typeface="ＭＳ Ｐゴシック" pitchFamily="34" charset="-128"/>
                <a:cs typeface="+mn-cs"/>
              </a:rPr>
              <a:t>Exposure to different environments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ea typeface="ＭＳ Ｐゴシック" pitchFamily="34" charset="-128"/>
                <a:cs typeface="+mn-cs"/>
              </a:rPr>
              <a:t>Diamond anvil cell to be introduced in future update</a:t>
            </a:r>
          </a:p>
        </p:txBody>
      </p:sp>
      <p:sp>
        <p:nvSpPr>
          <p:cNvPr id="27655" name="TextBox 2"/>
          <p:cNvSpPr txBox="1">
            <a:spLocks noChangeArrowheads="1"/>
          </p:cNvSpPr>
          <p:nvPr/>
        </p:nvSpPr>
        <p:spPr bwMode="auto">
          <a:xfrm rot="-1315766">
            <a:off x="3741738" y="3263900"/>
            <a:ext cx="4030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00B0F0"/>
                </a:solidFill>
              </a:rPr>
              <a:t>Stage at NSLS II XPD Beamline </a:t>
            </a:r>
          </a:p>
        </p:txBody>
      </p:sp>
      <p:pic>
        <p:nvPicPr>
          <p:cNvPr id="1229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60738"/>
            <a:ext cx="3254718" cy="243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657" name="Picture 16" descr="C:\Users\simos\Desktop\NEET_etc\NEET_Summary_4Jeremy\amFe_sample_3 - Copy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2" r="2734" b="26425"/>
          <a:stretch>
            <a:fillRect/>
          </a:stretch>
        </p:blipFill>
        <p:spPr bwMode="auto">
          <a:xfrm>
            <a:off x="1909763" y="2287588"/>
            <a:ext cx="196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7" descr="C:\Users\simos\Desktop\NEET_etc\NEET_Summary_4Jeremy\amFe_irrad_loaded_Exp1_rev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4968" r="9515" b="-1883"/>
          <a:stretch>
            <a:fillRect/>
          </a:stretch>
        </p:blipFill>
        <p:spPr bwMode="auto">
          <a:xfrm>
            <a:off x="2784475" y="4364032"/>
            <a:ext cx="3300413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06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PNNL’s RPL</a:t>
            </a:r>
            <a:endParaRPr lang="en-US" sz="3600" dirty="0"/>
          </a:p>
        </p:txBody>
      </p:sp>
      <p:pic>
        <p:nvPicPr>
          <p:cNvPr id="7" name="Content Placeholder 6" descr="RPL PNNL.tiff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8" t="2228" r="148"/>
          <a:stretch/>
        </p:blipFill>
        <p:spPr>
          <a:xfrm>
            <a:off x="728928" y="863600"/>
            <a:ext cx="8262672" cy="56962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November 11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Hurh | PASI-16: WG2 Targets Overview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5528" y="57785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D. </a:t>
            </a:r>
            <a:r>
              <a:rPr lang="en-US" sz="1800" dirty="0" err="1" smtClean="0"/>
              <a:t>Asner</a:t>
            </a:r>
            <a:r>
              <a:rPr lang="en-US" sz="1800" dirty="0" smtClean="0"/>
              <a:t> PNNL</a:t>
            </a:r>
          </a:p>
        </p:txBody>
      </p:sp>
    </p:spTree>
    <p:extLst>
      <p:ext uri="{BB962C8B-B14F-4D97-AF65-F5344CB8AC3E}">
        <p14:creationId xmlns:p14="http://schemas.microsoft.com/office/powerpoint/2010/main" val="56902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8B9CE0-6089-6147-B1EC-02419582C4CA}" type="datetime1">
              <a:rPr lang="en-US" smtClean="0"/>
              <a:pPr>
                <a:defRPr/>
              </a:pPr>
              <a:t>11/12/15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Simos_E.McGinnis_Visit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D4D78-5F7D-1541-A6C1-BB8DA1A9DEB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9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Irradiation at BLIP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the only available facilities for high energy irradiation with high current and large beam spot size</a:t>
            </a:r>
          </a:p>
          <a:p>
            <a:r>
              <a:rPr lang="en-US" dirty="0" smtClean="0"/>
              <a:t>Reasons for doing irradiations already presented in </a:t>
            </a:r>
            <a:r>
              <a:rPr lang="en-US" dirty="0" err="1" smtClean="0"/>
              <a:t>RaDIATE</a:t>
            </a:r>
            <a:r>
              <a:rPr lang="en-US" dirty="0" smtClean="0"/>
              <a:t> presentation</a:t>
            </a:r>
          </a:p>
          <a:p>
            <a:r>
              <a:rPr lang="en-US" dirty="0" smtClean="0"/>
              <a:t>This presentation will give some of the details of what is planned thus far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11/12/2015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P. Hurh | PASI 2015 </a:t>
            </a:r>
            <a:r>
              <a:rPr lang="en-US" dirty="0" err="1" smtClean="0"/>
              <a:t>RaDIATE</a:t>
            </a:r>
            <a:r>
              <a:rPr lang="en-US" dirty="0" smtClean="0"/>
              <a:t> irradiation at BLIP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757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8B9CE0-6089-6147-B1EC-02419582C4CA}" type="datetime1">
              <a:rPr lang="en-US" smtClean="0"/>
              <a:pPr>
                <a:defRPr/>
              </a:pPr>
              <a:t>11/12/15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Simos_E.McGinnis_Visit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D4D78-5F7D-1541-A6C1-BB8DA1A9DEB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64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8B9CE0-6089-6147-B1EC-02419582C4CA}" type="datetime1">
              <a:rPr lang="en-US" smtClean="0"/>
              <a:pPr>
                <a:defRPr/>
              </a:pPr>
              <a:t>11/12/15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Simos_E.McGinnis_Visit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D4D78-5F7D-1541-A6C1-BB8DA1A9DEB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40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8B9CE0-6089-6147-B1EC-02419582C4CA}" type="datetime1">
              <a:rPr lang="en-US" smtClean="0"/>
              <a:pPr>
                <a:defRPr/>
              </a:pPr>
              <a:t>11/12/15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Simos_E.McGinnis_Visit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D4D78-5F7D-1541-A6C1-BB8DA1A9DEB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40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8B9CE0-6089-6147-B1EC-02419582C4CA}" type="datetime1">
              <a:rPr lang="en-US" smtClean="0"/>
              <a:pPr>
                <a:defRPr/>
              </a:pPr>
              <a:t>11/12/15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Simos_E.McGinnis_Visit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D4D78-5F7D-1541-A6C1-BB8DA1A9DEB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4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863"/>
            <a:ext cx="53784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1696">
            <a:off x="392113" y="2436813"/>
            <a:ext cx="4292600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4481513"/>
            <a:ext cx="3436937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Striped Right Arrow 10"/>
          <p:cNvSpPr/>
          <p:nvPr/>
        </p:nvSpPr>
        <p:spPr bwMode="auto">
          <a:xfrm rot="7547405">
            <a:off x="3630613" y="2746375"/>
            <a:ext cx="877888" cy="382587"/>
          </a:xfrm>
          <a:prstGeom prst="stripedRigh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322F31"/>
              </a:solidFill>
              <a:ea typeface="ＭＳ Ｐゴシック" pitchFamily="48" charset="-128"/>
              <a:cs typeface="+mn-cs"/>
            </a:endParaRPr>
          </a:p>
        </p:txBody>
      </p:sp>
      <p:sp>
        <p:nvSpPr>
          <p:cNvPr id="19461" name="TextBox 3"/>
          <p:cNvSpPr txBox="1">
            <a:spLocks noChangeArrowheads="1"/>
          </p:cNvSpPr>
          <p:nvPr/>
        </p:nvSpPr>
        <p:spPr bwMode="auto">
          <a:xfrm>
            <a:off x="46038" y="33338"/>
            <a:ext cx="3535362" cy="1200150"/>
          </a:xfrm>
          <a:prstGeom prst="rect">
            <a:avLst/>
          </a:prstGeom>
          <a:solidFill>
            <a:srgbClr val="FFFF00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</a:rPr>
              <a:t>BLIP</a:t>
            </a:r>
            <a:r>
              <a:rPr lang="en-US" sz="2400" b="1">
                <a:solidFill>
                  <a:schemeClr val="tx2"/>
                </a:solidFill>
              </a:rPr>
              <a:t> - </a:t>
            </a:r>
            <a:r>
              <a:rPr lang="en-US" sz="2400">
                <a:solidFill>
                  <a:schemeClr val="tx2"/>
                </a:solidFill>
              </a:rPr>
              <a:t>Working Horse of Accelerator-based Irradiations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5000" y="5831052"/>
            <a:ext cx="2051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Slides from N. </a:t>
            </a:r>
            <a:r>
              <a:rPr lang="en-US" sz="1200" dirty="0" err="1" smtClean="0"/>
              <a:t>Simos</a:t>
            </a:r>
            <a:r>
              <a:rPr lang="en-US" sz="1200" dirty="0" smtClean="0"/>
              <a:t> (BNL)</a:t>
            </a:r>
            <a:endParaRPr lang="en-US" sz="1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 descr="Figure1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0"/>
            <a:ext cx="336708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C:\Documents and Settings\simos\Desktop\Proposals\LHC_Lumi_Irrad\BLIP_FLUKA_BNL\ISOTOPE_Thorium_etc\Protons_TRGTs_ISO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278188"/>
            <a:ext cx="48783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C:\Documents and Settings\simos\Desktop\Proposals\LHC_Lumi_Irrad\BLIP_FLUKA_BNL\ISOTOPE_Thorium_etc\Energy_TRGTS_Isotopes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3143250"/>
            <a:ext cx="4379912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Copy of BLIP_2011_BeamPARAMET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/>
          <a:stretch>
            <a:fillRect/>
          </a:stretch>
        </p:blipFill>
        <p:spPr bwMode="auto">
          <a:xfrm>
            <a:off x="7161213" y="1123950"/>
            <a:ext cx="19827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2"/>
          <p:cNvSpPr txBox="1">
            <a:spLocks noChangeArrowheads="1"/>
          </p:cNvSpPr>
          <p:nvPr/>
        </p:nvSpPr>
        <p:spPr bwMode="auto">
          <a:xfrm>
            <a:off x="-19050" y="36513"/>
            <a:ext cx="5657850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4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b="1" dirty="0" smtClean="0">
                <a:solidFill>
                  <a:srgbClr val="FF0000"/>
                </a:solidFill>
                <a:cs typeface="+mn-cs"/>
              </a:rPr>
              <a:t>High Energy Proton Irradiation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(energies up to 200 MeV)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dirty="0" smtClean="0">
              <a:cs typeface="+mn-cs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b="1" dirty="0" smtClean="0">
                <a:cs typeface="+mn-cs"/>
              </a:rPr>
              <a:t>Material Irradiation Damage Studies for:</a:t>
            </a:r>
          </a:p>
          <a:p>
            <a:pPr marL="285750" indent="-285750">
              <a:spcBef>
                <a:spcPct val="0"/>
              </a:spcBef>
              <a:buClrTx/>
              <a:buSzTx/>
              <a:defRPr/>
            </a:pPr>
            <a:r>
              <a:rPr lang="en-US" altLang="en-US" sz="1800" dirty="0" smtClean="0">
                <a:cs typeface="+mn-cs"/>
              </a:rPr>
              <a:t>Large Hadron Collider (CERN)</a:t>
            </a:r>
          </a:p>
          <a:p>
            <a:pPr marL="285750" indent="-285750">
              <a:spcBef>
                <a:spcPct val="0"/>
              </a:spcBef>
              <a:buClrTx/>
              <a:buSzTx/>
              <a:defRPr/>
            </a:pPr>
            <a:r>
              <a:rPr lang="en-US" altLang="en-US" sz="1800" dirty="0" smtClean="0">
                <a:cs typeface="+mn-cs"/>
              </a:rPr>
              <a:t>Long Baseline Neutrino Experiment</a:t>
            </a:r>
          </a:p>
          <a:p>
            <a:pPr marL="285750" indent="-285750">
              <a:spcBef>
                <a:spcPct val="0"/>
              </a:spcBef>
              <a:buClrTx/>
              <a:buSzTx/>
              <a:defRPr/>
            </a:pPr>
            <a:r>
              <a:rPr lang="en-US" altLang="en-US" sz="1800" dirty="0" smtClean="0">
                <a:cs typeface="+mn-cs"/>
              </a:rPr>
              <a:t>Neutrino Factory</a:t>
            </a:r>
          </a:p>
        </p:txBody>
      </p:sp>
      <p:sp>
        <p:nvSpPr>
          <p:cNvPr id="21510" name="TextBox 2"/>
          <p:cNvSpPr txBox="1">
            <a:spLocks noChangeArrowheads="1"/>
          </p:cNvSpPr>
          <p:nvPr/>
        </p:nvSpPr>
        <p:spPr bwMode="auto">
          <a:xfrm>
            <a:off x="3028950" y="2516188"/>
            <a:ext cx="4695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Challenging (and COSTLY) irradiation mode</a:t>
            </a:r>
          </a:p>
          <a:p>
            <a:r>
              <a:rPr lang="en-US" sz="1800"/>
              <a:t>due to simultaneous isotope production</a:t>
            </a:r>
          </a:p>
        </p:txBody>
      </p:sp>
      <p:sp>
        <p:nvSpPr>
          <p:cNvPr id="21511" name="TextBox 3"/>
          <p:cNvSpPr txBox="1">
            <a:spLocks noChangeArrowheads="1"/>
          </p:cNvSpPr>
          <p:nvPr/>
        </p:nvSpPr>
        <p:spPr bwMode="auto">
          <a:xfrm rot="-3850957">
            <a:off x="3053557" y="4266406"/>
            <a:ext cx="1350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Isotope array</a:t>
            </a:r>
          </a:p>
        </p:txBody>
      </p:sp>
      <p:sp>
        <p:nvSpPr>
          <p:cNvPr id="21512" name="TextBox 19"/>
          <p:cNvSpPr txBox="1">
            <a:spLocks noChangeArrowheads="1"/>
          </p:cNvSpPr>
          <p:nvPr/>
        </p:nvSpPr>
        <p:spPr bwMode="auto">
          <a:xfrm rot="-3850957">
            <a:off x="7087394" y="4299744"/>
            <a:ext cx="1677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Isotope array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2405" y="5969551"/>
            <a:ext cx="2051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Slides from N. </a:t>
            </a:r>
            <a:r>
              <a:rPr lang="en-US" sz="1200" dirty="0" err="1" smtClean="0"/>
              <a:t>Simos</a:t>
            </a:r>
            <a:r>
              <a:rPr lang="en-US" sz="1200" dirty="0" smtClean="0"/>
              <a:t> (BNL)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simos\Desktop\RaDIATE_Collaboration\FLUKA_dpa\BLIP_dpa_profile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4913"/>
          <a:stretch>
            <a:fillRect/>
          </a:stretch>
        </p:blipFill>
        <p:spPr bwMode="auto">
          <a:xfrm>
            <a:off x="3175" y="3540125"/>
            <a:ext cx="8839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316865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82650"/>
            <a:ext cx="25146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100"/>
            <a:ext cx="193675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27711" r="23592" b="13033"/>
          <a:stretch>
            <a:fillRect/>
          </a:stretch>
        </p:blipFill>
        <p:spPr bwMode="auto">
          <a:xfrm>
            <a:off x="7208838" y="1758950"/>
            <a:ext cx="1898650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16700" y="6539726"/>
            <a:ext cx="2051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Slides from N. </a:t>
            </a:r>
            <a:r>
              <a:rPr lang="en-US" sz="1200" dirty="0" err="1" smtClean="0"/>
              <a:t>Simos</a:t>
            </a:r>
            <a:r>
              <a:rPr lang="en-US" sz="1200" dirty="0" smtClean="0"/>
              <a:t> (BNL)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Capsule and Basket from 2010</a:t>
            </a:r>
            <a:endParaRPr lang="en-US" dirty="0"/>
          </a:p>
        </p:txBody>
      </p:sp>
      <p:pic>
        <p:nvPicPr>
          <p:cNvPr id="8" name="Content Placeholder 7" descr="IMG_025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11372" r="20029" b="11372"/>
          <a:stretch/>
        </p:blipFill>
        <p:spPr>
          <a:xfrm>
            <a:off x="4824333" y="1185967"/>
            <a:ext cx="4025557" cy="43865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October 7 2015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6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7" name="Picture 6" descr="IMG_026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10638" r="31611" b="7902"/>
          <a:stretch/>
        </p:blipFill>
        <p:spPr>
          <a:xfrm>
            <a:off x="553464" y="1185967"/>
            <a:ext cx="4112126" cy="437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0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Capsule loaded with samples</a:t>
            </a:r>
            <a:endParaRPr lang="en-US" dirty="0"/>
          </a:p>
        </p:txBody>
      </p:sp>
      <p:pic>
        <p:nvPicPr>
          <p:cNvPr id="7" name="Content Placeholder 6" descr="IG430L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r="3873"/>
          <a:stretch/>
        </p:blipFill>
        <p:spPr>
          <a:xfrm>
            <a:off x="406417" y="1374942"/>
            <a:ext cx="4175126" cy="368124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October 7 2015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7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8" name="Picture 7" descr="IG430L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r="3778"/>
          <a:stretch/>
        </p:blipFill>
        <p:spPr>
          <a:xfrm>
            <a:off x="4581543" y="1374942"/>
            <a:ext cx="4224422" cy="36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3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BLIP drive box and basket</a:t>
            </a:r>
            <a:endParaRPr lang="en-US" dirty="0"/>
          </a:p>
        </p:txBody>
      </p:sp>
      <p:pic>
        <p:nvPicPr>
          <p:cNvPr id="7" name="Content Placeholder 6" descr="IMG_026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r="15231"/>
          <a:stretch/>
        </p:blipFill>
        <p:spPr>
          <a:xfrm>
            <a:off x="227264" y="1338367"/>
            <a:ext cx="3743158" cy="423909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October 7 2015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8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8" name="Picture 7" descr="IMG_01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1"/>
          <a:stretch/>
        </p:blipFill>
        <p:spPr>
          <a:xfrm>
            <a:off x="3965035" y="1338366"/>
            <a:ext cx="4958006" cy="423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9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Drawings and Layouts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October 7 2015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9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8" name="Picture 7" descr="Assy 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0" y="1470046"/>
            <a:ext cx="4768068" cy="4291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61" y="1470046"/>
            <a:ext cx="4492415" cy="429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6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ARD Mtg 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GARD Mtg template.potx</Template>
  <TotalTime>1848</TotalTime>
  <Words>922</Words>
  <Application>Microsoft Macintosh PowerPoint</Application>
  <PresentationFormat>On-screen Show (4:3)</PresentationFormat>
  <Paragraphs>176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GARD Mtg template</vt:lpstr>
      <vt:lpstr>Fermilab: Footer Only</vt:lpstr>
      <vt:lpstr>RaDIATE irradiation run at BNL’s BLIP facility</vt:lpstr>
      <vt:lpstr>Irradiation at BLIP</vt:lpstr>
      <vt:lpstr>PowerPoint Presentation</vt:lpstr>
      <vt:lpstr>PowerPoint Presentation</vt:lpstr>
      <vt:lpstr>PowerPoint Presentation</vt:lpstr>
      <vt:lpstr>Capsule and Basket from 2010</vt:lpstr>
      <vt:lpstr>Capsule loaded with samples</vt:lpstr>
      <vt:lpstr>BLIP drive box and basket</vt:lpstr>
      <vt:lpstr>Drawings and Layouts</vt:lpstr>
      <vt:lpstr>Experiment Matrix Spreadsheets</vt:lpstr>
      <vt:lpstr>RaDIATE Upcoming Activities(1)</vt:lpstr>
      <vt:lpstr>Next Steps</vt:lpstr>
      <vt:lpstr>Goal of these next steps</vt:lpstr>
      <vt:lpstr>Meeting at BNL Nov 23 - 25</vt:lpstr>
      <vt:lpstr>Other materials of interest?</vt:lpstr>
      <vt:lpstr>PowerPoint Presentation</vt:lpstr>
      <vt:lpstr>PowerPoint Presentation</vt:lpstr>
      <vt:lpstr>PNNL’s RPL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nsergei</dc:creator>
  <cp:lastModifiedBy>Patrick Hurh</cp:lastModifiedBy>
  <cp:revision>58</cp:revision>
  <cp:lastPrinted>2014-01-20T19:40:21Z</cp:lastPrinted>
  <dcterms:created xsi:type="dcterms:W3CDTF">2014-06-19T15:29:50Z</dcterms:created>
  <dcterms:modified xsi:type="dcterms:W3CDTF">2015-11-12T14:21:56Z</dcterms:modified>
</cp:coreProperties>
</file>