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0"/>
  </p:notesMasterIdLst>
  <p:handoutMasterIdLst>
    <p:handoutMasterId r:id="rId21"/>
  </p:handoutMasterIdLst>
  <p:sldIdLst>
    <p:sldId id="265" r:id="rId3"/>
    <p:sldId id="268" r:id="rId4"/>
    <p:sldId id="272" r:id="rId5"/>
    <p:sldId id="271" r:id="rId6"/>
    <p:sldId id="273" r:id="rId7"/>
    <p:sldId id="277" r:id="rId8"/>
    <p:sldId id="274" r:id="rId9"/>
    <p:sldId id="276" r:id="rId10"/>
    <p:sldId id="280" r:id="rId11"/>
    <p:sldId id="279" r:id="rId12"/>
    <p:sldId id="281" r:id="rId13"/>
    <p:sldId id="282" r:id="rId14"/>
    <p:sldId id="283" r:id="rId15"/>
    <p:sldId id="284" r:id="rId16"/>
    <p:sldId id="278" r:id="rId17"/>
    <p:sldId id="275" r:id="rId18"/>
    <p:sldId id="28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2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682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38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572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2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78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56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60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70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2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45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62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7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1"/>
            <a:ext cx="2800508" cy="5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11/11/2015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HRMT24 BeGrid Experiment</a:t>
            </a:r>
            <a:b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Preliminary Results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Kavin Ammigan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Proton Accelerators for Science and Innovation Workshop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11-13 November, 2015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Beam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378762" y="4757782"/>
            <a:ext cx="250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 wire scans on Pulses 8 – 11. Emittance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stimated by averaging emittances of Pulses 4-7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21064" y="3829889"/>
            <a:ext cx="157069" cy="925158"/>
            <a:chOff x="6831106" y="3894268"/>
            <a:chExt cx="157069" cy="925158"/>
          </a:xfrm>
        </p:grpSpPr>
        <p:sp>
          <p:nvSpPr>
            <p:cNvPr id="10" name="Right Brace 9"/>
            <p:cNvSpPr/>
            <p:nvPr/>
          </p:nvSpPr>
          <p:spPr>
            <a:xfrm>
              <a:off x="6831106" y="3894268"/>
              <a:ext cx="157069" cy="808776"/>
            </a:xfrm>
            <a:prstGeom prst="rightBrac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0" idx="1"/>
            </p:cNvCxnSpPr>
            <p:nvPr/>
          </p:nvCxnSpPr>
          <p:spPr>
            <a:xfrm>
              <a:off x="6988175" y="4298656"/>
              <a:ext cx="0" cy="52077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52437" y="4993276"/>
            <a:ext cx="4560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bunch intensity: 1.3 x 10</a:t>
            </a:r>
            <a:r>
              <a:rPr lang="en-US" sz="1600" baseline="30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ppb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σ</a:t>
            </a:r>
            <a:r>
              <a:rPr lang="en-US" sz="1600" baseline="-25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0.268 – 0.306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σ</a:t>
            </a:r>
            <a:r>
              <a:rPr lang="en-US" sz="1600" baseline="-25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: 0.202 – 0.307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protons on target: 1.8 x 10</a:t>
            </a:r>
            <a:r>
              <a:rPr lang="en-US" sz="1600" baseline="30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  <a:endParaRPr lang="en-US" sz="1600" baseline="30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74905"/>
              </p:ext>
            </p:extLst>
          </p:nvPr>
        </p:nvGraphicFramePr>
        <p:xfrm>
          <a:off x="168774" y="992927"/>
          <a:ext cx="8806451" cy="3555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Worksheet" r:id="rId4" imgW="9105911" imgH="3676590" progId="Excel.Sheet.12">
                  <p:embed/>
                </p:oleObj>
              </mc:Choice>
              <mc:Fallback>
                <p:oleObj name="Worksheet" r:id="rId4" imgW="9105911" imgH="36765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774" y="992927"/>
                        <a:ext cx="8806451" cy="3555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97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Spot 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6631407" y="4176479"/>
            <a:ext cx="226031" cy="1563830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3777" y="5110964"/>
            <a:ext cx="191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Pulse 11: shift in BPKG baseline observed (need confirmation of data)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444281"/>
              </p:ext>
            </p:extLst>
          </p:nvPr>
        </p:nvGraphicFramePr>
        <p:xfrm>
          <a:off x="1420813" y="1167616"/>
          <a:ext cx="6105525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Worksheet" r:id="rId3" imgW="6105545" imgH="3676590" progId="Excel.Sheet.12">
                  <p:embed/>
                </p:oleObj>
              </mc:Choice>
              <mc:Fallback>
                <p:oleObj name="Worksheet" r:id="rId3" imgW="6105545" imgH="36765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0813" y="1167616"/>
                        <a:ext cx="6105525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9870" y="5266479"/>
            <a:ext cx="410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x-position: -0.47 to -0.07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y-position: -0.02 to 0.12 mm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17" y="2506172"/>
            <a:ext cx="4272717" cy="3208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7" y="2506173"/>
            <a:ext cx="4280333" cy="3208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2437" y="1169043"/>
            <a:ext cx="4119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Array 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 slugs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3.196 x 10</a:t>
            </a:r>
            <a:r>
              <a:rPr lang="en-US" sz="1600" baseline="300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POT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2228" y="172160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residual plastic strain upon cool-down</a:t>
            </a:r>
            <a:endParaRPr lang="en-US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2437" y="1169043"/>
            <a:ext cx="4119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Array 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2.1 slugs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.722 x 10</a:t>
            </a:r>
            <a:r>
              <a:rPr lang="en-US" sz="1600" baseline="300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POT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23650"/>
            <a:ext cx="4272717" cy="3208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3" y="2523650"/>
            <a:ext cx="4272717" cy="3208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6758" y="2011398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residual plastic strain</a:t>
            </a:r>
            <a:endParaRPr lang="en-US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2437" y="1169043"/>
            <a:ext cx="4119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Array 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 slugs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216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2.792 x 10</a:t>
            </a:r>
            <a:r>
              <a:rPr lang="en-US" sz="1600" baseline="300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POT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1852"/>
            <a:ext cx="4272717" cy="3208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3" y="2491852"/>
            <a:ext cx="4272717" cy="3208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6758" y="179967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Significant residual plastic strain</a:t>
            </a:r>
            <a:endParaRPr lang="en-US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1428031"/>
            <a:ext cx="2031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Test rig disassembly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960188"/>
            <a:ext cx="4841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contamination check (filter inspection)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Disassemble experimental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Pack individual array boxes accordingly based on gamma spectroscopy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Ship to Oxford University for PIE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3" y="1860303"/>
            <a:ext cx="1872691" cy="1404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54" y="3332846"/>
            <a:ext cx="1404518" cy="1872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27" y="1876957"/>
            <a:ext cx="1872691" cy="1404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49" y="3323639"/>
            <a:ext cx="1404518" cy="18726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49892" y="1219685"/>
            <a:ext cx="273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Post-experiment pictures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23179" y="3667421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Post-irradiation activities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179" y="4107932"/>
            <a:ext cx="4617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Thin disc specimen PIE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Microstructural analyses</a:t>
            </a:r>
            <a:b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Benchmark numerical simulations and material strength models with experimental measurements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854" y="4654505"/>
            <a:ext cx="2011680" cy="1525905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7442522" y="4307719"/>
            <a:ext cx="381964" cy="565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56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Post-Irradiation Examination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30" y="3165049"/>
            <a:ext cx="1956986" cy="2027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" y="5293211"/>
            <a:ext cx="2350212" cy="923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239" y="3165049"/>
            <a:ext cx="1295513" cy="1774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303" y="5019770"/>
            <a:ext cx="1228451" cy="960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184" y="3245912"/>
            <a:ext cx="2152075" cy="1115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4393" y="4826090"/>
            <a:ext cx="2152075" cy="13168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6092" y="2722274"/>
            <a:ext cx="2434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EDX spectroscopy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9102" y="2745864"/>
            <a:ext cx="2434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EBSD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6278" y="2745864"/>
            <a:ext cx="2434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Profilometry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3129" y="4453930"/>
            <a:ext cx="2434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1180618"/>
            <a:ext cx="695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PIE of thin disc specimens at University of Oxford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516" y="1624805"/>
            <a:ext cx="674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Elemental analysis of the different Be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 of out-of-plane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Localized deformation and crack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3D analysis of crack morphology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68" y="3178202"/>
            <a:ext cx="1956986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2437" y="1388961"/>
            <a:ext cx="82874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Completed experiment successfully and safely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unforeseen or catastrophic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events</a:t>
            </a:r>
            <a:b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However…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 variations in beam sigma on target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Array 4 did not receive the desired high intensity pulse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Noisy LDV data due to faint signal from Be slug surface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Gafchromic films exposed quicker than expected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Offline analysis needed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Bulk of results will come from PIE work planned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next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Insight on thermal shock response of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different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grades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Findings will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drive possible follow-up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 (BeGrid2)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Collaborating </a:t>
            </a:r>
            <a:r>
              <a:rPr lang="en-US" dirty="0"/>
              <a:t>I</a:t>
            </a:r>
            <a:r>
              <a:rPr lang="en-US" dirty="0" smtClean="0"/>
              <a:t>nstitutions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72" y="1332997"/>
            <a:ext cx="1004708" cy="10071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484" y="1358330"/>
            <a:ext cx="1024217" cy="10022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783" y="1332997"/>
            <a:ext cx="821812" cy="9900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204" y="1571775"/>
            <a:ext cx="2500313" cy="4533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7878" y="2709132"/>
            <a:ext cx="191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 Hurh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R. Zwaska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B. Hartsell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K. Ammigan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83805" y="2671606"/>
            <a:ext cx="191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R. Losito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Calviani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Butcher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Guinchard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6610" y="2675763"/>
            <a:ext cx="191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Roberts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Kuksenko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6753" y="2671606"/>
            <a:ext cx="1916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Densham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Atherton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Fitton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O’Dell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Davenne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Loveridge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Caretta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G. Burton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" y="5341282"/>
            <a:ext cx="596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CERN </a:t>
            </a:r>
            <a:r>
              <a:rPr lang="en-US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team and support groups: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Fabich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 A.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Bouvard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V.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Clerc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L. Lacny, G. Vorraro, T. Lefevre, et al. 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Objectives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51262" y="1341911"/>
            <a:ext cx="8110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Investigate the use of</a:t>
            </a:r>
            <a:r>
              <a:rPr lang="en-US" sz="1600" b="1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beryllium </a:t>
            </a: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windows and targets for future high intensity particle accelerator facilities</a:t>
            </a:r>
            <a:b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Help successfully design and operate </a:t>
            </a: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these components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261" y="3008932"/>
            <a:ext cx="433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Experiment objectives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261" y="3612097"/>
            <a:ext cx="8110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Explore the onset of failure modes in beryllium under controlled conditions of highly localized strain rates and temperatures</a:t>
            </a:r>
            <a:b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Identify thermal shock limits of different beryllium grades</a:t>
            </a:r>
            <a:b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Validate highly non-linear numerical models with experimental measurements 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CERN’s </a:t>
            </a:r>
            <a:r>
              <a:rPr lang="en-US" dirty="0" err="1" smtClean="0"/>
              <a:t>HiRadMat</a:t>
            </a:r>
            <a:r>
              <a:rPr lang="en-US" dirty="0" smtClean="0"/>
              <a:t> Facility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26" y="4516923"/>
            <a:ext cx="3596952" cy="1546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946" y="1074262"/>
            <a:ext cx="4819306" cy="3113802"/>
            <a:chOff x="228600" y="1929285"/>
            <a:chExt cx="4819306" cy="31138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1929285"/>
              <a:ext cx="4819306" cy="311380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5" y="3209071"/>
              <a:ext cx="701263" cy="5854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46853"/>
            <a:ext cx="3657600" cy="2083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90" y="3936718"/>
            <a:ext cx="3201619" cy="2126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2501" y="1013027"/>
            <a:ext cx="396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‘single-shot’ experiments with 10</a:t>
            </a:r>
            <a:r>
              <a:rPr lang="en-US" sz="1400" baseline="30000" dirty="0" smtClean="0"/>
              <a:t>16</a:t>
            </a:r>
            <a:r>
              <a:rPr lang="en-US" sz="1400" dirty="0" smtClean="0"/>
              <a:t> POT/year limit</a:t>
            </a:r>
          </a:p>
        </p:txBody>
      </p:sp>
    </p:spTree>
    <p:extLst>
      <p:ext uri="{BB962C8B-B14F-4D97-AF65-F5344CB8AC3E}">
        <p14:creationId xmlns:p14="http://schemas.microsoft.com/office/powerpoint/2010/main" val="39094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35478" y="1185386"/>
            <a:ext cx="5801585" cy="5015332"/>
            <a:chOff x="378553" y="1185386"/>
            <a:chExt cx="5801585" cy="50153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938" y="1185386"/>
              <a:ext cx="4906666" cy="470095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28003" y="1415854"/>
              <a:ext cx="1046644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Experiment chamber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47213" y="2257555"/>
              <a:ext cx="959341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BPKG/BTV assembly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4403" y="5344859"/>
              <a:ext cx="1091798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Helvetica" panose="020B0604020202020204" pitchFamily="34" charset="0"/>
                  <a:cs typeface="Helvetica" panose="020B0604020202020204" pitchFamily="34" charset="0"/>
                </a:rPr>
                <a:t>HiRadMat</a:t>
              </a:r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 mobile table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22063" y="5160733"/>
              <a:ext cx="908752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Rad-hard camera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774647" y="3784922"/>
              <a:ext cx="889950" cy="137581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172978" y="5739053"/>
              <a:ext cx="785564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HEPA filter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20390" y="1244832"/>
              <a:ext cx="104664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Optical path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42997" y="3168586"/>
              <a:ext cx="73714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Mirrors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757508" y="4051141"/>
              <a:ext cx="396182" cy="208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-1620000">
              <a:off x="378553" y="3912641"/>
              <a:ext cx="959341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beam</a:t>
              </a:r>
              <a:endParaRPr lang="en-US" sz="1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57636" y="4749510"/>
              <a:ext cx="908683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Vertical lift tower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 flipV="1">
              <a:off x="4120587" y="3512662"/>
              <a:ext cx="937049" cy="123684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826643" y="2719220"/>
              <a:ext cx="717069" cy="449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5511977" y="2600074"/>
              <a:ext cx="45450" cy="56851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185177" y="1521831"/>
              <a:ext cx="157106" cy="4604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565760" y="1877519"/>
              <a:ext cx="0" cy="4399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76982" y="2719220"/>
              <a:ext cx="251021" cy="2246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3172978" y="4938568"/>
              <a:ext cx="601670" cy="80048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729212" y="5123293"/>
              <a:ext cx="208419" cy="2215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6769500" y="1580015"/>
            <a:ext cx="1625125" cy="4042383"/>
            <a:chOff x="7358062" y="912802"/>
            <a:chExt cx="1625125" cy="4042383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062" y="912802"/>
              <a:ext cx="1557338" cy="132873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1087" y="2182994"/>
              <a:ext cx="1562100" cy="119062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8846" y="4297960"/>
              <a:ext cx="901065" cy="65722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159" y="3457952"/>
              <a:ext cx="1163955" cy="733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6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27" y="297166"/>
            <a:ext cx="4038095" cy="2923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66" y="3930206"/>
            <a:ext cx="7785267" cy="23105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1612" y="3100554"/>
            <a:ext cx="104664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Thin disc samples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3318" y="2933920"/>
            <a:ext cx="104664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Cylindrical ‘slugs’ samples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188256" y="1999234"/>
            <a:ext cx="827515" cy="11013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0"/>
          </p:cNvCxnSpPr>
          <p:nvPr/>
        </p:nvCxnSpPr>
        <p:spPr>
          <a:xfrm flipV="1">
            <a:off x="7876640" y="1999233"/>
            <a:ext cx="0" cy="9346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Left Brace 18"/>
          <p:cNvSpPr/>
          <p:nvPr/>
        </p:nvSpPr>
        <p:spPr>
          <a:xfrm rot="5400000">
            <a:off x="4533727" y="1188655"/>
            <a:ext cx="273313" cy="5058136"/>
          </a:xfrm>
          <a:prstGeom prst="leftBrace">
            <a:avLst>
              <a:gd name="adj1" fmla="val 8333"/>
              <a:gd name="adj2" fmla="val 497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 rot="5400000">
            <a:off x="7748032" y="3129970"/>
            <a:ext cx="257213" cy="1159405"/>
          </a:xfrm>
          <a:prstGeom prst="leftBrace">
            <a:avLst>
              <a:gd name="adj1" fmla="val 8333"/>
              <a:gd name="adj2" fmla="val 497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10" y="1511363"/>
            <a:ext cx="1243692" cy="12034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160" y="1542613"/>
            <a:ext cx="1190652" cy="11604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5010" y="1110882"/>
            <a:ext cx="2335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Specimen types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656816" y="393118"/>
            <a:ext cx="104664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Gafchromic foils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703460" y="651726"/>
            <a:ext cx="403396" cy="4537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03460" y="623951"/>
            <a:ext cx="1491416" cy="1348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9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Simulations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69" y="3781709"/>
            <a:ext cx="2987299" cy="2240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179" y="3781709"/>
            <a:ext cx="2987299" cy="2210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82475"/>
            <a:ext cx="3118679" cy="2306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6255" y="1295160"/>
            <a:ext cx="41299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σ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0.3 mm chosen to push beryllium to just below its melting point (1290 </a:t>
            </a:r>
            <a:r>
              <a:rPr lang="en-US" sz="1400" baseline="300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◦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C)</a:t>
            </a:r>
            <a:b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 for max. intensity pulse ~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1050 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◦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 expected due to large temperature gradient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material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962605"/>
            <a:ext cx="2348383" cy="17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69870" y="1232899"/>
            <a:ext cx="478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Physical measurements (slugs)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Circumferential strain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Radial displacement and velocity (LDV)</a:t>
            </a:r>
            <a:b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57627" y="1039460"/>
            <a:ext cx="3757774" cy="4752353"/>
            <a:chOff x="5157627" y="1039460"/>
            <a:chExt cx="3757774" cy="4752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1778" y="1039460"/>
              <a:ext cx="2313623" cy="24503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9275" y="3744045"/>
              <a:ext cx="3286125" cy="1219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57627" y="2721600"/>
              <a:ext cx="1046644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LDV spot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>
              <a:off x="6204271" y="2860100"/>
              <a:ext cx="1180377" cy="104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384648" y="5330148"/>
              <a:ext cx="1046644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Temperature sensor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9524" y="5422432"/>
              <a:ext cx="1046644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Strain gauge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8" name="Straight Connector 17"/>
            <p:cNvCxnSpPr>
              <a:stCxn id="16" idx="0"/>
            </p:cNvCxnSpPr>
            <p:nvPr/>
          </p:nvCxnSpPr>
          <p:spPr>
            <a:xfrm flipV="1">
              <a:off x="6522846" y="4261904"/>
              <a:ext cx="618734" cy="11605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7384648" y="4305435"/>
              <a:ext cx="373941" cy="10247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369870" y="2521545"/>
            <a:ext cx="4408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Camera for online visual monitoring</a:t>
            </a:r>
            <a:endParaRPr lang="en-US" sz="1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602112" y="3022414"/>
            <a:ext cx="5189566" cy="2082056"/>
            <a:chOff x="132528" y="3038346"/>
            <a:chExt cx="5189566" cy="208205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294" y="3484965"/>
              <a:ext cx="1828800" cy="12192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8" y="3047762"/>
              <a:ext cx="1554480" cy="20726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620" y="3038346"/>
              <a:ext cx="1554480" cy="2072640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369870" y="5333939"/>
            <a:ext cx="403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Rad-hard camera for foil imaging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BPKG/BTV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6061711" y="1155158"/>
            <a:ext cx="2853690" cy="4659614"/>
            <a:chOff x="6061711" y="1155158"/>
            <a:chExt cx="2853690" cy="465961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711" y="1155158"/>
              <a:ext cx="2836715" cy="2331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1711" y="3641167"/>
              <a:ext cx="2853690" cy="217360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 flipV="1">
              <a:off x="7436823" y="1498144"/>
              <a:ext cx="345194" cy="91555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6061711" y="1498144"/>
              <a:ext cx="1375112" cy="26611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12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Installation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11/11/2015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Kavin Ammigan | HRMT24 BeGrid Experiment: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82981" y="950860"/>
            <a:ext cx="4932419" cy="5064439"/>
            <a:chOff x="3982981" y="950860"/>
            <a:chExt cx="4932419" cy="50644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981" y="1106308"/>
              <a:ext cx="2901696" cy="2176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024" y="950860"/>
              <a:ext cx="1865376" cy="24871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024" y="3528131"/>
              <a:ext cx="1865376" cy="248716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8599" y="1117879"/>
            <a:ext cx="3440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BA-7 installation (08/24 – 08/31)</a:t>
            </a:r>
            <a:b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 box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Array/beam position alignment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path mock-up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HD camera and LDV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DAQ system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check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599" y="3187608"/>
            <a:ext cx="4146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TNC installation (09/01 – 09/04)</a:t>
            </a:r>
            <a:b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 table from BA-7 to TNC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connections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BPKG/BTV calibration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pump connections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Finalize optical path alignment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5213765"/>
            <a:ext cx="4146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Beam time (09/17 – 09/18)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657162" y="905346"/>
            <a:ext cx="4061793" cy="5109953"/>
            <a:chOff x="4657162" y="905346"/>
            <a:chExt cx="4061793" cy="510995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162" y="905346"/>
              <a:ext cx="1865376" cy="248716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579" y="905346"/>
              <a:ext cx="1865376" cy="248716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334" y="3528131"/>
              <a:ext cx="1865376" cy="2487168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8" y="1851296"/>
            <a:ext cx="2487168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8298</TotalTime>
  <Words>632</Words>
  <Application>Microsoft Office PowerPoint</Application>
  <PresentationFormat>On-screen Show (4:3)</PresentationFormat>
  <Paragraphs>199</Paragraphs>
  <Slides>17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Worksheet</vt:lpstr>
      <vt:lpstr>HRMT24 BeGrid Experiment Preliminary Results</vt:lpstr>
      <vt:lpstr>Collaborating Institutions</vt:lpstr>
      <vt:lpstr>Motivation and Objectives</vt:lpstr>
      <vt:lpstr>CERN’s HiRadMat Facility</vt:lpstr>
      <vt:lpstr>Experimental Set-up</vt:lpstr>
      <vt:lpstr>Test Matrix</vt:lpstr>
      <vt:lpstr>Numerical Simulations</vt:lpstr>
      <vt:lpstr>Instrumentation list</vt:lpstr>
      <vt:lpstr>Experiment Installation</vt:lpstr>
      <vt:lpstr>Experimental Beam Parameters</vt:lpstr>
      <vt:lpstr>Beam Spot Position</vt:lpstr>
      <vt:lpstr>Preliminary Results</vt:lpstr>
      <vt:lpstr>Preliminary Results</vt:lpstr>
      <vt:lpstr>Preliminary Results</vt:lpstr>
      <vt:lpstr>Next steps</vt:lpstr>
      <vt:lpstr>Post-Irradiation Examination</vt:lpstr>
      <vt:lpstr>Conclusions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HRMT24 BeGrid Experiment Preliminary Results</dc:title>
  <dc:creator>Kavin Ammigan x2193 13715N</dc:creator>
  <cp:lastModifiedBy>Kavin Ammigan x2193 13715N</cp:lastModifiedBy>
  <cp:revision>109</cp:revision>
  <cp:lastPrinted>2014-01-20T19:40:21Z</cp:lastPrinted>
  <dcterms:created xsi:type="dcterms:W3CDTF">2015-11-06T14:29:38Z</dcterms:created>
  <dcterms:modified xsi:type="dcterms:W3CDTF">2015-11-12T14:42:55Z</dcterms:modified>
</cp:coreProperties>
</file>