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3" r:id="rId3"/>
    <p:sldId id="264" r:id="rId4"/>
    <p:sldId id="257" r:id="rId5"/>
    <p:sldId id="259" r:id="rId6"/>
    <p:sldId id="274" r:id="rId7"/>
    <p:sldId id="258" r:id="rId8"/>
    <p:sldId id="261" r:id="rId9"/>
    <p:sldId id="262" r:id="rId10"/>
    <p:sldId id="260" r:id="rId11"/>
    <p:sldId id="265"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53"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7BCDC-0D80-4299-82C9-17AB9ED2F3C6}" type="datetimeFigureOut">
              <a:rPr lang="en-GB" smtClean="0"/>
              <a:t>12/11/2015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25A04C-ED96-4113-A953-B813AE3C9459}" type="slidenum">
              <a:rPr lang="en-GB" smtClean="0"/>
              <a:t>‹#›</a:t>
            </a:fld>
            <a:endParaRPr lang="en-GB"/>
          </a:p>
        </p:txBody>
      </p:sp>
    </p:spTree>
    <p:extLst>
      <p:ext uri="{BB962C8B-B14F-4D97-AF65-F5344CB8AC3E}">
        <p14:creationId xmlns:p14="http://schemas.microsoft.com/office/powerpoint/2010/main" val="326876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123" y="8685862"/>
            <a:ext cx="2972320" cy="456575"/>
          </a:xfrm>
          <a:prstGeom prst="rect">
            <a:avLst/>
          </a:prstGeom>
        </p:spPr>
        <p:txBody>
          <a:bodyPr/>
          <a:lstStyle/>
          <a:p>
            <a:pPr>
              <a:defRPr/>
            </a:pPr>
            <a:fld id="{EEA82294-BF3E-954A-9E49-35D72A5F0004}"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29743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E655A0-58C5-4689-8B36-AD1804271406}"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1377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E655A0-58C5-4689-8B36-AD1804271406}"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280879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E655A0-58C5-4689-8B36-AD1804271406}"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248737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E655A0-58C5-4689-8B36-AD1804271406}"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101459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655A0-58C5-4689-8B36-AD1804271406}" type="datetimeFigureOut">
              <a:rPr lang="en-GB" smtClean="0"/>
              <a:t>12/11/2015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16254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E655A0-58C5-4689-8B36-AD1804271406}" type="datetimeFigureOut">
              <a:rPr lang="en-GB" smtClean="0"/>
              <a:t>12/11/2015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105589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E655A0-58C5-4689-8B36-AD1804271406}" type="datetimeFigureOut">
              <a:rPr lang="en-GB" smtClean="0"/>
              <a:t>12/11/2015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258258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E655A0-58C5-4689-8B36-AD1804271406}" type="datetimeFigureOut">
              <a:rPr lang="en-GB" smtClean="0"/>
              <a:t>12/11/2015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236806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655A0-58C5-4689-8B36-AD1804271406}" type="datetimeFigureOut">
              <a:rPr lang="en-GB" smtClean="0"/>
              <a:t>12/11/2015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166677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655A0-58C5-4689-8B36-AD1804271406}" type="datetimeFigureOut">
              <a:rPr lang="en-GB" smtClean="0"/>
              <a:t>12/11/2015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74733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655A0-58C5-4689-8B36-AD1804271406}" type="datetimeFigureOut">
              <a:rPr lang="en-GB" smtClean="0"/>
              <a:t>12/11/2015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4354B5-316D-4351-8954-3AA36ECCBFED}" type="slidenum">
              <a:rPr lang="en-GB" smtClean="0"/>
              <a:t>‹#›</a:t>
            </a:fld>
            <a:endParaRPr lang="en-GB"/>
          </a:p>
        </p:txBody>
      </p:sp>
    </p:spTree>
    <p:extLst>
      <p:ext uri="{BB962C8B-B14F-4D97-AF65-F5344CB8AC3E}">
        <p14:creationId xmlns:p14="http://schemas.microsoft.com/office/powerpoint/2010/main" val="201118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4638"/>
            <a:ext cx="8219256" cy="92211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0" y="1196752"/>
            <a:ext cx="8717668" cy="54192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655A0-58C5-4689-8B36-AD1804271406}" type="datetimeFigureOut">
              <a:rPr lang="en-GB" smtClean="0"/>
              <a:t>12/11/2015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354B5-316D-4351-8954-3AA36ECCBFED}" type="slidenum">
              <a:rPr lang="en-GB" smtClean="0"/>
              <a:t>‹#›</a:t>
            </a:fld>
            <a:endParaRPr lang="en-GB"/>
          </a:p>
        </p:txBody>
      </p:sp>
    </p:spTree>
    <p:extLst>
      <p:ext uri="{BB962C8B-B14F-4D97-AF65-F5344CB8AC3E}">
        <p14:creationId xmlns:p14="http://schemas.microsoft.com/office/powerpoint/2010/main" val="3824750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Status of UK contribution to LBNF beam and target system</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Chris Densham, Tristan Davenne, Otto Caretta, Mike Fitton, Peter Loveridge, Joe O’Dell, Andrew Atherton, Dan Wilcox (RAL)</a:t>
            </a:r>
          </a:p>
          <a:p>
            <a:r>
              <a:rPr lang="en-GB" dirty="0" err="1" smtClean="0"/>
              <a:t>Alfons</a:t>
            </a:r>
            <a:r>
              <a:rPr lang="en-GB" dirty="0" smtClean="0"/>
              <a:t> Weber (RAL and Oxford)</a:t>
            </a:r>
          </a:p>
          <a:p>
            <a:r>
              <a:rPr lang="en-GB" dirty="0" smtClean="0"/>
              <a:t>John Back, Gary Barker (Warwick)</a:t>
            </a:r>
          </a:p>
          <a:p>
            <a:endParaRPr lang="en-GB" dirty="0"/>
          </a:p>
        </p:txBody>
      </p:sp>
    </p:spTree>
    <p:extLst>
      <p:ext uri="{BB962C8B-B14F-4D97-AF65-F5344CB8AC3E}">
        <p14:creationId xmlns:p14="http://schemas.microsoft.com/office/powerpoint/2010/main" val="319149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continued</a:t>
            </a:r>
            <a:endParaRPr lang="en-GB" dirty="0"/>
          </a:p>
        </p:txBody>
      </p:sp>
      <p:sp>
        <p:nvSpPr>
          <p:cNvPr id="3" name="Content Placeholder 2"/>
          <p:cNvSpPr>
            <a:spLocks noGrp="1"/>
          </p:cNvSpPr>
          <p:nvPr>
            <p:ph idx="1"/>
          </p:nvPr>
        </p:nvSpPr>
        <p:spPr/>
        <p:txBody>
          <a:bodyPr/>
          <a:lstStyle/>
          <a:p>
            <a:pPr marL="514350" indent="-514350">
              <a:buFont typeface="+mj-lt"/>
              <a:buAutoNum type="arabicPeriod" startAt="11"/>
            </a:pPr>
            <a:r>
              <a:rPr lang="en-GB" b="1" i="1" dirty="0"/>
              <a:t>Investigate cooling the Decay Pipe wall with helium rather than air. </a:t>
            </a:r>
            <a:endParaRPr lang="en-GB" b="1" i="1" dirty="0"/>
          </a:p>
          <a:p>
            <a:pPr marL="514350" indent="-514350">
              <a:buFont typeface="+mj-lt"/>
              <a:buAutoNum type="arabicPeriod" startAt="11"/>
            </a:pPr>
            <a:r>
              <a:rPr lang="en-GB" b="1" i="1" dirty="0" smtClean="0"/>
              <a:t>Investigate </a:t>
            </a:r>
            <a:r>
              <a:rPr lang="en-GB" b="1" i="1" dirty="0"/>
              <a:t>replacing or augmenting the upstream Decay Pipe window with a large shutter or valve</a:t>
            </a:r>
            <a:r>
              <a:rPr lang="en-GB" dirty="0"/>
              <a:t>.</a:t>
            </a:r>
            <a:endParaRPr lang="en-GB" dirty="0"/>
          </a:p>
        </p:txBody>
      </p:sp>
    </p:spTree>
    <p:extLst>
      <p:ext uri="{BB962C8B-B14F-4D97-AF65-F5344CB8AC3E}">
        <p14:creationId xmlns:p14="http://schemas.microsoft.com/office/powerpoint/2010/main" val="363479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8" y="833256"/>
            <a:ext cx="2113042" cy="24993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524" y="1089386"/>
            <a:ext cx="6477582" cy="4853002"/>
          </a:xfrm>
          <a:prstGeom prst="rect">
            <a:avLst/>
          </a:prstGeom>
        </p:spPr>
      </p:pic>
      <p:sp>
        <p:nvSpPr>
          <p:cNvPr id="2" name="Title 1"/>
          <p:cNvSpPr>
            <a:spLocks noGrp="1"/>
          </p:cNvSpPr>
          <p:nvPr>
            <p:ph type="title"/>
          </p:nvPr>
        </p:nvSpPr>
        <p:spPr>
          <a:xfrm>
            <a:off x="82098" y="169933"/>
            <a:ext cx="8668202" cy="680007"/>
          </a:xfrm>
        </p:spPr>
        <p:txBody>
          <a:bodyPr/>
          <a:lstStyle/>
          <a:p>
            <a:r>
              <a:rPr lang="en-US" sz="2800" dirty="0" smtClean="0"/>
              <a:t>Thoughts on </a:t>
            </a:r>
            <a:r>
              <a:rPr lang="en-US" sz="2800" dirty="0" smtClean="0"/>
              <a:t>Target Hall/Decay Pipe Layout</a:t>
            </a:r>
            <a:endParaRPr lang="en-US" sz="2800"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a:pPr>
                <a:defRPr/>
              </a:pPr>
              <a:t>11</a:t>
            </a:fld>
            <a:endParaRPr lang="en-US" dirty="0"/>
          </a:p>
        </p:txBody>
      </p:sp>
      <p:sp>
        <p:nvSpPr>
          <p:cNvPr id="10" name="TextBox 9"/>
          <p:cNvSpPr txBox="1"/>
          <p:nvPr/>
        </p:nvSpPr>
        <p:spPr>
          <a:xfrm>
            <a:off x="1487710" y="3528535"/>
            <a:ext cx="715260" cy="738664"/>
          </a:xfrm>
          <a:prstGeom prst="rect">
            <a:avLst/>
          </a:prstGeom>
          <a:noFill/>
        </p:spPr>
        <p:txBody>
          <a:bodyPr wrap="none" rtlCol="0">
            <a:spAutoFit/>
          </a:bodyPr>
          <a:lstStyle/>
          <a:p>
            <a:pPr algn="ctr" defTabSz="457200"/>
            <a:r>
              <a:rPr lang="en-US" sz="1400" dirty="0" smtClean="0">
                <a:solidFill>
                  <a:prstClr val="black"/>
                </a:solidFill>
                <a:latin typeface="Calibri" charset="0"/>
              </a:rPr>
              <a:t>DECAY</a:t>
            </a:r>
          </a:p>
          <a:p>
            <a:pPr algn="ctr" defTabSz="457200"/>
            <a:r>
              <a:rPr lang="en-US" sz="1400" dirty="0" smtClean="0">
                <a:solidFill>
                  <a:prstClr val="black"/>
                </a:solidFill>
                <a:latin typeface="Calibri" charset="0"/>
              </a:rPr>
              <a:t>PIPE</a:t>
            </a:r>
          </a:p>
          <a:p>
            <a:pPr algn="ctr" defTabSz="457200"/>
            <a:r>
              <a:rPr lang="en-US" sz="1400" dirty="0" smtClean="0">
                <a:solidFill>
                  <a:prstClr val="black"/>
                </a:solidFill>
                <a:latin typeface="Calibri" charset="0"/>
              </a:rPr>
              <a:t>SNOUT</a:t>
            </a:r>
          </a:p>
        </p:txBody>
      </p:sp>
      <p:cxnSp>
        <p:nvCxnSpPr>
          <p:cNvPr id="14" name="Straight Connector 13"/>
          <p:cNvCxnSpPr/>
          <p:nvPr/>
        </p:nvCxnSpPr>
        <p:spPr>
          <a:xfrm flipV="1">
            <a:off x="2092074" y="3883399"/>
            <a:ext cx="942317" cy="566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042100" y="2718513"/>
            <a:ext cx="344313" cy="3565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007640" y="3859479"/>
            <a:ext cx="242615" cy="34615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98875" y="1406106"/>
            <a:ext cx="184731" cy="369332"/>
          </a:xfrm>
          <a:prstGeom prst="rect">
            <a:avLst/>
          </a:prstGeom>
          <a:noFill/>
        </p:spPr>
        <p:txBody>
          <a:bodyPr wrap="none" rtlCol="0">
            <a:spAutoFit/>
          </a:bodyPr>
          <a:lstStyle/>
          <a:p>
            <a:pPr defTabSz="457200"/>
            <a:endParaRPr lang="en-US" sz="1800" b="0" dirty="0">
              <a:solidFill>
                <a:prstClr val="black"/>
              </a:solidFill>
              <a:latin typeface="Calibri" charset="0"/>
            </a:endParaRPr>
          </a:p>
        </p:txBody>
      </p:sp>
      <p:sp>
        <p:nvSpPr>
          <p:cNvPr id="19" name="TextBox 18"/>
          <p:cNvSpPr txBox="1"/>
          <p:nvPr/>
        </p:nvSpPr>
        <p:spPr>
          <a:xfrm>
            <a:off x="6101830" y="2754166"/>
            <a:ext cx="1163204" cy="338554"/>
          </a:xfrm>
          <a:prstGeom prst="rect">
            <a:avLst/>
          </a:prstGeom>
          <a:noFill/>
        </p:spPr>
        <p:txBody>
          <a:bodyPr wrap="none" rtlCol="0">
            <a:spAutoFit/>
          </a:bodyPr>
          <a:lstStyle/>
          <a:p>
            <a:pPr algn="ctr" defTabSz="457200"/>
            <a:r>
              <a:rPr lang="en-US" sz="1600" dirty="0" smtClean="0">
                <a:solidFill>
                  <a:prstClr val="black"/>
                </a:solidFill>
                <a:latin typeface="Calibri" charset="0"/>
              </a:rPr>
              <a:t>WORK CELL</a:t>
            </a:r>
          </a:p>
        </p:txBody>
      </p:sp>
      <p:sp>
        <p:nvSpPr>
          <p:cNvPr id="16" name="TextBox 15"/>
          <p:cNvSpPr txBox="1"/>
          <p:nvPr/>
        </p:nvSpPr>
        <p:spPr>
          <a:xfrm>
            <a:off x="5205369" y="2093465"/>
            <a:ext cx="1618083" cy="338554"/>
          </a:xfrm>
          <a:prstGeom prst="rect">
            <a:avLst/>
          </a:prstGeom>
          <a:noFill/>
        </p:spPr>
        <p:txBody>
          <a:bodyPr wrap="square" rtlCol="0">
            <a:spAutoFit/>
          </a:bodyPr>
          <a:lstStyle/>
          <a:p>
            <a:pPr algn="ctr" defTabSz="457200"/>
            <a:r>
              <a:rPr lang="en-US" sz="1600" dirty="0" smtClean="0">
                <a:solidFill>
                  <a:prstClr val="black"/>
                </a:solidFill>
                <a:latin typeface="Calibri" charset="0"/>
              </a:rPr>
              <a:t>50 TON CRANE</a:t>
            </a:r>
          </a:p>
        </p:txBody>
      </p:sp>
      <p:sp>
        <p:nvSpPr>
          <p:cNvPr id="21" name="TextBox 20"/>
          <p:cNvSpPr txBox="1"/>
          <p:nvPr/>
        </p:nvSpPr>
        <p:spPr>
          <a:xfrm>
            <a:off x="113657" y="4874803"/>
            <a:ext cx="2295724" cy="1384995"/>
          </a:xfrm>
          <a:prstGeom prst="rect">
            <a:avLst/>
          </a:prstGeom>
          <a:noFill/>
          <a:ln>
            <a:solidFill>
              <a:srgbClr val="FF00FF"/>
            </a:solidFill>
          </a:ln>
        </p:spPr>
        <p:txBody>
          <a:bodyPr wrap="square" rtlCol="0">
            <a:spAutoFit/>
          </a:bodyPr>
          <a:lstStyle/>
          <a:p>
            <a:pPr defTabSz="457200"/>
            <a:r>
              <a:rPr lang="en-US" sz="1600" b="0" dirty="0" smtClean="0">
                <a:solidFill>
                  <a:srgbClr val="FF00FF"/>
                </a:solidFill>
                <a:latin typeface="Calibri" charset="0"/>
              </a:rPr>
              <a:t>Decay Pipe</a:t>
            </a:r>
            <a:r>
              <a:rPr lang="en-US" sz="1600" b="0" dirty="0" smtClean="0">
                <a:solidFill>
                  <a:srgbClr val="F79646">
                    <a:lumMod val="50000"/>
                  </a:srgbClr>
                </a:solidFill>
                <a:latin typeface="Calibri" charset="0"/>
              </a:rPr>
              <a:t>: 194 m long</a:t>
            </a:r>
            <a:r>
              <a:rPr lang="en-US" sz="1600" b="0" dirty="0" smtClean="0">
                <a:solidFill>
                  <a:prstClr val="black"/>
                </a:solidFill>
                <a:latin typeface="Calibri" charset="0"/>
              </a:rPr>
              <a:t>,</a:t>
            </a:r>
            <a:r>
              <a:rPr lang="en-US" sz="1600" b="0" dirty="0" smtClean="0">
                <a:solidFill>
                  <a:srgbClr val="F79646">
                    <a:lumMod val="50000"/>
                  </a:srgbClr>
                </a:solidFill>
                <a:latin typeface="Calibri" charset="0"/>
              </a:rPr>
              <a:t> 4 m in diameter</a:t>
            </a:r>
            <a:r>
              <a:rPr lang="en-US" sz="1600" b="0" dirty="0" smtClean="0">
                <a:solidFill>
                  <a:prstClr val="black"/>
                </a:solidFill>
                <a:latin typeface="Calibri" charset="0"/>
              </a:rPr>
              <a:t>, </a:t>
            </a:r>
            <a:r>
              <a:rPr lang="en-US" sz="1600" b="0" dirty="0" smtClean="0">
                <a:solidFill>
                  <a:srgbClr val="F79646">
                    <a:lumMod val="50000"/>
                  </a:srgbClr>
                </a:solidFill>
                <a:latin typeface="Calibri" charset="0"/>
              </a:rPr>
              <a:t>double – wall carbon steel</a:t>
            </a:r>
            <a:r>
              <a:rPr lang="en-US" sz="1600" b="0" dirty="0" smtClean="0">
                <a:solidFill>
                  <a:prstClr val="black"/>
                </a:solidFill>
                <a:latin typeface="Calibri" charset="0"/>
              </a:rPr>
              <a:t>, </a:t>
            </a:r>
            <a:r>
              <a:rPr lang="en-US" sz="1600" b="0" dirty="0" smtClean="0">
                <a:solidFill>
                  <a:srgbClr val="F79646">
                    <a:lumMod val="50000"/>
                  </a:srgbClr>
                </a:solidFill>
                <a:latin typeface="Calibri" charset="0"/>
              </a:rPr>
              <a:t>helium filled</a:t>
            </a:r>
            <a:r>
              <a:rPr lang="en-US" sz="1600" b="0" dirty="0" smtClean="0">
                <a:solidFill>
                  <a:prstClr val="black"/>
                </a:solidFill>
                <a:latin typeface="Calibri" charset="0"/>
              </a:rPr>
              <a:t>,</a:t>
            </a:r>
            <a:r>
              <a:rPr lang="en-US" sz="1600" b="0" dirty="0" smtClean="0">
                <a:solidFill>
                  <a:srgbClr val="F79646">
                    <a:lumMod val="50000"/>
                  </a:srgbClr>
                </a:solidFill>
                <a:latin typeface="Calibri" charset="0"/>
              </a:rPr>
              <a:t> air-cooled</a:t>
            </a:r>
            <a:r>
              <a:rPr lang="en-US" sz="1600" b="0" dirty="0" smtClean="0">
                <a:solidFill>
                  <a:srgbClr val="F79646">
                    <a:lumMod val="50000"/>
                  </a:srgbClr>
                </a:solidFill>
                <a:latin typeface="Calibri" charset="0"/>
              </a:rPr>
              <a:t>. </a:t>
            </a:r>
            <a:endParaRPr lang="en-US" sz="1600" dirty="0">
              <a:solidFill>
                <a:srgbClr val="FF0000"/>
              </a:solidFill>
              <a:latin typeface="Calibri" charset="0"/>
            </a:endParaRPr>
          </a:p>
          <a:p>
            <a:pPr defTabSz="457200"/>
            <a:r>
              <a:rPr lang="en-US" sz="2000" b="1" dirty="0" smtClean="0">
                <a:solidFill>
                  <a:srgbClr val="FF0000"/>
                </a:solidFill>
                <a:latin typeface="Calibri" charset="0"/>
              </a:rPr>
              <a:t>Helium cooled?</a:t>
            </a:r>
            <a:endParaRPr lang="en-US" sz="2000" b="1" dirty="0" smtClean="0">
              <a:solidFill>
                <a:srgbClr val="FF0000"/>
              </a:solidFill>
              <a:latin typeface="Calibri" charset="0"/>
            </a:endParaRPr>
          </a:p>
        </p:txBody>
      </p:sp>
      <p:cxnSp>
        <p:nvCxnSpPr>
          <p:cNvPr id="23" name="Straight Arrow Connector 22"/>
          <p:cNvCxnSpPr/>
          <p:nvPr/>
        </p:nvCxnSpPr>
        <p:spPr>
          <a:xfrm flipV="1">
            <a:off x="1361802" y="4445557"/>
            <a:ext cx="959577" cy="4281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57828" y="5734398"/>
            <a:ext cx="4153524" cy="584775"/>
          </a:xfrm>
          <a:prstGeom prst="rect">
            <a:avLst/>
          </a:prstGeom>
          <a:noFill/>
          <a:ln>
            <a:solidFill>
              <a:srgbClr val="FF00FF"/>
            </a:solidFill>
          </a:ln>
        </p:spPr>
        <p:txBody>
          <a:bodyPr wrap="square" rtlCol="0">
            <a:spAutoFit/>
          </a:bodyPr>
          <a:lstStyle/>
          <a:p>
            <a:pPr defTabSz="457200"/>
            <a:r>
              <a:rPr lang="en-US" sz="1600" b="0" dirty="0" smtClean="0">
                <a:solidFill>
                  <a:srgbClr val="FF00FF"/>
                </a:solidFill>
                <a:latin typeface="Calibri" charset="0"/>
              </a:rPr>
              <a:t>Target Chase</a:t>
            </a:r>
            <a:r>
              <a:rPr lang="en-US" sz="1600" b="0" dirty="0" smtClean="0">
                <a:solidFill>
                  <a:prstClr val="black"/>
                </a:solidFill>
                <a:latin typeface="Calibri" charset="0"/>
              </a:rPr>
              <a:t>: </a:t>
            </a:r>
            <a:r>
              <a:rPr lang="en-US" sz="1600" b="0" dirty="0" smtClean="0">
                <a:solidFill>
                  <a:srgbClr val="F79646">
                    <a:lumMod val="50000"/>
                  </a:srgbClr>
                </a:solidFill>
                <a:latin typeface="Calibri" charset="0"/>
              </a:rPr>
              <a:t>2.2 m/2.0 m wide, 34.3 m long air-filled and air &amp; water-cooled (</a:t>
            </a:r>
            <a:r>
              <a:rPr lang="en-US" sz="1600" b="0" dirty="0" smtClean="0">
                <a:solidFill>
                  <a:srgbClr val="0070C0"/>
                </a:solidFill>
                <a:latin typeface="Calibri" charset="0"/>
              </a:rPr>
              <a:t>cooling panels</a:t>
            </a:r>
            <a:r>
              <a:rPr lang="en-US" sz="1600" b="0" dirty="0" smtClean="0">
                <a:solidFill>
                  <a:srgbClr val="F79646">
                    <a:lumMod val="50000"/>
                  </a:srgbClr>
                </a:solidFill>
                <a:latin typeface="Calibri" charset="0"/>
              </a:rPr>
              <a:t>)</a:t>
            </a:r>
          </a:p>
        </p:txBody>
      </p:sp>
      <p:sp>
        <p:nvSpPr>
          <p:cNvPr id="25" name="TextBox 24"/>
          <p:cNvSpPr txBox="1"/>
          <p:nvPr/>
        </p:nvSpPr>
        <p:spPr>
          <a:xfrm>
            <a:off x="274043" y="3383515"/>
            <a:ext cx="1250663" cy="307777"/>
          </a:xfrm>
          <a:prstGeom prst="rect">
            <a:avLst/>
          </a:prstGeom>
          <a:noFill/>
        </p:spPr>
        <p:txBody>
          <a:bodyPr wrap="none" rtlCol="0">
            <a:spAutoFit/>
          </a:bodyPr>
          <a:lstStyle/>
          <a:p>
            <a:pPr defTabSz="457200"/>
            <a:r>
              <a:rPr lang="en-US" sz="1400" b="0" dirty="0" smtClean="0">
                <a:solidFill>
                  <a:srgbClr val="002060"/>
                </a:solidFill>
                <a:latin typeface="Calibri" charset="0"/>
              </a:rPr>
              <a:t>Cooling panels</a:t>
            </a:r>
            <a:endParaRPr lang="en-US" sz="1400" b="0" dirty="0">
              <a:solidFill>
                <a:srgbClr val="002060"/>
              </a:solidFill>
              <a:latin typeface="Calibri" charset="0"/>
            </a:endParaRPr>
          </a:p>
        </p:txBody>
      </p:sp>
      <p:cxnSp>
        <p:nvCxnSpPr>
          <p:cNvPr id="28" name="Straight Arrow Connector 27"/>
          <p:cNvCxnSpPr/>
          <p:nvPr/>
        </p:nvCxnSpPr>
        <p:spPr>
          <a:xfrm>
            <a:off x="1409664" y="2525434"/>
            <a:ext cx="3415000" cy="1754115"/>
          </a:xfrm>
          <a:prstGeom prst="straightConnector1">
            <a:avLst/>
          </a:prstGeom>
          <a:ln>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856759" y="2525434"/>
            <a:ext cx="38972" cy="905842"/>
          </a:xfrm>
          <a:prstGeom prst="straightConnector1">
            <a:avLst/>
          </a:prstGeom>
          <a:ln>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856623" y="3859479"/>
            <a:ext cx="1111483" cy="110942"/>
          </a:xfrm>
          <a:prstGeom prst="straightConnector1">
            <a:avLst/>
          </a:prstGeom>
          <a:ln w="28575">
            <a:solidFill>
              <a:srgbClr val="BF119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395926">
            <a:off x="8072612" y="3934393"/>
            <a:ext cx="775737" cy="369332"/>
          </a:xfrm>
          <a:prstGeom prst="rect">
            <a:avLst/>
          </a:prstGeom>
          <a:noFill/>
        </p:spPr>
        <p:txBody>
          <a:bodyPr wrap="square" rtlCol="0">
            <a:spAutoFit/>
          </a:bodyPr>
          <a:lstStyle/>
          <a:p>
            <a:pPr defTabSz="457200"/>
            <a:r>
              <a:rPr lang="en-US" sz="1800" b="0" dirty="0" smtClean="0">
                <a:solidFill>
                  <a:srgbClr val="BF119A"/>
                </a:solidFill>
                <a:latin typeface="Calibri" charset="0"/>
              </a:rPr>
              <a:t>Beam</a:t>
            </a:r>
            <a:endParaRPr lang="en-US" sz="1800" b="0" dirty="0">
              <a:solidFill>
                <a:srgbClr val="BF119A"/>
              </a:solidFill>
              <a:latin typeface="Calibri" charset="0"/>
            </a:endParaRPr>
          </a:p>
        </p:txBody>
      </p:sp>
      <p:sp>
        <p:nvSpPr>
          <p:cNvPr id="43" name="TextBox 42"/>
          <p:cNvSpPr txBox="1"/>
          <p:nvPr/>
        </p:nvSpPr>
        <p:spPr>
          <a:xfrm>
            <a:off x="2409381" y="5114561"/>
            <a:ext cx="690894" cy="276999"/>
          </a:xfrm>
          <a:prstGeom prst="rect">
            <a:avLst/>
          </a:prstGeom>
          <a:noFill/>
        </p:spPr>
        <p:txBody>
          <a:bodyPr wrap="square" rtlCol="0">
            <a:spAutoFit/>
          </a:bodyPr>
          <a:lstStyle/>
          <a:p>
            <a:pPr defTabSz="457200"/>
            <a:r>
              <a:rPr lang="en-US" sz="1200" b="0" dirty="0" smtClean="0">
                <a:solidFill>
                  <a:prstClr val="black"/>
                </a:solidFill>
                <a:latin typeface="Calibri" charset="0"/>
              </a:rPr>
              <a:t>5.6 m</a:t>
            </a:r>
            <a:endParaRPr lang="en-US" sz="1200" b="0" dirty="0">
              <a:solidFill>
                <a:prstClr val="black"/>
              </a:solidFill>
              <a:latin typeface="Calibri" charset="0"/>
            </a:endParaRPr>
          </a:p>
        </p:txBody>
      </p:sp>
      <p:cxnSp>
        <p:nvCxnSpPr>
          <p:cNvPr id="67" name="Straight Arrow Connector 66"/>
          <p:cNvCxnSpPr/>
          <p:nvPr/>
        </p:nvCxnSpPr>
        <p:spPr>
          <a:xfrm flipV="1">
            <a:off x="1100972" y="2599441"/>
            <a:ext cx="98498" cy="844234"/>
          </a:xfrm>
          <a:prstGeom prst="straightConnector1">
            <a:avLst/>
          </a:prstGeom>
          <a:ln>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Footer Placeholder 4"/>
          <p:cNvSpPr>
            <a:spLocks noGrp="1"/>
          </p:cNvSpPr>
          <p:nvPr>
            <p:ph type="ftr" sz="quarter" idx="11"/>
          </p:nvPr>
        </p:nvSpPr>
        <p:spPr>
          <a:xfrm>
            <a:off x="2116138" y="6488430"/>
            <a:ext cx="5616575" cy="187325"/>
          </a:xfrm>
        </p:spPr>
        <p:txBody>
          <a:bodyPr/>
          <a:lstStyle/>
          <a:p>
            <a:pPr>
              <a:defRPr/>
            </a:pPr>
            <a:r>
              <a:rPr lang="en-US" smtClean="0"/>
              <a:t>Vaia Papadimitriou | Beamline Projects Status  &amp; Plans</a:t>
            </a:r>
            <a:endParaRPr lang="en-US"/>
          </a:p>
        </p:txBody>
      </p:sp>
      <p:sp>
        <p:nvSpPr>
          <p:cNvPr id="30" name="Date Placeholder 3"/>
          <p:cNvSpPr>
            <a:spLocks noGrp="1"/>
          </p:cNvSpPr>
          <p:nvPr>
            <p:ph type="dt" sz="half" idx="10"/>
          </p:nvPr>
        </p:nvSpPr>
        <p:spPr>
          <a:xfrm>
            <a:off x="979488" y="6488430"/>
            <a:ext cx="1136650" cy="187325"/>
          </a:xfrm>
        </p:spPr>
        <p:txBody>
          <a:bodyPr/>
          <a:lstStyle/>
          <a:p>
            <a:pPr>
              <a:defRPr/>
            </a:pPr>
            <a:r>
              <a:rPr lang="en-US" dirty="0"/>
              <a:t>09.03.15</a:t>
            </a:r>
          </a:p>
        </p:txBody>
      </p:sp>
      <p:sp>
        <p:nvSpPr>
          <p:cNvPr id="3" name="TextBox 2"/>
          <p:cNvSpPr txBox="1"/>
          <p:nvPr/>
        </p:nvSpPr>
        <p:spPr>
          <a:xfrm>
            <a:off x="4990674" y="747776"/>
            <a:ext cx="3665555" cy="646331"/>
          </a:xfrm>
          <a:prstGeom prst="rect">
            <a:avLst/>
          </a:prstGeom>
          <a:noFill/>
        </p:spPr>
        <p:txBody>
          <a:bodyPr wrap="none" rtlCol="0">
            <a:spAutoFit/>
          </a:bodyPr>
          <a:lstStyle/>
          <a:p>
            <a:pPr defTabSz="457200"/>
            <a:r>
              <a:rPr lang="en-US" sz="1800" b="0" dirty="0" smtClean="0">
                <a:solidFill>
                  <a:srgbClr val="FF00FF"/>
                </a:solidFill>
                <a:latin typeface="Calibri" charset="0"/>
              </a:rPr>
              <a:t>~ 40% of beam power in target chase</a:t>
            </a:r>
          </a:p>
          <a:p>
            <a:pPr defTabSz="457200"/>
            <a:r>
              <a:rPr lang="en-US" sz="1800" b="0" dirty="0" smtClean="0">
                <a:solidFill>
                  <a:srgbClr val="FF00FF"/>
                </a:solidFill>
                <a:latin typeface="Calibri" charset="0"/>
              </a:rPr>
              <a:t>~ 30% of beam power in decay pipe</a:t>
            </a:r>
            <a:endParaRPr lang="en-US" sz="1800" b="0" dirty="0">
              <a:solidFill>
                <a:srgbClr val="FF00FF"/>
              </a:solidFill>
              <a:latin typeface="Calibri" charset="0"/>
            </a:endParaRPr>
          </a:p>
        </p:txBody>
      </p:sp>
      <p:sp>
        <p:nvSpPr>
          <p:cNvPr id="5" name="Rectangular Callout 4"/>
          <p:cNvSpPr/>
          <p:nvPr/>
        </p:nvSpPr>
        <p:spPr>
          <a:xfrm>
            <a:off x="6823451" y="5000878"/>
            <a:ext cx="2285054" cy="1164426"/>
          </a:xfrm>
          <a:prstGeom prst="wedgeRectCallout">
            <a:avLst>
              <a:gd name="adj1" fmla="val -61069"/>
              <a:gd name="adj2" fmla="val -15585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t>Target carrier</a:t>
            </a:r>
          </a:p>
          <a:p>
            <a:r>
              <a:rPr lang="en-GB" dirty="0" smtClean="0"/>
              <a:t>Installs target in horn, Z-</a:t>
            </a:r>
            <a:r>
              <a:rPr lang="en-GB" dirty="0" err="1" smtClean="0"/>
              <a:t>pos</a:t>
            </a:r>
            <a:r>
              <a:rPr lang="en-GB" dirty="0" smtClean="0"/>
              <a:t> variable </a:t>
            </a:r>
            <a:r>
              <a:rPr lang="en-GB" dirty="0" smtClean="0"/>
              <a:t>.</a:t>
            </a:r>
          </a:p>
          <a:p>
            <a:r>
              <a:rPr lang="en-GB" dirty="0" smtClean="0"/>
              <a:t>Remove?</a:t>
            </a:r>
            <a:r>
              <a:rPr lang="en-GB" dirty="0" smtClean="0"/>
              <a:t> </a:t>
            </a:r>
            <a:endParaRPr lang="en-GB" dirty="0"/>
          </a:p>
        </p:txBody>
      </p:sp>
      <p:sp>
        <p:nvSpPr>
          <p:cNvPr id="35" name="Rectangular Callout 34"/>
          <p:cNvSpPr/>
          <p:nvPr/>
        </p:nvSpPr>
        <p:spPr>
          <a:xfrm>
            <a:off x="2190236" y="1739785"/>
            <a:ext cx="1224025" cy="978728"/>
          </a:xfrm>
          <a:prstGeom prst="wedgeRectCallout">
            <a:avLst>
              <a:gd name="adj1" fmla="val 95810"/>
              <a:gd name="adj2" fmla="val 18359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t>Replace window with shutter?</a:t>
            </a:r>
            <a:r>
              <a:rPr lang="en-GB" dirty="0" smtClean="0"/>
              <a:t>  </a:t>
            </a:r>
            <a:endParaRPr lang="en-GB" dirty="0"/>
          </a:p>
        </p:txBody>
      </p:sp>
      <p:sp>
        <p:nvSpPr>
          <p:cNvPr id="36" name="Rectangular Callout 35"/>
          <p:cNvSpPr/>
          <p:nvPr/>
        </p:nvSpPr>
        <p:spPr>
          <a:xfrm>
            <a:off x="3491881" y="1091717"/>
            <a:ext cx="936104" cy="978728"/>
          </a:xfrm>
          <a:prstGeom prst="wedgeRectCallout">
            <a:avLst>
              <a:gd name="adj1" fmla="val 43517"/>
              <a:gd name="adj2" fmla="val 2303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t>Make helium vessel?</a:t>
            </a:r>
            <a:endParaRPr lang="en-GB" dirty="0"/>
          </a:p>
        </p:txBody>
      </p:sp>
    </p:spTree>
    <p:extLst>
      <p:ext uri="{BB962C8B-B14F-4D97-AF65-F5344CB8AC3E}">
        <p14:creationId xmlns:p14="http://schemas.microsoft.com/office/powerpoint/2010/main" val="3010625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 y="0"/>
            <a:ext cx="8937436" cy="1052736"/>
          </a:xfrm>
        </p:spPr>
        <p:txBody>
          <a:bodyPr>
            <a:normAutofit/>
          </a:bodyPr>
          <a:lstStyle/>
          <a:p>
            <a:r>
              <a:rPr lang="en-GB" dirty="0" smtClean="0"/>
              <a:t>Alternative concept layout (</a:t>
            </a:r>
            <a:r>
              <a:rPr lang="en-GB" dirty="0" smtClean="0"/>
              <a:t>looks familiar?)</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 y="1150276"/>
            <a:ext cx="7071360" cy="49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80">
                <a:solidFill>
                  <a:srgbClr val="000000"/>
                </a:solidFill>
                <a:miter lim="800000"/>
                <a:headEnd/>
                <a:tailEnd/>
              </a14:hiddenLine>
            </a:ext>
          </a:extLst>
        </p:spPr>
      </p:pic>
      <p:sp>
        <p:nvSpPr>
          <p:cNvPr id="6" name="TextBox 5"/>
          <p:cNvSpPr txBox="1"/>
          <p:nvPr/>
        </p:nvSpPr>
        <p:spPr>
          <a:xfrm>
            <a:off x="1805940" y="2651760"/>
            <a:ext cx="2065020" cy="707886"/>
          </a:xfrm>
          <a:prstGeom prst="rect">
            <a:avLst/>
          </a:prstGeom>
          <a:noFill/>
        </p:spPr>
        <p:txBody>
          <a:bodyPr wrap="square" rtlCol="0">
            <a:spAutoFit/>
          </a:bodyPr>
          <a:lstStyle/>
          <a:p>
            <a:r>
              <a:rPr lang="en-GB" dirty="0" smtClean="0"/>
              <a:t>Separate baffle</a:t>
            </a:r>
            <a:endParaRPr lang="en-GB" dirty="0"/>
          </a:p>
        </p:txBody>
      </p:sp>
      <p:sp>
        <p:nvSpPr>
          <p:cNvPr id="7" name="Rectangular Callout 6"/>
          <p:cNvSpPr/>
          <p:nvPr/>
        </p:nvSpPr>
        <p:spPr bwMode="auto">
          <a:xfrm>
            <a:off x="3710940" y="6042660"/>
            <a:ext cx="1325880" cy="541020"/>
          </a:xfrm>
          <a:prstGeom prst="wedgeRectCallout">
            <a:avLst>
              <a:gd name="adj1" fmla="val 57903"/>
              <a:gd name="adj2" fmla="val -3786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omic Sans MS" pitchFamily="66" charset="0"/>
                <a:cs typeface="Arial" charset="0"/>
              </a:rPr>
              <a:t>Target 1</a:t>
            </a:r>
          </a:p>
        </p:txBody>
      </p:sp>
      <p:sp>
        <p:nvSpPr>
          <p:cNvPr id="8" name="Rectangular Callout 7"/>
          <p:cNvSpPr/>
          <p:nvPr/>
        </p:nvSpPr>
        <p:spPr bwMode="auto">
          <a:xfrm>
            <a:off x="7452360" y="5852160"/>
            <a:ext cx="1478280" cy="731520"/>
          </a:xfrm>
          <a:prstGeom prst="wedgeRectCallout">
            <a:avLst>
              <a:gd name="adj1" fmla="val -44000"/>
              <a:gd name="adj2" fmla="val -25320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omic Sans MS" pitchFamily="66" charset="0"/>
                <a:cs typeface="Arial" charset="0"/>
              </a:rPr>
              <a:t>Target 2</a:t>
            </a:r>
            <a:r>
              <a:rPr kumimoji="0" lang="en-GB" sz="2000" b="1" i="0" u="none" strike="noStrike" cap="none" normalizeH="0" dirty="0" smtClean="0">
                <a:ln>
                  <a:noFill/>
                </a:ln>
                <a:solidFill>
                  <a:schemeClr val="tx1"/>
                </a:solidFill>
                <a:effectLst/>
                <a:latin typeface="Comic Sans MS" pitchFamily="66" charset="0"/>
                <a:cs typeface="Arial" charset="0"/>
              </a:rPr>
              <a:t> goes here</a:t>
            </a:r>
            <a:endParaRPr kumimoji="0" lang="en-GB" sz="2000" b="1" i="0" u="none" strike="noStrike" cap="none" normalizeH="0" baseline="0" dirty="0" smtClean="0">
              <a:ln>
                <a:noFill/>
              </a:ln>
              <a:solidFill>
                <a:schemeClr val="tx1"/>
              </a:solidFill>
              <a:effectLst/>
              <a:latin typeface="Comic Sans MS" pitchFamily="66" charset="0"/>
              <a:cs typeface="Arial" charset="0"/>
            </a:endParaRPr>
          </a:p>
        </p:txBody>
      </p:sp>
    </p:spTree>
    <p:extLst>
      <p:ext uri="{BB962C8B-B14F-4D97-AF65-F5344CB8AC3E}">
        <p14:creationId xmlns:p14="http://schemas.microsoft.com/office/powerpoint/2010/main" val="298662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for target station design</a:t>
            </a:r>
            <a:endParaRPr lang="en-GB" dirty="0"/>
          </a:p>
        </p:txBody>
      </p:sp>
      <p:sp>
        <p:nvSpPr>
          <p:cNvPr id="3" name="Content Placeholder 2"/>
          <p:cNvSpPr>
            <a:spLocks noGrp="1"/>
          </p:cNvSpPr>
          <p:nvPr>
            <p:ph idx="1"/>
          </p:nvPr>
        </p:nvSpPr>
        <p:spPr/>
        <p:txBody>
          <a:bodyPr/>
          <a:lstStyle/>
          <a:p>
            <a:r>
              <a:rPr lang="en-GB" dirty="0" smtClean="0"/>
              <a:t>No separate target carrier</a:t>
            </a:r>
          </a:p>
          <a:p>
            <a:pPr lvl="1"/>
            <a:r>
              <a:rPr lang="en-GB" dirty="0" smtClean="0"/>
              <a:t>Reduces cost?</a:t>
            </a:r>
            <a:endParaRPr lang="en-GB" dirty="0"/>
          </a:p>
          <a:p>
            <a:pPr lvl="1"/>
            <a:r>
              <a:rPr lang="en-GB" dirty="0" smtClean="0"/>
              <a:t>Can make target chase shorter?</a:t>
            </a:r>
          </a:p>
          <a:p>
            <a:r>
              <a:rPr lang="en-GB" dirty="0" smtClean="0"/>
              <a:t>Targets need to be installed and replaced in </a:t>
            </a:r>
            <a:r>
              <a:rPr lang="en-GB" dirty="0"/>
              <a:t>H</a:t>
            </a:r>
            <a:r>
              <a:rPr lang="en-GB" dirty="0" smtClean="0"/>
              <a:t>orn 1a in separate hot </a:t>
            </a:r>
            <a:r>
              <a:rPr lang="en-GB" dirty="0" smtClean="0"/>
              <a:t>cell</a:t>
            </a:r>
          </a:p>
          <a:p>
            <a:pPr lvl="1"/>
            <a:r>
              <a:rPr lang="en-GB" dirty="0" smtClean="0"/>
              <a:t>Want to be able to work in hot cell while beam is running </a:t>
            </a:r>
            <a:endParaRPr lang="en-GB" dirty="0" smtClean="0"/>
          </a:p>
          <a:p>
            <a:pPr marL="0" indent="0">
              <a:buNone/>
            </a:pPr>
            <a:endParaRPr lang="en-GB" dirty="0"/>
          </a:p>
        </p:txBody>
      </p:sp>
    </p:spTree>
    <p:extLst>
      <p:ext uri="{BB962C8B-B14F-4D97-AF65-F5344CB8AC3E}">
        <p14:creationId xmlns:p14="http://schemas.microsoft.com/office/powerpoint/2010/main" val="11983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smtClean="0">
                <a:latin typeface="Comic Sans MS" panose="030F0702030302020204" pitchFamily="66" charset="0"/>
              </a:rPr>
              <a:t>Prototype target exchange system?</a:t>
            </a:r>
            <a:endParaRPr lang="en-GB" sz="3600" dirty="0">
              <a:latin typeface="Comic Sans MS" panose="030F0702030302020204" pitchFamily="66"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059" y="1199275"/>
            <a:ext cx="6934201" cy="519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96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Target technology for 2.4 MW?	</a:t>
            </a:r>
            <a:endParaRPr lang="en-GB"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GB" dirty="0" smtClean="0"/>
              <a:t>Material and cooling medium choice</a:t>
            </a:r>
          </a:p>
          <a:p>
            <a:pPr marL="857250" lvl="1" indent="-457200"/>
            <a:r>
              <a:rPr lang="en-GB" dirty="0" smtClean="0"/>
              <a:t>Graphite </a:t>
            </a:r>
          </a:p>
          <a:p>
            <a:pPr marL="1257300" lvl="2" indent="-457200"/>
            <a:r>
              <a:rPr lang="en-GB" dirty="0" smtClean="0"/>
              <a:t>Excellent track record, obvious candidate</a:t>
            </a:r>
          </a:p>
          <a:p>
            <a:pPr marL="1257300" lvl="2" indent="-457200"/>
            <a:r>
              <a:rPr lang="en-GB" dirty="0" smtClean="0"/>
              <a:t>Best tolerance to radiation damage when operated at c.500 - 1000 C</a:t>
            </a:r>
          </a:p>
          <a:p>
            <a:pPr marL="1257300" lvl="2" indent="-457200"/>
            <a:r>
              <a:rPr lang="en-GB" dirty="0" smtClean="0">
                <a:solidFill>
                  <a:srgbClr val="FF0000"/>
                </a:solidFill>
              </a:rPr>
              <a:t>Helium cooling </a:t>
            </a:r>
            <a:r>
              <a:rPr lang="en-GB" dirty="0" err="1" smtClean="0">
                <a:solidFill>
                  <a:srgbClr val="FF0000"/>
                </a:solidFill>
              </a:rPr>
              <a:t>favored</a:t>
            </a:r>
            <a:endParaRPr lang="en-GB" dirty="0" smtClean="0">
              <a:solidFill>
                <a:srgbClr val="FF0000"/>
              </a:solidFill>
            </a:endParaRPr>
          </a:p>
          <a:p>
            <a:pPr marL="857250" lvl="1" indent="-457200"/>
            <a:r>
              <a:rPr lang="en-GB" dirty="0" smtClean="0"/>
              <a:t>Beryllium</a:t>
            </a:r>
          </a:p>
          <a:p>
            <a:pPr marL="1257300" lvl="2" indent="-457200"/>
            <a:r>
              <a:rPr lang="en-GB" dirty="0" smtClean="0"/>
              <a:t>May be more tolerant to radiation damage – jury still out (ref. RaDIATE program)</a:t>
            </a:r>
          </a:p>
          <a:p>
            <a:pPr marL="1257300" lvl="2" indent="-457200"/>
            <a:r>
              <a:rPr lang="en-GB" dirty="0" smtClean="0"/>
              <a:t>As for all metals, best properties at low temperatures</a:t>
            </a:r>
          </a:p>
          <a:p>
            <a:pPr marL="1257300" lvl="2" indent="-457200"/>
            <a:r>
              <a:rPr lang="en-GB" dirty="0" smtClean="0"/>
              <a:t>Water cooling most effective, but difficult to implement reliably</a:t>
            </a:r>
          </a:p>
          <a:p>
            <a:pPr marL="1257300" lvl="2" indent="-457200"/>
            <a:r>
              <a:rPr lang="en-GB" dirty="0" smtClean="0">
                <a:solidFill>
                  <a:srgbClr val="FF0000"/>
                </a:solidFill>
              </a:rPr>
              <a:t>Helium cooled Spherical Array Target looks promising</a:t>
            </a:r>
            <a:endParaRPr lang="en-GB" dirty="0">
              <a:solidFill>
                <a:srgbClr val="FF0000"/>
              </a:solidFill>
            </a:endParaRPr>
          </a:p>
        </p:txBody>
      </p:sp>
    </p:spTree>
    <p:extLst>
      <p:ext uri="{BB962C8B-B14F-4D97-AF65-F5344CB8AC3E}">
        <p14:creationId xmlns:p14="http://schemas.microsoft.com/office/powerpoint/2010/main" val="234787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Laguna\50Gev_2.7ppp_5bar_damagedC_Fluka\Core_temp_local_slice.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172" y="1077407"/>
            <a:ext cx="4372293" cy="3470211"/>
          </a:xfrm>
          <a:prstGeom prst="rect">
            <a:avLst/>
          </a:prstGeom>
          <a:noFill/>
          <a:ln>
            <a:noFill/>
          </a:ln>
        </p:spPr>
      </p:pic>
      <p:sp>
        <p:nvSpPr>
          <p:cNvPr id="2" name="Title 1"/>
          <p:cNvSpPr>
            <a:spLocks noGrp="1"/>
          </p:cNvSpPr>
          <p:nvPr>
            <p:ph type="title"/>
          </p:nvPr>
        </p:nvSpPr>
        <p:spPr>
          <a:xfrm>
            <a:off x="0" y="0"/>
            <a:ext cx="9144000" cy="1060704"/>
          </a:xfrm>
        </p:spPr>
        <p:txBody>
          <a:bodyPr/>
          <a:lstStyle/>
          <a:p>
            <a:r>
              <a:rPr lang="en-GB" dirty="0" smtClean="0"/>
              <a:t>Helium cooled graphite rod (Mike Fitton)</a:t>
            </a:r>
            <a:endParaRPr lang="en-GB" dirty="0"/>
          </a:p>
        </p:txBody>
      </p:sp>
      <p:sp>
        <p:nvSpPr>
          <p:cNvPr id="3" name="Content Placeholder 2"/>
          <p:cNvSpPr>
            <a:spLocks noGrp="1"/>
          </p:cNvSpPr>
          <p:nvPr>
            <p:ph idx="1"/>
          </p:nvPr>
        </p:nvSpPr>
        <p:spPr>
          <a:xfrm>
            <a:off x="5210430" y="1412776"/>
            <a:ext cx="3773832" cy="4465065"/>
          </a:xfrm>
        </p:spPr>
        <p:txBody>
          <a:bodyPr>
            <a:normAutofit fontScale="92500"/>
          </a:bodyPr>
          <a:lstStyle/>
          <a:p>
            <a:r>
              <a:rPr lang="en-GB" sz="2000" dirty="0" smtClean="0"/>
              <a:t>Simple study of rod for 50 GeV beam</a:t>
            </a:r>
          </a:p>
          <a:p>
            <a:r>
              <a:rPr lang="en-GB" sz="2000" dirty="0" smtClean="0"/>
              <a:t>36 kW in target at 2 MW</a:t>
            </a:r>
          </a:p>
          <a:p>
            <a:r>
              <a:rPr lang="en-GB" sz="2000" dirty="0" smtClean="0"/>
              <a:t>Lower heat load for 120 GeV beam</a:t>
            </a:r>
          </a:p>
          <a:p>
            <a:r>
              <a:rPr lang="en-GB" sz="2000" dirty="0" smtClean="0"/>
              <a:t>70 g/s helium </a:t>
            </a:r>
          </a:p>
          <a:p>
            <a:r>
              <a:rPr lang="en-GB" sz="2000" dirty="0" smtClean="0"/>
              <a:t>5 bar outlet pressure</a:t>
            </a:r>
          </a:p>
          <a:p>
            <a:r>
              <a:rPr lang="en-GB" sz="2000" dirty="0" smtClean="0"/>
              <a:t>0.6 bar pressure drop</a:t>
            </a:r>
          </a:p>
          <a:p>
            <a:r>
              <a:rPr lang="en-GB" sz="2000" dirty="0" smtClean="0"/>
              <a:t>Single pass only – needs more work to include full geometry – higher pressure drop </a:t>
            </a:r>
          </a:p>
          <a:p>
            <a:r>
              <a:rPr lang="en-GB" sz="2600" dirty="0" smtClean="0"/>
              <a:t>Appears feasible – but what is expected lifetime?</a:t>
            </a:r>
          </a:p>
        </p:txBody>
      </p:sp>
      <p:sp>
        <p:nvSpPr>
          <p:cNvPr id="5" name="TextBox 4"/>
          <p:cNvSpPr txBox="1"/>
          <p:nvPr/>
        </p:nvSpPr>
        <p:spPr>
          <a:xfrm>
            <a:off x="2288318" y="2617440"/>
            <a:ext cx="2622523" cy="1200329"/>
          </a:xfrm>
          <a:prstGeom prst="rect">
            <a:avLst/>
          </a:prstGeom>
          <a:noFill/>
        </p:spPr>
        <p:txBody>
          <a:bodyPr wrap="square" rtlCol="0">
            <a:spAutoFit/>
          </a:bodyPr>
          <a:lstStyle/>
          <a:p>
            <a:r>
              <a:rPr lang="en-GB" dirty="0" smtClean="0"/>
              <a:t>Mean temperature</a:t>
            </a:r>
          </a:p>
          <a:p>
            <a:r>
              <a:rPr lang="en-GB" dirty="0" smtClean="0"/>
              <a:t>c. 700°C</a:t>
            </a:r>
          </a:p>
          <a:p>
            <a:pPr algn="r"/>
            <a:r>
              <a:rPr lang="en-GB" dirty="0" smtClean="0"/>
              <a:t>Thermal conductivity degraded x4</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60682"/>
            <a:ext cx="5210430" cy="229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442553" y="6028902"/>
            <a:ext cx="2627642" cy="646331"/>
          </a:xfrm>
          <a:prstGeom prst="rect">
            <a:avLst/>
          </a:prstGeom>
          <a:noFill/>
        </p:spPr>
        <p:txBody>
          <a:bodyPr wrap="none" rtlCol="0">
            <a:spAutoFit/>
          </a:bodyPr>
          <a:lstStyle/>
          <a:p>
            <a:r>
              <a:rPr lang="en-GB" dirty="0" smtClean="0"/>
              <a:t>Max. stress = 7.6 MPa </a:t>
            </a:r>
          </a:p>
          <a:p>
            <a:r>
              <a:rPr lang="en-GB" dirty="0" smtClean="0"/>
              <a:t>Safety Factor = 4.9</a:t>
            </a:r>
            <a:endParaRPr lang="en-GB" dirty="0"/>
          </a:p>
        </p:txBody>
      </p:sp>
    </p:spTree>
    <p:extLst>
      <p:ext uri="{BB962C8B-B14F-4D97-AF65-F5344CB8AC3E}">
        <p14:creationId xmlns:p14="http://schemas.microsoft.com/office/powerpoint/2010/main" val="2226927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082675"/>
            <a:ext cx="64897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txBox="1">
            <a:spLocks/>
          </p:cNvSpPr>
          <p:nvPr/>
        </p:nvSpPr>
        <p:spPr bwMode="auto">
          <a:xfrm>
            <a:off x="258945" y="83716"/>
            <a:ext cx="8631238"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Comic Sans MS" pitchFamily="66" charset="0"/>
                <a:cs typeface="Arial" pitchFamily="34" charset="0"/>
              </a:defRPr>
            </a:lvl1pPr>
            <a:lvl2pPr marL="742950" indent="-285750" eaLnBrk="0" hangingPunct="0">
              <a:defRPr sz="2000" b="1">
                <a:solidFill>
                  <a:schemeClr val="tx1"/>
                </a:solidFill>
                <a:latin typeface="Comic Sans MS" pitchFamily="66" charset="0"/>
                <a:cs typeface="Arial" pitchFamily="34" charset="0"/>
              </a:defRPr>
            </a:lvl2pPr>
            <a:lvl3pPr marL="1143000" indent="-228600" eaLnBrk="0" hangingPunct="0">
              <a:defRPr sz="2000" b="1">
                <a:solidFill>
                  <a:schemeClr val="tx1"/>
                </a:solidFill>
                <a:latin typeface="Comic Sans MS" pitchFamily="66" charset="0"/>
                <a:cs typeface="Arial" pitchFamily="34" charset="0"/>
              </a:defRPr>
            </a:lvl3pPr>
            <a:lvl4pPr marL="1600200" indent="-228600" eaLnBrk="0" hangingPunct="0">
              <a:defRPr sz="2000" b="1">
                <a:solidFill>
                  <a:schemeClr val="tx1"/>
                </a:solidFill>
                <a:latin typeface="Comic Sans MS" pitchFamily="66" charset="0"/>
                <a:cs typeface="Arial" pitchFamily="34" charset="0"/>
              </a:defRPr>
            </a:lvl4pPr>
            <a:lvl5pPr marL="2057400" indent="-228600" eaLnBrk="0" hangingPunct="0">
              <a:defRPr sz="2000" b="1">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sz="2000" b="1">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sz="2000" b="1">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sz="2000" b="1">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sz="2000" b="1">
                <a:solidFill>
                  <a:schemeClr val="tx1"/>
                </a:solidFill>
                <a:latin typeface="Comic Sans MS" pitchFamily="66" charset="0"/>
                <a:cs typeface="Arial" pitchFamily="34" charset="0"/>
              </a:defRPr>
            </a:lvl9pPr>
          </a:lstStyle>
          <a:p>
            <a:pPr algn="ctr" defTabSz="914400" eaLnBrk="1" hangingPunct="1"/>
            <a:r>
              <a:rPr lang="en-GB" altLang="en-US" sz="2800" b="0" dirty="0">
                <a:solidFill>
                  <a:schemeClr val="tx2"/>
                </a:solidFill>
              </a:rPr>
              <a:t>Spherical Array Target </a:t>
            </a:r>
            <a:r>
              <a:rPr lang="en-GB" altLang="en-US" sz="2800" b="0" dirty="0" smtClean="0">
                <a:solidFill>
                  <a:schemeClr val="tx2"/>
                </a:solidFill>
              </a:rPr>
              <a:t>concept (Tristan Davenne) </a:t>
            </a:r>
            <a:endParaRPr lang="en-GB" altLang="en-US" sz="2800" b="0" dirty="0">
              <a:solidFill>
                <a:schemeClr val="tx2"/>
              </a:solidFill>
            </a:endParaRPr>
          </a:p>
        </p:txBody>
      </p:sp>
      <p:sp>
        <p:nvSpPr>
          <p:cNvPr id="17412" name="TextBox 8"/>
          <p:cNvSpPr txBox="1">
            <a:spLocks noChangeArrowheads="1"/>
          </p:cNvSpPr>
          <p:nvPr/>
        </p:nvSpPr>
        <p:spPr bwMode="auto">
          <a:xfrm>
            <a:off x="6729413" y="2378075"/>
            <a:ext cx="20970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Comic Sans MS" pitchFamily="66" charset="0"/>
              </a:defRPr>
            </a:lvl1pPr>
            <a:lvl2pPr marL="742950" indent="-285750" eaLnBrk="0" hangingPunct="0">
              <a:spcBef>
                <a:spcPct val="20000"/>
              </a:spcBef>
              <a:buChar char="–"/>
              <a:defRPr sz="20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defTabSz="449263" eaLnBrk="0" fontAlgn="base" hangingPunct="0">
              <a:spcBef>
                <a:spcPct val="20000"/>
              </a:spcBef>
              <a:spcAft>
                <a:spcPct val="0"/>
              </a:spcAft>
              <a:buChar char="»"/>
              <a:defRPr sz="2000">
                <a:solidFill>
                  <a:schemeClr val="tx1"/>
                </a:solidFill>
                <a:latin typeface="Comic Sans MS" pitchFamily="66" charset="0"/>
              </a:defRPr>
            </a:lvl6pPr>
            <a:lvl7pPr marL="2971800" indent="-228600" defTabSz="449263" eaLnBrk="0" fontAlgn="base" hangingPunct="0">
              <a:spcBef>
                <a:spcPct val="20000"/>
              </a:spcBef>
              <a:spcAft>
                <a:spcPct val="0"/>
              </a:spcAft>
              <a:buChar char="»"/>
              <a:defRPr sz="2000">
                <a:solidFill>
                  <a:schemeClr val="tx1"/>
                </a:solidFill>
                <a:latin typeface="Comic Sans MS" pitchFamily="66" charset="0"/>
              </a:defRPr>
            </a:lvl7pPr>
            <a:lvl8pPr marL="3429000" indent="-228600" defTabSz="449263" eaLnBrk="0" fontAlgn="base" hangingPunct="0">
              <a:spcBef>
                <a:spcPct val="20000"/>
              </a:spcBef>
              <a:spcAft>
                <a:spcPct val="0"/>
              </a:spcAft>
              <a:buChar char="»"/>
              <a:defRPr sz="2000">
                <a:solidFill>
                  <a:schemeClr val="tx1"/>
                </a:solidFill>
                <a:latin typeface="Comic Sans MS" pitchFamily="66" charset="0"/>
              </a:defRPr>
            </a:lvl8pPr>
            <a:lvl9pPr marL="3886200" indent="-228600" defTabSz="449263"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en-GB" altLang="en-US" sz="2000" b="0"/>
              <a:t>Helical helium flow around spherical target material</a:t>
            </a:r>
          </a:p>
        </p:txBody>
      </p:sp>
    </p:spTree>
    <p:extLst>
      <p:ext uri="{BB962C8B-B14F-4D97-AF65-F5344CB8AC3E}">
        <p14:creationId xmlns:p14="http://schemas.microsoft.com/office/powerpoint/2010/main" val="290557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Questions/issues</a:t>
            </a:r>
            <a:endParaRPr lang="en-GB" dirty="0"/>
          </a:p>
        </p:txBody>
      </p:sp>
      <p:sp>
        <p:nvSpPr>
          <p:cNvPr id="5" name="Content Placeholder 4"/>
          <p:cNvSpPr>
            <a:spLocks noGrp="1"/>
          </p:cNvSpPr>
          <p:nvPr>
            <p:ph idx="1"/>
          </p:nvPr>
        </p:nvSpPr>
        <p:spPr/>
        <p:txBody>
          <a:bodyPr/>
          <a:lstStyle/>
          <a:p>
            <a:pPr marL="457200" indent="-457200">
              <a:buFont typeface="+mj-lt"/>
              <a:buAutoNum type="arabicPeriod"/>
            </a:pPr>
            <a:r>
              <a:rPr lang="en-GB" dirty="0" smtClean="0"/>
              <a:t>Performance of finned (</a:t>
            </a:r>
            <a:r>
              <a:rPr lang="en-GB" dirty="0" err="1" smtClean="0"/>
              <a:t>NuMI</a:t>
            </a:r>
            <a:r>
              <a:rPr lang="en-GB" dirty="0" smtClean="0"/>
              <a:t> style) target vs cylindrical?</a:t>
            </a:r>
          </a:p>
          <a:p>
            <a:pPr marL="457200" indent="-457200">
              <a:buFont typeface="+mj-lt"/>
              <a:buAutoNum type="arabicPeriod"/>
            </a:pPr>
            <a:r>
              <a:rPr lang="en-GB" dirty="0" smtClean="0"/>
              <a:t>Performance of graphite vs beryllium?</a:t>
            </a:r>
          </a:p>
          <a:p>
            <a:pPr marL="457200" indent="-457200">
              <a:buFont typeface="+mj-lt"/>
              <a:buAutoNum type="arabicPeriod"/>
            </a:pPr>
            <a:r>
              <a:rPr lang="en-GB" dirty="0" smtClean="0"/>
              <a:t>Beam RMS radius</a:t>
            </a:r>
          </a:p>
          <a:p>
            <a:pPr marL="857250" lvl="1" indent="-457200"/>
            <a:r>
              <a:rPr lang="en-GB" dirty="0" smtClean="0"/>
              <a:t>Target radiation damage rate inversely proportional to maximum power density</a:t>
            </a:r>
          </a:p>
          <a:p>
            <a:pPr marL="857250" lvl="1" indent="-457200"/>
            <a:r>
              <a:rPr lang="en-GB" dirty="0" smtClean="0"/>
              <a:t>Bigger beam = longer target lifetime</a:t>
            </a:r>
          </a:p>
          <a:p>
            <a:pPr marL="857250" lvl="1" indent="-457200"/>
            <a:r>
              <a:rPr lang="en-GB" dirty="0" smtClean="0"/>
              <a:t>Need to compromise for optimum overall performance </a:t>
            </a:r>
          </a:p>
          <a:p>
            <a:pPr marL="1257300" lvl="2" indent="-457200"/>
            <a:r>
              <a:rPr lang="en-GB" dirty="0" smtClean="0"/>
              <a:t>E.g. 4 mm RMS please</a:t>
            </a:r>
          </a:p>
          <a:p>
            <a:pPr marL="857250" lvl="1" indent="-457200"/>
            <a:endParaRPr lang="en-GB" dirty="0"/>
          </a:p>
        </p:txBody>
      </p:sp>
    </p:spTree>
    <p:extLst>
      <p:ext uri="{BB962C8B-B14F-4D97-AF65-F5344CB8AC3E}">
        <p14:creationId xmlns:p14="http://schemas.microsoft.com/office/powerpoint/2010/main" val="218599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 y="44624"/>
            <a:ext cx="9113869" cy="682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solidFill>
                  <a:srgbClr val="FF0000"/>
                </a:solidFill>
              </a:rPr>
              <a:t>A quick look back to 2009 (c/o </a:t>
            </a:r>
            <a:r>
              <a:rPr lang="en-GB" dirty="0" err="1" smtClean="0">
                <a:solidFill>
                  <a:srgbClr val="FF0000"/>
                </a:solidFill>
              </a:rPr>
              <a:t>P.Hurh</a:t>
            </a:r>
            <a:r>
              <a:rPr lang="en-GB" dirty="0" smtClean="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123373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9" y="389930"/>
            <a:ext cx="10671086" cy="613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49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Statement of Interest </a:t>
            </a:r>
            <a:r>
              <a:rPr lang="en-GB" dirty="0" smtClean="0"/>
              <a:t>submitted to STFC</a:t>
            </a:r>
            <a:endParaRPr lang="en-GB" dirty="0"/>
          </a:p>
        </p:txBody>
      </p:sp>
      <p:sp>
        <p:nvSpPr>
          <p:cNvPr id="3" name="Content Placeholder 2"/>
          <p:cNvSpPr>
            <a:spLocks noGrp="1"/>
          </p:cNvSpPr>
          <p:nvPr>
            <p:ph idx="1"/>
          </p:nvPr>
        </p:nvSpPr>
        <p:spPr>
          <a:xfrm>
            <a:off x="395536" y="1484784"/>
            <a:ext cx="8579296" cy="5213176"/>
          </a:xfrm>
        </p:spPr>
        <p:txBody>
          <a:bodyPr>
            <a:noAutofit/>
          </a:bodyPr>
          <a:lstStyle/>
          <a:p>
            <a:r>
              <a:rPr lang="en-GB" sz="2400" dirty="0"/>
              <a:t>Feedback received on 15</a:t>
            </a:r>
            <a:r>
              <a:rPr lang="en-GB" sz="2400" baseline="30000" dirty="0"/>
              <a:t>th</a:t>
            </a:r>
            <a:r>
              <a:rPr lang="en-GB" sz="2400" dirty="0"/>
              <a:t> October 2015 </a:t>
            </a:r>
            <a:endParaRPr lang="en-GB" sz="2400" dirty="0" smtClean="0"/>
          </a:p>
          <a:p>
            <a:r>
              <a:rPr lang="en-GB" sz="2300" dirty="0" smtClean="0"/>
              <a:t>Invited </a:t>
            </a:r>
            <a:r>
              <a:rPr lang="en-GB" sz="2300" dirty="0"/>
              <a:t>to submit a full proposal for </a:t>
            </a:r>
            <a:r>
              <a:rPr lang="en-GB" sz="2300" b="1" dirty="0"/>
              <a:t>LBNF/DUNE beam and target system</a:t>
            </a:r>
            <a:r>
              <a:rPr lang="en-GB" sz="2300" dirty="0"/>
              <a:t> for consideration by the </a:t>
            </a:r>
            <a:r>
              <a:rPr lang="en-GB" sz="2300" dirty="0" smtClean="0"/>
              <a:t>STFC Project </a:t>
            </a:r>
            <a:r>
              <a:rPr lang="en-GB" sz="2300" dirty="0"/>
              <a:t>Peer Review Panel. </a:t>
            </a:r>
          </a:p>
          <a:p>
            <a:r>
              <a:rPr lang="en-GB" sz="2300" dirty="0" smtClean="0"/>
              <a:t>It </a:t>
            </a:r>
            <a:r>
              <a:rPr lang="en-GB" sz="2300" dirty="0"/>
              <a:t>was felt that this project can make a highly influential and substantial contribution to LBNF that will increase the impact and leverage of the UK neutrino community on the project. The fit of LBNF/DUNE with the STFC Science Strategy is described by the previously funded DUNE-UK and T2HK projects. It could potentially be a future in-kind contribution to the collaboration. </a:t>
            </a:r>
            <a:endParaRPr lang="en-GB" sz="2300" dirty="0" smtClean="0"/>
          </a:p>
          <a:p>
            <a:r>
              <a:rPr lang="en-GB" sz="2300" b="1" dirty="0" smtClean="0"/>
              <a:t>Outline proposal submission date tomorrow (done </a:t>
            </a:r>
            <a:r>
              <a:rPr lang="en-GB" sz="2300" b="1" dirty="0" smtClean="0">
                <a:sym typeface="Wingdings" panose="05000000000000000000" pitchFamily="2" charset="2"/>
              </a:rPr>
              <a:t>)</a:t>
            </a:r>
          </a:p>
          <a:p>
            <a:r>
              <a:rPr lang="en-GB" sz="2300" dirty="0" smtClean="0">
                <a:sym typeface="Wingdings" panose="05000000000000000000" pitchFamily="2" charset="2"/>
              </a:rPr>
              <a:t>Two week reprieve for full proposal – </a:t>
            </a:r>
            <a:r>
              <a:rPr lang="en-GB" sz="2300" b="1" dirty="0" smtClean="0">
                <a:sym typeface="Wingdings" panose="05000000000000000000" pitchFamily="2" charset="2"/>
              </a:rPr>
              <a:t>due 26</a:t>
            </a:r>
            <a:r>
              <a:rPr lang="en-GB" sz="2300" b="1" baseline="30000" dirty="0" smtClean="0">
                <a:sym typeface="Wingdings" panose="05000000000000000000" pitchFamily="2" charset="2"/>
              </a:rPr>
              <a:t>th</a:t>
            </a:r>
            <a:r>
              <a:rPr lang="en-GB" sz="2300" b="1" dirty="0" smtClean="0">
                <a:sym typeface="Wingdings" panose="05000000000000000000" pitchFamily="2" charset="2"/>
              </a:rPr>
              <a:t> November</a:t>
            </a:r>
            <a:r>
              <a:rPr lang="en-GB" sz="2300" dirty="0" smtClean="0">
                <a:sym typeface="Wingdings" panose="05000000000000000000" pitchFamily="2" charset="2"/>
              </a:rPr>
              <a:t> </a:t>
            </a:r>
          </a:p>
        </p:txBody>
      </p:sp>
    </p:spTree>
    <p:extLst>
      <p:ext uri="{BB962C8B-B14F-4D97-AF65-F5344CB8AC3E}">
        <p14:creationId xmlns:p14="http://schemas.microsoft.com/office/powerpoint/2010/main" val="163265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
            </a:r>
            <a:r>
              <a:rPr lang="en-GB" dirty="0" smtClean="0"/>
              <a:t>onversation with </a:t>
            </a:r>
            <a:r>
              <a:rPr lang="en-GB" dirty="0" smtClean="0"/>
              <a:t>STFC CEO </a:t>
            </a:r>
            <a:r>
              <a:rPr lang="en-GB" dirty="0" smtClean="0"/>
              <a:t>on Monday</a:t>
            </a:r>
            <a:endParaRPr lang="en-GB" dirty="0"/>
          </a:p>
        </p:txBody>
      </p:sp>
      <p:sp>
        <p:nvSpPr>
          <p:cNvPr id="3" name="Content Placeholder 2"/>
          <p:cNvSpPr>
            <a:spLocks noGrp="1"/>
          </p:cNvSpPr>
          <p:nvPr>
            <p:ph idx="1"/>
          </p:nvPr>
        </p:nvSpPr>
        <p:spPr>
          <a:xfrm>
            <a:off x="251520" y="1484784"/>
            <a:ext cx="8717668" cy="5131169"/>
          </a:xfrm>
        </p:spPr>
        <p:txBody>
          <a:bodyPr/>
          <a:lstStyle/>
          <a:p>
            <a:r>
              <a:rPr lang="en-GB" dirty="0" smtClean="0"/>
              <a:t>Expressed </a:t>
            </a:r>
            <a:r>
              <a:rPr lang="en-GB" dirty="0" smtClean="0"/>
              <a:t>enthusiastic support </a:t>
            </a:r>
            <a:r>
              <a:rPr lang="en-GB" dirty="0" smtClean="0"/>
              <a:t>for proposal and ‘positive intent</a:t>
            </a:r>
            <a:r>
              <a:rPr lang="en-GB" dirty="0" smtClean="0"/>
              <a:t>’ to fund if at all possible – good strategic fit.</a:t>
            </a:r>
            <a:endParaRPr lang="en-GB" dirty="0" smtClean="0"/>
          </a:p>
          <a:p>
            <a:r>
              <a:rPr lang="en-GB" dirty="0" smtClean="0"/>
              <a:t>…but </a:t>
            </a:r>
            <a:r>
              <a:rPr lang="en-GB" dirty="0" smtClean="0"/>
              <a:t>still has </a:t>
            </a:r>
            <a:r>
              <a:rPr lang="en-GB" dirty="0" smtClean="0"/>
              <a:t>to get through Peer Review Process (of course)</a:t>
            </a:r>
            <a:endParaRPr lang="en-GB" dirty="0"/>
          </a:p>
        </p:txBody>
      </p:sp>
    </p:spTree>
    <p:extLst>
      <p:ext uri="{BB962C8B-B14F-4D97-AF65-F5344CB8AC3E}">
        <p14:creationId xmlns:p14="http://schemas.microsoft.com/office/powerpoint/2010/main" val="119011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Packages</a:t>
            </a:r>
            <a:endParaRPr lang="en-GB" dirty="0"/>
          </a:p>
        </p:txBody>
      </p:sp>
      <p:sp>
        <p:nvSpPr>
          <p:cNvPr id="3" name="Content Placeholder 2"/>
          <p:cNvSpPr>
            <a:spLocks noGrp="1"/>
          </p:cNvSpPr>
          <p:nvPr>
            <p:ph idx="1"/>
          </p:nvPr>
        </p:nvSpPr>
        <p:spPr/>
        <p:txBody>
          <a:bodyPr>
            <a:normAutofit fontScale="92500" lnSpcReduction="20000"/>
          </a:bodyPr>
          <a:lstStyle/>
          <a:p>
            <a:r>
              <a:rPr lang="en-GB" dirty="0">
                <a:solidFill>
                  <a:srgbClr val="0070C0"/>
                </a:solidFill>
              </a:rPr>
              <a:t>WP0 </a:t>
            </a:r>
            <a:r>
              <a:rPr lang="en-GB" dirty="0" smtClean="0">
                <a:solidFill>
                  <a:srgbClr val="0070C0"/>
                </a:solidFill>
              </a:rPr>
              <a:t>Management</a:t>
            </a:r>
          </a:p>
          <a:p>
            <a:pPr lvl="1"/>
            <a:r>
              <a:rPr lang="en-GB" dirty="0" smtClean="0"/>
              <a:t>Chris Densham, </a:t>
            </a:r>
            <a:r>
              <a:rPr lang="en-GB" dirty="0" err="1" smtClean="0"/>
              <a:t>Alfons</a:t>
            </a:r>
            <a:r>
              <a:rPr lang="en-GB" dirty="0" smtClean="0"/>
              <a:t> Weber, Gary Barker</a:t>
            </a:r>
            <a:endParaRPr lang="en-GB" dirty="0"/>
          </a:p>
          <a:p>
            <a:r>
              <a:rPr lang="en-GB" dirty="0">
                <a:solidFill>
                  <a:srgbClr val="0070C0"/>
                </a:solidFill>
              </a:rPr>
              <a:t>WP1 Physics &amp; </a:t>
            </a:r>
            <a:r>
              <a:rPr lang="en-GB" dirty="0" smtClean="0">
                <a:solidFill>
                  <a:srgbClr val="0070C0"/>
                </a:solidFill>
              </a:rPr>
              <a:t>optimisation</a:t>
            </a:r>
          </a:p>
          <a:p>
            <a:pPr lvl="1"/>
            <a:r>
              <a:rPr lang="en-GB" dirty="0" smtClean="0"/>
              <a:t>John Back</a:t>
            </a:r>
            <a:endParaRPr lang="en-GB" dirty="0"/>
          </a:p>
          <a:p>
            <a:r>
              <a:rPr lang="en-GB" dirty="0">
                <a:solidFill>
                  <a:srgbClr val="0070C0"/>
                </a:solidFill>
              </a:rPr>
              <a:t>WP2 Target &amp; Cooling </a:t>
            </a:r>
            <a:r>
              <a:rPr lang="en-GB" dirty="0" smtClean="0">
                <a:solidFill>
                  <a:srgbClr val="0070C0"/>
                </a:solidFill>
              </a:rPr>
              <a:t>Plant</a:t>
            </a:r>
          </a:p>
          <a:p>
            <a:pPr lvl="1"/>
            <a:r>
              <a:rPr lang="en-GB" dirty="0" smtClean="0"/>
              <a:t>Tristan Davenne</a:t>
            </a:r>
            <a:endParaRPr lang="en-GB" dirty="0"/>
          </a:p>
          <a:p>
            <a:r>
              <a:rPr lang="en-GB" dirty="0">
                <a:solidFill>
                  <a:srgbClr val="0070C0"/>
                </a:solidFill>
              </a:rPr>
              <a:t>WP3 Target &amp; Horn </a:t>
            </a:r>
            <a:r>
              <a:rPr lang="en-GB" dirty="0" smtClean="0">
                <a:solidFill>
                  <a:srgbClr val="0070C0"/>
                </a:solidFill>
              </a:rPr>
              <a:t>Integration</a:t>
            </a:r>
          </a:p>
          <a:p>
            <a:pPr lvl="1"/>
            <a:r>
              <a:rPr lang="en-GB" dirty="0" smtClean="0"/>
              <a:t>Mike Fitton</a:t>
            </a:r>
            <a:endParaRPr lang="en-GB" dirty="0"/>
          </a:p>
          <a:p>
            <a:r>
              <a:rPr lang="en-GB" dirty="0">
                <a:solidFill>
                  <a:srgbClr val="0070C0"/>
                </a:solidFill>
              </a:rPr>
              <a:t>WP4 Beam Windows, Shutters and </a:t>
            </a:r>
            <a:r>
              <a:rPr lang="en-GB" dirty="0" smtClean="0">
                <a:solidFill>
                  <a:srgbClr val="0070C0"/>
                </a:solidFill>
              </a:rPr>
              <a:t>Plant</a:t>
            </a:r>
          </a:p>
          <a:p>
            <a:pPr lvl="1"/>
            <a:r>
              <a:rPr lang="en-GB" dirty="0" smtClean="0"/>
              <a:t>Peter Loveridge</a:t>
            </a:r>
            <a:endParaRPr lang="en-GB" dirty="0"/>
          </a:p>
          <a:p>
            <a:r>
              <a:rPr lang="en-GB" dirty="0">
                <a:solidFill>
                  <a:srgbClr val="0070C0"/>
                </a:solidFill>
              </a:rPr>
              <a:t>WP5 Target </a:t>
            </a:r>
            <a:r>
              <a:rPr lang="en-GB" dirty="0" smtClean="0">
                <a:solidFill>
                  <a:srgbClr val="0070C0"/>
                </a:solidFill>
              </a:rPr>
              <a:t>Station</a:t>
            </a:r>
          </a:p>
          <a:p>
            <a:pPr lvl="1"/>
            <a:r>
              <a:rPr lang="en-GB" dirty="0" smtClean="0"/>
              <a:t>Joe O’Dell</a:t>
            </a:r>
            <a:endParaRPr lang="en-GB" dirty="0"/>
          </a:p>
          <a:p>
            <a:r>
              <a:rPr lang="en-GB" dirty="0">
                <a:solidFill>
                  <a:srgbClr val="0070C0"/>
                </a:solidFill>
              </a:rPr>
              <a:t>WP6 </a:t>
            </a:r>
            <a:r>
              <a:rPr lang="en-GB" dirty="0" smtClean="0">
                <a:solidFill>
                  <a:srgbClr val="0070C0"/>
                </a:solidFill>
              </a:rPr>
              <a:t>Materials</a:t>
            </a:r>
          </a:p>
          <a:p>
            <a:pPr lvl="1"/>
            <a:r>
              <a:rPr lang="en-GB" dirty="0" smtClean="0"/>
              <a:t>Otto Caretta</a:t>
            </a:r>
            <a:endParaRPr lang="en-GB" dirty="0"/>
          </a:p>
          <a:p>
            <a:endParaRPr lang="en-GB" dirty="0"/>
          </a:p>
        </p:txBody>
      </p:sp>
    </p:spTree>
    <p:extLst>
      <p:ext uri="{BB962C8B-B14F-4D97-AF65-F5344CB8AC3E}">
        <p14:creationId xmlns:p14="http://schemas.microsoft.com/office/powerpoint/2010/main" val="147044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Submitted Objectives </a:t>
            </a:r>
            <a:endParaRPr lang="en-GB" dirty="0"/>
          </a:p>
        </p:txBody>
      </p:sp>
      <p:sp>
        <p:nvSpPr>
          <p:cNvPr id="3" name="Content Placeholder 2"/>
          <p:cNvSpPr>
            <a:spLocks noGrp="1"/>
          </p:cNvSpPr>
          <p:nvPr>
            <p:ph idx="1"/>
          </p:nvPr>
        </p:nvSpPr>
        <p:spPr/>
        <p:txBody>
          <a:bodyPr>
            <a:normAutofit/>
          </a:bodyPr>
          <a:lstStyle/>
          <a:p>
            <a:pPr marL="0" indent="0">
              <a:buNone/>
            </a:pPr>
            <a:r>
              <a:rPr lang="en-US" sz="2400" dirty="0"/>
              <a:t>In collaboration with </a:t>
            </a:r>
            <a:r>
              <a:rPr lang="en-US" sz="2400" dirty="0" err="1"/>
              <a:t>Fermilab</a:t>
            </a:r>
            <a:r>
              <a:rPr lang="en-US" sz="2400" dirty="0"/>
              <a:t> staff, the LBNF Beam Optimization Task Force and other international collaborators we propose to:</a:t>
            </a:r>
            <a:endParaRPr lang="en-GB" sz="2400" dirty="0"/>
          </a:p>
          <a:p>
            <a:pPr marL="514350" indent="-514350">
              <a:buFont typeface="+mj-lt"/>
              <a:buAutoNum type="arabicPeriod"/>
            </a:pPr>
            <a:r>
              <a:rPr lang="en-GB" sz="2400" b="1" i="1" dirty="0"/>
              <a:t>Study neutrino production, heat and thermal stress wave generation and fundamental engineering aspects for different target materials and geometry as input to the optimization of the target and electromagnetic horn system</a:t>
            </a:r>
            <a:r>
              <a:rPr lang="en-GB" sz="2400" b="1" i="1" dirty="0" smtClean="0"/>
              <a:t>.</a:t>
            </a:r>
          </a:p>
          <a:p>
            <a:pPr marL="514350" indent="-514350">
              <a:buFont typeface="+mj-lt"/>
              <a:buAutoNum type="arabicPeriod"/>
            </a:pPr>
            <a:r>
              <a:rPr lang="en-GB" sz="2400" b="1" i="1" dirty="0"/>
              <a:t>Develop, study and where possible test different target materials, designs and cooling concepts, leading to production of a prototype target</a:t>
            </a:r>
            <a:r>
              <a:rPr lang="en-GB" sz="2400" b="1" i="1" dirty="0" smtClean="0"/>
              <a:t>.</a:t>
            </a:r>
          </a:p>
          <a:p>
            <a:pPr marL="514350" indent="-514350">
              <a:buFont typeface="+mj-lt"/>
              <a:buAutoNum type="arabicPeriod"/>
            </a:pPr>
            <a:r>
              <a:rPr lang="en-GB" sz="2400" b="1" i="1" dirty="0"/>
              <a:t>Investigate how to integrate a long target with the magnetic horn system</a:t>
            </a:r>
            <a:r>
              <a:rPr lang="en-GB" sz="2400" b="1" i="1" dirty="0" smtClean="0"/>
              <a:t>.</a:t>
            </a:r>
          </a:p>
          <a:p>
            <a:pPr marL="514350" indent="-514350">
              <a:buFont typeface="+mj-lt"/>
              <a:buAutoNum type="arabicPeriod"/>
            </a:pPr>
            <a:r>
              <a:rPr lang="en-GB" sz="2400" b="1" i="1" dirty="0"/>
              <a:t>Investigate splitting target into upstream and downstream components.</a:t>
            </a:r>
            <a:endParaRPr lang="en-GB" sz="2400" dirty="0"/>
          </a:p>
        </p:txBody>
      </p:sp>
    </p:spTree>
    <p:extLst>
      <p:ext uri="{BB962C8B-B14F-4D97-AF65-F5344CB8AC3E}">
        <p14:creationId xmlns:p14="http://schemas.microsoft.com/office/powerpoint/2010/main" val="54770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GB" dirty="0" smtClean="0"/>
              <a:t> </a:t>
            </a:r>
            <a:r>
              <a:rPr lang="en-GB" dirty="0"/>
              <a:t>Proposal: split target into two lengths</a:t>
            </a:r>
            <a:br>
              <a:rPr lang="en-GB" dirty="0"/>
            </a:br>
            <a:endParaRPr lang="en-GB" dirty="0"/>
          </a:p>
        </p:txBody>
      </p:sp>
      <p:sp>
        <p:nvSpPr>
          <p:cNvPr id="8" name="Freeform 7"/>
          <p:cNvSpPr/>
          <p:nvPr/>
        </p:nvSpPr>
        <p:spPr bwMode="auto">
          <a:xfrm>
            <a:off x="1577340" y="2179320"/>
            <a:ext cx="2964180" cy="1516380"/>
          </a:xfrm>
          <a:custGeom>
            <a:avLst/>
            <a:gdLst>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4175760 w 6370320"/>
              <a:gd name="connsiteY4" fmla="*/ 868680 h 1531620"/>
              <a:gd name="connsiteX5" fmla="*/ 4762500 w 6370320"/>
              <a:gd name="connsiteY5" fmla="*/ 1417320 h 1531620"/>
              <a:gd name="connsiteX6" fmla="*/ 5105400 w 6370320"/>
              <a:gd name="connsiteY6" fmla="*/ 1409700 h 1531620"/>
              <a:gd name="connsiteX7" fmla="*/ 6019800 w 6370320"/>
              <a:gd name="connsiteY7" fmla="*/ 861060 h 1531620"/>
              <a:gd name="connsiteX8" fmla="*/ 6370320 w 6370320"/>
              <a:gd name="connsiteY8" fmla="*/ 845820 h 1531620"/>
              <a:gd name="connsiteX9" fmla="*/ 6347460 w 6370320"/>
              <a:gd name="connsiteY9" fmla="*/ 0 h 1531620"/>
              <a:gd name="connsiteX10" fmla="*/ 0 w 6370320"/>
              <a:gd name="connsiteY10"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4762500 w 6370320"/>
              <a:gd name="connsiteY4" fmla="*/ 1417320 h 1531620"/>
              <a:gd name="connsiteX5" fmla="*/ 5105400 w 6370320"/>
              <a:gd name="connsiteY5" fmla="*/ 1409700 h 1531620"/>
              <a:gd name="connsiteX6" fmla="*/ 6019800 w 6370320"/>
              <a:gd name="connsiteY6" fmla="*/ 861060 h 1531620"/>
              <a:gd name="connsiteX7" fmla="*/ 6370320 w 6370320"/>
              <a:gd name="connsiteY7" fmla="*/ 845820 h 1531620"/>
              <a:gd name="connsiteX8" fmla="*/ 6347460 w 6370320"/>
              <a:gd name="connsiteY8" fmla="*/ 0 h 1531620"/>
              <a:gd name="connsiteX9" fmla="*/ 0 w 6370320"/>
              <a:gd name="connsiteY9"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5105400 w 6370320"/>
              <a:gd name="connsiteY4" fmla="*/ 1409700 h 1531620"/>
              <a:gd name="connsiteX5" fmla="*/ 6019800 w 6370320"/>
              <a:gd name="connsiteY5" fmla="*/ 861060 h 1531620"/>
              <a:gd name="connsiteX6" fmla="*/ 6370320 w 6370320"/>
              <a:gd name="connsiteY6" fmla="*/ 845820 h 1531620"/>
              <a:gd name="connsiteX7" fmla="*/ 6347460 w 6370320"/>
              <a:gd name="connsiteY7" fmla="*/ 0 h 1531620"/>
              <a:gd name="connsiteX8" fmla="*/ 0 w 6370320"/>
              <a:gd name="connsiteY8"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6019800 w 6370320"/>
              <a:gd name="connsiteY4" fmla="*/ 861060 h 1531620"/>
              <a:gd name="connsiteX5" fmla="*/ 6370320 w 6370320"/>
              <a:gd name="connsiteY5" fmla="*/ 845820 h 1531620"/>
              <a:gd name="connsiteX6" fmla="*/ 6347460 w 6370320"/>
              <a:gd name="connsiteY6" fmla="*/ 0 h 1531620"/>
              <a:gd name="connsiteX7" fmla="*/ 0 w 6370320"/>
              <a:gd name="connsiteY7"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6370320 w 6370320"/>
              <a:gd name="connsiteY4" fmla="*/ 845820 h 1531620"/>
              <a:gd name="connsiteX5" fmla="*/ 6347460 w 6370320"/>
              <a:gd name="connsiteY5" fmla="*/ 0 h 1531620"/>
              <a:gd name="connsiteX6" fmla="*/ 0 w 6370320"/>
              <a:gd name="connsiteY6" fmla="*/ 22860 h 1531620"/>
              <a:gd name="connsiteX0" fmla="*/ 0 w 6347460"/>
              <a:gd name="connsiteY0" fmla="*/ 22860 h 1531620"/>
              <a:gd name="connsiteX1" fmla="*/ 15240 w 6347460"/>
              <a:gd name="connsiteY1" fmla="*/ 1531620 h 1531620"/>
              <a:gd name="connsiteX2" fmla="*/ 2286000 w 6347460"/>
              <a:gd name="connsiteY2" fmla="*/ 1531620 h 1531620"/>
              <a:gd name="connsiteX3" fmla="*/ 2964180 w 6347460"/>
              <a:gd name="connsiteY3" fmla="*/ 868680 h 1531620"/>
              <a:gd name="connsiteX4" fmla="*/ 6347460 w 6347460"/>
              <a:gd name="connsiteY4" fmla="*/ 0 h 1531620"/>
              <a:gd name="connsiteX5" fmla="*/ 0 w 6347460"/>
              <a:gd name="connsiteY5" fmla="*/ 22860 h 1531620"/>
              <a:gd name="connsiteX0" fmla="*/ 0 w 2964180"/>
              <a:gd name="connsiteY0" fmla="*/ 7620 h 1516380"/>
              <a:gd name="connsiteX1" fmla="*/ 15240 w 2964180"/>
              <a:gd name="connsiteY1" fmla="*/ 1516380 h 1516380"/>
              <a:gd name="connsiteX2" fmla="*/ 2286000 w 2964180"/>
              <a:gd name="connsiteY2" fmla="*/ 1516380 h 1516380"/>
              <a:gd name="connsiteX3" fmla="*/ 2964180 w 2964180"/>
              <a:gd name="connsiteY3" fmla="*/ 853440 h 1516380"/>
              <a:gd name="connsiteX4" fmla="*/ 2956560 w 2964180"/>
              <a:gd name="connsiteY4" fmla="*/ 0 h 1516380"/>
              <a:gd name="connsiteX5" fmla="*/ 0 w 2964180"/>
              <a:gd name="connsiteY5" fmla="*/ 7620 h 15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4180" h="1516380">
                <a:moveTo>
                  <a:pt x="0" y="7620"/>
                </a:moveTo>
                <a:lnTo>
                  <a:pt x="15240" y="1516380"/>
                </a:lnTo>
                <a:lnTo>
                  <a:pt x="2286000" y="1516380"/>
                </a:lnTo>
                <a:lnTo>
                  <a:pt x="2964180" y="853440"/>
                </a:lnTo>
                <a:lnTo>
                  <a:pt x="2956560" y="0"/>
                </a:lnTo>
                <a:lnTo>
                  <a:pt x="0" y="7620"/>
                </a:ln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cxnSp>
        <p:nvCxnSpPr>
          <p:cNvPr id="11" name="Straight Connector 10"/>
          <p:cNvCxnSpPr/>
          <p:nvPr/>
        </p:nvCxnSpPr>
        <p:spPr bwMode="auto">
          <a:xfrm>
            <a:off x="769620" y="3825240"/>
            <a:ext cx="808482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 name="Left-Right Arrow 23"/>
          <p:cNvSpPr/>
          <p:nvPr/>
        </p:nvSpPr>
        <p:spPr bwMode="auto">
          <a:xfrm>
            <a:off x="1577340" y="1752600"/>
            <a:ext cx="2973705" cy="25908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27" name="TextBox 26"/>
          <p:cNvSpPr txBox="1"/>
          <p:nvPr/>
        </p:nvSpPr>
        <p:spPr>
          <a:xfrm>
            <a:off x="1966912" y="1356360"/>
            <a:ext cx="2194560" cy="396240"/>
          </a:xfrm>
          <a:prstGeom prst="rect">
            <a:avLst/>
          </a:prstGeom>
          <a:noFill/>
        </p:spPr>
        <p:txBody>
          <a:bodyPr wrap="square" rtlCol="0">
            <a:spAutoFit/>
          </a:bodyPr>
          <a:lstStyle/>
          <a:p>
            <a:pPr algn="ctr"/>
            <a:r>
              <a:rPr lang="en-GB" dirty="0" smtClean="0"/>
              <a:t>c.2000 mm</a:t>
            </a:r>
            <a:endParaRPr lang="en-GB" dirty="0"/>
          </a:p>
        </p:txBody>
      </p:sp>
      <p:sp>
        <p:nvSpPr>
          <p:cNvPr id="12" name="Freeform 11"/>
          <p:cNvSpPr/>
          <p:nvPr/>
        </p:nvSpPr>
        <p:spPr bwMode="auto">
          <a:xfrm flipV="1">
            <a:off x="1586865" y="3970020"/>
            <a:ext cx="2964180" cy="1516380"/>
          </a:xfrm>
          <a:custGeom>
            <a:avLst/>
            <a:gdLst>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4175760 w 6370320"/>
              <a:gd name="connsiteY4" fmla="*/ 868680 h 1531620"/>
              <a:gd name="connsiteX5" fmla="*/ 4762500 w 6370320"/>
              <a:gd name="connsiteY5" fmla="*/ 1417320 h 1531620"/>
              <a:gd name="connsiteX6" fmla="*/ 5105400 w 6370320"/>
              <a:gd name="connsiteY6" fmla="*/ 1409700 h 1531620"/>
              <a:gd name="connsiteX7" fmla="*/ 6019800 w 6370320"/>
              <a:gd name="connsiteY7" fmla="*/ 861060 h 1531620"/>
              <a:gd name="connsiteX8" fmla="*/ 6370320 w 6370320"/>
              <a:gd name="connsiteY8" fmla="*/ 845820 h 1531620"/>
              <a:gd name="connsiteX9" fmla="*/ 6347460 w 6370320"/>
              <a:gd name="connsiteY9" fmla="*/ 0 h 1531620"/>
              <a:gd name="connsiteX10" fmla="*/ 0 w 6370320"/>
              <a:gd name="connsiteY10"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4762500 w 6370320"/>
              <a:gd name="connsiteY4" fmla="*/ 1417320 h 1531620"/>
              <a:gd name="connsiteX5" fmla="*/ 5105400 w 6370320"/>
              <a:gd name="connsiteY5" fmla="*/ 1409700 h 1531620"/>
              <a:gd name="connsiteX6" fmla="*/ 6019800 w 6370320"/>
              <a:gd name="connsiteY6" fmla="*/ 861060 h 1531620"/>
              <a:gd name="connsiteX7" fmla="*/ 6370320 w 6370320"/>
              <a:gd name="connsiteY7" fmla="*/ 845820 h 1531620"/>
              <a:gd name="connsiteX8" fmla="*/ 6347460 w 6370320"/>
              <a:gd name="connsiteY8" fmla="*/ 0 h 1531620"/>
              <a:gd name="connsiteX9" fmla="*/ 0 w 6370320"/>
              <a:gd name="connsiteY9"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5105400 w 6370320"/>
              <a:gd name="connsiteY4" fmla="*/ 1409700 h 1531620"/>
              <a:gd name="connsiteX5" fmla="*/ 6019800 w 6370320"/>
              <a:gd name="connsiteY5" fmla="*/ 861060 h 1531620"/>
              <a:gd name="connsiteX6" fmla="*/ 6370320 w 6370320"/>
              <a:gd name="connsiteY6" fmla="*/ 845820 h 1531620"/>
              <a:gd name="connsiteX7" fmla="*/ 6347460 w 6370320"/>
              <a:gd name="connsiteY7" fmla="*/ 0 h 1531620"/>
              <a:gd name="connsiteX8" fmla="*/ 0 w 6370320"/>
              <a:gd name="connsiteY8"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6019800 w 6370320"/>
              <a:gd name="connsiteY4" fmla="*/ 861060 h 1531620"/>
              <a:gd name="connsiteX5" fmla="*/ 6370320 w 6370320"/>
              <a:gd name="connsiteY5" fmla="*/ 845820 h 1531620"/>
              <a:gd name="connsiteX6" fmla="*/ 6347460 w 6370320"/>
              <a:gd name="connsiteY6" fmla="*/ 0 h 1531620"/>
              <a:gd name="connsiteX7" fmla="*/ 0 w 6370320"/>
              <a:gd name="connsiteY7" fmla="*/ 22860 h 1531620"/>
              <a:gd name="connsiteX0" fmla="*/ 0 w 6370320"/>
              <a:gd name="connsiteY0" fmla="*/ 22860 h 1531620"/>
              <a:gd name="connsiteX1" fmla="*/ 15240 w 6370320"/>
              <a:gd name="connsiteY1" fmla="*/ 1531620 h 1531620"/>
              <a:gd name="connsiteX2" fmla="*/ 2286000 w 6370320"/>
              <a:gd name="connsiteY2" fmla="*/ 1531620 h 1531620"/>
              <a:gd name="connsiteX3" fmla="*/ 2964180 w 6370320"/>
              <a:gd name="connsiteY3" fmla="*/ 868680 h 1531620"/>
              <a:gd name="connsiteX4" fmla="*/ 6370320 w 6370320"/>
              <a:gd name="connsiteY4" fmla="*/ 845820 h 1531620"/>
              <a:gd name="connsiteX5" fmla="*/ 6347460 w 6370320"/>
              <a:gd name="connsiteY5" fmla="*/ 0 h 1531620"/>
              <a:gd name="connsiteX6" fmla="*/ 0 w 6370320"/>
              <a:gd name="connsiteY6" fmla="*/ 22860 h 1531620"/>
              <a:gd name="connsiteX0" fmla="*/ 0 w 6347460"/>
              <a:gd name="connsiteY0" fmla="*/ 22860 h 1531620"/>
              <a:gd name="connsiteX1" fmla="*/ 15240 w 6347460"/>
              <a:gd name="connsiteY1" fmla="*/ 1531620 h 1531620"/>
              <a:gd name="connsiteX2" fmla="*/ 2286000 w 6347460"/>
              <a:gd name="connsiteY2" fmla="*/ 1531620 h 1531620"/>
              <a:gd name="connsiteX3" fmla="*/ 2964180 w 6347460"/>
              <a:gd name="connsiteY3" fmla="*/ 868680 h 1531620"/>
              <a:gd name="connsiteX4" fmla="*/ 6347460 w 6347460"/>
              <a:gd name="connsiteY4" fmla="*/ 0 h 1531620"/>
              <a:gd name="connsiteX5" fmla="*/ 0 w 6347460"/>
              <a:gd name="connsiteY5" fmla="*/ 22860 h 1531620"/>
              <a:gd name="connsiteX0" fmla="*/ 0 w 2964180"/>
              <a:gd name="connsiteY0" fmla="*/ 7620 h 1516380"/>
              <a:gd name="connsiteX1" fmla="*/ 15240 w 2964180"/>
              <a:gd name="connsiteY1" fmla="*/ 1516380 h 1516380"/>
              <a:gd name="connsiteX2" fmla="*/ 2286000 w 2964180"/>
              <a:gd name="connsiteY2" fmla="*/ 1516380 h 1516380"/>
              <a:gd name="connsiteX3" fmla="*/ 2964180 w 2964180"/>
              <a:gd name="connsiteY3" fmla="*/ 853440 h 1516380"/>
              <a:gd name="connsiteX4" fmla="*/ 2956560 w 2964180"/>
              <a:gd name="connsiteY4" fmla="*/ 0 h 1516380"/>
              <a:gd name="connsiteX5" fmla="*/ 0 w 2964180"/>
              <a:gd name="connsiteY5" fmla="*/ 7620 h 15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4180" h="1516380">
                <a:moveTo>
                  <a:pt x="0" y="7620"/>
                </a:moveTo>
                <a:lnTo>
                  <a:pt x="15240" y="1516380"/>
                </a:lnTo>
                <a:lnTo>
                  <a:pt x="2286000" y="1516380"/>
                </a:lnTo>
                <a:lnTo>
                  <a:pt x="2964180" y="853440"/>
                </a:lnTo>
                <a:lnTo>
                  <a:pt x="2956560" y="0"/>
                </a:lnTo>
                <a:lnTo>
                  <a:pt x="0" y="7620"/>
                </a:ln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2" name="Freeform 1"/>
          <p:cNvSpPr/>
          <p:nvPr/>
        </p:nvSpPr>
        <p:spPr bwMode="auto">
          <a:xfrm>
            <a:off x="1394460" y="3299460"/>
            <a:ext cx="1541780" cy="1036320"/>
          </a:xfrm>
          <a:custGeom>
            <a:avLst/>
            <a:gdLst>
              <a:gd name="connsiteX0" fmla="*/ 60960 w 1546860"/>
              <a:gd name="connsiteY0" fmla="*/ 0 h 1082040"/>
              <a:gd name="connsiteX1" fmla="*/ 76200 w 1546860"/>
              <a:gd name="connsiteY1" fmla="*/ 48768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68580 w 1546860"/>
              <a:gd name="connsiteY1" fmla="*/ 50292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114300 w 1546860"/>
              <a:gd name="connsiteY1" fmla="*/ 51054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68580 w 1546860"/>
              <a:gd name="connsiteY1" fmla="*/ 51054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83820 w 1546860"/>
              <a:gd name="connsiteY1" fmla="*/ 50292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76200 w 1546860"/>
              <a:gd name="connsiteY0" fmla="*/ 7620 h 1082040"/>
              <a:gd name="connsiteX1" fmla="*/ 83820 w 1546860"/>
              <a:gd name="connsiteY1" fmla="*/ 50292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76200 w 1546860"/>
              <a:gd name="connsiteY8" fmla="*/ 7620 h 1082040"/>
              <a:gd name="connsiteX0" fmla="*/ 68580 w 1539240"/>
              <a:gd name="connsiteY0" fmla="*/ 0 h 1074420"/>
              <a:gd name="connsiteX1" fmla="*/ 76200 w 1539240"/>
              <a:gd name="connsiteY1" fmla="*/ 495300 h 1074420"/>
              <a:gd name="connsiteX2" fmla="*/ 1531620 w 1539240"/>
              <a:gd name="connsiteY2" fmla="*/ 480060 h 1074420"/>
              <a:gd name="connsiteX3" fmla="*/ 1539240 w 1539240"/>
              <a:gd name="connsiteY3" fmla="*/ 655320 h 1074420"/>
              <a:gd name="connsiteX4" fmla="*/ 83820 w 1539240"/>
              <a:gd name="connsiteY4" fmla="*/ 655320 h 1074420"/>
              <a:gd name="connsiteX5" fmla="*/ 83820 w 1539240"/>
              <a:gd name="connsiteY5" fmla="*/ 1066800 h 1074420"/>
              <a:gd name="connsiteX6" fmla="*/ 0 w 1539240"/>
              <a:gd name="connsiteY6" fmla="*/ 1074420 h 1074420"/>
              <a:gd name="connsiteX7" fmla="*/ 0 w 1539240"/>
              <a:gd name="connsiteY7" fmla="*/ 38100 h 1074420"/>
              <a:gd name="connsiteX8" fmla="*/ 68580 w 1539240"/>
              <a:gd name="connsiteY8" fmla="*/ 0 h 1074420"/>
              <a:gd name="connsiteX0" fmla="*/ 60960 w 1539240"/>
              <a:gd name="connsiteY0" fmla="*/ 0 h 1036320"/>
              <a:gd name="connsiteX1" fmla="*/ 76200 w 1539240"/>
              <a:gd name="connsiteY1" fmla="*/ 457200 h 1036320"/>
              <a:gd name="connsiteX2" fmla="*/ 1531620 w 1539240"/>
              <a:gd name="connsiteY2" fmla="*/ 441960 h 1036320"/>
              <a:gd name="connsiteX3" fmla="*/ 1539240 w 1539240"/>
              <a:gd name="connsiteY3" fmla="*/ 617220 h 1036320"/>
              <a:gd name="connsiteX4" fmla="*/ 83820 w 1539240"/>
              <a:gd name="connsiteY4" fmla="*/ 617220 h 1036320"/>
              <a:gd name="connsiteX5" fmla="*/ 83820 w 1539240"/>
              <a:gd name="connsiteY5" fmla="*/ 1028700 h 1036320"/>
              <a:gd name="connsiteX6" fmla="*/ 0 w 1539240"/>
              <a:gd name="connsiteY6" fmla="*/ 1036320 h 1036320"/>
              <a:gd name="connsiteX7" fmla="*/ 0 w 1539240"/>
              <a:gd name="connsiteY7" fmla="*/ 0 h 1036320"/>
              <a:gd name="connsiteX8" fmla="*/ 60960 w 1539240"/>
              <a:gd name="connsiteY8" fmla="*/ 0 h 1036320"/>
              <a:gd name="connsiteX0" fmla="*/ 76200 w 1539240"/>
              <a:gd name="connsiteY0" fmla="*/ 0 h 1036320"/>
              <a:gd name="connsiteX1" fmla="*/ 76200 w 1539240"/>
              <a:gd name="connsiteY1" fmla="*/ 457200 h 1036320"/>
              <a:gd name="connsiteX2" fmla="*/ 1531620 w 1539240"/>
              <a:gd name="connsiteY2" fmla="*/ 441960 h 1036320"/>
              <a:gd name="connsiteX3" fmla="*/ 1539240 w 1539240"/>
              <a:gd name="connsiteY3" fmla="*/ 617220 h 1036320"/>
              <a:gd name="connsiteX4" fmla="*/ 83820 w 1539240"/>
              <a:gd name="connsiteY4" fmla="*/ 617220 h 1036320"/>
              <a:gd name="connsiteX5" fmla="*/ 83820 w 1539240"/>
              <a:gd name="connsiteY5" fmla="*/ 1028700 h 1036320"/>
              <a:gd name="connsiteX6" fmla="*/ 0 w 1539240"/>
              <a:gd name="connsiteY6" fmla="*/ 1036320 h 1036320"/>
              <a:gd name="connsiteX7" fmla="*/ 0 w 1539240"/>
              <a:gd name="connsiteY7" fmla="*/ 0 h 1036320"/>
              <a:gd name="connsiteX8" fmla="*/ 76200 w 1539240"/>
              <a:gd name="connsiteY8" fmla="*/ 0 h 1036320"/>
              <a:gd name="connsiteX0" fmla="*/ 76200 w 1541780"/>
              <a:gd name="connsiteY0" fmla="*/ 0 h 1036320"/>
              <a:gd name="connsiteX1" fmla="*/ 76200 w 1541780"/>
              <a:gd name="connsiteY1" fmla="*/ 457200 h 1036320"/>
              <a:gd name="connsiteX2" fmla="*/ 1541780 w 1541780"/>
              <a:gd name="connsiteY2" fmla="*/ 449580 h 1036320"/>
              <a:gd name="connsiteX3" fmla="*/ 1539240 w 1541780"/>
              <a:gd name="connsiteY3" fmla="*/ 617220 h 1036320"/>
              <a:gd name="connsiteX4" fmla="*/ 83820 w 1541780"/>
              <a:gd name="connsiteY4" fmla="*/ 617220 h 1036320"/>
              <a:gd name="connsiteX5" fmla="*/ 83820 w 1541780"/>
              <a:gd name="connsiteY5" fmla="*/ 1028700 h 1036320"/>
              <a:gd name="connsiteX6" fmla="*/ 0 w 1541780"/>
              <a:gd name="connsiteY6" fmla="*/ 1036320 h 1036320"/>
              <a:gd name="connsiteX7" fmla="*/ 0 w 1541780"/>
              <a:gd name="connsiteY7" fmla="*/ 0 h 1036320"/>
              <a:gd name="connsiteX8" fmla="*/ 76200 w 1541780"/>
              <a:gd name="connsiteY8" fmla="*/ 0 h 1036320"/>
              <a:gd name="connsiteX0" fmla="*/ 76200 w 1541780"/>
              <a:gd name="connsiteY0" fmla="*/ 0 h 1036320"/>
              <a:gd name="connsiteX1" fmla="*/ 76200 w 1541780"/>
              <a:gd name="connsiteY1" fmla="*/ 457200 h 1036320"/>
              <a:gd name="connsiteX2" fmla="*/ 1541780 w 1541780"/>
              <a:gd name="connsiteY2" fmla="*/ 452120 h 1036320"/>
              <a:gd name="connsiteX3" fmla="*/ 1539240 w 1541780"/>
              <a:gd name="connsiteY3" fmla="*/ 617220 h 1036320"/>
              <a:gd name="connsiteX4" fmla="*/ 83820 w 1541780"/>
              <a:gd name="connsiteY4" fmla="*/ 617220 h 1036320"/>
              <a:gd name="connsiteX5" fmla="*/ 83820 w 1541780"/>
              <a:gd name="connsiteY5" fmla="*/ 1028700 h 1036320"/>
              <a:gd name="connsiteX6" fmla="*/ 0 w 1541780"/>
              <a:gd name="connsiteY6" fmla="*/ 1036320 h 1036320"/>
              <a:gd name="connsiteX7" fmla="*/ 0 w 1541780"/>
              <a:gd name="connsiteY7" fmla="*/ 0 h 1036320"/>
              <a:gd name="connsiteX8" fmla="*/ 76200 w 1541780"/>
              <a:gd name="connsiteY8" fmla="*/ 0 h 1036320"/>
              <a:gd name="connsiteX0" fmla="*/ 76200 w 1539484"/>
              <a:gd name="connsiteY0" fmla="*/ 0 h 1036320"/>
              <a:gd name="connsiteX1" fmla="*/ 76200 w 1539484"/>
              <a:gd name="connsiteY1" fmla="*/ 457200 h 1036320"/>
              <a:gd name="connsiteX2" fmla="*/ 1539240 w 1539484"/>
              <a:gd name="connsiteY2" fmla="*/ 464820 h 1036320"/>
              <a:gd name="connsiteX3" fmla="*/ 1539240 w 1539484"/>
              <a:gd name="connsiteY3" fmla="*/ 617220 h 1036320"/>
              <a:gd name="connsiteX4" fmla="*/ 83820 w 1539484"/>
              <a:gd name="connsiteY4" fmla="*/ 617220 h 1036320"/>
              <a:gd name="connsiteX5" fmla="*/ 83820 w 1539484"/>
              <a:gd name="connsiteY5" fmla="*/ 1028700 h 1036320"/>
              <a:gd name="connsiteX6" fmla="*/ 0 w 1539484"/>
              <a:gd name="connsiteY6" fmla="*/ 1036320 h 1036320"/>
              <a:gd name="connsiteX7" fmla="*/ 0 w 1539484"/>
              <a:gd name="connsiteY7" fmla="*/ 0 h 1036320"/>
              <a:gd name="connsiteX8" fmla="*/ 76200 w 1539484"/>
              <a:gd name="connsiteY8" fmla="*/ 0 h 1036320"/>
              <a:gd name="connsiteX0" fmla="*/ 76200 w 1541780"/>
              <a:gd name="connsiteY0" fmla="*/ 0 h 1036320"/>
              <a:gd name="connsiteX1" fmla="*/ 76200 w 1541780"/>
              <a:gd name="connsiteY1" fmla="*/ 457200 h 1036320"/>
              <a:gd name="connsiteX2" fmla="*/ 1541780 w 1541780"/>
              <a:gd name="connsiteY2" fmla="*/ 457200 h 1036320"/>
              <a:gd name="connsiteX3" fmla="*/ 1539240 w 1541780"/>
              <a:gd name="connsiteY3" fmla="*/ 617220 h 1036320"/>
              <a:gd name="connsiteX4" fmla="*/ 83820 w 1541780"/>
              <a:gd name="connsiteY4" fmla="*/ 617220 h 1036320"/>
              <a:gd name="connsiteX5" fmla="*/ 83820 w 1541780"/>
              <a:gd name="connsiteY5" fmla="*/ 1028700 h 1036320"/>
              <a:gd name="connsiteX6" fmla="*/ 0 w 1541780"/>
              <a:gd name="connsiteY6" fmla="*/ 1036320 h 1036320"/>
              <a:gd name="connsiteX7" fmla="*/ 0 w 1541780"/>
              <a:gd name="connsiteY7" fmla="*/ 0 h 1036320"/>
              <a:gd name="connsiteX8" fmla="*/ 76200 w 1541780"/>
              <a:gd name="connsiteY8" fmla="*/ 0 h 1036320"/>
              <a:gd name="connsiteX0" fmla="*/ 76200 w 1541780"/>
              <a:gd name="connsiteY0" fmla="*/ 0 h 1041400"/>
              <a:gd name="connsiteX1" fmla="*/ 76200 w 1541780"/>
              <a:gd name="connsiteY1" fmla="*/ 457200 h 1041400"/>
              <a:gd name="connsiteX2" fmla="*/ 1541780 w 1541780"/>
              <a:gd name="connsiteY2" fmla="*/ 457200 h 1041400"/>
              <a:gd name="connsiteX3" fmla="*/ 1539240 w 1541780"/>
              <a:gd name="connsiteY3" fmla="*/ 617220 h 1041400"/>
              <a:gd name="connsiteX4" fmla="*/ 83820 w 1541780"/>
              <a:gd name="connsiteY4" fmla="*/ 617220 h 1041400"/>
              <a:gd name="connsiteX5" fmla="*/ 83820 w 1541780"/>
              <a:gd name="connsiteY5" fmla="*/ 1041400 h 1041400"/>
              <a:gd name="connsiteX6" fmla="*/ 0 w 1541780"/>
              <a:gd name="connsiteY6" fmla="*/ 1036320 h 1041400"/>
              <a:gd name="connsiteX7" fmla="*/ 0 w 1541780"/>
              <a:gd name="connsiteY7" fmla="*/ 0 h 1041400"/>
              <a:gd name="connsiteX8" fmla="*/ 76200 w 1541780"/>
              <a:gd name="connsiteY8" fmla="*/ 0 h 1041400"/>
              <a:gd name="connsiteX0" fmla="*/ 76200 w 1541780"/>
              <a:gd name="connsiteY0" fmla="*/ 0 h 1036320"/>
              <a:gd name="connsiteX1" fmla="*/ 76200 w 1541780"/>
              <a:gd name="connsiteY1" fmla="*/ 457200 h 1036320"/>
              <a:gd name="connsiteX2" fmla="*/ 1541780 w 1541780"/>
              <a:gd name="connsiteY2" fmla="*/ 457200 h 1036320"/>
              <a:gd name="connsiteX3" fmla="*/ 1539240 w 1541780"/>
              <a:gd name="connsiteY3" fmla="*/ 617220 h 1036320"/>
              <a:gd name="connsiteX4" fmla="*/ 83820 w 1541780"/>
              <a:gd name="connsiteY4" fmla="*/ 617220 h 1036320"/>
              <a:gd name="connsiteX5" fmla="*/ 83820 w 1541780"/>
              <a:gd name="connsiteY5" fmla="*/ 1036320 h 1036320"/>
              <a:gd name="connsiteX6" fmla="*/ 0 w 1541780"/>
              <a:gd name="connsiteY6" fmla="*/ 1036320 h 1036320"/>
              <a:gd name="connsiteX7" fmla="*/ 0 w 1541780"/>
              <a:gd name="connsiteY7" fmla="*/ 0 h 1036320"/>
              <a:gd name="connsiteX8" fmla="*/ 76200 w 1541780"/>
              <a:gd name="connsiteY8" fmla="*/ 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780" h="1036320">
                <a:moveTo>
                  <a:pt x="76200" y="0"/>
                </a:moveTo>
                <a:lnTo>
                  <a:pt x="76200" y="457200"/>
                </a:lnTo>
                <a:lnTo>
                  <a:pt x="1541780" y="457200"/>
                </a:lnTo>
                <a:cubicBezTo>
                  <a:pt x="1540933" y="513080"/>
                  <a:pt x="1540087" y="561340"/>
                  <a:pt x="1539240" y="617220"/>
                </a:cubicBezTo>
                <a:lnTo>
                  <a:pt x="83820" y="617220"/>
                </a:lnTo>
                <a:lnTo>
                  <a:pt x="83820" y="1036320"/>
                </a:lnTo>
                <a:lnTo>
                  <a:pt x="0" y="1036320"/>
                </a:lnTo>
                <a:lnTo>
                  <a:pt x="0" y="0"/>
                </a:lnTo>
                <a:lnTo>
                  <a:pt x="76200" y="0"/>
                </a:lnTo>
                <a:close/>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3" name="Rectangle 2"/>
          <p:cNvSpPr/>
          <p:nvPr/>
        </p:nvSpPr>
        <p:spPr bwMode="auto">
          <a:xfrm>
            <a:off x="1488440" y="3347720"/>
            <a:ext cx="88900" cy="137160"/>
          </a:xfrm>
          <a:prstGeom prst="rect">
            <a:avLst/>
          </a:prstGeom>
          <a:pattFill prst="lgCheck">
            <a:fgClr>
              <a:srgbClr val="FFFF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15" name="Rectangle 14"/>
          <p:cNvSpPr/>
          <p:nvPr/>
        </p:nvSpPr>
        <p:spPr bwMode="auto">
          <a:xfrm>
            <a:off x="1494790" y="4155440"/>
            <a:ext cx="88900" cy="137160"/>
          </a:xfrm>
          <a:prstGeom prst="rect">
            <a:avLst/>
          </a:prstGeom>
          <a:pattFill prst="lgCheck">
            <a:fgClr>
              <a:srgbClr val="FFFF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18" name="Freeform 17"/>
          <p:cNvSpPr/>
          <p:nvPr/>
        </p:nvSpPr>
        <p:spPr bwMode="auto">
          <a:xfrm flipH="1">
            <a:off x="3219450" y="2870200"/>
            <a:ext cx="1544564" cy="1935480"/>
          </a:xfrm>
          <a:custGeom>
            <a:avLst/>
            <a:gdLst>
              <a:gd name="connsiteX0" fmla="*/ 60960 w 1546860"/>
              <a:gd name="connsiteY0" fmla="*/ 0 h 1082040"/>
              <a:gd name="connsiteX1" fmla="*/ 76200 w 1546860"/>
              <a:gd name="connsiteY1" fmla="*/ 48768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68580 w 1546860"/>
              <a:gd name="connsiteY1" fmla="*/ 50292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114300 w 1546860"/>
              <a:gd name="connsiteY1" fmla="*/ 51054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68580 w 1546860"/>
              <a:gd name="connsiteY1" fmla="*/ 51054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60960 w 1546860"/>
              <a:gd name="connsiteY0" fmla="*/ 0 h 1082040"/>
              <a:gd name="connsiteX1" fmla="*/ 83820 w 1546860"/>
              <a:gd name="connsiteY1" fmla="*/ 50292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60960 w 1546860"/>
              <a:gd name="connsiteY8" fmla="*/ 0 h 1082040"/>
              <a:gd name="connsiteX0" fmla="*/ 76200 w 1546860"/>
              <a:gd name="connsiteY0" fmla="*/ 7620 h 1082040"/>
              <a:gd name="connsiteX1" fmla="*/ 83820 w 1546860"/>
              <a:gd name="connsiteY1" fmla="*/ 502920 h 1082040"/>
              <a:gd name="connsiteX2" fmla="*/ 1539240 w 1546860"/>
              <a:gd name="connsiteY2" fmla="*/ 487680 h 1082040"/>
              <a:gd name="connsiteX3" fmla="*/ 1546860 w 1546860"/>
              <a:gd name="connsiteY3" fmla="*/ 662940 h 1082040"/>
              <a:gd name="connsiteX4" fmla="*/ 91440 w 1546860"/>
              <a:gd name="connsiteY4" fmla="*/ 662940 h 1082040"/>
              <a:gd name="connsiteX5" fmla="*/ 91440 w 1546860"/>
              <a:gd name="connsiteY5" fmla="*/ 1074420 h 1082040"/>
              <a:gd name="connsiteX6" fmla="*/ 7620 w 1546860"/>
              <a:gd name="connsiteY6" fmla="*/ 1082040 h 1082040"/>
              <a:gd name="connsiteX7" fmla="*/ 0 w 1546860"/>
              <a:gd name="connsiteY7" fmla="*/ 0 h 1082040"/>
              <a:gd name="connsiteX8" fmla="*/ 76200 w 1546860"/>
              <a:gd name="connsiteY8" fmla="*/ 7620 h 1082040"/>
              <a:gd name="connsiteX0" fmla="*/ 68580 w 1539240"/>
              <a:gd name="connsiteY0" fmla="*/ 0 h 1074420"/>
              <a:gd name="connsiteX1" fmla="*/ 76200 w 1539240"/>
              <a:gd name="connsiteY1" fmla="*/ 495300 h 1074420"/>
              <a:gd name="connsiteX2" fmla="*/ 1531620 w 1539240"/>
              <a:gd name="connsiteY2" fmla="*/ 480060 h 1074420"/>
              <a:gd name="connsiteX3" fmla="*/ 1539240 w 1539240"/>
              <a:gd name="connsiteY3" fmla="*/ 655320 h 1074420"/>
              <a:gd name="connsiteX4" fmla="*/ 83820 w 1539240"/>
              <a:gd name="connsiteY4" fmla="*/ 655320 h 1074420"/>
              <a:gd name="connsiteX5" fmla="*/ 83820 w 1539240"/>
              <a:gd name="connsiteY5" fmla="*/ 1066800 h 1074420"/>
              <a:gd name="connsiteX6" fmla="*/ 0 w 1539240"/>
              <a:gd name="connsiteY6" fmla="*/ 1074420 h 1074420"/>
              <a:gd name="connsiteX7" fmla="*/ 0 w 1539240"/>
              <a:gd name="connsiteY7" fmla="*/ 38100 h 1074420"/>
              <a:gd name="connsiteX8" fmla="*/ 68580 w 1539240"/>
              <a:gd name="connsiteY8" fmla="*/ 0 h 1074420"/>
              <a:gd name="connsiteX0" fmla="*/ 60960 w 1539240"/>
              <a:gd name="connsiteY0" fmla="*/ 0 h 1036320"/>
              <a:gd name="connsiteX1" fmla="*/ 76200 w 1539240"/>
              <a:gd name="connsiteY1" fmla="*/ 457200 h 1036320"/>
              <a:gd name="connsiteX2" fmla="*/ 1531620 w 1539240"/>
              <a:gd name="connsiteY2" fmla="*/ 441960 h 1036320"/>
              <a:gd name="connsiteX3" fmla="*/ 1539240 w 1539240"/>
              <a:gd name="connsiteY3" fmla="*/ 617220 h 1036320"/>
              <a:gd name="connsiteX4" fmla="*/ 83820 w 1539240"/>
              <a:gd name="connsiteY4" fmla="*/ 617220 h 1036320"/>
              <a:gd name="connsiteX5" fmla="*/ 83820 w 1539240"/>
              <a:gd name="connsiteY5" fmla="*/ 1028700 h 1036320"/>
              <a:gd name="connsiteX6" fmla="*/ 0 w 1539240"/>
              <a:gd name="connsiteY6" fmla="*/ 1036320 h 1036320"/>
              <a:gd name="connsiteX7" fmla="*/ 0 w 1539240"/>
              <a:gd name="connsiteY7" fmla="*/ 0 h 1036320"/>
              <a:gd name="connsiteX8" fmla="*/ 60960 w 1539240"/>
              <a:gd name="connsiteY8" fmla="*/ 0 h 1036320"/>
              <a:gd name="connsiteX0" fmla="*/ 76200 w 1539240"/>
              <a:gd name="connsiteY0" fmla="*/ 0 h 1036320"/>
              <a:gd name="connsiteX1" fmla="*/ 76200 w 1539240"/>
              <a:gd name="connsiteY1" fmla="*/ 457200 h 1036320"/>
              <a:gd name="connsiteX2" fmla="*/ 1531620 w 1539240"/>
              <a:gd name="connsiteY2" fmla="*/ 441960 h 1036320"/>
              <a:gd name="connsiteX3" fmla="*/ 1539240 w 1539240"/>
              <a:gd name="connsiteY3" fmla="*/ 617220 h 1036320"/>
              <a:gd name="connsiteX4" fmla="*/ 83820 w 1539240"/>
              <a:gd name="connsiteY4" fmla="*/ 617220 h 1036320"/>
              <a:gd name="connsiteX5" fmla="*/ 83820 w 1539240"/>
              <a:gd name="connsiteY5" fmla="*/ 1028700 h 1036320"/>
              <a:gd name="connsiteX6" fmla="*/ 0 w 1539240"/>
              <a:gd name="connsiteY6" fmla="*/ 1036320 h 1036320"/>
              <a:gd name="connsiteX7" fmla="*/ 0 w 1539240"/>
              <a:gd name="connsiteY7" fmla="*/ 0 h 1036320"/>
              <a:gd name="connsiteX8" fmla="*/ 76200 w 1539240"/>
              <a:gd name="connsiteY8" fmla="*/ 0 h 1036320"/>
              <a:gd name="connsiteX0" fmla="*/ 76200 w 1541780"/>
              <a:gd name="connsiteY0" fmla="*/ 0 h 1036320"/>
              <a:gd name="connsiteX1" fmla="*/ 76200 w 1541780"/>
              <a:gd name="connsiteY1" fmla="*/ 457200 h 1036320"/>
              <a:gd name="connsiteX2" fmla="*/ 1541780 w 1541780"/>
              <a:gd name="connsiteY2" fmla="*/ 449580 h 1036320"/>
              <a:gd name="connsiteX3" fmla="*/ 1539240 w 1541780"/>
              <a:gd name="connsiteY3" fmla="*/ 617220 h 1036320"/>
              <a:gd name="connsiteX4" fmla="*/ 83820 w 1541780"/>
              <a:gd name="connsiteY4" fmla="*/ 617220 h 1036320"/>
              <a:gd name="connsiteX5" fmla="*/ 83820 w 1541780"/>
              <a:gd name="connsiteY5" fmla="*/ 1028700 h 1036320"/>
              <a:gd name="connsiteX6" fmla="*/ 0 w 1541780"/>
              <a:gd name="connsiteY6" fmla="*/ 1036320 h 1036320"/>
              <a:gd name="connsiteX7" fmla="*/ 0 w 1541780"/>
              <a:gd name="connsiteY7" fmla="*/ 0 h 1036320"/>
              <a:gd name="connsiteX8" fmla="*/ 76200 w 1541780"/>
              <a:gd name="connsiteY8" fmla="*/ 0 h 1036320"/>
              <a:gd name="connsiteX0" fmla="*/ 76200 w 1541780"/>
              <a:gd name="connsiteY0" fmla="*/ 0 h 1036320"/>
              <a:gd name="connsiteX1" fmla="*/ 76200 w 1541780"/>
              <a:gd name="connsiteY1" fmla="*/ 457200 h 1036320"/>
              <a:gd name="connsiteX2" fmla="*/ 1541780 w 1541780"/>
              <a:gd name="connsiteY2" fmla="*/ 452120 h 1036320"/>
              <a:gd name="connsiteX3" fmla="*/ 1539240 w 1541780"/>
              <a:gd name="connsiteY3" fmla="*/ 617220 h 1036320"/>
              <a:gd name="connsiteX4" fmla="*/ 83820 w 1541780"/>
              <a:gd name="connsiteY4" fmla="*/ 617220 h 1036320"/>
              <a:gd name="connsiteX5" fmla="*/ 83820 w 1541780"/>
              <a:gd name="connsiteY5" fmla="*/ 1028700 h 1036320"/>
              <a:gd name="connsiteX6" fmla="*/ 0 w 1541780"/>
              <a:gd name="connsiteY6" fmla="*/ 1036320 h 1036320"/>
              <a:gd name="connsiteX7" fmla="*/ 0 w 1541780"/>
              <a:gd name="connsiteY7" fmla="*/ 0 h 1036320"/>
              <a:gd name="connsiteX8" fmla="*/ 76200 w 1541780"/>
              <a:gd name="connsiteY8" fmla="*/ 0 h 1036320"/>
              <a:gd name="connsiteX0" fmla="*/ 76200 w 1539484"/>
              <a:gd name="connsiteY0" fmla="*/ 0 h 1036320"/>
              <a:gd name="connsiteX1" fmla="*/ 76200 w 1539484"/>
              <a:gd name="connsiteY1" fmla="*/ 457200 h 1036320"/>
              <a:gd name="connsiteX2" fmla="*/ 1539240 w 1539484"/>
              <a:gd name="connsiteY2" fmla="*/ 464820 h 1036320"/>
              <a:gd name="connsiteX3" fmla="*/ 1539240 w 1539484"/>
              <a:gd name="connsiteY3" fmla="*/ 617220 h 1036320"/>
              <a:gd name="connsiteX4" fmla="*/ 83820 w 1539484"/>
              <a:gd name="connsiteY4" fmla="*/ 617220 h 1036320"/>
              <a:gd name="connsiteX5" fmla="*/ 83820 w 1539484"/>
              <a:gd name="connsiteY5" fmla="*/ 1028700 h 1036320"/>
              <a:gd name="connsiteX6" fmla="*/ 0 w 1539484"/>
              <a:gd name="connsiteY6" fmla="*/ 1036320 h 1036320"/>
              <a:gd name="connsiteX7" fmla="*/ 0 w 1539484"/>
              <a:gd name="connsiteY7" fmla="*/ 0 h 1036320"/>
              <a:gd name="connsiteX8" fmla="*/ 76200 w 1539484"/>
              <a:gd name="connsiteY8" fmla="*/ 0 h 1036320"/>
              <a:gd name="connsiteX0" fmla="*/ 76200 w 1541780"/>
              <a:gd name="connsiteY0" fmla="*/ 0 h 1036320"/>
              <a:gd name="connsiteX1" fmla="*/ 76200 w 1541780"/>
              <a:gd name="connsiteY1" fmla="*/ 457200 h 1036320"/>
              <a:gd name="connsiteX2" fmla="*/ 1541780 w 1541780"/>
              <a:gd name="connsiteY2" fmla="*/ 457200 h 1036320"/>
              <a:gd name="connsiteX3" fmla="*/ 1539240 w 1541780"/>
              <a:gd name="connsiteY3" fmla="*/ 617220 h 1036320"/>
              <a:gd name="connsiteX4" fmla="*/ 83820 w 1541780"/>
              <a:gd name="connsiteY4" fmla="*/ 617220 h 1036320"/>
              <a:gd name="connsiteX5" fmla="*/ 83820 w 1541780"/>
              <a:gd name="connsiteY5" fmla="*/ 1028700 h 1036320"/>
              <a:gd name="connsiteX6" fmla="*/ 0 w 1541780"/>
              <a:gd name="connsiteY6" fmla="*/ 1036320 h 1036320"/>
              <a:gd name="connsiteX7" fmla="*/ 0 w 1541780"/>
              <a:gd name="connsiteY7" fmla="*/ 0 h 1036320"/>
              <a:gd name="connsiteX8" fmla="*/ 76200 w 1541780"/>
              <a:gd name="connsiteY8" fmla="*/ 0 h 1036320"/>
              <a:gd name="connsiteX0" fmla="*/ 76200 w 1541780"/>
              <a:gd name="connsiteY0" fmla="*/ 0 h 1041400"/>
              <a:gd name="connsiteX1" fmla="*/ 76200 w 1541780"/>
              <a:gd name="connsiteY1" fmla="*/ 457200 h 1041400"/>
              <a:gd name="connsiteX2" fmla="*/ 1541780 w 1541780"/>
              <a:gd name="connsiteY2" fmla="*/ 457200 h 1041400"/>
              <a:gd name="connsiteX3" fmla="*/ 1539240 w 1541780"/>
              <a:gd name="connsiteY3" fmla="*/ 617220 h 1041400"/>
              <a:gd name="connsiteX4" fmla="*/ 83820 w 1541780"/>
              <a:gd name="connsiteY4" fmla="*/ 617220 h 1041400"/>
              <a:gd name="connsiteX5" fmla="*/ 83820 w 1541780"/>
              <a:gd name="connsiteY5" fmla="*/ 1041400 h 1041400"/>
              <a:gd name="connsiteX6" fmla="*/ 0 w 1541780"/>
              <a:gd name="connsiteY6" fmla="*/ 1036320 h 1041400"/>
              <a:gd name="connsiteX7" fmla="*/ 0 w 1541780"/>
              <a:gd name="connsiteY7" fmla="*/ 0 h 1041400"/>
              <a:gd name="connsiteX8" fmla="*/ 76200 w 1541780"/>
              <a:gd name="connsiteY8" fmla="*/ 0 h 1041400"/>
              <a:gd name="connsiteX0" fmla="*/ 76200 w 1541780"/>
              <a:gd name="connsiteY0" fmla="*/ 0 h 1036320"/>
              <a:gd name="connsiteX1" fmla="*/ 76200 w 1541780"/>
              <a:gd name="connsiteY1" fmla="*/ 457200 h 1036320"/>
              <a:gd name="connsiteX2" fmla="*/ 1541780 w 1541780"/>
              <a:gd name="connsiteY2" fmla="*/ 457200 h 1036320"/>
              <a:gd name="connsiteX3" fmla="*/ 1539240 w 1541780"/>
              <a:gd name="connsiteY3" fmla="*/ 617220 h 1036320"/>
              <a:gd name="connsiteX4" fmla="*/ 83820 w 1541780"/>
              <a:gd name="connsiteY4" fmla="*/ 617220 h 1036320"/>
              <a:gd name="connsiteX5" fmla="*/ 83820 w 1541780"/>
              <a:gd name="connsiteY5" fmla="*/ 1036320 h 1036320"/>
              <a:gd name="connsiteX6" fmla="*/ 0 w 1541780"/>
              <a:gd name="connsiteY6" fmla="*/ 1036320 h 1036320"/>
              <a:gd name="connsiteX7" fmla="*/ 0 w 1541780"/>
              <a:gd name="connsiteY7" fmla="*/ 0 h 1036320"/>
              <a:gd name="connsiteX8" fmla="*/ 76200 w 1541780"/>
              <a:gd name="connsiteY8" fmla="*/ 0 h 1036320"/>
              <a:gd name="connsiteX0" fmla="*/ 76200 w 1541780"/>
              <a:gd name="connsiteY0" fmla="*/ 0 h 1465580"/>
              <a:gd name="connsiteX1" fmla="*/ 76200 w 1541780"/>
              <a:gd name="connsiteY1" fmla="*/ 886460 h 1465580"/>
              <a:gd name="connsiteX2" fmla="*/ 1541780 w 1541780"/>
              <a:gd name="connsiteY2" fmla="*/ 886460 h 1465580"/>
              <a:gd name="connsiteX3" fmla="*/ 1539240 w 1541780"/>
              <a:gd name="connsiteY3" fmla="*/ 1046480 h 1465580"/>
              <a:gd name="connsiteX4" fmla="*/ 83820 w 1541780"/>
              <a:gd name="connsiteY4" fmla="*/ 1046480 h 1465580"/>
              <a:gd name="connsiteX5" fmla="*/ 83820 w 1541780"/>
              <a:gd name="connsiteY5" fmla="*/ 1465580 h 1465580"/>
              <a:gd name="connsiteX6" fmla="*/ 0 w 1541780"/>
              <a:gd name="connsiteY6" fmla="*/ 1465580 h 1465580"/>
              <a:gd name="connsiteX7" fmla="*/ 0 w 1541780"/>
              <a:gd name="connsiteY7" fmla="*/ 429260 h 1465580"/>
              <a:gd name="connsiteX8" fmla="*/ 76200 w 1541780"/>
              <a:gd name="connsiteY8" fmla="*/ 0 h 1465580"/>
              <a:gd name="connsiteX0" fmla="*/ 78740 w 1544320"/>
              <a:gd name="connsiteY0" fmla="*/ 0 h 1465580"/>
              <a:gd name="connsiteX1" fmla="*/ 78740 w 1544320"/>
              <a:gd name="connsiteY1" fmla="*/ 886460 h 1465580"/>
              <a:gd name="connsiteX2" fmla="*/ 1544320 w 1544320"/>
              <a:gd name="connsiteY2" fmla="*/ 886460 h 1465580"/>
              <a:gd name="connsiteX3" fmla="*/ 1541780 w 1544320"/>
              <a:gd name="connsiteY3" fmla="*/ 1046480 h 1465580"/>
              <a:gd name="connsiteX4" fmla="*/ 86360 w 1544320"/>
              <a:gd name="connsiteY4" fmla="*/ 1046480 h 1465580"/>
              <a:gd name="connsiteX5" fmla="*/ 86360 w 1544320"/>
              <a:gd name="connsiteY5" fmla="*/ 1465580 h 1465580"/>
              <a:gd name="connsiteX6" fmla="*/ 2540 w 1544320"/>
              <a:gd name="connsiteY6" fmla="*/ 1465580 h 1465580"/>
              <a:gd name="connsiteX7" fmla="*/ 0 w 1544320"/>
              <a:gd name="connsiteY7" fmla="*/ 0 h 1465580"/>
              <a:gd name="connsiteX8" fmla="*/ 78740 w 1544320"/>
              <a:gd name="connsiteY8" fmla="*/ 0 h 1465580"/>
              <a:gd name="connsiteX0" fmla="*/ 78740 w 1544320"/>
              <a:gd name="connsiteY0" fmla="*/ 0 h 1930400"/>
              <a:gd name="connsiteX1" fmla="*/ 78740 w 1544320"/>
              <a:gd name="connsiteY1" fmla="*/ 886460 h 1930400"/>
              <a:gd name="connsiteX2" fmla="*/ 1544320 w 1544320"/>
              <a:gd name="connsiteY2" fmla="*/ 886460 h 1930400"/>
              <a:gd name="connsiteX3" fmla="*/ 1541780 w 1544320"/>
              <a:gd name="connsiteY3" fmla="*/ 1046480 h 1930400"/>
              <a:gd name="connsiteX4" fmla="*/ 86360 w 1544320"/>
              <a:gd name="connsiteY4" fmla="*/ 1046480 h 1930400"/>
              <a:gd name="connsiteX5" fmla="*/ 86360 w 1544320"/>
              <a:gd name="connsiteY5" fmla="*/ 1930400 h 1930400"/>
              <a:gd name="connsiteX6" fmla="*/ 2540 w 1544320"/>
              <a:gd name="connsiteY6" fmla="*/ 1465580 h 1930400"/>
              <a:gd name="connsiteX7" fmla="*/ 0 w 1544320"/>
              <a:gd name="connsiteY7" fmla="*/ 0 h 1930400"/>
              <a:gd name="connsiteX8" fmla="*/ 78740 w 1544320"/>
              <a:gd name="connsiteY8" fmla="*/ 0 h 1930400"/>
              <a:gd name="connsiteX0" fmla="*/ 78984 w 1544564"/>
              <a:gd name="connsiteY0" fmla="*/ 0 h 1935480"/>
              <a:gd name="connsiteX1" fmla="*/ 78984 w 1544564"/>
              <a:gd name="connsiteY1" fmla="*/ 886460 h 1935480"/>
              <a:gd name="connsiteX2" fmla="*/ 1544564 w 1544564"/>
              <a:gd name="connsiteY2" fmla="*/ 886460 h 1935480"/>
              <a:gd name="connsiteX3" fmla="*/ 1542024 w 1544564"/>
              <a:gd name="connsiteY3" fmla="*/ 1046480 h 1935480"/>
              <a:gd name="connsiteX4" fmla="*/ 86604 w 1544564"/>
              <a:gd name="connsiteY4" fmla="*/ 1046480 h 1935480"/>
              <a:gd name="connsiteX5" fmla="*/ 86604 w 1544564"/>
              <a:gd name="connsiteY5" fmla="*/ 1930400 h 1935480"/>
              <a:gd name="connsiteX6" fmla="*/ 244 w 1544564"/>
              <a:gd name="connsiteY6" fmla="*/ 1935480 h 1935480"/>
              <a:gd name="connsiteX7" fmla="*/ 244 w 1544564"/>
              <a:gd name="connsiteY7" fmla="*/ 0 h 1935480"/>
              <a:gd name="connsiteX8" fmla="*/ 78984 w 1544564"/>
              <a:gd name="connsiteY8" fmla="*/ 0 h 19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564" h="1935480">
                <a:moveTo>
                  <a:pt x="78984" y="0"/>
                </a:moveTo>
                <a:lnTo>
                  <a:pt x="78984" y="886460"/>
                </a:lnTo>
                <a:lnTo>
                  <a:pt x="1544564" y="886460"/>
                </a:lnTo>
                <a:cubicBezTo>
                  <a:pt x="1543717" y="942340"/>
                  <a:pt x="1542871" y="990600"/>
                  <a:pt x="1542024" y="1046480"/>
                </a:cubicBezTo>
                <a:lnTo>
                  <a:pt x="86604" y="1046480"/>
                </a:lnTo>
                <a:lnTo>
                  <a:pt x="86604" y="1930400"/>
                </a:lnTo>
                <a:lnTo>
                  <a:pt x="244" y="1935480"/>
                </a:lnTo>
                <a:cubicBezTo>
                  <a:pt x="-603" y="1446953"/>
                  <a:pt x="1091" y="488527"/>
                  <a:pt x="244" y="0"/>
                </a:cubicBezTo>
                <a:lnTo>
                  <a:pt x="78984" y="0"/>
                </a:lnTo>
                <a:close/>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19" name="Rectangle 18"/>
          <p:cNvSpPr/>
          <p:nvPr/>
        </p:nvSpPr>
        <p:spPr bwMode="auto">
          <a:xfrm>
            <a:off x="4567555" y="2868930"/>
            <a:ext cx="88900" cy="137160"/>
          </a:xfrm>
          <a:prstGeom prst="rect">
            <a:avLst/>
          </a:prstGeom>
          <a:pattFill prst="lgCheck">
            <a:fgClr>
              <a:srgbClr val="FFFF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20" name="Rectangle 19"/>
          <p:cNvSpPr/>
          <p:nvPr/>
        </p:nvSpPr>
        <p:spPr bwMode="auto">
          <a:xfrm>
            <a:off x="4567555" y="4659630"/>
            <a:ext cx="88900" cy="137160"/>
          </a:xfrm>
          <a:prstGeom prst="rect">
            <a:avLst/>
          </a:prstGeom>
          <a:pattFill prst="lgCheck">
            <a:fgClr>
              <a:srgbClr val="FFFF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tx1"/>
              </a:solidFill>
              <a:effectLst/>
              <a:latin typeface="Comic Sans MS" pitchFamily="66" charset="0"/>
              <a:cs typeface="Arial" charset="0"/>
            </a:endParaRPr>
          </a:p>
        </p:txBody>
      </p:sp>
      <p:sp>
        <p:nvSpPr>
          <p:cNvPr id="21" name="TextBox 20"/>
          <p:cNvSpPr txBox="1"/>
          <p:nvPr/>
        </p:nvSpPr>
        <p:spPr>
          <a:xfrm>
            <a:off x="2035492" y="5654040"/>
            <a:ext cx="2194560" cy="396240"/>
          </a:xfrm>
          <a:prstGeom prst="rect">
            <a:avLst/>
          </a:prstGeom>
          <a:noFill/>
        </p:spPr>
        <p:txBody>
          <a:bodyPr wrap="square" rtlCol="0">
            <a:spAutoFit/>
          </a:bodyPr>
          <a:lstStyle/>
          <a:p>
            <a:pPr algn="ctr"/>
            <a:r>
              <a:rPr lang="en-GB" dirty="0" smtClean="0"/>
              <a:t>Horn 1a</a:t>
            </a:r>
            <a:endParaRPr lang="en-GB" dirty="0"/>
          </a:p>
        </p:txBody>
      </p:sp>
      <p:sp>
        <p:nvSpPr>
          <p:cNvPr id="5" name="TextBox 4"/>
          <p:cNvSpPr txBox="1"/>
          <p:nvPr/>
        </p:nvSpPr>
        <p:spPr>
          <a:xfrm>
            <a:off x="5178903" y="1752600"/>
            <a:ext cx="3546064" cy="3416320"/>
          </a:xfrm>
          <a:prstGeom prst="rect">
            <a:avLst/>
          </a:prstGeom>
          <a:noFill/>
        </p:spPr>
        <p:txBody>
          <a:bodyPr wrap="square" rtlCol="0">
            <a:spAutoFit/>
          </a:bodyPr>
          <a:lstStyle/>
          <a:p>
            <a:r>
              <a:rPr lang="en-GB" dirty="0" smtClean="0">
                <a:latin typeface="Comic Sans MS" panose="030F0702030302020204" pitchFamily="66" charset="0"/>
              </a:rPr>
              <a:t>Upstream </a:t>
            </a:r>
            <a:r>
              <a:rPr lang="en-GB" dirty="0">
                <a:latin typeface="Comic Sans MS" panose="030F0702030302020204" pitchFamily="66" charset="0"/>
              </a:rPr>
              <a:t>&amp; downstream targets installed in Horn </a:t>
            </a:r>
            <a:r>
              <a:rPr lang="en-GB" dirty="0" smtClean="0">
                <a:latin typeface="Comic Sans MS" panose="030F0702030302020204" pitchFamily="66" charset="0"/>
              </a:rPr>
              <a:t>1a</a:t>
            </a:r>
          </a:p>
          <a:p>
            <a:endParaRPr lang="en-GB" dirty="0" smtClean="0">
              <a:solidFill>
                <a:srgbClr val="C00000"/>
              </a:solidFill>
              <a:latin typeface="Comic Sans MS" panose="030F0702030302020204" pitchFamily="66" charset="0"/>
            </a:endParaRPr>
          </a:p>
          <a:p>
            <a:pPr marL="342900" indent="-342900">
              <a:buFont typeface="Arial" panose="020B0604020202020204" pitchFamily="34" charset="0"/>
              <a:buChar char="•"/>
            </a:pPr>
            <a:r>
              <a:rPr lang="en-GB" b="0" dirty="0" smtClean="0">
                <a:latin typeface="Comic Sans MS" panose="030F0702030302020204" pitchFamily="66" charset="0"/>
              </a:rPr>
              <a:t>Each </a:t>
            </a:r>
            <a:r>
              <a:rPr lang="en-GB" b="0" dirty="0">
                <a:latin typeface="Comic Sans MS" panose="030F0702030302020204" pitchFamily="66" charset="0"/>
              </a:rPr>
              <a:t>target similar length to existing targets </a:t>
            </a:r>
            <a:endParaRPr lang="en-GB" b="0" dirty="0" smtClean="0">
              <a:latin typeface="Comic Sans MS" panose="030F0702030302020204" pitchFamily="66" charset="0"/>
            </a:endParaRPr>
          </a:p>
          <a:p>
            <a:pPr marL="342900" indent="-342900">
              <a:buFont typeface="Arial" panose="020B0604020202020204" pitchFamily="34" charset="0"/>
              <a:buChar char="•"/>
            </a:pPr>
            <a:r>
              <a:rPr lang="en-GB" b="0" dirty="0" smtClean="0">
                <a:latin typeface="Comic Sans MS" panose="030F0702030302020204" pitchFamily="66" charset="0"/>
              </a:rPr>
              <a:t>Heat </a:t>
            </a:r>
            <a:r>
              <a:rPr lang="en-GB" b="0">
                <a:latin typeface="Comic Sans MS" panose="030F0702030302020204" pitchFamily="66" charset="0"/>
              </a:rPr>
              <a:t>load </a:t>
            </a:r>
            <a:r>
              <a:rPr lang="en-GB" b="0" smtClean="0">
                <a:latin typeface="Comic Sans MS" panose="030F0702030302020204" pitchFamily="66" charset="0"/>
              </a:rPr>
              <a:t>divided in 2 (solutions </a:t>
            </a:r>
            <a:r>
              <a:rPr lang="en-GB" b="0" dirty="0" smtClean="0">
                <a:latin typeface="Comic Sans MS" panose="030F0702030302020204" pitchFamily="66" charset="0"/>
              </a:rPr>
              <a:t>proposed)</a:t>
            </a:r>
          </a:p>
          <a:p>
            <a:pPr marL="342900" indent="-342900">
              <a:buFont typeface="Arial" panose="020B0604020202020204" pitchFamily="34" charset="0"/>
              <a:buChar char="•"/>
            </a:pPr>
            <a:r>
              <a:rPr lang="en-GB" b="0" dirty="0" smtClean="0">
                <a:latin typeface="Comic Sans MS" panose="030F0702030302020204" pitchFamily="66" charset="0"/>
              </a:rPr>
              <a:t>Can </a:t>
            </a:r>
            <a:r>
              <a:rPr lang="en-GB" b="0" dirty="0">
                <a:latin typeface="Comic Sans MS" panose="030F0702030302020204" pitchFamily="66" charset="0"/>
              </a:rPr>
              <a:t>be cantilevered inside horn </a:t>
            </a:r>
            <a:endParaRPr lang="en-GB" b="0" dirty="0" smtClean="0">
              <a:latin typeface="Comic Sans MS" panose="030F0702030302020204" pitchFamily="66" charset="0"/>
            </a:endParaRPr>
          </a:p>
          <a:p>
            <a:pPr marL="342900" indent="-342900">
              <a:buFont typeface="Arial" panose="020B0604020202020204" pitchFamily="34" charset="0"/>
              <a:buChar char="•"/>
            </a:pPr>
            <a:r>
              <a:rPr lang="en-GB" b="0" dirty="0" smtClean="0">
                <a:latin typeface="Comic Sans MS" panose="030F0702030302020204" pitchFamily="66" charset="0"/>
              </a:rPr>
              <a:t>Targets supported from horn support structure (like T2K)</a:t>
            </a:r>
          </a:p>
        </p:txBody>
      </p:sp>
    </p:spTree>
    <p:extLst>
      <p:ext uri="{BB962C8B-B14F-4D97-AF65-F5344CB8AC3E}">
        <p14:creationId xmlns:p14="http://schemas.microsoft.com/office/powerpoint/2010/main" val="344275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continued</a:t>
            </a:r>
            <a:endParaRPr lang="en-GB" dirty="0"/>
          </a:p>
        </p:txBody>
      </p:sp>
      <p:sp>
        <p:nvSpPr>
          <p:cNvPr id="3" name="Content Placeholder 2"/>
          <p:cNvSpPr>
            <a:spLocks noGrp="1"/>
          </p:cNvSpPr>
          <p:nvPr>
            <p:ph idx="1"/>
          </p:nvPr>
        </p:nvSpPr>
        <p:spPr/>
        <p:txBody>
          <a:bodyPr/>
          <a:lstStyle/>
          <a:p>
            <a:pPr marL="514350" indent="-514350">
              <a:buFont typeface="+mj-lt"/>
              <a:buAutoNum type="arabicPeriod" startAt="5"/>
            </a:pPr>
            <a:r>
              <a:rPr lang="en-GB" b="1" i="1" dirty="0" smtClean="0"/>
              <a:t> Outline </a:t>
            </a:r>
            <a:r>
              <a:rPr lang="en-GB" b="1" i="1" dirty="0"/>
              <a:t>design of target supports and cooling </a:t>
            </a:r>
            <a:r>
              <a:rPr lang="en-GB" b="1" i="1" dirty="0" smtClean="0"/>
              <a:t>system</a:t>
            </a:r>
          </a:p>
          <a:p>
            <a:pPr marL="514350" indent="-514350">
              <a:buFont typeface="+mj-lt"/>
              <a:buAutoNum type="arabicPeriod" startAt="5"/>
            </a:pPr>
            <a:r>
              <a:rPr lang="en-GB" b="1" i="1" dirty="0"/>
              <a:t>Investigate effect of the beam optimization work on the overall target station design and to what extent it is feasible to implement engineering </a:t>
            </a:r>
            <a:r>
              <a:rPr lang="en-GB" b="1" i="1" dirty="0" smtClean="0"/>
              <a:t>designs</a:t>
            </a:r>
          </a:p>
          <a:p>
            <a:pPr marL="514350" indent="-514350">
              <a:buFont typeface="+mj-lt"/>
              <a:buAutoNum type="arabicPeriod" startAt="5"/>
            </a:pPr>
            <a:r>
              <a:rPr lang="en-GB" b="1" i="1" dirty="0"/>
              <a:t>Outline Design of a Remote Handling System in the Target Hall Work Cell</a:t>
            </a:r>
            <a:r>
              <a:rPr lang="en-GB" dirty="0" smtClean="0"/>
              <a:t>.</a:t>
            </a:r>
          </a:p>
          <a:p>
            <a:pPr marL="514350" indent="-514350">
              <a:buFont typeface="+mj-lt"/>
              <a:buAutoNum type="arabicPeriod" startAt="5"/>
            </a:pPr>
            <a:r>
              <a:rPr lang="en-GB" b="1" i="1" dirty="0"/>
              <a:t>Provide input to target station conventional facilities specification and design</a:t>
            </a:r>
            <a:r>
              <a:rPr lang="en-GB" b="1" i="1" dirty="0" smtClean="0"/>
              <a:t>.</a:t>
            </a:r>
          </a:p>
          <a:p>
            <a:pPr marL="514350" indent="-514350">
              <a:buFont typeface="+mj-lt"/>
              <a:buAutoNum type="arabicPeriod" startAt="5"/>
            </a:pPr>
            <a:r>
              <a:rPr lang="en-GB" b="1" i="1" dirty="0"/>
              <a:t>Outline design and analysis of vacuum-to-air beam window</a:t>
            </a:r>
            <a:r>
              <a:rPr lang="en-GB" b="1" i="1" dirty="0" smtClean="0"/>
              <a:t>.</a:t>
            </a:r>
          </a:p>
          <a:p>
            <a:pPr marL="514350" indent="-514350">
              <a:buFont typeface="+mj-lt"/>
              <a:buAutoNum type="arabicPeriod" startAt="5"/>
            </a:pPr>
            <a:r>
              <a:rPr lang="en-GB" b="1" i="1" dirty="0"/>
              <a:t>Develop a concept for a helium-filled Target Station.</a:t>
            </a:r>
            <a:endParaRPr lang="en-GB" dirty="0" smtClean="0"/>
          </a:p>
          <a:p>
            <a:pPr marL="514350" indent="-514350">
              <a:buFont typeface="+mj-lt"/>
              <a:buAutoNum type="arabicPeriod" startAt="5"/>
            </a:pPr>
            <a:endParaRPr lang="en-GB" b="1" i="1" dirty="0" smtClean="0"/>
          </a:p>
          <a:p>
            <a:pPr marL="514350" indent="-514350">
              <a:buFont typeface="+mj-lt"/>
              <a:buAutoNum type="arabicPeriod" startAt="5"/>
            </a:pPr>
            <a:endParaRPr lang="en-GB" b="1" i="1" dirty="0" smtClean="0"/>
          </a:p>
          <a:p>
            <a:pPr marL="0" indent="0">
              <a:buNone/>
            </a:pPr>
            <a:endParaRPr lang="en-GB" dirty="0"/>
          </a:p>
        </p:txBody>
      </p:sp>
    </p:spTree>
    <p:extLst>
      <p:ext uri="{BB962C8B-B14F-4D97-AF65-F5344CB8AC3E}">
        <p14:creationId xmlns:p14="http://schemas.microsoft.com/office/powerpoint/2010/main" val="2601057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936</Words>
  <Application>Microsoft Office PowerPoint</Application>
  <PresentationFormat>On-screen Show (4:3)</PresentationFormat>
  <Paragraphs>124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Status of UK contribution to LBNF beam and target system</vt:lpstr>
      <vt:lpstr>A quick look back to 2009 (c/o P.Hurh)</vt:lpstr>
      <vt:lpstr>PowerPoint Presentation</vt:lpstr>
      <vt:lpstr>Statement of Interest submitted to STFC</vt:lpstr>
      <vt:lpstr>Conversation with STFC CEO on Monday</vt:lpstr>
      <vt:lpstr>Work Packages</vt:lpstr>
      <vt:lpstr>Submitted Objectives </vt:lpstr>
      <vt:lpstr> Proposal: split target into two lengths </vt:lpstr>
      <vt:lpstr>Objectives continued</vt:lpstr>
      <vt:lpstr>Objectives continued</vt:lpstr>
      <vt:lpstr>Thoughts on Target Hall/Decay Pipe Layout</vt:lpstr>
      <vt:lpstr>Alternative concept layout (looks familiar?)</vt:lpstr>
      <vt:lpstr>Implications for target station design</vt:lpstr>
      <vt:lpstr>Prototype target exchange system?</vt:lpstr>
      <vt:lpstr>Target technology for 2.4 MW? </vt:lpstr>
      <vt:lpstr>Helium cooled graphite rod (Mike Fitton)</vt:lpstr>
      <vt:lpstr>PowerPoint Presentation</vt:lpstr>
      <vt:lpstr>Questions/issues</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UK contribution to LBNF beam and target system</dc:title>
  <dc:creator>Densham, Chris (STFC,RAL,TECH)</dc:creator>
  <cp:lastModifiedBy>Densham, Chris (STFC,RAL,TECH)</cp:lastModifiedBy>
  <cp:revision>13</cp:revision>
  <dcterms:created xsi:type="dcterms:W3CDTF">2015-11-10T19:27:50Z</dcterms:created>
  <dcterms:modified xsi:type="dcterms:W3CDTF">2015-11-12T14:24:19Z</dcterms:modified>
</cp:coreProperties>
</file>