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notesMasterIdLst>
    <p:notesMasterId r:id="rId37"/>
  </p:notesMasterIdLst>
  <p:sldIdLst>
    <p:sldId id="334" r:id="rId2"/>
    <p:sldId id="321" r:id="rId3"/>
    <p:sldId id="336" r:id="rId4"/>
    <p:sldId id="355" r:id="rId5"/>
    <p:sldId id="343" r:id="rId6"/>
    <p:sldId id="344" r:id="rId7"/>
    <p:sldId id="347" r:id="rId8"/>
    <p:sldId id="378" r:id="rId9"/>
    <p:sldId id="362" r:id="rId10"/>
    <p:sldId id="306" r:id="rId11"/>
    <p:sldId id="351" r:id="rId12"/>
    <p:sldId id="269" r:id="rId13"/>
    <p:sldId id="291" r:id="rId14"/>
    <p:sldId id="337" r:id="rId15"/>
    <p:sldId id="365" r:id="rId16"/>
    <p:sldId id="366" r:id="rId17"/>
    <p:sldId id="367" r:id="rId18"/>
    <p:sldId id="368" r:id="rId19"/>
    <p:sldId id="342" r:id="rId20"/>
    <p:sldId id="339" r:id="rId21"/>
    <p:sldId id="357" r:id="rId22"/>
    <p:sldId id="358" r:id="rId23"/>
    <p:sldId id="369" r:id="rId24"/>
    <p:sldId id="370" r:id="rId25"/>
    <p:sldId id="371" r:id="rId26"/>
    <p:sldId id="373" r:id="rId27"/>
    <p:sldId id="363" r:id="rId28"/>
    <p:sldId id="328" r:id="rId29"/>
    <p:sldId id="332" r:id="rId30"/>
    <p:sldId id="380" r:id="rId31"/>
    <p:sldId id="381" r:id="rId32"/>
    <p:sldId id="379" r:id="rId33"/>
    <p:sldId id="331" r:id="rId34"/>
    <p:sldId id="382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91" autoAdjust="0"/>
    <p:restoredTop sz="94660" autoAdjust="0"/>
  </p:normalViewPr>
  <p:slideViewPr>
    <p:cSldViewPr snapToGrid="0">
      <p:cViewPr>
        <p:scale>
          <a:sx n="50" d="100"/>
          <a:sy n="50" d="100"/>
        </p:scale>
        <p:origin x="1347" y="354"/>
      </p:cViewPr>
      <p:guideLst/>
    </p:cSldViewPr>
  </p:slideViewPr>
  <p:outlineViewPr>
    <p:cViewPr>
      <p:scale>
        <a:sx n="33" d="100"/>
        <a:sy n="33" d="100"/>
      </p:scale>
      <p:origin x="0" y="-25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6916A3-7CD2-4644-ACE1-89E968F5D0F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F46FC89-96AC-468A-A393-7AACCB2D8FC6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pPr rtl="0"/>
          <a:r>
            <a:rPr lang="en-GB" b="1" dirty="0" smtClean="0"/>
            <a:t>Examples form n-irradiation</a:t>
          </a:r>
          <a:br>
            <a:rPr lang="en-GB" b="1" dirty="0" smtClean="0"/>
          </a:br>
          <a:r>
            <a:rPr lang="en-GB" b="1" dirty="0" smtClean="0"/>
            <a:t>- </a:t>
          </a:r>
          <a:r>
            <a:rPr lang="en-GB" i="1" dirty="0" smtClean="0"/>
            <a:t>reduction induced embrittlement</a:t>
          </a:r>
          <a:br>
            <a:rPr lang="en-GB" i="1" dirty="0" smtClean="0"/>
          </a:br>
          <a:r>
            <a:rPr lang="en-GB" i="1" dirty="0" smtClean="0"/>
            <a:t>- irradiation induced hardening</a:t>
          </a:r>
          <a:endParaRPr lang="en-GB" dirty="0"/>
        </a:p>
      </dgm:t>
    </dgm:pt>
    <dgm:pt modelId="{35B23E14-9C9B-4426-91AE-43E23F3C3EE3}" type="parTrans" cxnId="{2D1A3ED6-83BB-44A5-A884-3A68255009FC}">
      <dgm:prSet/>
      <dgm:spPr/>
      <dgm:t>
        <a:bodyPr/>
        <a:lstStyle/>
        <a:p>
          <a:endParaRPr lang="en-GB"/>
        </a:p>
      </dgm:t>
    </dgm:pt>
    <dgm:pt modelId="{F2924B1A-E757-463B-9566-BCC24F24A3A7}" type="sibTrans" cxnId="{2D1A3ED6-83BB-44A5-A884-3A68255009FC}">
      <dgm:prSet/>
      <dgm:spPr/>
      <dgm:t>
        <a:bodyPr/>
        <a:lstStyle/>
        <a:p>
          <a:endParaRPr lang="en-GB"/>
        </a:p>
      </dgm:t>
    </dgm:pt>
    <dgm:pt modelId="{C056BE24-A556-47F7-A4DD-1CCD0199EF58}" type="pres">
      <dgm:prSet presAssocID="{F36916A3-7CD2-4644-ACE1-89E968F5D0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A802662-533B-40A9-824C-87DF6C48715C}" type="pres">
      <dgm:prSet presAssocID="{9F46FC89-96AC-468A-A393-7AACCB2D8FC6}" presName="parentText" presStyleLbl="node1" presStyleIdx="0" presStyleCnt="1" custLinFactY="-49849" custLinFactNeighborX="558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D1A3ED6-83BB-44A5-A884-3A68255009FC}" srcId="{F36916A3-7CD2-4644-ACE1-89E968F5D0F5}" destId="{9F46FC89-96AC-468A-A393-7AACCB2D8FC6}" srcOrd="0" destOrd="0" parTransId="{35B23E14-9C9B-4426-91AE-43E23F3C3EE3}" sibTransId="{F2924B1A-E757-463B-9566-BCC24F24A3A7}"/>
    <dgm:cxn modelId="{F821FB27-26CE-45B4-8981-4E3DA2B1401A}" type="presOf" srcId="{F36916A3-7CD2-4644-ACE1-89E968F5D0F5}" destId="{C056BE24-A556-47F7-A4DD-1CCD0199EF58}" srcOrd="0" destOrd="0" presId="urn:microsoft.com/office/officeart/2005/8/layout/vList2"/>
    <dgm:cxn modelId="{81106372-B772-460A-871D-0E6A38D45B60}" type="presOf" srcId="{9F46FC89-96AC-468A-A393-7AACCB2D8FC6}" destId="{7A802662-533B-40A9-824C-87DF6C48715C}" srcOrd="0" destOrd="0" presId="urn:microsoft.com/office/officeart/2005/8/layout/vList2"/>
    <dgm:cxn modelId="{6888C97B-D94D-4DFC-A1D3-E6D88766D391}" type="presParOf" srcId="{C056BE24-A556-47F7-A4DD-1CCD0199EF58}" destId="{7A802662-533B-40A9-824C-87DF6C48715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78CFAC-C437-40C4-A78C-9AE1A4546C3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B2DD694-425C-4A99-8A36-4328F6C9E9F6}">
      <dgm:prSet/>
      <dgm:spPr/>
      <dgm:t>
        <a:bodyPr/>
        <a:lstStyle/>
        <a:p>
          <a:pPr rtl="0"/>
          <a:r>
            <a:rPr lang="en-GB" dirty="0" smtClean="0"/>
            <a:t>Nanoindentation</a:t>
          </a:r>
          <a:endParaRPr lang="en-GB" dirty="0"/>
        </a:p>
      </dgm:t>
    </dgm:pt>
    <dgm:pt modelId="{F509E3B6-8880-48C2-BFE3-6BD5776B8CB0}" type="parTrans" cxnId="{49F8F14D-2FF3-4939-9655-2EFEBC9C8E75}">
      <dgm:prSet/>
      <dgm:spPr/>
      <dgm:t>
        <a:bodyPr/>
        <a:lstStyle/>
        <a:p>
          <a:endParaRPr lang="en-GB"/>
        </a:p>
      </dgm:t>
    </dgm:pt>
    <dgm:pt modelId="{21EB3024-7334-4911-BA4E-4800F2E6D9E5}" type="sibTrans" cxnId="{49F8F14D-2FF3-4939-9655-2EFEBC9C8E75}">
      <dgm:prSet/>
      <dgm:spPr/>
      <dgm:t>
        <a:bodyPr/>
        <a:lstStyle/>
        <a:p>
          <a:endParaRPr lang="en-GB"/>
        </a:p>
      </dgm:t>
    </dgm:pt>
    <dgm:pt modelId="{138C68EE-0E54-4573-8551-FE32513CAFEE}" type="pres">
      <dgm:prSet presAssocID="{C778CFAC-C437-40C4-A78C-9AE1A4546C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75D81DA-8919-4D4C-BE0E-0E78132A39C4}" type="pres">
      <dgm:prSet presAssocID="{7B2DD694-425C-4A99-8A36-4328F6C9E9F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9F8F14D-2FF3-4939-9655-2EFEBC9C8E75}" srcId="{C778CFAC-C437-40C4-A78C-9AE1A4546C30}" destId="{7B2DD694-425C-4A99-8A36-4328F6C9E9F6}" srcOrd="0" destOrd="0" parTransId="{F509E3B6-8880-48C2-BFE3-6BD5776B8CB0}" sibTransId="{21EB3024-7334-4911-BA4E-4800F2E6D9E5}"/>
    <dgm:cxn modelId="{E75293CF-86CD-4DF9-9AD4-E85DB5F7E294}" type="presOf" srcId="{C778CFAC-C437-40C4-A78C-9AE1A4546C30}" destId="{138C68EE-0E54-4573-8551-FE32513CAFEE}" srcOrd="0" destOrd="0" presId="urn:microsoft.com/office/officeart/2005/8/layout/vList2"/>
    <dgm:cxn modelId="{4128EDE8-825E-487D-8030-F16A7E3F116F}" type="presOf" srcId="{7B2DD694-425C-4A99-8A36-4328F6C9E9F6}" destId="{175D81DA-8919-4D4C-BE0E-0E78132A39C4}" srcOrd="0" destOrd="0" presId="urn:microsoft.com/office/officeart/2005/8/layout/vList2"/>
    <dgm:cxn modelId="{D06E4B99-C629-4AA8-B171-E4EDE3F2778C}" type="presParOf" srcId="{138C68EE-0E54-4573-8551-FE32513CAFEE}" destId="{175D81DA-8919-4D4C-BE0E-0E78132A39C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02662-533B-40A9-824C-87DF6C48715C}">
      <dsp:nvSpPr>
        <dsp:cNvPr id="0" name=""/>
        <dsp:cNvSpPr/>
      </dsp:nvSpPr>
      <dsp:spPr>
        <a:xfrm>
          <a:off x="0" y="0"/>
          <a:ext cx="3817937" cy="1099800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Examples form n-irradiation</a:t>
          </a:r>
          <a:br>
            <a:rPr lang="en-GB" sz="2000" b="1" kern="1200" dirty="0" smtClean="0"/>
          </a:br>
          <a:r>
            <a:rPr lang="en-GB" sz="2000" b="1" kern="1200" dirty="0" smtClean="0"/>
            <a:t>- </a:t>
          </a:r>
          <a:r>
            <a:rPr lang="en-GB" sz="2000" i="1" kern="1200" dirty="0" smtClean="0"/>
            <a:t>reduction induced embrittlement</a:t>
          </a:r>
          <a:br>
            <a:rPr lang="en-GB" sz="2000" i="1" kern="1200" dirty="0" smtClean="0"/>
          </a:br>
          <a:r>
            <a:rPr lang="en-GB" sz="2000" i="1" kern="1200" dirty="0" smtClean="0"/>
            <a:t>- irradiation induced hardening</a:t>
          </a:r>
          <a:endParaRPr lang="en-GB" sz="2000" kern="1200" dirty="0"/>
        </a:p>
      </dsp:txBody>
      <dsp:txXfrm>
        <a:off x="53688" y="53688"/>
        <a:ext cx="3710561" cy="9924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5D81DA-8919-4D4C-BE0E-0E78132A39C4}">
      <dsp:nvSpPr>
        <dsp:cNvPr id="0" name=""/>
        <dsp:cNvSpPr/>
      </dsp:nvSpPr>
      <dsp:spPr>
        <a:xfrm>
          <a:off x="0" y="4778"/>
          <a:ext cx="1505458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/>
            <a:t>Nanoindentation</a:t>
          </a:r>
          <a:endParaRPr lang="en-GB" sz="1500" kern="1200" dirty="0"/>
        </a:p>
      </dsp:txBody>
      <dsp:txXfrm>
        <a:off x="17563" y="22341"/>
        <a:ext cx="1470332" cy="324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9968F-89BC-4139-8F73-2AE9E45B77F3}" type="datetimeFigureOut">
              <a:rPr lang="en-GB" smtClean="0"/>
              <a:t>11/11/2015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2701E-C21B-4B7F-8869-CB4BC35ECE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97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07C39-A8F8-4B41-9CFA-FFA78569590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57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FF562-F593-4411-860F-EC040E398C1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1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1D88-7176-4A1A-9170-A3C1A37DD3FF}" type="datetime1">
              <a:rPr lang="en-GB" smtClean="0"/>
              <a:t>12/11/2015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87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00F5-FD96-481F-A110-4FD0D0952D96}" type="datetime1">
              <a:rPr lang="en-GB" smtClean="0"/>
              <a:t>12/11/2015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33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EAFED-C584-4A47-A23A-43B4B80E120B}" type="datetime1">
              <a:rPr lang="en-GB" smtClean="0"/>
              <a:t>12/11/2015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80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03D4-8A29-4CE2-BB6D-2D0ADBDB4939}" type="datetime1">
              <a:rPr lang="en-GB" smtClean="0"/>
              <a:t>12/11/2015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25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709F-75C5-4F25-BE37-CE0BFF6CC79C}" type="datetime1">
              <a:rPr lang="en-GB" smtClean="0"/>
              <a:t>12/11/2015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19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049F-A414-4B8A-A92B-55A0B84BB71F}" type="datetime1">
              <a:rPr lang="en-GB" smtClean="0"/>
              <a:t>12/11/2015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691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4C0D-68FC-4FC4-9132-400A3CF30073}" type="datetime1">
              <a:rPr lang="en-GB" smtClean="0"/>
              <a:t>12/11/2015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40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B2D6A-D96D-4750-8779-F58EE6617F63}" type="datetime1">
              <a:rPr lang="en-GB" smtClean="0"/>
              <a:t>12/11/2015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03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0B55-C31B-4FFD-95CD-9846B04D68E5}" type="datetime1">
              <a:rPr lang="en-GB" smtClean="0"/>
              <a:t>12/11/2015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ate Placeholder 6"/>
          <p:cNvSpPr txBox="1">
            <a:spLocks/>
          </p:cNvSpPr>
          <p:nvPr userDrawn="1"/>
        </p:nvSpPr>
        <p:spPr>
          <a:xfrm>
            <a:off x="1097280" y="589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800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28AE-50B8-487F-B630-A434AB7F2C42}" type="datetime1">
              <a:rPr lang="en-GB" smtClean="0"/>
              <a:t>12/11/2015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00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4E2E-97BE-4D0D-883D-EC52150D2402}" type="datetime1">
              <a:rPr lang="en-GB" smtClean="0"/>
              <a:t>12/11/2015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45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612B5-8744-416A-A289-35734E99ECEF}" type="datetime1">
              <a:rPr lang="en-GB" smtClean="0"/>
              <a:t>12/11/2015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88103-0752-427F-A457-7330B18DD7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17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jpe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7.jpeg"/><Relationship Id="rId5" Type="http://schemas.microsoft.com/office/2007/relationships/hdphoto" Target="../media/hdphoto18.wdp"/><Relationship Id="rId10" Type="http://schemas.openxmlformats.org/officeDocument/2006/relationships/image" Target="../media/image116.tiff"/><Relationship Id="rId4" Type="http://schemas.openxmlformats.org/officeDocument/2006/relationships/image" Target="../media/image113.png"/><Relationship Id="rId9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openxmlformats.org/officeDocument/2006/relationships/image" Target="../media/image122.tif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tiff"/><Relationship Id="rId5" Type="http://schemas.openxmlformats.org/officeDocument/2006/relationships/image" Target="../media/image120.tiff"/><Relationship Id="rId4" Type="http://schemas.openxmlformats.org/officeDocument/2006/relationships/image" Target="../media/image1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tiff"/><Relationship Id="rId3" Type="http://schemas.openxmlformats.org/officeDocument/2006/relationships/image" Target="../media/image123.tiff"/><Relationship Id="rId7" Type="http://schemas.openxmlformats.org/officeDocument/2006/relationships/image" Target="../media/image12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tiff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tiff"/><Relationship Id="rId4" Type="http://schemas.openxmlformats.org/officeDocument/2006/relationships/image" Target="../media/image124.tif"/><Relationship Id="rId9" Type="http://schemas.openxmlformats.org/officeDocument/2006/relationships/image" Target="../media/image12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microsoft.com/office/2007/relationships/hdphoto" Target="../media/hdphoto23.wdp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tiff"/><Relationship Id="rId4" Type="http://schemas.openxmlformats.org/officeDocument/2006/relationships/image" Target="../media/image13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openxmlformats.org/officeDocument/2006/relationships/image" Target="../media/image143.tif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microsoft.com/office/2007/relationships/hdphoto" Target="../media/hdphoto29.wdp"/><Relationship Id="rId3" Type="http://schemas.openxmlformats.org/officeDocument/2006/relationships/image" Target="../media/image149.png"/><Relationship Id="rId7" Type="http://schemas.microsoft.com/office/2007/relationships/hdphoto" Target="../media/hdphoto27.wdp"/><Relationship Id="rId12" Type="http://schemas.openxmlformats.org/officeDocument/2006/relationships/image" Target="../media/image155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154.png"/><Relationship Id="rId5" Type="http://schemas.openxmlformats.org/officeDocument/2006/relationships/image" Target="../media/image150.png"/><Relationship Id="rId15" Type="http://schemas.openxmlformats.org/officeDocument/2006/relationships/image" Target="../media/image157.jpeg"/><Relationship Id="rId10" Type="http://schemas.microsoft.com/office/2007/relationships/hdphoto" Target="../media/hdphoto28.wdp"/><Relationship Id="rId4" Type="http://schemas.microsoft.com/office/2007/relationships/hdphoto" Target="../media/hdphoto26.wdp"/><Relationship Id="rId9" Type="http://schemas.openxmlformats.org/officeDocument/2006/relationships/image" Target="../media/image153.png"/><Relationship Id="rId14" Type="http://schemas.openxmlformats.org/officeDocument/2006/relationships/image" Target="../media/image1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microsoft.com/office/2007/relationships/hdphoto" Target="../media/hdphoto8.wdp"/><Relationship Id="rId7" Type="http://schemas.openxmlformats.org/officeDocument/2006/relationships/image" Target="../media/image77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microsoft.com/office/2007/relationships/hdphoto" Target="../media/hdphoto26.wdp"/><Relationship Id="rId4" Type="http://schemas.openxmlformats.org/officeDocument/2006/relationships/image" Target="../media/image1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61.png"/><Relationship Id="rId7" Type="http://schemas.openxmlformats.org/officeDocument/2006/relationships/diagramData" Target="../diagrams/data2.xm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11" Type="http://schemas.microsoft.com/office/2007/relationships/diagramDrawing" Target="../diagrams/drawing2.xml"/><Relationship Id="rId5" Type="http://schemas.microsoft.com/office/2007/relationships/hdphoto" Target="../media/hdphoto30.wdp"/><Relationship Id="rId10" Type="http://schemas.openxmlformats.org/officeDocument/2006/relationships/diagramColors" Target="../diagrams/colors2.xml"/><Relationship Id="rId4" Type="http://schemas.openxmlformats.org/officeDocument/2006/relationships/image" Target="../media/image162.png"/><Relationship Id="rId9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5" Type="http://schemas.microsoft.com/office/2007/relationships/hdphoto" Target="../media/hdphoto32.wdp"/><Relationship Id="rId4" Type="http://schemas.openxmlformats.org/officeDocument/2006/relationships/image" Target="../media/image1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microsoft.com/office/2007/relationships/hdphoto" Target="../media/hdphoto36.wdp"/><Relationship Id="rId18" Type="http://schemas.microsoft.com/office/2007/relationships/hdphoto" Target="../media/hdphoto38.wdp"/><Relationship Id="rId3" Type="http://schemas.microsoft.com/office/2007/relationships/hdphoto" Target="../media/hdphoto33.wdp"/><Relationship Id="rId7" Type="http://schemas.openxmlformats.org/officeDocument/2006/relationships/image" Target="../media/image178.png"/><Relationship Id="rId12" Type="http://schemas.openxmlformats.org/officeDocument/2006/relationships/image" Target="../media/image182.png"/><Relationship Id="rId17" Type="http://schemas.openxmlformats.org/officeDocument/2006/relationships/image" Target="../media/image185.png"/><Relationship Id="rId2" Type="http://schemas.openxmlformats.org/officeDocument/2006/relationships/image" Target="../media/image175.png"/><Relationship Id="rId16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11" Type="http://schemas.microsoft.com/office/2007/relationships/hdphoto" Target="../media/hdphoto35.wdp"/><Relationship Id="rId5" Type="http://schemas.microsoft.com/office/2007/relationships/hdphoto" Target="../media/hdphoto34.wdp"/><Relationship Id="rId15" Type="http://schemas.microsoft.com/office/2007/relationships/hdphoto" Target="../media/hdphoto37.wdp"/><Relationship Id="rId10" Type="http://schemas.openxmlformats.org/officeDocument/2006/relationships/image" Target="../media/image181.png"/><Relationship Id="rId19" Type="http://schemas.openxmlformats.org/officeDocument/2006/relationships/image" Target="../media/image186.png"/><Relationship Id="rId4" Type="http://schemas.openxmlformats.org/officeDocument/2006/relationships/image" Target="../media/image176.png"/><Relationship Id="rId9" Type="http://schemas.openxmlformats.org/officeDocument/2006/relationships/image" Target="../media/image180.png"/><Relationship Id="rId14" Type="http://schemas.openxmlformats.org/officeDocument/2006/relationships/image" Target="../media/image18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tiff"/><Relationship Id="rId7" Type="http://schemas.openxmlformats.org/officeDocument/2006/relationships/image" Target="../media/image22.em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10" Type="http://schemas.openxmlformats.org/officeDocument/2006/relationships/image" Target="../media/image25.png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emf"/><Relationship Id="rId18" Type="http://schemas.openxmlformats.org/officeDocument/2006/relationships/image" Target="../media/image35.emf"/><Relationship Id="rId26" Type="http://schemas.openxmlformats.org/officeDocument/2006/relationships/image" Target="../media/image43.emf"/><Relationship Id="rId3" Type="http://schemas.openxmlformats.org/officeDocument/2006/relationships/image" Target="../media/image17.tiff"/><Relationship Id="rId21" Type="http://schemas.openxmlformats.org/officeDocument/2006/relationships/image" Target="../media/image38.emf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17" Type="http://schemas.openxmlformats.org/officeDocument/2006/relationships/image" Target="../media/image22.emf"/><Relationship Id="rId25" Type="http://schemas.openxmlformats.org/officeDocument/2006/relationships/image" Target="../media/image42.emf"/><Relationship Id="rId33" Type="http://schemas.openxmlformats.org/officeDocument/2006/relationships/image" Target="../media/image50.emf"/><Relationship Id="rId2" Type="http://schemas.openxmlformats.org/officeDocument/2006/relationships/image" Target="../media/image23.tiff"/><Relationship Id="rId16" Type="http://schemas.openxmlformats.org/officeDocument/2006/relationships/image" Target="../media/image34.emf"/><Relationship Id="rId20" Type="http://schemas.openxmlformats.org/officeDocument/2006/relationships/image" Target="../media/image37.emf"/><Relationship Id="rId29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11" Type="http://schemas.openxmlformats.org/officeDocument/2006/relationships/image" Target="../media/image29.emf"/><Relationship Id="rId24" Type="http://schemas.openxmlformats.org/officeDocument/2006/relationships/image" Target="../media/image41.emf"/><Relationship Id="rId32" Type="http://schemas.openxmlformats.org/officeDocument/2006/relationships/image" Target="../media/image49.emf"/><Relationship Id="rId5" Type="http://schemas.openxmlformats.org/officeDocument/2006/relationships/image" Target="../media/image19.tiff"/><Relationship Id="rId15" Type="http://schemas.openxmlformats.org/officeDocument/2006/relationships/image" Target="../media/image33.emf"/><Relationship Id="rId23" Type="http://schemas.openxmlformats.org/officeDocument/2006/relationships/image" Target="../media/image40.emf"/><Relationship Id="rId28" Type="http://schemas.openxmlformats.org/officeDocument/2006/relationships/image" Target="../media/image45.emf"/><Relationship Id="rId10" Type="http://schemas.openxmlformats.org/officeDocument/2006/relationships/image" Target="../media/image28.emf"/><Relationship Id="rId19" Type="http://schemas.openxmlformats.org/officeDocument/2006/relationships/image" Target="../media/image36.emf"/><Relationship Id="rId31" Type="http://schemas.openxmlformats.org/officeDocument/2006/relationships/image" Target="../media/image48.emf"/><Relationship Id="rId4" Type="http://schemas.openxmlformats.org/officeDocument/2006/relationships/image" Target="../media/image18.tiff"/><Relationship Id="rId9" Type="http://schemas.openxmlformats.org/officeDocument/2006/relationships/image" Target="../media/image27.emf"/><Relationship Id="rId14" Type="http://schemas.openxmlformats.org/officeDocument/2006/relationships/image" Target="../media/image32.emf"/><Relationship Id="rId22" Type="http://schemas.openxmlformats.org/officeDocument/2006/relationships/image" Target="../media/image39.emf"/><Relationship Id="rId27" Type="http://schemas.openxmlformats.org/officeDocument/2006/relationships/image" Target="../media/image44.emf"/><Relationship Id="rId30" Type="http://schemas.openxmlformats.org/officeDocument/2006/relationships/image" Target="../media/image4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"/><Relationship Id="rId13" Type="http://schemas.microsoft.com/office/2007/relationships/hdphoto" Target="../media/hdphoto9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" Type="http://schemas.openxmlformats.org/officeDocument/2006/relationships/image" Target="../media/image51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5" Type="http://schemas.openxmlformats.org/officeDocument/2006/relationships/image" Target="../media/image59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tif"/><Relationship Id="rId1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14.wdp"/><Relationship Id="rId18" Type="http://schemas.microsoft.com/office/2007/relationships/hdphoto" Target="../media/hdphoto15.wdp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17" Type="http://schemas.openxmlformats.org/officeDocument/2006/relationships/image" Target="../media/image78.png"/><Relationship Id="rId2" Type="http://schemas.openxmlformats.org/officeDocument/2006/relationships/image" Target="../media/image67.png"/><Relationship Id="rId16" Type="http://schemas.openxmlformats.org/officeDocument/2006/relationships/image" Target="../media/image77.png"/><Relationship Id="rId20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microsoft.com/office/2007/relationships/hdphoto" Target="../media/hdphoto13.wdp"/><Relationship Id="rId5" Type="http://schemas.openxmlformats.org/officeDocument/2006/relationships/image" Target="../media/image69.png"/><Relationship Id="rId15" Type="http://schemas.openxmlformats.org/officeDocument/2006/relationships/image" Target="../media/image76.png"/><Relationship Id="rId10" Type="http://schemas.openxmlformats.org/officeDocument/2006/relationships/image" Target="../media/image73.png"/><Relationship Id="rId19" Type="http://schemas.openxmlformats.org/officeDocument/2006/relationships/image" Target="../media/image79.png"/><Relationship Id="rId4" Type="http://schemas.microsoft.com/office/2007/relationships/hdphoto" Target="../media/hdphoto11.wdp"/><Relationship Id="rId9" Type="http://schemas.openxmlformats.org/officeDocument/2006/relationships/image" Target="../media/image72.png"/><Relationship Id="rId1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27885" y="6333840"/>
            <a:ext cx="2743200" cy="365125"/>
          </a:xfrm>
        </p:spPr>
        <p:txBody>
          <a:bodyPr/>
          <a:lstStyle/>
          <a:p>
            <a:fld id="{5502E8D1-9AFC-4E17-A2FF-C1D844C36B05}" type="slidenum">
              <a:rPr lang="en-US" altLang="en-US"/>
              <a:pPr/>
              <a:t>1</a:t>
            </a:fld>
            <a:endParaRPr lang="en-US" altLang="en-US" dirty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80851" y="2049239"/>
            <a:ext cx="110817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GB" alt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 </a:t>
            </a:r>
            <a:r>
              <a:rPr lang="en-GB" alt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Effects </a:t>
            </a:r>
            <a:r>
              <a:rPr lang="en-GB" alt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GB" alt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Beryllium</a:t>
            </a:r>
            <a:r>
              <a:rPr lang="en-US" alt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recent results from the NuMI beam window material </a:t>
            </a:r>
            <a:endParaRPr lang="en-US" alt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2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5742"/>
          <a:stretch/>
        </p:blipFill>
        <p:spPr bwMode="auto">
          <a:xfrm>
            <a:off x="2401966" y="139119"/>
            <a:ext cx="7759700" cy="14864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80851" y="3199434"/>
            <a:ext cx="772377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GB" sz="2000" b="1" u="sng" dirty="0" smtClean="0">
                <a:latin typeface="+mn-lt"/>
              </a:rPr>
              <a:t>Slava Kuksenko</a:t>
            </a:r>
            <a:r>
              <a:rPr lang="en-GB" sz="2000" b="1" baseline="30000" dirty="0" smtClean="0">
                <a:latin typeface="+mn-lt"/>
              </a:rPr>
              <a:t>1</a:t>
            </a:r>
            <a:r>
              <a:rPr lang="en-GB" sz="2000" b="1" dirty="0" smtClean="0">
                <a:latin typeface="+mn-lt"/>
              </a:rPr>
              <a:t> </a:t>
            </a:r>
            <a:r>
              <a:rPr lang="en-GB" sz="2000" b="1" dirty="0">
                <a:latin typeface="+mn-lt"/>
              </a:rPr>
              <a:t>C. </a:t>
            </a:r>
            <a:r>
              <a:rPr lang="en-GB" sz="2000" b="1" dirty="0" smtClean="0">
                <a:latin typeface="+mn-lt"/>
              </a:rPr>
              <a:t>Densham</a:t>
            </a:r>
            <a:r>
              <a:rPr lang="en-GB" sz="2000" b="1" baseline="30000" dirty="0" smtClean="0">
                <a:latin typeface="+mn-lt"/>
              </a:rPr>
              <a:t>2</a:t>
            </a:r>
            <a:r>
              <a:rPr lang="en-GB" sz="2000" b="1" dirty="0" smtClean="0">
                <a:latin typeface="+mn-lt"/>
              </a:rPr>
              <a:t>, </a:t>
            </a:r>
            <a:r>
              <a:rPr lang="en-GB" sz="2000" b="1" dirty="0" smtClean="0">
                <a:latin typeface="+mn-lt"/>
              </a:rPr>
              <a:t>P</a:t>
            </a:r>
            <a:r>
              <a:rPr lang="en-GB" sz="2000" b="1" dirty="0">
                <a:latin typeface="+mn-lt"/>
              </a:rPr>
              <a:t>. </a:t>
            </a:r>
            <a:r>
              <a:rPr lang="en-GB" sz="2000" b="1" dirty="0" smtClean="0">
                <a:latin typeface="+mn-lt"/>
              </a:rPr>
              <a:t>Hurh</a:t>
            </a:r>
            <a:r>
              <a:rPr lang="en-GB" sz="2000" b="1" baseline="30000" dirty="0">
                <a:latin typeface="+mn-lt"/>
              </a:rPr>
              <a:t>3</a:t>
            </a:r>
            <a:r>
              <a:rPr lang="en-GB" sz="2000" b="1" dirty="0" smtClean="0">
                <a:latin typeface="+mn-lt"/>
              </a:rPr>
              <a:t>, </a:t>
            </a:r>
            <a:r>
              <a:rPr lang="en-GB" sz="2000" b="1" dirty="0">
                <a:latin typeface="+mn-lt"/>
              </a:rPr>
              <a:t>S. </a:t>
            </a:r>
            <a:r>
              <a:rPr lang="en-GB" sz="2000" b="1" dirty="0" smtClean="0">
                <a:latin typeface="+mn-lt"/>
              </a:rPr>
              <a:t>Roberts</a:t>
            </a:r>
            <a:r>
              <a:rPr lang="en-GB" sz="2000" b="1" baseline="30000" dirty="0" smtClean="0">
                <a:latin typeface="+mn-lt"/>
              </a:rPr>
              <a:t>1</a:t>
            </a:r>
            <a:endParaRPr lang="en-GB" altLang="en-US" sz="2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i="1" baseline="30000" dirty="0">
                <a:latin typeface="+mn-lt"/>
              </a:rPr>
              <a:t>1</a:t>
            </a:r>
            <a:r>
              <a:rPr lang="en-GB" altLang="en-US" sz="2000" i="1" dirty="0">
                <a:latin typeface="+mn-lt"/>
              </a:rPr>
              <a:t> University of Oxford, </a:t>
            </a:r>
            <a:r>
              <a:rPr lang="en-GB" altLang="en-US" sz="2000" i="1" dirty="0" smtClean="0">
                <a:latin typeface="+mn-lt"/>
              </a:rPr>
              <a:t>UK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2000" i="1" baseline="30000" dirty="0">
                <a:latin typeface="+mn-lt"/>
              </a:rPr>
              <a:t>2</a:t>
            </a:r>
            <a:r>
              <a:rPr lang="en-GB" altLang="en-US" sz="2000" i="1" baseline="30000" dirty="0" smtClean="0">
                <a:latin typeface="+mn-lt"/>
              </a:rPr>
              <a:t> </a:t>
            </a:r>
            <a:r>
              <a:rPr lang="en-GB" altLang="en-US" sz="2000" i="1" dirty="0">
                <a:latin typeface="+mn-lt"/>
              </a:rPr>
              <a:t>Rutherford Appleton Laboratory, </a:t>
            </a:r>
            <a:r>
              <a:rPr lang="en-GB" altLang="en-US" sz="2000" i="1" dirty="0" smtClean="0">
                <a:latin typeface="+mn-lt"/>
              </a:rPr>
              <a:t>UK</a:t>
            </a:r>
            <a:endParaRPr lang="en-GB" altLang="en-US" sz="2000" i="1" dirty="0">
              <a:latin typeface="+mn-lt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en-US" sz="2000" i="1" baseline="30000" dirty="0" smtClean="0">
                <a:latin typeface="+mn-lt"/>
              </a:rPr>
              <a:t>3 </a:t>
            </a:r>
            <a:r>
              <a:rPr lang="en-GB" altLang="en-US" sz="2000" i="1" dirty="0">
                <a:latin typeface="+mn-lt"/>
              </a:rPr>
              <a:t>Fermi National Accelerator Laboratory, </a:t>
            </a:r>
            <a:r>
              <a:rPr lang="en-GB" altLang="en-US" sz="2000" i="1" dirty="0" smtClean="0">
                <a:latin typeface="+mn-lt"/>
              </a:rPr>
              <a:t>USA</a:t>
            </a:r>
          </a:p>
        </p:txBody>
      </p:sp>
      <p:pic>
        <p:nvPicPr>
          <p:cNvPr id="9" name="Picture 11" descr="Oxford_University_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8311" y="3046150"/>
            <a:ext cx="1352767" cy="1352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12" descr="Fermilab Logo (Blue Color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9068" y="5026739"/>
            <a:ext cx="2799189" cy="521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RAL801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7862" y="5711590"/>
            <a:ext cx="3953666" cy="715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RaDIATE Red Transparent B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633" y="3092194"/>
            <a:ext cx="854540" cy="1061670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>
            <a:off x="666576" y="5224887"/>
            <a:ext cx="63701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Many thanks to </a:t>
            </a: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Steven Van Boxel, Alex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Cackett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Chris Hardie (CCFE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K. Ammigan and B.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Hartsell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(FNAL)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5572" y="6388376"/>
            <a:ext cx="8212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PASI </a:t>
            </a:r>
            <a:r>
              <a:rPr lang="en-US" dirty="0" smtClean="0"/>
              <a:t>workshop. 12 </a:t>
            </a:r>
            <a:r>
              <a:rPr lang="en-US" dirty="0"/>
              <a:t>November </a:t>
            </a:r>
            <a:r>
              <a:rPr lang="en-US" dirty="0" smtClean="0"/>
              <a:t>2015, Fermi </a:t>
            </a:r>
            <a:r>
              <a:rPr lang="en-US" dirty="0"/>
              <a:t>National Accelerator Laboratory</a:t>
            </a:r>
          </a:p>
        </p:txBody>
      </p:sp>
    </p:spTree>
    <p:extLst>
      <p:ext uri="{BB962C8B-B14F-4D97-AF65-F5344CB8AC3E}">
        <p14:creationId xmlns:p14="http://schemas.microsoft.com/office/powerpoint/2010/main" val="231431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76" t="26991" r="23810" b="22626"/>
          <a:stretch/>
        </p:blipFill>
        <p:spPr>
          <a:xfrm>
            <a:off x="5118100" y="468097"/>
            <a:ext cx="6458857" cy="21964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13807" y="140747"/>
            <a:ext cx="3617458" cy="3054673"/>
            <a:chOff x="202593" y="566056"/>
            <a:chExt cx="4809598" cy="4061346"/>
          </a:xfrm>
        </p:grpSpPr>
        <p:pic>
          <p:nvPicPr>
            <p:cNvPr id="4" name="Picture 3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2593" y="566056"/>
              <a:ext cx="4809598" cy="40613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580243" y="2316003"/>
              <a:ext cx="508000" cy="12239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332067" y="889002"/>
            <a:ext cx="2786033" cy="56793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11"/>
          <p:cNvSpPr>
            <a:spLocks noChangeAspect="1" noChangeArrowheads="1"/>
          </p:cNvSpPr>
          <p:nvPr/>
        </p:nvSpPr>
        <p:spPr bwMode="auto">
          <a:xfrm>
            <a:off x="10322989" y="586820"/>
            <a:ext cx="218011" cy="22121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0458608" y="438866"/>
            <a:ext cx="494235" cy="63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 eaLnBrk="1" hangingPunct="1">
              <a:defRPr/>
            </a:pPr>
            <a:r>
              <a:rPr lang="en-GB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Be</a:t>
            </a:r>
            <a:endParaRPr lang="en-GB" altLang="en-US" sz="2400" dirty="0">
              <a:solidFill>
                <a:srgbClr val="7030A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741589" y="4627402"/>
            <a:ext cx="553654" cy="638889"/>
            <a:chOff x="7071789" y="4972766"/>
            <a:chExt cx="553654" cy="638889"/>
          </a:xfrm>
        </p:grpSpPr>
        <p:sp>
          <p:nvSpPr>
            <p:cNvPr id="10" name="Oval 11"/>
            <p:cNvSpPr>
              <a:spLocks noChangeAspect="1" noChangeArrowheads="1"/>
            </p:cNvSpPr>
            <p:nvPr/>
          </p:nvSpPr>
          <p:spPr bwMode="auto">
            <a:xfrm>
              <a:off x="7071789" y="5082620"/>
              <a:ext cx="218011" cy="22121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7131208" y="4972766"/>
              <a:ext cx="494235" cy="63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r" eaLnBrk="1" hangingPunct="1">
                <a:defRPr/>
              </a:pPr>
              <a:r>
                <a:rPr lang="en-GB" alt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Times New Roman" panose="02020603050405020304" pitchFamily="18" charset="0"/>
                </a:rPr>
                <a:t>Fe</a:t>
              </a:r>
              <a:endParaRPr lang="en-GB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97239" y="4627402"/>
            <a:ext cx="553654" cy="638889"/>
            <a:chOff x="7071789" y="4972766"/>
            <a:chExt cx="553654" cy="638889"/>
          </a:xfrm>
        </p:grpSpPr>
        <p:sp>
          <p:nvSpPr>
            <p:cNvPr id="15" name="Oval 11"/>
            <p:cNvSpPr>
              <a:spLocks noChangeAspect="1" noChangeArrowheads="1"/>
            </p:cNvSpPr>
            <p:nvPr/>
          </p:nvSpPr>
          <p:spPr bwMode="auto">
            <a:xfrm>
              <a:off x="7071789" y="5082620"/>
              <a:ext cx="218011" cy="22121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7131208" y="4972766"/>
              <a:ext cx="494235" cy="63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r" eaLnBrk="1" hangingPunct="1">
                <a:defRPr/>
              </a:pPr>
              <a:r>
                <a:rPr lang="en-GB" altLang="en-US" sz="2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Times New Roman" panose="02020603050405020304" pitchFamily="18" charset="0"/>
                </a:rPr>
                <a:t>Ni</a:t>
              </a:r>
              <a:endParaRPr lang="en-GB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93047" y="4627402"/>
            <a:ext cx="553654" cy="638889"/>
            <a:chOff x="7071789" y="4972766"/>
            <a:chExt cx="553654" cy="638889"/>
          </a:xfrm>
        </p:grpSpPr>
        <p:sp>
          <p:nvSpPr>
            <p:cNvPr id="18" name="Oval 11"/>
            <p:cNvSpPr>
              <a:spLocks noChangeAspect="1" noChangeArrowheads="1"/>
            </p:cNvSpPr>
            <p:nvPr/>
          </p:nvSpPr>
          <p:spPr bwMode="auto">
            <a:xfrm>
              <a:off x="7071789" y="5082620"/>
              <a:ext cx="218011" cy="22121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7131208" y="4972766"/>
              <a:ext cx="494235" cy="63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r" eaLnBrk="1" hangingPunct="1">
                <a:defRPr/>
              </a:pPr>
              <a:r>
                <a:rPr lang="en-GB" altLang="en-US" sz="2400" b="1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endParaRPr lang="en-GB" altLang="en-US" sz="2400" dirty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149" y="2603043"/>
            <a:ext cx="6404489" cy="187024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087337" y="5530262"/>
            <a:ext cx="4824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u="none" strike="noStrik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quantity of Fe, Cu, Ni and C are homogeneously distributed inside Be grains 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8405112" y="4204282"/>
            <a:ext cx="859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b="0" u="none" strike="noStrik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nm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8316745" y="2401973"/>
            <a:ext cx="859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b="0" u="none" strike="noStrik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nm</a:t>
            </a:r>
            <a:endParaRPr lang="en-GB" dirty="0"/>
          </a:p>
        </p:txBody>
      </p:sp>
      <p:graphicFrame>
        <p:nvGraphicFramePr>
          <p:cNvPr id="2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6982"/>
              </p:ext>
            </p:extLst>
          </p:nvPr>
        </p:nvGraphicFramePr>
        <p:xfrm>
          <a:off x="596667" y="3218724"/>
          <a:ext cx="4434142" cy="35960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714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2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6719">
                  <a:extLst>
                    <a:ext uri="{9D8B030D-6E8A-4147-A177-3AD203B41FA5}">
                      <a16:colId xmlns:a16="http://schemas.microsoft.com/office/drawing/2014/main" val="1794672482"/>
                    </a:ext>
                  </a:extLst>
                </a:gridCol>
              </a:tblGrid>
              <a:tr h="44984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altLang="en-US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PF-60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Max impurities,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appm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en-GB" sz="16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Impurities in Beryllium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en-GB" sz="16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matrix (APT), appm 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C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450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15±10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Fe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130</a:t>
                      </a:r>
                      <a:endParaRPr kumimoji="0" lang="en-GB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dirty="0" smtClean="0">
                          <a:effectLst/>
                          <a:latin typeface="+mn-lt"/>
                        </a:rPr>
                        <a:t>50±10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Ni</a:t>
                      </a: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25±10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378811"/>
                  </a:ext>
                </a:extLst>
              </a:tr>
              <a:tr h="3003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Cu</a:t>
                      </a: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15±10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32646590"/>
                  </a:ext>
                </a:extLst>
              </a:tr>
              <a:tr h="300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O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2900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00497778"/>
                  </a:ext>
                </a:extLst>
              </a:tr>
              <a:tr h="300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Al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170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Not detected</a:t>
                      </a:r>
                      <a:r>
                        <a:rPr kumimoji="0" lang="ru-RU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ND)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84140420"/>
                  </a:ext>
                </a:extLst>
              </a:tr>
              <a:tr h="300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Mg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810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ND</a:t>
                      </a: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57222878"/>
                  </a:ext>
                </a:extLst>
              </a:tr>
              <a:tr h="300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Si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130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ND</a:t>
                      </a: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45516204"/>
                  </a:ext>
                </a:extLst>
              </a:tr>
              <a:tr h="300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N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195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ND</a:t>
                      </a: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46008859"/>
                  </a:ext>
                </a:extLst>
              </a:tr>
            </a:tbl>
          </a:graphicData>
        </a:graphic>
      </p:graphicFrame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6755815" y="-66453"/>
            <a:ext cx="54232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Preparation </a:t>
            </a:r>
            <a:r>
              <a:rPr lang="en-GB" altLang="en-US" sz="18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 </a:t>
            </a:r>
            <a:r>
              <a:rPr lang="en-GB" altLang="en-US" sz="18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samples for fine scale investigations</a:t>
            </a:r>
            <a:endParaRPr lang="en-US" altLang="en-US" sz="1800" dirty="0">
              <a:ln w="0"/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7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6" b="13108"/>
          <a:stretch/>
        </p:blipFill>
        <p:spPr>
          <a:xfrm>
            <a:off x="473768" y="279022"/>
            <a:ext cx="7079225" cy="2162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929" y="179475"/>
            <a:ext cx="4087770" cy="295563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92478" y="2260282"/>
            <a:ext cx="553654" cy="638889"/>
            <a:chOff x="7071789" y="4972766"/>
            <a:chExt cx="553654" cy="638889"/>
          </a:xfrm>
        </p:grpSpPr>
        <p:sp>
          <p:nvSpPr>
            <p:cNvPr id="7" name="Oval 11"/>
            <p:cNvSpPr>
              <a:spLocks noChangeAspect="1" noChangeArrowheads="1"/>
            </p:cNvSpPr>
            <p:nvPr/>
          </p:nvSpPr>
          <p:spPr bwMode="auto">
            <a:xfrm>
              <a:off x="7071789" y="5082620"/>
              <a:ext cx="218011" cy="22121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7131208" y="4972766"/>
              <a:ext cx="494235" cy="63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r" eaLnBrk="1" hangingPunct="1">
                <a:defRPr/>
              </a:pPr>
              <a:r>
                <a:rPr lang="en-GB" alt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Times New Roman" panose="02020603050405020304" pitchFamily="18" charset="0"/>
                </a:rPr>
                <a:t>Fe</a:t>
              </a:r>
              <a:endParaRPr lang="en-GB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904457" y="3231864"/>
            <a:ext cx="48244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u="none" strike="noStrik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 segregates to dislocation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evidence of other elements segregations </a:t>
            </a:r>
            <a:endParaRPr lang="en-GB" b="0" u="none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Possible consequences: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Cottrell-type solute pinning?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Point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90514" y="2370136"/>
            <a:ext cx="2937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u="none" strike="noStrik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Isosurface</a:t>
            </a:r>
            <a:r>
              <a:rPr lang="en-GB" b="0" u="none" strike="noStrik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0" u="none" strike="noStrik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GB" b="0" u="none" strike="noStrike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en-GB" b="0" u="none" strike="noStrik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=500 appm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33047" t="27083" r="12578" b="15139"/>
          <a:stretch/>
        </p:blipFill>
        <p:spPr>
          <a:xfrm>
            <a:off x="764318" y="3009025"/>
            <a:ext cx="5881814" cy="3515566"/>
          </a:xfrm>
          <a:prstGeom prst="rect">
            <a:avLst/>
          </a:prstGeom>
        </p:spPr>
      </p:pic>
      <p:pic>
        <p:nvPicPr>
          <p:cNvPr id="1026" name="Picture 2" descr="https://stoppauseandthink.files.wordpress.com/2012/07/yield-poi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74" y="4950459"/>
            <a:ext cx="3111500" cy="183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92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esk1"/>
          <p:cNvSpPr>
            <a:spLocks noEditPoints="1" noChangeArrowheads="1"/>
          </p:cNvSpPr>
          <p:nvPr/>
        </p:nvSpPr>
        <p:spPr bwMode="auto">
          <a:xfrm>
            <a:off x="1010445" y="1049992"/>
            <a:ext cx="4998783" cy="461897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0243" name="desk1"/>
          <p:cNvSpPr>
            <a:spLocks noEditPoints="1" noChangeArrowheads="1"/>
          </p:cNvSpPr>
          <p:nvPr/>
        </p:nvSpPr>
        <p:spPr bwMode="auto">
          <a:xfrm>
            <a:off x="6477000" y="904876"/>
            <a:ext cx="4343400" cy="216217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GB"/>
          </a:p>
        </p:txBody>
      </p:sp>
      <p:pic>
        <p:nvPicPr>
          <p:cNvPr id="10244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510" y="1273829"/>
            <a:ext cx="5074336" cy="419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6535739" y="923926"/>
            <a:ext cx="4440237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GB" altLang="en-US" b="1" dirty="0"/>
              <a:t>Microstructural response:</a:t>
            </a:r>
            <a:r>
              <a:rPr lang="en-US" altLang="en-US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altLang="en-US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creation of transmutation products;</a:t>
            </a:r>
          </a:p>
          <a:p>
            <a:pPr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altLang="en-US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creation and agglomeration of point defects;</a:t>
            </a:r>
          </a:p>
          <a:p>
            <a:pPr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altLang="en-US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segregation (precipitation) or depletion on point defect sinks</a:t>
            </a: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1"/>
            <a:ext cx="4725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66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altLang="en-US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can we expect during irradiation?</a:t>
            </a:r>
            <a:endParaRPr lang="en-GB" altLang="en-US" dirty="0">
              <a:ln w="0"/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792914" y="3192464"/>
            <a:ext cx="3970337" cy="2489177"/>
            <a:chOff x="4659313" y="3240088"/>
            <a:chExt cx="3970337" cy="2489177"/>
          </a:xfrm>
        </p:grpSpPr>
        <p:sp>
          <p:nvSpPr>
            <p:cNvPr id="10250" name="desk1"/>
            <p:cNvSpPr>
              <a:spLocks noEditPoints="1" noChangeArrowheads="1"/>
            </p:cNvSpPr>
            <p:nvPr/>
          </p:nvSpPr>
          <p:spPr bwMode="auto">
            <a:xfrm>
              <a:off x="4659313" y="3887789"/>
              <a:ext cx="3844925" cy="1841476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0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2147483646 w 21600"/>
                <a:gd name="T9" fmla="*/ 0 h 21600"/>
                <a:gd name="T10" fmla="*/ 2147483646 w 21600"/>
                <a:gd name="T11" fmla="*/ 2147483646 h 21600"/>
                <a:gd name="T12" fmla="*/ 2147483646 w 21600"/>
                <a:gd name="T13" fmla="*/ 2147483646 h 21600"/>
                <a:gd name="T14" fmla="*/ 0 w 21600"/>
                <a:gd name="T15" fmla="*/ 214748364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1000 w 21600"/>
                <a:gd name="T25" fmla="*/ 1000 h 21600"/>
                <a:gd name="T26" fmla="*/ 20600 w 21600"/>
                <a:gd name="T27" fmla="*/ 20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GB"/>
            </a:p>
          </p:txBody>
        </p:sp>
        <p:sp>
          <p:nvSpPr>
            <p:cNvPr id="36885" name="Rectangle 21"/>
            <p:cNvSpPr>
              <a:spLocks noChangeArrowheads="1"/>
            </p:cNvSpPr>
            <p:nvPr/>
          </p:nvSpPr>
          <p:spPr bwMode="auto">
            <a:xfrm>
              <a:off x="4811713" y="3919538"/>
              <a:ext cx="3817937" cy="1809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lnSpc>
                  <a:spcPct val="140000"/>
                </a:lnSpc>
                <a:defRPr/>
              </a:pPr>
              <a:r>
                <a:rPr lang="en-GB" altLang="en-US" b="1" dirty="0"/>
                <a:t>Possible irradiation effects:</a:t>
              </a:r>
            </a:p>
            <a:p>
              <a:pPr>
                <a:lnSpc>
                  <a:spcPct val="120000"/>
                </a:lnSpc>
                <a:buFontTx/>
                <a:buChar char="•"/>
                <a:defRPr/>
              </a:pPr>
              <a:r>
                <a:rPr lang="en-GB" altLang="en-US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reduction induced </a:t>
              </a:r>
              <a:r>
                <a:rPr lang="en-GB" altLang="en-US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embrittlement</a:t>
              </a:r>
              <a:endParaRPr lang="en-GB" altLang="en-US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eaLnBrk="1" hangingPunct="1">
                <a:lnSpc>
                  <a:spcPct val="120000"/>
                </a:lnSpc>
                <a:buFontTx/>
                <a:buChar char="•"/>
                <a:defRPr/>
              </a:pPr>
              <a:r>
                <a:rPr lang="en-GB" altLang="en-US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irradiation induced </a:t>
              </a:r>
              <a:r>
                <a:rPr lang="en-GB" altLang="en-US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hardening</a:t>
              </a:r>
            </a:p>
            <a:p>
              <a:pPr>
                <a:lnSpc>
                  <a:spcPct val="120000"/>
                </a:lnSpc>
                <a:buFontTx/>
                <a:buChar char="•"/>
                <a:defRPr/>
              </a:pPr>
              <a:r>
                <a:rPr lang="en-GB" altLang="en-US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swelling</a:t>
              </a:r>
              <a:endParaRPr lang="en-GB" altLang="en-US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eaLnBrk="1" hangingPunct="1">
                <a:lnSpc>
                  <a:spcPct val="120000"/>
                </a:lnSpc>
                <a:buFontTx/>
                <a:buChar char="•"/>
                <a:defRPr/>
              </a:pPr>
              <a:r>
                <a:rPr lang="en-GB" altLang="en-US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reduction </a:t>
              </a:r>
              <a:r>
                <a:rPr lang="en-GB" altLang="en-US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of thermal </a:t>
              </a:r>
              <a:r>
                <a:rPr lang="en-GB" altLang="en-US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conductivity</a:t>
              </a:r>
              <a:endParaRPr lang="en-GB" altLang="en-US" dirty="0"/>
            </a:p>
          </p:txBody>
        </p:sp>
        <p:sp>
          <p:nvSpPr>
            <p:cNvPr id="36887" name="AutoShape 23"/>
            <p:cNvSpPr>
              <a:spLocks noChangeArrowheads="1"/>
            </p:cNvSpPr>
            <p:nvPr/>
          </p:nvSpPr>
          <p:spPr bwMode="auto">
            <a:xfrm>
              <a:off x="6318250" y="3240088"/>
              <a:ext cx="492125" cy="606425"/>
            </a:xfrm>
            <a:prstGeom prst="downArrow">
              <a:avLst>
                <a:gd name="adj1" fmla="val 50000"/>
                <a:gd name="adj2" fmla="val 30806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GB"/>
            </a:p>
          </p:txBody>
        </p:sp>
      </p:grpSp>
      <p:sp>
        <p:nvSpPr>
          <p:cNvPr id="3" name="Oval 2"/>
          <p:cNvSpPr/>
          <p:nvPr/>
        </p:nvSpPr>
        <p:spPr>
          <a:xfrm>
            <a:off x="3969202" y="2303689"/>
            <a:ext cx="210344" cy="159657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4237604" y="3939042"/>
            <a:ext cx="203655" cy="81643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3344978" y="3551918"/>
            <a:ext cx="45719" cy="98653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20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esk1"/>
          <p:cNvSpPr>
            <a:spLocks noEditPoints="1" noChangeArrowheads="1"/>
          </p:cNvSpPr>
          <p:nvPr/>
        </p:nvSpPr>
        <p:spPr bwMode="auto">
          <a:xfrm>
            <a:off x="123708" y="473513"/>
            <a:ext cx="4416425" cy="2201863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-71554" y="581463"/>
            <a:ext cx="462597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05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/>
              <a:t>300 kW NuMI beam window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/>
              <a:t>(MARS calculations of Brian Hartsell, Fermilab)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120GeV proton beam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about 3×10</a:t>
            </a:r>
            <a:r>
              <a:rPr lang="en-GB" altLang="en-US" sz="1800" baseline="30000" dirty="0"/>
              <a:t>13</a:t>
            </a:r>
            <a:r>
              <a:rPr lang="en-GB" altLang="en-US" sz="1800" dirty="0"/>
              <a:t> protons per pulse, 0.5 Hz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1.57×10</a:t>
            </a:r>
            <a:r>
              <a:rPr lang="en-GB" altLang="en-US" sz="1800" baseline="30000" dirty="0"/>
              <a:t>21</a:t>
            </a:r>
            <a:r>
              <a:rPr lang="en-GB" altLang="en-US" sz="1800" dirty="0"/>
              <a:t> protons during its lifetime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1.1mm beam sigmas, X and Y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T ≈ </a:t>
            </a:r>
            <a:r>
              <a:rPr lang="en-GB" altLang="en-US" sz="1800" dirty="0" smtClean="0"/>
              <a:t>50ºC</a:t>
            </a:r>
            <a:endParaRPr lang="en-GB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9683" y="180914"/>
            <a:ext cx="3930598" cy="2534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1955" y="340304"/>
            <a:ext cx="3292903" cy="2075215"/>
          </a:xfrm>
          <a:prstGeom prst="rect">
            <a:avLst/>
          </a:prstGeom>
        </p:spPr>
      </p:pic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-3809" y="-29028"/>
            <a:ext cx="3536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NuMI beam window </a:t>
            </a:r>
            <a:r>
              <a:rPr lang="en-US" altLang="en-US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endParaRPr lang="en-GB" altLang="en-US" dirty="0">
              <a:ln w="0"/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 rot="72874">
            <a:off x="3924521" y="3314332"/>
            <a:ext cx="2398180" cy="2425249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 rot="15580742">
            <a:off x="861978" y="3354756"/>
            <a:ext cx="2404114" cy="2369741"/>
          </a:xfrm>
          <a:prstGeom prst="ellipse">
            <a:avLst/>
          </a:prstGeom>
          <a:blipFill dpi="0" rotWithShape="1">
            <a:blip r:embed="rId5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385052" y="2999056"/>
            <a:ext cx="397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Dosimetry film, 5 days of exposure</a:t>
            </a:r>
            <a:endParaRPr lang="en-GB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960120" y="6054857"/>
            <a:ext cx="2370436" cy="19322"/>
          </a:xfrm>
          <a:prstGeom prst="straightConnector1">
            <a:avLst/>
          </a:prstGeom>
          <a:ln w="1270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679085" y="5703932"/>
            <a:ext cx="888830" cy="18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19 mm</a:t>
            </a:r>
            <a:endParaRPr lang="en-GB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3930343" y="4437246"/>
            <a:ext cx="0" cy="170265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16657" y="4437246"/>
            <a:ext cx="0" cy="170265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4099188" y="6139897"/>
            <a:ext cx="7881938" cy="647700"/>
          </a:xfrm>
          <a:prstGeom prst="rect">
            <a:avLst/>
          </a:prstGeom>
          <a:solidFill>
            <a:schemeClr val="bg1"/>
          </a:solidFill>
          <a:ln w="9525">
            <a:solidFill>
              <a:srgbClr val="6666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/>
              <a:t>Large difference of dpa and transmutants production is likely to produce non-homogeneous </a:t>
            </a:r>
            <a:r>
              <a:rPr lang="en-GB" altLang="en-US" sz="1800" dirty="0">
                <a:latin typeface="Times-Roman"/>
              </a:rPr>
              <a:t>changes across the surface of Be window.</a:t>
            </a:r>
            <a:endParaRPr lang="en-GB" altLang="en-US" sz="18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961" y="2780876"/>
            <a:ext cx="5393898" cy="3293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85928" y="2481237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/>
              <a:t>dpa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61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25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78" y="413265"/>
            <a:ext cx="3328997" cy="34866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28176" y="1752932"/>
            <a:ext cx="465943" cy="288441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531159" y="4582255"/>
            <a:ext cx="5150142" cy="120032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en-GB" sz="2400" b="1" dirty="0" smtClean="0"/>
              <a:t>Surface contamination: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Ni </a:t>
            </a:r>
            <a:r>
              <a:rPr lang="en-GB" sz="2400" dirty="0"/>
              <a:t>- comes from </a:t>
            </a:r>
            <a:r>
              <a:rPr lang="en-GB" sz="2400" dirty="0" smtClean="0"/>
              <a:t>plating?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Ca</a:t>
            </a:r>
            <a:r>
              <a:rPr lang="en-GB" sz="2400" dirty="0"/>
              <a:t>, S, Cl, C </a:t>
            </a:r>
            <a:r>
              <a:rPr lang="en-GB" sz="2400" dirty="0" smtClean="0"/>
              <a:t>– drips of drainage water?</a:t>
            </a:r>
            <a:endParaRPr lang="en-GB" sz="2400" dirty="0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318493" y="353412"/>
            <a:ext cx="2212666" cy="1737588"/>
            <a:chOff x="377350" y="337699"/>
            <a:chExt cx="5441737" cy="427335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350" y="337699"/>
              <a:ext cx="5441737" cy="4081303"/>
            </a:xfrm>
            <a:prstGeom prst="rect">
              <a:avLst/>
            </a:prstGeom>
          </p:spPr>
        </p:pic>
        <p:pic>
          <p:nvPicPr>
            <p:cNvPr id="19" name="Picture 18"/>
            <p:cNvPicPr/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7350" y="4419001"/>
              <a:ext cx="2308700" cy="19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Picture 1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501" y="2041207"/>
            <a:ext cx="2220595" cy="199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9025" y="162542"/>
            <a:ext cx="2220595" cy="199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666" y="2041208"/>
            <a:ext cx="2220595" cy="199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2191" y="162543"/>
            <a:ext cx="2220595" cy="199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9500" y="2041206"/>
            <a:ext cx="2220595" cy="199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3" t="17438"/>
          <a:stretch/>
        </p:blipFill>
        <p:spPr>
          <a:xfrm>
            <a:off x="682072" y="4346298"/>
            <a:ext cx="2353103" cy="1821823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282" y="4346298"/>
            <a:ext cx="1835724" cy="2286647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5266181" y="4759286"/>
            <a:ext cx="228600" cy="2286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5494781" y="4688920"/>
            <a:ext cx="4802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endParaRPr lang="en-GB" altLang="en-US" sz="1800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03451" y="5908713"/>
            <a:ext cx="5082599" cy="46166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en-GB" sz="2400" b="1" dirty="0" smtClean="0"/>
              <a:t>Oxide layer thickness is about 75 nm</a:t>
            </a:r>
            <a:endParaRPr lang="en-GB" sz="2400" dirty="0"/>
          </a:p>
        </p:txBody>
      </p:sp>
      <p:sp>
        <p:nvSpPr>
          <p:cNvPr id="35" name="Freeform 34"/>
          <p:cNvSpPr/>
          <p:nvPr/>
        </p:nvSpPr>
        <p:spPr>
          <a:xfrm>
            <a:off x="847679" y="2338075"/>
            <a:ext cx="1349814" cy="1919600"/>
          </a:xfrm>
          <a:custGeom>
            <a:avLst/>
            <a:gdLst>
              <a:gd name="connsiteX0" fmla="*/ 1362733 w 1362733"/>
              <a:gd name="connsiteY0" fmla="*/ 0 h 2077831"/>
              <a:gd name="connsiteX1" fmla="*/ 203405 w 1362733"/>
              <a:gd name="connsiteY1" fmla="*/ 1975757 h 2077831"/>
              <a:gd name="connsiteX2" fmla="*/ 7462 w 1362733"/>
              <a:gd name="connsiteY2" fmla="*/ 1616528 h 2077831"/>
              <a:gd name="connsiteX0" fmla="*/ 1530722 w 1530722"/>
              <a:gd name="connsiteY0" fmla="*/ 0 h 1762958"/>
              <a:gd name="connsiteX1" fmla="*/ 208109 w 1530722"/>
              <a:gd name="connsiteY1" fmla="*/ 1681843 h 1762958"/>
              <a:gd name="connsiteX2" fmla="*/ 12166 w 1530722"/>
              <a:gd name="connsiteY2" fmla="*/ 1322614 h 1762958"/>
              <a:gd name="connsiteX0" fmla="*/ 1361483 w 1361483"/>
              <a:gd name="connsiteY0" fmla="*/ 0 h 1924567"/>
              <a:gd name="connsiteX1" fmla="*/ 38870 w 1361483"/>
              <a:gd name="connsiteY1" fmla="*/ 1681843 h 1924567"/>
              <a:gd name="connsiteX2" fmla="*/ 332784 w 1361483"/>
              <a:gd name="connsiteY2" fmla="*/ 1714500 h 1924567"/>
              <a:gd name="connsiteX0" fmla="*/ 1036187 w 1036187"/>
              <a:gd name="connsiteY0" fmla="*/ 0 h 1780558"/>
              <a:gd name="connsiteX1" fmla="*/ 154445 w 1036187"/>
              <a:gd name="connsiteY1" fmla="*/ 849086 h 1780558"/>
              <a:gd name="connsiteX2" fmla="*/ 7488 w 1036187"/>
              <a:gd name="connsiteY2" fmla="*/ 1714500 h 1780558"/>
              <a:gd name="connsiteX0" fmla="*/ 1028699 w 1028699"/>
              <a:gd name="connsiteY0" fmla="*/ 0 h 1714500"/>
              <a:gd name="connsiteX1" fmla="*/ 0 w 1028699"/>
              <a:gd name="connsiteY1" fmla="*/ 1714500 h 1714500"/>
              <a:gd name="connsiteX0" fmla="*/ 1037105 w 1037105"/>
              <a:gd name="connsiteY0" fmla="*/ 0 h 1714500"/>
              <a:gd name="connsiteX1" fmla="*/ 8406 w 1037105"/>
              <a:gd name="connsiteY1" fmla="*/ 1714500 h 1714500"/>
              <a:gd name="connsiteX0" fmla="*/ 1051459 w 1051459"/>
              <a:gd name="connsiteY0" fmla="*/ 0 h 1714500"/>
              <a:gd name="connsiteX1" fmla="*/ 22760 w 1051459"/>
              <a:gd name="connsiteY1" fmla="*/ 1714500 h 1714500"/>
              <a:gd name="connsiteX0" fmla="*/ 1082274 w 1082274"/>
              <a:gd name="connsiteY0" fmla="*/ 0 h 1828800"/>
              <a:gd name="connsiteX1" fmla="*/ 20917 w 1082274"/>
              <a:gd name="connsiteY1" fmla="*/ 1828800 h 1828800"/>
              <a:gd name="connsiteX0" fmla="*/ 123763 w 3911992"/>
              <a:gd name="connsiteY0" fmla="*/ 0 h 1273628"/>
              <a:gd name="connsiteX1" fmla="*/ 3911992 w 3911992"/>
              <a:gd name="connsiteY1" fmla="*/ 1273628 h 1273628"/>
              <a:gd name="connsiteX0" fmla="*/ 192049 w 3980278"/>
              <a:gd name="connsiteY0" fmla="*/ 0 h 1273628"/>
              <a:gd name="connsiteX1" fmla="*/ 3980278 w 3980278"/>
              <a:gd name="connsiteY1" fmla="*/ 1273628 h 1273628"/>
              <a:gd name="connsiteX0" fmla="*/ 185160 w 4104018"/>
              <a:gd name="connsiteY0" fmla="*/ 0 h 1371600"/>
              <a:gd name="connsiteX1" fmla="*/ 4104018 w 4104018"/>
              <a:gd name="connsiteY1" fmla="*/ 1371600 h 1371600"/>
              <a:gd name="connsiteX0" fmla="*/ 0 w 3918858"/>
              <a:gd name="connsiteY0" fmla="*/ 0 h 1371600"/>
              <a:gd name="connsiteX1" fmla="*/ 3918858 w 3918858"/>
              <a:gd name="connsiteY1" fmla="*/ 1371600 h 1371600"/>
              <a:gd name="connsiteX0" fmla="*/ 0 w 3820886"/>
              <a:gd name="connsiteY0" fmla="*/ 0 h 1355271"/>
              <a:gd name="connsiteX1" fmla="*/ 3820886 w 3820886"/>
              <a:gd name="connsiteY1" fmla="*/ 1355271 h 1355271"/>
              <a:gd name="connsiteX0" fmla="*/ 0 w 4114800"/>
              <a:gd name="connsiteY0" fmla="*/ 0 h 615008"/>
              <a:gd name="connsiteX1" fmla="*/ 4114800 w 4114800"/>
              <a:gd name="connsiteY1" fmla="*/ 587829 h 615008"/>
              <a:gd name="connsiteX0" fmla="*/ 0 w 1877786"/>
              <a:gd name="connsiteY0" fmla="*/ 1241243 h 1514254"/>
              <a:gd name="connsiteX1" fmla="*/ 1877786 w 1877786"/>
              <a:gd name="connsiteY1" fmla="*/ 16601 h 1514254"/>
              <a:gd name="connsiteX0" fmla="*/ 0 w 1877786"/>
              <a:gd name="connsiteY0" fmla="*/ 1265457 h 1265457"/>
              <a:gd name="connsiteX1" fmla="*/ 1877786 w 1877786"/>
              <a:gd name="connsiteY1" fmla="*/ 40815 h 1265457"/>
              <a:gd name="connsiteX0" fmla="*/ 0 w 2487386"/>
              <a:gd name="connsiteY0" fmla="*/ 1349618 h 1349618"/>
              <a:gd name="connsiteX1" fmla="*/ 2487386 w 2487386"/>
              <a:gd name="connsiteY1" fmla="*/ 37890 h 1349618"/>
              <a:gd name="connsiteX0" fmla="*/ 0 w 1863272"/>
              <a:gd name="connsiteY0" fmla="*/ 1321518 h 1321518"/>
              <a:gd name="connsiteX1" fmla="*/ 1863272 w 1863272"/>
              <a:gd name="connsiteY1" fmla="*/ 38818 h 1321518"/>
              <a:gd name="connsiteX0" fmla="*/ 0 w 1863272"/>
              <a:gd name="connsiteY0" fmla="*/ 1282862 h 1282862"/>
              <a:gd name="connsiteX1" fmla="*/ 1863272 w 1863272"/>
              <a:gd name="connsiteY1" fmla="*/ 162 h 1282862"/>
              <a:gd name="connsiteX0" fmla="*/ 1311483 w 1313829"/>
              <a:gd name="connsiteY0" fmla="*/ 95976 h 1587537"/>
              <a:gd name="connsiteX1" fmla="*/ 238377 w 1313829"/>
              <a:gd name="connsiteY1" fmla="*/ 1587537 h 1587537"/>
              <a:gd name="connsiteX0" fmla="*/ 1092576 w 1096138"/>
              <a:gd name="connsiteY0" fmla="*/ 148292 h 1639853"/>
              <a:gd name="connsiteX1" fmla="*/ 19470 w 1096138"/>
              <a:gd name="connsiteY1" fmla="*/ 1639853 h 1639853"/>
              <a:gd name="connsiteX0" fmla="*/ 1115852 w 1115852"/>
              <a:gd name="connsiteY0" fmla="*/ 15618 h 1507179"/>
              <a:gd name="connsiteX1" fmla="*/ 42746 w 1115852"/>
              <a:gd name="connsiteY1" fmla="*/ 1507179 h 1507179"/>
              <a:gd name="connsiteX0" fmla="*/ 1130523 w 1130523"/>
              <a:gd name="connsiteY0" fmla="*/ 0 h 1491561"/>
              <a:gd name="connsiteX1" fmla="*/ 57417 w 1130523"/>
              <a:gd name="connsiteY1" fmla="*/ 1491561 h 1491561"/>
              <a:gd name="connsiteX0" fmla="*/ 1088652 w 1088652"/>
              <a:gd name="connsiteY0" fmla="*/ 0 h 1491561"/>
              <a:gd name="connsiteX1" fmla="*/ 15546 w 1088652"/>
              <a:gd name="connsiteY1" fmla="*/ 1491561 h 1491561"/>
              <a:gd name="connsiteX0" fmla="*/ 1105950 w 1105950"/>
              <a:gd name="connsiteY0" fmla="*/ 0 h 1631272"/>
              <a:gd name="connsiteX1" fmla="*/ 14718 w 1105950"/>
              <a:gd name="connsiteY1" fmla="*/ 1631272 h 16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5950" h="1631272">
                <a:moveTo>
                  <a:pt x="1105950" y="0"/>
                </a:moveTo>
                <a:cubicBezTo>
                  <a:pt x="130255" y="216565"/>
                  <a:pt x="-60471" y="720429"/>
                  <a:pt x="14718" y="1631272"/>
                </a:cubicBezTo>
              </a:path>
            </a:pathLst>
          </a:custGeom>
          <a:noFill/>
          <a:ln w="47625">
            <a:solidFill>
              <a:srgbClr val="FFC000"/>
            </a:solidFill>
            <a:headEnd type="oval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895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293901" y="360196"/>
            <a:ext cx="11587326" cy="6276610"/>
            <a:chOff x="293901" y="360196"/>
            <a:chExt cx="11587326" cy="627661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0" t="9995" r="31216" b="13377"/>
            <a:stretch/>
          </p:blipFill>
          <p:spPr>
            <a:xfrm rot="16200000">
              <a:off x="357094" y="297003"/>
              <a:ext cx="2668154" cy="2794540"/>
            </a:xfrm>
            <a:prstGeom prst="rect">
              <a:avLst/>
            </a:prstGeom>
            <a:ln w="57150">
              <a:solidFill>
                <a:srgbClr val="FFFF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Oval 28"/>
            <p:cNvSpPr/>
            <p:nvPr/>
          </p:nvSpPr>
          <p:spPr>
            <a:xfrm>
              <a:off x="510311" y="1429882"/>
              <a:ext cx="189451" cy="1894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85474" y="1782617"/>
              <a:ext cx="2472520" cy="2818464"/>
            </a:xfrm>
            <a:custGeom>
              <a:avLst/>
              <a:gdLst>
                <a:gd name="connsiteX0" fmla="*/ 1362733 w 1362733"/>
                <a:gd name="connsiteY0" fmla="*/ 0 h 2077831"/>
                <a:gd name="connsiteX1" fmla="*/ 203405 w 1362733"/>
                <a:gd name="connsiteY1" fmla="*/ 1975757 h 2077831"/>
                <a:gd name="connsiteX2" fmla="*/ 7462 w 1362733"/>
                <a:gd name="connsiteY2" fmla="*/ 1616528 h 2077831"/>
                <a:gd name="connsiteX0" fmla="*/ 1530722 w 1530722"/>
                <a:gd name="connsiteY0" fmla="*/ 0 h 1762958"/>
                <a:gd name="connsiteX1" fmla="*/ 208109 w 1530722"/>
                <a:gd name="connsiteY1" fmla="*/ 1681843 h 1762958"/>
                <a:gd name="connsiteX2" fmla="*/ 12166 w 1530722"/>
                <a:gd name="connsiteY2" fmla="*/ 1322614 h 1762958"/>
                <a:gd name="connsiteX0" fmla="*/ 1361483 w 1361483"/>
                <a:gd name="connsiteY0" fmla="*/ 0 h 1924567"/>
                <a:gd name="connsiteX1" fmla="*/ 38870 w 1361483"/>
                <a:gd name="connsiteY1" fmla="*/ 1681843 h 1924567"/>
                <a:gd name="connsiteX2" fmla="*/ 332784 w 1361483"/>
                <a:gd name="connsiteY2" fmla="*/ 1714500 h 1924567"/>
                <a:gd name="connsiteX0" fmla="*/ 1036187 w 1036187"/>
                <a:gd name="connsiteY0" fmla="*/ 0 h 1780558"/>
                <a:gd name="connsiteX1" fmla="*/ 154445 w 1036187"/>
                <a:gd name="connsiteY1" fmla="*/ 849086 h 1780558"/>
                <a:gd name="connsiteX2" fmla="*/ 7488 w 1036187"/>
                <a:gd name="connsiteY2" fmla="*/ 1714500 h 1780558"/>
                <a:gd name="connsiteX0" fmla="*/ 1028699 w 1028699"/>
                <a:gd name="connsiteY0" fmla="*/ 0 h 1714500"/>
                <a:gd name="connsiteX1" fmla="*/ 0 w 1028699"/>
                <a:gd name="connsiteY1" fmla="*/ 1714500 h 1714500"/>
                <a:gd name="connsiteX0" fmla="*/ 1037105 w 1037105"/>
                <a:gd name="connsiteY0" fmla="*/ 0 h 1714500"/>
                <a:gd name="connsiteX1" fmla="*/ 8406 w 1037105"/>
                <a:gd name="connsiteY1" fmla="*/ 1714500 h 1714500"/>
                <a:gd name="connsiteX0" fmla="*/ 1051459 w 1051459"/>
                <a:gd name="connsiteY0" fmla="*/ 0 h 1714500"/>
                <a:gd name="connsiteX1" fmla="*/ 22760 w 1051459"/>
                <a:gd name="connsiteY1" fmla="*/ 1714500 h 1714500"/>
                <a:gd name="connsiteX0" fmla="*/ 1082274 w 1082274"/>
                <a:gd name="connsiteY0" fmla="*/ 0 h 1828800"/>
                <a:gd name="connsiteX1" fmla="*/ 20917 w 1082274"/>
                <a:gd name="connsiteY1" fmla="*/ 1828800 h 1828800"/>
                <a:gd name="connsiteX0" fmla="*/ 153886 w 2912361"/>
                <a:gd name="connsiteY0" fmla="*/ 0 h 4055807"/>
                <a:gd name="connsiteX1" fmla="*/ 2912361 w 2912361"/>
                <a:gd name="connsiteY1" fmla="*/ 4055807 h 4055807"/>
                <a:gd name="connsiteX0" fmla="*/ 185080 w 2943555"/>
                <a:gd name="connsiteY0" fmla="*/ 0 h 4055833"/>
                <a:gd name="connsiteX1" fmla="*/ 2943555 w 2943555"/>
                <a:gd name="connsiteY1" fmla="*/ 4055807 h 4055833"/>
                <a:gd name="connsiteX0" fmla="*/ 4489 w 2762964"/>
                <a:gd name="connsiteY0" fmla="*/ 0 h 4055899"/>
                <a:gd name="connsiteX1" fmla="*/ 2762964 w 2762964"/>
                <a:gd name="connsiteY1" fmla="*/ 4055807 h 4055899"/>
                <a:gd name="connsiteX0" fmla="*/ 4918 w 2579038"/>
                <a:gd name="connsiteY0" fmla="*/ 0 h 3827324"/>
                <a:gd name="connsiteX1" fmla="*/ 2579038 w 2579038"/>
                <a:gd name="connsiteY1" fmla="*/ 3827207 h 3827324"/>
                <a:gd name="connsiteX0" fmla="*/ 7211 w 2581331"/>
                <a:gd name="connsiteY0" fmla="*/ 0 h 3827207"/>
                <a:gd name="connsiteX1" fmla="*/ 2581331 w 2581331"/>
                <a:gd name="connsiteY1" fmla="*/ 3827207 h 3827207"/>
                <a:gd name="connsiteX0" fmla="*/ 0 w 2574120"/>
                <a:gd name="connsiteY0" fmla="*/ 0 h 3827207"/>
                <a:gd name="connsiteX1" fmla="*/ 2574120 w 2574120"/>
                <a:gd name="connsiteY1" fmla="*/ 3827207 h 3827207"/>
                <a:gd name="connsiteX0" fmla="*/ 0 w 2574120"/>
                <a:gd name="connsiteY0" fmla="*/ 0 h 3827207"/>
                <a:gd name="connsiteX1" fmla="*/ 2574120 w 2574120"/>
                <a:gd name="connsiteY1" fmla="*/ 3827207 h 3827207"/>
                <a:gd name="connsiteX0" fmla="*/ 0 w 2472520"/>
                <a:gd name="connsiteY0" fmla="*/ 0 h 2818464"/>
                <a:gd name="connsiteX1" fmla="*/ 2472520 w 2472520"/>
                <a:gd name="connsiteY1" fmla="*/ 2818464 h 2818464"/>
                <a:gd name="connsiteX0" fmla="*/ 0 w 2472520"/>
                <a:gd name="connsiteY0" fmla="*/ 0 h 2818464"/>
                <a:gd name="connsiteX1" fmla="*/ 2472520 w 2472520"/>
                <a:gd name="connsiteY1" fmla="*/ 2818464 h 2818464"/>
                <a:gd name="connsiteX0" fmla="*/ 0 w 2472520"/>
                <a:gd name="connsiteY0" fmla="*/ 0 h 2818464"/>
                <a:gd name="connsiteX1" fmla="*/ 2472520 w 2472520"/>
                <a:gd name="connsiteY1" fmla="*/ 2818464 h 2818464"/>
                <a:gd name="connsiteX0" fmla="*/ 0 w 2472520"/>
                <a:gd name="connsiteY0" fmla="*/ 0 h 2818464"/>
                <a:gd name="connsiteX1" fmla="*/ 2472520 w 2472520"/>
                <a:gd name="connsiteY1" fmla="*/ 2818464 h 2818464"/>
                <a:gd name="connsiteX0" fmla="*/ 0 w 2472520"/>
                <a:gd name="connsiteY0" fmla="*/ 0 h 2818464"/>
                <a:gd name="connsiteX1" fmla="*/ 2472520 w 2472520"/>
                <a:gd name="connsiteY1" fmla="*/ 2818464 h 2818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72520" h="2818464">
                  <a:moveTo>
                    <a:pt x="0" y="0"/>
                  </a:moveTo>
                  <a:cubicBezTo>
                    <a:pt x="214380" y="2035979"/>
                    <a:pt x="773295" y="2742965"/>
                    <a:pt x="2472520" y="2818464"/>
                  </a:cubicBezTo>
                </a:path>
              </a:pathLst>
            </a:custGeom>
            <a:noFill/>
            <a:ln w="79375">
              <a:solidFill>
                <a:srgbClr val="00B0F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1851437" y="1716307"/>
              <a:ext cx="189451" cy="189451"/>
            </a:xfrm>
            <a:prstGeom prst="ellipse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2081435" y="1315614"/>
              <a:ext cx="2106386" cy="395428"/>
            </a:xfrm>
            <a:custGeom>
              <a:avLst/>
              <a:gdLst>
                <a:gd name="connsiteX0" fmla="*/ 1362733 w 1362733"/>
                <a:gd name="connsiteY0" fmla="*/ 0 h 2077831"/>
                <a:gd name="connsiteX1" fmla="*/ 203405 w 1362733"/>
                <a:gd name="connsiteY1" fmla="*/ 1975757 h 2077831"/>
                <a:gd name="connsiteX2" fmla="*/ 7462 w 1362733"/>
                <a:gd name="connsiteY2" fmla="*/ 1616528 h 2077831"/>
                <a:gd name="connsiteX0" fmla="*/ 1530722 w 1530722"/>
                <a:gd name="connsiteY0" fmla="*/ 0 h 1762958"/>
                <a:gd name="connsiteX1" fmla="*/ 208109 w 1530722"/>
                <a:gd name="connsiteY1" fmla="*/ 1681843 h 1762958"/>
                <a:gd name="connsiteX2" fmla="*/ 12166 w 1530722"/>
                <a:gd name="connsiteY2" fmla="*/ 1322614 h 1762958"/>
                <a:gd name="connsiteX0" fmla="*/ 1361483 w 1361483"/>
                <a:gd name="connsiteY0" fmla="*/ 0 h 1924567"/>
                <a:gd name="connsiteX1" fmla="*/ 38870 w 1361483"/>
                <a:gd name="connsiteY1" fmla="*/ 1681843 h 1924567"/>
                <a:gd name="connsiteX2" fmla="*/ 332784 w 1361483"/>
                <a:gd name="connsiteY2" fmla="*/ 1714500 h 1924567"/>
                <a:gd name="connsiteX0" fmla="*/ 1036187 w 1036187"/>
                <a:gd name="connsiteY0" fmla="*/ 0 h 1780558"/>
                <a:gd name="connsiteX1" fmla="*/ 154445 w 1036187"/>
                <a:gd name="connsiteY1" fmla="*/ 849086 h 1780558"/>
                <a:gd name="connsiteX2" fmla="*/ 7488 w 1036187"/>
                <a:gd name="connsiteY2" fmla="*/ 1714500 h 1780558"/>
                <a:gd name="connsiteX0" fmla="*/ 1028699 w 1028699"/>
                <a:gd name="connsiteY0" fmla="*/ 0 h 1714500"/>
                <a:gd name="connsiteX1" fmla="*/ 0 w 1028699"/>
                <a:gd name="connsiteY1" fmla="*/ 1714500 h 1714500"/>
                <a:gd name="connsiteX0" fmla="*/ 1037105 w 1037105"/>
                <a:gd name="connsiteY0" fmla="*/ 0 h 1714500"/>
                <a:gd name="connsiteX1" fmla="*/ 8406 w 1037105"/>
                <a:gd name="connsiteY1" fmla="*/ 1714500 h 1714500"/>
                <a:gd name="connsiteX0" fmla="*/ 1051459 w 1051459"/>
                <a:gd name="connsiteY0" fmla="*/ 0 h 1714500"/>
                <a:gd name="connsiteX1" fmla="*/ 22760 w 1051459"/>
                <a:gd name="connsiteY1" fmla="*/ 1714500 h 1714500"/>
                <a:gd name="connsiteX0" fmla="*/ 1082274 w 1082274"/>
                <a:gd name="connsiteY0" fmla="*/ 0 h 1828800"/>
                <a:gd name="connsiteX1" fmla="*/ 20917 w 1082274"/>
                <a:gd name="connsiteY1" fmla="*/ 1828800 h 1828800"/>
                <a:gd name="connsiteX0" fmla="*/ 123763 w 3911992"/>
                <a:gd name="connsiteY0" fmla="*/ 0 h 1273628"/>
                <a:gd name="connsiteX1" fmla="*/ 3911992 w 3911992"/>
                <a:gd name="connsiteY1" fmla="*/ 1273628 h 1273628"/>
                <a:gd name="connsiteX0" fmla="*/ 192049 w 3980278"/>
                <a:gd name="connsiteY0" fmla="*/ 0 h 1273628"/>
                <a:gd name="connsiteX1" fmla="*/ 3980278 w 3980278"/>
                <a:gd name="connsiteY1" fmla="*/ 1273628 h 1273628"/>
                <a:gd name="connsiteX0" fmla="*/ 185160 w 4104018"/>
                <a:gd name="connsiteY0" fmla="*/ 0 h 1371600"/>
                <a:gd name="connsiteX1" fmla="*/ 4104018 w 4104018"/>
                <a:gd name="connsiteY1" fmla="*/ 1371600 h 1371600"/>
                <a:gd name="connsiteX0" fmla="*/ 0 w 3918858"/>
                <a:gd name="connsiteY0" fmla="*/ 0 h 1371600"/>
                <a:gd name="connsiteX1" fmla="*/ 3918858 w 3918858"/>
                <a:gd name="connsiteY1" fmla="*/ 1371600 h 1371600"/>
                <a:gd name="connsiteX0" fmla="*/ 0 w 3820886"/>
                <a:gd name="connsiteY0" fmla="*/ 0 h 1355271"/>
                <a:gd name="connsiteX1" fmla="*/ 3820886 w 3820886"/>
                <a:gd name="connsiteY1" fmla="*/ 1355271 h 1355271"/>
                <a:gd name="connsiteX0" fmla="*/ 0 w 4114800"/>
                <a:gd name="connsiteY0" fmla="*/ 0 h 615008"/>
                <a:gd name="connsiteX1" fmla="*/ 4114800 w 4114800"/>
                <a:gd name="connsiteY1" fmla="*/ 587829 h 615008"/>
                <a:gd name="connsiteX0" fmla="*/ 0 w 1877786"/>
                <a:gd name="connsiteY0" fmla="*/ 1241243 h 1514254"/>
                <a:gd name="connsiteX1" fmla="*/ 1877786 w 1877786"/>
                <a:gd name="connsiteY1" fmla="*/ 16601 h 1514254"/>
                <a:gd name="connsiteX0" fmla="*/ 0 w 1877786"/>
                <a:gd name="connsiteY0" fmla="*/ 1265457 h 1265457"/>
                <a:gd name="connsiteX1" fmla="*/ 1877786 w 1877786"/>
                <a:gd name="connsiteY1" fmla="*/ 40815 h 1265457"/>
                <a:gd name="connsiteX0" fmla="*/ 0 w 2239122"/>
                <a:gd name="connsiteY0" fmla="*/ 370453 h 370453"/>
                <a:gd name="connsiteX1" fmla="*/ 2239122 w 2239122"/>
                <a:gd name="connsiteY1" fmla="*/ 229818 h 370453"/>
                <a:gd name="connsiteX0" fmla="*/ 0 w 2239122"/>
                <a:gd name="connsiteY0" fmla="*/ 583332 h 583332"/>
                <a:gd name="connsiteX1" fmla="*/ 2239122 w 2239122"/>
                <a:gd name="connsiteY1" fmla="*/ 442697 h 583332"/>
                <a:gd name="connsiteX0" fmla="*/ 0 w 2239122"/>
                <a:gd name="connsiteY0" fmla="*/ 594506 h 594506"/>
                <a:gd name="connsiteX1" fmla="*/ 2239122 w 2239122"/>
                <a:gd name="connsiteY1" fmla="*/ 453871 h 594506"/>
                <a:gd name="connsiteX0" fmla="*/ 0 w 2187502"/>
                <a:gd name="connsiteY0" fmla="*/ 603694 h 603694"/>
                <a:gd name="connsiteX1" fmla="*/ 2187502 w 2187502"/>
                <a:gd name="connsiteY1" fmla="*/ 448310 h 603694"/>
                <a:gd name="connsiteX0" fmla="*/ 0 w 2106386"/>
                <a:gd name="connsiteY0" fmla="*/ 665827 h 665827"/>
                <a:gd name="connsiteX1" fmla="*/ 2106386 w 2106386"/>
                <a:gd name="connsiteY1" fmla="*/ 414578 h 665827"/>
                <a:gd name="connsiteX0" fmla="*/ 0 w 2106386"/>
                <a:gd name="connsiteY0" fmla="*/ 395428 h 395428"/>
                <a:gd name="connsiteX1" fmla="*/ 2106386 w 2106386"/>
                <a:gd name="connsiteY1" fmla="*/ 144179 h 39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06386" h="395428">
                  <a:moveTo>
                    <a:pt x="0" y="395428"/>
                  </a:moveTo>
                  <a:cubicBezTo>
                    <a:pt x="664204" y="-196614"/>
                    <a:pt x="1536992" y="17238"/>
                    <a:pt x="2106386" y="144179"/>
                  </a:cubicBezTo>
                </a:path>
              </a:pathLst>
            </a:custGeom>
            <a:noFill/>
            <a:ln w="79375">
              <a:solidFill>
                <a:srgbClr val="FF3399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562355" y="1024762"/>
              <a:ext cx="94988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 dpa</a:t>
              </a:r>
              <a:endParaRPr lang="en-GB" altLang="en-US" sz="18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2232138" y="1506572"/>
              <a:ext cx="106926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 b="1" dirty="0" smtClean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0.3 dpa</a:t>
              </a:r>
              <a:endParaRPr lang="en-GB" altLang="en-US" sz="1800" b="1" baseline="300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230253" y="393961"/>
              <a:ext cx="8650974" cy="6242845"/>
              <a:chOff x="1836882" y="263332"/>
              <a:chExt cx="8650974" cy="624284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6882" y="263332"/>
                <a:ext cx="8650974" cy="6242845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3300286" y="3111736"/>
                <a:ext cx="94988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200" dirty="0" smtClean="0"/>
                  <a:t>9Be</a:t>
                </a:r>
                <a:r>
                  <a:rPr lang="en-GB" altLang="en-US" sz="1200" baseline="30000" dirty="0" smtClean="0"/>
                  <a:t>++</a:t>
                </a:r>
                <a:endParaRPr lang="en-GB" altLang="en-US" sz="1200" baseline="30000" dirty="0"/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4819366" y="3259220"/>
                <a:ext cx="94988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200" dirty="0" smtClean="0"/>
                  <a:t>9Be</a:t>
                </a:r>
                <a:r>
                  <a:rPr lang="en-GB" altLang="en-US" sz="1200" baseline="30000" dirty="0" smtClean="0"/>
                  <a:t>+</a:t>
                </a:r>
                <a:endParaRPr lang="en-GB" altLang="en-US" sz="1200" baseline="30000" dirty="0"/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5388561" y="3259220"/>
                <a:ext cx="94988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200" dirty="0" smtClean="0"/>
                  <a:t>(9Be+H) </a:t>
                </a:r>
                <a:r>
                  <a:rPr lang="en-GB" altLang="en-US" sz="1200" baseline="30000" dirty="0" smtClean="0"/>
                  <a:t>+</a:t>
                </a:r>
                <a:endParaRPr lang="en-GB" altLang="en-US" sz="1200" baseline="30000" dirty="0"/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6461716" y="5130653"/>
                <a:ext cx="94988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200" dirty="0" smtClean="0"/>
                  <a:t>12C</a:t>
                </a:r>
                <a:r>
                  <a:rPr lang="en-GB" altLang="en-US" sz="1200" baseline="30000" dirty="0" smtClean="0"/>
                  <a:t>+</a:t>
                </a:r>
                <a:endParaRPr lang="en-GB" altLang="en-US" sz="1200" baseline="30000" dirty="0"/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8150406" y="5130653"/>
                <a:ext cx="94988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200" dirty="0" smtClean="0"/>
                  <a:t>16O</a:t>
                </a:r>
                <a:r>
                  <a:rPr lang="en-GB" altLang="en-US" sz="1200" baseline="30000" dirty="0" smtClean="0"/>
                  <a:t>+</a:t>
                </a:r>
                <a:endParaRPr lang="en-GB" altLang="en-US" sz="1200" baseline="30000" dirty="0"/>
              </a:p>
            </p:txBody>
          </p:sp>
          <p:sp>
            <p:nvSpPr>
              <p:cNvPr id="22" name="Rectangle 21"/>
              <p:cNvSpPr>
                <a:spLocks noChangeArrowheads="1"/>
              </p:cNvSpPr>
              <p:nvPr/>
            </p:nvSpPr>
            <p:spPr bwMode="auto">
              <a:xfrm>
                <a:off x="8625348" y="4769317"/>
                <a:ext cx="94988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200" dirty="0" smtClean="0"/>
                  <a:t>(16O+H)</a:t>
                </a:r>
                <a:r>
                  <a:rPr lang="en-GB" altLang="en-US" sz="1200" baseline="30000" dirty="0" smtClean="0"/>
                  <a:t>+</a:t>
                </a:r>
                <a:endParaRPr lang="en-GB" altLang="en-US" sz="1200" baseline="30000" dirty="0"/>
              </a:p>
            </p:txBody>
          </p:sp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4819366" y="545517"/>
                <a:ext cx="94988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200" dirty="0" smtClean="0"/>
                  <a:t>9Be</a:t>
                </a:r>
                <a:r>
                  <a:rPr lang="en-GB" altLang="en-US" sz="1200" baseline="30000" dirty="0" smtClean="0"/>
                  <a:t>+</a:t>
                </a:r>
                <a:endParaRPr lang="en-GB" altLang="en-US" sz="1200" baseline="30000" dirty="0"/>
              </a:p>
            </p:txBody>
          </p:sp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3381402" y="428966"/>
                <a:ext cx="94988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200" dirty="0" smtClean="0"/>
                  <a:t>9Be</a:t>
                </a:r>
                <a:r>
                  <a:rPr lang="en-GB" altLang="en-US" sz="1200" baseline="30000" dirty="0" smtClean="0"/>
                  <a:t>++</a:t>
                </a:r>
                <a:endParaRPr lang="en-GB" altLang="en-US" sz="1200" baseline="30000" dirty="0"/>
              </a:p>
            </p:txBody>
          </p:sp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4250171" y="645871"/>
                <a:ext cx="94988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200" dirty="0" smtClean="0"/>
                  <a:t>7Li</a:t>
                </a:r>
                <a:r>
                  <a:rPr lang="en-GB" altLang="en-US" sz="1200" baseline="30000" dirty="0" smtClean="0"/>
                  <a:t>+</a:t>
                </a:r>
                <a:endParaRPr lang="en-GB" altLang="en-US" sz="1200" baseline="30000" dirty="0"/>
              </a:p>
            </p:txBody>
          </p:sp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3775228" y="1272036"/>
                <a:ext cx="94988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200" dirty="0"/>
                  <a:t>6</a:t>
                </a:r>
                <a:r>
                  <a:rPr lang="en-GB" altLang="en-US" sz="1200" dirty="0" smtClean="0"/>
                  <a:t>Li</a:t>
                </a:r>
                <a:r>
                  <a:rPr lang="en-GB" altLang="en-US" sz="1200" baseline="30000" dirty="0" smtClean="0"/>
                  <a:t>+</a:t>
                </a:r>
                <a:endParaRPr lang="en-GB" altLang="en-US" sz="1200" baseline="30000" dirty="0"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44669" y="5078560"/>
            <a:ext cx="3085584" cy="91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en-US" dirty="0"/>
              <a:t>New peaks on mass-spectrum – transmutation products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171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17234"/>
              </p:ext>
            </p:extLst>
          </p:nvPr>
        </p:nvGraphicFramePr>
        <p:xfrm>
          <a:off x="1480118" y="908942"/>
          <a:ext cx="9681031" cy="35960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790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4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0241">
                  <a:extLst>
                    <a:ext uri="{9D8B030D-6E8A-4147-A177-3AD203B41FA5}">
                      <a16:colId xmlns:a16="http://schemas.microsoft.com/office/drawing/2014/main" val="1794672482"/>
                    </a:ext>
                  </a:extLst>
                </a:gridCol>
                <a:gridCol w="4775518">
                  <a:extLst>
                    <a:ext uri="{9D8B030D-6E8A-4147-A177-3AD203B41FA5}">
                      <a16:colId xmlns:a16="http://schemas.microsoft.com/office/drawing/2014/main" val="4156794891"/>
                    </a:ext>
                  </a:extLst>
                </a:gridCol>
              </a:tblGrid>
              <a:tr h="44984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altLang="en-US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PF-60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impurities,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appm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en-GB" sz="16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Impurities in Beryllium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en-GB" sz="16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matrix (APT), appm 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en-GB" sz="16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Impurities in Beryllium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en-GB" sz="16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matrix after p-irradiation 0.33 dpa (APT), appm 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15±10</a:t>
                      </a:r>
                      <a:endParaRPr lang="en-GB" altLang="en-US" sz="1600" u="none" strike="noStrike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245+50 (if we</a:t>
                      </a:r>
                      <a:r>
                        <a:rPr lang="en-US" sz="16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consider the natural abundance)</a:t>
                      </a:r>
                      <a:endParaRPr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kumimoji="0" lang="en-GB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50±10</a:t>
                      </a:r>
                      <a:endParaRPr lang="en-GB" altLang="en-US" sz="1600" u="none" strike="noStrike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50±10</a:t>
                      </a:r>
                      <a:endParaRPr lang="en-GB" altLang="en-US" sz="1600" u="none" strike="noStrike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</a:t>
                      </a: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25±10</a:t>
                      </a:r>
                      <a:endParaRPr lang="en-GB" altLang="en-US" sz="1600" u="none" strike="noStrike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22±10</a:t>
                      </a:r>
                      <a:endParaRPr lang="en-GB" altLang="en-US" sz="1600" u="none" strike="noStrike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378811"/>
                  </a:ext>
                </a:extLst>
              </a:tr>
              <a:tr h="3003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</a:t>
                      </a: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15±10</a:t>
                      </a:r>
                      <a:endParaRPr lang="en-GB" altLang="en-US" sz="1600" u="none" strike="noStrike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15±10</a:t>
                      </a:r>
                      <a:endParaRPr lang="en-GB" altLang="en-US" sz="1600" u="none" strike="noStrike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32646590"/>
                  </a:ext>
                </a:extLst>
              </a:tr>
              <a:tr h="300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2900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altLang="en-US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altLang="en-US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00497778"/>
                  </a:ext>
                </a:extLst>
              </a:tr>
              <a:tr h="300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altLang="en-US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ND*</a:t>
                      </a: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altLang="en-US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Lithium:</a:t>
                      </a:r>
                      <a:r>
                        <a:rPr lang="en-GB" altLang="en-US" sz="16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420 appm</a:t>
                      </a:r>
                      <a:endParaRPr lang="en-GB" altLang="en-US" sz="1600" u="none" strike="noStrike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140420"/>
                  </a:ext>
                </a:extLst>
              </a:tr>
              <a:tr h="300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810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altLang="en-US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ND</a:t>
                      </a: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Others: ~ 2400 appm</a:t>
                      </a: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222878"/>
                  </a:ext>
                </a:extLst>
              </a:tr>
              <a:tr h="300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altLang="en-US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ND</a:t>
                      </a: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GB" altLang="en-US" sz="1600" u="none" strike="noStrike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45516204"/>
                  </a:ext>
                </a:extLst>
              </a:tr>
              <a:tr h="300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altLang="en-US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ND</a:t>
                      </a: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GB" altLang="en-US" sz="1600" u="none" strike="noStrike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46008859"/>
                  </a:ext>
                </a:extLst>
              </a:tr>
            </a:tbl>
          </a:graphicData>
        </a:graphic>
      </p:graphicFrame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6736801" y="5145782"/>
            <a:ext cx="4424348" cy="36933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GB" altLang="en-US" sz="1800" dirty="0" smtClean="0"/>
              <a:t>Li </a:t>
            </a:r>
            <a:r>
              <a:rPr lang="en-GB" altLang="en-US" sz="1800" dirty="0"/>
              <a:t>is not soluble in Be. Will it segregate</a:t>
            </a:r>
            <a:r>
              <a:rPr lang="en-GB" altLang="en-US" sz="1800" dirty="0" smtClean="0"/>
              <a:t>?</a:t>
            </a:r>
            <a:endParaRPr lang="en-GB" alt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76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952" y="769185"/>
            <a:ext cx="4571673" cy="1843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1457890" y="2927068"/>
            <a:ext cx="4567319" cy="1826223"/>
            <a:chOff x="4352324" y="430307"/>
            <a:chExt cx="6785332" cy="27130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2324" y="430307"/>
              <a:ext cx="6785332" cy="27130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Isosceles Triangle 6"/>
            <p:cNvSpPr/>
            <p:nvPr/>
          </p:nvSpPr>
          <p:spPr>
            <a:xfrm rot="207841">
              <a:off x="6906221" y="2103868"/>
              <a:ext cx="161017" cy="308806"/>
            </a:xfrm>
            <a:custGeom>
              <a:avLst/>
              <a:gdLst>
                <a:gd name="connsiteX0" fmla="*/ 0 w 129540"/>
                <a:gd name="connsiteY0" fmla="*/ 320040 h 320040"/>
                <a:gd name="connsiteX1" fmla="*/ 0 w 129540"/>
                <a:gd name="connsiteY1" fmla="*/ 0 h 320040"/>
                <a:gd name="connsiteX2" fmla="*/ 129540 w 129540"/>
                <a:gd name="connsiteY2" fmla="*/ 320040 h 320040"/>
                <a:gd name="connsiteX3" fmla="*/ 0 w 129540"/>
                <a:gd name="connsiteY3" fmla="*/ 320040 h 320040"/>
                <a:gd name="connsiteX0" fmla="*/ 0 w 157488"/>
                <a:gd name="connsiteY0" fmla="*/ 320040 h 320040"/>
                <a:gd name="connsiteX1" fmla="*/ 0 w 157488"/>
                <a:gd name="connsiteY1" fmla="*/ 0 h 320040"/>
                <a:gd name="connsiteX2" fmla="*/ 157488 w 157488"/>
                <a:gd name="connsiteY2" fmla="*/ 308806 h 320040"/>
                <a:gd name="connsiteX3" fmla="*/ 0 w 157488"/>
                <a:gd name="connsiteY3" fmla="*/ 320040 h 320040"/>
                <a:gd name="connsiteX0" fmla="*/ 0 w 157488"/>
                <a:gd name="connsiteY0" fmla="*/ 320040 h 320040"/>
                <a:gd name="connsiteX1" fmla="*/ 0 w 157488"/>
                <a:gd name="connsiteY1" fmla="*/ 0 h 320040"/>
                <a:gd name="connsiteX2" fmla="*/ 69937 w 157488"/>
                <a:gd name="connsiteY2" fmla="*/ 237478 h 320040"/>
                <a:gd name="connsiteX3" fmla="*/ 157488 w 157488"/>
                <a:gd name="connsiteY3" fmla="*/ 308806 h 320040"/>
                <a:gd name="connsiteX4" fmla="*/ 0 w 157488"/>
                <a:gd name="connsiteY4" fmla="*/ 320040 h 320040"/>
                <a:gd name="connsiteX0" fmla="*/ 0 w 157488"/>
                <a:gd name="connsiteY0" fmla="*/ 320040 h 320040"/>
                <a:gd name="connsiteX1" fmla="*/ 10589 w 157488"/>
                <a:gd name="connsiteY1" fmla="*/ 202900 h 320040"/>
                <a:gd name="connsiteX2" fmla="*/ 0 w 157488"/>
                <a:gd name="connsiteY2" fmla="*/ 0 h 320040"/>
                <a:gd name="connsiteX3" fmla="*/ 69937 w 157488"/>
                <a:gd name="connsiteY3" fmla="*/ 237478 h 320040"/>
                <a:gd name="connsiteX4" fmla="*/ 157488 w 157488"/>
                <a:gd name="connsiteY4" fmla="*/ 308806 h 320040"/>
                <a:gd name="connsiteX5" fmla="*/ 0 w 157488"/>
                <a:gd name="connsiteY5" fmla="*/ 320040 h 320040"/>
                <a:gd name="connsiteX0" fmla="*/ 0 w 161017"/>
                <a:gd name="connsiteY0" fmla="*/ 301169 h 308806"/>
                <a:gd name="connsiteX1" fmla="*/ 14118 w 161017"/>
                <a:gd name="connsiteY1" fmla="*/ 202900 h 308806"/>
                <a:gd name="connsiteX2" fmla="*/ 3529 w 161017"/>
                <a:gd name="connsiteY2" fmla="*/ 0 h 308806"/>
                <a:gd name="connsiteX3" fmla="*/ 73466 w 161017"/>
                <a:gd name="connsiteY3" fmla="*/ 237478 h 308806"/>
                <a:gd name="connsiteX4" fmla="*/ 161017 w 161017"/>
                <a:gd name="connsiteY4" fmla="*/ 308806 h 308806"/>
                <a:gd name="connsiteX5" fmla="*/ 0 w 161017"/>
                <a:gd name="connsiteY5" fmla="*/ 301169 h 30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017" h="308806">
                  <a:moveTo>
                    <a:pt x="0" y="301169"/>
                  </a:moveTo>
                  <a:cubicBezTo>
                    <a:pt x="1153" y="262266"/>
                    <a:pt x="12965" y="241803"/>
                    <a:pt x="14118" y="202900"/>
                  </a:cubicBezTo>
                  <a:lnTo>
                    <a:pt x="3529" y="0"/>
                  </a:lnTo>
                  <a:cubicBezTo>
                    <a:pt x="32581" y="55751"/>
                    <a:pt x="44414" y="181727"/>
                    <a:pt x="73466" y="237478"/>
                  </a:cubicBezTo>
                  <a:lnTo>
                    <a:pt x="161017" y="308806"/>
                  </a:lnTo>
                  <a:lnTo>
                    <a:pt x="0" y="301169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Isosceles Triangle 6"/>
            <p:cNvSpPr/>
            <p:nvPr/>
          </p:nvSpPr>
          <p:spPr>
            <a:xfrm rot="207841">
              <a:off x="7985124" y="2080966"/>
              <a:ext cx="497385" cy="491849"/>
            </a:xfrm>
            <a:custGeom>
              <a:avLst/>
              <a:gdLst>
                <a:gd name="connsiteX0" fmla="*/ 0 w 129540"/>
                <a:gd name="connsiteY0" fmla="*/ 320040 h 320040"/>
                <a:gd name="connsiteX1" fmla="*/ 0 w 129540"/>
                <a:gd name="connsiteY1" fmla="*/ 0 h 320040"/>
                <a:gd name="connsiteX2" fmla="*/ 129540 w 129540"/>
                <a:gd name="connsiteY2" fmla="*/ 320040 h 320040"/>
                <a:gd name="connsiteX3" fmla="*/ 0 w 129540"/>
                <a:gd name="connsiteY3" fmla="*/ 320040 h 320040"/>
                <a:gd name="connsiteX0" fmla="*/ 0 w 157488"/>
                <a:gd name="connsiteY0" fmla="*/ 320040 h 320040"/>
                <a:gd name="connsiteX1" fmla="*/ 0 w 157488"/>
                <a:gd name="connsiteY1" fmla="*/ 0 h 320040"/>
                <a:gd name="connsiteX2" fmla="*/ 157488 w 157488"/>
                <a:gd name="connsiteY2" fmla="*/ 308806 h 320040"/>
                <a:gd name="connsiteX3" fmla="*/ 0 w 157488"/>
                <a:gd name="connsiteY3" fmla="*/ 320040 h 320040"/>
                <a:gd name="connsiteX0" fmla="*/ 0 w 157488"/>
                <a:gd name="connsiteY0" fmla="*/ 320040 h 320040"/>
                <a:gd name="connsiteX1" fmla="*/ 0 w 157488"/>
                <a:gd name="connsiteY1" fmla="*/ 0 h 320040"/>
                <a:gd name="connsiteX2" fmla="*/ 69937 w 157488"/>
                <a:gd name="connsiteY2" fmla="*/ 237478 h 320040"/>
                <a:gd name="connsiteX3" fmla="*/ 157488 w 157488"/>
                <a:gd name="connsiteY3" fmla="*/ 308806 h 320040"/>
                <a:gd name="connsiteX4" fmla="*/ 0 w 157488"/>
                <a:gd name="connsiteY4" fmla="*/ 320040 h 320040"/>
                <a:gd name="connsiteX0" fmla="*/ 0 w 157488"/>
                <a:gd name="connsiteY0" fmla="*/ 320040 h 320040"/>
                <a:gd name="connsiteX1" fmla="*/ 10589 w 157488"/>
                <a:gd name="connsiteY1" fmla="*/ 202900 h 320040"/>
                <a:gd name="connsiteX2" fmla="*/ 0 w 157488"/>
                <a:gd name="connsiteY2" fmla="*/ 0 h 320040"/>
                <a:gd name="connsiteX3" fmla="*/ 69937 w 157488"/>
                <a:gd name="connsiteY3" fmla="*/ 237478 h 320040"/>
                <a:gd name="connsiteX4" fmla="*/ 157488 w 157488"/>
                <a:gd name="connsiteY4" fmla="*/ 308806 h 320040"/>
                <a:gd name="connsiteX5" fmla="*/ 0 w 157488"/>
                <a:gd name="connsiteY5" fmla="*/ 320040 h 320040"/>
                <a:gd name="connsiteX0" fmla="*/ 0 w 497385"/>
                <a:gd name="connsiteY0" fmla="*/ 320040 h 320040"/>
                <a:gd name="connsiteX1" fmla="*/ 10589 w 497385"/>
                <a:gd name="connsiteY1" fmla="*/ 202900 h 320040"/>
                <a:gd name="connsiteX2" fmla="*/ 0 w 497385"/>
                <a:gd name="connsiteY2" fmla="*/ 0 h 320040"/>
                <a:gd name="connsiteX3" fmla="*/ 69937 w 497385"/>
                <a:gd name="connsiteY3" fmla="*/ 237478 h 320040"/>
                <a:gd name="connsiteX4" fmla="*/ 497385 w 497385"/>
                <a:gd name="connsiteY4" fmla="*/ 296354 h 320040"/>
                <a:gd name="connsiteX5" fmla="*/ 0 w 497385"/>
                <a:gd name="connsiteY5" fmla="*/ 320040 h 320040"/>
                <a:gd name="connsiteX0" fmla="*/ 0 w 497385"/>
                <a:gd name="connsiteY0" fmla="*/ 320040 h 320040"/>
                <a:gd name="connsiteX1" fmla="*/ 10589 w 497385"/>
                <a:gd name="connsiteY1" fmla="*/ 202900 h 320040"/>
                <a:gd name="connsiteX2" fmla="*/ 0 w 497385"/>
                <a:gd name="connsiteY2" fmla="*/ 0 h 320040"/>
                <a:gd name="connsiteX3" fmla="*/ 139803 w 497385"/>
                <a:gd name="connsiteY3" fmla="*/ 220481 h 320040"/>
                <a:gd name="connsiteX4" fmla="*/ 497385 w 497385"/>
                <a:gd name="connsiteY4" fmla="*/ 296354 h 320040"/>
                <a:gd name="connsiteX5" fmla="*/ 0 w 497385"/>
                <a:gd name="connsiteY5" fmla="*/ 320040 h 320040"/>
                <a:gd name="connsiteX0" fmla="*/ 0 w 497385"/>
                <a:gd name="connsiteY0" fmla="*/ 321343 h 321343"/>
                <a:gd name="connsiteX1" fmla="*/ 10589 w 497385"/>
                <a:gd name="connsiteY1" fmla="*/ 204203 h 321343"/>
                <a:gd name="connsiteX2" fmla="*/ 0 w 497385"/>
                <a:gd name="connsiteY2" fmla="*/ 1303 h 321343"/>
                <a:gd name="connsiteX3" fmla="*/ 56471 w 497385"/>
                <a:gd name="connsiteY3" fmla="*/ 129634 h 321343"/>
                <a:gd name="connsiteX4" fmla="*/ 139803 w 497385"/>
                <a:gd name="connsiteY4" fmla="*/ 221784 h 321343"/>
                <a:gd name="connsiteX5" fmla="*/ 497385 w 497385"/>
                <a:gd name="connsiteY5" fmla="*/ 297657 h 321343"/>
                <a:gd name="connsiteX6" fmla="*/ 0 w 497385"/>
                <a:gd name="connsiteY6" fmla="*/ 321343 h 321343"/>
                <a:gd name="connsiteX0" fmla="*/ 0 w 497385"/>
                <a:gd name="connsiteY0" fmla="*/ 321343 h 321343"/>
                <a:gd name="connsiteX1" fmla="*/ 10589 w 497385"/>
                <a:gd name="connsiteY1" fmla="*/ 204203 h 321343"/>
                <a:gd name="connsiteX2" fmla="*/ 0 w 497385"/>
                <a:gd name="connsiteY2" fmla="*/ 1303 h 321343"/>
                <a:gd name="connsiteX3" fmla="*/ 56471 w 497385"/>
                <a:gd name="connsiteY3" fmla="*/ 129634 h 321343"/>
                <a:gd name="connsiteX4" fmla="*/ 178697 w 497385"/>
                <a:gd name="connsiteY4" fmla="*/ 229022 h 321343"/>
                <a:gd name="connsiteX5" fmla="*/ 497385 w 497385"/>
                <a:gd name="connsiteY5" fmla="*/ 297657 h 321343"/>
                <a:gd name="connsiteX6" fmla="*/ 0 w 497385"/>
                <a:gd name="connsiteY6" fmla="*/ 321343 h 321343"/>
                <a:gd name="connsiteX0" fmla="*/ 0 w 497385"/>
                <a:gd name="connsiteY0" fmla="*/ 321346 h 321346"/>
                <a:gd name="connsiteX1" fmla="*/ 10589 w 497385"/>
                <a:gd name="connsiteY1" fmla="*/ 204206 h 321346"/>
                <a:gd name="connsiteX2" fmla="*/ 0 w 497385"/>
                <a:gd name="connsiteY2" fmla="*/ 1306 h 321346"/>
                <a:gd name="connsiteX3" fmla="*/ 63602 w 497385"/>
                <a:gd name="connsiteY3" fmla="*/ 129375 h 321346"/>
                <a:gd name="connsiteX4" fmla="*/ 178697 w 497385"/>
                <a:gd name="connsiteY4" fmla="*/ 229025 h 321346"/>
                <a:gd name="connsiteX5" fmla="*/ 497385 w 497385"/>
                <a:gd name="connsiteY5" fmla="*/ 297660 h 321346"/>
                <a:gd name="connsiteX6" fmla="*/ 0 w 497385"/>
                <a:gd name="connsiteY6" fmla="*/ 321346 h 321346"/>
                <a:gd name="connsiteX0" fmla="*/ 18946 w 497385"/>
                <a:gd name="connsiteY0" fmla="*/ 296108 h 297660"/>
                <a:gd name="connsiteX1" fmla="*/ 10589 w 497385"/>
                <a:gd name="connsiteY1" fmla="*/ 204206 h 297660"/>
                <a:gd name="connsiteX2" fmla="*/ 0 w 497385"/>
                <a:gd name="connsiteY2" fmla="*/ 1306 h 297660"/>
                <a:gd name="connsiteX3" fmla="*/ 63602 w 497385"/>
                <a:gd name="connsiteY3" fmla="*/ 129375 h 297660"/>
                <a:gd name="connsiteX4" fmla="*/ 178697 w 497385"/>
                <a:gd name="connsiteY4" fmla="*/ 229025 h 297660"/>
                <a:gd name="connsiteX5" fmla="*/ 497385 w 497385"/>
                <a:gd name="connsiteY5" fmla="*/ 297660 h 297660"/>
                <a:gd name="connsiteX6" fmla="*/ 18946 w 497385"/>
                <a:gd name="connsiteY6" fmla="*/ 296108 h 29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7385" h="297660">
                  <a:moveTo>
                    <a:pt x="18946" y="296108"/>
                  </a:moveTo>
                  <a:cubicBezTo>
                    <a:pt x="20099" y="257205"/>
                    <a:pt x="9436" y="243109"/>
                    <a:pt x="10589" y="204206"/>
                  </a:cubicBezTo>
                  <a:lnTo>
                    <a:pt x="0" y="1306"/>
                  </a:lnTo>
                  <a:cubicBezTo>
                    <a:pt x="10252" y="-12902"/>
                    <a:pt x="40302" y="92628"/>
                    <a:pt x="63602" y="129375"/>
                  </a:cubicBezTo>
                  <a:cubicBezTo>
                    <a:pt x="86902" y="166122"/>
                    <a:pt x="107816" y="199241"/>
                    <a:pt x="178697" y="229025"/>
                  </a:cubicBezTo>
                  <a:lnTo>
                    <a:pt x="497385" y="297660"/>
                  </a:lnTo>
                  <a:lnTo>
                    <a:pt x="18946" y="296108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22233" y="176000"/>
            <a:ext cx="5128643" cy="6565942"/>
            <a:chOff x="5573147" y="192329"/>
            <a:chExt cx="5128643" cy="6565942"/>
          </a:xfrm>
        </p:grpSpPr>
        <p:grpSp>
          <p:nvGrpSpPr>
            <p:cNvPr id="17" name="Group 16"/>
            <p:cNvGrpSpPr/>
            <p:nvPr/>
          </p:nvGrpSpPr>
          <p:grpSpPr>
            <a:xfrm>
              <a:off x="6646843" y="192329"/>
              <a:ext cx="3117643" cy="3308819"/>
              <a:chOff x="6303943" y="159672"/>
              <a:chExt cx="3117643" cy="3308819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6208355" y="255260"/>
                <a:ext cx="3308819" cy="31176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3" name="Oval 12"/>
              <p:cNvSpPr/>
              <p:nvPr/>
            </p:nvSpPr>
            <p:spPr>
              <a:xfrm>
                <a:off x="8009127" y="1840388"/>
                <a:ext cx="179666" cy="179666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636217" y="1571179"/>
                <a:ext cx="179666" cy="179666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3147" y="4003296"/>
              <a:ext cx="2374513" cy="272231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2983" y="4035954"/>
              <a:ext cx="2378807" cy="2722317"/>
            </a:xfrm>
            <a:prstGeom prst="rect">
              <a:avLst/>
            </a:prstGeom>
          </p:spPr>
        </p:pic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8629142" y="3597492"/>
              <a:ext cx="2072648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 dirty="0" smtClean="0"/>
                <a:t>~ 400 appm of Li</a:t>
              </a:r>
              <a:endParaRPr lang="en-GB" altLang="en-US" sz="1800" dirty="0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5815292" y="3581163"/>
              <a:ext cx="2072648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 dirty="0" smtClean="0"/>
                <a:t>~ 460 appm of Li</a:t>
              </a:r>
              <a:endParaRPr lang="en-GB" altLang="en-US" sz="1800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8614622" y="1932925"/>
              <a:ext cx="1611858" cy="1568655"/>
            </a:xfrm>
            <a:custGeom>
              <a:avLst/>
              <a:gdLst>
                <a:gd name="connsiteX0" fmla="*/ 1362733 w 1362733"/>
                <a:gd name="connsiteY0" fmla="*/ 0 h 2077831"/>
                <a:gd name="connsiteX1" fmla="*/ 203405 w 1362733"/>
                <a:gd name="connsiteY1" fmla="*/ 1975757 h 2077831"/>
                <a:gd name="connsiteX2" fmla="*/ 7462 w 1362733"/>
                <a:gd name="connsiteY2" fmla="*/ 1616528 h 2077831"/>
                <a:gd name="connsiteX0" fmla="*/ 1530722 w 1530722"/>
                <a:gd name="connsiteY0" fmla="*/ 0 h 1762958"/>
                <a:gd name="connsiteX1" fmla="*/ 208109 w 1530722"/>
                <a:gd name="connsiteY1" fmla="*/ 1681843 h 1762958"/>
                <a:gd name="connsiteX2" fmla="*/ 12166 w 1530722"/>
                <a:gd name="connsiteY2" fmla="*/ 1322614 h 1762958"/>
                <a:gd name="connsiteX0" fmla="*/ 1361483 w 1361483"/>
                <a:gd name="connsiteY0" fmla="*/ 0 h 1924567"/>
                <a:gd name="connsiteX1" fmla="*/ 38870 w 1361483"/>
                <a:gd name="connsiteY1" fmla="*/ 1681843 h 1924567"/>
                <a:gd name="connsiteX2" fmla="*/ 332784 w 1361483"/>
                <a:gd name="connsiteY2" fmla="*/ 1714500 h 1924567"/>
                <a:gd name="connsiteX0" fmla="*/ 1036187 w 1036187"/>
                <a:gd name="connsiteY0" fmla="*/ 0 h 1780558"/>
                <a:gd name="connsiteX1" fmla="*/ 154445 w 1036187"/>
                <a:gd name="connsiteY1" fmla="*/ 849086 h 1780558"/>
                <a:gd name="connsiteX2" fmla="*/ 7488 w 1036187"/>
                <a:gd name="connsiteY2" fmla="*/ 1714500 h 1780558"/>
                <a:gd name="connsiteX0" fmla="*/ 1028699 w 1028699"/>
                <a:gd name="connsiteY0" fmla="*/ 0 h 1714500"/>
                <a:gd name="connsiteX1" fmla="*/ 0 w 1028699"/>
                <a:gd name="connsiteY1" fmla="*/ 1714500 h 1714500"/>
                <a:gd name="connsiteX0" fmla="*/ 1037105 w 1037105"/>
                <a:gd name="connsiteY0" fmla="*/ 0 h 1714500"/>
                <a:gd name="connsiteX1" fmla="*/ 8406 w 1037105"/>
                <a:gd name="connsiteY1" fmla="*/ 1714500 h 1714500"/>
                <a:gd name="connsiteX0" fmla="*/ 1051459 w 1051459"/>
                <a:gd name="connsiteY0" fmla="*/ 0 h 1714500"/>
                <a:gd name="connsiteX1" fmla="*/ 22760 w 1051459"/>
                <a:gd name="connsiteY1" fmla="*/ 1714500 h 1714500"/>
                <a:gd name="connsiteX0" fmla="*/ 1082274 w 1082274"/>
                <a:gd name="connsiteY0" fmla="*/ 0 h 1828800"/>
                <a:gd name="connsiteX1" fmla="*/ 20917 w 1082274"/>
                <a:gd name="connsiteY1" fmla="*/ 1828800 h 1828800"/>
                <a:gd name="connsiteX0" fmla="*/ 123763 w 3911992"/>
                <a:gd name="connsiteY0" fmla="*/ 0 h 1273628"/>
                <a:gd name="connsiteX1" fmla="*/ 3911992 w 3911992"/>
                <a:gd name="connsiteY1" fmla="*/ 1273628 h 1273628"/>
                <a:gd name="connsiteX0" fmla="*/ 192049 w 3980278"/>
                <a:gd name="connsiteY0" fmla="*/ 0 h 1273628"/>
                <a:gd name="connsiteX1" fmla="*/ 3980278 w 3980278"/>
                <a:gd name="connsiteY1" fmla="*/ 1273628 h 1273628"/>
                <a:gd name="connsiteX0" fmla="*/ 185160 w 4104018"/>
                <a:gd name="connsiteY0" fmla="*/ 0 h 1371600"/>
                <a:gd name="connsiteX1" fmla="*/ 4104018 w 4104018"/>
                <a:gd name="connsiteY1" fmla="*/ 1371600 h 1371600"/>
                <a:gd name="connsiteX0" fmla="*/ 0 w 3918858"/>
                <a:gd name="connsiteY0" fmla="*/ 0 h 1371600"/>
                <a:gd name="connsiteX1" fmla="*/ 3918858 w 3918858"/>
                <a:gd name="connsiteY1" fmla="*/ 1371600 h 1371600"/>
                <a:gd name="connsiteX0" fmla="*/ 0 w 3820886"/>
                <a:gd name="connsiteY0" fmla="*/ 0 h 1355271"/>
                <a:gd name="connsiteX1" fmla="*/ 3820886 w 3820886"/>
                <a:gd name="connsiteY1" fmla="*/ 1355271 h 1355271"/>
                <a:gd name="connsiteX0" fmla="*/ 2912436 w 2970211"/>
                <a:gd name="connsiteY0" fmla="*/ 0 h 2171700"/>
                <a:gd name="connsiteX1" fmla="*/ 495808 w 2970211"/>
                <a:gd name="connsiteY1" fmla="*/ 2171700 h 2171700"/>
                <a:gd name="connsiteX0" fmla="*/ 0 w 1502229"/>
                <a:gd name="connsiteY0" fmla="*/ 0 h 1616529"/>
                <a:gd name="connsiteX1" fmla="*/ 1502229 w 1502229"/>
                <a:gd name="connsiteY1" fmla="*/ 1616529 h 1616529"/>
                <a:gd name="connsiteX0" fmla="*/ 0 w 1562960"/>
                <a:gd name="connsiteY0" fmla="*/ 0 h 1616529"/>
                <a:gd name="connsiteX1" fmla="*/ 1502229 w 1562960"/>
                <a:gd name="connsiteY1" fmla="*/ 1616529 h 1616529"/>
                <a:gd name="connsiteX0" fmla="*/ 0 w 1564929"/>
                <a:gd name="connsiteY0" fmla="*/ 890 h 1617419"/>
                <a:gd name="connsiteX1" fmla="*/ 1502229 w 1564929"/>
                <a:gd name="connsiteY1" fmla="*/ 1617419 h 1617419"/>
                <a:gd name="connsiteX0" fmla="*/ 0 w 1611858"/>
                <a:gd name="connsiteY0" fmla="*/ 1112 h 1568655"/>
                <a:gd name="connsiteX1" fmla="*/ 1551215 w 1611858"/>
                <a:gd name="connsiteY1" fmla="*/ 1568655 h 1568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1858" h="1568655">
                  <a:moveTo>
                    <a:pt x="0" y="1112"/>
                  </a:moveTo>
                  <a:cubicBezTo>
                    <a:pt x="702128" y="-15217"/>
                    <a:pt x="1894115" y="131741"/>
                    <a:pt x="1551215" y="1568655"/>
                  </a:cubicBezTo>
                </a:path>
              </a:pathLst>
            </a:custGeom>
            <a:noFill/>
            <a:ln w="79375">
              <a:solidFill>
                <a:srgbClr val="92D05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6275280" y="1707397"/>
              <a:ext cx="1551213" cy="1698172"/>
            </a:xfrm>
            <a:custGeom>
              <a:avLst/>
              <a:gdLst>
                <a:gd name="connsiteX0" fmla="*/ 1362733 w 1362733"/>
                <a:gd name="connsiteY0" fmla="*/ 0 h 2077831"/>
                <a:gd name="connsiteX1" fmla="*/ 203405 w 1362733"/>
                <a:gd name="connsiteY1" fmla="*/ 1975757 h 2077831"/>
                <a:gd name="connsiteX2" fmla="*/ 7462 w 1362733"/>
                <a:gd name="connsiteY2" fmla="*/ 1616528 h 2077831"/>
                <a:gd name="connsiteX0" fmla="*/ 1530722 w 1530722"/>
                <a:gd name="connsiteY0" fmla="*/ 0 h 1762958"/>
                <a:gd name="connsiteX1" fmla="*/ 208109 w 1530722"/>
                <a:gd name="connsiteY1" fmla="*/ 1681843 h 1762958"/>
                <a:gd name="connsiteX2" fmla="*/ 12166 w 1530722"/>
                <a:gd name="connsiteY2" fmla="*/ 1322614 h 1762958"/>
                <a:gd name="connsiteX0" fmla="*/ 1361483 w 1361483"/>
                <a:gd name="connsiteY0" fmla="*/ 0 h 1924567"/>
                <a:gd name="connsiteX1" fmla="*/ 38870 w 1361483"/>
                <a:gd name="connsiteY1" fmla="*/ 1681843 h 1924567"/>
                <a:gd name="connsiteX2" fmla="*/ 332784 w 1361483"/>
                <a:gd name="connsiteY2" fmla="*/ 1714500 h 1924567"/>
                <a:gd name="connsiteX0" fmla="*/ 1036187 w 1036187"/>
                <a:gd name="connsiteY0" fmla="*/ 0 h 1780558"/>
                <a:gd name="connsiteX1" fmla="*/ 154445 w 1036187"/>
                <a:gd name="connsiteY1" fmla="*/ 849086 h 1780558"/>
                <a:gd name="connsiteX2" fmla="*/ 7488 w 1036187"/>
                <a:gd name="connsiteY2" fmla="*/ 1714500 h 1780558"/>
                <a:gd name="connsiteX0" fmla="*/ 1028699 w 1028699"/>
                <a:gd name="connsiteY0" fmla="*/ 0 h 1714500"/>
                <a:gd name="connsiteX1" fmla="*/ 0 w 1028699"/>
                <a:gd name="connsiteY1" fmla="*/ 1714500 h 1714500"/>
                <a:gd name="connsiteX0" fmla="*/ 1037105 w 1037105"/>
                <a:gd name="connsiteY0" fmla="*/ 0 h 1714500"/>
                <a:gd name="connsiteX1" fmla="*/ 8406 w 1037105"/>
                <a:gd name="connsiteY1" fmla="*/ 1714500 h 1714500"/>
                <a:gd name="connsiteX0" fmla="*/ 1051459 w 1051459"/>
                <a:gd name="connsiteY0" fmla="*/ 0 h 1714500"/>
                <a:gd name="connsiteX1" fmla="*/ 22760 w 1051459"/>
                <a:gd name="connsiteY1" fmla="*/ 1714500 h 1714500"/>
                <a:gd name="connsiteX0" fmla="*/ 1082274 w 1082274"/>
                <a:gd name="connsiteY0" fmla="*/ 0 h 1828800"/>
                <a:gd name="connsiteX1" fmla="*/ 20917 w 1082274"/>
                <a:gd name="connsiteY1" fmla="*/ 1828800 h 1828800"/>
                <a:gd name="connsiteX0" fmla="*/ 123763 w 3911992"/>
                <a:gd name="connsiteY0" fmla="*/ 0 h 1273628"/>
                <a:gd name="connsiteX1" fmla="*/ 3911992 w 3911992"/>
                <a:gd name="connsiteY1" fmla="*/ 1273628 h 1273628"/>
                <a:gd name="connsiteX0" fmla="*/ 192049 w 3980278"/>
                <a:gd name="connsiteY0" fmla="*/ 0 h 1273628"/>
                <a:gd name="connsiteX1" fmla="*/ 3980278 w 3980278"/>
                <a:gd name="connsiteY1" fmla="*/ 1273628 h 1273628"/>
                <a:gd name="connsiteX0" fmla="*/ 185160 w 4104018"/>
                <a:gd name="connsiteY0" fmla="*/ 0 h 1371600"/>
                <a:gd name="connsiteX1" fmla="*/ 4104018 w 4104018"/>
                <a:gd name="connsiteY1" fmla="*/ 1371600 h 1371600"/>
                <a:gd name="connsiteX0" fmla="*/ 0 w 3918858"/>
                <a:gd name="connsiteY0" fmla="*/ 0 h 1371600"/>
                <a:gd name="connsiteX1" fmla="*/ 3918858 w 3918858"/>
                <a:gd name="connsiteY1" fmla="*/ 1371600 h 1371600"/>
                <a:gd name="connsiteX0" fmla="*/ 0 w 3820886"/>
                <a:gd name="connsiteY0" fmla="*/ 0 h 1355271"/>
                <a:gd name="connsiteX1" fmla="*/ 3820886 w 3820886"/>
                <a:gd name="connsiteY1" fmla="*/ 1355271 h 1355271"/>
                <a:gd name="connsiteX0" fmla="*/ 2912436 w 2970211"/>
                <a:gd name="connsiteY0" fmla="*/ 0 h 2171700"/>
                <a:gd name="connsiteX1" fmla="*/ 495808 w 2970211"/>
                <a:gd name="connsiteY1" fmla="*/ 2171700 h 2171700"/>
                <a:gd name="connsiteX0" fmla="*/ 0 w 1502229"/>
                <a:gd name="connsiteY0" fmla="*/ 0 h 1616529"/>
                <a:gd name="connsiteX1" fmla="*/ 1502229 w 1502229"/>
                <a:gd name="connsiteY1" fmla="*/ 1616529 h 1616529"/>
                <a:gd name="connsiteX0" fmla="*/ 0 w 1562960"/>
                <a:gd name="connsiteY0" fmla="*/ 0 h 1616529"/>
                <a:gd name="connsiteX1" fmla="*/ 1502229 w 1562960"/>
                <a:gd name="connsiteY1" fmla="*/ 1616529 h 1616529"/>
                <a:gd name="connsiteX0" fmla="*/ 0 w 1564929"/>
                <a:gd name="connsiteY0" fmla="*/ 890 h 1617419"/>
                <a:gd name="connsiteX1" fmla="*/ 1502229 w 1564929"/>
                <a:gd name="connsiteY1" fmla="*/ 1617419 h 1617419"/>
                <a:gd name="connsiteX0" fmla="*/ 0 w 1611858"/>
                <a:gd name="connsiteY0" fmla="*/ 1112 h 1568655"/>
                <a:gd name="connsiteX1" fmla="*/ 1551215 w 1611858"/>
                <a:gd name="connsiteY1" fmla="*/ 1568655 h 1568655"/>
                <a:gd name="connsiteX0" fmla="*/ 800099 w 1021829"/>
                <a:gd name="connsiteY0" fmla="*/ 7492 h 1330106"/>
                <a:gd name="connsiteX1" fmla="*/ 0 w 1021829"/>
                <a:gd name="connsiteY1" fmla="*/ 1330106 h 1330106"/>
                <a:gd name="connsiteX0" fmla="*/ 1551213 w 1704988"/>
                <a:gd name="connsiteY0" fmla="*/ 663 h 1698835"/>
                <a:gd name="connsiteX1" fmla="*/ 0 w 1704988"/>
                <a:gd name="connsiteY1" fmla="*/ 1698835 h 1698835"/>
                <a:gd name="connsiteX0" fmla="*/ 1551213 w 1551213"/>
                <a:gd name="connsiteY0" fmla="*/ 0 h 1698172"/>
                <a:gd name="connsiteX1" fmla="*/ 0 w 1551213"/>
                <a:gd name="connsiteY1" fmla="*/ 1698172 h 1698172"/>
                <a:gd name="connsiteX0" fmla="*/ 1551213 w 1551213"/>
                <a:gd name="connsiteY0" fmla="*/ 0 h 1698172"/>
                <a:gd name="connsiteX1" fmla="*/ 0 w 1551213"/>
                <a:gd name="connsiteY1" fmla="*/ 1698172 h 1698172"/>
                <a:gd name="connsiteX0" fmla="*/ 1551213 w 1551213"/>
                <a:gd name="connsiteY0" fmla="*/ 0 h 1698172"/>
                <a:gd name="connsiteX1" fmla="*/ 0 w 1551213"/>
                <a:gd name="connsiteY1" fmla="*/ 1698172 h 169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1213" h="1698172">
                  <a:moveTo>
                    <a:pt x="1551213" y="0"/>
                  </a:moveTo>
                  <a:cubicBezTo>
                    <a:pt x="751112" y="212271"/>
                    <a:pt x="65314" y="718458"/>
                    <a:pt x="0" y="1698172"/>
                  </a:cubicBezTo>
                </a:path>
              </a:pathLst>
            </a:custGeom>
            <a:noFill/>
            <a:ln w="79375">
              <a:solidFill>
                <a:srgbClr val="FFC0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00172" y="5495581"/>
            <a:ext cx="5861957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666699"/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en-US" sz="1800" dirty="0" smtClean="0"/>
              <a:t>Good agreement between the MARS model and APT data on Lithium production</a:t>
            </a:r>
            <a:endParaRPr lang="en-GB" altLang="en-US" sz="1800" dirty="0"/>
          </a:p>
        </p:txBody>
      </p:sp>
      <p:graphicFrame>
        <p:nvGraphicFramePr>
          <p:cNvPr id="24" name="Group 5"/>
          <p:cNvGraphicFramePr>
            <a:graphicFrameLocks noGrp="1"/>
          </p:cNvGraphicFramePr>
          <p:nvPr>
            <p:extLst/>
          </p:nvPr>
        </p:nvGraphicFramePr>
        <p:xfrm>
          <a:off x="570489" y="2875813"/>
          <a:ext cx="580962" cy="207082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580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082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Irradiated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vert="vert27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Group 5"/>
          <p:cNvGraphicFramePr>
            <a:graphicFrameLocks noGrp="1"/>
          </p:cNvGraphicFramePr>
          <p:nvPr>
            <p:extLst/>
          </p:nvPr>
        </p:nvGraphicFramePr>
        <p:xfrm>
          <a:off x="572992" y="533508"/>
          <a:ext cx="580962" cy="207082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580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082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As-received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vert="vert27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128525" y="774117"/>
            <a:ext cx="75371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Be</a:t>
            </a:r>
            <a:r>
              <a:rPr lang="en-GB" altLang="en-US" sz="1800" baseline="-25000" dirty="0" smtClean="0"/>
              <a:t>9</a:t>
            </a:r>
            <a:r>
              <a:rPr lang="en-GB" altLang="en-US" sz="1800" dirty="0" smtClean="0"/>
              <a:t> </a:t>
            </a:r>
            <a:r>
              <a:rPr lang="en-GB" altLang="en-US" sz="1800" baseline="30000" dirty="0" smtClean="0"/>
              <a:t>+</a:t>
            </a:r>
            <a:endParaRPr lang="en-GB" altLang="en-US" sz="1800" baseline="30000" dirty="0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341639" y="774117"/>
            <a:ext cx="94988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Be</a:t>
            </a:r>
            <a:r>
              <a:rPr lang="en-GB" altLang="en-US" sz="1800" baseline="-25000" dirty="0" smtClean="0"/>
              <a:t>9</a:t>
            </a:r>
            <a:r>
              <a:rPr lang="en-GB" altLang="en-US" sz="1800" dirty="0" smtClean="0"/>
              <a:t> </a:t>
            </a:r>
            <a:r>
              <a:rPr lang="en-GB" altLang="en-US" sz="1800" baseline="30000" dirty="0" smtClean="0"/>
              <a:t>++</a:t>
            </a:r>
            <a:endParaRPr lang="en-GB" altLang="en-US" sz="1800" baseline="30000" dirty="0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169345" y="2927068"/>
            <a:ext cx="94988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Be</a:t>
            </a:r>
            <a:r>
              <a:rPr lang="en-GB" altLang="en-US" sz="1800" baseline="-25000" dirty="0" smtClean="0"/>
              <a:t>9</a:t>
            </a:r>
            <a:r>
              <a:rPr lang="en-GB" altLang="en-US" sz="1800" dirty="0" smtClean="0"/>
              <a:t> </a:t>
            </a:r>
            <a:r>
              <a:rPr lang="en-GB" altLang="en-US" sz="1800" baseline="30000" dirty="0" smtClean="0"/>
              <a:t>++</a:t>
            </a:r>
            <a:endParaRPr lang="en-GB" altLang="en-US" sz="1800" baseline="30000" dirty="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030438" y="2978368"/>
            <a:ext cx="94988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Be</a:t>
            </a:r>
            <a:r>
              <a:rPr lang="en-GB" altLang="en-US" sz="1800" baseline="-25000" dirty="0" smtClean="0"/>
              <a:t>9</a:t>
            </a:r>
            <a:r>
              <a:rPr lang="en-GB" altLang="en-US" sz="1800" dirty="0" smtClean="0"/>
              <a:t> </a:t>
            </a:r>
            <a:r>
              <a:rPr lang="en-GB" altLang="en-US" sz="1800" baseline="30000" dirty="0" smtClean="0"/>
              <a:t>+</a:t>
            </a:r>
            <a:endParaRPr lang="en-GB" altLang="en-US" sz="1800" baseline="30000" dirty="0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3746271" y="3571521"/>
            <a:ext cx="949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Li</a:t>
            </a:r>
            <a:r>
              <a:rPr lang="en-GB" altLang="en-US" sz="1800" baseline="-25000" dirty="0" smtClean="0"/>
              <a:t>7</a:t>
            </a:r>
            <a:r>
              <a:rPr lang="en-GB" altLang="en-US" sz="1800" dirty="0" smtClean="0"/>
              <a:t> </a:t>
            </a:r>
            <a:r>
              <a:rPr lang="en-GB" altLang="en-US" sz="1800" baseline="30000" dirty="0" smtClean="0"/>
              <a:t>+</a:t>
            </a:r>
            <a:endParaRPr lang="en-GB" altLang="en-US" sz="1800" baseline="30000" dirty="0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013556" y="3612003"/>
            <a:ext cx="949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Li</a:t>
            </a:r>
            <a:r>
              <a:rPr lang="en-GB" altLang="en-US" sz="1800" baseline="-25000" dirty="0" smtClean="0"/>
              <a:t>6</a:t>
            </a:r>
            <a:r>
              <a:rPr lang="en-GB" altLang="en-US" sz="1800" dirty="0" smtClean="0"/>
              <a:t> </a:t>
            </a:r>
            <a:r>
              <a:rPr lang="en-GB" altLang="en-US" sz="1800" baseline="30000" dirty="0" smtClean="0"/>
              <a:t>+</a:t>
            </a:r>
            <a:endParaRPr lang="en-GB" altLang="en-US" sz="1800" baseline="30000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9290946" y="6376817"/>
            <a:ext cx="2743200" cy="365125"/>
          </a:xfrm>
        </p:spPr>
        <p:txBody>
          <a:bodyPr/>
          <a:lstStyle/>
          <a:p>
            <a:fld id="{29BB3E5E-3ED9-4E04-8506-EFBB34434DD0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195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17"/>
          <a:stretch/>
        </p:blipFill>
        <p:spPr>
          <a:xfrm>
            <a:off x="4332261" y="492059"/>
            <a:ext cx="7478133" cy="25561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1086" y="914466"/>
            <a:ext cx="3961175" cy="1583859"/>
            <a:chOff x="4352324" y="430307"/>
            <a:chExt cx="6785332" cy="27130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2324" y="430307"/>
              <a:ext cx="6785332" cy="27130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Isosceles Triangle 6"/>
            <p:cNvSpPr/>
            <p:nvPr/>
          </p:nvSpPr>
          <p:spPr>
            <a:xfrm rot="207841">
              <a:off x="6906221" y="2103868"/>
              <a:ext cx="161017" cy="308806"/>
            </a:xfrm>
            <a:custGeom>
              <a:avLst/>
              <a:gdLst>
                <a:gd name="connsiteX0" fmla="*/ 0 w 129540"/>
                <a:gd name="connsiteY0" fmla="*/ 320040 h 320040"/>
                <a:gd name="connsiteX1" fmla="*/ 0 w 129540"/>
                <a:gd name="connsiteY1" fmla="*/ 0 h 320040"/>
                <a:gd name="connsiteX2" fmla="*/ 129540 w 129540"/>
                <a:gd name="connsiteY2" fmla="*/ 320040 h 320040"/>
                <a:gd name="connsiteX3" fmla="*/ 0 w 129540"/>
                <a:gd name="connsiteY3" fmla="*/ 320040 h 320040"/>
                <a:gd name="connsiteX0" fmla="*/ 0 w 157488"/>
                <a:gd name="connsiteY0" fmla="*/ 320040 h 320040"/>
                <a:gd name="connsiteX1" fmla="*/ 0 w 157488"/>
                <a:gd name="connsiteY1" fmla="*/ 0 h 320040"/>
                <a:gd name="connsiteX2" fmla="*/ 157488 w 157488"/>
                <a:gd name="connsiteY2" fmla="*/ 308806 h 320040"/>
                <a:gd name="connsiteX3" fmla="*/ 0 w 157488"/>
                <a:gd name="connsiteY3" fmla="*/ 320040 h 320040"/>
                <a:gd name="connsiteX0" fmla="*/ 0 w 157488"/>
                <a:gd name="connsiteY0" fmla="*/ 320040 h 320040"/>
                <a:gd name="connsiteX1" fmla="*/ 0 w 157488"/>
                <a:gd name="connsiteY1" fmla="*/ 0 h 320040"/>
                <a:gd name="connsiteX2" fmla="*/ 69937 w 157488"/>
                <a:gd name="connsiteY2" fmla="*/ 237478 h 320040"/>
                <a:gd name="connsiteX3" fmla="*/ 157488 w 157488"/>
                <a:gd name="connsiteY3" fmla="*/ 308806 h 320040"/>
                <a:gd name="connsiteX4" fmla="*/ 0 w 157488"/>
                <a:gd name="connsiteY4" fmla="*/ 320040 h 320040"/>
                <a:gd name="connsiteX0" fmla="*/ 0 w 157488"/>
                <a:gd name="connsiteY0" fmla="*/ 320040 h 320040"/>
                <a:gd name="connsiteX1" fmla="*/ 10589 w 157488"/>
                <a:gd name="connsiteY1" fmla="*/ 202900 h 320040"/>
                <a:gd name="connsiteX2" fmla="*/ 0 w 157488"/>
                <a:gd name="connsiteY2" fmla="*/ 0 h 320040"/>
                <a:gd name="connsiteX3" fmla="*/ 69937 w 157488"/>
                <a:gd name="connsiteY3" fmla="*/ 237478 h 320040"/>
                <a:gd name="connsiteX4" fmla="*/ 157488 w 157488"/>
                <a:gd name="connsiteY4" fmla="*/ 308806 h 320040"/>
                <a:gd name="connsiteX5" fmla="*/ 0 w 157488"/>
                <a:gd name="connsiteY5" fmla="*/ 320040 h 320040"/>
                <a:gd name="connsiteX0" fmla="*/ 0 w 161017"/>
                <a:gd name="connsiteY0" fmla="*/ 301169 h 308806"/>
                <a:gd name="connsiteX1" fmla="*/ 14118 w 161017"/>
                <a:gd name="connsiteY1" fmla="*/ 202900 h 308806"/>
                <a:gd name="connsiteX2" fmla="*/ 3529 w 161017"/>
                <a:gd name="connsiteY2" fmla="*/ 0 h 308806"/>
                <a:gd name="connsiteX3" fmla="*/ 73466 w 161017"/>
                <a:gd name="connsiteY3" fmla="*/ 237478 h 308806"/>
                <a:gd name="connsiteX4" fmla="*/ 161017 w 161017"/>
                <a:gd name="connsiteY4" fmla="*/ 308806 h 308806"/>
                <a:gd name="connsiteX5" fmla="*/ 0 w 161017"/>
                <a:gd name="connsiteY5" fmla="*/ 301169 h 30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017" h="308806">
                  <a:moveTo>
                    <a:pt x="0" y="301169"/>
                  </a:moveTo>
                  <a:cubicBezTo>
                    <a:pt x="1153" y="262266"/>
                    <a:pt x="12965" y="241803"/>
                    <a:pt x="14118" y="202900"/>
                  </a:cubicBezTo>
                  <a:lnTo>
                    <a:pt x="3529" y="0"/>
                  </a:lnTo>
                  <a:cubicBezTo>
                    <a:pt x="32581" y="55751"/>
                    <a:pt x="44414" y="181727"/>
                    <a:pt x="73466" y="237478"/>
                  </a:cubicBezTo>
                  <a:lnTo>
                    <a:pt x="161017" y="308806"/>
                  </a:lnTo>
                  <a:lnTo>
                    <a:pt x="0" y="301169"/>
                  </a:lnTo>
                  <a:close/>
                </a:path>
              </a:pathLst>
            </a:custGeom>
            <a:solidFill>
              <a:srgbClr val="FF000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Isosceles Triangle 6"/>
            <p:cNvSpPr/>
            <p:nvPr/>
          </p:nvSpPr>
          <p:spPr>
            <a:xfrm rot="207841">
              <a:off x="7985124" y="2080966"/>
              <a:ext cx="497385" cy="491849"/>
            </a:xfrm>
            <a:custGeom>
              <a:avLst/>
              <a:gdLst>
                <a:gd name="connsiteX0" fmla="*/ 0 w 129540"/>
                <a:gd name="connsiteY0" fmla="*/ 320040 h 320040"/>
                <a:gd name="connsiteX1" fmla="*/ 0 w 129540"/>
                <a:gd name="connsiteY1" fmla="*/ 0 h 320040"/>
                <a:gd name="connsiteX2" fmla="*/ 129540 w 129540"/>
                <a:gd name="connsiteY2" fmla="*/ 320040 h 320040"/>
                <a:gd name="connsiteX3" fmla="*/ 0 w 129540"/>
                <a:gd name="connsiteY3" fmla="*/ 320040 h 320040"/>
                <a:gd name="connsiteX0" fmla="*/ 0 w 157488"/>
                <a:gd name="connsiteY0" fmla="*/ 320040 h 320040"/>
                <a:gd name="connsiteX1" fmla="*/ 0 w 157488"/>
                <a:gd name="connsiteY1" fmla="*/ 0 h 320040"/>
                <a:gd name="connsiteX2" fmla="*/ 157488 w 157488"/>
                <a:gd name="connsiteY2" fmla="*/ 308806 h 320040"/>
                <a:gd name="connsiteX3" fmla="*/ 0 w 157488"/>
                <a:gd name="connsiteY3" fmla="*/ 320040 h 320040"/>
                <a:gd name="connsiteX0" fmla="*/ 0 w 157488"/>
                <a:gd name="connsiteY0" fmla="*/ 320040 h 320040"/>
                <a:gd name="connsiteX1" fmla="*/ 0 w 157488"/>
                <a:gd name="connsiteY1" fmla="*/ 0 h 320040"/>
                <a:gd name="connsiteX2" fmla="*/ 69937 w 157488"/>
                <a:gd name="connsiteY2" fmla="*/ 237478 h 320040"/>
                <a:gd name="connsiteX3" fmla="*/ 157488 w 157488"/>
                <a:gd name="connsiteY3" fmla="*/ 308806 h 320040"/>
                <a:gd name="connsiteX4" fmla="*/ 0 w 157488"/>
                <a:gd name="connsiteY4" fmla="*/ 320040 h 320040"/>
                <a:gd name="connsiteX0" fmla="*/ 0 w 157488"/>
                <a:gd name="connsiteY0" fmla="*/ 320040 h 320040"/>
                <a:gd name="connsiteX1" fmla="*/ 10589 w 157488"/>
                <a:gd name="connsiteY1" fmla="*/ 202900 h 320040"/>
                <a:gd name="connsiteX2" fmla="*/ 0 w 157488"/>
                <a:gd name="connsiteY2" fmla="*/ 0 h 320040"/>
                <a:gd name="connsiteX3" fmla="*/ 69937 w 157488"/>
                <a:gd name="connsiteY3" fmla="*/ 237478 h 320040"/>
                <a:gd name="connsiteX4" fmla="*/ 157488 w 157488"/>
                <a:gd name="connsiteY4" fmla="*/ 308806 h 320040"/>
                <a:gd name="connsiteX5" fmla="*/ 0 w 157488"/>
                <a:gd name="connsiteY5" fmla="*/ 320040 h 320040"/>
                <a:gd name="connsiteX0" fmla="*/ 0 w 497385"/>
                <a:gd name="connsiteY0" fmla="*/ 320040 h 320040"/>
                <a:gd name="connsiteX1" fmla="*/ 10589 w 497385"/>
                <a:gd name="connsiteY1" fmla="*/ 202900 h 320040"/>
                <a:gd name="connsiteX2" fmla="*/ 0 w 497385"/>
                <a:gd name="connsiteY2" fmla="*/ 0 h 320040"/>
                <a:gd name="connsiteX3" fmla="*/ 69937 w 497385"/>
                <a:gd name="connsiteY3" fmla="*/ 237478 h 320040"/>
                <a:gd name="connsiteX4" fmla="*/ 497385 w 497385"/>
                <a:gd name="connsiteY4" fmla="*/ 296354 h 320040"/>
                <a:gd name="connsiteX5" fmla="*/ 0 w 497385"/>
                <a:gd name="connsiteY5" fmla="*/ 320040 h 320040"/>
                <a:gd name="connsiteX0" fmla="*/ 0 w 497385"/>
                <a:gd name="connsiteY0" fmla="*/ 320040 h 320040"/>
                <a:gd name="connsiteX1" fmla="*/ 10589 w 497385"/>
                <a:gd name="connsiteY1" fmla="*/ 202900 h 320040"/>
                <a:gd name="connsiteX2" fmla="*/ 0 w 497385"/>
                <a:gd name="connsiteY2" fmla="*/ 0 h 320040"/>
                <a:gd name="connsiteX3" fmla="*/ 139803 w 497385"/>
                <a:gd name="connsiteY3" fmla="*/ 220481 h 320040"/>
                <a:gd name="connsiteX4" fmla="*/ 497385 w 497385"/>
                <a:gd name="connsiteY4" fmla="*/ 296354 h 320040"/>
                <a:gd name="connsiteX5" fmla="*/ 0 w 497385"/>
                <a:gd name="connsiteY5" fmla="*/ 320040 h 320040"/>
                <a:gd name="connsiteX0" fmla="*/ 0 w 497385"/>
                <a:gd name="connsiteY0" fmla="*/ 321343 h 321343"/>
                <a:gd name="connsiteX1" fmla="*/ 10589 w 497385"/>
                <a:gd name="connsiteY1" fmla="*/ 204203 h 321343"/>
                <a:gd name="connsiteX2" fmla="*/ 0 w 497385"/>
                <a:gd name="connsiteY2" fmla="*/ 1303 h 321343"/>
                <a:gd name="connsiteX3" fmla="*/ 56471 w 497385"/>
                <a:gd name="connsiteY3" fmla="*/ 129634 h 321343"/>
                <a:gd name="connsiteX4" fmla="*/ 139803 w 497385"/>
                <a:gd name="connsiteY4" fmla="*/ 221784 h 321343"/>
                <a:gd name="connsiteX5" fmla="*/ 497385 w 497385"/>
                <a:gd name="connsiteY5" fmla="*/ 297657 h 321343"/>
                <a:gd name="connsiteX6" fmla="*/ 0 w 497385"/>
                <a:gd name="connsiteY6" fmla="*/ 321343 h 321343"/>
                <a:gd name="connsiteX0" fmla="*/ 0 w 497385"/>
                <a:gd name="connsiteY0" fmla="*/ 321343 h 321343"/>
                <a:gd name="connsiteX1" fmla="*/ 10589 w 497385"/>
                <a:gd name="connsiteY1" fmla="*/ 204203 h 321343"/>
                <a:gd name="connsiteX2" fmla="*/ 0 w 497385"/>
                <a:gd name="connsiteY2" fmla="*/ 1303 h 321343"/>
                <a:gd name="connsiteX3" fmla="*/ 56471 w 497385"/>
                <a:gd name="connsiteY3" fmla="*/ 129634 h 321343"/>
                <a:gd name="connsiteX4" fmla="*/ 178697 w 497385"/>
                <a:gd name="connsiteY4" fmla="*/ 229022 h 321343"/>
                <a:gd name="connsiteX5" fmla="*/ 497385 w 497385"/>
                <a:gd name="connsiteY5" fmla="*/ 297657 h 321343"/>
                <a:gd name="connsiteX6" fmla="*/ 0 w 497385"/>
                <a:gd name="connsiteY6" fmla="*/ 321343 h 321343"/>
                <a:gd name="connsiteX0" fmla="*/ 0 w 497385"/>
                <a:gd name="connsiteY0" fmla="*/ 321346 h 321346"/>
                <a:gd name="connsiteX1" fmla="*/ 10589 w 497385"/>
                <a:gd name="connsiteY1" fmla="*/ 204206 h 321346"/>
                <a:gd name="connsiteX2" fmla="*/ 0 w 497385"/>
                <a:gd name="connsiteY2" fmla="*/ 1306 h 321346"/>
                <a:gd name="connsiteX3" fmla="*/ 63602 w 497385"/>
                <a:gd name="connsiteY3" fmla="*/ 129375 h 321346"/>
                <a:gd name="connsiteX4" fmla="*/ 178697 w 497385"/>
                <a:gd name="connsiteY4" fmla="*/ 229025 h 321346"/>
                <a:gd name="connsiteX5" fmla="*/ 497385 w 497385"/>
                <a:gd name="connsiteY5" fmla="*/ 297660 h 321346"/>
                <a:gd name="connsiteX6" fmla="*/ 0 w 497385"/>
                <a:gd name="connsiteY6" fmla="*/ 321346 h 321346"/>
                <a:gd name="connsiteX0" fmla="*/ 18946 w 497385"/>
                <a:gd name="connsiteY0" fmla="*/ 296108 h 297660"/>
                <a:gd name="connsiteX1" fmla="*/ 10589 w 497385"/>
                <a:gd name="connsiteY1" fmla="*/ 204206 h 297660"/>
                <a:gd name="connsiteX2" fmla="*/ 0 w 497385"/>
                <a:gd name="connsiteY2" fmla="*/ 1306 h 297660"/>
                <a:gd name="connsiteX3" fmla="*/ 63602 w 497385"/>
                <a:gd name="connsiteY3" fmla="*/ 129375 h 297660"/>
                <a:gd name="connsiteX4" fmla="*/ 178697 w 497385"/>
                <a:gd name="connsiteY4" fmla="*/ 229025 h 297660"/>
                <a:gd name="connsiteX5" fmla="*/ 497385 w 497385"/>
                <a:gd name="connsiteY5" fmla="*/ 297660 h 297660"/>
                <a:gd name="connsiteX6" fmla="*/ 18946 w 497385"/>
                <a:gd name="connsiteY6" fmla="*/ 296108 h 29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7385" h="297660">
                  <a:moveTo>
                    <a:pt x="18946" y="296108"/>
                  </a:moveTo>
                  <a:cubicBezTo>
                    <a:pt x="20099" y="257205"/>
                    <a:pt x="9436" y="243109"/>
                    <a:pt x="10589" y="204206"/>
                  </a:cubicBezTo>
                  <a:lnTo>
                    <a:pt x="0" y="1306"/>
                  </a:lnTo>
                  <a:cubicBezTo>
                    <a:pt x="10252" y="-12902"/>
                    <a:pt x="40302" y="92628"/>
                    <a:pt x="63602" y="129375"/>
                  </a:cubicBezTo>
                  <a:cubicBezTo>
                    <a:pt x="86902" y="166122"/>
                    <a:pt x="107816" y="199241"/>
                    <a:pt x="178697" y="229025"/>
                  </a:cubicBezTo>
                  <a:lnTo>
                    <a:pt x="497385" y="297660"/>
                  </a:lnTo>
                  <a:lnTo>
                    <a:pt x="18946" y="296108"/>
                  </a:lnTo>
                  <a:close/>
                </a:path>
              </a:pathLst>
            </a:custGeom>
            <a:solidFill>
              <a:srgbClr val="FF000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74563" y="3528756"/>
            <a:ext cx="7387655" cy="2862322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1800" dirty="0" smtClean="0"/>
              <a:t>After irradiation inside grains:</a:t>
            </a:r>
          </a:p>
          <a:p>
            <a:pPr>
              <a:spcBef>
                <a:spcPct val="0"/>
              </a:spcBef>
              <a:buNone/>
            </a:pPr>
            <a:endParaRPr lang="en-GB" altLang="en-US" sz="1800" dirty="0" smtClean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en-US" sz="1800" dirty="0" smtClean="0"/>
              <a:t>Transmutant Li is homogeneously distributed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GB" altLang="en-US" sz="1800" dirty="0" smtClean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en-US" sz="1800" dirty="0" smtClean="0"/>
              <a:t>Impurities (Fe, Ni, Cu, C) are still </a:t>
            </a:r>
            <a:r>
              <a:rPr lang="en-GB" altLang="en-US" sz="1800" dirty="0"/>
              <a:t>homogeneously distributed</a:t>
            </a:r>
            <a:endParaRPr lang="en-GB" altLang="en-US" sz="1800" dirty="0" smtClean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GB" altLang="en-US" sz="1800" dirty="0" smtClean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GB" altLang="en-US" sz="18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en-US" sz="1800" dirty="0" smtClean="0"/>
              <a:t>…but the temperature was low (50ºC), and the behaviour can be different under new working conditions (&gt;200ºC</a:t>
            </a:r>
            <a:r>
              <a:rPr lang="en-GB" altLang="en-US" sz="1800" dirty="0"/>
              <a:t>)</a:t>
            </a:r>
            <a:r>
              <a:rPr lang="en-GB" altLang="en-US" sz="1800" dirty="0" smtClean="0"/>
              <a:t>. Ion implantation/annealing experiments are needed</a:t>
            </a:r>
            <a:endParaRPr lang="en-GB" altLang="en-US" sz="1800" dirty="0"/>
          </a:p>
        </p:txBody>
      </p:sp>
      <p:sp>
        <p:nvSpPr>
          <p:cNvPr id="8" name="Oval 7"/>
          <p:cNvSpPr/>
          <p:nvPr/>
        </p:nvSpPr>
        <p:spPr>
          <a:xfrm>
            <a:off x="10885633" y="899299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141000" y="644267"/>
            <a:ext cx="949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endParaRPr lang="en-GB" altLang="en-US" sz="1800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38528" y="756371"/>
            <a:ext cx="949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Be</a:t>
            </a:r>
            <a:r>
              <a:rPr lang="en-GB" altLang="en-US" sz="1800" baseline="-25000" dirty="0" smtClean="0"/>
              <a:t>9</a:t>
            </a:r>
            <a:r>
              <a:rPr lang="en-GB" altLang="en-US" sz="1800" dirty="0" smtClean="0"/>
              <a:t> </a:t>
            </a:r>
            <a:r>
              <a:rPr lang="en-GB" altLang="en-US" sz="1800" baseline="30000" dirty="0" smtClean="0"/>
              <a:t>++</a:t>
            </a:r>
            <a:endParaRPr lang="en-GB" altLang="en-US" sz="1800" baseline="30000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499621" y="807671"/>
            <a:ext cx="949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Be</a:t>
            </a:r>
            <a:r>
              <a:rPr lang="en-GB" altLang="en-US" sz="1800" baseline="-25000" dirty="0" smtClean="0"/>
              <a:t>9</a:t>
            </a:r>
            <a:r>
              <a:rPr lang="en-GB" altLang="en-US" sz="1800" dirty="0" smtClean="0"/>
              <a:t> </a:t>
            </a:r>
            <a:r>
              <a:rPr lang="en-GB" altLang="en-US" sz="1800" baseline="30000" dirty="0" smtClean="0"/>
              <a:t>+</a:t>
            </a:r>
            <a:endParaRPr lang="en-GB" altLang="en-US" sz="1800" baseline="30000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215454" y="1400824"/>
            <a:ext cx="949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Li</a:t>
            </a:r>
            <a:r>
              <a:rPr lang="en-GB" altLang="en-US" sz="1800" baseline="-25000" dirty="0" smtClean="0"/>
              <a:t>7</a:t>
            </a:r>
            <a:r>
              <a:rPr lang="en-GB" altLang="en-US" sz="1800" dirty="0" smtClean="0"/>
              <a:t> </a:t>
            </a:r>
            <a:r>
              <a:rPr lang="en-GB" altLang="en-US" sz="1800" baseline="30000" dirty="0" smtClean="0"/>
              <a:t>+</a:t>
            </a:r>
            <a:endParaRPr lang="en-GB" altLang="en-US" sz="1800" baseline="30000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482739" y="1441306"/>
            <a:ext cx="949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Li</a:t>
            </a:r>
            <a:r>
              <a:rPr lang="en-GB" altLang="en-US" sz="1800" baseline="-25000" dirty="0" smtClean="0"/>
              <a:t>6</a:t>
            </a:r>
            <a:r>
              <a:rPr lang="en-GB" altLang="en-US" sz="1800" dirty="0" smtClean="0"/>
              <a:t> </a:t>
            </a:r>
            <a:r>
              <a:rPr lang="en-GB" altLang="en-US" sz="1800" baseline="30000" dirty="0" smtClean="0"/>
              <a:t>+</a:t>
            </a:r>
            <a:endParaRPr lang="en-GB" altLang="en-US" sz="1800" baseline="300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9220200" y="6391078"/>
            <a:ext cx="2743200" cy="365125"/>
          </a:xfrm>
        </p:spPr>
        <p:txBody>
          <a:bodyPr/>
          <a:lstStyle/>
          <a:p>
            <a:fld id="{29BB3E5E-3ED9-4E04-8506-EFBB34434DD0}" type="slidenum">
              <a:rPr lang="en-GB" smtClean="0"/>
              <a:t>18</a:t>
            </a:fld>
            <a:endParaRPr lang="en-GB" dirty="0"/>
          </a:p>
        </p:txBody>
      </p:sp>
      <p:pic>
        <p:nvPicPr>
          <p:cNvPr id="19" name="Picture 4" descr="Manet-2-13dpa-2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96293" y="3125313"/>
            <a:ext cx="2320717" cy="3127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37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678" b="60090" l="49357" r="72212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4" t="30855" r="27977" b="39997"/>
          <a:stretch/>
        </p:blipFill>
        <p:spPr>
          <a:xfrm>
            <a:off x="555367" y="338499"/>
            <a:ext cx="3308866" cy="3209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09" b="59641" l="52053" r="73744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0" t="31321" r="27034" b="39826"/>
          <a:stretch/>
        </p:blipFill>
        <p:spPr>
          <a:xfrm>
            <a:off x="3723600" y="435186"/>
            <a:ext cx="2990850" cy="3028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8" b="100000" l="0" r="98674">
                        <a14:backgroundMark x1="2422" y1="85775" x2="2422" y2="85775"/>
                        <a14:backgroundMark x1="66239" y1="93662" x2="51709" y2="97183"/>
                        <a14:backgroundMark x1="26353" y1="94648" x2="4986" y2="72535"/>
                        <a14:backgroundMark x1="3419" y1="70563" x2="427" y2="5140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0" y="3547700"/>
            <a:ext cx="2914650" cy="2952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6086" y="3470630"/>
            <a:ext cx="3065292" cy="3106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30" y="338499"/>
            <a:ext cx="3082210" cy="2441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99"/>
          <p:cNvSpPr>
            <a:spLocks noChangeArrowheads="1"/>
          </p:cNvSpPr>
          <p:nvPr/>
        </p:nvSpPr>
        <p:spPr bwMode="auto">
          <a:xfrm>
            <a:off x="8087319" y="5542586"/>
            <a:ext cx="3269664" cy="954107"/>
          </a:xfrm>
          <a:prstGeom prst="rect">
            <a:avLst/>
          </a:prstGeom>
          <a:solidFill>
            <a:schemeClr val="bg1"/>
          </a:solidFill>
          <a:ln w="57150">
            <a:solidFill>
              <a:srgbClr val="A5002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altLang="en-US" sz="28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Radiation embrittlement?</a:t>
            </a:r>
            <a:endParaRPr lang="en-GB" altLang="en-US" sz="2800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-3809" y="-29028"/>
            <a:ext cx="3536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NuMI beam window </a:t>
            </a:r>
            <a:r>
              <a:rPr lang="en-US" altLang="en-US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endParaRPr lang="en-GB" altLang="en-US" dirty="0">
              <a:ln w="0"/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306584"/>
              </p:ext>
            </p:extLst>
          </p:nvPr>
        </p:nvGraphicFramePr>
        <p:xfrm>
          <a:off x="111765" y="817564"/>
          <a:ext cx="580962" cy="207082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580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082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Irradiated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vert="vert270" anchor="ctr" horzOverflow="overflow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640942"/>
              </p:ext>
            </p:extLst>
          </p:nvPr>
        </p:nvGraphicFramePr>
        <p:xfrm>
          <a:off x="145429" y="3948820"/>
          <a:ext cx="580962" cy="207082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580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082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As-received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vert="vert270" anchor="ctr" horzOverflow="overflow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9"/>
          <a:stretch/>
        </p:blipFill>
        <p:spPr>
          <a:xfrm>
            <a:off x="7032466" y="2964992"/>
            <a:ext cx="4662851" cy="157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933566"/>
              </p:ext>
            </p:extLst>
          </p:nvPr>
        </p:nvGraphicFramePr>
        <p:xfrm>
          <a:off x="7784773" y="523723"/>
          <a:ext cx="298184" cy="207082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98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082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Irradiated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vert="vert270" anchor="ctr" horzOverflow="overflow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9251435" y="6314130"/>
            <a:ext cx="2743200" cy="365125"/>
          </a:xfrm>
        </p:spPr>
        <p:txBody>
          <a:bodyPr/>
          <a:lstStyle/>
          <a:p>
            <a:fld id="{29BB3E5E-3ED9-4E04-8506-EFBB34434DD0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378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712" y="304199"/>
            <a:ext cx="93550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Beryllium </a:t>
            </a:r>
            <a:endParaRPr lang="en-GB" alt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GB" alt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GB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extensively used as a material </a:t>
            </a:r>
            <a:r>
              <a:rPr lang="en-GB" alt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neutrino targets parts, </a:t>
            </a:r>
            <a:r>
              <a:rPr lang="en-GB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example – beam </a:t>
            </a:r>
            <a:r>
              <a:rPr lang="en-GB" alt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window</a:t>
            </a:r>
          </a:p>
          <a:p>
            <a:pPr marL="285750" indent="-285750">
              <a:buFontTx/>
              <a:buChar char="-"/>
              <a:defRPr/>
            </a:pPr>
            <a:r>
              <a:rPr lang="en-GB" alt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a promising candidate for future high-power neutrino sources</a:t>
            </a:r>
            <a:endParaRPr lang="en-GB" alt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Group 610"/>
          <p:cNvGraphicFramePr>
            <a:graphicFrameLocks noGrp="1"/>
          </p:cNvGraphicFramePr>
          <p:nvPr>
            <p:extLst/>
          </p:nvPr>
        </p:nvGraphicFramePr>
        <p:xfrm>
          <a:off x="292566" y="2388476"/>
          <a:ext cx="7316789" cy="2388222"/>
        </p:xfrm>
        <a:graphic>
          <a:graphicData uri="http://schemas.openxmlformats.org/drawingml/2006/table">
            <a:tbl>
              <a:tblPr firstRow="1" firstCol="1" bandCol="1">
                <a:tableStyleId>{93296810-A885-4BE3-A3E7-6D5BEEA58F35}</a:tableStyleId>
              </a:tblPr>
              <a:tblGrid>
                <a:gridCol w="1315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44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63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3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355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6955">
                <a:tc rowSpan="3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Application</a:t>
                      </a: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 gridSpan="5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Operating conditions</a:t>
                      </a: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Proton beam 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parameters</a:t>
                      </a: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3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Avg. T 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(°C)</a:t>
                      </a: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Peak T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(°C)</a:t>
                      </a: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Total DPA</a:t>
                      </a: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Gas production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(appm/DPA)</a:t>
                      </a: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95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He</a:t>
                      </a: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32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Beam window 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(vacuum to air)</a:t>
                      </a: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300</a:t>
                      </a: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~ 0.23/</a:t>
                      </a:r>
                      <a:r>
                        <a:rPr kumimoji="0" lang="en-GB" alt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yr</a:t>
                      </a: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&gt;2000</a:t>
                      </a: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&gt;2000</a:t>
                      </a: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700 kW; 120 GeV;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~1 Hz; σ</a:t>
                      </a:r>
                      <a:r>
                        <a:rPr kumimoji="0" lang="en-GB" alt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rms</a:t>
                      </a:r>
                      <a:r>
                        <a:rPr kumimoji="0" lang="en-GB" alt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= 1.3 mm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32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Target</a:t>
                      </a: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375</a:t>
                      </a: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450</a:t>
                      </a: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~ 0.23/</a:t>
                      </a:r>
                      <a:r>
                        <a:rPr kumimoji="0" lang="en-GB" alt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yr</a:t>
                      </a: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&gt;2000</a:t>
                      </a: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&gt;2000</a:t>
                      </a: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700 kW; 120 GeV;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~1 Hz; </a:t>
                      </a:r>
                      <a:r>
                        <a:rPr kumimoji="0" lang="en-GB" alt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σ</a:t>
                      </a:r>
                      <a:r>
                        <a:rPr kumimoji="0" lang="en-GB" altLang="en-US" sz="1400" u="none" strike="noStrike" cap="none" normalizeH="0" baseline="-30000" dirty="0" err="1" smtClean="0">
                          <a:ln>
                            <a:noFill/>
                          </a:ln>
                          <a:effectLst/>
                        </a:rPr>
                        <a:t>rms</a:t>
                      </a: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= 1.3 mm</a:t>
                      </a: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7" marR="35997" marT="46794" marB="46794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24712" y="1622783"/>
            <a:ext cx="692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 smtClean="0"/>
              <a:t>For example, the expected working  conditions  for some parts of the Long-Baseline Neutrino Facility (LBNF) </a:t>
            </a:r>
            <a:endParaRPr lang="en-GB" altLang="en-US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292566" y="5359018"/>
            <a:ext cx="6928506" cy="659177"/>
            <a:chOff x="292566" y="5795681"/>
            <a:chExt cx="6928506" cy="659177"/>
          </a:xfrm>
        </p:grpSpPr>
        <p:sp>
          <p:nvSpPr>
            <p:cNvPr id="6" name="Rounded Rectangle 5"/>
            <p:cNvSpPr/>
            <p:nvPr/>
          </p:nvSpPr>
          <p:spPr>
            <a:xfrm>
              <a:off x="292566" y="5795681"/>
              <a:ext cx="6928506" cy="65917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60420" y="5827860"/>
              <a:ext cx="6792798" cy="5948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Environment: elevated temperature + radiation + pulsing loads</a:t>
              </a:r>
              <a:endParaRPr lang="en-GB" sz="2000" kern="12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5536" y="3154441"/>
            <a:ext cx="3763028" cy="29838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08488" y="6018195"/>
            <a:ext cx="434007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latin typeface="Times New Roman" panose="02020603050405020304" pitchFamily="18" charset="0"/>
              </a:rPr>
              <a:t>Compressive fracture or yield strength as a function of fluence (E &gt; 1 MeV) for </a:t>
            </a:r>
            <a:r>
              <a:rPr lang="en-GB" sz="1200" dirty="0" smtClean="0">
                <a:latin typeface="Times New Roman" panose="02020603050405020304" pitchFamily="18" charset="0"/>
              </a:rPr>
              <a:t>beryllium specimens </a:t>
            </a:r>
            <a:r>
              <a:rPr lang="en-GB" sz="1200" dirty="0">
                <a:latin typeface="Times New Roman" panose="02020603050405020304" pitchFamily="18" charset="0"/>
              </a:rPr>
              <a:t>irradiated at 75-125°C.</a:t>
            </a:r>
          </a:p>
          <a:p>
            <a:r>
              <a:rPr lang="en-GB" sz="1200" i="1" dirty="0"/>
              <a:t>D.S. </a:t>
            </a:r>
            <a:r>
              <a:rPr lang="en-GB" sz="1200" i="1" dirty="0" err="1"/>
              <a:t>Gelles</a:t>
            </a:r>
            <a:r>
              <a:rPr lang="en-GB" sz="1200" i="1" dirty="0"/>
              <a:t> </a:t>
            </a:r>
            <a:r>
              <a:rPr lang="en-GB" sz="1200" i="1" dirty="0" err="1"/>
              <a:t>rt</a:t>
            </a:r>
            <a:r>
              <a:rPr lang="en-GB" sz="1200" i="1" dirty="0"/>
              <a:t> </a:t>
            </a:r>
            <a:r>
              <a:rPr lang="en-GB" sz="1200" i="1" dirty="0" err="1"/>
              <a:t>ul</a:t>
            </a:r>
            <a:r>
              <a:rPr lang="en-GB" sz="1200" i="1" dirty="0"/>
              <a:t>. /Journal of Nuclear Materials 212-2I5 (1994) 29-3X</a:t>
            </a:r>
            <a:endParaRPr lang="en-GB" sz="1200" dirty="0"/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8230628" y="2058635"/>
          <a:ext cx="3817937" cy="1144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8985477" y="1608133"/>
            <a:ext cx="2363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can we expect?</a:t>
            </a:r>
            <a:endParaRPr lang="en-GB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75693" y="6533216"/>
            <a:ext cx="2743200" cy="365125"/>
          </a:xfrm>
        </p:spPr>
        <p:txBody>
          <a:bodyPr/>
          <a:lstStyle/>
          <a:p>
            <a:fld id="{29BB3E5E-3ED9-4E04-8506-EFBB34434DD0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79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3E5E-3ED9-4E04-8506-EFBB34434DD0}" type="slidenum">
              <a:rPr lang="en-GB" smtClean="0"/>
              <a:t>20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4296" y="347173"/>
            <a:ext cx="4219490" cy="3382658"/>
          </a:xfrm>
          <a:prstGeom prst="rect">
            <a:avLst/>
          </a:prstGeom>
          <a:ln w="762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093" y="297003"/>
            <a:ext cx="3551963" cy="3720214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736564" y="1928067"/>
            <a:ext cx="576154" cy="560377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429080" y="3222792"/>
            <a:ext cx="539752" cy="507039"/>
          </a:xfrm>
          <a:prstGeom prst="rect">
            <a:avLst/>
          </a:prstGeom>
          <a:noFill/>
          <a:ln w="50800" cmpd="sng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8610600" y="629979"/>
            <a:ext cx="3253654" cy="6009875"/>
            <a:chOff x="8606972" y="725714"/>
            <a:chExt cx="3253654" cy="60098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8610599" y="725714"/>
              <a:ext cx="3190795" cy="5712332"/>
            </a:xfrm>
            <a:prstGeom prst="rect">
              <a:avLst/>
            </a:prstGeom>
            <a:ln w="76200">
              <a:solidFill>
                <a:srgbClr val="00B0F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512"/>
            <a:stretch/>
          </p:blipFill>
          <p:spPr>
            <a:xfrm>
              <a:off x="8606972" y="6140503"/>
              <a:ext cx="3253654" cy="595086"/>
            </a:xfrm>
            <a:prstGeom prst="rect">
              <a:avLst/>
            </a:prstGeom>
          </p:spPr>
        </p:pic>
      </p:grpSp>
      <p:cxnSp>
        <p:nvCxnSpPr>
          <p:cNvPr id="11" name="Straight Connector 10"/>
          <p:cNvCxnSpPr/>
          <p:nvPr/>
        </p:nvCxnSpPr>
        <p:spPr>
          <a:xfrm flipH="1">
            <a:off x="2312718" y="347173"/>
            <a:ext cx="1761579" cy="1580894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2354367" y="2488445"/>
            <a:ext cx="1675454" cy="128293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4951764" y="4036964"/>
            <a:ext cx="3597150" cy="2363836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973249" y="629978"/>
            <a:ext cx="3637351" cy="2589860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33838" y="4640108"/>
            <a:ext cx="4195242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666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FIB preparation for EBSD analysis</a:t>
            </a:r>
            <a:endParaRPr lang="en-GB" altLang="en-US" sz="18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756128" y="4212763"/>
            <a:ext cx="3344016" cy="2471150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9982200" y="3309258"/>
            <a:ext cx="1106714" cy="1219200"/>
          </a:xfrm>
          <a:prstGeom prst="rect">
            <a:avLst/>
          </a:prstGeom>
          <a:noFill/>
          <a:ln w="508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8142514" y="3265714"/>
            <a:ext cx="1799772" cy="885371"/>
          </a:xfrm>
          <a:prstGeom prst="line">
            <a:avLst/>
          </a:prstGeom>
          <a:ln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295781" y="4528457"/>
            <a:ext cx="1646505" cy="2144243"/>
          </a:xfrm>
          <a:prstGeom prst="line">
            <a:avLst/>
          </a:prstGeom>
          <a:ln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88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3" t="32762" r="42052" b="29271"/>
          <a:stretch/>
        </p:blipFill>
        <p:spPr>
          <a:xfrm rot="16200000">
            <a:off x="557429" y="400446"/>
            <a:ext cx="3489022" cy="3287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3" name="Group 22"/>
          <p:cNvGrpSpPr/>
          <p:nvPr/>
        </p:nvGrpSpPr>
        <p:grpSpPr>
          <a:xfrm>
            <a:off x="8740204" y="299651"/>
            <a:ext cx="2556371" cy="2345445"/>
            <a:chOff x="9356394" y="4306054"/>
            <a:chExt cx="2556371" cy="234544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6394" y="4306054"/>
              <a:ext cx="2556371" cy="23454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Freeform 17"/>
            <p:cNvSpPr/>
            <p:nvPr/>
          </p:nvSpPr>
          <p:spPr>
            <a:xfrm>
              <a:off x="9680114" y="4333096"/>
              <a:ext cx="1116838" cy="2309090"/>
            </a:xfrm>
            <a:custGeom>
              <a:avLst/>
              <a:gdLst>
                <a:gd name="connsiteX0" fmla="*/ 0 w 269966"/>
                <a:gd name="connsiteY0" fmla="*/ 0 h 87086"/>
                <a:gd name="connsiteX1" fmla="*/ 130629 w 269966"/>
                <a:gd name="connsiteY1" fmla="*/ 26126 h 87086"/>
                <a:gd name="connsiteX2" fmla="*/ 235132 w 269966"/>
                <a:gd name="connsiteY2" fmla="*/ 52252 h 87086"/>
                <a:gd name="connsiteX3" fmla="*/ 269966 w 269966"/>
                <a:gd name="connsiteY3" fmla="*/ 87086 h 87086"/>
                <a:gd name="connsiteX0" fmla="*/ 0 w 1010195"/>
                <a:gd name="connsiteY0" fmla="*/ 1048833 h 1049100"/>
                <a:gd name="connsiteX1" fmla="*/ 870858 w 1010195"/>
                <a:gd name="connsiteY1" fmla="*/ 64765 h 1049100"/>
                <a:gd name="connsiteX2" fmla="*/ 975361 w 1010195"/>
                <a:gd name="connsiteY2" fmla="*/ 90891 h 1049100"/>
                <a:gd name="connsiteX3" fmla="*/ 1010195 w 1010195"/>
                <a:gd name="connsiteY3" fmla="*/ 125725 h 1049100"/>
                <a:gd name="connsiteX0" fmla="*/ 0 w 1056849"/>
                <a:gd name="connsiteY0" fmla="*/ 1023432 h 1023432"/>
                <a:gd name="connsiteX1" fmla="*/ 975361 w 1056849"/>
                <a:gd name="connsiteY1" fmla="*/ 65490 h 1023432"/>
                <a:gd name="connsiteX2" fmla="*/ 1010195 w 1056849"/>
                <a:gd name="connsiteY2" fmla="*/ 100324 h 1023432"/>
                <a:gd name="connsiteX0" fmla="*/ 966725 w 1960678"/>
                <a:gd name="connsiteY0" fmla="*/ 1037372 h 3362561"/>
                <a:gd name="connsiteX1" fmla="*/ 1942086 w 1960678"/>
                <a:gd name="connsiteY1" fmla="*/ 79430 h 3362561"/>
                <a:gd name="connsiteX2" fmla="*/ 74 w 1960678"/>
                <a:gd name="connsiteY2" fmla="*/ 3362561 h 3362561"/>
                <a:gd name="connsiteX0" fmla="*/ 966651 w 966651"/>
                <a:gd name="connsiteY0" fmla="*/ 0 h 2325189"/>
                <a:gd name="connsiteX1" fmla="*/ 0 w 966651"/>
                <a:gd name="connsiteY1" fmla="*/ 2325189 h 2325189"/>
                <a:gd name="connsiteX0" fmla="*/ 966651 w 967986"/>
                <a:gd name="connsiteY0" fmla="*/ 0 h 2325189"/>
                <a:gd name="connsiteX1" fmla="*/ 959566 w 967986"/>
                <a:gd name="connsiteY1" fmla="*/ 249758 h 2325189"/>
                <a:gd name="connsiteX2" fmla="*/ 0 w 967986"/>
                <a:gd name="connsiteY2" fmla="*/ 2325189 h 2325189"/>
                <a:gd name="connsiteX0" fmla="*/ 966651 w 1062207"/>
                <a:gd name="connsiteY0" fmla="*/ 0 h 2325189"/>
                <a:gd name="connsiteX1" fmla="*/ 959566 w 1062207"/>
                <a:gd name="connsiteY1" fmla="*/ 249758 h 2325189"/>
                <a:gd name="connsiteX2" fmla="*/ 1058747 w 1062207"/>
                <a:gd name="connsiteY2" fmla="*/ 455052 h 2325189"/>
                <a:gd name="connsiteX3" fmla="*/ 0 w 1062207"/>
                <a:gd name="connsiteY3" fmla="*/ 2325189 h 2325189"/>
                <a:gd name="connsiteX0" fmla="*/ 966651 w 1062207"/>
                <a:gd name="connsiteY0" fmla="*/ 0 h 2325189"/>
                <a:gd name="connsiteX1" fmla="*/ 959566 w 1062207"/>
                <a:gd name="connsiteY1" fmla="*/ 249758 h 2325189"/>
                <a:gd name="connsiteX2" fmla="*/ 1058747 w 1062207"/>
                <a:gd name="connsiteY2" fmla="*/ 455052 h 2325189"/>
                <a:gd name="connsiteX3" fmla="*/ 0 w 1062207"/>
                <a:gd name="connsiteY3" fmla="*/ 2325189 h 2325189"/>
                <a:gd name="connsiteX0" fmla="*/ 966651 w 1063282"/>
                <a:gd name="connsiteY0" fmla="*/ 0 h 2325189"/>
                <a:gd name="connsiteX1" fmla="*/ 959566 w 1063282"/>
                <a:gd name="connsiteY1" fmla="*/ 249758 h 2325189"/>
                <a:gd name="connsiteX2" fmla="*/ 1058747 w 1063282"/>
                <a:gd name="connsiteY2" fmla="*/ 455052 h 2325189"/>
                <a:gd name="connsiteX3" fmla="*/ 0 w 1063282"/>
                <a:gd name="connsiteY3" fmla="*/ 2325189 h 2325189"/>
                <a:gd name="connsiteX0" fmla="*/ 966651 w 1063282"/>
                <a:gd name="connsiteY0" fmla="*/ 0 h 2325189"/>
                <a:gd name="connsiteX1" fmla="*/ 959566 w 1063282"/>
                <a:gd name="connsiteY1" fmla="*/ 249758 h 2325189"/>
                <a:gd name="connsiteX2" fmla="*/ 1058747 w 1063282"/>
                <a:gd name="connsiteY2" fmla="*/ 455052 h 2325189"/>
                <a:gd name="connsiteX3" fmla="*/ 0 w 1063282"/>
                <a:gd name="connsiteY3" fmla="*/ 2325189 h 2325189"/>
                <a:gd name="connsiteX0" fmla="*/ 966651 w 1063282"/>
                <a:gd name="connsiteY0" fmla="*/ 0 h 2325189"/>
                <a:gd name="connsiteX1" fmla="*/ 959566 w 1063282"/>
                <a:gd name="connsiteY1" fmla="*/ 249758 h 2325189"/>
                <a:gd name="connsiteX2" fmla="*/ 1058747 w 1063282"/>
                <a:gd name="connsiteY2" fmla="*/ 455052 h 2325189"/>
                <a:gd name="connsiteX3" fmla="*/ 0 w 1063282"/>
                <a:gd name="connsiteY3" fmla="*/ 2325189 h 2325189"/>
                <a:gd name="connsiteX0" fmla="*/ 966651 w 1063282"/>
                <a:gd name="connsiteY0" fmla="*/ 0 h 2325189"/>
                <a:gd name="connsiteX1" fmla="*/ 959566 w 1063282"/>
                <a:gd name="connsiteY1" fmla="*/ 249758 h 2325189"/>
                <a:gd name="connsiteX2" fmla="*/ 1058747 w 1063282"/>
                <a:gd name="connsiteY2" fmla="*/ 455052 h 2325189"/>
                <a:gd name="connsiteX3" fmla="*/ 0 w 1063282"/>
                <a:gd name="connsiteY3" fmla="*/ 2325189 h 2325189"/>
                <a:gd name="connsiteX0" fmla="*/ 966651 w 1063282"/>
                <a:gd name="connsiteY0" fmla="*/ 0 h 2325189"/>
                <a:gd name="connsiteX1" fmla="*/ 959566 w 1063282"/>
                <a:gd name="connsiteY1" fmla="*/ 249758 h 2325189"/>
                <a:gd name="connsiteX2" fmla="*/ 1058747 w 1063282"/>
                <a:gd name="connsiteY2" fmla="*/ 455052 h 2325189"/>
                <a:gd name="connsiteX3" fmla="*/ 0 w 1063282"/>
                <a:gd name="connsiteY3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0 w 1058778"/>
                <a:gd name="connsiteY4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0 w 1058778"/>
                <a:gd name="connsiteY5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669105 w 1058778"/>
                <a:gd name="connsiteY5" fmla="*/ 938961 h 2325189"/>
                <a:gd name="connsiteX6" fmla="*/ 0 w 1058778"/>
                <a:gd name="connsiteY6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669105 w 1058778"/>
                <a:gd name="connsiteY5" fmla="*/ 938961 h 2325189"/>
                <a:gd name="connsiteX6" fmla="*/ 626598 w 1058778"/>
                <a:gd name="connsiteY6" fmla="*/ 1188247 h 2325189"/>
                <a:gd name="connsiteX7" fmla="*/ 0 w 1058778"/>
                <a:gd name="connsiteY7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669105 w 1058778"/>
                <a:gd name="connsiteY5" fmla="*/ 938961 h 2325189"/>
                <a:gd name="connsiteX6" fmla="*/ 640768 w 1058778"/>
                <a:gd name="connsiteY6" fmla="*/ 1012280 h 2325189"/>
                <a:gd name="connsiteX7" fmla="*/ 0 w 1058778"/>
                <a:gd name="connsiteY7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669105 w 1058778"/>
                <a:gd name="connsiteY5" fmla="*/ 938961 h 2325189"/>
                <a:gd name="connsiteX6" fmla="*/ 640768 w 1058778"/>
                <a:gd name="connsiteY6" fmla="*/ 1012280 h 2325189"/>
                <a:gd name="connsiteX7" fmla="*/ 435320 w 1058778"/>
                <a:gd name="connsiteY7" fmla="*/ 1371546 h 2325189"/>
                <a:gd name="connsiteX8" fmla="*/ 0 w 1058778"/>
                <a:gd name="connsiteY8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669105 w 1058778"/>
                <a:gd name="connsiteY5" fmla="*/ 938961 h 2325189"/>
                <a:gd name="connsiteX6" fmla="*/ 640768 w 1058778"/>
                <a:gd name="connsiteY6" fmla="*/ 1012280 h 2325189"/>
                <a:gd name="connsiteX7" fmla="*/ 435320 w 1058778"/>
                <a:gd name="connsiteY7" fmla="*/ 1371546 h 2325189"/>
                <a:gd name="connsiteX8" fmla="*/ 499080 w 1058778"/>
                <a:gd name="connsiteY8" fmla="*/ 1525516 h 2325189"/>
                <a:gd name="connsiteX9" fmla="*/ 0 w 1058778"/>
                <a:gd name="connsiteY9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669105 w 1058778"/>
                <a:gd name="connsiteY5" fmla="*/ 938961 h 2325189"/>
                <a:gd name="connsiteX6" fmla="*/ 640768 w 1058778"/>
                <a:gd name="connsiteY6" fmla="*/ 1012280 h 2325189"/>
                <a:gd name="connsiteX7" fmla="*/ 435320 w 1058778"/>
                <a:gd name="connsiteY7" fmla="*/ 1371546 h 2325189"/>
                <a:gd name="connsiteX8" fmla="*/ 499080 w 1058778"/>
                <a:gd name="connsiteY8" fmla="*/ 1525516 h 2325189"/>
                <a:gd name="connsiteX9" fmla="*/ 477826 w 1058778"/>
                <a:gd name="connsiteY9" fmla="*/ 1745475 h 2325189"/>
                <a:gd name="connsiteX10" fmla="*/ 0 w 1058778"/>
                <a:gd name="connsiteY10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669105 w 1058778"/>
                <a:gd name="connsiteY5" fmla="*/ 938961 h 2325189"/>
                <a:gd name="connsiteX6" fmla="*/ 640768 w 1058778"/>
                <a:gd name="connsiteY6" fmla="*/ 1012280 h 2325189"/>
                <a:gd name="connsiteX7" fmla="*/ 435320 w 1058778"/>
                <a:gd name="connsiteY7" fmla="*/ 1371546 h 2325189"/>
                <a:gd name="connsiteX8" fmla="*/ 499080 w 1058778"/>
                <a:gd name="connsiteY8" fmla="*/ 1525516 h 2325189"/>
                <a:gd name="connsiteX9" fmla="*/ 477826 w 1058778"/>
                <a:gd name="connsiteY9" fmla="*/ 1745475 h 2325189"/>
                <a:gd name="connsiteX10" fmla="*/ 173198 w 1058778"/>
                <a:gd name="connsiteY10" fmla="*/ 1899446 h 2325189"/>
                <a:gd name="connsiteX11" fmla="*/ 0 w 1058778"/>
                <a:gd name="connsiteY11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669105 w 1058778"/>
                <a:gd name="connsiteY5" fmla="*/ 938961 h 2325189"/>
                <a:gd name="connsiteX6" fmla="*/ 640768 w 1058778"/>
                <a:gd name="connsiteY6" fmla="*/ 1012280 h 2325189"/>
                <a:gd name="connsiteX7" fmla="*/ 435320 w 1058778"/>
                <a:gd name="connsiteY7" fmla="*/ 1371546 h 2325189"/>
                <a:gd name="connsiteX8" fmla="*/ 499080 w 1058778"/>
                <a:gd name="connsiteY8" fmla="*/ 1525516 h 2325189"/>
                <a:gd name="connsiteX9" fmla="*/ 477826 w 1058778"/>
                <a:gd name="connsiteY9" fmla="*/ 1745475 h 2325189"/>
                <a:gd name="connsiteX10" fmla="*/ 173198 w 1058778"/>
                <a:gd name="connsiteY10" fmla="*/ 1899446 h 2325189"/>
                <a:gd name="connsiteX11" fmla="*/ 0 w 1058778"/>
                <a:gd name="connsiteY11" fmla="*/ 2325189 h 2325189"/>
                <a:gd name="connsiteX0" fmla="*/ 966651 w 1058778"/>
                <a:gd name="connsiteY0" fmla="*/ 0 h 2273866"/>
                <a:gd name="connsiteX1" fmla="*/ 959566 w 1058778"/>
                <a:gd name="connsiteY1" fmla="*/ 198435 h 2273866"/>
                <a:gd name="connsiteX2" fmla="*/ 1058747 w 1058778"/>
                <a:gd name="connsiteY2" fmla="*/ 403729 h 2273866"/>
                <a:gd name="connsiteX3" fmla="*/ 839130 w 1058778"/>
                <a:gd name="connsiteY3" fmla="*/ 550368 h 2273866"/>
                <a:gd name="connsiteX4" fmla="*/ 824962 w 1058778"/>
                <a:gd name="connsiteY4" fmla="*/ 689676 h 2273866"/>
                <a:gd name="connsiteX5" fmla="*/ 669105 w 1058778"/>
                <a:gd name="connsiteY5" fmla="*/ 887638 h 2273866"/>
                <a:gd name="connsiteX6" fmla="*/ 640768 w 1058778"/>
                <a:gd name="connsiteY6" fmla="*/ 960957 h 2273866"/>
                <a:gd name="connsiteX7" fmla="*/ 435320 w 1058778"/>
                <a:gd name="connsiteY7" fmla="*/ 1320223 h 2273866"/>
                <a:gd name="connsiteX8" fmla="*/ 499080 w 1058778"/>
                <a:gd name="connsiteY8" fmla="*/ 1474193 h 2273866"/>
                <a:gd name="connsiteX9" fmla="*/ 477826 w 1058778"/>
                <a:gd name="connsiteY9" fmla="*/ 1694152 h 2273866"/>
                <a:gd name="connsiteX10" fmla="*/ 173198 w 1058778"/>
                <a:gd name="connsiteY10" fmla="*/ 1848123 h 2273866"/>
                <a:gd name="connsiteX11" fmla="*/ 0 w 1058778"/>
                <a:gd name="connsiteY11" fmla="*/ 2273866 h 2273866"/>
                <a:gd name="connsiteX0" fmla="*/ 980819 w 1072946"/>
                <a:gd name="connsiteY0" fmla="*/ 0 h 2295862"/>
                <a:gd name="connsiteX1" fmla="*/ 973734 w 1072946"/>
                <a:gd name="connsiteY1" fmla="*/ 198435 h 2295862"/>
                <a:gd name="connsiteX2" fmla="*/ 1072915 w 1072946"/>
                <a:gd name="connsiteY2" fmla="*/ 403729 h 2295862"/>
                <a:gd name="connsiteX3" fmla="*/ 853298 w 1072946"/>
                <a:gd name="connsiteY3" fmla="*/ 550368 h 2295862"/>
                <a:gd name="connsiteX4" fmla="*/ 839130 w 1072946"/>
                <a:gd name="connsiteY4" fmla="*/ 689676 h 2295862"/>
                <a:gd name="connsiteX5" fmla="*/ 683273 w 1072946"/>
                <a:gd name="connsiteY5" fmla="*/ 887638 h 2295862"/>
                <a:gd name="connsiteX6" fmla="*/ 654936 w 1072946"/>
                <a:gd name="connsiteY6" fmla="*/ 960957 h 2295862"/>
                <a:gd name="connsiteX7" fmla="*/ 449488 w 1072946"/>
                <a:gd name="connsiteY7" fmla="*/ 1320223 h 2295862"/>
                <a:gd name="connsiteX8" fmla="*/ 513248 w 1072946"/>
                <a:gd name="connsiteY8" fmla="*/ 1474193 h 2295862"/>
                <a:gd name="connsiteX9" fmla="*/ 491994 w 1072946"/>
                <a:gd name="connsiteY9" fmla="*/ 1694152 h 2295862"/>
                <a:gd name="connsiteX10" fmla="*/ 187366 w 1072946"/>
                <a:gd name="connsiteY10" fmla="*/ 1848123 h 2295862"/>
                <a:gd name="connsiteX11" fmla="*/ 0 w 1072946"/>
                <a:gd name="connsiteY11" fmla="*/ 2295862 h 22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2946" h="2295862">
                  <a:moveTo>
                    <a:pt x="980819" y="0"/>
                  </a:moveTo>
                  <a:cubicBezTo>
                    <a:pt x="954843" y="73477"/>
                    <a:pt x="1002072" y="137336"/>
                    <a:pt x="973734" y="198435"/>
                  </a:cubicBezTo>
                  <a:cubicBezTo>
                    <a:pt x="945396" y="259534"/>
                    <a:pt x="1075277" y="335298"/>
                    <a:pt x="1072915" y="403729"/>
                  </a:cubicBezTo>
                  <a:cubicBezTo>
                    <a:pt x="1035131" y="472160"/>
                    <a:pt x="891082" y="481937"/>
                    <a:pt x="853298" y="550368"/>
                  </a:cubicBezTo>
                  <a:cubicBezTo>
                    <a:pt x="832045" y="596804"/>
                    <a:pt x="860383" y="643240"/>
                    <a:pt x="839130" y="689676"/>
                  </a:cubicBezTo>
                  <a:cubicBezTo>
                    <a:pt x="803708" y="767883"/>
                    <a:pt x="718695" y="809431"/>
                    <a:pt x="683273" y="887638"/>
                  </a:cubicBezTo>
                  <a:cubicBezTo>
                    <a:pt x="645489" y="953625"/>
                    <a:pt x="692720" y="894970"/>
                    <a:pt x="654936" y="960957"/>
                  </a:cubicBezTo>
                  <a:cubicBezTo>
                    <a:pt x="602984" y="1078268"/>
                    <a:pt x="501440" y="1202912"/>
                    <a:pt x="449488" y="1320223"/>
                  </a:cubicBezTo>
                  <a:cubicBezTo>
                    <a:pt x="425873" y="1378879"/>
                    <a:pt x="536863" y="1415537"/>
                    <a:pt x="513248" y="1474193"/>
                  </a:cubicBezTo>
                  <a:cubicBezTo>
                    <a:pt x="480187" y="1530405"/>
                    <a:pt x="525055" y="1637940"/>
                    <a:pt x="491994" y="1694152"/>
                  </a:cubicBezTo>
                  <a:cubicBezTo>
                    <a:pt x="437681" y="1760140"/>
                    <a:pt x="241679" y="1782135"/>
                    <a:pt x="187366" y="1848123"/>
                  </a:cubicBezTo>
                  <a:cubicBezTo>
                    <a:pt x="157970" y="2026697"/>
                    <a:pt x="57733" y="2153948"/>
                    <a:pt x="0" y="2295862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56" t="85810" r="25870" b="5002"/>
            <a:stretch/>
          </p:blipFill>
          <p:spPr>
            <a:xfrm>
              <a:off x="10677522" y="6193076"/>
              <a:ext cx="1235243" cy="36897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60285" y="4227834"/>
            <a:ext cx="6060900" cy="2323593"/>
            <a:chOff x="167427" y="4075834"/>
            <a:chExt cx="6853859" cy="2627594"/>
          </a:xfrm>
        </p:grpSpPr>
        <p:sp>
          <p:nvSpPr>
            <p:cNvPr id="27" name="Rectangle 26"/>
            <p:cNvSpPr/>
            <p:nvPr/>
          </p:nvSpPr>
          <p:spPr>
            <a:xfrm>
              <a:off x="167427" y="4075834"/>
              <a:ext cx="6853859" cy="2627594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0" name="Picture 19"/>
            <p:cNvPicPr/>
            <p:nvPr/>
          </p:nvPicPr>
          <p:blipFill rotWithShape="1">
            <a:blip r:embed="rId5" cstate="print"/>
            <a:srcRect l="5205" t="26813" r="19255"/>
            <a:stretch/>
          </p:blipFill>
          <p:spPr bwMode="auto">
            <a:xfrm>
              <a:off x="167427" y="4193850"/>
              <a:ext cx="3620428" cy="2509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528" y="4193850"/>
              <a:ext cx="2764637" cy="2248316"/>
            </a:xfrm>
            <a:prstGeom prst="rect">
              <a:avLst/>
            </a:prstGeom>
          </p:spPr>
        </p:pic>
      </p:grpSp>
      <p:sp>
        <p:nvSpPr>
          <p:cNvPr id="24" name="Oval 23"/>
          <p:cNvSpPr/>
          <p:nvPr/>
        </p:nvSpPr>
        <p:spPr>
          <a:xfrm>
            <a:off x="1709392" y="1900608"/>
            <a:ext cx="189451" cy="189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/>
          <p:cNvSpPr/>
          <p:nvPr/>
        </p:nvSpPr>
        <p:spPr>
          <a:xfrm>
            <a:off x="2253685" y="2330598"/>
            <a:ext cx="189451" cy="1894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6" name="Picture 25"/>
          <p:cNvPicPr/>
          <p:nvPr/>
        </p:nvPicPr>
        <p:blipFill rotWithShape="1">
          <a:blip r:embed="rId7" cstate="print"/>
          <a:srcRect l="6656" t="24677" r="23506"/>
          <a:stretch/>
        </p:blipFill>
        <p:spPr bwMode="auto">
          <a:xfrm>
            <a:off x="4439530" y="280648"/>
            <a:ext cx="3902528" cy="30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4343804" y="158575"/>
            <a:ext cx="7298467" cy="3133423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l 28"/>
          <p:cNvSpPr/>
          <p:nvPr/>
        </p:nvSpPr>
        <p:spPr>
          <a:xfrm>
            <a:off x="2161153" y="1927818"/>
            <a:ext cx="189451" cy="18945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Freeform 35"/>
          <p:cNvSpPr/>
          <p:nvPr/>
        </p:nvSpPr>
        <p:spPr>
          <a:xfrm>
            <a:off x="517925" y="2024743"/>
            <a:ext cx="1082274" cy="1828800"/>
          </a:xfrm>
          <a:custGeom>
            <a:avLst/>
            <a:gdLst>
              <a:gd name="connsiteX0" fmla="*/ 1362733 w 1362733"/>
              <a:gd name="connsiteY0" fmla="*/ 0 h 2077831"/>
              <a:gd name="connsiteX1" fmla="*/ 203405 w 1362733"/>
              <a:gd name="connsiteY1" fmla="*/ 1975757 h 2077831"/>
              <a:gd name="connsiteX2" fmla="*/ 7462 w 1362733"/>
              <a:gd name="connsiteY2" fmla="*/ 1616528 h 2077831"/>
              <a:gd name="connsiteX0" fmla="*/ 1530722 w 1530722"/>
              <a:gd name="connsiteY0" fmla="*/ 0 h 1762958"/>
              <a:gd name="connsiteX1" fmla="*/ 208109 w 1530722"/>
              <a:gd name="connsiteY1" fmla="*/ 1681843 h 1762958"/>
              <a:gd name="connsiteX2" fmla="*/ 12166 w 1530722"/>
              <a:gd name="connsiteY2" fmla="*/ 1322614 h 1762958"/>
              <a:gd name="connsiteX0" fmla="*/ 1361483 w 1361483"/>
              <a:gd name="connsiteY0" fmla="*/ 0 h 1924567"/>
              <a:gd name="connsiteX1" fmla="*/ 38870 w 1361483"/>
              <a:gd name="connsiteY1" fmla="*/ 1681843 h 1924567"/>
              <a:gd name="connsiteX2" fmla="*/ 332784 w 1361483"/>
              <a:gd name="connsiteY2" fmla="*/ 1714500 h 1924567"/>
              <a:gd name="connsiteX0" fmla="*/ 1036187 w 1036187"/>
              <a:gd name="connsiteY0" fmla="*/ 0 h 1780558"/>
              <a:gd name="connsiteX1" fmla="*/ 154445 w 1036187"/>
              <a:gd name="connsiteY1" fmla="*/ 849086 h 1780558"/>
              <a:gd name="connsiteX2" fmla="*/ 7488 w 1036187"/>
              <a:gd name="connsiteY2" fmla="*/ 1714500 h 1780558"/>
              <a:gd name="connsiteX0" fmla="*/ 1028699 w 1028699"/>
              <a:gd name="connsiteY0" fmla="*/ 0 h 1714500"/>
              <a:gd name="connsiteX1" fmla="*/ 0 w 1028699"/>
              <a:gd name="connsiteY1" fmla="*/ 1714500 h 1714500"/>
              <a:gd name="connsiteX0" fmla="*/ 1037105 w 1037105"/>
              <a:gd name="connsiteY0" fmla="*/ 0 h 1714500"/>
              <a:gd name="connsiteX1" fmla="*/ 8406 w 1037105"/>
              <a:gd name="connsiteY1" fmla="*/ 1714500 h 1714500"/>
              <a:gd name="connsiteX0" fmla="*/ 1051459 w 1051459"/>
              <a:gd name="connsiteY0" fmla="*/ 0 h 1714500"/>
              <a:gd name="connsiteX1" fmla="*/ 22760 w 1051459"/>
              <a:gd name="connsiteY1" fmla="*/ 1714500 h 1714500"/>
              <a:gd name="connsiteX0" fmla="*/ 1082274 w 1082274"/>
              <a:gd name="connsiteY0" fmla="*/ 0 h 1828800"/>
              <a:gd name="connsiteX1" fmla="*/ 20917 w 1082274"/>
              <a:gd name="connsiteY1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82274" h="1828800">
                <a:moveTo>
                  <a:pt x="1082274" y="0"/>
                </a:moveTo>
                <a:cubicBezTo>
                  <a:pt x="151545" y="228600"/>
                  <a:pt x="-77055" y="424543"/>
                  <a:pt x="20917" y="1828800"/>
                </a:cubicBezTo>
              </a:path>
            </a:pathLst>
          </a:custGeom>
          <a:noFill/>
          <a:ln w="79375">
            <a:solidFill>
              <a:srgbClr val="00B0F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3" name="Group 42"/>
          <p:cNvGrpSpPr/>
          <p:nvPr/>
        </p:nvGrpSpPr>
        <p:grpSpPr>
          <a:xfrm>
            <a:off x="6452583" y="3482061"/>
            <a:ext cx="5655487" cy="3326908"/>
            <a:chOff x="6583215" y="3514719"/>
            <a:chExt cx="5655487" cy="3326908"/>
          </a:xfrm>
        </p:grpSpPr>
        <p:grpSp>
          <p:nvGrpSpPr>
            <p:cNvPr id="41" name="Group 40"/>
            <p:cNvGrpSpPr/>
            <p:nvPr/>
          </p:nvGrpSpPr>
          <p:grpSpPr>
            <a:xfrm>
              <a:off x="6809700" y="3626560"/>
              <a:ext cx="5252182" cy="3016712"/>
              <a:chOff x="6809700" y="3626560"/>
              <a:chExt cx="5252182" cy="3016712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1914" y="3723353"/>
                <a:ext cx="2289968" cy="282312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246" t="20030" r="35209" b="11819"/>
              <a:stretch/>
            </p:blipFill>
            <p:spPr>
              <a:xfrm>
                <a:off x="6809700" y="3626560"/>
                <a:ext cx="2684139" cy="3016712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298" t="91803" r="444" b="1188"/>
              <a:stretch/>
            </p:blipFill>
            <p:spPr>
              <a:xfrm>
                <a:off x="6829761" y="3665763"/>
                <a:ext cx="1926772" cy="310243"/>
              </a:xfrm>
              <a:prstGeom prst="rect">
                <a:avLst/>
              </a:prstGeom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7772400" y="4882244"/>
                <a:ext cx="1178656" cy="1637875"/>
              </a:xfrm>
              <a:prstGeom prst="rect">
                <a:avLst/>
              </a:prstGeom>
              <a:noFill/>
              <a:ln w="41275">
                <a:solidFill>
                  <a:schemeClr val="bg1">
                    <a:alpha val="9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6583215" y="3514719"/>
              <a:ext cx="5655487" cy="3326908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4" name="Freeform 43"/>
          <p:cNvSpPr/>
          <p:nvPr/>
        </p:nvSpPr>
        <p:spPr>
          <a:xfrm>
            <a:off x="2426093" y="2652494"/>
            <a:ext cx="3820886" cy="1355271"/>
          </a:xfrm>
          <a:custGeom>
            <a:avLst/>
            <a:gdLst>
              <a:gd name="connsiteX0" fmla="*/ 1362733 w 1362733"/>
              <a:gd name="connsiteY0" fmla="*/ 0 h 2077831"/>
              <a:gd name="connsiteX1" fmla="*/ 203405 w 1362733"/>
              <a:gd name="connsiteY1" fmla="*/ 1975757 h 2077831"/>
              <a:gd name="connsiteX2" fmla="*/ 7462 w 1362733"/>
              <a:gd name="connsiteY2" fmla="*/ 1616528 h 2077831"/>
              <a:gd name="connsiteX0" fmla="*/ 1530722 w 1530722"/>
              <a:gd name="connsiteY0" fmla="*/ 0 h 1762958"/>
              <a:gd name="connsiteX1" fmla="*/ 208109 w 1530722"/>
              <a:gd name="connsiteY1" fmla="*/ 1681843 h 1762958"/>
              <a:gd name="connsiteX2" fmla="*/ 12166 w 1530722"/>
              <a:gd name="connsiteY2" fmla="*/ 1322614 h 1762958"/>
              <a:gd name="connsiteX0" fmla="*/ 1361483 w 1361483"/>
              <a:gd name="connsiteY0" fmla="*/ 0 h 1924567"/>
              <a:gd name="connsiteX1" fmla="*/ 38870 w 1361483"/>
              <a:gd name="connsiteY1" fmla="*/ 1681843 h 1924567"/>
              <a:gd name="connsiteX2" fmla="*/ 332784 w 1361483"/>
              <a:gd name="connsiteY2" fmla="*/ 1714500 h 1924567"/>
              <a:gd name="connsiteX0" fmla="*/ 1036187 w 1036187"/>
              <a:gd name="connsiteY0" fmla="*/ 0 h 1780558"/>
              <a:gd name="connsiteX1" fmla="*/ 154445 w 1036187"/>
              <a:gd name="connsiteY1" fmla="*/ 849086 h 1780558"/>
              <a:gd name="connsiteX2" fmla="*/ 7488 w 1036187"/>
              <a:gd name="connsiteY2" fmla="*/ 1714500 h 1780558"/>
              <a:gd name="connsiteX0" fmla="*/ 1028699 w 1028699"/>
              <a:gd name="connsiteY0" fmla="*/ 0 h 1714500"/>
              <a:gd name="connsiteX1" fmla="*/ 0 w 1028699"/>
              <a:gd name="connsiteY1" fmla="*/ 1714500 h 1714500"/>
              <a:gd name="connsiteX0" fmla="*/ 1037105 w 1037105"/>
              <a:gd name="connsiteY0" fmla="*/ 0 h 1714500"/>
              <a:gd name="connsiteX1" fmla="*/ 8406 w 1037105"/>
              <a:gd name="connsiteY1" fmla="*/ 1714500 h 1714500"/>
              <a:gd name="connsiteX0" fmla="*/ 1051459 w 1051459"/>
              <a:gd name="connsiteY0" fmla="*/ 0 h 1714500"/>
              <a:gd name="connsiteX1" fmla="*/ 22760 w 1051459"/>
              <a:gd name="connsiteY1" fmla="*/ 1714500 h 1714500"/>
              <a:gd name="connsiteX0" fmla="*/ 1082274 w 1082274"/>
              <a:gd name="connsiteY0" fmla="*/ 0 h 1828800"/>
              <a:gd name="connsiteX1" fmla="*/ 20917 w 1082274"/>
              <a:gd name="connsiteY1" fmla="*/ 1828800 h 1828800"/>
              <a:gd name="connsiteX0" fmla="*/ 123763 w 3911992"/>
              <a:gd name="connsiteY0" fmla="*/ 0 h 1273628"/>
              <a:gd name="connsiteX1" fmla="*/ 3911992 w 3911992"/>
              <a:gd name="connsiteY1" fmla="*/ 1273628 h 1273628"/>
              <a:gd name="connsiteX0" fmla="*/ 192049 w 3980278"/>
              <a:gd name="connsiteY0" fmla="*/ 0 h 1273628"/>
              <a:gd name="connsiteX1" fmla="*/ 3980278 w 3980278"/>
              <a:gd name="connsiteY1" fmla="*/ 1273628 h 1273628"/>
              <a:gd name="connsiteX0" fmla="*/ 185160 w 4104018"/>
              <a:gd name="connsiteY0" fmla="*/ 0 h 1371600"/>
              <a:gd name="connsiteX1" fmla="*/ 4104018 w 4104018"/>
              <a:gd name="connsiteY1" fmla="*/ 1371600 h 1371600"/>
              <a:gd name="connsiteX0" fmla="*/ 0 w 3918858"/>
              <a:gd name="connsiteY0" fmla="*/ 0 h 1371600"/>
              <a:gd name="connsiteX1" fmla="*/ 3918858 w 3918858"/>
              <a:gd name="connsiteY1" fmla="*/ 1371600 h 1371600"/>
              <a:gd name="connsiteX0" fmla="*/ 0 w 3820886"/>
              <a:gd name="connsiteY0" fmla="*/ 0 h 1355271"/>
              <a:gd name="connsiteX1" fmla="*/ 3820886 w 3820886"/>
              <a:gd name="connsiteY1" fmla="*/ 1355271 h 13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0886" h="1355271">
                <a:moveTo>
                  <a:pt x="0" y="0"/>
                </a:moveTo>
                <a:cubicBezTo>
                  <a:pt x="653142" y="1094014"/>
                  <a:pt x="1747157" y="1110343"/>
                  <a:pt x="3820886" y="1355271"/>
                </a:cubicBezTo>
              </a:path>
            </a:pathLst>
          </a:custGeom>
          <a:noFill/>
          <a:ln w="79375">
            <a:solidFill>
              <a:srgbClr val="92D05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Freeform 44"/>
          <p:cNvSpPr/>
          <p:nvPr/>
        </p:nvSpPr>
        <p:spPr>
          <a:xfrm>
            <a:off x="2258415" y="546480"/>
            <a:ext cx="1877786" cy="1265457"/>
          </a:xfrm>
          <a:custGeom>
            <a:avLst/>
            <a:gdLst>
              <a:gd name="connsiteX0" fmla="*/ 1362733 w 1362733"/>
              <a:gd name="connsiteY0" fmla="*/ 0 h 2077831"/>
              <a:gd name="connsiteX1" fmla="*/ 203405 w 1362733"/>
              <a:gd name="connsiteY1" fmla="*/ 1975757 h 2077831"/>
              <a:gd name="connsiteX2" fmla="*/ 7462 w 1362733"/>
              <a:gd name="connsiteY2" fmla="*/ 1616528 h 2077831"/>
              <a:gd name="connsiteX0" fmla="*/ 1530722 w 1530722"/>
              <a:gd name="connsiteY0" fmla="*/ 0 h 1762958"/>
              <a:gd name="connsiteX1" fmla="*/ 208109 w 1530722"/>
              <a:gd name="connsiteY1" fmla="*/ 1681843 h 1762958"/>
              <a:gd name="connsiteX2" fmla="*/ 12166 w 1530722"/>
              <a:gd name="connsiteY2" fmla="*/ 1322614 h 1762958"/>
              <a:gd name="connsiteX0" fmla="*/ 1361483 w 1361483"/>
              <a:gd name="connsiteY0" fmla="*/ 0 h 1924567"/>
              <a:gd name="connsiteX1" fmla="*/ 38870 w 1361483"/>
              <a:gd name="connsiteY1" fmla="*/ 1681843 h 1924567"/>
              <a:gd name="connsiteX2" fmla="*/ 332784 w 1361483"/>
              <a:gd name="connsiteY2" fmla="*/ 1714500 h 1924567"/>
              <a:gd name="connsiteX0" fmla="*/ 1036187 w 1036187"/>
              <a:gd name="connsiteY0" fmla="*/ 0 h 1780558"/>
              <a:gd name="connsiteX1" fmla="*/ 154445 w 1036187"/>
              <a:gd name="connsiteY1" fmla="*/ 849086 h 1780558"/>
              <a:gd name="connsiteX2" fmla="*/ 7488 w 1036187"/>
              <a:gd name="connsiteY2" fmla="*/ 1714500 h 1780558"/>
              <a:gd name="connsiteX0" fmla="*/ 1028699 w 1028699"/>
              <a:gd name="connsiteY0" fmla="*/ 0 h 1714500"/>
              <a:gd name="connsiteX1" fmla="*/ 0 w 1028699"/>
              <a:gd name="connsiteY1" fmla="*/ 1714500 h 1714500"/>
              <a:gd name="connsiteX0" fmla="*/ 1037105 w 1037105"/>
              <a:gd name="connsiteY0" fmla="*/ 0 h 1714500"/>
              <a:gd name="connsiteX1" fmla="*/ 8406 w 1037105"/>
              <a:gd name="connsiteY1" fmla="*/ 1714500 h 1714500"/>
              <a:gd name="connsiteX0" fmla="*/ 1051459 w 1051459"/>
              <a:gd name="connsiteY0" fmla="*/ 0 h 1714500"/>
              <a:gd name="connsiteX1" fmla="*/ 22760 w 1051459"/>
              <a:gd name="connsiteY1" fmla="*/ 1714500 h 1714500"/>
              <a:gd name="connsiteX0" fmla="*/ 1082274 w 1082274"/>
              <a:gd name="connsiteY0" fmla="*/ 0 h 1828800"/>
              <a:gd name="connsiteX1" fmla="*/ 20917 w 1082274"/>
              <a:gd name="connsiteY1" fmla="*/ 1828800 h 1828800"/>
              <a:gd name="connsiteX0" fmla="*/ 123763 w 3911992"/>
              <a:gd name="connsiteY0" fmla="*/ 0 h 1273628"/>
              <a:gd name="connsiteX1" fmla="*/ 3911992 w 3911992"/>
              <a:gd name="connsiteY1" fmla="*/ 1273628 h 1273628"/>
              <a:gd name="connsiteX0" fmla="*/ 192049 w 3980278"/>
              <a:gd name="connsiteY0" fmla="*/ 0 h 1273628"/>
              <a:gd name="connsiteX1" fmla="*/ 3980278 w 3980278"/>
              <a:gd name="connsiteY1" fmla="*/ 1273628 h 1273628"/>
              <a:gd name="connsiteX0" fmla="*/ 185160 w 4104018"/>
              <a:gd name="connsiteY0" fmla="*/ 0 h 1371600"/>
              <a:gd name="connsiteX1" fmla="*/ 4104018 w 4104018"/>
              <a:gd name="connsiteY1" fmla="*/ 1371600 h 1371600"/>
              <a:gd name="connsiteX0" fmla="*/ 0 w 3918858"/>
              <a:gd name="connsiteY0" fmla="*/ 0 h 1371600"/>
              <a:gd name="connsiteX1" fmla="*/ 3918858 w 3918858"/>
              <a:gd name="connsiteY1" fmla="*/ 1371600 h 1371600"/>
              <a:gd name="connsiteX0" fmla="*/ 0 w 3820886"/>
              <a:gd name="connsiteY0" fmla="*/ 0 h 1355271"/>
              <a:gd name="connsiteX1" fmla="*/ 3820886 w 3820886"/>
              <a:gd name="connsiteY1" fmla="*/ 1355271 h 1355271"/>
              <a:gd name="connsiteX0" fmla="*/ 0 w 4114800"/>
              <a:gd name="connsiteY0" fmla="*/ 0 h 615008"/>
              <a:gd name="connsiteX1" fmla="*/ 4114800 w 4114800"/>
              <a:gd name="connsiteY1" fmla="*/ 587829 h 615008"/>
              <a:gd name="connsiteX0" fmla="*/ 0 w 1877786"/>
              <a:gd name="connsiteY0" fmla="*/ 1241243 h 1514254"/>
              <a:gd name="connsiteX1" fmla="*/ 1877786 w 1877786"/>
              <a:gd name="connsiteY1" fmla="*/ 16601 h 1514254"/>
              <a:gd name="connsiteX0" fmla="*/ 0 w 1877786"/>
              <a:gd name="connsiteY0" fmla="*/ 1265457 h 1265457"/>
              <a:gd name="connsiteX1" fmla="*/ 1877786 w 1877786"/>
              <a:gd name="connsiteY1" fmla="*/ 40815 h 126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77786" h="1265457">
                <a:moveTo>
                  <a:pt x="0" y="1265457"/>
                </a:moveTo>
                <a:cubicBezTo>
                  <a:pt x="81642" y="710286"/>
                  <a:pt x="-195943" y="-204113"/>
                  <a:pt x="1877786" y="40815"/>
                </a:cubicBezTo>
              </a:path>
            </a:pathLst>
          </a:custGeom>
          <a:noFill/>
          <a:ln w="79375">
            <a:solidFill>
              <a:srgbClr val="FFC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953" y="2678244"/>
            <a:ext cx="831011" cy="5217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0991" y="5831780"/>
            <a:ext cx="722813" cy="45386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41927" y="4348525"/>
            <a:ext cx="1305084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666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~ 0.29dpa</a:t>
            </a:r>
            <a:endParaRPr lang="en-GB" altLang="en-US" sz="1800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515838" y="6364372"/>
            <a:ext cx="1305084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666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~ 0.27dpa</a:t>
            </a:r>
            <a:endParaRPr lang="en-GB" altLang="en-US" sz="1800" dirty="0"/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4381622" y="142027"/>
            <a:ext cx="1305084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666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~ 0.44dpa</a:t>
            </a:r>
            <a:endParaRPr lang="en-GB" altLang="en-US" sz="1800" dirty="0"/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>
          <a:xfrm>
            <a:off x="9063924" y="6478832"/>
            <a:ext cx="2743200" cy="365125"/>
          </a:xfrm>
        </p:spPr>
        <p:txBody>
          <a:bodyPr/>
          <a:lstStyle/>
          <a:p>
            <a:fld id="{29BB3E5E-3ED9-4E04-8506-EFBB34434DD0}" type="slidenum">
              <a:rPr lang="en-GB" smtClean="0"/>
              <a:t>21</a:t>
            </a:fld>
            <a:endParaRPr lang="en-GB" dirty="0"/>
          </a:p>
        </p:txBody>
      </p:sp>
      <p:sp>
        <p:nvSpPr>
          <p:cNvPr id="52" name="Rectangle 23"/>
          <p:cNvSpPr>
            <a:spLocks noChangeArrowheads="1"/>
          </p:cNvSpPr>
          <p:nvPr/>
        </p:nvSpPr>
        <p:spPr bwMode="auto">
          <a:xfrm>
            <a:off x="0" y="0"/>
            <a:ext cx="8082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EBSD </a:t>
            </a:r>
            <a:endParaRPr lang="en-GB" altLang="en-US" dirty="0">
              <a:ln w="0"/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14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3E5E-3ED9-4E04-8506-EFBB34434DD0}" type="slidenum">
              <a:rPr lang="en-GB" smtClean="0"/>
              <a:t>22</a:t>
            </a:fld>
            <a:endParaRPr lang="en-GB"/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/>
          <a:srcRect l="17645" t="30458" r="19255" b="6369"/>
          <a:stretch/>
        </p:blipFill>
        <p:spPr bwMode="auto">
          <a:xfrm>
            <a:off x="480249" y="304800"/>
            <a:ext cx="5387151" cy="403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 rotWithShape="1">
          <a:blip r:embed="rId3" cstate="print"/>
          <a:srcRect l="17079" t="27777" r="26515" b="7233"/>
          <a:stretch/>
        </p:blipFill>
        <p:spPr bwMode="auto">
          <a:xfrm>
            <a:off x="6252616" y="304800"/>
            <a:ext cx="4919168" cy="405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61677" y="4468551"/>
            <a:ext cx="10692123" cy="2252924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GB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 form  transgranular fracture to grain boundary/mixed mode </a:t>
            </a:r>
            <a:r>
              <a:rPr lang="en-GB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fracture</a:t>
            </a:r>
          </a:p>
          <a:p>
            <a:pPr>
              <a:buNone/>
            </a:pPr>
            <a:endParaRPr lang="en-GB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Non-irradiated beryllium – transgranular cleavage</a:t>
            </a:r>
            <a:endParaRPr lang="en-GB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Grain-boundary fracture is observed after high temperature irradiation (&gt;500°C) due to GB decoration by He bubbles.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Grain-boundary fracture </a:t>
            </a:r>
            <a:r>
              <a:rPr lang="en-GB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l</a:t>
            </a:r>
            <a:r>
              <a:rPr lang="en-GB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ow T the is dominated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strengthening of the matrix accompanied by losses in ductility</a:t>
            </a:r>
            <a:endParaRPr lang="en-GB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62316" y="304800"/>
            <a:ext cx="1305084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666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~ 0.29dpa</a:t>
            </a:r>
            <a:endParaRPr lang="en-GB" altLang="en-US" sz="1800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9866700" y="304800"/>
            <a:ext cx="1305084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666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~ 0.44dpa</a:t>
            </a: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99427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6" y="568232"/>
            <a:ext cx="2238452" cy="1607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1" y="2316278"/>
            <a:ext cx="2238452" cy="1607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1" y="4201868"/>
            <a:ext cx="2238452" cy="16074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3950" y="4483100"/>
            <a:ext cx="939800" cy="571500"/>
          </a:xfrm>
          <a:prstGeom prst="rect">
            <a:avLst/>
          </a:prstGeom>
          <a:noFill/>
          <a:ln>
            <a:solidFill>
              <a:srgbClr val="FF3399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972532" y="318983"/>
            <a:ext cx="8360025" cy="6136025"/>
            <a:chOff x="2972532" y="318983"/>
            <a:chExt cx="8360025" cy="61360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35925">
              <a:off x="4363226" y="-514322"/>
              <a:ext cx="6136025" cy="7802636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5612606" y="6122194"/>
              <a:ext cx="15740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033929" y="5700832"/>
              <a:ext cx="13050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 dirty="0" smtClean="0"/>
                <a:t>1 µm</a:t>
              </a:r>
              <a:endParaRPr lang="en-GB" altLang="en-US" sz="1800" dirty="0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972532" y="568232"/>
              <a:ext cx="1305084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 dirty="0" smtClean="0"/>
                <a:t>~ 0.45dpa</a:t>
              </a:r>
              <a:endParaRPr lang="en-GB" altLang="en-US" sz="1800" dirty="0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-3809" y="-29028"/>
            <a:ext cx="41328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NuMI beam window </a:t>
            </a:r>
            <a:r>
              <a:rPr lang="en-US" altLang="en-US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experiments: TEM</a:t>
            </a:r>
            <a:endParaRPr lang="en-GB" altLang="en-US" dirty="0">
              <a:ln w="0"/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57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244045" y="99756"/>
            <a:ext cx="8681044" cy="6858000"/>
            <a:chOff x="-460969" y="133350"/>
            <a:chExt cx="8681044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0969" y="133350"/>
              <a:ext cx="8681044" cy="68580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6257485" y="5207243"/>
              <a:ext cx="1400615" cy="1400615"/>
              <a:chOff x="9219760" y="4124520"/>
              <a:chExt cx="2378564" cy="237856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9760" y="4124520"/>
                <a:ext cx="2378564" cy="2378564"/>
              </a:xfrm>
              <a:prstGeom prst="rect">
                <a:avLst/>
              </a:prstGeom>
            </p:spPr>
          </p:pic>
          <p:sp>
            <p:nvSpPr>
              <p:cNvPr id="4" name="Oval 3"/>
              <p:cNvSpPr/>
              <p:nvPr/>
            </p:nvSpPr>
            <p:spPr>
              <a:xfrm>
                <a:off x="10506319" y="5155222"/>
                <a:ext cx="320431" cy="320431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791307" y="844457"/>
              <a:ext cx="1305084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 dirty="0" smtClean="0"/>
                <a:t>~ 0.45dpa</a:t>
              </a:r>
              <a:endParaRPr lang="en-GB" altLang="en-US" sz="1800" dirty="0"/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509818" y="763433"/>
            <a:ext cx="3303639" cy="2031325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1800" dirty="0" smtClean="0"/>
              <a:t>Some grains of beryllium are strongly deformed and full of dislocation and SGB:</a:t>
            </a:r>
          </a:p>
          <a:p>
            <a:pPr>
              <a:spcBef>
                <a:spcPct val="0"/>
              </a:spcBef>
              <a:buNone/>
            </a:pPr>
            <a:endParaRPr lang="en-GB" altLang="en-US" sz="1800" dirty="0"/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en-GB" altLang="en-US" sz="1800" dirty="0" smtClean="0"/>
              <a:t>cross-rolling?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en-GB" altLang="en-US" sz="1800" dirty="0" smtClean="0"/>
              <a:t>Deformation during post-irradiation handling?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78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34" y="480786"/>
            <a:ext cx="4337050" cy="433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394034" y="514112"/>
            <a:ext cx="1152519" cy="1152519"/>
            <a:chOff x="3166605" y="4495806"/>
            <a:chExt cx="1591115" cy="1591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605" y="4495806"/>
              <a:ext cx="1591115" cy="1591115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963518" y="5015373"/>
              <a:ext cx="214349" cy="21434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39" y="480786"/>
            <a:ext cx="4381500" cy="438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35939" y="480786"/>
            <a:ext cx="1185845" cy="1185845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54451" y="5238633"/>
            <a:ext cx="8562975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en-GB" altLang="en-US" sz="1800" dirty="0" smtClean="0"/>
              <a:t>“black dots” are visible for certain “</a:t>
            </a:r>
            <a:r>
              <a:rPr lang="en-GB" altLang="en-US" sz="1800" dirty="0" err="1" smtClean="0"/>
              <a:t>gb</a:t>
            </a:r>
            <a:r>
              <a:rPr lang="en-GB" altLang="en-US" sz="1800" dirty="0" smtClean="0"/>
              <a:t>” contrast conditions; </a:t>
            </a:r>
          </a:p>
          <a:p>
            <a:pPr marL="285750" indent="-285750">
              <a:spcBef>
                <a:spcPct val="0"/>
              </a:spcBef>
            </a:pPr>
            <a:r>
              <a:rPr lang="en-GB" altLang="en-US" sz="1800" dirty="0" smtClean="0"/>
              <a:t>they remind contrast from defect clusters after neutron irradiation, thus, they may be irradiation damage;</a:t>
            </a:r>
          </a:p>
          <a:p>
            <a:pPr marL="285750" indent="-285750">
              <a:spcBef>
                <a:spcPct val="0"/>
              </a:spcBef>
            </a:pPr>
            <a:r>
              <a:rPr lang="en-GB" altLang="en-US" sz="1800" dirty="0" smtClean="0"/>
              <a:t>We didn’t find void/bubbles – where are He and H?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31173" y="783424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/>
              <a:t>~ 0.45dpa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7871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4" y="3561464"/>
            <a:ext cx="7350687" cy="268105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550363" y="4548801"/>
            <a:ext cx="968189" cy="968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/>
          <p:cNvCxnSpPr>
            <a:endCxn id="4" idx="1"/>
          </p:cNvCxnSpPr>
          <p:nvPr/>
        </p:nvCxnSpPr>
        <p:spPr>
          <a:xfrm>
            <a:off x="3026227" y="3849694"/>
            <a:ext cx="665924" cy="840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50373" y="3496470"/>
            <a:ext cx="15413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05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Swelling?</a:t>
            </a:r>
            <a:endParaRPr lang="en-GB" alt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400000">
            <a:off x="21258" y="-122571"/>
            <a:ext cx="3578043" cy="3371851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91164" y="5005161"/>
            <a:ext cx="647700" cy="257175"/>
          </a:xfrm>
          <a:custGeom>
            <a:avLst/>
            <a:gdLst>
              <a:gd name="connsiteX0" fmla="*/ 0 w 785812"/>
              <a:gd name="connsiteY0" fmla="*/ 247650 h 257175"/>
              <a:gd name="connsiteX1" fmla="*/ 785812 w 785812"/>
              <a:gd name="connsiteY1" fmla="*/ 257175 h 257175"/>
              <a:gd name="connsiteX2" fmla="*/ 509587 w 785812"/>
              <a:gd name="connsiteY2" fmla="*/ 4763 h 257175"/>
              <a:gd name="connsiteX3" fmla="*/ 242887 w 785812"/>
              <a:gd name="connsiteY3" fmla="*/ 0 h 257175"/>
              <a:gd name="connsiteX4" fmla="*/ 0 w 785812"/>
              <a:gd name="connsiteY4" fmla="*/ 24765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812" h="257175">
                <a:moveTo>
                  <a:pt x="0" y="247650"/>
                </a:moveTo>
                <a:lnTo>
                  <a:pt x="785812" y="257175"/>
                </a:lnTo>
                <a:lnTo>
                  <a:pt x="509587" y="4763"/>
                </a:lnTo>
                <a:lnTo>
                  <a:pt x="242887" y="0"/>
                </a:lnTo>
                <a:lnTo>
                  <a:pt x="0" y="247650"/>
                </a:lnTo>
                <a:close/>
              </a:path>
            </a:pathLst>
          </a:custGeom>
          <a:pattFill prst="wdUp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845" y="511072"/>
            <a:ext cx="3181195" cy="2315459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335408" y="3332331"/>
            <a:ext cx="3663363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705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1800" dirty="0" smtClean="0"/>
              <a:t>High swelling at low T?</a:t>
            </a:r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en-GB" altLang="en-US" sz="1800" dirty="0"/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1800" dirty="0" smtClean="0"/>
              <a:t>But we have “only” about 2000 appm of He</a:t>
            </a:r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en-GB" altLang="en-US" sz="1800" dirty="0"/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1800" dirty="0" smtClean="0"/>
              <a:t>We cannot confirm this now after our first TEM experiments.</a:t>
            </a:r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en-GB" altLang="en-US" sz="1800" dirty="0" smtClean="0"/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1800" dirty="0" smtClean="0"/>
              <a:t>… but we have investigated only few surface grains</a:t>
            </a:r>
            <a:endParaRPr lang="en-GB" altLang="en-US" sz="1800" dirty="0"/>
          </a:p>
        </p:txBody>
      </p:sp>
      <p:pic>
        <p:nvPicPr>
          <p:cNvPr id="15" name="Picture 9" descr="Full-size image (50 K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306" y="130061"/>
            <a:ext cx="2717186" cy="2134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8632679" y="2443081"/>
            <a:ext cx="33660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/>
              <a:t>Irr. Be, TEM, BF, He </a:t>
            </a:r>
            <a:r>
              <a:rPr lang="en-GB" altLang="en-US" sz="1200" dirty="0" smtClean="0"/>
              <a:t>bubbles, </a:t>
            </a:r>
            <a:r>
              <a:rPr lang="en-GB" altLang="en-US" sz="1200" dirty="0" err="1"/>
              <a:t>Tirr</a:t>
            </a:r>
            <a:r>
              <a:rPr lang="en-GB" altLang="en-US" sz="1200" dirty="0"/>
              <a:t>.=413 °С, </a:t>
            </a:r>
            <a:r>
              <a:rPr lang="en-GB" altLang="en-US" sz="1200" i="1" dirty="0"/>
              <a:t>F</a:t>
            </a:r>
            <a:r>
              <a:rPr lang="en-GB" altLang="en-US" sz="1200" dirty="0"/>
              <a:t> = 6.5×10</a:t>
            </a:r>
            <a:r>
              <a:rPr lang="en-GB" altLang="en-US" sz="1200" baseline="30000" dirty="0"/>
              <a:t>21</a:t>
            </a:r>
            <a:r>
              <a:rPr lang="en-GB" altLang="en-US" sz="1200" dirty="0"/>
              <a:t> сm</a:t>
            </a:r>
            <a:r>
              <a:rPr lang="en-GB" altLang="en-US" sz="1200" baseline="30000" dirty="0"/>
              <a:t>−2 </a:t>
            </a:r>
            <a:r>
              <a:rPr lang="en-GB" altLang="en-US" sz="1200" dirty="0"/>
              <a:t>(</a:t>
            </a:r>
            <a:r>
              <a:rPr lang="en-GB" altLang="en-US" sz="1200" i="1" dirty="0"/>
              <a:t>Е</a:t>
            </a:r>
            <a:r>
              <a:rPr lang="en-GB" altLang="en-US" sz="1200" dirty="0"/>
              <a:t> &gt; 1 MeV)  (</a:t>
            </a:r>
            <a:r>
              <a:rPr lang="en-GB" altLang="en-US" sz="1200" dirty="0" err="1"/>
              <a:t>Klimenkov</a:t>
            </a:r>
            <a:r>
              <a:rPr lang="en-GB" altLang="en-US" sz="1200" dirty="0"/>
              <a:t> et al. JNM </a:t>
            </a:r>
            <a:r>
              <a:rPr lang="de-DE" altLang="en-US" sz="1200" dirty="0"/>
              <a:t>2013</a:t>
            </a:r>
            <a:r>
              <a:rPr lang="en-GB" altLang="en-US" sz="1200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88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3511" y="181017"/>
            <a:ext cx="2114551" cy="2968172"/>
            <a:chOff x="1339849" y="820057"/>
            <a:chExt cx="2114551" cy="2968172"/>
          </a:xfrm>
        </p:grpSpPr>
        <p:pic>
          <p:nvPicPr>
            <p:cNvPr id="3" name="Picture 2"/>
            <p:cNvPicPr/>
            <p:nvPr/>
          </p:nvPicPr>
          <p:blipFill rotWithShape="1">
            <a:blip r:embed="rId2" cstate="print"/>
            <a:srcRect l="13961" t="5664" r="13698" b="11809"/>
            <a:stretch/>
          </p:blipFill>
          <p:spPr bwMode="auto">
            <a:xfrm rot="5400000">
              <a:off x="913038" y="1246868"/>
              <a:ext cx="2968172" cy="21145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3"/>
            <p:cNvPicPr/>
            <p:nvPr/>
          </p:nvPicPr>
          <p:blipFill rotWithShape="1">
            <a:blip r:embed="rId2" cstate="print"/>
            <a:srcRect l="13961" t="95494" r="67770"/>
            <a:stretch/>
          </p:blipFill>
          <p:spPr bwMode="auto">
            <a:xfrm>
              <a:off x="2704848" y="3594100"/>
              <a:ext cx="749552" cy="1154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6" name="Group 25"/>
          <p:cNvGrpSpPr/>
          <p:nvPr/>
        </p:nvGrpSpPr>
        <p:grpSpPr>
          <a:xfrm>
            <a:off x="2743549" y="208950"/>
            <a:ext cx="2139021" cy="2896884"/>
            <a:chOff x="2799582" y="260615"/>
            <a:chExt cx="2139021" cy="2896884"/>
          </a:xfrm>
        </p:grpSpPr>
        <p:pic>
          <p:nvPicPr>
            <p:cNvPr id="6" name="Picture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t="8988" b="9188"/>
            <a:stretch/>
          </p:blipFill>
          <p:spPr bwMode="auto">
            <a:xfrm rot="5400000">
              <a:off x="2596528" y="711557"/>
              <a:ext cx="2701925" cy="19822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/>
            <p:nvPr/>
          </p:nvPicPr>
          <p:blipFill rotWithShape="1">
            <a:blip r:embed="rId5" cstate="print"/>
            <a:srcRect l="31017" r="32555" b="91432"/>
            <a:stretch/>
          </p:blipFill>
          <p:spPr bwMode="auto">
            <a:xfrm>
              <a:off x="3432175" y="260615"/>
              <a:ext cx="984250" cy="2075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/>
            <p:nvPr/>
          </p:nvPicPr>
          <p:blipFill rotWithShape="1">
            <a:blip r:embed="rId5" cstate="print"/>
            <a:srcRect t="90553" r="55805" b="273"/>
            <a:stretch/>
          </p:blipFill>
          <p:spPr bwMode="auto">
            <a:xfrm>
              <a:off x="2799582" y="2935249"/>
              <a:ext cx="1194115" cy="222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7" name="Group 26"/>
          <p:cNvGrpSpPr/>
          <p:nvPr/>
        </p:nvGrpSpPr>
        <p:grpSpPr>
          <a:xfrm>
            <a:off x="4973486" y="281351"/>
            <a:ext cx="2078877" cy="2824483"/>
            <a:chOff x="5029519" y="333016"/>
            <a:chExt cx="2078877" cy="2824483"/>
          </a:xfrm>
        </p:grpSpPr>
        <p:pic>
          <p:nvPicPr>
            <p:cNvPr id="11" name="Picture 10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8486" b="9441"/>
            <a:stretch/>
          </p:blipFill>
          <p:spPr bwMode="auto">
            <a:xfrm rot="5400000">
              <a:off x="4763318" y="708554"/>
              <a:ext cx="2701925" cy="19882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/>
            <p:cNvPicPr/>
            <p:nvPr/>
          </p:nvPicPr>
          <p:blipFill rotWithShape="1">
            <a:blip r:embed="rId8" cstate="print"/>
            <a:srcRect l="35029" t="2482" r="35359" b="90768"/>
            <a:stretch/>
          </p:blipFill>
          <p:spPr bwMode="auto">
            <a:xfrm>
              <a:off x="5740878" y="333016"/>
              <a:ext cx="800101" cy="1635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2"/>
            <p:cNvPicPr/>
            <p:nvPr/>
          </p:nvPicPr>
          <p:blipFill rotWithShape="1">
            <a:blip r:embed="rId5" cstate="print"/>
            <a:srcRect t="90553" r="55805" b="273"/>
            <a:stretch/>
          </p:blipFill>
          <p:spPr bwMode="auto">
            <a:xfrm>
              <a:off x="5029519" y="2935249"/>
              <a:ext cx="1194115" cy="222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8" name="Group 27"/>
          <p:cNvGrpSpPr/>
          <p:nvPr/>
        </p:nvGrpSpPr>
        <p:grpSpPr>
          <a:xfrm>
            <a:off x="7165131" y="257462"/>
            <a:ext cx="2046820" cy="2848372"/>
            <a:chOff x="7221164" y="309127"/>
            <a:chExt cx="2046820" cy="2848372"/>
          </a:xfrm>
        </p:grpSpPr>
        <p:pic>
          <p:nvPicPr>
            <p:cNvPr id="12" name="Picture 11"/>
            <p:cNvPicPr/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8692" b="9656"/>
            <a:stretch/>
          </p:blipFill>
          <p:spPr bwMode="auto">
            <a:xfrm rot="5400000">
              <a:off x="6928008" y="714110"/>
              <a:ext cx="2701925" cy="19780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20"/>
            <p:cNvPicPr/>
            <p:nvPr/>
          </p:nvPicPr>
          <p:blipFill rotWithShape="1">
            <a:blip r:embed="rId11" cstate="print"/>
            <a:srcRect l="30439" t="2064" r="33839" b="90531"/>
            <a:stretch/>
          </p:blipFill>
          <p:spPr bwMode="auto">
            <a:xfrm>
              <a:off x="7796370" y="309127"/>
              <a:ext cx="965200" cy="1793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23"/>
            <p:cNvPicPr/>
            <p:nvPr/>
          </p:nvPicPr>
          <p:blipFill rotWithShape="1">
            <a:blip r:embed="rId5" cstate="print"/>
            <a:srcRect t="90553" r="55805" b="273"/>
            <a:stretch/>
          </p:blipFill>
          <p:spPr bwMode="auto">
            <a:xfrm>
              <a:off x="7221164" y="2935249"/>
              <a:ext cx="1194115" cy="222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9" name="Group 28"/>
          <p:cNvGrpSpPr/>
          <p:nvPr/>
        </p:nvGrpSpPr>
        <p:grpSpPr>
          <a:xfrm>
            <a:off x="9280744" y="181017"/>
            <a:ext cx="2060630" cy="2924817"/>
            <a:chOff x="9336777" y="232682"/>
            <a:chExt cx="2060630" cy="2924817"/>
          </a:xfrm>
        </p:grpSpPr>
        <p:pic>
          <p:nvPicPr>
            <p:cNvPr id="10" name="Picture 9"/>
            <p:cNvPicPr/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8612" b="10981"/>
            <a:stretch/>
          </p:blipFill>
          <p:spPr bwMode="auto">
            <a:xfrm rot="5400000">
              <a:off x="9072513" y="728738"/>
              <a:ext cx="2701925" cy="19478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/>
            <p:nvPr/>
          </p:nvPicPr>
          <p:blipFill rotWithShape="1">
            <a:blip r:embed="rId14" cstate="print"/>
            <a:srcRect l="28834" t="419" r="28921" b="90276"/>
            <a:stretch/>
          </p:blipFill>
          <p:spPr bwMode="auto">
            <a:xfrm>
              <a:off x="9752758" y="232682"/>
              <a:ext cx="1141412" cy="2254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/>
            <p:cNvPicPr/>
            <p:nvPr/>
          </p:nvPicPr>
          <p:blipFill rotWithShape="1">
            <a:blip r:embed="rId5" cstate="print"/>
            <a:srcRect t="90553" r="55805" b="273"/>
            <a:stretch/>
          </p:blipFill>
          <p:spPr bwMode="auto">
            <a:xfrm>
              <a:off x="9336777" y="2935249"/>
              <a:ext cx="1194115" cy="222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1109085" y="1342160"/>
            <a:ext cx="808206" cy="885372"/>
          </a:xfrm>
          <a:prstGeom prst="rect">
            <a:avLst/>
          </a:prstGeom>
          <a:noFill/>
          <a:ln>
            <a:solidFill>
              <a:srgbClr val="FF3399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irc_mi" descr="http://oregonstate.edu/instruct/me581/Homework/F05/HW1gifs/HW1-4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68" y="3512992"/>
            <a:ext cx="4337957" cy="310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446121" y="4045042"/>
            <a:ext cx="625117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705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1800" dirty="0" smtClean="0"/>
              <a:t>Interesting behaviour of single located </a:t>
            </a:r>
            <a:r>
              <a:rPr lang="en-GB" altLang="en-US" sz="1800" dirty="0" err="1" smtClean="0"/>
              <a:t>BeO</a:t>
            </a:r>
            <a:r>
              <a:rPr lang="en-GB" altLang="en-US" sz="1800" dirty="0" smtClean="0"/>
              <a:t> – Al and Si shell. Al-Si </a:t>
            </a:r>
            <a:r>
              <a:rPr lang="en-US" altLang="en-US" sz="1800" dirty="0" smtClean="0"/>
              <a:t>e</a:t>
            </a:r>
            <a:r>
              <a:rPr lang="en-US" sz="1800" dirty="0" smtClean="0"/>
              <a:t>utectic</a:t>
            </a:r>
            <a:r>
              <a:rPr lang="en-GB" altLang="en-US" sz="1800" dirty="0" smtClean="0"/>
              <a:t> is a low melting point phase </a:t>
            </a:r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en-GB" altLang="en-US" sz="1800" dirty="0"/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1800" dirty="0" smtClean="0"/>
              <a:t>RIS is often observed, for example, in steels, </a:t>
            </a:r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en-GB" altLang="en-US" sz="1800" dirty="0"/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1800" dirty="0" smtClean="0"/>
              <a:t>… but, we have no confirmation that this is radiation induced effect. </a:t>
            </a:r>
            <a:endParaRPr lang="en-GB" alt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315218" y="3395727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/>
              <a:t>~ 0.45dpa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0561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09" y="1416902"/>
            <a:ext cx="7500260" cy="457936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895152" y="1028700"/>
            <a:ext cx="1693182" cy="1894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792042" y="659368"/>
            <a:ext cx="262658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666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Transgranular fracture</a:t>
            </a:r>
            <a:endParaRPr lang="en-GB" altLang="en-US" sz="180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99014" y="584342"/>
            <a:ext cx="262658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666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GB/mixed fracture?</a:t>
            </a:r>
            <a:endParaRPr lang="en-GB" altLang="en-US" sz="18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642852" y="1028700"/>
            <a:ext cx="332908" cy="963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948552" y="3480581"/>
            <a:ext cx="4091048" cy="2862322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1800" dirty="0" smtClean="0"/>
              <a:t>Transmutant Li can be one of the reasons of properties degradation under proton </a:t>
            </a:r>
            <a:r>
              <a:rPr lang="en-GB" altLang="en-US" sz="1800" dirty="0" smtClean="0"/>
              <a:t>irradiation</a:t>
            </a:r>
            <a:endParaRPr lang="en-GB" altLang="en-US" sz="1800" dirty="0" smtClean="0"/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en-GB" altLang="en-US" sz="1800" dirty="0"/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1800" b="1" dirty="0" smtClean="0"/>
              <a:t>But detailed </a:t>
            </a:r>
            <a:r>
              <a:rPr lang="en-GB" altLang="en-US" sz="1800" b="1" dirty="0" smtClean="0"/>
              <a:t>TEM and He/H transmutants distribution analysis is </a:t>
            </a:r>
            <a:r>
              <a:rPr lang="en-GB" altLang="en-US" sz="1800" b="1" dirty="0" smtClean="0"/>
              <a:t>needed</a:t>
            </a:r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en-GB" altLang="en-US" sz="1800" b="1" dirty="0"/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1800" b="1" dirty="0" smtClean="0"/>
              <a:t>Micromechanical tests should be made</a:t>
            </a:r>
            <a:endParaRPr lang="en-GB" altLang="en-US" sz="1800" b="1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9296400" y="6342903"/>
            <a:ext cx="2743200" cy="365125"/>
          </a:xfrm>
        </p:spPr>
        <p:txBody>
          <a:bodyPr/>
          <a:lstStyle/>
          <a:p>
            <a:fld id="{29BB3E5E-3ED9-4E04-8506-EFBB34434DD0}" type="slidenum">
              <a:rPr lang="en-GB" smtClean="0"/>
              <a:t>28</a:t>
            </a:fld>
            <a:endParaRPr lang="en-GB" dirty="0"/>
          </a:p>
        </p:txBody>
      </p:sp>
      <p:sp>
        <p:nvSpPr>
          <p:cNvPr id="12" name="Oval 11"/>
          <p:cNvSpPr/>
          <p:nvPr/>
        </p:nvSpPr>
        <p:spPr>
          <a:xfrm rot="11548103">
            <a:off x="8622752" y="334238"/>
            <a:ext cx="2496798" cy="2524980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0052688" y="1596728"/>
            <a:ext cx="1010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03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5551" y="429564"/>
            <a:ext cx="904467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GB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Beryllium is highly non-homogeneous at macroscale and highly 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anisotropic </a:t>
            </a: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endParaRPr lang="en-GB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Industrial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beryllium is an impure alloy: relatively pure grains and strongly “alloyed” GB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Impurities strongly create GB precipitates and segregations, segregate to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BeO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dislocations</a:t>
            </a:r>
            <a:endParaRPr lang="en-GB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Beryllium matrix has some quantity of homogeneously distributed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carbon,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iron, nickel and cupper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Proton irradiation cause Li production, which is homogeneously distributed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(T=50°C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Signs of irradiator induced embrittlement and change in fracture mode (from intra- to inter-granular) under high energy proton irradiation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82571" y="368024"/>
            <a:ext cx="1768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 </a:t>
            </a:r>
            <a:endParaRPr lang="en-GB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335734" y="395054"/>
            <a:ext cx="2497678" cy="1758279"/>
            <a:chOff x="398240" y="497068"/>
            <a:chExt cx="2764659" cy="1946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240" y="497068"/>
              <a:ext cx="2764659" cy="18690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586739" y="2198989"/>
              <a:ext cx="9238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86739" y="2166293"/>
              <a:ext cx="8831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20 µm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35734" y="6329456"/>
            <a:ext cx="2743200" cy="365125"/>
          </a:xfrm>
        </p:spPr>
        <p:txBody>
          <a:bodyPr/>
          <a:lstStyle/>
          <a:p>
            <a:fld id="{29BB3E5E-3ED9-4E04-8506-EFBB34434DD0}" type="slidenum">
              <a:rPr lang="en-GB" smtClean="0"/>
              <a:t>29</a:t>
            </a:fld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10287200" y="2288706"/>
            <a:ext cx="1319522" cy="1787034"/>
            <a:chOff x="2799582" y="260615"/>
            <a:chExt cx="2139021" cy="2896884"/>
          </a:xfrm>
        </p:grpSpPr>
        <p:pic>
          <p:nvPicPr>
            <p:cNvPr id="11" name="Picture 10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t="8988" b="9188"/>
            <a:stretch/>
          </p:blipFill>
          <p:spPr bwMode="auto">
            <a:xfrm rot="5400000">
              <a:off x="2596528" y="711557"/>
              <a:ext cx="2701925" cy="19822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/>
            <p:cNvPicPr/>
            <p:nvPr/>
          </p:nvPicPr>
          <p:blipFill rotWithShape="1">
            <a:blip r:embed="rId6" cstate="print"/>
            <a:srcRect l="31017" r="32555" b="91432"/>
            <a:stretch/>
          </p:blipFill>
          <p:spPr bwMode="auto">
            <a:xfrm>
              <a:off x="3432175" y="260615"/>
              <a:ext cx="984250" cy="2075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/>
            <p:nvPr/>
          </p:nvPicPr>
          <p:blipFill rotWithShape="1">
            <a:blip r:embed="rId6" cstate="print"/>
            <a:srcRect t="90553" r="55805" b="273"/>
            <a:stretch/>
          </p:blipFill>
          <p:spPr bwMode="auto">
            <a:xfrm>
              <a:off x="2799582" y="2935249"/>
              <a:ext cx="1194115" cy="222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4" name="Picture 13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3520" y="4564751"/>
            <a:ext cx="2446376" cy="2209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6" b="13108"/>
          <a:stretch/>
        </p:blipFill>
        <p:spPr>
          <a:xfrm>
            <a:off x="453862" y="5473195"/>
            <a:ext cx="3998970" cy="12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1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0461" y="1122681"/>
            <a:ext cx="7705361" cy="267765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2800" b="1" u="sng" dirty="0">
                <a:solidFill>
                  <a:srgbClr val="0070C0"/>
                </a:solidFill>
              </a:rPr>
              <a:t>Investigation of the as-received </a:t>
            </a:r>
            <a:r>
              <a:rPr lang="en-GB" altLang="en-US" sz="2800" b="1" u="sng" dirty="0" smtClean="0">
                <a:solidFill>
                  <a:srgbClr val="0070C0"/>
                </a:solidFill>
              </a:rPr>
              <a:t>Be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2800" b="1" u="sng" dirty="0">
                <a:solidFill>
                  <a:srgbClr val="0070C0"/>
                </a:solidFill>
              </a:rPr>
              <a:t>Investigation of the </a:t>
            </a:r>
            <a:r>
              <a:rPr lang="en-GB" altLang="en-US" sz="2800" b="1" u="sng" dirty="0" smtClean="0">
                <a:solidFill>
                  <a:srgbClr val="0070C0"/>
                </a:solidFill>
              </a:rPr>
              <a:t>proton </a:t>
            </a:r>
            <a:r>
              <a:rPr lang="en-GB" altLang="en-US" sz="2800" b="1" u="sng" dirty="0">
                <a:solidFill>
                  <a:srgbClr val="0070C0"/>
                </a:solidFill>
              </a:rPr>
              <a:t>Be </a:t>
            </a:r>
            <a:r>
              <a:rPr lang="en-GB" altLang="en-US" sz="2800" b="1" u="sng" dirty="0" smtClean="0">
                <a:solidFill>
                  <a:srgbClr val="0070C0"/>
                </a:solidFill>
              </a:rPr>
              <a:t>window (NuMI)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2800" dirty="0">
                <a:solidFill>
                  <a:srgbClr val="0070C0"/>
                </a:solidFill>
              </a:rPr>
              <a:t>I</a:t>
            </a:r>
            <a:r>
              <a:rPr lang="en-GB" altLang="en-US" sz="2800" dirty="0" smtClean="0">
                <a:solidFill>
                  <a:srgbClr val="0070C0"/>
                </a:solidFill>
              </a:rPr>
              <a:t>on </a:t>
            </a:r>
            <a:r>
              <a:rPr lang="en-GB" altLang="en-US" sz="2800" dirty="0">
                <a:solidFill>
                  <a:srgbClr val="0070C0"/>
                </a:solidFill>
              </a:rPr>
              <a:t>irradiation </a:t>
            </a:r>
            <a:r>
              <a:rPr lang="en-GB" altLang="en-US" sz="2800" dirty="0" smtClean="0">
                <a:solidFill>
                  <a:srgbClr val="0070C0"/>
                </a:solidFill>
              </a:rPr>
              <a:t>experiments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2800" dirty="0" smtClean="0">
                <a:solidFill>
                  <a:srgbClr val="0070C0"/>
                </a:solidFill>
              </a:rPr>
              <a:t>Thermal shock experiments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073" y="4878033"/>
            <a:ext cx="2575818" cy="1660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9847" y="4939456"/>
            <a:ext cx="2506379" cy="1670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242" y="4949624"/>
            <a:ext cx="2312708" cy="1660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3" descr="C:\Documents and Settings\Dave Armstrong\My Documents\Dphil\Write up\Chapter 3 - Experimental Technqiues\Images\nanoXP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6897" y="2827983"/>
            <a:ext cx="2594780" cy="166075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58710" y="537906"/>
            <a:ext cx="7342290" cy="58477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b="1" dirty="0" smtClean="0"/>
              <a:t>Experimental investigation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4" descr="Manet-2-13dpa-2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45" y="2165022"/>
            <a:ext cx="1724221" cy="2323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4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-2965"/>
          <a:stretch/>
        </p:blipFill>
        <p:spPr bwMode="auto">
          <a:xfrm>
            <a:off x="6146172" y="76930"/>
            <a:ext cx="5978593" cy="10188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1543" y="4949623"/>
            <a:ext cx="2629615" cy="169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448800" y="6444138"/>
            <a:ext cx="2743200" cy="365125"/>
          </a:xfrm>
        </p:spPr>
        <p:txBody>
          <a:bodyPr/>
          <a:lstStyle/>
          <a:p>
            <a:fld id="{29BB3E5E-3ED9-4E04-8506-EFBB34434DD0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46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370" y="370224"/>
            <a:ext cx="4541914" cy="2755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42" y="981635"/>
            <a:ext cx="3251188" cy="417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593" y="981635"/>
            <a:ext cx="3251188" cy="417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301601" y="5449776"/>
            <a:ext cx="5089236" cy="914940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Rounded Rectangle 4"/>
          <p:cNvSpPr/>
          <p:nvPr/>
        </p:nvSpPr>
        <p:spPr>
          <a:xfrm>
            <a:off x="327344" y="5494440"/>
            <a:ext cx="4686975" cy="8256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kern="1200" dirty="0" smtClean="0"/>
              <a:t>The scattering makes sense… but the anisotropy is impressive</a:t>
            </a:r>
            <a:endParaRPr lang="en-GB" sz="2300" kern="1200" dirty="0"/>
          </a:p>
        </p:txBody>
      </p:sp>
      <p:sp>
        <p:nvSpPr>
          <p:cNvPr id="12" name="Rectangle 11"/>
          <p:cNvSpPr/>
          <p:nvPr/>
        </p:nvSpPr>
        <p:spPr>
          <a:xfrm>
            <a:off x="5671689" y="1051593"/>
            <a:ext cx="115929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 smtClean="0"/>
              <a:t>EBSD map</a:t>
            </a:r>
            <a:endParaRPr lang="en-GB" alt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6942" y="4320393"/>
            <a:ext cx="1288786" cy="809238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17" name="Diagram 16"/>
          <p:cNvGraphicFramePr/>
          <p:nvPr>
            <p:extLst/>
          </p:nvPr>
        </p:nvGraphicFramePr>
        <p:xfrm>
          <a:off x="327345" y="1030960"/>
          <a:ext cx="1505458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9" name="Rectangle 99"/>
          <p:cNvSpPr>
            <a:spLocks noChangeArrowheads="1"/>
          </p:cNvSpPr>
          <p:nvPr/>
        </p:nvSpPr>
        <p:spPr bwMode="auto">
          <a:xfrm>
            <a:off x="761999" y="108614"/>
            <a:ext cx="4978627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A5002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altLang="en-US" sz="28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PLANS</a:t>
            </a:r>
            <a:endParaRPr lang="en-GB" altLang="en-US" sz="2800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221370" y="3780350"/>
            <a:ext cx="457330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705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lnSpc>
                <a:spcPct val="2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1800" dirty="0" smtClean="0"/>
              <a:t>Repeat at higher T up to 500˚C</a:t>
            </a:r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1800" dirty="0" smtClean="0"/>
              <a:t>Repeat after ion irradiation</a:t>
            </a:r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1800" dirty="0" smtClean="0"/>
              <a:t>Compare with the NuMI beam window</a:t>
            </a:r>
            <a:endParaRPr lang="en-GB" alt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03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desk1"/>
          <p:cNvSpPr>
            <a:spLocks noEditPoints="1" noChangeArrowheads="1"/>
          </p:cNvSpPr>
          <p:nvPr/>
        </p:nvSpPr>
        <p:spPr bwMode="auto">
          <a:xfrm>
            <a:off x="6145214" y="206376"/>
            <a:ext cx="4319587" cy="635317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30725" name="Group 56"/>
          <p:cNvGrpSpPr>
            <a:grpSpLocks/>
          </p:cNvGrpSpPr>
          <p:nvPr/>
        </p:nvGrpSpPr>
        <p:grpSpPr bwMode="auto">
          <a:xfrm>
            <a:off x="6729413" y="1193800"/>
            <a:ext cx="3128962" cy="2535238"/>
            <a:chOff x="4071" y="709"/>
            <a:chExt cx="1571" cy="1273"/>
          </a:xfrm>
        </p:grpSpPr>
        <p:pic>
          <p:nvPicPr>
            <p:cNvPr id="3073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1" b="19301"/>
            <a:stretch>
              <a:fillRect/>
            </a:stretch>
          </p:blipFill>
          <p:spPr bwMode="auto">
            <a:xfrm>
              <a:off x="4073" y="709"/>
              <a:ext cx="1569" cy="1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4079" y="1819"/>
              <a:ext cx="1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071" y="711"/>
              <a:ext cx="1567" cy="1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0738" name="TextBox 18"/>
            <p:cNvSpPr txBox="1">
              <a:spLocks noChangeArrowheads="1"/>
            </p:cNvSpPr>
            <p:nvPr/>
          </p:nvSpPr>
          <p:spPr bwMode="auto">
            <a:xfrm>
              <a:off x="4417" y="1844"/>
              <a:ext cx="63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latin typeface="Calibri" panose="020F0502020204030204" pitchFamily="34" charset="0"/>
                </a:rPr>
                <a:t>0.3mm</a:t>
              </a:r>
            </a:p>
          </p:txBody>
        </p:sp>
      </p:grpSp>
      <p:grpSp>
        <p:nvGrpSpPr>
          <p:cNvPr id="30726" name="Group 64"/>
          <p:cNvGrpSpPr>
            <a:grpSpLocks/>
          </p:cNvGrpSpPr>
          <p:nvPr/>
        </p:nvGrpSpPr>
        <p:grpSpPr bwMode="auto">
          <a:xfrm>
            <a:off x="6396038" y="3802064"/>
            <a:ext cx="3852862" cy="2778125"/>
            <a:chOff x="3141" y="2219"/>
            <a:chExt cx="2427" cy="1750"/>
          </a:xfrm>
        </p:grpSpPr>
        <p:pic>
          <p:nvPicPr>
            <p:cNvPr id="3073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416"/>
              <a:ext cx="239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2" name="TextBox 4"/>
            <p:cNvSpPr txBox="1">
              <a:spLocks noChangeArrowheads="1"/>
            </p:cNvSpPr>
            <p:nvPr/>
          </p:nvSpPr>
          <p:spPr bwMode="auto">
            <a:xfrm>
              <a:off x="4743" y="2564"/>
              <a:ext cx="59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latin typeface="Calibri" panose="020F0502020204030204" pitchFamily="34" charset="0"/>
                </a:rPr>
                <a:t>Beam Thickness 2um</a:t>
              </a:r>
            </a:p>
          </p:txBody>
        </p:sp>
        <p:sp>
          <p:nvSpPr>
            <p:cNvPr id="30733" name="TextBox 11"/>
            <p:cNvSpPr txBox="1">
              <a:spLocks noChangeArrowheads="1"/>
            </p:cNvSpPr>
            <p:nvPr/>
          </p:nvSpPr>
          <p:spPr bwMode="auto">
            <a:xfrm>
              <a:off x="3141" y="2219"/>
              <a:ext cx="87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Calibri" panose="020F0502020204030204" pitchFamily="34" charset="0"/>
                </a:rPr>
                <a:t>Stress (Pa)</a:t>
              </a:r>
            </a:p>
          </p:txBody>
        </p:sp>
        <p:sp>
          <p:nvSpPr>
            <p:cNvPr id="30734" name="TextBox 13"/>
            <p:cNvSpPr txBox="1">
              <a:spLocks noChangeArrowheads="1"/>
            </p:cNvSpPr>
            <p:nvPr/>
          </p:nvSpPr>
          <p:spPr bwMode="auto">
            <a:xfrm>
              <a:off x="4694" y="3738"/>
              <a:ext cx="87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Calibri" panose="020F0502020204030204" pitchFamily="34" charset="0"/>
                </a:rPr>
                <a:t>Strain</a:t>
              </a:r>
            </a:p>
          </p:txBody>
        </p:sp>
      </p:grpSp>
      <p:sp>
        <p:nvSpPr>
          <p:cNvPr id="30727" name="Rectangle 66"/>
          <p:cNvSpPr>
            <a:spLocks noChangeArrowheads="1"/>
          </p:cNvSpPr>
          <p:nvPr/>
        </p:nvSpPr>
        <p:spPr bwMode="auto">
          <a:xfrm>
            <a:off x="7051675" y="1163638"/>
            <a:ext cx="108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Fe 6%Cr</a:t>
            </a:r>
          </a:p>
        </p:txBody>
      </p:sp>
      <p:sp>
        <p:nvSpPr>
          <p:cNvPr id="30728" name="Rectangle 67"/>
          <p:cNvSpPr>
            <a:spLocks noChangeArrowheads="1"/>
          </p:cNvSpPr>
          <p:nvPr/>
        </p:nvSpPr>
        <p:spPr bwMode="auto">
          <a:xfrm>
            <a:off x="6683375" y="341314"/>
            <a:ext cx="19700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Chris Hardie</a:t>
            </a:r>
            <a:br>
              <a:rPr lang="en-GB" altLang="en-US" sz="1600" dirty="0"/>
            </a:br>
            <a:r>
              <a:rPr lang="en-GB" altLang="en-US" sz="1600" dirty="0"/>
              <a:t>University of Oxford</a:t>
            </a:r>
          </a:p>
        </p:txBody>
      </p:sp>
      <p:pic>
        <p:nvPicPr>
          <p:cNvPr id="30729" name="Content Placeholder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r="11578" b="11409"/>
          <a:stretch>
            <a:fillRect/>
          </a:stretch>
        </p:blipFill>
        <p:spPr bwMode="auto">
          <a:xfrm>
            <a:off x="761999" y="939005"/>
            <a:ext cx="4303396" cy="491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3366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Rectangle 69"/>
          <p:cNvSpPr>
            <a:spLocks noChangeArrowheads="1"/>
          </p:cNvSpPr>
          <p:nvPr/>
        </p:nvSpPr>
        <p:spPr bwMode="auto">
          <a:xfrm>
            <a:off x="1524000" y="1"/>
            <a:ext cx="361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Why use micro-cantilever testing?</a:t>
            </a:r>
          </a:p>
        </p:txBody>
      </p:sp>
      <p:sp>
        <p:nvSpPr>
          <p:cNvPr id="19" name="Rectangle 99"/>
          <p:cNvSpPr>
            <a:spLocks noChangeArrowheads="1"/>
          </p:cNvSpPr>
          <p:nvPr/>
        </p:nvSpPr>
        <p:spPr bwMode="auto">
          <a:xfrm>
            <a:off x="761999" y="108614"/>
            <a:ext cx="4978627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A5002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altLang="en-US" sz="28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PLANS</a:t>
            </a:r>
            <a:endParaRPr lang="en-GB" altLang="en-US" sz="2800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" name="Rectangle 67"/>
          <p:cNvSpPr>
            <a:spLocks noChangeArrowheads="1"/>
          </p:cNvSpPr>
          <p:nvPr/>
        </p:nvSpPr>
        <p:spPr bwMode="auto">
          <a:xfrm>
            <a:off x="1714151" y="1024523"/>
            <a:ext cx="330237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 smtClean="0"/>
              <a:t>D. Armstrong/ University </a:t>
            </a:r>
            <a:r>
              <a:rPr lang="en-GB" altLang="en-US" sz="1600" dirty="0"/>
              <a:t>of Oxford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635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51" t="36251"/>
          <a:stretch/>
        </p:blipFill>
        <p:spPr>
          <a:xfrm>
            <a:off x="436336" y="1256034"/>
            <a:ext cx="3745139" cy="3645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98" t="35898"/>
          <a:stretch/>
        </p:blipFill>
        <p:spPr>
          <a:xfrm>
            <a:off x="4644111" y="1256035"/>
            <a:ext cx="3876139" cy="3645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7"/>
          <p:cNvSpPr>
            <a:spLocks noChangeArrowheads="1"/>
          </p:cNvSpPr>
          <p:nvPr/>
        </p:nvSpPr>
        <p:spPr bwMode="auto">
          <a:xfrm>
            <a:off x="2693761" y="5660708"/>
            <a:ext cx="738535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sz="1800" b="1" dirty="0" smtClean="0"/>
              <a:t>MIAMI irradiation – try to mimic the irradiation effects with ions</a:t>
            </a:r>
            <a:endParaRPr lang="en-GB" altLang="en-US" sz="1800" b="1" dirty="0"/>
          </a:p>
        </p:txBody>
      </p:sp>
      <p:sp>
        <p:nvSpPr>
          <p:cNvPr id="5" name="Rectangle 37"/>
          <p:cNvSpPr>
            <a:spLocks noChangeArrowheads="1"/>
          </p:cNvSpPr>
          <p:nvPr/>
        </p:nvSpPr>
        <p:spPr bwMode="auto">
          <a:xfrm>
            <a:off x="683504" y="1260159"/>
            <a:ext cx="19415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 smtClean="0"/>
              <a:t>Focus: - 461 nm</a:t>
            </a:r>
            <a:endParaRPr lang="en-GB" altLang="en-US" sz="1800" b="1" dirty="0"/>
          </a:p>
        </p:txBody>
      </p:sp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6419285" y="1260159"/>
            <a:ext cx="19351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 smtClean="0"/>
              <a:t>Focus: +461 nm</a:t>
            </a:r>
            <a:endParaRPr lang="en-GB" altLang="en-US" sz="1800" b="1" dirty="0"/>
          </a:p>
        </p:txBody>
      </p:sp>
      <p:sp>
        <p:nvSpPr>
          <p:cNvPr id="8" name="Rectangle 37"/>
          <p:cNvSpPr>
            <a:spLocks noChangeArrowheads="1"/>
          </p:cNvSpPr>
          <p:nvPr/>
        </p:nvSpPr>
        <p:spPr bwMode="auto">
          <a:xfrm>
            <a:off x="9085492" y="4255414"/>
            <a:ext cx="2674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 smtClean="0"/>
              <a:t>Size: up to 1…2 nm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1800" b="1" dirty="0" smtClean="0"/>
              <a:t>ND </a:t>
            </a:r>
            <a:r>
              <a:rPr lang="en-GB" altLang="en-US" sz="1800" b="1" dirty="0" smtClean="0">
                <a:latin typeface="Calibri" panose="020F0502020204030204" pitchFamily="34" charset="0"/>
              </a:rPr>
              <a:t>~</a:t>
            </a:r>
            <a:r>
              <a:rPr lang="en-GB" altLang="en-US" sz="1800" b="1" dirty="0" smtClean="0"/>
              <a:t> 5·10</a:t>
            </a:r>
            <a:r>
              <a:rPr lang="en-GB" altLang="en-US" sz="1800" b="1" baseline="30000" dirty="0" smtClean="0"/>
              <a:t>23</a:t>
            </a:r>
            <a:r>
              <a:rPr lang="en-GB" altLang="en-US" sz="1800" b="1" dirty="0" smtClean="0"/>
              <a:t>…1·10</a:t>
            </a:r>
            <a:r>
              <a:rPr lang="en-GB" altLang="en-US" sz="1800" b="1" baseline="30000" dirty="0" smtClean="0"/>
              <a:t>24</a:t>
            </a:r>
            <a:r>
              <a:rPr lang="en-GB" altLang="en-US" sz="1800" b="1" dirty="0" smtClean="0"/>
              <a:t> m</a:t>
            </a:r>
            <a:r>
              <a:rPr lang="en-GB" altLang="en-US" sz="1800" b="1" baseline="30000" dirty="0" smtClean="0"/>
              <a:t>-3</a:t>
            </a:r>
            <a:endParaRPr lang="en-GB" altLang="en-US" sz="1800" b="1" baseline="30000" dirty="0"/>
          </a:p>
        </p:txBody>
      </p:sp>
      <p:sp>
        <p:nvSpPr>
          <p:cNvPr id="9" name="Rectangle 99"/>
          <p:cNvSpPr>
            <a:spLocks noChangeArrowheads="1"/>
          </p:cNvSpPr>
          <p:nvPr/>
        </p:nvSpPr>
        <p:spPr bwMode="auto">
          <a:xfrm>
            <a:off x="3914774" y="127881"/>
            <a:ext cx="4978627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A5002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altLang="en-US" sz="28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PLANS</a:t>
            </a:r>
            <a:endParaRPr lang="en-GB" altLang="en-US" sz="2800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9003722" y="2675603"/>
            <a:ext cx="318827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Ions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He+</a:t>
            </a:r>
            <a:endParaRPr lang="ru-RU" alt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Beam energy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~ </a:t>
            </a: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18keV </a:t>
            </a:r>
          </a:p>
          <a:p>
            <a:pPr eaLnBrk="1" hangingPunct="1"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Mean He/dpa = 4000</a:t>
            </a:r>
            <a:endParaRPr lang="en-US" alt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3804" y="1306419"/>
            <a:ext cx="8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b="1" dirty="0"/>
              <a:t>1.5 dpa</a:t>
            </a:r>
            <a:endParaRPr lang="en-GB" dirty="0"/>
          </a:p>
        </p:txBody>
      </p:sp>
      <p:pic>
        <p:nvPicPr>
          <p:cNvPr id="11" name="Picture 8" descr="MIAMI facili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7712" y="62895"/>
            <a:ext cx="2760298" cy="224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00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1863" y="353598"/>
            <a:ext cx="3852862" cy="25685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16" descr="f82h-K22-10"/>
          <p:cNvPicPr>
            <a:picLocks noChangeAspect="1" noChangeArrowheads="1"/>
          </p:cNvPicPr>
          <p:nvPr/>
        </p:nvPicPr>
        <p:blipFill>
          <a:blip r:embed="rId3" cstate="email">
            <a:lum bright="-24000" contras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51" t="25456" b="12044"/>
          <a:stretch>
            <a:fillRect/>
          </a:stretch>
        </p:blipFill>
        <p:spPr bwMode="auto">
          <a:xfrm>
            <a:off x="4093629" y="4330765"/>
            <a:ext cx="3084513" cy="1908175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desk1"/>
          <p:cNvSpPr>
            <a:spLocks noEditPoints="1" noChangeArrowheads="1"/>
          </p:cNvSpPr>
          <p:nvPr/>
        </p:nvSpPr>
        <p:spPr bwMode="auto">
          <a:xfrm>
            <a:off x="322262" y="554038"/>
            <a:ext cx="4522788" cy="265747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808037"/>
            <a:ext cx="5040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Surrey Ion Beam Centre</a:t>
            </a:r>
            <a:r>
              <a:rPr lang="en-GB" altLang="en-US" sz="1800"/>
              <a:t>, UK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(collaboration with Prof. R.Gwilliam) </a:t>
            </a:r>
          </a:p>
        </p:txBody>
      </p:sp>
      <p:pic>
        <p:nvPicPr>
          <p:cNvPr id="28678" name="Picture 7" descr="Manet-2-13dpa-2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778" y="4333623"/>
            <a:ext cx="1835150" cy="2473325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Rectangle 9"/>
          <p:cNvSpPr>
            <a:spLocks noChangeArrowheads="1"/>
          </p:cNvSpPr>
          <p:nvPr/>
        </p:nvSpPr>
        <p:spPr bwMode="auto">
          <a:xfrm>
            <a:off x="1966379" y="4264242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APT sample</a:t>
            </a:r>
            <a:endParaRPr lang="en-US" altLang="en-US" sz="18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8680" name="Line 10"/>
          <p:cNvSpPr>
            <a:spLocks noChangeShapeType="1"/>
          </p:cNvSpPr>
          <p:nvPr/>
        </p:nvSpPr>
        <p:spPr bwMode="auto">
          <a:xfrm flipH="1">
            <a:off x="2855378" y="5717922"/>
            <a:ext cx="279400" cy="1524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8681" name="Line 11"/>
          <p:cNvSpPr>
            <a:spLocks noChangeShapeType="1"/>
          </p:cNvSpPr>
          <p:nvPr/>
        </p:nvSpPr>
        <p:spPr bwMode="auto">
          <a:xfrm>
            <a:off x="2639478" y="4663822"/>
            <a:ext cx="177800" cy="889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8682" name="Line 12"/>
          <p:cNvSpPr>
            <a:spLocks noChangeShapeType="1"/>
          </p:cNvSpPr>
          <p:nvPr/>
        </p:nvSpPr>
        <p:spPr bwMode="auto">
          <a:xfrm flipH="1">
            <a:off x="3020478" y="5082922"/>
            <a:ext cx="266700" cy="2667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8683" name="Rectangle 13"/>
          <p:cNvSpPr>
            <a:spLocks noChangeArrowheads="1"/>
          </p:cNvSpPr>
          <p:nvPr/>
        </p:nvSpPr>
        <p:spPr bwMode="auto">
          <a:xfrm>
            <a:off x="3274478" y="4776505"/>
            <a:ext cx="4058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chemeClr val="bg1"/>
                </a:solidFill>
                <a:latin typeface="Calibri" panose="020F0502020204030204" pitchFamily="34" charset="0"/>
              </a:rPr>
              <a:t>Pt</a:t>
            </a:r>
            <a:endParaRPr lang="en-US" altLang="en-US" sz="2000" i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8684" name="Rectangle 14"/>
          <p:cNvSpPr>
            <a:spLocks noChangeArrowheads="1"/>
          </p:cNvSpPr>
          <p:nvPr/>
        </p:nvSpPr>
        <p:spPr bwMode="auto">
          <a:xfrm>
            <a:off x="3058578" y="5476623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chemeClr val="bg1"/>
                </a:solidFill>
                <a:latin typeface="Calibri" panose="020F0502020204030204" pitchFamily="34" charset="0"/>
              </a:rPr>
              <a:t>Pre-tip</a:t>
            </a:r>
            <a:endParaRPr lang="en-US" altLang="en-US" sz="2000" i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327025" y="1500188"/>
            <a:ext cx="4572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Ions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He+</a:t>
            </a:r>
            <a:endParaRPr lang="ru-RU" alt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Maximum beam energy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GB" altLang="en-US" dirty="0"/>
              <a:t>2 MeV =&gt; 7.5µm implantation depth (SRIM)</a:t>
            </a:r>
            <a:endParaRPr lang="en-GB" alt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Dose: 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up to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 dpa</a:t>
            </a:r>
            <a:endParaRPr lang="ru-RU" alt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Temperature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50ºC and 200ºC</a:t>
            </a: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686" name="Rectangle 17"/>
          <p:cNvSpPr>
            <a:spLocks noChangeArrowheads="1"/>
          </p:cNvSpPr>
          <p:nvPr/>
        </p:nvSpPr>
        <p:spPr bwMode="auto">
          <a:xfrm>
            <a:off x="5882741" y="4264090"/>
            <a:ext cx="132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>
                <a:solidFill>
                  <a:schemeClr val="bg1"/>
                </a:solidFill>
                <a:latin typeface="Calibri" panose="020F0502020204030204" pitchFamily="34" charset="0"/>
              </a:rPr>
              <a:t>TEM sample</a:t>
            </a:r>
            <a:endParaRPr lang="en-US" altLang="en-US" sz="1800" i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8687" name="Rectangle 18"/>
          <p:cNvSpPr>
            <a:spLocks noChangeArrowheads="1"/>
          </p:cNvSpPr>
          <p:nvPr/>
        </p:nvSpPr>
        <p:spPr bwMode="auto">
          <a:xfrm>
            <a:off x="4692116" y="5801067"/>
            <a:ext cx="11496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>
                <a:solidFill>
                  <a:schemeClr val="bg1"/>
                </a:solidFill>
                <a:latin typeface="Calibri" panose="020F0502020204030204" pitchFamily="34" charset="0"/>
              </a:rPr>
              <a:t>8 × 8  µm</a:t>
            </a:r>
            <a:r>
              <a:rPr lang="en-GB" altLang="en-US" sz="1800" i="1" baseline="3000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8688" name="Line 19"/>
          <p:cNvSpPr>
            <a:spLocks noChangeShapeType="1"/>
          </p:cNvSpPr>
          <p:nvPr/>
        </p:nvSpPr>
        <p:spPr bwMode="auto">
          <a:xfrm flipV="1">
            <a:off x="5135029" y="5184840"/>
            <a:ext cx="174625" cy="5953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1524000" y="0"/>
            <a:ext cx="29729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He implantation experiments</a:t>
            </a:r>
            <a:endParaRPr lang="en-GB" alt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199" name="AutoShape 23"/>
          <p:cNvSpPr>
            <a:spLocks noChangeArrowheads="1"/>
          </p:cNvSpPr>
          <p:nvPr/>
        </p:nvSpPr>
        <p:spPr bwMode="auto">
          <a:xfrm rot="13161458">
            <a:off x="3832772" y="3422550"/>
            <a:ext cx="930275" cy="395287"/>
          </a:xfrm>
          <a:prstGeom prst="leftArrow">
            <a:avLst>
              <a:gd name="adj1" fmla="val 50000"/>
              <a:gd name="adj2" fmla="val 58835"/>
            </a:avLst>
          </a:prstGeom>
          <a:gradFill rotWithShape="1">
            <a:gsLst>
              <a:gs pos="0">
                <a:schemeClr val="bg2"/>
              </a:gs>
              <a:gs pos="50000">
                <a:srgbClr val="666699"/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50200" name="AutoShape 24"/>
          <p:cNvSpPr>
            <a:spLocks noChangeArrowheads="1"/>
          </p:cNvSpPr>
          <p:nvPr/>
        </p:nvSpPr>
        <p:spPr bwMode="auto">
          <a:xfrm rot="16200000">
            <a:off x="2491194" y="3551774"/>
            <a:ext cx="657225" cy="481013"/>
          </a:xfrm>
          <a:prstGeom prst="leftArrow">
            <a:avLst>
              <a:gd name="adj1" fmla="val 50000"/>
              <a:gd name="adj2" fmla="val 34158"/>
            </a:avLst>
          </a:prstGeom>
          <a:gradFill rotWithShape="1">
            <a:gsLst>
              <a:gs pos="0">
                <a:schemeClr val="bg2"/>
              </a:gs>
              <a:gs pos="50000">
                <a:srgbClr val="666699"/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50201" name="AutoShape 25"/>
          <p:cNvSpPr>
            <a:spLocks noChangeArrowheads="1"/>
          </p:cNvSpPr>
          <p:nvPr/>
        </p:nvSpPr>
        <p:spPr bwMode="auto">
          <a:xfrm rot="17958247">
            <a:off x="902388" y="3250330"/>
            <a:ext cx="536821" cy="395287"/>
          </a:xfrm>
          <a:prstGeom prst="leftArrow">
            <a:avLst>
              <a:gd name="adj1" fmla="val 50000"/>
              <a:gd name="adj2" fmla="val 39659"/>
            </a:avLst>
          </a:prstGeom>
          <a:gradFill rotWithShape="1">
            <a:gsLst>
              <a:gs pos="0">
                <a:schemeClr val="bg2"/>
              </a:gs>
              <a:gs pos="50000">
                <a:srgbClr val="666699"/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28694" name="Rectangle 27"/>
          <p:cNvSpPr>
            <a:spLocks noChangeArrowheads="1"/>
          </p:cNvSpPr>
          <p:nvPr/>
        </p:nvSpPr>
        <p:spPr bwMode="auto">
          <a:xfrm>
            <a:off x="0" y="3684434"/>
            <a:ext cx="17926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 smtClean="0">
                <a:latin typeface="Calibri" panose="020F0502020204030204" pitchFamily="34" charset="0"/>
              </a:rPr>
              <a:t>Micromechanical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 smtClean="0">
                <a:latin typeface="Calibri" panose="020F0502020204030204" pitchFamily="34" charset="0"/>
              </a:rPr>
              <a:t> </a:t>
            </a:r>
            <a:r>
              <a:rPr lang="en-GB" altLang="en-US" sz="1800" i="1" dirty="0">
                <a:latin typeface="Calibri" panose="020F0502020204030204" pitchFamily="34" charset="0"/>
              </a:rPr>
              <a:t>tests</a:t>
            </a:r>
            <a:endParaRPr lang="en-US" altLang="en-US" sz="1800" i="1" dirty="0">
              <a:latin typeface="Calibri" panose="020F0502020204030204" pitchFamily="34" charset="0"/>
            </a:endParaRPr>
          </a:p>
        </p:txBody>
      </p:sp>
      <p:pic>
        <p:nvPicPr>
          <p:cNvPr id="28695" name="Picture 2" descr="D:\Post Doc\W5Ta_Arc\untitled.TIF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7" y="4348162"/>
            <a:ext cx="16573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7" name="Picture 2" descr="D:\Post Doc\W5Ta_Arc\untitled.TIF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7" y="4348162"/>
            <a:ext cx="1657350" cy="2209800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8" name="Picture 35" descr="2000px-University_of_Surrey_Log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7633" y="808037"/>
            <a:ext cx="18716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467" y="3117174"/>
            <a:ext cx="4468143" cy="272642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791228" y="5870322"/>
            <a:ext cx="2238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~ 300 appm(He)/dpa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123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29343" y="6291265"/>
            <a:ext cx="2743200" cy="365125"/>
          </a:xfrm>
        </p:spPr>
        <p:txBody>
          <a:bodyPr/>
          <a:lstStyle/>
          <a:p>
            <a:fld id="{D9888103-0752-427F-A457-7330B18DD733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6193" y="2266152"/>
            <a:ext cx="2351281" cy="210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526193" y="4734181"/>
            <a:ext cx="2368770" cy="212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62703" y="2266151"/>
            <a:ext cx="2351281" cy="210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2745212" y="4734181"/>
            <a:ext cx="2368770" cy="212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74800" y="2266151"/>
            <a:ext cx="2351281" cy="210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800000">
            <a:off x="7222664" y="4734180"/>
            <a:ext cx="2368770" cy="212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99213" y="2283488"/>
            <a:ext cx="2351281" cy="210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4983938" y="4734180"/>
            <a:ext cx="2368770" cy="212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9441682" y="4734179"/>
            <a:ext cx="2368770" cy="212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411310" y="2291299"/>
            <a:ext cx="2351281" cy="210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636531" y="1921967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 smtClean="0"/>
              <a:t>0 dpa</a:t>
            </a:r>
            <a:endParaRPr lang="en-GB" altLang="en-US" dirty="0"/>
          </a:p>
        </p:txBody>
      </p:sp>
      <p:sp>
        <p:nvSpPr>
          <p:cNvPr id="16" name="Rectangle 15"/>
          <p:cNvSpPr/>
          <p:nvPr/>
        </p:nvSpPr>
        <p:spPr>
          <a:xfrm>
            <a:off x="636529" y="4389985"/>
            <a:ext cx="4010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 smtClean="0"/>
              <a:t>He irradiation, 6000 appm of He, 1.5 dpa</a:t>
            </a:r>
            <a:endParaRPr lang="en-GB" altLang="en-US" dirty="0"/>
          </a:p>
        </p:txBody>
      </p:sp>
      <p:pic>
        <p:nvPicPr>
          <p:cNvPr id="17" name="Picture 16"/>
          <p:cNvPicPr/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7027364" y="-10592"/>
            <a:ext cx="2646152" cy="228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359693" y="11616"/>
            <a:ext cx="2639520" cy="227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ight Arrow 18"/>
          <p:cNvSpPr/>
          <p:nvPr/>
        </p:nvSpPr>
        <p:spPr>
          <a:xfrm>
            <a:off x="5275833" y="784744"/>
            <a:ext cx="1480688" cy="733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141731" y="183158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 smtClean="0"/>
              <a:t>0 dpa</a:t>
            </a:r>
            <a:endParaRPr lang="en-GB" altLang="en-US" dirty="0"/>
          </a:p>
        </p:txBody>
      </p:sp>
      <p:sp>
        <p:nvSpPr>
          <p:cNvPr id="22" name="Rectangle 21"/>
          <p:cNvSpPr/>
          <p:nvPr/>
        </p:nvSpPr>
        <p:spPr>
          <a:xfrm>
            <a:off x="7086261" y="166681"/>
            <a:ext cx="2505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 smtClean="0"/>
              <a:t>He implantation, 1.5 dpa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7424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29200" y="2895600"/>
            <a:ext cx="7162800" cy="47625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Thank you for your attention!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800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9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158473"/>
              </p:ext>
            </p:extLst>
          </p:nvPr>
        </p:nvGraphicFramePr>
        <p:xfrm>
          <a:off x="803818" y="673270"/>
          <a:ext cx="2654526" cy="356562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599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5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Max impurities,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appm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9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Al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170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9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450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9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Fe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130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9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Mg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810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9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2900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69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130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69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195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69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Be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balance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0" marB="45690" anchor="b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300" name="Rectangle 37"/>
          <p:cNvSpPr>
            <a:spLocks noChangeArrowheads="1"/>
          </p:cNvSpPr>
          <p:nvPr/>
        </p:nvSpPr>
        <p:spPr bwMode="auto">
          <a:xfrm>
            <a:off x="1474876" y="197019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PF-60</a:t>
            </a:r>
          </a:p>
        </p:txBody>
      </p:sp>
      <p:sp>
        <p:nvSpPr>
          <p:cNvPr id="11332" name="Rectangle 69"/>
          <p:cNvSpPr>
            <a:spLocks noChangeArrowheads="1"/>
          </p:cNvSpPr>
          <p:nvPr/>
        </p:nvSpPr>
        <p:spPr bwMode="auto">
          <a:xfrm>
            <a:off x="768530" y="4486928"/>
            <a:ext cx="290238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Method of manufacture: vacuum hot </a:t>
            </a:r>
            <a:r>
              <a:rPr lang="en-GB" altLang="en-US" sz="1800" dirty="0" smtClean="0"/>
              <a:t>pressing and cross-rolling</a:t>
            </a:r>
            <a:endParaRPr lang="en-GB" altLang="en-US" sz="1800" dirty="0"/>
          </a:p>
        </p:txBody>
      </p:sp>
      <p:sp>
        <p:nvSpPr>
          <p:cNvPr id="31843" name="Rectangle 99"/>
          <p:cNvSpPr>
            <a:spLocks noChangeArrowheads="1"/>
          </p:cNvSpPr>
          <p:nvPr/>
        </p:nvSpPr>
        <p:spPr bwMode="auto">
          <a:xfrm>
            <a:off x="330721" y="6101467"/>
            <a:ext cx="4978627" cy="523220"/>
          </a:xfrm>
          <a:prstGeom prst="rect">
            <a:avLst/>
          </a:prstGeom>
          <a:noFill/>
          <a:ln w="5715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altLang="en-US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Beryllium is of industrial purity</a:t>
            </a: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0" y="-63461"/>
            <a:ext cx="1096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Materials</a:t>
            </a:r>
            <a:endParaRPr lang="en-GB" altLang="en-US" dirty="0">
              <a:ln w="0"/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8"/>
          <a:stretch/>
        </p:blipFill>
        <p:spPr>
          <a:xfrm rot="5400000">
            <a:off x="3320662" y="989279"/>
            <a:ext cx="5110834" cy="352631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547" r="57588"/>
          <a:stretch/>
        </p:blipFill>
        <p:spPr>
          <a:xfrm>
            <a:off x="5415386" y="5227923"/>
            <a:ext cx="2167617" cy="5172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119490" y="4912492"/>
            <a:ext cx="668375" cy="3154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50 </a:t>
            </a:r>
            <a:r>
              <a:rPr lang="en-US" b="1" dirty="0">
                <a:solidFill>
                  <a:schemeClr val="bg1"/>
                </a:solidFill>
              </a:rPr>
              <a:t>µm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89671" y="255141"/>
            <a:ext cx="3296086" cy="646331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PF-60 (VHP), rectangular sample. 5mm×</a:t>
            </a:r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5mm</a:t>
            </a:r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1mm</a:t>
            </a:r>
            <a:endParaRPr lang="en-U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972730" y="219404"/>
            <a:ext cx="3494442" cy="5054415"/>
            <a:chOff x="4982238" y="674828"/>
            <a:chExt cx="4091570" cy="591811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5"/>
            <a:stretch/>
          </p:blipFill>
          <p:spPr>
            <a:xfrm rot="5400000">
              <a:off x="4068967" y="1588099"/>
              <a:ext cx="5918111" cy="4091570"/>
            </a:xfrm>
            <a:prstGeom prst="rect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464" r="57298"/>
            <a:stretch/>
          </p:blipFill>
          <p:spPr>
            <a:xfrm>
              <a:off x="6469234" y="6419152"/>
              <a:ext cx="2527111" cy="14753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7434926" y="6140926"/>
              <a:ext cx="7825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50 </a:t>
              </a:r>
              <a:r>
                <a:rPr lang="en-US" b="1" dirty="0">
                  <a:solidFill>
                    <a:schemeClr val="bg1"/>
                  </a:solidFill>
                </a:rPr>
                <a:t>µm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081911" y="709853"/>
              <a:ext cx="3914434" cy="756776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PF-60, cross-rolled  disk sample </a:t>
              </a:r>
            </a:p>
            <a:p>
              <a:r>
                <a:rPr lang="en-US" b="1" dirty="0" smtClean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Ø15mm x 0.75mm</a:t>
              </a:r>
              <a:endParaRPr lang="en-US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767346" y="561246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Industrial beryllium is a non-homogeneous material.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“White contrast particles” on SEM images (in the SE2 detector) decorate GB-s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2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2743" y="1273967"/>
            <a:ext cx="2650877" cy="5113918"/>
            <a:chOff x="691388" y="569117"/>
            <a:chExt cx="2650877" cy="5113918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62" b="2791"/>
            <a:stretch/>
          </p:blipFill>
          <p:spPr>
            <a:xfrm>
              <a:off x="691388" y="569117"/>
              <a:ext cx="2650877" cy="51139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2" name="Group 11"/>
            <p:cNvGrpSpPr/>
            <p:nvPr/>
          </p:nvGrpSpPr>
          <p:grpSpPr>
            <a:xfrm>
              <a:off x="691388" y="5365754"/>
              <a:ext cx="1204685" cy="317281"/>
              <a:chOff x="691388" y="5365754"/>
              <a:chExt cx="1204685" cy="31728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29" t="97006" r="62462"/>
              <a:stretch/>
            </p:blipFill>
            <p:spPr>
              <a:xfrm>
                <a:off x="691388" y="5529944"/>
                <a:ext cx="1204685" cy="153091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725865" y="5365754"/>
                <a:ext cx="1136274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60 µm</a:t>
                </a:r>
                <a:endParaRPr lang="en-US" sz="1000" dirty="0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3682553" y="1273967"/>
            <a:ext cx="2667049" cy="5113918"/>
            <a:chOff x="4048622" y="569117"/>
            <a:chExt cx="2667049" cy="5113918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7"/>
            <a:stretch/>
          </p:blipFill>
          <p:spPr>
            <a:xfrm>
              <a:off x="4064794" y="569117"/>
              <a:ext cx="2650877" cy="51139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3" name="Group 12"/>
            <p:cNvGrpSpPr/>
            <p:nvPr/>
          </p:nvGrpSpPr>
          <p:grpSpPr>
            <a:xfrm>
              <a:off x="4048622" y="5365754"/>
              <a:ext cx="1204685" cy="317281"/>
              <a:chOff x="4048622" y="5365754"/>
              <a:chExt cx="1204685" cy="31728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29" t="97006" r="62462"/>
              <a:stretch/>
            </p:blipFill>
            <p:spPr>
              <a:xfrm>
                <a:off x="4048622" y="5529944"/>
                <a:ext cx="1204685" cy="153091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082827" y="5365754"/>
                <a:ext cx="1136274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60 µm</a:t>
                </a:r>
                <a:endParaRPr lang="en-US" sz="1000" dirty="0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6696047" y="1273967"/>
            <a:ext cx="2650877" cy="5113918"/>
            <a:chOff x="8295757" y="759617"/>
            <a:chExt cx="2650877" cy="5113918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60"/>
            <a:stretch/>
          </p:blipFill>
          <p:spPr>
            <a:xfrm>
              <a:off x="8295757" y="759617"/>
              <a:ext cx="2650877" cy="51139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9" name="Group 28"/>
            <p:cNvGrpSpPr/>
            <p:nvPr/>
          </p:nvGrpSpPr>
          <p:grpSpPr>
            <a:xfrm>
              <a:off x="8318617" y="5533021"/>
              <a:ext cx="674888" cy="323165"/>
              <a:chOff x="6708892" y="5342521"/>
              <a:chExt cx="674888" cy="32316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6708892" y="5342521"/>
                <a:ext cx="674888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dirty="0"/>
                  <a:t>60 </a:t>
                </a:r>
                <a:r>
                  <a:rPr lang="en-US" sz="1000" dirty="0" smtClean="0"/>
                  <a:t>µm</a:t>
                </a:r>
                <a:endParaRPr lang="en-US" sz="500" dirty="0" smtClean="0"/>
              </a:p>
              <a:p>
                <a:pPr algn="ctr"/>
                <a:endParaRPr lang="en-US" sz="500" dirty="0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6831839" y="5627215"/>
                <a:ext cx="37490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xtBox 32"/>
          <p:cNvSpPr txBox="1"/>
          <p:nvPr/>
        </p:nvSpPr>
        <p:spPr>
          <a:xfrm>
            <a:off x="229389" y="526799"/>
            <a:ext cx="3289380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PF-60, VHP rectangular sample </a:t>
            </a:r>
          </a:p>
          <a:p>
            <a:pPr algn="ctr"/>
            <a:r>
              <a:rPr 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5mm×</a:t>
            </a:r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5mm</a:t>
            </a:r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1mm</a:t>
            </a:r>
            <a:endParaRPr lang="en-U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4330" y="453057"/>
            <a:ext cx="3591960" cy="646331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PF-60, cross-rolled disk sample </a:t>
            </a:r>
          </a:p>
          <a:p>
            <a:pPr algn="ctr"/>
            <a:r>
              <a:rPr lang="en-US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Ø15mm x 0.75mm</a:t>
            </a:r>
            <a:endParaRPr lang="en-US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1212" y="5587640"/>
            <a:ext cx="1152557" cy="723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4354" y="5587640"/>
            <a:ext cx="1152557" cy="7236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6452531" y="6488668"/>
            <a:ext cx="3203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diameter – 25 ± 14 µm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9389" y="6488668"/>
            <a:ext cx="3203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diameter – 9 ± 4 µm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553575" y="1336132"/>
            <a:ext cx="2548982" cy="230832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2 different states of the PF-60 are investigated: (a) VHP and (b) cross-rolled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2 grades are very different grain size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Rectangle 18"/>
          <p:cNvSpPr>
            <a:spLocks noChangeArrowheads="1"/>
          </p:cNvSpPr>
          <p:nvPr/>
        </p:nvSpPr>
        <p:spPr bwMode="auto">
          <a:xfrm>
            <a:off x="0" y="17050"/>
            <a:ext cx="69585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PF-60: Microstructure in the as-received state: VHP vs Cross-rolled</a:t>
            </a:r>
            <a:endParaRPr lang="en-GB" altLang="en-US" dirty="0">
              <a:ln w="0"/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662273" y="3745239"/>
            <a:ext cx="2185240" cy="2370489"/>
            <a:chOff x="1875287" y="1171593"/>
            <a:chExt cx="3328682" cy="361086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8175011" flipH="1" flipV="1">
              <a:off x="1894321" y="1868656"/>
              <a:ext cx="2304994" cy="2343061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3072151" y="1606425"/>
              <a:ext cx="0" cy="202467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104948" y="3752850"/>
              <a:ext cx="876925" cy="37959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40869" y="3721393"/>
              <a:ext cx="1189350" cy="22853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4308217" y="3456911"/>
                  <a:ext cx="895752" cy="528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10</m:t>
                            </m:r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acc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8217" y="3456911"/>
                  <a:ext cx="895752" cy="528965"/>
                </a:xfrm>
                <a:prstGeom prst="rect">
                  <a:avLst/>
                </a:prstGeom>
                <a:blipFill>
                  <a:blip r:embed="rId8"/>
                  <a:stretch>
                    <a:fillRect r="-6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3097871" y="1171593"/>
                  <a:ext cx="895752" cy="4824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001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7871" y="1171593"/>
                  <a:ext cx="895752" cy="48240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586639" y="4253492"/>
                  <a:ext cx="895752" cy="528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acc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acc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6639" y="4253492"/>
                  <a:ext cx="895752" cy="528965"/>
                </a:xfrm>
                <a:prstGeom prst="rect">
                  <a:avLst/>
                </a:prstGeom>
                <a:blipFill>
                  <a:blip r:embed="rId10"/>
                  <a:stretch>
                    <a:fillRect r="-13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Oval 40"/>
            <p:cNvSpPr/>
            <p:nvPr/>
          </p:nvSpPr>
          <p:spPr>
            <a:xfrm>
              <a:off x="3009496" y="3092408"/>
              <a:ext cx="190904" cy="1909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966633" y="2277748"/>
              <a:ext cx="190904" cy="1909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447958" y="3850281"/>
              <a:ext cx="190904" cy="1909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949965" y="3610546"/>
              <a:ext cx="190904" cy="1909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17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82" y="807169"/>
            <a:ext cx="2508488" cy="2508488"/>
          </a:xfrm>
          <a:prstGeom prst="rect">
            <a:avLst/>
          </a:prstGeom>
          <a:ln w="19050"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Group 32"/>
          <p:cNvGrpSpPr/>
          <p:nvPr/>
        </p:nvGrpSpPr>
        <p:grpSpPr>
          <a:xfrm>
            <a:off x="1197804" y="807169"/>
            <a:ext cx="2508489" cy="2508488"/>
            <a:chOff x="559629" y="302344"/>
            <a:chExt cx="2508489" cy="25084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88" r="5371" b="2791"/>
            <a:stretch/>
          </p:blipFill>
          <p:spPr>
            <a:xfrm>
              <a:off x="559630" y="302344"/>
              <a:ext cx="2508488" cy="2508488"/>
            </a:xfrm>
            <a:prstGeom prst="rect">
              <a:avLst/>
            </a:prstGeom>
            <a:ln w="19050"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oup 5"/>
            <p:cNvGrpSpPr/>
            <p:nvPr/>
          </p:nvGrpSpPr>
          <p:grpSpPr>
            <a:xfrm>
              <a:off x="559629" y="2493551"/>
              <a:ext cx="1204685" cy="317281"/>
              <a:chOff x="691388" y="5365754"/>
              <a:chExt cx="1204685" cy="31728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29" t="97006" r="62462"/>
              <a:stretch/>
            </p:blipFill>
            <p:spPr>
              <a:xfrm>
                <a:off x="691388" y="5529944"/>
                <a:ext cx="1204685" cy="153091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725865" y="5365754"/>
                <a:ext cx="1136274" cy="246221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60 µm</a:t>
                </a:r>
                <a:endParaRPr lang="en-US" sz="1000" dirty="0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140157" y="3974340"/>
            <a:ext cx="2524663" cy="2508488"/>
            <a:chOff x="543456" y="3911967"/>
            <a:chExt cx="2524663" cy="250848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7" t="50948" r="4499"/>
            <a:stretch/>
          </p:blipFill>
          <p:spPr>
            <a:xfrm>
              <a:off x="559629" y="3911967"/>
              <a:ext cx="2508490" cy="2508488"/>
            </a:xfrm>
            <a:prstGeom prst="rect">
              <a:avLst/>
            </a:prstGeom>
            <a:ln w="19050"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9" name="Group 28"/>
            <p:cNvGrpSpPr/>
            <p:nvPr/>
          </p:nvGrpSpPr>
          <p:grpSpPr>
            <a:xfrm>
              <a:off x="543456" y="6103174"/>
              <a:ext cx="1204685" cy="317281"/>
              <a:chOff x="4048622" y="5365754"/>
              <a:chExt cx="1204685" cy="317281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29" t="97006" r="62462"/>
              <a:stretch/>
            </p:blipFill>
            <p:spPr>
              <a:xfrm>
                <a:off x="4048622" y="5529944"/>
                <a:ext cx="1204685" cy="153091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4082827" y="5365754"/>
                <a:ext cx="1136274" cy="246221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60 µm</a:t>
                </a:r>
                <a:endParaRPr lang="en-US" sz="1000" dirty="0"/>
              </a:p>
            </p:txBody>
          </p:sp>
        </p:grp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01" y="4025959"/>
            <a:ext cx="2456869" cy="2456869"/>
          </a:xfrm>
          <a:prstGeom prst="rect">
            <a:avLst/>
          </a:prstGeom>
          <a:ln w="19050"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TextBox 35"/>
          <p:cNvSpPr txBox="1"/>
          <p:nvPr/>
        </p:nvSpPr>
        <p:spPr>
          <a:xfrm rot="16200000">
            <a:off x="-797424" y="1809442"/>
            <a:ext cx="2650878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PF-60, rectangular sample </a:t>
            </a:r>
          </a:p>
          <a:p>
            <a:pPr algn="ctr"/>
            <a:r>
              <a:rPr 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5mm×</a:t>
            </a:r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5mm</a:t>
            </a:r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1mm</a:t>
            </a:r>
            <a:endParaRPr lang="en-U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797423" y="4931228"/>
            <a:ext cx="265087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PF-60, disk sample </a:t>
            </a:r>
          </a:p>
          <a:p>
            <a:pPr algn="ctr"/>
            <a:r>
              <a:rPr lang="en-US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Ø15mm x 0.75mm</a:t>
            </a:r>
            <a:endParaRPr lang="en-US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7554359" y="556986"/>
            <a:ext cx="3047469" cy="2786096"/>
            <a:chOff x="7473449" y="485619"/>
            <a:chExt cx="3265834" cy="298573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 flipV="1">
              <a:off x="9186948" y="1969371"/>
              <a:ext cx="711098" cy="683494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 flipV="1">
              <a:off x="8393642" y="1995911"/>
              <a:ext cx="668088" cy="60308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 flipV="1">
              <a:off x="7533663" y="538748"/>
              <a:ext cx="622211" cy="67487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 flipV="1">
              <a:off x="7473449" y="1276807"/>
              <a:ext cx="742638" cy="75816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8900000" flipH="1" flipV="1">
              <a:off x="9971377" y="1988200"/>
              <a:ext cx="736904" cy="75816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 flipV="1">
              <a:off x="10031053" y="2730421"/>
              <a:ext cx="708230" cy="74093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 flipV="1">
              <a:off x="9288313" y="2753400"/>
              <a:ext cx="613608" cy="649032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 flipV="1">
              <a:off x="9114372" y="1186764"/>
              <a:ext cx="805720" cy="78975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 flipV="1">
              <a:off x="8203505" y="501414"/>
              <a:ext cx="785649" cy="743803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6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 flipV="1">
              <a:off x="9094550" y="500230"/>
              <a:ext cx="725434" cy="73805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8900000" flipH="1" flipV="1">
              <a:off x="9940163" y="485619"/>
              <a:ext cx="768445" cy="78113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 flipV="1">
              <a:off x="7637493" y="2730421"/>
              <a:ext cx="748373" cy="72082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 flipV="1">
              <a:off x="7563684" y="1995201"/>
              <a:ext cx="768445" cy="781136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8000000" flipH="1" flipV="1">
              <a:off x="9977314" y="1266426"/>
              <a:ext cx="742638" cy="758161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5300000" flipH="1" flipV="1">
              <a:off x="8444032" y="2669875"/>
              <a:ext cx="736904" cy="758162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3500000" flipH="1" flipV="1">
              <a:off x="8299262" y="1202362"/>
              <a:ext cx="742638" cy="758161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7658870" y="3808944"/>
            <a:ext cx="2986393" cy="2861869"/>
            <a:chOff x="7658870" y="3542244"/>
            <a:chExt cx="2986393" cy="2861869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9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866581" y="5050098"/>
              <a:ext cx="778682" cy="64940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428457" y="3558702"/>
              <a:ext cx="772478" cy="677366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21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727332" y="4227512"/>
              <a:ext cx="701125" cy="776796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658870" y="3542244"/>
              <a:ext cx="784887" cy="68358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186593" y="4988148"/>
              <a:ext cx="707329" cy="71465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876271" y="3557545"/>
              <a:ext cx="725943" cy="730188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873295" y="4247558"/>
              <a:ext cx="685612" cy="786117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6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729867" y="5013394"/>
              <a:ext cx="747660" cy="711545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527723" y="4975681"/>
              <a:ext cx="635976" cy="717759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8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169665" y="3573300"/>
              <a:ext cx="725943" cy="692902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9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488392" y="4253210"/>
              <a:ext cx="676306" cy="705330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0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147143" y="4285385"/>
              <a:ext cx="732147" cy="683580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1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729759" y="5704997"/>
              <a:ext cx="704226" cy="699116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3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21330663">
              <a:off x="9919689" y="5749283"/>
              <a:ext cx="710431" cy="643187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423079" y="5707469"/>
              <a:ext cx="822115" cy="674258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8900000">
              <a:off x="9218448" y="5720428"/>
              <a:ext cx="772478" cy="677366"/>
            </a:xfrm>
            <a:prstGeom prst="rect">
              <a:avLst/>
            </a:prstGeom>
          </p:spPr>
        </p:pic>
      </p:grpSp>
      <p:sp>
        <p:nvSpPr>
          <p:cNvPr id="80" name="TextBox 79"/>
          <p:cNvSpPr txBox="1"/>
          <p:nvPr/>
        </p:nvSpPr>
        <p:spPr>
          <a:xfrm rot="16200000">
            <a:off x="9791222" y="1679574"/>
            <a:ext cx="3264175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texture (macroscopically – isotropic)</a:t>
            </a:r>
            <a:endParaRPr lang="en-U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 rot="16200000">
            <a:off x="10036837" y="5138322"/>
            <a:ext cx="2650878" cy="369332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(0001) texture</a:t>
            </a:r>
            <a:endParaRPr lang="en-US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Rectangle 18"/>
          <p:cNvSpPr>
            <a:spLocks noChangeArrowheads="1"/>
          </p:cNvSpPr>
          <p:nvPr/>
        </p:nvSpPr>
        <p:spPr bwMode="auto">
          <a:xfrm>
            <a:off x="0" y="185986"/>
            <a:ext cx="69585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PF-60: Microstructure in the as-received state: VHP vs Cross-rolled</a:t>
            </a:r>
            <a:endParaRPr lang="en-GB" altLang="en-US" dirty="0">
              <a:ln w="0"/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780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62335" y="3485500"/>
            <a:ext cx="11178576" cy="2695869"/>
            <a:chOff x="72049" y="3485500"/>
            <a:chExt cx="11178576" cy="269586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-45000" contrast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26665" y="3883039"/>
              <a:ext cx="2695865" cy="19007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4000"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19"/>
            <a:stretch/>
          </p:blipFill>
          <p:spPr>
            <a:xfrm rot="16200000">
              <a:off x="2562358" y="3911224"/>
              <a:ext cx="2690132" cy="18386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04"/>
            <a:stretch/>
          </p:blipFill>
          <p:spPr>
            <a:xfrm rot="16200000">
              <a:off x="4671641" y="3913022"/>
              <a:ext cx="2690133" cy="183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85"/>
            <a:stretch/>
          </p:blipFill>
          <p:spPr>
            <a:xfrm rot="16200000">
              <a:off x="6835121" y="3914773"/>
              <a:ext cx="2690134" cy="18315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1"/>
            <a:stretch/>
          </p:blipFill>
          <p:spPr>
            <a:xfrm rot="16200000">
              <a:off x="8982244" y="3907253"/>
              <a:ext cx="2690134" cy="18466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 rot="16200000">
              <a:off x="-930224" y="4527030"/>
              <a:ext cx="2650878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PF-60, disk sample </a:t>
              </a:r>
            </a:p>
            <a:p>
              <a:pPr algn="ctr"/>
              <a:r>
                <a:rPr lang="en-US" b="1" dirty="0" smtClean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Ø15mm x 0.75mm</a:t>
              </a:r>
              <a:endParaRPr lang="en-US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54431" y="5860800"/>
              <a:ext cx="1397032" cy="276999"/>
              <a:chOff x="774668" y="5836489"/>
              <a:chExt cx="1397032" cy="276999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774668" y="5836489"/>
                <a:ext cx="139703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/>
                  <a:t>5</a:t>
                </a:r>
                <a:r>
                  <a:rPr lang="en-GB" sz="1200" dirty="0" smtClean="0"/>
                  <a:t>0 </a:t>
                </a:r>
                <a:r>
                  <a:rPr lang="en-GB" sz="1200" dirty="0"/>
                  <a:t>µm</a:t>
                </a: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rot="5400000" flipV="1">
                <a:off x="1441927" y="5494339"/>
                <a:ext cx="483" cy="112336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/>
            <p:cNvSpPr/>
            <p:nvPr/>
          </p:nvSpPr>
          <p:spPr>
            <a:xfrm>
              <a:off x="3071357" y="5738902"/>
              <a:ext cx="924493" cy="3693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Oxygen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447294" y="5750336"/>
              <a:ext cx="1686426" cy="3693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Aluminium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290639" y="5755336"/>
              <a:ext cx="924493" cy="3693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Silicon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134191" y="5750336"/>
              <a:ext cx="924493" cy="3693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Iron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696690" y="6211669"/>
            <a:ext cx="6096000" cy="64633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Industrial beryllium is an impure alloy: relatively pure grains and strongly “alloyed” GB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73509" y="474107"/>
            <a:ext cx="11170095" cy="3491389"/>
            <a:chOff x="83223" y="474107"/>
            <a:chExt cx="11170095" cy="34913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440030" y="919022"/>
              <a:ext cx="2669136" cy="18045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/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053" t="383" r="1086" b="2310"/>
            <a:stretch/>
          </p:blipFill>
          <p:spPr>
            <a:xfrm rot="16200000">
              <a:off x="2556952" y="932234"/>
              <a:ext cx="2700945" cy="18098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/>
            <p:cNvPicPr/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3" r="1111" b="2228"/>
            <a:stretch/>
          </p:blipFill>
          <p:spPr>
            <a:xfrm rot="16200000">
              <a:off x="8976666" y="923599"/>
              <a:ext cx="2726144" cy="1827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/>
            <p:nvPr/>
          </p:nvPicPr>
          <p:blipFill rotWithShape="1">
            <a:blip r:embed="rId1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006" r="1155" b="2449"/>
            <a:stretch/>
          </p:blipFill>
          <p:spPr>
            <a:xfrm rot="16200000">
              <a:off x="6819864" y="942050"/>
              <a:ext cx="2720647" cy="18209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/>
            <p:cNvPicPr/>
            <p:nvPr/>
          </p:nvPicPr>
          <p:blipFill rotWithShape="1">
            <a:blip r:embed="rId17" cstate="email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12" t="570" r="1006" b="2228"/>
            <a:stretch/>
          </p:blipFill>
          <p:spPr>
            <a:xfrm rot="16200000">
              <a:off x="4690567" y="934138"/>
              <a:ext cx="2700946" cy="18060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Rectangle 14"/>
            <p:cNvSpPr/>
            <p:nvPr/>
          </p:nvSpPr>
          <p:spPr>
            <a:xfrm>
              <a:off x="3071357" y="2775078"/>
              <a:ext cx="924493" cy="3693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Oxygen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447294" y="2786512"/>
              <a:ext cx="1686426" cy="3693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Aluminium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90639" y="2791512"/>
              <a:ext cx="924493" cy="3693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Silicon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34191" y="2786512"/>
              <a:ext cx="924493" cy="3693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Iron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80486" y="2813889"/>
              <a:ext cx="1100714" cy="276999"/>
              <a:chOff x="480436" y="2809959"/>
              <a:chExt cx="1100714" cy="276999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80436" y="2809959"/>
                <a:ext cx="110071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20 µm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561373" y="3043096"/>
                <a:ext cx="891957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 1"/>
            <p:cNvSpPr/>
            <p:nvPr/>
          </p:nvSpPr>
          <p:spPr>
            <a:xfrm>
              <a:off x="968621" y="538639"/>
              <a:ext cx="5998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en-US" dirty="0">
                  <a:solidFill>
                    <a:schemeClr val="bg1"/>
                  </a:solidFill>
                </a:rPr>
                <a:t>SEM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-919050" y="1495806"/>
              <a:ext cx="2650878" cy="646331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PF-60, rectangular sample </a:t>
              </a:r>
            </a:p>
            <a:p>
              <a:pPr algn="ctr"/>
              <a:r>
                <a:rPr lang="en-US" b="1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5mm×</a:t>
              </a:r>
              <a:r>
                <a:rPr lang="en-US" b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5mm</a:t>
              </a:r>
              <a:r>
                <a:rPr lang="en-US" b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1mm</a:t>
              </a:r>
              <a:endPara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968621" y="3596164"/>
              <a:ext cx="5998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en-US" dirty="0">
                  <a:solidFill>
                    <a:schemeClr val="bg1"/>
                  </a:solidFill>
                </a:rPr>
                <a:t>SEM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0" y="7632"/>
            <a:ext cx="72507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PF-60: Microstructure in the as-received state: impurities </a:t>
            </a:r>
            <a:r>
              <a:rPr lang="en-GB" altLang="en-US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</a:t>
            </a:r>
            <a:endParaRPr lang="en-GB" altLang="en-US" dirty="0">
              <a:ln w="0"/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158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713" y="3994947"/>
            <a:ext cx="3894658" cy="2796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8" name="Picture 6"/>
          <p:cNvPicPr>
            <a:picLocks noChangeAspect="1" noChangeArrowheads="1"/>
          </p:cNvPicPr>
          <p:nvPr/>
        </p:nvPicPr>
        <p:blipFill>
          <a:blip r:embed="rId3" cstate="email">
            <a:lum bright="6000" contras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371" y="416947"/>
            <a:ext cx="4445000" cy="315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99CC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4" cstate="email">
            <a:lum bright="-24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81"/>
          <a:stretch>
            <a:fillRect/>
          </a:stretch>
        </p:blipFill>
        <p:spPr bwMode="auto">
          <a:xfrm>
            <a:off x="4417150" y="3214332"/>
            <a:ext cx="817562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99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 descr="Manet-2-13dpa-2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616747"/>
            <a:ext cx="2506662" cy="337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Rectangle 11"/>
          <p:cNvSpPr>
            <a:spLocks noChangeArrowheads="1"/>
          </p:cNvSpPr>
          <p:nvPr/>
        </p:nvSpPr>
        <p:spPr bwMode="auto">
          <a:xfrm>
            <a:off x="0" y="-66453"/>
            <a:ext cx="54232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Preparation </a:t>
            </a:r>
            <a:r>
              <a:rPr lang="en-GB" altLang="en-US" sz="18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 </a:t>
            </a:r>
            <a:r>
              <a:rPr lang="en-GB" altLang="en-US" sz="18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samples for fine scale investigations</a:t>
            </a:r>
            <a:endParaRPr lang="en-US" altLang="en-US" sz="1800" dirty="0">
              <a:ln w="0"/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534" name="Rectangle 15"/>
          <p:cNvSpPr>
            <a:spLocks noChangeArrowheads="1"/>
          </p:cNvSpPr>
          <p:nvPr/>
        </p:nvSpPr>
        <p:spPr bwMode="auto">
          <a:xfrm>
            <a:off x="918371" y="418309"/>
            <a:ext cx="1244600" cy="3968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000" i="1" dirty="0">
                <a:latin typeface="Calibri" panose="020F0502020204030204" pitchFamily="34" charset="0"/>
              </a:rPr>
              <a:t>FIB lift out</a:t>
            </a:r>
            <a:endParaRPr lang="en-US" altLang="en-US" sz="2000" i="1" dirty="0">
              <a:latin typeface="Calibri" panose="020F0502020204030204" pitchFamily="34" charset="0"/>
            </a:endParaRPr>
          </a:p>
        </p:txBody>
      </p:sp>
      <p:sp>
        <p:nvSpPr>
          <p:cNvPr id="24583" name="Rectangle 21"/>
          <p:cNvSpPr>
            <a:spLocks noChangeArrowheads="1"/>
          </p:cNvSpPr>
          <p:nvPr/>
        </p:nvSpPr>
        <p:spPr bwMode="auto">
          <a:xfrm>
            <a:off x="6711952" y="3345094"/>
            <a:ext cx="1762125" cy="369887"/>
          </a:xfrm>
          <a:prstGeom prst="rect">
            <a:avLst/>
          </a:prstGeom>
          <a:solidFill>
            <a:schemeClr val="bg2">
              <a:alpha val="7411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APT sample</a:t>
            </a:r>
            <a:endParaRPr lang="en-US" altLang="en-US" sz="1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0682" name="AutoShape 26"/>
          <p:cNvSpPr>
            <a:spLocks noChangeArrowheads="1"/>
          </p:cNvSpPr>
          <p:nvPr/>
        </p:nvSpPr>
        <p:spPr bwMode="auto">
          <a:xfrm rot="-5400000">
            <a:off x="3024983" y="3603553"/>
            <a:ext cx="627063" cy="395287"/>
          </a:xfrm>
          <a:prstGeom prst="leftArrow">
            <a:avLst>
              <a:gd name="adj1" fmla="val 50000"/>
              <a:gd name="adj2" fmla="val 39659"/>
            </a:avLst>
          </a:prstGeom>
          <a:gradFill rotWithShape="1">
            <a:gsLst>
              <a:gs pos="0">
                <a:schemeClr val="bg2"/>
              </a:gs>
              <a:gs pos="50000">
                <a:srgbClr val="666699"/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GB" dirty="0"/>
          </a:p>
        </p:txBody>
      </p:sp>
      <p:sp>
        <p:nvSpPr>
          <p:cNvPr id="70683" name="AutoShape 27"/>
          <p:cNvSpPr>
            <a:spLocks noChangeArrowheads="1"/>
          </p:cNvSpPr>
          <p:nvPr/>
        </p:nvSpPr>
        <p:spPr bwMode="auto">
          <a:xfrm rot="10800000">
            <a:off x="5738018" y="1994922"/>
            <a:ext cx="627063" cy="395287"/>
          </a:xfrm>
          <a:prstGeom prst="leftArrow">
            <a:avLst>
              <a:gd name="adj1" fmla="val 50000"/>
              <a:gd name="adj2" fmla="val 39659"/>
            </a:avLst>
          </a:prstGeom>
          <a:gradFill rotWithShape="1">
            <a:gsLst>
              <a:gs pos="0">
                <a:schemeClr val="bg2"/>
              </a:gs>
              <a:gs pos="50000">
                <a:srgbClr val="666699"/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GB" dirty="0"/>
          </a:p>
        </p:txBody>
      </p:sp>
      <p:pic>
        <p:nvPicPr>
          <p:cNvPr id="24587" name="Picture 32" descr="CCFE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8042" y="552586"/>
            <a:ext cx="2250887" cy="85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desk1"/>
          <p:cNvSpPr>
            <a:spLocks noEditPoints="1" noChangeArrowheads="1"/>
          </p:cNvSpPr>
          <p:nvPr/>
        </p:nvSpPr>
        <p:spPr bwMode="auto">
          <a:xfrm>
            <a:off x="5738018" y="4383091"/>
            <a:ext cx="6090911" cy="206692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GB" dirty="0"/>
          </a:p>
        </p:txBody>
      </p:sp>
      <p:sp>
        <p:nvSpPr>
          <p:cNvPr id="24589" name="Rectangle 30"/>
          <p:cNvSpPr>
            <a:spLocks noChangeArrowheads="1"/>
          </p:cNvSpPr>
          <p:nvPr/>
        </p:nvSpPr>
        <p:spPr bwMode="auto">
          <a:xfrm>
            <a:off x="5983942" y="4572004"/>
            <a:ext cx="6063680" cy="182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A50021"/>
                </a:solidFill>
              </a:rPr>
              <a:t>FIB lift-out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</a:pPr>
            <a:r>
              <a:rPr lang="en-US" altLang="en-US" sz="2000" b="1" dirty="0"/>
              <a:t> </a:t>
            </a:r>
            <a:r>
              <a:rPr lang="en-US" altLang="en-US" sz="2000" b="1" dirty="0" smtClean="0"/>
              <a:t>investigation of localized microstructure and properties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</a:pPr>
            <a:r>
              <a:rPr lang="en-US" altLang="en-US" sz="2000" b="1" dirty="0" smtClean="0"/>
              <a:t> minimize activity </a:t>
            </a:r>
            <a:r>
              <a:rPr lang="en-US" altLang="en-US" sz="2000" b="1" dirty="0"/>
              <a:t>of samples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</a:pPr>
            <a:r>
              <a:rPr lang="en-US" altLang="en-US" sz="2000" b="1" dirty="0"/>
              <a:t> minimize </a:t>
            </a:r>
            <a:r>
              <a:rPr lang="en-US" altLang="en-US" sz="2000" b="1" dirty="0" smtClean="0"/>
              <a:t>toxicity </a:t>
            </a:r>
            <a:r>
              <a:rPr lang="en-US" altLang="en-US" sz="2000" b="1" dirty="0"/>
              <a:t>of samples  </a:t>
            </a: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3298826" y="6080129"/>
            <a:ext cx="1762125" cy="369887"/>
          </a:xfrm>
          <a:prstGeom prst="rect">
            <a:avLst/>
          </a:prstGeom>
          <a:solidFill>
            <a:schemeClr val="bg2">
              <a:alpha val="7411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TEM sample</a:t>
            </a:r>
            <a:endParaRPr lang="en-US" altLang="en-US" sz="1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66356" y="1799569"/>
            <a:ext cx="22391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</a:rPr>
              <a:t>Culham Materials </a:t>
            </a:r>
          </a:p>
          <a:p>
            <a:pPr algn="ctr"/>
            <a:r>
              <a:rPr lang="en-GB" dirty="0">
                <a:latin typeface="Arial" panose="020B0604020202020204" pitchFamily="34" charset="0"/>
              </a:rPr>
              <a:t>Research Facility</a:t>
            </a:r>
            <a:endParaRPr lang="en-GB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965" y="3027106"/>
            <a:ext cx="1914525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31885" y="6541202"/>
            <a:ext cx="2743200" cy="365125"/>
          </a:xfrm>
        </p:spPr>
        <p:txBody>
          <a:bodyPr/>
          <a:lstStyle/>
          <a:p>
            <a:fld id="{29BB3E5E-3ED9-4E04-8506-EFBB34434DD0}" type="slidenum">
              <a:rPr lang="en-GB" smtClean="0"/>
              <a:t>8</a:t>
            </a:fld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5738018" y="5416553"/>
            <a:ext cx="4760259" cy="11842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75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4097372" y="1737819"/>
            <a:ext cx="7638893" cy="2453892"/>
            <a:chOff x="4011648" y="1967417"/>
            <a:chExt cx="7638893" cy="2453892"/>
          </a:xfrm>
        </p:grpSpPr>
        <p:pic>
          <p:nvPicPr>
            <p:cNvPr id="9" name="Picture 8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11648" y="1967417"/>
              <a:ext cx="2701925" cy="24225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/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616" y="1998784"/>
              <a:ext cx="2701925" cy="24225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/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132" y="1998784"/>
              <a:ext cx="2701925" cy="24225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2" name="Picture 1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97373" y="0"/>
            <a:ext cx="2119371" cy="1900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8067745" y="9833"/>
            <a:ext cx="2108106" cy="1890111"/>
            <a:chOff x="604873" y="92251"/>
            <a:chExt cx="7586627" cy="6802111"/>
          </a:xfrm>
        </p:grpSpPr>
        <p:pic>
          <p:nvPicPr>
            <p:cNvPr id="15" name="Picture 14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4873" y="92251"/>
              <a:ext cx="7586627" cy="68021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9" t="8750" r="4435" b="9583"/>
            <a:stretch/>
          </p:blipFill>
          <p:spPr>
            <a:xfrm>
              <a:off x="1047750" y="761207"/>
              <a:ext cx="6667500" cy="54300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6" name="Group 35"/>
          <p:cNvGrpSpPr/>
          <p:nvPr/>
        </p:nvGrpSpPr>
        <p:grpSpPr>
          <a:xfrm>
            <a:off x="296106" y="188687"/>
            <a:ext cx="3975143" cy="6343802"/>
            <a:chOff x="296106" y="188687"/>
            <a:chExt cx="3975143" cy="6343802"/>
          </a:xfrm>
        </p:grpSpPr>
        <p:pic>
          <p:nvPicPr>
            <p:cNvPr id="3" name="Picture 2"/>
            <p:cNvPicPr/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t="5733"/>
            <a:stretch/>
          </p:blipFill>
          <p:spPr bwMode="auto">
            <a:xfrm>
              <a:off x="296106" y="1190541"/>
              <a:ext cx="3544162" cy="28855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837630" y="289101"/>
              <a:ext cx="1819845" cy="1158699"/>
            </a:xfrm>
            <a:prstGeom prst="rect">
              <a:avLst/>
            </a:prstGeom>
            <a:noFill/>
            <a:ln>
              <a:solidFill>
                <a:srgbClr val="FF3399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2724150" y="188687"/>
              <a:ext cx="1434193" cy="97407"/>
            </a:xfrm>
            <a:prstGeom prst="line">
              <a:avLst/>
            </a:prstGeom>
            <a:ln>
              <a:solidFill>
                <a:srgbClr val="FF3399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657474" y="1482531"/>
              <a:ext cx="1544412" cy="222898"/>
            </a:xfrm>
            <a:prstGeom prst="line">
              <a:avLst/>
            </a:prstGeom>
            <a:ln>
              <a:solidFill>
                <a:srgbClr val="FF3399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87687" y="1225272"/>
              <a:ext cx="3371513" cy="2621014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/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34000" contrast="20000"/>
                      </a14:imgEffect>
                    </a14:imgLayer>
                  </a14:imgProps>
                </a:ext>
              </a:extLst>
            </a:blip>
            <a:srcRect b="16988"/>
            <a:stretch/>
          </p:blipFill>
          <p:spPr bwMode="auto">
            <a:xfrm>
              <a:off x="837630" y="289101"/>
              <a:ext cx="1819845" cy="1304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2" name="Straight Connector 31"/>
            <p:cNvCxnSpPr/>
            <p:nvPr/>
          </p:nvCxnSpPr>
          <p:spPr>
            <a:xfrm>
              <a:off x="3804383" y="1886153"/>
              <a:ext cx="466866" cy="111266"/>
            </a:xfrm>
            <a:prstGeom prst="line">
              <a:avLst/>
            </a:prstGeom>
            <a:ln>
              <a:solidFill>
                <a:srgbClr val="92D050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3759200" y="3842215"/>
              <a:ext cx="442686" cy="44971"/>
            </a:xfrm>
            <a:prstGeom prst="line">
              <a:avLst/>
            </a:prstGeom>
            <a:ln>
              <a:solidFill>
                <a:srgbClr val="92D050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626450" y="4421309"/>
              <a:ext cx="644799" cy="31667"/>
            </a:xfrm>
            <a:prstGeom prst="line">
              <a:avLst/>
            </a:prstGeom>
            <a:ln>
              <a:solidFill>
                <a:srgbClr val="00B0F0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3567906" y="6146986"/>
              <a:ext cx="703343" cy="385503"/>
            </a:xfrm>
            <a:prstGeom prst="line">
              <a:avLst/>
            </a:prstGeom>
            <a:ln>
              <a:solidFill>
                <a:srgbClr val="00B0F0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/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10"/>
          <a:stretch/>
        </p:blipFill>
        <p:spPr bwMode="auto">
          <a:xfrm>
            <a:off x="487665" y="4114799"/>
            <a:ext cx="3147817" cy="2524915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9961" y="4114800"/>
            <a:ext cx="2464530" cy="2209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490" y="4114799"/>
            <a:ext cx="2446376" cy="2209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/>
          <p:cNvPicPr/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0866" y="4114799"/>
            <a:ext cx="2516655" cy="225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/>
          <p:cNvSpPr/>
          <p:nvPr/>
        </p:nvSpPr>
        <p:spPr>
          <a:xfrm>
            <a:off x="4158343" y="6364699"/>
            <a:ext cx="7920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Courier New" panose="02070309020205020404" pitchFamily="49" charset="0"/>
              <a:buChar char="o"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Industrial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beryllium: GB – decorated by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BeO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(+Si) and Fe segregation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7" name="Picture 46"/>
          <p:cNvPicPr/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65879" y="-12535"/>
            <a:ext cx="2133352" cy="191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8103-0752-427F-A457-7330B18DD733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301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9525</TotalTime>
  <Words>1675</Words>
  <Application>Microsoft Office PowerPoint</Application>
  <PresentationFormat>Widescreen</PresentationFormat>
  <Paragraphs>442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Courier New</vt:lpstr>
      <vt:lpstr>Tahoma</vt:lpstr>
      <vt:lpstr>Times New Roman</vt:lpstr>
      <vt:lpstr>Times-Roman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Slava</dc:creator>
  <cp:lastModifiedBy>Slava Kuksenko</cp:lastModifiedBy>
  <cp:revision>450</cp:revision>
  <dcterms:created xsi:type="dcterms:W3CDTF">2015-03-14T17:53:54Z</dcterms:created>
  <dcterms:modified xsi:type="dcterms:W3CDTF">2015-11-12T15:49:31Z</dcterms:modified>
</cp:coreProperties>
</file>