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986896"/>
            <a:ext cx="7772400" cy="65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Next generation &amp; novel accelerators 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640078"/>
            <a:ext cx="7772400" cy="65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WG4 Summary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184732"/>
            <a:ext cx="7772400" cy="65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Suzie Sheehy &amp; Eric </a:t>
            </a:r>
            <a:r>
              <a:rPr lang="en-US" sz="2800" dirty="0" err="1" smtClean="0"/>
              <a:t>Prebys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922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working group, finding our way</a:t>
            </a:r>
          </a:p>
          <a:p>
            <a:r>
              <a:rPr lang="en-US" dirty="0" smtClean="0"/>
              <a:t>Great selection of speakers – thanks!</a:t>
            </a:r>
          </a:p>
          <a:p>
            <a:r>
              <a:rPr lang="en-US" dirty="0" smtClean="0"/>
              <a:t>We have possible synergies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9236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4550"/>
            <a:ext cx="7772400" cy="653182"/>
          </a:xfrm>
        </p:spPr>
        <p:txBody>
          <a:bodyPr>
            <a:noAutofit/>
          </a:bodyPr>
          <a:lstStyle/>
          <a:p>
            <a:r>
              <a:rPr lang="en-US" dirty="0" smtClean="0"/>
              <a:t>Synergies (1): </a:t>
            </a:r>
            <a:r>
              <a:rPr lang="en-US" dirty="0" err="1" smtClean="0"/>
              <a:t>Muon</a:t>
            </a:r>
            <a:r>
              <a:rPr lang="en-US" dirty="0" smtClean="0"/>
              <a:t> Science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9664" y="1300456"/>
            <a:ext cx="30812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was an idea to include a </a:t>
            </a:r>
            <a:r>
              <a:rPr lang="en-US" dirty="0"/>
              <a:t>dedicated </a:t>
            </a:r>
            <a:r>
              <a:rPr lang="en-US" dirty="0" err="1"/>
              <a:t>muon</a:t>
            </a:r>
            <a:r>
              <a:rPr lang="en-US" dirty="0"/>
              <a:t> science </a:t>
            </a:r>
            <a:r>
              <a:rPr lang="en-US" dirty="0" err="1"/>
              <a:t>beamline</a:t>
            </a:r>
            <a:r>
              <a:rPr lang="en-US" dirty="0"/>
              <a:t> on PIP-II as a parasitic facility, as there are very few facilities worldwide and they are oversubscribed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There is a particular </a:t>
            </a:r>
            <a:r>
              <a:rPr lang="en-US" dirty="0"/>
              <a:t>need for low energy </a:t>
            </a:r>
            <a:r>
              <a:rPr lang="en-US" dirty="0" err="1" smtClean="0"/>
              <a:t>muons</a:t>
            </a:r>
            <a:r>
              <a:rPr lang="en-US" dirty="0" smtClean="0"/>
              <a:t> and a desire for </a:t>
            </a:r>
            <a:r>
              <a:rPr lang="en-US" dirty="0"/>
              <a:t>high repetition rate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ie</a:t>
            </a:r>
            <a:r>
              <a:rPr lang="en-US" dirty="0"/>
              <a:t>. use LINAC pulse structure, flexible chopper to achieve flexible pulse structure)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Screen Shot 2015-11-13 at 18.47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167" y="2770535"/>
            <a:ext cx="5276166" cy="38642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09382" y="2401203"/>
            <a:ext cx="141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Hillier, 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8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9" y="289185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Synergies (2): FFAG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There is a request/requirement from both US and UK side (and more widely) for a “one stop shop” website or set of resources for people to learn about FFAG accelerators.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Should include both “basics” </a:t>
            </a:r>
            <a:r>
              <a:rPr lang="en-US" sz="2000" dirty="0" err="1" smtClean="0"/>
              <a:t>ie</a:t>
            </a:r>
            <a:r>
              <a:rPr lang="en-US" sz="2000" dirty="0" smtClean="0"/>
              <a:t>. lectures, papers and links to recent developments, capabilities key contacts etc… </a:t>
            </a:r>
          </a:p>
          <a:p>
            <a:endParaRPr lang="en-US" sz="2000" dirty="0" smtClean="0"/>
          </a:p>
          <a:p>
            <a:r>
              <a:rPr lang="en-US" sz="2000" dirty="0" smtClean="0"/>
              <a:t>Discuss with US &amp; Japan FFAG community and discuss how to make this happen. Requires a ‘champion’…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968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4347"/>
            <a:ext cx="8229600" cy="1143000"/>
          </a:xfrm>
        </p:spPr>
        <p:txBody>
          <a:bodyPr/>
          <a:lstStyle/>
          <a:p>
            <a:r>
              <a:rPr lang="en-US" dirty="0" smtClean="0"/>
              <a:t>Synergies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8653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Keep open discussions on laser driven accelerators. </a:t>
            </a:r>
            <a:r>
              <a:rPr lang="en-US" sz="2000" dirty="0" smtClean="0"/>
              <a:t>C. Brenner </a:t>
            </a:r>
            <a:r>
              <a:rPr lang="en-US" sz="2000" dirty="0"/>
              <a:t>gave a list of overview papers </a:t>
            </a:r>
            <a:r>
              <a:rPr lang="en-US" sz="2000" dirty="0" err="1"/>
              <a:t>etc</a:t>
            </a:r>
            <a:r>
              <a:rPr lang="en-US" sz="2000" dirty="0"/>
              <a:t> for those interested in the topic. </a:t>
            </a:r>
            <a:endParaRPr lang="en-US" sz="2000" dirty="0" smtClean="0"/>
          </a:p>
          <a:p>
            <a:r>
              <a:rPr lang="en-US" sz="2000" dirty="0" smtClean="0"/>
              <a:t>Interest </a:t>
            </a:r>
            <a:r>
              <a:rPr lang="en-US" sz="2000" dirty="0"/>
              <a:t>in laser driven sources as injectors perhaps into FFAG with large energy acceptance. Joint synergy with WG3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Would be truly multi-disciplinary crossing over the “gap” between laser-driven and conventional accelerators.</a:t>
            </a:r>
            <a:endParaRPr lang="en-US" sz="2000" dirty="0"/>
          </a:p>
        </p:txBody>
      </p:sp>
      <p:pic>
        <p:nvPicPr>
          <p:cNvPr id="5" name="Picture 4" descr="Screen Shot 2015-11-13 at 19.07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450" y="3250214"/>
            <a:ext cx="4810381" cy="360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1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Synergies (4)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22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(Joint with WG1) </a:t>
            </a:r>
          </a:p>
          <a:p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r>
              <a:rPr lang="en-US" sz="2400" dirty="0"/>
              <a:t>of mutual exchanges between staff on novel concepts for ISIS-II and PIP-III. </a:t>
            </a:r>
            <a:endParaRPr lang="en-US" sz="2400" dirty="0" smtClean="0"/>
          </a:p>
          <a:p>
            <a:r>
              <a:rPr lang="en-US" sz="2400" dirty="0" smtClean="0"/>
              <a:t>Should create </a:t>
            </a:r>
            <a:r>
              <a:rPr lang="en-US" sz="2400" dirty="0"/>
              <a:t>a list of </a:t>
            </a:r>
            <a:r>
              <a:rPr lang="en-US" sz="2400" dirty="0" smtClean="0"/>
              <a:t>areas/topics </a:t>
            </a:r>
            <a:r>
              <a:rPr lang="en-US" sz="2400" dirty="0"/>
              <a:t>where complementary expertise could be exchanged at this early stage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 err="1"/>
              <a:t>eg</a:t>
            </a:r>
            <a:r>
              <a:rPr lang="en-US" sz="2400" dirty="0"/>
              <a:t>. ISIS II task force (?) &amp; PIP-III task force cross participation)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Explore idea of funding for week to month long travel for exchange. Could be a broader PASI aim…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9810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Synergies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(Joint with WG1)</a:t>
            </a:r>
          </a:p>
          <a:p>
            <a:r>
              <a:rPr lang="en-US" sz="2400" dirty="0" smtClean="0"/>
              <a:t>There is mutual </a:t>
            </a:r>
            <a:r>
              <a:rPr lang="en-US" sz="2400" dirty="0"/>
              <a:t>interest in </a:t>
            </a:r>
            <a:r>
              <a:rPr lang="en-US" sz="2400" dirty="0" smtClean="0"/>
              <a:t>IOTA </a:t>
            </a:r>
            <a:r>
              <a:rPr lang="en-US" sz="2400" dirty="0"/>
              <a:t>and </a:t>
            </a:r>
            <a:r>
              <a:rPr lang="en-US" sz="2400" dirty="0" smtClean="0"/>
              <a:t>using the </a:t>
            </a:r>
            <a:r>
              <a:rPr lang="en-US" sz="2400" dirty="0"/>
              <a:t>IBEX Paul </a:t>
            </a:r>
            <a:r>
              <a:rPr lang="en-US" sz="2400" dirty="0" smtClean="0"/>
              <a:t>trap for beam dynamics studies. </a:t>
            </a:r>
          </a:p>
          <a:p>
            <a:r>
              <a:rPr lang="en-US" sz="2400" dirty="0" smtClean="0"/>
              <a:t>Required: a joint </a:t>
            </a:r>
            <a:r>
              <a:rPr lang="en-US" sz="2400" dirty="0"/>
              <a:t>post-doc or </a:t>
            </a:r>
            <a:r>
              <a:rPr lang="en-US" sz="2400" dirty="0" smtClean="0"/>
              <a:t>PhD + costs </a:t>
            </a:r>
            <a:r>
              <a:rPr lang="en-US" sz="2400" dirty="0"/>
              <a:t>of implementing experimental </a:t>
            </a:r>
            <a:r>
              <a:rPr lang="en-US" sz="2400" dirty="0" smtClean="0"/>
              <a:t>system to enable this.</a:t>
            </a:r>
          </a:p>
          <a:p>
            <a:r>
              <a:rPr lang="en-US" sz="2400" dirty="0"/>
              <a:t>Issues to be solved include re-creating lattice structure, implementing </a:t>
            </a:r>
            <a:r>
              <a:rPr lang="en-US" sz="2400" dirty="0" err="1"/>
              <a:t>multipole</a:t>
            </a:r>
            <a:r>
              <a:rPr lang="en-US" sz="2400" dirty="0"/>
              <a:t> trap with very fast variation in </a:t>
            </a:r>
            <a:r>
              <a:rPr lang="en-US" sz="2400" dirty="0" err="1"/>
              <a:t>octopole</a:t>
            </a:r>
            <a:r>
              <a:rPr lang="en-US" sz="2400" dirty="0"/>
              <a:t> field (amplifier requirements </a:t>
            </a:r>
            <a:r>
              <a:rPr lang="en-US" sz="2400" dirty="0" err="1"/>
              <a:t>etc</a:t>
            </a:r>
            <a:r>
              <a:rPr lang="en-US" sz="2400" dirty="0"/>
              <a:t>) and figuring out measurable and diagnostics. A </a:t>
            </a:r>
            <a:r>
              <a:rPr lang="en-US" sz="2400" dirty="0" err="1"/>
              <a:t>programme</a:t>
            </a:r>
            <a:r>
              <a:rPr lang="en-US" sz="2400" dirty="0"/>
              <a:t> of </a:t>
            </a:r>
            <a:r>
              <a:rPr lang="en-US" sz="2400" dirty="0" smtClean="0"/>
              <a:t>required work should </a:t>
            </a:r>
            <a:r>
              <a:rPr lang="en-US" sz="2400" dirty="0"/>
              <a:t>be formed.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Discussions in process between STFC (</a:t>
            </a:r>
            <a:r>
              <a:rPr lang="en-US" sz="2400" dirty="0" err="1" smtClean="0"/>
              <a:t>ASTeC</a:t>
            </a:r>
            <a:r>
              <a:rPr lang="en-US" sz="2400" dirty="0" smtClean="0"/>
              <a:t>), FNAL and JAI (Oxford) and funding channels to be explored.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501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50"/>
            <a:ext cx="8229600" cy="3984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QUESTIONS: </a:t>
            </a:r>
          </a:p>
          <a:p>
            <a:pPr marL="0" indent="0">
              <a:buNone/>
            </a:pPr>
            <a:r>
              <a:rPr lang="en-US" sz="2400" dirty="0"/>
              <a:t>1. Existing contributions to MICE. Good existing UK-US collaboration. Where can this go in the future?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Medical joint session - </a:t>
            </a:r>
            <a:r>
              <a:rPr lang="en-US" sz="2400" dirty="0" smtClean="0"/>
              <a:t>questions </a:t>
            </a:r>
            <a:r>
              <a:rPr lang="en-US" sz="2400" dirty="0"/>
              <a:t>about how long &amp; how much it would take to </a:t>
            </a:r>
            <a:r>
              <a:rPr lang="en-US" sz="2400" dirty="0" smtClean="0"/>
              <a:t>see FFAG tech </a:t>
            </a:r>
            <a:r>
              <a:rPr lang="en-US" sz="2400" dirty="0" err="1" smtClean="0"/>
              <a:t>realised</a:t>
            </a:r>
            <a:r>
              <a:rPr lang="en-US" sz="2400" dirty="0" smtClean="0"/>
              <a:t> for medical applications. How to meet the R&amp;D gap here?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Solid state accelerators - interesting new ideas particularly MEMS-based multi </a:t>
            </a:r>
            <a:r>
              <a:rPr lang="en-US" sz="2400" dirty="0" err="1"/>
              <a:t>beamlet</a:t>
            </a:r>
            <a:r>
              <a:rPr lang="en-US" sz="2400" dirty="0"/>
              <a:t> accelerators of very high intensity but low energy. Many potential application areas. How to follow up on this?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How can we collect ‘lessons learned’ from previous collaborative efforts and subjects. Meta-analysis of high power </a:t>
            </a:r>
            <a:r>
              <a:rPr lang="en-US" sz="2400" dirty="0" err="1"/>
              <a:t>linacs</a:t>
            </a:r>
            <a:r>
              <a:rPr lang="en-US" sz="2400" dirty="0"/>
              <a:t>, crab cavities, MICE </a:t>
            </a:r>
            <a:r>
              <a:rPr lang="en-US" sz="2400" dirty="0" err="1"/>
              <a:t>etc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7991618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1266</TotalTime>
  <Words>548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PowerPoint Presentation</vt:lpstr>
      <vt:lpstr>Our task</vt:lpstr>
      <vt:lpstr>Synergies (1): Muon Science</vt:lpstr>
      <vt:lpstr>Synergies (2): FFAG communications</vt:lpstr>
      <vt:lpstr>Synergies (3) </vt:lpstr>
      <vt:lpstr>Synergies (4) </vt:lpstr>
      <vt:lpstr>Synergies (5)</vt:lpstr>
      <vt:lpstr>PowerPoint Presentation</vt:lpstr>
    </vt:vector>
  </TitlesOfParts>
  <Manager/>
  <Company>RAL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&amp; novel accelerators </dc:title>
  <dc:subject/>
  <dc:creator>Suzie Sheehy</dc:creator>
  <cp:keywords/>
  <dc:description/>
  <cp:lastModifiedBy>Suzie Sheehy</cp:lastModifiedBy>
  <cp:revision>8</cp:revision>
  <dcterms:created xsi:type="dcterms:W3CDTF">2015-11-12T22:04:05Z</dcterms:created>
  <dcterms:modified xsi:type="dcterms:W3CDTF">2015-11-13T19:10:10Z</dcterms:modified>
  <cp:category/>
</cp:coreProperties>
</file>