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1" r:id="rId8"/>
  </p:sldMasterIdLst>
  <p:notesMasterIdLst>
    <p:notesMasterId r:id="rId47"/>
  </p:notesMasterIdLst>
  <p:sldIdLst>
    <p:sldId id="263" r:id="rId9"/>
    <p:sldId id="313" r:id="rId10"/>
    <p:sldId id="308" r:id="rId11"/>
    <p:sldId id="272" r:id="rId12"/>
    <p:sldId id="295" r:id="rId13"/>
    <p:sldId id="269" r:id="rId14"/>
    <p:sldId id="265" r:id="rId15"/>
    <p:sldId id="266" r:id="rId16"/>
    <p:sldId id="267" r:id="rId17"/>
    <p:sldId id="258" r:id="rId18"/>
    <p:sldId id="260" r:id="rId19"/>
    <p:sldId id="309" r:id="rId20"/>
    <p:sldId id="296" r:id="rId21"/>
    <p:sldId id="300" r:id="rId22"/>
    <p:sldId id="310" r:id="rId23"/>
    <p:sldId id="311" r:id="rId24"/>
    <p:sldId id="307" r:id="rId25"/>
    <p:sldId id="325" r:id="rId26"/>
    <p:sldId id="326" r:id="rId27"/>
    <p:sldId id="334" r:id="rId28"/>
    <p:sldId id="327" r:id="rId29"/>
    <p:sldId id="329" r:id="rId30"/>
    <p:sldId id="331" r:id="rId31"/>
    <p:sldId id="333" r:id="rId32"/>
    <p:sldId id="312" r:id="rId33"/>
    <p:sldId id="324" r:id="rId34"/>
    <p:sldId id="297" r:id="rId35"/>
    <p:sldId id="257" r:id="rId36"/>
    <p:sldId id="298" r:id="rId37"/>
    <p:sldId id="288" r:id="rId38"/>
    <p:sldId id="304" r:id="rId39"/>
    <p:sldId id="321" r:id="rId40"/>
    <p:sldId id="314" r:id="rId41"/>
    <p:sldId id="316" r:id="rId42"/>
    <p:sldId id="317" r:id="rId43"/>
    <p:sldId id="318" r:id="rId44"/>
    <p:sldId id="322" r:id="rId45"/>
    <p:sldId id="323"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E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00" autoAdjust="0"/>
  </p:normalViewPr>
  <p:slideViewPr>
    <p:cSldViewPr snapToGrid="0">
      <p:cViewPr>
        <p:scale>
          <a:sx n="110" d="100"/>
          <a:sy n="110" d="100"/>
        </p:scale>
        <p:origin x="-1632" y="-96"/>
      </p:cViewPr>
      <p:guideLst>
        <p:guide orient="horz" pos="2160"/>
        <p:guide pos="2880"/>
      </p:guideLst>
    </p:cSldViewPr>
  </p:slideViewPr>
  <p:notesTextViewPr>
    <p:cViewPr>
      <p:scale>
        <a:sx n="1" d="1"/>
        <a:sy n="1" d="1"/>
      </p:scale>
      <p:origin x="0" y="0"/>
    </p:cViewPr>
  </p:notesTextViewPr>
  <p:sorterViewPr>
    <p:cViewPr>
      <p:scale>
        <a:sx n="100" d="100"/>
        <a:sy n="100" d="100"/>
      </p:scale>
      <p:origin x="0" y="12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EF9E6A-E0F5-4423-AB60-8ED2E94F51D9}" type="datetimeFigureOut">
              <a:rPr lang="en-GB" smtClean="0"/>
              <a:t>05/11/2015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111C0-B9EF-43F2-89EB-6741F534FE2B}" type="slidenum">
              <a:rPr lang="en-GB" smtClean="0"/>
              <a:t>‹#›</a:t>
            </a:fld>
            <a:endParaRPr lang="en-GB"/>
          </a:p>
        </p:txBody>
      </p:sp>
    </p:spTree>
    <p:extLst>
      <p:ext uri="{BB962C8B-B14F-4D97-AF65-F5344CB8AC3E}">
        <p14:creationId xmlns:p14="http://schemas.microsoft.com/office/powerpoint/2010/main" val="120562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DFABF37-C0DD-4C98-A680-CB033DD3BDD6}" type="slidenum">
              <a:rPr lang="en-GB" altLang="en-US" sz="1200"/>
              <a:pPr eaLnBrk="1" hangingPunct="1"/>
              <a:t>19</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0B9BD8-D334-4277-9B26-232DF81FA7BE}" type="slidenum">
              <a:rPr lang="en-US" altLang="en-US" smtClean="0">
                <a:solidFill>
                  <a:srgbClr val="000000"/>
                </a:solidFill>
              </a:rPr>
              <a:pPr eaLnBrk="1" hangingPunct="1"/>
              <a:t>33</a:t>
            </a:fld>
            <a:endParaRPr lang="en-US" altLang="en-US" smtClean="0">
              <a:solidFill>
                <a:srgbClr val="000000"/>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0B9BD8-D334-4277-9B26-232DF81FA7BE}" type="slidenum">
              <a:rPr lang="en-US" altLang="en-US" smtClean="0">
                <a:solidFill>
                  <a:srgbClr val="000000"/>
                </a:solidFill>
              </a:rPr>
              <a:pPr eaLnBrk="1" hangingPunct="1"/>
              <a:t>34</a:t>
            </a:fld>
            <a:endParaRPr lang="en-US" altLang="en-US" smtClean="0">
              <a:solidFill>
                <a:srgbClr val="000000"/>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0B9BD8-D334-4277-9B26-232DF81FA7BE}" type="slidenum">
              <a:rPr lang="en-US" altLang="en-US" smtClean="0">
                <a:solidFill>
                  <a:srgbClr val="000000"/>
                </a:solidFill>
              </a:rPr>
              <a:pPr eaLnBrk="1" hangingPunct="1"/>
              <a:t>35</a:t>
            </a:fld>
            <a:endParaRPr lang="en-US" altLang="en-US" smtClean="0">
              <a:solidFill>
                <a:srgbClr val="000000"/>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0B9BD8-D334-4277-9B26-232DF81FA7BE}" type="slidenum">
              <a:rPr lang="en-US" altLang="en-US" smtClean="0">
                <a:solidFill>
                  <a:srgbClr val="000000"/>
                </a:solidFill>
              </a:rPr>
              <a:pPr eaLnBrk="1" hangingPunct="1"/>
              <a:t>36</a:t>
            </a:fld>
            <a:endParaRPr lang="en-US" altLang="en-US" smtClean="0">
              <a:solidFill>
                <a:srgbClr val="000000"/>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0B9BD8-D334-4277-9B26-232DF81FA7BE}" type="slidenum">
              <a:rPr lang="en-US" altLang="en-US" smtClean="0">
                <a:solidFill>
                  <a:srgbClr val="000000"/>
                </a:solidFill>
              </a:rPr>
              <a:pPr eaLnBrk="1" hangingPunct="1"/>
              <a:t>37</a:t>
            </a:fld>
            <a:endParaRPr lang="en-US" altLang="en-US" smtClean="0">
              <a:solidFill>
                <a:srgbClr val="000000"/>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0B9BD8-D334-4277-9B26-232DF81FA7BE}" type="slidenum">
              <a:rPr lang="en-US" altLang="en-US" smtClean="0">
                <a:solidFill>
                  <a:srgbClr val="000000"/>
                </a:solidFill>
              </a:rPr>
              <a:pPr eaLnBrk="1" hangingPunct="1"/>
              <a:t>38</a:t>
            </a:fld>
            <a:endParaRPr lang="en-US" altLang="en-US" smtClean="0">
              <a:solidFill>
                <a:srgbClr val="000000"/>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1BA82B7-20E5-437D-91F9-57A314E9FCFC}" type="datetimeFigureOut">
              <a:rPr lang="en-GB" smtClean="0"/>
              <a:t>05/11/2015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3353063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BA82B7-20E5-437D-91F9-57A314E9FCFC}" type="datetimeFigureOut">
              <a:rPr lang="en-GB" smtClean="0"/>
              <a:t>05/11/2015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340849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BA82B7-20E5-437D-91F9-57A314E9FCFC}" type="datetimeFigureOut">
              <a:rPr lang="en-GB" smtClean="0"/>
              <a:t>05/11/2015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339416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BA82B7-20E5-437D-91F9-57A314E9FCFC}" type="datetimeFigureOut">
              <a:rPr lang="en-GB" smtClean="0"/>
              <a:t>05/11/2015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79424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BA82B7-20E5-437D-91F9-57A314E9FCFC}" type="datetimeFigureOut">
              <a:rPr lang="en-GB" smtClean="0"/>
              <a:t>05/11/2015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357390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1BA82B7-20E5-437D-91F9-57A314E9FCFC}" type="datetimeFigureOut">
              <a:rPr lang="en-GB" smtClean="0"/>
              <a:t>05/11/2015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18422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1BA82B7-20E5-437D-91F9-57A314E9FCFC}" type="datetimeFigureOut">
              <a:rPr lang="en-GB" smtClean="0"/>
              <a:t>05/11/2015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223849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1BA82B7-20E5-437D-91F9-57A314E9FCFC}" type="datetimeFigureOut">
              <a:rPr lang="en-GB" smtClean="0"/>
              <a:t>05/11/2015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3792437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A82B7-20E5-437D-91F9-57A314E9FCFC}" type="datetimeFigureOut">
              <a:rPr lang="en-GB" smtClean="0"/>
              <a:t>05/11/2015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6937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BA82B7-20E5-437D-91F9-57A314E9FCFC}" type="datetimeFigureOut">
              <a:rPr lang="en-GB" smtClean="0"/>
              <a:t>05/11/2015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5904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BA82B7-20E5-437D-91F9-57A314E9FCFC}" type="datetimeFigureOut">
              <a:rPr lang="en-GB" smtClean="0"/>
              <a:t>05/11/2015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2824185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A82B7-20E5-437D-91F9-57A314E9FCFC}" type="datetimeFigureOut">
              <a:rPr lang="en-GB" smtClean="0"/>
              <a:t>05/11/2015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CCF7C-DC34-4B54-822C-A4219C3597D0}" type="slidenum">
              <a:rPr lang="en-GB" smtClean="0"/>
              <a:t>‹#›</a:t>
            </a:fld>
            <a:endParaRPr lang="en-GB"/>
          </a:p>
        </p:txBody>
      </p:sp>
    </p:spTree>
    <p:extLst>
      <p:ext uri="{BB962C8B-B14F-4D97-AF65-F5344CB8AC3E}">
        <p14:creationId xmlns:p14="http://schemas.microsoft.com/office/powerpoint/2010/main" val="2206847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isissmallbot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457200" y="1600200"/>
            <a:ext cx="8229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5"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gif"/><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4033" y="603095"/>
            <a:ext cx="7295323" cy="5570756"/>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High Power Proton </a:t>
            </a:r>
            <a:r>
              <a:rPr lang="en-GB" sz="2800" b="1" dirty="0" smtClean="0">
                <a:latin typeface="Arial" panose="020B0604020202020204" pitchFamily="34" charset="0"/>
                <a:cs typeface="Arial" panose="020B0604020202020204" pitchFamily="34" charset="0"/>
              </a:rPr>
              <a:t>Accelerators:</a:t>
            </a:r>
          </a:p>
          <a:p>
            <a:pPr algn="ctr"/>
            <a:r>
              <a:rPr lang="en-GB" sz="2800" b="1" dirty="0" smtClean="0">
                <a:latin typeface="Arial" panose="020B0604020202020204" pitchFamily="34" charset="0"/>
                <a:cs typeface="Arial" panose="020B0604020202020204" pitchFamily="34" charset="0"/>
              </a:rPr>
              <a:t>UK </a:t>
            </a:r>
            <a:r>
              <a:rPr lang="en-GB" sz="2800" b="1" dirty="0" smtClean="0">
                <a:latin typeface="Arial" panose="020B0604020202020204" pitchFamily="34" charset="0"/>
                <a:cs typeface="Arial" panose="020B0604020202020204" pitchFamily="34" charset="0"/>
              </a:rPr>
              <a:t>Vision </a:t>
            </a:r>
            <a:r>
              <a:rPr lang="en-GB" sz="2800" b="1" dirty="0">
                <a:latin typeface="Arial" panose="020B0604020202020204" pitchFamily="34" charset="0"/>
                <a:cs typeface="Arial" panose="020B0604020202020204" pitchFamily="34" charset="0"/>
              </a:rPr>
              <a:t>&amp; </a:t>
            </a:r>
            <a:r>
              <a:rPr lang="en-GB" sz="2800" b="1" dirty="0" smtClean="0">
                <a:latin typeface="Arial" panose="020B0604020202020204" pitchFamily="34" charset="0"/>
                <a:cs typeface="Arial" panose="020B0604020202020204" pitchFamily="34" charset="0"/>
              </a:rPr>
              <a:t>Capabilities </a:t>
            </a:r>
            <a:endParaRPr lang="en-GB" sz="2800" b="1" dirty="0">
              <a:latin typeface="Arial" panose="020B0604020202020204" pitchFamily="34" charset="0"/>
              <a:cs typeface="Arial" panose="020B0604020202020204" pitchFamily="34" charset="0"/>
            </a:endParaRPr>
          </a:p>
          <a:p>
            <a:pPr algn="ctr"/>
            <a:endParaRPr lang="en-GB" sz="2800" b="1" dirty="0" smtClean="0"/>
          </a:p>
          <a:p>
            <a:pPr algn="ctr"/>
            <a:endParaRPr lang="en-GB" sz="2800" b="1" dirty="0"/>
          </a:p>
          <a:p>
            <a:pPr algn="ctr"/>
            <a:endParaRPr lang="en-GB" sz="2800" b="1" dirty="0" smtClean="0"/>
          </a:p>
          <a:p>
            <a:pPr algn="ctr"/>
            <a:endParaRPr lang="en-GB" sz="2800" b="1" dirty="0"/>
          </a:p>
          <a:p>
            <a:pPr algn="ctr"/>
            <a:endParaRPr lang="en-GB" sz="2800" b="1" dirty="0" smtClean="0"/>
          </a:p>
          <a:p>
            <a:pPr algn="ctr"/>
            <a:endParaRPr lang="en-GB" sz="2800" b="1" dirty="0" smtClean="0"/>
          </a:p>
          <a:p>
            <a:pPr algn="ctr"/>
            <a:endParaRPr lang="en-GB" sz="2800" b="1" dirty="0"/>
          </a:p>
          <a:p>
            <a:pPr algn="ctr"/>
            <a:endParaRPr lang="en-GB" sz="2800" b="1" dirty="0" smtClean="0"/>
          </a:p>
          <a:p>
            <a:pPr algn="ctr"/>
            <a:endParaRPr lang="en-GB" sz="2800" b="1" dirty="0" smtClean="0"/>
          </a:p>
          <a:p>
            <a:pPr algn="ctr"/>
            <a:r>
              <a:rPr lang="en-GB" sz="2800" b="1" dirty="0" smtClean="0">
                <a:latin typeface="Arial" panose="020B0604020202020204" pitchFamily="34" charset="0"/>
                <a:cs typeface="Arial" panose="020B0604020202020204" pitchFamily="34" charset="0"/>
              </a:rPr>
              <a:t>John Thomason, STFC</a:t>
            </a:r>
          </a:p>
          <a:p>
            <a:pPr algn="ctr"/>
            <a:r>
              <a:rPr lang="en-GB" sz="2000" b="1" dirty="0" smtClean="0">
                <a:latin typeface="Arial" panose="020B0604020202020204" pitchFamily="34" charset="0"/>
                <a:cs typeface="Arial" panose="020B0604020202020204" pitchFamily="34" charset="0"/>
              </a:rPr>
              <a:t>PASI, 11 November 2015</a:t>
            </a:r>
            <a:endParaRPr lang="en-GB" sz="20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332" y="1634947"/>
            <a:ext cx="3571336" cy="3507052"/>
          </a:xfrm>
          <a:prstGeom prst="rect">
            <a:avLst/>
          </a:prstGeom>
        </p:spPr>
      </p:pic>
    </p:spTree>
    <p:extLst>
      <p:ext uri="{BB962C8B-B14F-4D97-AF65-F5344CB8AC3E}">
        <p14:creationId xmlns:p14="http://schemas.microsoft.com/office/powerpoint/2010/main" val="1822383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06" y="375485"/>
            <a:ext cx="8766313" cy="6001643"/>
          </a:xfrm>
          <a:prstGeom prst="rect">
            <a:avLst/>
          </a:prstGeom>
          <a:noFill/>
        </p:spPr>
        <p:txBody>
          <a:bodyPr wrap="square" rtlCol="0">
            <a:spAutoFit/>
          </a:bodyPr>
          <a:lstStyle/>
          <a:p>
            <a:pPr marL="400050" indent="-400050">
              <a:buFont typeface="+mj-lt"/>
              <a:buAutoNum type="romanLcPeriod" startAt="2"/>
            </a:pPr>
            <a:r>
              <a:rPr lang="en-GB" sz="1600" dirty="0" smtClean="0">
                <a:latin typeface="Arial" panose="020B0604020202020204" pitchFamily="34" charset="0"/>
                <a:cs typeface="Arial" panose="020B0604020202020204" pitchFamily="34" charset="0"/>
              </a:rPr>
              <a:t>designing potential ISIS accelerator upgrades for increased capability</a:t>
            </a:r>
          </a:p>
          <a:p>
            <a:pPr marL="857250" lvl="1" indent="-400050">
              <a:buFont typeface="+mj-lt"/>
              <a:buAutoNum type="romanLcPeriod" startAt="2"/>
            </a:pPr>
            <a:endParaRPr lang="en-GB" sz="1600" dirty="0">
              <a:latin typeface="Arial" panose="020B0604020202020204" pitchFamily="34" charset="0"/>
              <a:cs typeface="Arial" panose="020B0604020202020204" pitchFamily="34" charset="0"/>
            </a:endParaRPr>
          </a:p>
          <a:p>
            <a:pPr marL="857250" lvl="1" indent="-400050">
              <a:buFont typeface="+mj-lt"/>
              <a:buAutoNum type="romanLcPeriod" startAt="2"/>
            </a:pPr>
            <a:endParaRPr lang="en-GB" sz="1600" dirty="0" smtClean="0">
              <a:latin typeface="Arial" panose="020B0604020202020204" pitchFamily="34" charset="0"/>
              <a:cs typeface="Arial" panose="020B0604020202020204" pitchFamily="34" charset="0"/>
            </a:endParaRPr>
          </a:p>
          <a:p>
            <a:pPr marL="857250" lvl="1" indent="-400050">
              <a:buFont typeface="+mj-lt"/>
              <a:buAutoNum type="romanLcPeriod" startAt="2"/>
            </a:pPr>
            <a:endParaRPr lang="en-GB" sz="1600" dirty="0">
              <a:latin typeface="Arial" panose="020B0604020202020204" pitchFamily="34" charset="0"/>
              <a:cs typeface="Arial" panose="020B0604020202020204" pitchFamily="34" charset="0"/>
            </a:endParaRPr>
          </a:p>
          <a:p>
            <a:pPr marL="857250" lvl="1" indent="-400050">
              <a:buFont typeface="+mj-lt"/>
              <a:buAutoNum type="romanLcPeriod" startAt="2"/>
            </a:pPr>
            <a:endParaRPr lang="en-GB" sz="1600" dirty="0" smtClean="0">
              <a:latin typeface="Arial" panose="020B0604020202020204" pitchFamily="34" charset="0"/>
              <a:cs typeface="Arial" panose="020B0604020202020204" pitchFamily="34" charset="0"/>
            </a:endParaRPr>
          </a:p>
          <a:p>
            <a:pPr marL="857250" lvl="1" indent="-400050">
              <a:buFont typeface="+mj-lt"/>
              <a:buAutoNum type="romanLcPeriod" startAt="2"/>
            </a:pPr>
            <a:endParaRPr lang="en-GB" sz="1600" dirty="0">
              <a:latin typeface="Arial" panose="020B0604020202020204" pitchFamily="34" charset="0"/>
              <a:cs typeface="Arial" panose="020B0604020202020204" pitchFamily="34" charset="0"/>
            </a:endParaRPr>
          </a:p>
          <a:p>
            <a:pPr marL="857250" lvl="1" indent="-400050">
              <a:buFont typeface="+mj-lt"/>
              <a:buAutoNum type="romanLcPeriod" startAt="2"/>
            </a:pPr>
            <a:endParaRPr lang="en-GB" sz="1600" dirty="0" smtClean="0">
              <a:latin typeface="Arial" panose="020B0604020202020204" pitchFamily="34" charset="0"/>
              <a:cs typeface="Arial" panose="020B0604020202020204" pitchFamily="34" charset="0"/>
            </a:endParaRPr>
          </a:p>
          <a:p>
            <a:pPr marL="857250" lvl="1" indent="-400050">
              <a:buFont typeface="+mj-lt"/>
              <a:buAutoNum type="romanLcPeriod" startAt="2"/>
            </a:pPr>
            <a:endParaRPr lang="en-GB" sz="1600" dirty="0">
              <a:latin typeface="Arial" panose="020B0604020202020204" pitchFamily="34" charset="0"/>
              <a:cs typeface="Arial" panose="020B0604020202020204" pitchFamily="34" charset="0"/>
            </a:endParaRPr>
          </a:p>
          <a:p>
            <a:pPr marL="857250" lvl="1" indent="-400050">
              <a:buFont typeface="+mj-lt"/>
              <a:buAutoNum type="romanLcPeriod" startAt="2"/>
            </a:pPr>
            <a:endParaRPr lang="en-GB" sz="1600" dirty="0" smtClean="0">
              <a:latin typeface="Arial" panose="020B0604020202020204" pitchFamily="34" charset="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a:p>
            <a:pPr lvl="1"/>
            <a:endParaRPr lang="en-GB" sz="1600" dirty="0" smtClean="0">
              <a:latin typeface="Arial" panose="020B0604020202020204" pitchFamily="34" charset="0"/>
              <a:cs typeface="Arial" panose="020B0604020202020204" pitchFamily="34" charset="0"/>
            </a:endParaRPr>
          </a:p>
          <a:p>
            <a:pPr lvl="1"/>
            <a:endParaRPr lang="en-GB" sz="1600" dirty="0" smtClean="0">
              <a:latin typeface="Arial" panose="020B0604020202020204" pitchFamily="34" charset="0"/>
              <a:cs typeface="Arial" panose="020B0604020202020204" pitchFamily="34" charset="0"/>
            </a:endParaRPr>
          </a:p>
          <a:p>
            <a:pPr marL="400050" indent="-400050">
              <a:buFont typeface="+mj-lt"/>
              <a:buAutoNum type="romanLcPeriod" startAt="2"/>
            </a:pPr>
            <a:r>
              <a:rPr lang="en-GB" sz="1600" dirty="0" smtClean="0">
                <a:latin typeface="Arial" panose="020B0604020202020204" pitchFamily="34" charset="0"/>
                <a:cs typeface="Arial" panose="020B0604020202020204" pitchFamily="34" charset="0"/>
              </a:rPr>
              <a:t> generic proton R&amp;D</a:t>
            </a:r>
          </a:p>
          <a:p>
            <a:pPr lvl="1"/>
            <a:endParaRPr lang="en-GB" sz="1600" dirty="0">
              <a:latin typeface="Arial" panose="020B0604020202020204" pitchFamily="34" charset="0"/>
              <a:cs typeface="Arial" panose="020B0604020202020204" pitchFamily="34" charset="0"/>
            </a:endParaRPr>
          </a:p>
          <a:p>
            <a:pPr marL="857250" lvl="1" indent="-400050">
              <a:buFont typeface="+mj-lt"/>
              <a:buAutoNum type="romanLcPeriod" startAt="3"/>
            </a:pPr>
            <a:endParaRPr lang="en-GB" sz="1600" dirty="0" smtClean="0">
              <a:latin typeface="Arial" panose="020B0604020202020204" pitchFamily="34" charset="0"/>
              <a:cs typeface="Arial" panose="020B0604020202020204" pitchFamily="34" charset="0"/>
            </a:endParaRPr>
          </a:p>
          <a:p>
            <a:pPr marL="857250" lvl="1" indent="-400050">
              <a:buFont typeface="+mj-lt"/>
              <a:buAutoNum type="romanLcPeriod" startAt="3"/>
            </a:pPr>
            <a:endParaRPr lang="en-GB" sz="1600" dirty="0">
              <a:latin typeface="Arial" panose="020B0604020202020204" pitchFamily="34" charset="0"/>
              <a:cs typeface="Arial" panose="020B0604020202020204" pitchFamily="34" charset="0"/>
            </a:endParaRPr>
          </a:p>
          <a:p>
            <a:pPr marL="857250" lvl="1" indent="-400050">
              <a:buFont typeface="+mj-lt"/>
              <a:buAutoNum type="romanLcPeriod" startAt="3"/>
            </a:pPr>
            <a:endParaRPr lang="en-GB" sz="1600" dirty="0" smtClean="0">
              <a:latin typeface="Arial" panose="020B0604020202020204" pitchFamily="34" charset="0"/>
              <a:cs typeface="Arial" panose="020B0604020202020204" pitchFamily="34" charset="0"/>
            </a:endParaRPr>
          </a:p>
          <a:p>
            <a:pPr lvl="1"/>
            <a:endParaRPr lang="en-GB" sz="1600" dirty="0" smtClean="0">
              <a:latin typeface="Arial" panose="020B0604020202020204" pitchFamily="34" charset="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a:p>
            <a:pPr marL="857250" lvl="1" indent="-400050">
              <a:buFont typeface="+mj-lt"/>
              <a:buAutoNum type="romanLcPeriod" startAt="3"/>
            </a:pPr>
            <a:endParaRPr lang="en-GB" sz="1600" dirty="0" smtClean="0">
              <a:latin typeface="Arial" panose="020B0604020202020204" pitchFamily="34" charset="0"/>
              <a:cs typeface="Arial" panose="020B0604020202020204" pitchFamily="34" charset="0"/>
            </a:endParaRPr>
          </a:p>
          <a:p>
            <a:pPr marL="857250" lvl="1" indent="-400050">
              <a:buFont typeface="+mj-lt"/>
              <a:buAutoNum type="romanLcPeriod" startAt="3"/>
            </a:pPr>
            <a:endParaRPr lang="en-GB" sz="1600" dirty="0">
              <a:latin typeface="Arial" panose="020B0604020202020204" pitchFamily="34" charset="0"/>
              <a:cs typeface="Arial" panose="020B0604020202020204" pitchFamily="34" charset="0"/>
            </a:endParaRPr>
          </a:p>
          <a:p>
            <a:pPr lvl="1"/>
            <a:endParaRPr lang="en-GB" sz="1600" dirty="0" smtClean="0">
              <a:latin typeface="Arial" panose="020B0604020202020204" pitchFamily="34" charset="0"/>
              <a:cs typeface="Arial" panose="020B0604020202020204" pitchFamily="34" charset="0"/>
            </a:endParaRPr>
          </a:p>
          <a:p>
            <a:pPr marL="857250" lvl="1" indent="-400050">
              <a:buFont typeface="+mj-lt"/>
              <a:buAutoNum type="romanLcPeriod" startAt="4"/>
            </a:pPr>
            <a:endParaRPr lang="en-GB" sz="1600" dirty="0" smtClean="0">
              <a:latin typeface="Arial" panose="020B0604020202020204" pitchFamily="34" charset="0"/>
              <a:cs typeface="Arial" panose="020B0604020202020204" pitchFamily="34" charset="0"/>
            </a:endParaRPr>
          </a:p>
          <a:p>
            <a:pPr marL="400050" indent="-400050">
              <a:buFont typeface="+mj-lt"/>
              <a:buAutoNum type="romanLcPeriod" startAt="2"/>
            </a:pPr>
            <a:r>
              <a:rPr lang="en-GB" sz="1600" dirty="0" smtClean="0">
                <a:latin typeface="Arial" panose="020B0604020202020204" pitchFamily="34" charset="0"/>
                <a:cs typeface="Arial" panose="020B0604020202020204" pitchFamily="34" charset="0"/>
              </a:rPr>
              <a:t>target upgrades</a:t>
            </a:r>
          </a:p>
        </p:txBody>
      </p:sp>
      <p:grpSp>
        <p:nvGrpSpPr>
          <p:cNvPr id="5" name="Group 4"/>
          <p:cNvGrpSpPr/>
          <p:nvPr/>
        </p:nvGrpSpPr>
        <p:grpSpPr>
          <a:xfrm>
            <a:off x="1053953" y="701519"/>
            <a:ext cx="3756586" cy="2509954"/>
            <a:chOff x="1411559" y="993577"/>
            <a:chExt cx="3756586" cy="2509954"/>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1559" y="1294131"/>
              <a:ext cx="3756586" cy="2209400"/>
            </a:xfrm>
            <a:prstGeom prst="rect">
              <a:avLst/>
            </a:prstGeom>
          </p:spPr>
        </p:pic>
        <p:sp>
          <p:nvSpPr>
            <p:cNvPr id="3" name="TextBox 2"/>
            <p:cNvSpPr txBox="1"/>
            <p:nvPr/>
          </p:nvSpPr>
          <p:spPr>
            <a:xfrm>
              <a:off x="2460939" y="993577"/>
              <a:ext cx="1446230"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180 MeV injection </a:t>
              </a:r>
              <a:endParaRPr lang="en-GB" sz="1200" dirty="0">
                <a:latin typeface="Arial" panose="020B0604020202020204" pitchFamily="34" charset="0"/>
                <a:cs typeface="Arial" panose="020B0604020202020204" pitchFamily="34" charset="0"/>
              </a:endParaRPr>
            </a:p>
          </p:txBody>
        </p:sp>
      </p:grpSp>
      <p:grpSp>
        <p:nvGrpSpPr>
          <p:cNvPr id="8" name="Group 7"/>
          <p:cNvGrpSpPr/>
          <p:nvPr/>
        </p:nvGrpSpPr>
        <p:grpSpPr>
          <a:xfrm>
            <a:off x="5180160" y="701519"/>
            <a:ext cx="2877074" cy="2479814"/>
            <a:chOff x="5180160" y="875275"/>
            <a:chExt cx="2877074" cy="247981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160" y="1281815"/>
              <a:ext cx="2877074" cy="2073274"/>
            </a:xfrm>
            <a:prstGeom prst="rect">
              <a:avLst/>
            </a:prstGeom>
          </p:spPr>
        </p:pic>
        <p:sp>
          <p:nvSpPr>
            <p:cNvPr id="7" name="TextBox 6"/>
            <p:cNvSpPr txBox="1"/>
            <p:nvPr/>
          </p:nvSpPr>
          <p:spPr>
            <a:xfrm>
              <a:off x="5349888" y="875275"/>
              <a:ext cx="2288512"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MW regime ‘ISIS-II’ scenarios</a:t>
              </a:r>
              <a:endParaRPr lang="en-GB" sz="1200" dirty="0">
                <a:latin typeface="Arial" panose="020B0604020202020204" pitchFamily="34" charset="0"/>
                <a:cs typeface="Arial" panose="020B0604020202020204" pitchFamily="34" charset="0"/>
              </a:endParaRPr>
            </a:p>
          </p:txBody>
        </p:sp>
      </p:grpSp>
      <p:grpSp>
        <p:nvGrpSpPr>
          <p:cNvPr id="11" name="Group 10"/>
          <p:cNvGrpSpPr/>
          <p:nvPr/>
        </p:nvGrpSpPr>
        <p:grpSpPr>
          <a:xfrm>
            <a:off x="4849087" y="3554084"/>
            <a:ext cx="3410330" cy="2206764"/>
            <a:chOff x="4700298" y="3432778"/>
            <a:chExt cx="3410330" cy="2206764"/>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298" y="3729908"/>
              <a:ext cx="3410330" cy="1909634"/>
            </a:xfrm>
            <a:prstGeom prst="rect">
              <a:avLst/>
            </a:prstGeom>
          </p:spPr>
        </p:pic>
        <p:sp>
          <p:nvSpPr>
            <p:cNvPr id="10" name="TextBox 9"/>
            <p:cNvSpPr txBox="1"/>
            <p:nvPr/>
          </p:nvSpPr>
          <p:spPr>
            <a:xfrm>
              <a:off x="5251942" y="3432778"/>
              <a:ext cx="2000869"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High intensity R&amp;D studies</a:t>
              </a:r>
              <a:endParaRPr lang="en-GB" sz="1200" dirty="0">
                <a:latin typeface="Arial" panose="020B0604020202020204" pitchFamily="34" charset="0"/>
                <a:cs typeface="Arial" panose="020B0604020202020204" pitchFamily="34" charset="0"/>
              </a:endParaRPr>
            </a:p>
          </p:txBody>
        </p:sp>
      </p:grpSp>
      <p:grpSp>
        <p:nvGrpSpPr>
          <p:cNvPr id="14" name="Group 13"/>
          <p:cNvGrpSpPr/>
          <p:nvPr/>
        </p:nvGrpSpPr>
        <p:grpSpPr>
          <a:xfrm>
            <a:off x="1082758" y="3594751"/>
            <a:ext cx="3195474" cy="2250392"/>
            <a:chOff x="1082757" y="3520838"/>
            <a:chExt cx="3195474" cy="2250392"/>
          </a:xfrm>
        </p:grpSpPr>
        <p:pic>
          <p:nvPicPr>
            <p:cNvPr id="12" name="Picture 3" descr="C:\Users\wvx45968\Pictures\VESPA\IMAG0136.jpg"/>
            <p:cNvPicPr>
              <a:picLocks noChangeAspect="1" noChangeArrowheads="1"/>
            </p:cNvPicPr>
            <p:nvPr/>
          </p:nvPicPr>
          <p:blipFill>
            <a:blip r:embed="rId5" cstate="print">
              <a:extLst>
                <a:ext uri="{28A0092B-C50C-407E-A947-70E740481C1C}">
                  <a14:useLocalDpi xmlns:a14="http://schemas.microsoft.com/office/drawing/2010/main" val="0"/>
                </a:ext>
              </a:extLst>
            </a:blip>
            <a:srcRect r="8031"/>
            <a:stretch>
              <a:fillRect/>
            </a:stretch>
          </p:blipFill>
          <p:spPr bwMode="auto">
            <a:xfrm>
              <a:off x="1082757" y="3807078"/>
              <a:ext cx="3195474" cy="196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624756" y="3520838"/>
              <a:ext cx="2111475" cy="276999"/>
            </a:xfrm>
            <a:prstGeom prst="rect">
              <a:avLst/>
            </a:prstGeom>
            <a:noFill/>
          </p:spPr>
          <p:txBody>
            <a:bodyPr wrap="none" rtlCol="0">
              <a:spAutoFit/>
            </a:bodyPr>
            <a:lstStyle/>
            <a:p>
              <a:r>
                <a:rPr lang="en-GB" sz="1200" i="1" dirty="0" smtClean="0">
                  <a:latin typeface="Arial" panose="020B0604020202020204" pitchFamily="34" charset="0"/>
                  <a:cs typeface="Arial" panose="020B0604020202020204" pitchFamily="34" charset="0"/>
                </a:rPr>
                <a:t>e.g. </a:t>
              </a:r>
              <a:r>
                <a:rPr lang="en-GB" sz="1200" dirty="0" smtClean="0">
                  <a:latin typeface="Arial" panose="020B0604020202020204" pitchFamily="34" charset="0"/>
                  <a:cs typeface="Arial" panose="020B0604020202020204" pitchFamily="34" charset="0"/>
                </a:rPr>
                <a:t>ion source development</a:t>
              </a:r>
              <a:endParaRPr lang="en-GB" sz="1200" dirty="0">
                <a:latin typeface="Arial" panose="020B0604020202020204" pitchFamily="34" charset="0"/>
                <a:cs typeface="Arial" panose="020B0604020202020204" pitchFamily="34" charset="0"/>
              </a:endParaRPr>
            </a:p>
          </p:txBody>
        </p:sp>
      </p:grpSp>
      <p:sp>
        <p:nvSpPr>
          <p:cNvPr id="15" name="TextBox 14"/>
          <p:cNvSpPr txBox="1"/>
          <p:nvPr/>
        </p:nvSpPr>
        <p:spPr>
          <a:xfrm>
            <a:off x="7001933" y="1106985"/>
            <a:ext cx="1954019"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Including FFAG scenarios from </a:t>
            </a:r>
            <a:r>
              <a:rPr lang="en-GB" sz="1600" dirty="0" err="1" smtClean="0">
                <a:latin typeface="Arial" panose="020B0604020202020204" pitchFamily="34" charset="0"/>
                <a:cs typeface="Arial" panose="020B0604020202020204" pitchFamily="34" charset="0"/>
              </a:rPr>
              <a:t>ASTeC</a:t>
            </a:r>
            <a:r>
              <a:rPr lang="en-GB" sz="1600" dirty="0" smtClean="0">
                <a:latin typeface="Arial" panose="020B0604020202020204" pitchFamily="34" charset="0"/>
                <a:cs typeface="Arial" panose="020B0604020202020204" pitchFamily="34" charset="0"/>
              </a:rPr>
              <a:t> </a:t>
            </a:r>
            <a:r>
              <a:rPr lang="en-GB" sz="1600" dirty="0" smtClean="0">
                <a:solidFill>
                  <a:schemeClr val="accent2">
                    <a:lumMod val="75000"/>
                  </a:schemeClr>
                </a:solidFill>
                <a:latin typeface="Arial" panose="020B0604020202020204" pitchFamily="34" charset="0"/>
                <a:cs typeface="Arial" panose="020B0604020202020204" pitchFamily="34" charset="0"/>
              </a:rPr>
              <a:t>– more later…</a:t>
            </a:r>
            <a:endParaRPr lang="en-GB" sz="1600"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521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227" y="2001838"/>
            <a:ext cx="9082340" cy="4856162"/>
            <a:chOff x="0" y="517525"/>
            <a:chExt cx="9137650" cy="4856163"/>
          </a:xfrm>
        </p:grpSpPr>
        <p:pic>
          <p:nvPicPr>
            <p:cNvPr id="137218" name="Picture 4" descr="http://fets.isis.rl.ac.uk/imagesFhj/2/2c/FETS2_3.jpg"/>
            <p:cNvPicPr>
              <a:picLocks noChangeAspect="1" noChangeArrowheads="1"/>
            </p:cNvPicPr>
            <p:nvPr/>
          </p:nvPicPr>
          <p:blipFill>
            <a:blip r:embed="rId2" cstate="print">
              <a:extLst>
                <a:ext uri="{28A0092B-C50C-407E-A947-70E740481C1C}">
                  <a14:useLocalDpi xmlns:a14="http://schemas.microsoft.com/office/drawing/2010/main" val="0"/>
                </a:ext>
              </a:extLst>
            </a:blip>
            <a:srcRect l="6224" t="28604" r="4189" b="34355"/>
            <a:stretch>
              <a:fillRect/>
            </a:stretch>
          </p:blipFill>
          <p:spPr bwMode="auto">
            <a:xfrm>
              <a:off x="80963" y="1593850"/>
              <a:ext cx="90566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0" y="517525"/>
              <a:ext cx="3651250" cy="1076325"/>
            </a:xfrm>
            <a:prstGeom prst="rect">
              <a:avLst/>
            </a:prstGeom>
            <a:solidFill>
              <a:schemeClr val="bg1"/>
            </a:solidFill>
          </p:spPr>
          <p:txBody>
            <a:bodyPr>
              <a:spAutoFit/>
            </a:bodyPr>
            <a:lstStyle/>
            <a:p>
              <a:pPr>
                <a:defRPr/>
              </a:pPr>
              <a:r>
                <a:rPr lang="en-GB" sz="1600" b="1" dirty="0">
                  <a:solidFill>
                    <a:srgbClr val="000000"/>
                  </a:solidFill>
                </a:rPr>
                <a:t>High brightness H</a:t>
              </a:r>
              <a:r>
                <a:rPr lang="en-GB" sz="1600" b="1" baseline="30000" dirty="0">
                  <a:solidFill>
                    <a:srgbClr val="000000"/>
                  </a:solidFill>
                </a:rPr>
                <a:t>–</a:t>
              </a:r>
              <a:r>
                <a:rPr lang="en-GB" sz="1600" b="1" dirty="0">
                  <a:solidFill>
                    <a:srgbClr val="000000"/>
                  </a:solidFill>
                </a:rPr>
                <a:t> ion source</a:t>
              </a:r>
            </a:p>
            <a:p>
              <a:pPr marL="285750" indent="-285750">
                <a:buFont typeface="Arial" pitchFamily="34" charset="0"/>
                <a:buChar char="•"/>
                <a:defRPr/>
              </a:pPr>
              <a:r>
                <a:rPr lang="en-GB" sz="1600" dirty="0">
                  <a:solidFill>
                    <a:srgbClr val="000000"/>
                  </a:solidFill>
                </a:rPr>
                <a:t>4 kW peak-power arc discharge</a:t>
              </a:r>
            </a:p>
            <a:p>
              <a:pPr marL="285750" indent="-285750">
                <a:buFont typeface="Arial" pitchFamily="34" charset="0"/>
                <a:buChar char="•"/>
                <a:defRPr/>
              </a:pPr>
              <a:r>
                <a:rPr lang="en-GB" sz="1600" dirty="0">
                  <a:solidFill>
                    <a:srgbClr val="000000"/>
                  </a:solidFill>
                </a:rPr>
                <a:t>60 mA, 0.25</a:t>
              </a:r>
              <a:r>
                <a:rPr lang="en-GB" sz="1600" dirty="0">
                  <a:solidFill>
                    <a:srgbClr val="000000"/>
                  </a:solidFill>
                  <a:latin typeface="Lucida Sans"/>
                </a:rPr>
                <a:t> </a:t>
              </a:r>
              <a:r>
                <a:rPr lang="el-GR" sz="1600" dirty="0">
                  <a:solidFill>
                    <a:srgbClr val="000000"/>
                  </a:solidFill>
                  <a:latin typeface="+mn-lt"/>
                  <a:cs typeface="Times New Roman"/>
                </a:rPr>
                <a:t>π</a:t>
              </a:r>
              <a:r>
                <a:rPr lang="en-GB" sz="1600" dirty="0">
                  <a:solidFill>
                    <a:srgbClr val="000000"/>
                  </a:solidFill>
                  <a:latin typeface="Lucida Sans"/>
                </a:rPr>
                <a:t> </a:t>
              </a:r>
              <a:r>
                <a:rPr lang="en-GB" sz="1600" dirty="0">
                  <a:solidFill>
                    <a:srgbClr val="000000"/>
                  </a:solidFill>
                </a:rPr>
                <a:t>mm </a:t>
              </a:r>
              <a:r>
                <a:rPr lang="en-GB" sz="1600" dirty="0" err="1">
                  <a:solidFill>
                    <a:srgbClr val="000000"/>
                  </a:solidFill>
                </a:rPr>
                <a:t>mrad</a:t>
              </a:r>
              <a:r>
                <a:rPr lang="en-GB" sz="1600" dirty="0">
                  <a:solidFill>
                    <a:srgbClr val="000000"/>
                  </a:solidFill>
                </a:rPr>
                <a:t> beam</a:t>
              </a:r>
            </a:p>
            <a:p>
              <a:pPr marL="285750" indent="-285750">
                <a:buFont typeface="Arial" pitchFamily="34" charset="0"/>
                <a:buChar char="•"/>
                <a:defRPr/>
              </a:pPr>
              <a:r>
                <a:rPr lang="en-GB" sz="1600" dirty="0">
                  <a:solidFill>
                    <a:srgbClr val="000000"/>
                  </a:solidFill>
                </a:rPr>
                <a:t>2 </a:t>
              </a:r>
              <a:r>
                <a:rPr lang="en-GB" sz="1600" dirty="0" err="1">
                  <a:solidFill>
                    <a:srgbClr val="000000"/>
                  </a:solidFill>
                </a:rPr>
                <a:t>ms</a:t>
              </a:r>
              <a:r>
                <a:rPr lang="en-GB" sz="1600" dirty="0">
                  <a:solidFill>
                    <a:srgbClr val="000000"/>
                  </a:solidFill>
                </a:rPr>
                <a:t>, 50 Hz pulsed operation</a:t>
              </a:r>
            </a:p>
          </p:txBody>
        </p:sp>
        <p:sp>
          <p:nvSpPr>
            <p:cNvPr id="20" name="TextBox 19"/>
            <p:cNvSpPr txBox="1"/>
            <p:nvPr/>
          </p:nvSpPr>
          <p:spPr>
            <a:xfrm>
              <a:off x="34925" y="3863975"/>
              <a:ext cx="3665538" cy="1077913"/>
            </a:xfrm>
            <a:prstGeom prst="rect">
              <a:avLst/>
            </a:prstGeom>
            <a:noFill/>
          </p:spPr>
          <p:txBody>
            <a:bodyPr>
              <a:spAutoFit/>
            </a:bodyPr>
            <a:lstStyle/>
            <a:p>
              <a:pPr>
                <a:defRPr/>
              </a:pPr>
              <a:r>
                <a:rPr lang="en-GB" sz="1600" b="1" dirty="0">
                  <a:solidFill>
                    <a:srgbClr val="000000"/>
                  </a:solidFill>
                </a:rPr>
                <a:t>Low Energy Beam Transport</a:t>
              </a:r>
            </a:p>
            <a:p>
              <a:pPr marL="285750" indent="-285750">
                <a:buFont typeface="Arial" pitchFamily="34" charset="0"/>
                <a:buChar char="•"/>
                <a:defRPr/>
              </a:pPr>
              <a:r>
                <a:rPr lang="en-GB" sz="1600" dirty="0">
                  <a:solidFill>
                    <a:srgbClr val="000000"/>
                  </a:solidFill>
                </a:rPr>
                <a:t>Three-solenoid configuration</a:t>
              </a:r>
            </a:p>
            <a:p>
              <a:pPr marL="285750" indent="-285750">
                <a:buFont typeface="Arial" pitchFamily="34" charset="0"/>
                <a:buChar char="•"/>
                <a:defRPr/>
              </a:pPr>
              <a:r>
                <a:rPr lang="en-GB" sz="1600" dirty="0">
                  <a:solidFill>
                    <a:srgbClr val="000000"/>
                  </a:solidFill>
                </a:rPr>
                <a:t>Space-charge neutralisation</a:t>
              </a:r>
            </a:p>
            <a:p>
              <a:pPr marL="285750" indent="-285750">
                <a:buFont typeface="Arial" pitchFamily="34" charset="0"/>
                <a:buChar char="•"/>
                <a:defRPr/>
              </a:pPr>
              <a:r>
                <a:rPr lang="en-GB" sz="1600" dirty="0">
                  <a:solidFill>
                    <a:srgbClr val="000000"/>
                  </a:solidFill>
                </a:rPr>
                <a:t>5600 Ls</a:t>
              </a:r>
              <a:r>
                <a:rPr lang="en-GB" sz="1600" baseline="30000" dirty="0">
                  <a:solidFill>
                    <a:srgbClr val="000000"/>
                  </a:solidFill>
                </a:rPr>
                <a:t>-1</a:t>
              </a:r>
              <a:r>
                <a:rPr lang="en-GB" sz="1600" dirty="0">
                  <a:solidFill>
                    <a:srgbClr val="000000"/>
                  </a:solidFill>
                </a:rPr>
                <a:t> total pumping speed</a:t>
              </a:r>
            </a:p>
          </p:txBody>
        </p:sp>
        <p:sp>
          <p:nvSpPr>
            <p:cNvPr id="21" name="TextBox 20"/>
            <p:cNvSpPr txBox="1"/>
            <p:nvPr/>
          </p:nvSpPr>
          <p:spPr>
            <a:xfrm>
              <a:off x="3668713" y="908050"/>
              <a:ext cx="3316287" cy="1077913"/>
            </a:xfrm>
            <a:prstGeom prst="rect">
              <a:avLst/>
            </a:prstGeom>
            <a:solidFill>
              <a:schemeClr val="bg1"/>
            </a:solidFill>
          </p:spPr>
          <p:txBody>
            <a:bodyPr>
              <a:spAutoFit/>
            </a:bodyPr>
            <a:lstStyle/>
            <a:p>
              <a:pPr>
                <a:defRPr/>
              </a:pPr>
              <a:r>
                <a:rPr lang="en-GB" sz="1600" b="1" dirty="0">
                  <a:solidFill>
                    <a:srgbClr val="000000"/>
                  </a:solidFill>
                </a:rPr>
                <a:t>Radio Frequency </a:t>
              </a:r>
              <a:r>
                <a:rPr lang="en-GB" sz="1600" b="1" dirty="0" err="1">
                  <a:solidFill>
                    <a:srgbClr val="000000"/>
                  </a:solidFill>
                </a:rPr>
                <a:t>Quadrupole</a:t>
              </a:r>
              <a:endParaRPr lang="en-GB" sz="1600" b="1" dirty="0">
                <a:solidFill>
                  <a:srgbClr val="000000"/>
                </a:solidFill>
              </a:endParaRPr>
            </a:p>
            <a:p>
              <a:pPr marL="285750" indent="-285750">
                <a:buFont typeface="Arial" pitchFamily="34" charset="0"/>
                <a:buChar char="•"/>
                <a:defRPr/>
              </a:pPr>
              <a:r>
                <a:rPr lang="en-GB" sz="1600" dirty="0">
                  <a:solidFill>
                    <a:srgbClr val="000000"/>
                  </a:solidFill>
                </a:rPr>
                <a:t>Four-vane, 324 MHz, 3 MeV</a:t>
              </a:r>
            </a:p>
            <a:p>
              <a:pPr marL="285750" indent="-285750">
                <a:buFont typeface="Arial" pitchFamily="34" charset="0"/>
                <a:buChar char="•"/>
                <a:defRPr/>
              </a:pPr>
              <a:r>
                <a:rPr lang="en-GB" sz="1600" dirty="0">
                  <a:solidFill>
                    <a:srgbClr val="000000"/>
                  </a:solidFill>
                </a:rPr>
                <a:t>4 metre bolted construction</a:t>
              </a:r>
            </a:p>
            <a:p>
              <a:pPr marL="285750" indent="-285750">
                <a:buFont typeface="Arial" pitchFamily="34" charset="0"/>
                <a:buChar char="•"/>
                <a:defRPr/>
              </a:pPr>
              <a:r>
                <a:rPr lang="en-GB" sz="1600" dirty="0">
                  <a:solidFill>
                    <a:srgbClr val="000000"/>
                  </a:solidFill>
                </a:rPr>
                <a:t>High power efficiency</a:t>
              </a:r>
            </a:p>
          </p:txBody>
        </p:sp>
        <p:sp>
          <p:nvSpPr>
            <p:cNvPr id="22" name="TextBox 21"/>
            <p:cNvSpPr txBox="1"/>
            <p:nvPr/>
          </p:nvSpPr>
          <p:spPr>
            <a:xfrm>
              <a:off x="4667250" y="4295775"/>
              <a:ext cx="3971925" cy="1077913"/>
            </a:xfrm>
            <a:prstGeom prst="rect">
              <a:avLst/>
            </a:prstGeom>
            <a:noFill/>
          </p:spPr>
          <p:txBody>
            <a:bodyPr>
              <a:spAutoFit/>
            </a:bodyPr>
            <a:lstStyle/>
            <a:p>
              <a:pPr>
                <a:defRPr/>
              </a:pPr>
              <a:r>
                <a:rPr lang="en-GB" sz="1600" b="1" dirty="0">
                  <a:solidFill>
                    <a:srgbClr val="000000"/>
                  </a:solidFill>
                </a:rPr>
                <a:t>Medium Energy Beam Transport</a:t>
              </a:r>
            </a:p>
            <a:p>
              <a:pPr marL="285750" indent="-285750">
                <a:buFont typeface="Arial" pitchFamily="34" charset="0"/>
                <a:buChar char="•"/>
                <a:defRPr/>
              </a:pPr>
              <a:r>
                <a:rPr lang="en-GB" sz="1600" dirty="0">
                  <a:solidFill>
                    <a:srgbClr val="000000"/>
                  </a:solidFill>
                </a:rPr>
                <a:t>Re-</a:t>
              </a:r>
              <a:r>
                <a:rPr lang="en-GB" sz="1600" dirty="0" err="1">
                  <a:solidFill>
                    <a:srgbClr val="000000"/>
                  </a:solidFill>
                </a:rPr>
                <a:t>buncher</a:t>
              </a:r>
              <a:r>
                <a:rPr lang="en-GB" sz="1600" dirty="0">
                  <a:solidFill>
                    <a:srgbClr val="000000"/>
                  </a:solidFill>
                </a:rPr>
                <a:t> cavities and EM quads</a:t>
              </a:r>
            </a:p>
            <a:p>
              <a:pPr marL="285750" indent="-285750">
                <a:buFont typeface="Arial" pitchFamily="34" charset="0"/>
                <a:buChar char="•"/>
                <a:defRPr/>
              </a:pPr>
              <a:r>
                <a:rPr lang="en-GB" sz="1600" dirty="0">
                  <a:solidFill>
                    <a:srgbClr val="000000"/>
                  </a:solidFill>
                </a:rPr>
                <a:t>Novel ‘fast-slow’ perfect chopping</a:t>
              </a:r>
            </a:p>
            <a:p>
              <a:pPr marL="285750" indent="-285750">
                <a:buFont typeface="Arial" pitchFamily="34" charset="0"/>
                <a:buChar char="•"/>
                <a:defRPr/>
              </a:pPr>
              <a:r>
                <a:rPr lang="en-GB" sz="1600" dirty="0">
                  <a:solidFill>
                    <a:srgbClr val="000000"/>
                  </a:solidFill>
                </a:rPr>
                <a:t>Low </a:t>
              </a:r>
              <a:r>
                <a:rPr lang="en-GB" sz="1600" dirty="0" err="1">
                  <a:solidFill>
                    <a:srgbClr val="000000"/>
                  </a:solidFill>
                </a:rPr>
                <a:t>emittance</a:t>
              </a:r>
              <a:r>
                <a:rPr lang="en-GB" sz="1600" dirty="0">
                  <a:solidFill>
                    <a:srgbClr val="000000"/>
                  </a:solidFill>
                </a:rPr>
                <a:t> growth</a:t>
              </a:r>
            </a:p>
          </p:txBody>
        </p:sp>
        <p:sp>
          <p:nvSpPr>
            <p:cNvPr id="23" name="TextBox 22"/>
            <p:cNvSpPr txBox="1"/>
            <p:nvPr/>
          </p:nvSpPr>
          <p:spPr>
            <a:xfrm>
              <a:off x="6940550" y="1016000"/>
              <a:ext cx="2195513" cy="1077913"/>
            </a:xfrm>
            <a:prstGeom prst="rect">
              <a:avLst/>
            </a:prstGeom>
            <a:solidFill>
              <a:schemeClr val="bg1"/>
            </a:solidFill>
          </p:spPr>
          <p:txBody>
            <a:bodyPr>
              <a:spAutoFit/>
            </a:bodyPr>
            <a:lstStyle/>
            <a:p>
              <a:pPr>
                <a:defRPr/>
              </a:pPr>
              <a:r>
                <a:rPr lang="en-GB" sz="1600" b="1" dirty="0">
                  <a:solidFill>
                    <a:srgbClr val="000000"/>
                  </a:solidFill>
                </a:rPr>
                <a:t>Diagnostics</a:t>
              </a:r>
            </a:p>
            <a:p>
              <a:pPr marL="285750" indent="-285750">
                <a:buFont typeface="Arial" pitchFamily="34" charset="0"/>
                <a:buChar char="•"/>
                <a:defRPr/>
              </a:pPr>
              <a:r>
                <a:rPr lang="en-GB" sz="1600" dirty="0">
                  <a:solidFill>
                    <a:srgbClr val="000000"/>
                  </a:solidFill>
                </a:rPr>
                <a:t>Non-interceptive</a:t>
              </a:r>
            </a:p>
            <a:p>
              <a:pPr marL="285750" indent="-285750">
                <a:buFont typeface="Arial" pitchFamily="34" charset="0"/>
                <a:buChar char="•"/>
                <a:defRPr/>
              </a:pPr>
              <a:r>
                <a:rPr lang="en-GB" sz="1600" dirty="0">
                  <a:solidFill>
                    <a:srgbClr val="000000"/>
                  </a:solidFill>
                </a:rPr>
                <a:t>Well distributed</a:t>
              </a:r>
            </a:p>
            <a:p>
              <a:pPr marL="285750" indent="-285750">
                <a:buFont typeface="Arial" pitchFamily="34" charset="0"/>
                <a:buChar char="•"/>
                <a:defRPr/>
              </a:pPr>
              <a:r>
                <a:rPr lang="en-GB" sz="1600" dirty="0">
                  <a:solidFill>
                    <a:srgbClr val="000000"/>
                  </a:solidFill>
                </a:rPr>
                <a:t>Laser-based</a:t>
              </a:r>
            </a:p>
          </p:txBody>
        </p:sp>
      </p:grpSp>
      <p:sp>
        <p:nvSpPr>
          <p:cNvPr id="7" name="TextBox 6"/>
          <p:cNvSpPr txBox="1"/>
          <p:nvPr/>
        </p:nvSpPr>
        <p:spPr>
          <a:xfrm>
            <a:off x="64941" y="178586"/>
            <a:ext cx="8969978" cy="1646605"/>
          </a:xfrm>
          <a:prstGeom prst="rect">
            <a:avLst/>
          </a:prstGeom>
          <a:noFill/>
        </p:spPr>
        <p:txBody>
          <a:bodyPr wrap="square" rtlCol="0">
            <a:spAutoFit/>
          </a:bodyPr>
          <a:lstStyle/>
          <a:p>
            <a:pPr>
              <a:spcAft>
                <a:spcPts val="600"/>
              </a:spcAft>
            </a:pPr>
            <a:r>
              <a:rPr lang="en-GB" sz="1600" b="1" dirty="0" smtClean="0">
                <a:latin typeface="Arial" panose="020B0604020202020204" pitchFamily="34" charset="0"/>
                <a:cs typeface="Arial" panose="020B0604020202020204" pitchFamily="34" charset="0"/>
              </a:rPr>
              <a:t>FETS</a:t>
            </a: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The </a:t>
            </a:r>
            <a:r>
              <a:rPr lang="en-GB" sz="1600" dirty="0">
                <a:latin typeface="Arial" panose="020B0604020202020204" pitchFamily="34" charset="0"/>
                <a:cs typeface="Arial" panose="020B0604020202020204" pitchFamily="34" charset="0"/>
              </a:rPr>
              <a:t>Front End Test Stand (FETS) project is a generic proton accelerator R&amp;D programme involving ISIS, </a:t>
            </a:r>
            <a:r>
              <a:rPr lang="en-GB" sz="1600" dirty="0" err="1">
                <a:latin typeface="Arial" panose="020B0604020202020204" pitchFamily="34" charset="0"/>
                <a:cs typeface="Arial" panose="020B0604020202020204" pitchFamily="34" charset="0"/>
              </a:rPr>
              <a:t>ASTeC</a:t>
            </a:r>
            <a:r>
              <a:rPr lang="en-GB" sz="1600" dirty="0">
                <a:latin typeface="Arial" panose="020B0604020202020204" pitchFamily="34" charset="0"/>
                <a:cs typeface="Arial" panose="020B0604020202020204" pitchFamily="34" charset="0"/>
              </a:rPr>
              <a:t>, JAI, Imperial College London, University College London, Huddersfield University, Warwick University and ESS Bilbao. The production of beams as envisaged with FETS will enable a significant increase in the flux of neutrons available for the neutron user community on ISIS and at similar facilities worldwide (SNS, ESS, JPARC, CSNS</a:t>
            </a:r>
            <a:r>
              <a:rPr lang="en-GB" sz="1600" dirty="0" smtClean="0">
                <a:latin typeface="Arial" panose="020B0604020202020204" pitchFamily="34" charset="0"/>
                <a:cs typeface="Arial" panose="020B0604020202020204" pitchFamily="34" charset="0"/>
              </a:rPr>
              <a:t>).</a:t>
            </a: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25351" y="615117"/>
            <a:ext cx="5198346" cy="523220"/>
          </a:xfrm>
          <a:prstGeom prst="rect">
            <a:avLst/>
          </a:prstGeom>
          <a:noFill/>
        </p:spPr>
        <p:txBody>
          <a:bodyPr wrap="none" rtlCol="0">
            <a:spAutoFit/>
          </a:bodyPr>
          <a:lstStyle/>
          <a:p>
            <a:pPr algn="ctr"/>
            <a:r>
              <a:rPr lang="en-GB" sz="1600" b="1" dirty="0" smtClean="0">
                <a:solidFill>
                  <a:schemeClr val="accent2">
                    <a:lumMod val="75000"/>
                  </a:schemeClr>
                </a:solidFill>
                <a:latin typeface="Arial" panose="020B0604020202020204" pitchFamily="34" charset="0"/>
                <a:cs typeface="Arial" panose="020B0604020202020204" pitchFamily="34" charset="0"/>
              </a:rPr>
              <a:t>H</a:t>
            </a:r>
            <a:r>
              <a:rPr lang="en-GB" sz="1600" b="1" baseline="30000" dirty="0" smtClean="0">
                <a:solidFill>
                  <a:schemeClr val="accent2">
                    <a:lumMod val="75000"/>
                  </a:schemeClr>
                </a:solidFill>
                <a:latin typeface="Gill Sans MT"/>
                <a:cs typeface="Arial" panose="020B0604020202020204" pitchFamily="34" charset="0"/>
              </a:rPr>
              <a:t>–</a:t>
            </a:r>
            <a:r>
              <a:rPr lang="en-GB" sz="1600" b="1" dirty="0" smtClean="0">
                <a:solidFill>
                  <a:schemeClr val="accent2">
                    <a:lumMod val="75000"/>
                  </a:schemeClr>
                </a:solidFill>
                <a:latin typeface="Arial" panose="020B0604020202020204" pitchFamily="34" charset="0"/>
                <a:cs typeface="Arial" panose="020B0604020202020204" pitchFamily="34" charset="0"/>
              </a:rPr>
              <a:t> Ion Source Development at RAL – Dan Faircloth</a:t>
            </a:r>
          </a:p>
          <a:p>
            <a:pPr algn="ctr"/>
            <a:r>
              <a:rPr lang="en-GB" sz="1200" dirty="0" smtClean="0">
                <a:solidFill>
                  <a:schemeClr val="accent2">
                    <a:lumMod val="75000"/>
                  </a:schemeClr>
                </a:solidFill>
                <a:latin typeface="Arial" panose="020B0604020202020204" pitchFamily="34" charset="0"/>
                <a:cs typeface="Arial" panose="020B0604020202020204" pitchFamily="34" charset="0"/>
              </a:rPr>
              <a:t>Working Group Session 1: WG1</a:t>
            </a:r>
            <a:endParaRPr lang="en-GB" sz="1200" dirty="0">
              <a:solidFill>
                <a:schemeClr val="accent2">
                  <a:lumMod val="7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1037283" y="1391787"/>
            <a:ext cx="7024936" cy="523220"/>
          </a:xfrm>
          <a:prstGeom prst="rect">
            <a:avLst/>
          </a:prstGeom>
          <a:noFill/>
        </p:spPr>
        <p:txBody>
          <a:bodyPr wrap="none" rtlCol="0">
            <a:spAutoFit/>
          </a:bodyPr>
          <a:lstStyle/>
          <a:p>
            <a:pPr algn="ctr"/>
            <a:r>
              <a:rPr lang="en-GB" sz="1600" b="1" dirty="0" smtClean="0">
                <a:solidFill>
                  <a:schemeClr val="accent2">
                    <a:lumMod val="75000"/>
                  </a:schemeClr>
                </a:solidFill>
                <a:latin typeface="Arial" panose="020B0604020202020204" pitchFamily="34" charset="0"/>
                <a:cs typeface="Arial" panose="020B0604020202020204" pitchFamily="34" charset="0"/>
              </a:rPr>
              <a:t>Overview of Diagnostics Work on the ISIS Accelerator – Alex Pertica</a:t>
            </a:r>
          </a:p>
          <a:p>
            <a:pPr algn="ctr"/>
            <a:r>
              <a:rPr lang="en-GB" sz="1200" dirty="0" smtClean="0">
                <a:solidFill>
                  <a:schemeClr val="accent2">
                    <a:lumMod val="75000"/>
                  </a:schemeClr>
                </a:solidFill>
                <a:latin typeface="Arial" panose="020B0604020202020204" pitchFamily="34" charset="0"/>
                <a:cs typeface="Arial" panose="020B0604020202020204" pitchFamily="34" charset="0"/>
              </a:rPr>
              <a:t>Working Group Session 3: WG1</a:t>
            </a:r>
            <a:endParaRPr lang="en-GB" sz="1200" dirty="0">
              <a:solidFill>
                <a:schemeClr val="accent2">
                  <a:lumMod val="7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1566402" y="2228489"/>
            <a:ext cx="5966697" cy="523220"/>
          </a:xfrm>
          <a:prstGeom prst="rect">
            <a:avLst/>
          </a:prstGeom>
          <a:noFill/>
        </p:spPr>
        <p:txBody>
          <a:bodyPr wrap="none" rtlCol="0">
            <a:spAutoFit/>
          </a:bodyPr>
          <a:lstStyle/>
          <a:p>
            <a:pPr algn="ctr"/>
            <a:r>
              <a:rPr lang="en-GB" sz="1600" b="1" dirty="0" smtClean="0">
                <a:solidFill>
                  <a:schemeClr val="accent2">
                    <a:lumMod val="75000"/>
                  </a:schemeClr>
                </a:solidFill>
                <a:latin typeface="Arial" panose="020B0604020202020204" pitchFamily="34" charset="0"/>
                <a:cs typeface="Arial" panose="020B0604020202020204" pitchFamily="34" charset="0"/>
              </a:rPr>
              <a:t>High Power Proton </a:t>
            </a:r>
            <a:r>
              <a:rPr lang="en-GB" sz="1600" b="1" dirty="0" err="1" smtClean="0">
                <a:solidFill>
                  <a:schemeClr val="accent2">
                    <a:lumMod val="75000"/>
                  </a:schemeClr>
                </a:solidFill>
                <a:latin typeface="Arial" panose="020B0604020202020204" pitchFamily="34" charset="0"/>
                <a:cs typeface="Arial" panose="020B0604020202020204" pitchFamily="34" charset="0"/>
              </a:rPr>
              <a:t>Linac</a:t>
            </a:r>
            <a:r>
              <a:rPr lang="en-GB" sz="1600" b="1" dirty="0" smtClean="0">
                <a:solidFill>
                  <a:schemeClr val="accent2">
                    <a:lumMod val="75000"/>
                  </a:schemeClr>
                </a:solidFill>
                <a:latin typeface="Arial" panose="020B0604020202020204" pitchFamily="34" charset="0"/>
                <a:cs typeface="Arial" panose="020B0604020202020204" pitchFamily="34" charset="0"/>
              </a:rPr>
              <a:t> Development – Ciprian Plostinar</a:t>
            </a:r>
          </a:p>
          <a:p>
            <a:pPr algn="ctr"/>
            <a:r>
              <a:rPr lang="en-GB" sz="1200" dirty="0" smtClean="0">
                <a:solidFill>
                  <a:schemeClr val="accent2">
                    <a:lumMod val="75000"/>
                  </a:schemeClr>
                </a:solidFill>
                <a:latin typeface="Arial" panose="020B0604020202020204" pitchFamily="34" charset="0"/>
                <a:cs typeface="Arial" panose="020B0604020202020204" pitchFamily="34" charset="0"/>
              </a:rPr>
              <a:t>Working Group Session 4: WG1+WG4</a:t>
            </a:r>
            <a:endParaRPr lang="en-GB" sz="1200" dirty="0">
              <a:solidFill>
                <a:schemeClr val="accent2">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797611" y="3047997"/>
            <a:ext cx="7653827" cy="523220"/>
          </a:xfrm>
          <a:prstGeom prst="rect">
            <a:avLst/>
          </a:prstGeom>
          <a:noFill/>
        </p:spPr>
        <p:txBody>
          <a:bodyPr wrap="none" rtlCol="0">
            <a:spAutoFit/>
          </a:bodyPr>
          <a:lstStyle/>
          <a:p>
            <a:pPr algn="ctr"/>
            <a:r>
              <a:rPr lang="en-GB" sz="1600" b="1" dirty="0" smtClean="0">
                <a:solidFill>
                  <a:schemeClr val="accent2">
                    <a:lumMod val="75000"/>
                  </a:schemeClr>
                </a:solidFill>
                <a:latin typeface="Arial" panose="020B0604020202020204" pitchFamily="34" charset="0"/>
                <a:cs typeface="Arial" panose="020B0604020202020204" pitchFamily="34" charset="0"/>
              </a:rPr>
              <a:t>Normal Conducting RF -  An overview of the ISIS Accelerators – Mark Keelan</a:t>
            </a:r>
          </a:p>
          <a:p>
            <a:pPr algn="ctr"/>
            <a:r>
              <a:rPr lang="en-GB" sz="1200" dirty="0" smtClean="0">
                <a:solidFill>
                  <a:schemeClr val="accent2">
                    <a:lumMod val="75000"/>
                  </a:schemeClr>
                </a:solidFill>
                <a:latin typeface="Arial" panose="020B0604020202020204" pitchFamily="34" charset="0"/>
                <a:cs typeface="Arial" panose="020B0604020202020204" pitchFamily="34" charset="0"/>
              </a:rPr>
              <a:t>Working Group Session 5: WG1</a:t>
            </a:r>
            <a:endParaRPr lang="en-GB" sz="1200" dirty="0">
              <a:solidFill>
                <a:schemeClr val="accent2">
                  <a:lumMod val="75000"/>
                </a:schemeClr>
              </a:solidFill>
              <a:latin typeface="Arial" panose="020B0604020202020204" pitchFamily="34" charset="0"/>
              <a:cs typeface="Arial" panose="020B0604020202020204" pitchFamily="34" charset="0"/>
            </a:endParaRPr>
          </a:p>
        </p:txBody>
      </p:sp>
      <p:sp>
        <p:nvSpPr>
          <p:cNvPr id="20" name="TextBox 19"/>
          <p:cNvSpPr txBox="1"/>
          <p:nvPr/>
        </p:nvSpPr>
        <p:spPr>
          <a:xfrm>
            <a:off x="2750027" y="4655274"/>
            <a:ext cx="3599447" cy="523220"/>
          </a:xfrm>
          <a:prstGeom prst="rect">
            <a:avLst/>
          </a:prstGeom>
          <a:noFill/>
        </p:spPr>
        <p:txBody>
          <a:bodyPr wrap="none" rtlCol="0">
            <a:spAutoFit/>
          </a:bodyPr>
          <a:lstStyle/>
          <a:p>
            <a:pPr algn="ctr"/>
            <a:r>
              <a:rPr lang="en-GB" sz="1600" b="1" dirty="0" smtClean="0">
                <a:solidFill>
                  <a:schemeClr val="accent3">
                    <a:lumMod val="75000"/>
                  </a:schemeClr>
                </a:solidFill>
                <a:latin typeface="Arial" panose="020B0604020202020204" pitchFamily="34" charset="0"/>
                <a:cs typeface="Arial" panose="020B0604020202020204" pitchFamily="34" charset="0"/>
              </a:rPr>
              <a:t>Overview of FETS – Alan Letchford</a:t>
            </a:r>
          </a:p>
          <a:p>
            <a:pPr algn="ctr"/>
            <a:r>
              <a:rPr lang="en-GB" sz="1200" dirty="0" smtClean="0">
                <a:solidFill>
                  <a:schemeClr val="accent3">
                    <a:lumMod val="75000"/>
                  </a:schemeClr>
                </a:solidFill>
                <a:latin typeface="Arial" panose="020B0604020202020204" pitchFamily="34" charset="0"/>
                <a:cs typeface="Arial" panose="020B0604020202020204" pitchFamily="34" charset="0"/>
              </a:rPr>
              <a:t>Working Group Session 2: WG1</a:t>
            </a:r>
            <a:endParaRPr lang="en-GB" sz="1200" dirty="0">
              <a:solidFill>
                <a:schemeClr val="accent3">
                  <a:lumMod val="75000"/>
                </a:schemeClr>
              </a:solidFill>
              <a:latin typeface="Arial" panose="020B0604020202020204" pitchFamily="34" charset="0"/>
              <a:cs typeface="Arial" panose="020B0604020202020204" pitchFamily="34" charset="0"/>
            </a:endParaRPr>
          </a:p>
        </p:txBody>
      </p:sp>
      <p:sp>
        <p:nvSpPr>
          <p:cNvPr id="21" name="TextBox 20"/>
          <p:cNvSpPr txBox="1"/>
          <p:nvPr/>
        </p:nvSpPr>
        <p:spPr>
          <a:xfrm>
            <a:off x="2502556" y="5538158"/>
            <a:ext cx="4094390" cy="523220"/>
          </a:xfrm>
          <a:prstGeom prst="rect">
            <a:avLst/>
          </a:prstGeom>
          <a:noFill/>
        </p:spPr>
        <p:txBody>
          <a:bodyPr wrap="none" rtlCol="0">
            <a:spAutoFit/>
          </a:bodyPr>
          <a:lstStyle/>
          <a:p>
            <a:pPr algn="ctr"/>
            <a:r>
              <a:rPr lang="en-GB" sz="1600" b="1" dirty="0" smtClean="0">
                <a:solidFill>
                  <a:schemeClr val="accent3">
                    <a:lumMod val="75000"/>
                  </a:schemeClr>
                </a:solidFill>
                <a:latin typeface="Arial" panose="020B0604020202020204" pitchFamily="34" charset="0"/>
                <a:cs typeface="Arial" panose="020B0604020202020204" pitchFamily="34" charset="0"/>
              </a:rPr>
              <a:t>Diagnostics in FETS – Stephen Gibson</a:t>
            </a:r>
          </a:p>
          <a:p>
            <a:pPr algn="ctr"/>
            <a:r>
              <a:rPr lang="en-GB" sz="1200" dirty="0" smtClean="0">
                <a:solidFill>
                  <a:schemeClr val="accent3">
                    <a:lumMod val="75000"/>
                  </a:schemeClr>
                </a:solidFill>
                <a:latin typeface="Arial" panose="020B0604020202020204" pitchFamily="34" charset="0"/>
                <a:cs typeface="Arial" panose="020B0604020202020204" pitchFamily="34" charset="0"/>
              </a:rPr>
              <a:t>Working Group Session 3: WG1</a:t>
            </a:r>
            <a:endParaRPr lang="en-GB" sz="1200" dirty="0">
              <a:solidFill>
                <a:schemeClr val="accent3">
                  <a:lumMod val="75000"/>
                </a:schemeClr>
              </a:solidFill>
              <a:latin typeface="Arial" panose="020B0604020202020204" pitchFamily="34" charset="0"/>
              <a:cs typeface="Arial" panose="020B0604020202020204" pitchFamily="34" charset="0"/>
            </a:endParaRPr>
          </a:p>
        </p:txBody>
      </p:sp>
      <p:sp>
        <p:nvSpPr>
          <p:cNvPr id="22" name="TextBox 21"/>
          <p:cNvSpPr txBox="1"/>
          <p:nvPr/>
        </p:nvSpPr>
        <p:spPr>
          <a:xfrm>
            <a:off x="2441787" y="3801198"/>
            <a:ext cx="4022640" cy="523220"/>
          </a:xfrm>
          <a:prstGeom prst="rect">
            <a:avLst/>
          </a:prstGeom>
          <a:noFill/>
        </p:spPr>
        <p:txBody>
          <a:bodyPr wrap="none" rtlCol="0">
            <a:spAutoFit/>
          </a:bodyPr>
          <a:lstStyle/>
          <a:p>
            <a:pPr algn="ctr"/>
            <a:r>
              <a:rPr lang="en-GB" sz="1600" b="1" dirty="0" smtClean="0">
                <a:solidFill>
                  <a:schemeClr val="accent2">
                    <a:lumMod val="75000"/>
                  </a:schemeClr>
                </a:solidFill>
                <a:latin typeface="Arial" panose="020B0604020202020204" pitchFamily="34" charset="0"/>
                <a:cs typeface="Arial" panose="020B0604020202020204" pitchFamily="34" charset="0"/>
              </a:rPr>
              <a:t>Muon Science in the UK – Adrian Hillier</a:t>
            </a:r>
          </a:p>
          <a:p>
            <a:pPr algn="ctr"/>
            <a:r>
              <a:rPr lang="en-GB" sz="1200" dirty="0" smtClean="0">
                <a:solidFill>
                  <a:schemeClr val="accent2">
                    <a:lumMod val="75000"/>
                  </a:schemeClr>
                </a:solidFill>
                <a:latin typeface="Arial" panose="020B0604020202020204" pitchFamily="34" charset="0"/>
                <a:cs typeface="Arial" panose="020B0604020202020204" pitchFamily="34" charset="0"/>
              </a:rPr>
              <a:t>Working Group Session 1: WG4</a:t>
            </a:r>
            <a:endParaRPr lang="en-GB" sz="1200"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581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latin typeface="Arial" panose="020B0604020202020204" pitchFamily="34" charset="0"/>
                <a:cs typeface="Arial" panose="020B0604020202020204" pitchFamily="34" charset="0"/>
              </a:rPr>
              <a:t>ESS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394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8650" y="4068254"/>
            <a:ext cx="3957952" cy="181588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1600" dirty="0" err="1" smtClean="0">
                <a:latin typeface="Arial" panose="020B0604020202020204" pitchFamily="34" charset="0"/>
                <a:cs typeface="Arial" panose="020B0604020202020204" pitchFamily="34" charset="0"/>
              </a:rPr>
              <a:t>ASTeC</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at Daresbury Laboratory </a:t>
            </a:r>
            <a:r>
              <a:rPr lang="en-GB" sz="1600" dirty="0" smtClean="0">
                <a:latin typeface="Arial" panose="020B0604020202020204" pitchFamily="34" charset="0"/>
                <a:cs typeface="Arial" panose="020B0604020202020204" pitchFamily="34" charset="0"/>
              </a:rPr>
              <a:t>will lead the </a:t>
            </a:r>
            <a:r>
              <a:rPr lang="en-GB" sz="1600" dirty="0">
                <a:latin typeface="Arial" panose="020B0604020202020204" pitchFamily="34" charset="0"/>
                <a:cs typeface="Arial" panose="020B0604020202020204" pitchFamily="34" charset="0"/>
              </a:rPr>
              <a:t>delivery of all qualified </a:t>
            </a:r>
            <a:r>
              <a:rPr lang="en-GB" sz="1600" dirty="0" smtClean="0">
                <a:latin typeface="Arial" panose="020B0604020202020204" pitchFamily="34" charset="0"/>
                <a:cs typeface="Arial" panose="020B0604020202020204" pitchFamily="34" charset="0"/>
              </a:rPr>
              <a:t> elliptical superconducting </a:t>
            </a:r>
            <a:r>
              <a:rPr lang="en-GB" sz="1600" dirty="0">
                <a:latin typeface="Arial" panose="020B0604020202020204" pitchFamily="34" charset="0"/>
                <a:cs typeface="Arial" panose="020B0604020202020204" pitchFamily="34" charset="0"/>
              </a:rPr>
              <a:t>cavities for the high-beta section of the European </a:t>
            </a:r>
            <a:r>
              <a:rPr lang="en-GB" sz="1600" dirty="0" smtClean="0">
                <a:latin typeface="Arial" panose="020B0604020202020204" pitchFamily="34" charset="0"/>
                <a:cs typeface="Arial" panose="020B0604020202020204" pitchFamily="34" charset="0"/>
              </a:rPr>
              <a:t>Spallation Source </a:t>
            </a:r>
            <a:r>
              <a:rPr lang="en-GB" sz="1600" dirty="0">
                <a:latin typeface="Arial" panose="020B0604020202020204" pitchFamily="34" charset="0"/>
                <a:cs typeface="Arial" panose="020B0604020202020204" pitchFamily="34" charset="0"/>
              </a:rPr>
              <a:t>(ESS) </a:t>
            </a:r>
            <a:r>
              <a:rPr lang="en-GB" sz="1600" dirty="0" err="1">
                <a:latin typeface="Arial" panose="020B0604020202020204" pitchFamily="34" charset="0"/>
                <a:cs typeface="Arial" panose="020B0604020202020204" pitchFamily="34" charset="0"/>
              </a:rPr>
              <a:t>linac</a:t>
            </a:r>
            <a:r>
              <a:rPr lang="en-GB" sz="1600" dirty="0">
                <a:latin typeface="Arial" panose="020B0604020202020204" pitchFamily="34" charset="0"/>
                <a:cs typeface="Arial" panose="020B0604020202020204" pitchFamily="34" charset="0"/>
              </a:rPr>
              <a:t>. This programme will form part of the UK contribution to the ESS</a:t>
            </a:r>
            <a:r>
              <a:rPr lang="en-GB" sz="1600" dirty="0" smtClean="0">
                <a:latin typeface="Arial" panose="020B0604020202020204" pitchFamily="34" charset="0"/>
                <a:cs typeface="Arial" panose="020B0604020202020204" pitchFamily="34" charset="0"/>
              </a:rPr>
              <a:t>.</a:t>
            </a:r>
          </a:p>
        </p:txBody>
      </p:sp>
      <p:grpSp>
        <p:nvGrpSpPr>
          <p:cNvPr id="6" name="Group 5"/>
          <p:cNvGrpSpPr/>
          <p:nvPr/>
        </p:nvGrpSpPr>
        <p:grpSpPr>
          <a:xfrm>
            <a:off x="473401" y="2123835"/>
            <a:ext cx="4506844" cy="1683420"/>
            <a:chOff x="785191" y="2619655"/>
            <a:chExt cx="7384774" cy="2602516"/>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035" y="2619655"/>
              <a:ext cx="7195930" cy="2602516"/>
            </a:xfrm>
            <a:prstGeom prst="rect">
              <a:avLst/>
            </a:prstGeom>
          </p:spPr>
        </p:pic>
        <p:sp>
          <p:nvSpPr>
            <p:cNvPr id="5" name="Oval 4"/>
            <p:cNvSpPr/>
            <p:nvPr/>
          </p:nvSpPr>
          <p:spPr>
            <a:xfrm>
              <a:off x="785191" y="4094922"/>
              <a:ext cx="1033670" cy="934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p:cNvSpPr txBox="1"/>
          <p:nvPr/>
        </p:nvSpPr>
        <p:spPr>
          <a:xfrm>
            <a:off x="414867" y="464597"/>
            <a:ext cx="593432" cy="338554"/>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ESS</a:t>
            </a:r>
            <a:endParaRPr lang="en-GB" sz="16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900" y="954593"/>
            <a:ext cx="7130960" cy="94826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117" y="2123835"/>
            <a:ext cx="3129604" cy="2295043"/>
          </a:xfrm>
          <a:prstGeom prst="rect">
            <a:avLst/>
          </a:prstGeom>
        </p:spPr>
      </p:pic>
      <p:sp>
        <p:nvSpPr>
          <p:cNvPr id="9" name="TextBox 8"/>
          <p:cNvSpPr txBox="1"/>
          <p:nvPr/>
        </p:nvSpPr>
        <p:spPr>
          <a:xfrm>
            <a:off x="4866025" y="4558989"/>
            <a:ext cx="4130090"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err="1">
                <a:latin typeface="Arial" panose="020B0604020202020204" pitchFamily="34" charset="0"/>
                <a:cs typeface="Arial" panose="020B0604020202020204" pitchFamily="34" charset="0"/>
              </a:rPr>
              <a:t>ASTeC</a:t>
            </a:r>
            <a:r>
              <a:rPr lang="en-GB" sz="1600" dirty="0">
                <a:latin typeface="Arial" panose="020B0604020202020204" pitchFamily="34" charset="0"/>
                <a:cs typeface="Arial" panose="020B0604020202020204" pitchFamily="34" charset="0"/>
              </a:rPr>
              <a:t> is already working with UK industry to develop the first superconducting cavity fabrication capability with the intention of opening up new market opportunities for UK plc</a:t>
            </a:r>
            <a:r>
              <a:rPr lang="en-GB"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sp>
        <p:nvSpPr>
          <p:cNvPr id="10" name="TextBox 9"/>
          <p:cNvSpPr txBox="1"/>
          <p:nvPr/>
        </p:nvSpPr>
        <p:spPr>
          <a:xfrm>
            <a:off x="2096206" y="6121703"/>
            <a:ext cx="5144357" cy="523220"/>
          </a:xfrm>
          <a:prstGeom prst="rect">
            <a:avLst/>
          </a:prstGeom>
          <a:noFill/>
        </p:spPr>
        <p:txBody>
          <a:bodyPr wrap="none" rtlCol="0">
            <a:spAutoFit/>
          </a:bodyPr>
          <a:lstStyle/>
          <a:p>
            <a:pPr algn="ctr"/>
            <a:r>
              <a:rPr lang="en-GB" sz="1600" b="1" dirty="0" smtClean="0">
                <a:solidFill>
                  <a:schemeClr val="accent6">
                    <a:lumMod val="75000"/>
                  </a:schemeClr>
                </a:solidFill>
                <a:latin typeface="Arial" panose="020B0604020202020204" pitchFamily="34" charset="0"/>
                <a:cs typeface="Arial" panose="020B0604020202020204" pitchFamily="34" charset="0"/>
              </a:rPr>
              <a:t>SRF Development at Daresbury – Peter McIntosh</a:t>
            </a:r>
          </a:p>
          <a:p>
            <a:pPr algn="ctr"/>
            <a:r>
              <a:rPr lang="en-GB" sz="1200" dirty="0" smtClean="0">
                <a:solidFill>
                  <a:schemeClr val="accent6">
                    <a:lumMod val="75000"/>
                  </a:schemeClr>
                </a:solidFill>
                <a:latin typeface="Arial" panose="020B0604020202020204" pitchFamily="34" charset="0"/>
                <a:cs typeface="Arial" panose="020B0604020202020204" pitchFamily="34" charset="0"/>
              </a:rPr>
              <a:t>Working Group Session 5: WG1</a:t>
            </a:r>
            <a:endParaRPr lang="en-GB" sz="120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999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19" t="30635" r="25000" b="22772"/>
          <a:stretch/>
        </p:blipFill>
        <p:spPr bwMode="auto">
          <a:xfrm flipH="1">
            <a:off x="3913630" y="849858"/>
            <a:ext cx="4751506" cy="212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p:cNvSpPr txBox="1">
            <a:spLocks/>
          </p:cNvSpPr>
          <p:nvPr/>
        </p:nvSpPr>
        <p:spPr bwMode="auto">
          <a:xfrm>
            <a:off x="424501" y="432606"/>
            <a:ext cx="1323834" cy="41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lumMod val="50000"/>
                  </a:schemeClr>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smtClean="0">
                <a:ln>
                  <a:noFill/>
                </a:ln>
                <a:solidFill>
                  <a:srgbClr val="BBE0E3">
                    <a:lumMod val="50000"/>
                  </a:srgbClr>
                </a:solidFill>
                <a:effectLst/>
                <a:uLnTx/>
                <a:uFillTx/>
                <a:latin typeface="Arial" pitchFamily="34" charset="0"/>
                <a:cs typeface="Arial" pitchFamily="34" charset="0"/>
              </a:rPr>
              <a:t>ESS Linac</a:t>
            </a:r>
            <a:endParaRPr kumimoji="0" lang="en-GB" sz="1600" b="1" i="0" u="none" strike="noStrike" kern="0" cap="none" spc="0" normalizeH="0" baseline="0" noProof="0" dirty="0">
              <a:ln>
                <a:noFill/>
              </a:ln>
              <a:solidFill>
                <a:srgbClr val="BBE0E3">
                  <a:lumMod val="50000"/>
                </a:srgbClr>
              </a:solidFill>
              <a:effectLst/>
              <a:uLnTx/>
              <a:uFillTx/>
              <a:latin typeface="Arial" pitchFamily="34" charset="0"/>
              <a:cs typeface="Arial" pitchFamily="34" charset="0"/>
            </a:endParaRPr>
          </a:p>
        </p:txBody>
      </p:sp>
      <p:sp>
        <p:nvSpPr>
          <p:cNvPr id="17" name="Content Placeholder 2"/>
          <p:cNvSpPr txBox="1">
            <a:spLocks/>
          </p:cNvSpPr>
          <p:nvPr/>
        </p:nvSpPr>
        <p:spPr bwMode="auto">
          <a:xfrm>
            <a:off x="473968" y="1415933"/>
            <a:ext cx="3810000" cy="442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chemeClr val="accent1">
                    <a:lumMod val="50000"/>
                  </a:schemeClr>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18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18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900" b="0" i="0" u="none" strike="noStrike" kern="0" cap="none" spc="0" normalizeH="0" baseline="0" noProof="0" dirty="0" smtClean="0">
                <a:ln>
                  <a:noFill/>
                </a:ln>
                <a:solidFill>
                  <a:srgbClr val="000000"/>
                </a:solidFill>
                <a:effectLst/>
                <a:uLnTx/>
                <a:uFillTx/>
                <a:latin typeface="Arial" pitchFamily="34" charset="0"/>
                <a:cs typeface="Arial" pitchFamily="34" charset="0"/>
              </a:rPr>
              <a:t>The European Spallation Source (ESS) will house the most powerful proton </a:t>
            </a:r>
            <a:r>
              <a:rPr kumimoji="0" lang="en-GB" sz="2900" b="0" i="0" u="none" strike="noStrike" kern="0" cap="none" spc="0" normalizeH="0" baseline="0" noProof="0" dirty="0" err="1" smtClean="0">
                <a:ln>
                  <a:noFill/>
                </a:ln>
                <a:solidFill>
                  <a:srgbClr val="000000"/>
                </a:solidFill>
                <a:effectLst/>
                <a:uLnTx/>
                <a:uFillTx/>
                <a:latin typeface="Arial" pitchFamily="34" charset="0"/>
                <a:cs typeface="Arial" pitchFamily="34" charset="0"/>
              </a:rPr>
              <a:t>linac</a:t>
            </a:r>
            <a:r>
              <a:rPr kumimoji="0" lang="en-GB" sz="2900" b="0" i="0" u="none" strike="noStrike" kern="0" cap="none" spc="0" normalizeH="0" baseline="0" noProof="0" dirty="0" smtClean="0">
                <a:ln>
                  <a:noFill/>
                </a:ln>
                <a:solidFill>
                  <a:srgbClr val="000000"/>
                </a:solidFill>
                <a:effectLst/>
                <a:uLnTx/>
                <a:uFillTx/>
                <a:latin typeface="Arial" pitchFamily="34" charset="0"/>
                <a:cs typeface="Arial" pitchFamily="34" charset="0"/>
              </a:rPr>
              <a:t> ever built: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900" b="0" i="0" u="none" strike="noStrike" kern="0" cap="none" spc="0" normalizeH="0" baseline="0" noProof="0" dirty="0" smtClean="0">
                <a:ln>
                  <a:noFill/>
                </a:ln>
                <a:solidFill>
                  <a:srgbClr val="BBE0E3">
                    <a:lumMod val="50000"/>
                  </a:srgbClr>
                </a:solidFill>
                <a:effectLst/>
                <a:uLnTx/>
                <a:uFillTx/>
                <a:latin typeface="Arial" pitchFamily="34" charset="0"/>
                <a:cs typeface="Arial" pitchFamily="34" charset="0"/>
              </a:rPr>
              <a:t>Average beam power of 5 MW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900" b="0" i="0" u="none" strike="noStrike" kern="0" cap="none" spc="0" normalizeH="0" baseline="0" noProof="0" dirty="0" smtClean="0">
                <a:ln>
                  <a:noFill/>
                </a:ln>
                <a:solidFill>
                  <a:srgbClr val="BBE0E3">
                    <a:lumMod val="50000"/>
                  </a:srgbClr>
                </a:solidFill>
                <a:effectLst/>
                <a:uLnTx/>
                <a:uFillTx/>
                <a:latin typeface="Arial" pitchFamily="34" charset="0"/>
                <a:cs typeface="Arial" pitchFamily="34" charset="0"/>
              </a:rPr>
              <a:t>Peak beam power of 125 MW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900" b="0" i="0" u="none" strike="noStrike" kern="0" cap="none" spc="0" normalizeH="0" baseline="0" noProof="0" dirty="0" smtClean="0">
                <a:ln>
                  <a:noFill/>
                </a:ln>
                <a:solidFill>
                  <a:srgbClr val="BBE0E3">
                    <a:lumMod val="50000"/>
                  </a:srgbClr>
                </a:solidFill>
                <a:effectLst/>
                <a:uLnTx/>
                <a:uFillTx/>
                <a:latin typeface="Arial" pitchFamily="34" charset="0"/>
                <a:cs typeface="Arial" pitchFamily="34" charset="0"/>
              </a:rPr>
              <a:t>Acceleration to 2 GeV</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900" b="0" i="0" u="none" strike="noStrike" kern="0" cap="none" spc="0" normalizeH="0" baseline="0" noProof="0" dirty="0" smtClean="0">
                <a:ln>
                  <a:noFill/>
                </a:ln>
                <a:solidFill>
                  <a:srgbClr val="BBE0E3">
                    <a:lumMod val="50000"/>
                  </a:srgbClr>
                </a:solidFill>
                <a:effectLst/>
                <a:uLnTx/>
                <a:uFillTx/>
                <a:latin typeface="Arial" pitchFamily="34" charset="0"/>
                <a:cs typeface="Arial" pitchFamily="34" charset="0"/>
              </a:rPr>
              <a:t>Peak proton beam current of 62.5 mA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900" b="0" i="0" u="none" strike="noStrike" kern="0" cap="none" spc="0" normalizeH="0" baseline="0" noProof="0" dirty="0" smtClean="0">
                <a:ln>
                  <a:noFill/>
                </a:ln>
                <a:solidFill>
                  <a:srgbClr val="BBE0E3">
                    <a:lumMod val="50000"/>
                  </a:srgbClr>
                </a:solidFill>
                <a:effectLst/>
                <a:uLnTx/>
                <a:uFillTx/>
                <a:latin typeface="Arial" pitchFamily="34" charset="0"/>
                <a:cs typeface="Arial" pitchFamily="34" charset="0"/>
              </a:rPr>
              <a:t>Pulse length of 2.86 </a:t>
            </a:r>
            <a:r>
              <a:rPr kumimoji="0" lang="en-US" sz="2900" b="0" i="0" u="none" strike="noStrike" kern="0" cap="none" spc="0" normalizeH="0" baseline="0" noProof="0" dirty="0" err="1" smtClean="0">
                <a:ln>
                  <a:noFill/>
                </a:ln>
                <a:solidFill>
                  <a:srgbClr val="BBE0E3">
                    <a:lumMod val="50000"/>
                  </a:srgbClr>
                </a:solidFill>
                <a:effectLst/>
                <a:uLnTx/>
                <a:uFillTx/>
                <a:latin typeface="Arial" pitchFamily="34" charset="0"/>
                <a:cs typeface="Arial" pitchFamily="34" charset="0"/>
              </a:rPr>
              <a:t>ms</a:t>
            </a:r>
            <a:r>
              <a:rPr kumimoji="0" lang="en-US" sz="2900" b="0" i="0" u="none" strike="noStrike" kern="0" cap="none" spc="0" normalizeH="0" baseline="0" noProof="0" dirty="0" smtClean="0">
                <a:ln>
                  <a:noFill/>
                </a:ln>
                <a:solidFill>
                  <a:srgbClr val="BBE0E3">
                    <a:lumMod val="50000"/>
                  </a:srgbClr>
                </a:solidFill>
                <a:effectLst/>
                <a:uLnTx/>
                <a:uFillTx/>
                <a:latin typeface="Arial" pitchFamily="34" charset="0"/>
                <a:cs typeface="Arial" pitchFamily="34" charset="0"/>
              </a:rPr>
              <a:t> at a rate of 14 Hz (4% duty factor)</a:t>
            </a:r>
            <a:endParaRPr kumimoji="0" lang="en-GB" sz="2900" b="0" i="0" u="none" strike="noStrike" kern="0" cap="none" spc="0" normalizeH="0" baseline="0" noProof="0" dirty="0" smtClean="0">
              <a:ln>
                <a:noFill/>
              </a:ln>
              <a:solidFill>
                <a:srgbClr val="BBE0E3">
                  <a:lumMod val="50000"/>
                </a:srgbClr>
              </a:solidFill>
              <a:effectLst/>
              <a:uLnTx/>
              <a:uFillTx/>
              <a:latin typeface="Arial" pitchFamily="34" charset="0"/>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900" b="0" i="0" u="none" strike="noStrike" kern="0" cap="none" spc="0" normalizeH="0" baseline="0" noProof="0" dirty="0" smtClean="0">
                <a:ln>
                  <a:noFill/>
                </a:ln>
                <a:solidFill>
                  <a:srgbClr val="000000"/>
                </a:solidFill>
                <a:effectLst/>
                <a:uLnTx/>
                <a:uFillTx/>
                <a:latin typeface="Arial" pitchFamily="34" charset="0"/>
                <a:cs typeface="Arial" pitchFamily="34" charset="0"/>
              </a:rPr>
              <a:t>97% of the acceleration is provided by superconducting cavities</a:t>
            </a:r>
            <a:endParaRPr kumimoji="0" lang="en-GB" sz="29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2900" b="0" i="0" u="none" strike="noStrike" kern="0" cap="none" spc="0" normalizeH="0" baseline="0" noProof="0" dirty="0" smtClean="0">
                <a:ln>
                  <a:noFill/>
                </a:ln>
                <a:solidFill>
                  <a:srgbClr val="000000"/>
                </a:solidFill>
                <a:effectLst/>
                <a:uLnTx/>
                <a:uFillTx/>
                <a:latin typeface="Arial" pitchFamily="34" charset="0"/>
                <a:cs typeface="Arial" pitchFamily="34" charset="0"/>
              </a:rPr>
              <a:t>The </a:t>
            </a:r>
            <a:r>
              <a:rPr kumimoji="0" lang="en-GB" sz="2900" b="0" i="0" u="none" strike="noStrike" kern="0" cap="none" spc="0" normalizeH="0" baseline="0" noProof="0" dirty="0" err="1" smtClean="0">
                <a:ln>
                  <a:noFill/>
                </a:ln>
                <a:solidFill>
                  <a:srgbClr val="000000"/>
                </a:solidFill>
                <a:effectLst/>
                <a:uLnTx/>
                <a:uFillTx/>
                <a:latin typeface="Arial" pitchFamily="34" charset="0"/>
                <a:cs typeface="Arial" pitchFamily="34" charset="0"/>
              </a:rPr>
              <a:t>linac</a:t>
            </a:r>
            <a:r>
              <a:rPr kumimoji="0" lang="en-GB" sz="2900" b="0" i="0" u="none" strike="noStrike" kern="0" cap="none" spc="0" normalizeH="0" baseline="0" noProof="0" dirty="0" smtClean="0">
                <a:ln>
                  <a:noFill/>
                </a:ln>
                <a:solidFill>
                  <a:srgbClr val="000000"/>
                </a:solidFill>
                <a:effectLst/>
                <a:uLnTx/>
                <a:uFillTx/>
                <a:latin typeface="Arial" pitchFamily="34" charset="0"/>
                <a:cs typeface="Arial" pitchFamily="34" charset="0"/>
              </a:rPr>
              <a:t> will require over 150 individual high power RF sources: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900" b="0" i="0" u="none" strike="noStrike" kern="0" cap="none" spc="0" normalizeH="0" baseline="0" noProof="0" dirty="0" smtClean="0">
                <a:ln>
                  <a:noFill/>
                </a:ln>
                <a:solidFill>
                  <a:srgbClr val="BBE0E3">
                    <a:lumMod val="50000"/>
                  </a:srgbClr>
                </a:solidFill>
                <a:effectLst/>
                <a:uLnTx/>
                <a:uFillTx/>
                <a:latin typeface="Arial" pitchFamily="34" charset="0"/>
                <a:cs typeface="Arial" pitchFamily="34" charset="0"/>
              </a:rPr>
              <a:t>With 80% of the RF power sources  requiring over 1.1 MW of peak RF power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900" b="0" i="0" u="none" strike="noStrike" kern="0" cap="none" spc="0" normalizeH="0" baseline="0" noProof="0" dirty="0" smtClean="0">
                <a:ln>
                  <a:noFill/>
                </a:ln>
                <a:solidFill>
                  <a:srgbClr val="BBE0E3">
                    <a:lumMod val="50000"/>
                  </a:srgbClr>
                </a:solidFill>
                <a:effectLst/>
                <a:uLnTx/>
                <a:uFillTx/>
                <a:latin typeface="Arial" pitchFamily="34" charset="0"/>
                <a:cs typeface="Arial" pitchFamily="34" charset="0"/>
              </a:rPr>
              <a:t>RF system expected to cost over 200 M€ alone!</a:t>
            </a: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915" y="3112018"/>
            <a:ext cx="4201331" cy="273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773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auto">
          <a:xfrm>
            <a:off x="424501" y="432606"/>
            <a:ext cx="1323834" cy="41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1">
                    <a:lumMod val="50000"/>
                  </a:schemeClr>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smtClean="0">
                <a:ln>
                  <a:noFill/>
                </a:ln>
                <a:solidFill>
                  <a:srgbClr val="BBE0E3">
                    <a:lumMod val="50000"/>
                  </a:srgbClr>
                </a:solidFill>
                <a:effectLst/>
                <a:uLnTx/>
                <a:uFillTx/>
                <a:latin typeface="Arial" pitchFamily="34" charset="0"/>
                <a:cs typeface="Arial" pitchFamily="34" charset="0"/>
              </a:rPr>
              <a:t>ESS Linac</a:t>
            </a:r>
            <a:endParaRPr kumimoji="0" lang="en-GB" sz="1600" b="1" i="0" u="none" strike="noStrike" kern="0" cap="none" spc="0" normalizeH="0" baseline="0" noProof="0" dirty="0">
              <a:ln>
                <a:noFill/>
              </a:ln>
              <a:solidFill>
                <a:srgbClr val="BBE0E3">
                  <a:lumMod val="50000"/>
                </a:srgbClr>
              </a:solidFill>
              <a:effectLst/>
              <a:uLnTx/>
              <a:uFillTx/>
              <a:latin typeface="Arial" pitchFamily="34" charset="0"/>
              <a:cs typeface="Arial" pitchFamily="34" charset="0"/>
            </a:endParaRPr>
          </a:p>
        </p:txBody>
      </p:sp>
      <p:sp>
        <p:nvSpPr>
          <p:cNvPr id="17" name="Content Placeholder 2"/>
          <p:cNvSpPr txBox="1">
            <a:spLocks/>
          </p:cNvSpPr>
          <p:nvPr/>
        </p:nvSpPr>
        <p:spPr bwMode="auto">
          <a:xfrm>
            <a:off x="473966" y="973258"/>
            <a:ext cx="8135195" cy="31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chemeClr val="accent1">
                    <a:lumMod val="50000"/>
                  </a:schemeClr>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18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18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400050" lvl="0">
              <a:defRPr/>
            </a:pPr>
            <a:r>
              <a:rPr lang="en-GB" sz="1800" kern="0" dirty="0">
                <a:solidFill>
                  <a:srgbClr val="000000"/>
                </a:solidFill>
              </a:rPr>
              <a:t>Other UK Accelerator Contributions:</a:t>
            </a:r>
          </a:p>
          <a:p>
            <a:pPr lvl="1">
              <a:defRPr/>
            </a:pPr>
            <a:r>
              <a:rPr lang="en-GB" sz="1800" kern="0" dirty="0">
                <a:solidFill>
                  <a:srgbClr val="BBE0E3">
                    <a:lumMod val="50000"/>
                  </a:srgbClr>
                </a:solidFill>
              </a:rPr>
              <a:t>Huddersfield </a:t>
            </a:r>
            <a:r>
              <a:rPr lang="en-GB" sz="1800" kern="0" dirty="0" smtClean="0">
                <a:solidFill>
                  <a:srgbClr val="BBE0E3">
                    <a:lumMod val="50000"/>
                  </a:srgbClr>
                </a:solidFill>
              </a:rPr>
              <a:t>providing </a:t>
            </a:r>
            <a:r>
              <a:rPr lang="en-GB" sz="1800" kern="0" dirty="0">
                <a:solidFill>
                  <a:srgbClr val="BBE0E3">
                    <a:lumMod val="50000"/>
                  </a:srgbClr>
                </a:solidFill>
              </a:rPr>
              <a:t>procurement, test and delivery of high power RF distribution systems for both the spoke and elliptical cavities</a:t>
            </a:r>
          </a:p>
          <a:p>
            <a:pPr lvl="1">
              <a:defRPr/>
            </a:pPr>
            <a:r>
              <a:rPr lang="en-GB" sz="1800" kern="0" dirty="0">
                <a:solidFill>
                  <a:srgbClr val="BBE0E3">
                    <a:lumMod val="50000"/>
                  </a:srgbClr>
                </a:solidFill>
              </a:rPr>
              <a:t>Liverpool University are developing Target Beam Imaging system</a:t>
            </a:r>
          </a:p>
          <a:p>
            <a:pPr lvl="1">
              <a:defRPr/>
            </a:pPr>
            <a:r>
              <a:rPr lang="en-GB" sz="1800" kern="0" dirty="0" err="1">
                <a:solidFill>
                  <a:srgbClr val="BBE0E3">
                    <a:lumMod val="50000"/>
                  </a:srgbClr>
                </a:solidFill>
              </a:rPr>
              <a:t>ASTeC</a:t>
            </a:r>
            <a:r>
              <a:rPr lang="en-GB" sz="1800" kern="0" dirty="0">
                <a:solidFill>
                  <a:srgbClr val="BBE0E3">
                    <a:lumMod val="50000"/>
                  </a:srgbClr>
                </a:solidFill>
              </a:rPr>
              <a:t> </a:t>
            </a:r>
            <a:r>
              <a:rPr lang="en-GB" sz="1800" kern="0" dirty="0" smtClean="0">
                <a:solidFill>
                  <a:srgbClr val="BBE0E3">
                    <a:lumMod val="50000"/>
                  </a:srgbClr>
                </a:solidFill>
              </a:rPr>
              <a:t>have provided </a:t>
            </a:r>
            <a:r>
              <a:rPr lang="en-GB" sz="1800" kern="0" dirty="0">
                <a:solidFill>
                  <a:srgbClr val="BBE0E3">
                    <a:lumMod val="50000"/>
                  </a:srgbClr>
                </a:solidFill>
              </a:rPr>
              <a:t>dedicated vacuum testing equipment for ESS qualification purposes</a:t>
            </a:r>
          </a:p>
          <a:p>
            <a:pPr lvl="1">
              <a:defRPr/>
            </a:pPr>
            <a:r>
              <a:rPr lang="en-GB" sz="1800" kern="0" dirty="0" err="1" smtClean="0">
                <a:solidFill>
                  <a:srgbClr val="BBE0E3">
                    <a:lumMod val="50000"/>
                  </a:srgbClr>
                </a:solidFill>
              </a:rPr>
              <a:t>ASTeC</a:t>
            </a:r>
            <a:r>
              <a:rPr lang="en-GB" sz="1800" kern="0" dirty="0" smtClean="0">
                <a:solidFill>
                  <a:srgbClr val="BBE0E3">
                    <a:lumMod val="50000"/>
                  </a:srgbClr>
                </a:solidFill>
              </a:rPr>
              <a:t>/STFC Technology Department (TD) </a:t>
            </a:r>
            <a:r>
              <a:rPr lang="en-GB" sz="1800" kern="0" dirty="0">
                <a:solidFill>
                  <a:srgbClr val="BBE0E3">
                    <a:lumMod val="50000"/>
                  </a:srgbClr>
                </a:solidFill>
              </a:rPr>
              <a:t>discussing possible contributions for the </a:t>
            </a:r>
            <a:r>
              <a:rPr lang="en-GB" sz="1800" kern="0" dirty="0" err="1">
                <a:solidFill>
                  <a:srgbClr val="BBE0E3">
                    <a:lumMod val="50000"/>
                  </a:srgbClr>
                </a:solidFill>
              </a:rPr>
              <a:t>Linac</a:t>
            </a:r>
            <a:r>
              <a:rPr lang="en-GB" sz="1800" kern="0" dirty="0">
                <a:solidFill>
                  <a:srgbClr val="BBE0E3">
                    <a:lumMod val="50000"/>
                  </a:srgbClr>
                </a:solidFill>
              </a:rPr>
              <a:t> Warm Unit sections</a:t>
            </a:r>
          </a:p>
          <a:p>
            <a:pPr lvl="1">
              <a:defRPr/>
            </a:pPr>
            <a:r>
              <a:rPr lang="en-GB" sz="1800" kern="0" dirty="0">
                <a:solidFill>
                  <a:srgbClr val="BBE0E3">
                    <a:lumMod val="50000"/>
                  </a:srgbClr>
                </a:solidFill>
              </a:rPr>
              <a:t>CI/JAI/TD all discussing various aspects </a:t>
            </a:r>
            <a:r>
              <a:rPr lang="en-GB" sz="1800" kern="0" dirty="0" smtClean="0">
                <a:solidFill>
                  <a:srgbClr val="BBE0E3">
                    <a:lumMod val="50000"/>
                  </a:srgbClr>
                </a:solidFill>
              </a:rPr>
              <a:t>of diagnostics/instrumentation</a:t>
            </a:r>
            <a:endParaRPr lang="en-GB" sz="1800" kern="0" dirty="0">
              <a:solidFill>
                <a:srgbClr val="BBE0E3">
                  <a:lumMod val="50000"/>
                </a:srgbClr>
              </a:solidFill>
            </a:endParaRPr>
          </a:p>
        </p:txBody>
      </p:sp>
    </p:spTree>
    <p:extLst>
      <p:ext uri="{BB962C8B-B14F-4D97-AF65-F5344CB8AC3E}">
        <p14:creationId xmlns:p14="http://schemas.microsoft.com/office/powerpoint/2010/main" val="3219255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latin typeface="Arial" panose="020B0604020202020204" pitchFamily="34" charset="0"/>
                <a:cs typeface="Arial" panose="020B0604020202020204" pitchFamily="34" charset="0"/>
              </a:rPr>
              <a:t>CERN</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075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HiLumi LHC 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9854"/>
            <a:ext cx="8964612"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6-Point Star 7"/>
          <p:cNvSpPr/>
          <p:nvPr/>
        </p:nvSpPr>
        <p:spPr bwMode="auto">
          <a:xfrm>
            <a:off x="720725" y="3861879"/>
            <a:ext cx="431800" cy="576262"/>
          </a:xfrm>
          <a:prstGeom prst="star6">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sp>
        <p:nvSpPr>
          <p:cNvPr id="9" name="6-Point Star 8"/>
          <p:cNvSpPr/>
          <p:nvPr/>
        </p:nvSpPr>
        <p:spPr bwMode="auto">
          <a:xfrm>
            <a:off x="720725" y="4869941"/>
            <a:ext cx="431800" cy="576263"/>
          </a:xfrm>
          <a:prstGeom prst="star6">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sp>
        <p:nvSpPr>
          <p:cNvPr id="10" name="6-Point Star 9"/>
          <p:cNvSpPr/>
          <p:nvPr/>
        </p:nvSpPr>
        <p:spPr bwMode="auto">
          <a:xfrm>
            <a:off x="720725" y="5301741"/>
            <a:ext cx="431800" cy="576263"/>
          </a:xfrm>
          <a:prstGeom prst="star6">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grpSp>
        <p:nvGrpSpPr>
          <p:cNvPr id="2" name="Group 1"/>
          <p:cNvGrpSpPr/>
          <p:nvPr/>
        </p:nvGrpSpPr>
        <p:grpSpPr>
          <a:xfrm>
            <a:off x="6039329" y="1045654"/>
            <a:ext cx="2736850" cy="584200"/>
            <a:chOff x="215900" y="982154"/>
            <a:chExt cx="2736850" cy="584200"/>
          </a:xfrm>
        </p:grpSpPr>
        <p:sp>
          <p:nvSpPr>
            <p:cNvPr id="11" name="6-Point Star 10"/>
            <p:cNvSpPr/>
            <p:nvPr/>
          </p:nvSpPr>
          <p:spPr bwMode="auto">
            <a:xfrm>
              <a:off x="215900" y="982154"/>
              <a:ext cx="431800" cy="576262"/>
            </a:xfrm>
            <a:prstGeom prst="star6">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sp>
          <p:nvSpPr>
            <p:cNvPr id="28678" name="TextBox 2"/>
            <p:cNvSpPr txBox="1">
              <a:spLocks noChangeArrowheads="1"/>
            </p:cNvSpPr>
            <p:nvPr/>
          </p:nvSpPr>
          <p:spPr bwMode="auto">
            <a:xfrm>
              <a:off x="792162" y="982154"/>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dirty="0"/>
                <a:t>HL-LHC-UK</a:t>
              </a:r>
            </a:p>
            <a:p>
              <a:pPr eaLnBrk="1" hangingPunct="1"/>
              <a:r>
                <a:rPr lang="en-US" altLang="en-US" sz="1600" dirty="0"/>
                <a:t>Involvement</a:t>
              </a:r>
            </a:p>
          </p:txBody>
        </p:sp>
      </p:grpSp>
      <p:grpSp>
        <p:nvGrpSpPr>
          <p:cNvPr id="3" name="Group 2"/>
          <p:cNvGrpSpPr/>
          <p:nvPr/>
        </p:nvGrpSpPr>
        <p:grpSpPr>
          <a:xfrm>
            <a:off x="692359" y="1043842"/>
            <a:ext cx="2736850" cy="584200"/>
            <a:chOff x="3887787" y="909129"/>
            <a:chExt cx="2736850" cy="584200"/>
          </a:xfrm>
        </p:grpSpPr>
        <p:sp>
          <p:nvSpPr>
            <p:cNvPr id="13" name="6-Point Star 12"/>
            <p:cNvSpPr/>
            <p:nvPr/>
          </p:nvSpPr>
          <p:spPr bwMode="auto">
            <a:xfrm>
              <a:off x="3887787" y="909129"/>
              <a:ext cx="431800" cy="576262"/>
            </a:xfrm>
            <a:prstGeom prst="star6">
              <a:avLst/>
            </a:prstGeom>
            <a:solidFill>
              <a:srgbClr val="0000FF"/>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sp>
          <p:nvSpPr>
            <p:cNvPr id="28682" name="TextBox 2"/>
            <p:cNvSpPr txBox="1">
              <a:spLocks noChangeArrowheads="1"/>
            </p:cNvSpPr>
            <p:nvPr/>
          </p:nvSpPr>
          <p:spPr bwMode="auto">
            <a:xfrm>
              <a:off x="4464050" y="909129"/>
              <a:ext cx="2160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a:t>HiLumi-LHC</a:t>
              </a:r>
            </a:p>
            <a:p>
              <a:pPr eaLnBrk="1" hangingPunct="1"/>
              <a:r>
                <a:rPr lang="en-US" altLang="en-US" sz="1600"/>
                <a:t>Leadership</a:t>
              </a:r>
            </a:p>
          </p:txBody>
        </p:sp>
      </p:grpSp>
      <p:sp>
        <p:nvSpPr>
          <p:cNvPr id="15" name="6-Point Star 14"/>
          <p:cNvSpPr/>
          <p:nvPr/>
        </p:nvSpPr>
        <p:spPr bwMode="auto">
          <a:xfrm>
            <a:off x="288925" y="4869941"/>
            <a:ext cx="431800" cy="576263"/>
          </a:xfrm>
          <a:prstGeom prst="star6">
            <a:avLst/>
          </a:prstGeom>
          <a:solidFill>
            <a:srgbClr val="0000FF"/>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sp>
        <p:nvSpPr>
          <p:cNvPr id="16" name="6-Point Star 15"/>
          <p:cNvSpPr/>
          <p:nvPr/>
        </p:nvSpPr>
        <p:spPr bwMode="auto">
          <a:xfrm>
            <a:off x="288925" y="5301741"/>
            <a:ext cx="431800" cy="576263"/>
          </a:xfrm>
          <a:prstGeom prst="star6">
            <a:avLst/>
          </a:prstGeom>
          <a:solidFill>
            <a:srgbClr val="0000FF"/>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sp>
        <p:nvSpPr>
          <p:cNvPr id="17" name="6-Point Star 16"/>
          <p:cNvSpPr/>
          <p:nvPr/>
        </p:nvSpPr>
        <p:spPr bwMode="auto">
          <a:xfrm>
            <a:off x="288925" y="3861879"/>
            <a:ext cx="431800" cy="576262"/>
          </a:xfrm>
          <a:prstGeom prst="star6">
            <a:avLst/>
          </a:prstGeom>
          <a:solidFill>
            <a:srgbClr val="0000FF"/>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sp>
        <p:nvSpPr>
          <p:cNvPr id="18" name="6-Point Star 17"/>
          <p:cNvSpPr/>
          <p:nvPr/>
        </p:nvSpPr>
        <p:spPr bwMode="auto">
          <a:xfrm>
            <a:off x="720725" y="5806566"/>
            <a:ext cx="431800" cy="576263"/>
          </a:xfrm>
          <a:prstGeom prst="star6">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grpSp>
        <p:nvGrpSpPr>
          <p:cNvPr id="5" name="Group 4"/>
          <p:cNvGrpSpPr/>
          <p:nvPr/>
        </p:nvGrpSpPr>
        <p:grpSpPr>
          <a:xfrm>
            <a:off x="3311524" y="1029089"/>
            <a:ext cx="2665413" cy="591015"/>
            <a:chOff x="6307137" y="982154"/>
            <a:chExt cx="2665413" cy="591015"/>
          </a:xfrm>
        </p:grpSpPr>
        <p:sp>
          <p:nvSpPr>
            <p:cNvPr id="19" name="6-Point Star 18"/>
            <p:cNvSpPr/>
            <p:nvPr/>
          </p:nvSpPr>
          <p:spPr bwMode="auto">
            <a:xfrm>
              <a:off x="6307137" y="996907"/>
              <a:ext cx="431800" cy="576262"/>
            </a:xfrm>
            <a:prstGeom prst="star6">
              <a:avLst/>
            </a:prstGeom>
            <a:solidFill>
              <a:srgbClr val="FF6600"/>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sp>
          <p:nvSpPr>
            <p:cNvPr id="28688" name="TextBox 2"/>
            <p:cNvSpPr txBox="1">
              <a:spLocks noChangeArrowheads="1"/>
            </p:cNvSpPr>
            <p:nvPr/>
          </p:nvSpPr>
          <p:spPr bwMode="auto">
            <a:xfrm>
              <a:off x="6811962" y="982154"/>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dirty="0" err="1"/>
                <a:t>HiLumi</a:t>
              </a:r>
              <a:r>
                <a:rPr lang="en-US" altLang="en-US" sz="1600" dirty="0"/>
                <a:t>-LHC</a:t>
              </a:r>
            </a:p>
            <a:p>
              <a:pPr eaLnBrk="1" hangingPunct="1"/>
              <a:r>
                <a:rPr lang="en-US" altLang="en-US" sz="1600" dirty="0"/>
                <a:t>involvement</a:t>
              </a:r>
            </a:p>
          </p:txBody>
        </p:sp>
      </p:grpSp>
      <p:sp>
        <p:nvSpPr>
          <p:cNvPr id="21" name="6-Point Star 20"/>
          <p:cNvSpPr/>
          <p:nvPr/>
        </p:nvSpPr>
        <p:spPr bwMode="auto">
          <a:xfrm>
            <a:off x="5184775" y="3357054"/>
            <a:ext cx="431800" cy="576262"/>
          </a:xfrm>
          <a:prstGeom prst="star6">
            <a:avLst/>
          </a:prstGeom>
          <a:solidFill>
            <a:srgbClr val="FF6600"/>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sp>
        <p:nvSpPr>
          <p:cNvPr id="20" name="6-Point Star 19"/>
          <p:cNvSpPr/>
          <p:nvPr/>
        </p:nvSpPr>
        <p:spPr bwMode="auto">
          <a:xfrm>
            <a:off x="5976937" y="3430079"/>
            <a:ext cx="431800" cy="576262"/>
          </a:xfrm>
          <a:prstGeom prst="star6">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a:defRPr/>
            </a:pPr>
            <a:endParaRPr lang="en-US" sz="300">
              <a:solidFill>
                <a:srgbClr val="FF0000"/>
              </a:solidFill>
              <a:latin typeface="Arial" charset="0"/>
              <a:ea typeface="ＭＳ Ｐゴシック" charset="0"/>
              <a:cs typeface="ＭＳ Ｐゴシック" charset="0"/>
            </a:endParaRPr>
          </a:p>
        </p:txBody>
      </p:sp>
      <p:sp>
        <p:nvSpPr>
          <p:cNvPr id="24" name="TextBox 23"/>
          <p:cNvSpPr txBox="1"/>
          <p:nvPr/>
        </p:nvSpPr>
        <p:spPr>
          <a:xfrm>
            <a:off x="414867" y="464597"/>
            <a:ext cx="3206327" cy="338554"/>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Where the UK Fits into HL-LHC</a:t>
            </a:r>
            <a:endParaRPr lang="en-GB" sz="16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a:spLocks noChangeArrowheads="1"/>
          </p:cNvSpPr>
          <p:nvPr/>
        </p:nvSpPr>
        <p:spPr bwMode="auto">
          <a:xfrm>
            <a:off x="3302718" y="3169523"/>
            <a:ext cx="2376488" cy="1079500"/>
          </a:xfrm>
          <a:prstGeom prst="ellipse">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8"/>
              </a:srgbClr>
            </a:outerShdw>
          </a:effectLst>
        </p:spPr>
        <p:txBody>
          <a:bodyPr anchor="ctr"/>
          <a:lstStyle/>
          <a:p>
            <a:pPr algn="ctr">
              <a:defRPr/>
            </a:pPr>
            <a:r>
              <a:rPr lang="en-US" dirty="0" err="1">
                <a:solidFill>
                  <a:schemeClr val="lt1"/>
                </a:solidFill>
                <a:latin typeface="+mn-lt"/>
                <a:ea typeface="+mn-ea"/>
                <a:cs typeface="ＭＳ Ｐゴシック" charset="0"/>
              </a:rPr>
              <a:t>HiLumi</a:t>
            </a:r>
            <a:r>
              <a:rPr lang="en-US" dirty="0">
                <a:solidFill>
                  <a:schemeClr val="lt1"/>
                </a:solidFill>
                <a:latin typeface="+mn-lt"/>
                <a:ea typeface="+mn-ea"/>
                <a:cs typeface="ＭＳ Ｐゴシック" charset="0"/>
              </a:rPr>
              <a:t>-LHC</a:t>
            </a:r>
          </a:p>
          <a:p>
            <a:pPr algn="ctr">
              <a:defRPr/>
            </a:pPr>
            <a:r>
              <a:rPr lang="en-US" b="1" dirty="0">
                <a:solidFill>
                  <a:schemeClr val="lt1"/>
                </a:solidFill>
                <a:latin typeface="+mn-lt"/>
                <a:ea typeface="+mn-ea"/>
                <a:cs typeface="ＭＳ Ｐゴシック" charset="0"/>
              </a:rPr>
              <a:t>UK</a:t>
            </a:r>
          </a:p>
        </p:txBody>
      </p:sp>
      <p:grpSp>
        <p:nvGrpSpPr>
          <p:cNvPr id="2" name="Group 1"/>
          <p:cNvGrpSpPr/>
          <p:nvPr/>
        </p:nvGrpSpPr>
        <p:grpSpPr>
          <a:xfrm>
            <a:off x="6087358" y="1109284"/>
            <a:ext cx="2642618" cy="2200565"/>
            <a:chOff x="6010560" y="826508"/>
            <a:chExt cx="2642618" cy="2200565"/>
          </a:xfrm>
        </p:grpSpPr>
        <p:pic>
          <p:nvPicPr>
            <p:cNvPr id="29698" name="Picture 4" descr="in_optics_withmags.b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7300" y="1474788"/>
              <a:ext cx="19827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4"/>
            <p:cNvSpPr txBox="1">
              <a:spLocks noChangeArrowheads="1"/>
            </p:cNvSpPr>
            <p:nvPr/>
          </p:nvSpPr>
          <p:spPr bwMode="auto">
            <a:xfrm>
              <a:off x="6516688" y="2688519"/>
              <a:ext cx="16516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dirty="0" smtClean="0"/>
                <a:t>beam </a:t>
              </a:r>
              <a:r>
                <a:rPr lang="en-US" altLang="en-US" sz="1600" dirty="0"/>
                <a:t>dynamics</a:t>
              </a:r>
            </a:p>
          </p:txBody>
        </p:sp>
        <p:sp>
          <p:nvSpPr>
            <p:cNvPr id="29707" name="TextBox 17"/>
            <p:cNvSpPr txBox="1">
              <a:spLocks noChangeArrowheads="1"/>
            </p:cNvSpPr>
            <p:nvPr/>
          </p:nvSpPr>
          <p:spPr bwMode="auto">
            <a:xfrm>
              <a:off x="6010560" y="826508"/>
              <a:ext cx="26426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dirty="0" smtClean="0"/>
                <a:t>Manchester, Liverpool</a:t>
              </a:r>
              <a:endParaRPr lang="en-US" altLang="en-US" sz="1600" b="1" dirty="0"/>
            </a:p>
            <a:p>
              <a:pPr algn="ctr" eaLnBrk="1" hangingPunct="1"/>
              <a:r>
                <a:rPr lang="en-US" altLang="en-US" sz="1600" b="1" dirty="0" err="1"/>
                <a:t>ASTeC</a:t>
              </a:r>
              <a:endParaRPr lang="en-US" altLang="en-US" sz="1600" b="1" dirty="0"/>
            </a:p>
          </p:txBody>
        </p:sp>
      </p:grpSp>
      <p:grpSp>
        <p:nvGrpSpPr>
          <p:cNvPr id="3" name="Group 2"/>
          <p:cNvGrpSpPr/>
          <p:nvPr/>
        </p:nvGrpSpPr>
        <p:grpSpPr>
          <a:xfrm>
            <a:off x="5960524" y="4141611"/>
            <a:ext cx="2642618" cy="1820535"/>
            <a:chOff x="6021208" y="3199557"/>
            <a:chExt cx="2642618" cy="1820535"/>
          </a:xfrm>
        </p:grpSpPr>
        <p:pic>
          <p:nvPicPr>
            <p:cNvPr id="29701" name="Picture 3" descr="NImpact.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3551290"/>
              <a:ext cx="1776412"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3"/>
            <p:cNvSpPr txBox="1">
              <a:spLocks noChangeArrowheads="1"/>
            </p:cNvSpPr>
            <p:nvPr/>
          </p:nvSpPr>
          <p:spPr bwMode="auto">
            <a:xfrm>
              <a:off x="6021208" y="4681538"/>
              <a:ext cx="26426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dirty="0" smtClean="0"/>
                <a:t>machine-detector </a:t>
              </a:r>
              <a:r>
                <a:rPr lang="en-US" altLang="en-US" sz="1600" dirty="0"/>
                <a:t>interface</a:t>
              </a:r>
            </a:p>
          </p:txBody>
        </p:sp>
        <p:sp>
          <p:nvSpPr>
            <p:cNvPr id="29708" name="TextBox 18"/>
            <p:cNvSpPr txBox="1">
              <a:spLocks noChangeArrowheads="1"/>
            </p:cNvSpPr>
            <p:nvPr/>
          </p:nvSpPr>
          <p:spPr bwMode="auto">
            <a:xfrm>
              <a:off x="6640616" y="3199557"/>
              <a:ext cx="14233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b="1" dirty="0">
                  <a:solidFill>
                    <a:srgbClr val="000000"/>
                  </a:solidFill>
                </a:rPr>
                <a:t>Manchester</a:t>
              </a:r>
            </a:p>
          </p:txBody>
        </p:sp>
      </p:grpSp>
      <p:grpSp>
        <p:nvGrpSpPr>
          <p:cNvPr id="4" name="Group 3"/>
          <p:cNvGrpSpPr/>
          <p:nvPr/>
        </p:nvGrpSpPr>
        <p:grpSpPr>
          <a:xfrm>
            <a:off x="3497487" y="1184426"/>
            <a:ext cx="2087563" cy="1800431"/>
            <a:chOff x="3324224" y="819309"/>
            <a:chExt cx="2087563" cy="1800431"/>
          </a:xfrm>
        </p:grpSpPr>
        <p:pic>
          <p:nvPicPr>
            <p:cNvPr id="29700" name="Picture 5" descr="IR7_loss.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71850" y="1144588"/>
              <a:ext cx="1992313"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Box 16"/>
            <p:cNvSpPr txBox="1">
              <a:spLocks noChangeArrowheads="1"/>
            </p:cNvSpPr>
            <p:nvPr/>
          </p:nvSpPr>
          <p:spPr bwMode="auto">
            <a:xfrm>
              <a:off x="3749645" y="2281186"/>
              <a:ext cx="12129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dirty="0" smtClean="0"/>
                <a:t>collimation</a:t>
              </a:r>
              <a:endParaRPr lang="en-US" altLang="en-US" sz="1600" dirty="0"/>
            </a:p>
          </p:txBody>
        </p:sp>
        <p:sp>
          <p:nvSpPr>
            <p:cNvPr id="29711" name="TextBox 21"/>
            <p:cNvSpPr txBox="1">
              <a:spLocks noChangeArrowheads="1"/>
            </p:cNvSpPr>
            <p:nvPr/>
          </p:nvSpPr>
          <p:spPr bwMode="auto">
            <a:xfrm>
              <a:off x="3324224" y="819309"/>
              <a:ext cx="2087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b="1" dirty="0" smtClean="0"/>
                <a:t>Manchester, RHUL</a:t>
              </a:r>
              <a:endParaRPr lang="en-US" altLang="en-US" sz="1600" b="1" dirty="0">
                <a:solidFill>
                  <a:srgbClr val="333399"/>
                </a:solidFill>
              </a:endParaRPr>
            </a:p>
          </p:txBody>
        </p:sp>
      </p:grpSp>
      <p:grpSp>
        <p:nvGrpSpPr>
          <p:cNvPr id="8" name="Group 7"/>
          <p:cNvGrpSpPr/>
          <p:nvPr/>
        </p:nvGrpSpPr>
        <p:grpSpPr>
          <a:xfrm>
            <a:off x="485504" y="1111026"/>
            <a:ext cx="2457332" cy="2058497"/>
            <a:chOff x="649406" y="1959799"/>
            <a:chExt cx="2457332" cy="2058497"/>
          </a:xfrm>
        </p:grpSpPr>
        <p:sp>
          <p:nvSpPr>
            <p:cNvPr id="29705" name="TextBox 15"/>
            <p:cNvSpPr txBox="1">
              <a:spLocks noChangeArrowheads="1"/>
            </p:cNvSpPr>
            <p:nvPr/>
          </p:nvSpPr>
          <p:spPr bwMode="auto">
            <a:xfrm>
              <a:off x="1162355" y="3648964"/>
              <a:ext cx="1434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dirty="0" smtClean="0"/>
                <a:t>crab </a:t>
              </a:r>
              <a:r>
                <a:rPr lang="en-US" altLang="en-US" sz="1600" dirty="0" smtClean="0"/>
                <a:t>cavities</a:t>
              </a:r>
              <a:r>
                <a:rPr lang="en-US" altLang="en-US" sz="1800" u="sng" dirty="0" smtClean="0"/>
                <a:t> </a:t>
              </a:r>
              <a:endParaRPr lang="en-US" altLang="en-US" sz="1800" u="sng" dirty="0"/>
            </a:p>
          </p:txBody>
        </p:sp>
        <p:sp>
          <p:nvSpPr>
            <p:cNvPr id="29710" name="TextBox 20"/>
            <p:cNvSpPr txBox="1">
              <a:spLocks noChangeArrowheads="1"/>
            </p:cNvSpPr>
            <p:nvPr/>
          </p:nvSpPr>
          <p:spPr bwMode="auto">
            <a:xfrm>
              <a:off x="649406" y="1959799"/>
              <a:ext cx="24573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dirty="0" smtClean="0">
                  <a:solidFill>
                    <a:srgbClr val="000000"/>
                  </a:solidFill>
                </a:rPr>
                <a:t>Manchester, Lancaster</a:t>
              </a:r>
              <a:endParaRPr lang="en-US" altLang="en-US" sz="1600" b="1" dirty="0">
                <a:solidFill>
                  <a:srgbClr val="000000"/>
                </a:solidFill>
              </a:endParaRPr>
            </a:p>
            <a:p>
              <a:pPr algn="ctr" eaLnBrk="1" hangingPunct="1"/>
              <a:r>
                <a:rPr lang="en-US" altLang="en-US" sz="1600" b="1" dirty="0" err="1">
                  <a:solidFill>
                    <a:srgbClr val="000000"/>
                  </a:solidFill>
                </a:rPr>
                <a:t>ASTeC</a:t>
              </a:r>
              <a:endParaRPr lang="en-US" altLang="en-US" sz="1600" b="1" dirty="0">
                <a:solidFill>
                  <a:srgbClr val="000000"/>
                </a:solidFill>
              </a:endParaRPr>
            </a:p>
          </p:txBody>
        </p:sp>
        <p:pic>
          <p:nvPicPr>
            <p:cNvPr id="27" name="Picture 2"/>
            <p:cNvPicPr>
              <a:picLocks noChangeAspect="1" noChangeArrowheads="1"/>
            </p:cNvPicPr>
            <p:nvPr/>
          </p:nvPicPr>
          <p:blipFill>
            <a:blip r:embed="rId6" cstate="print">
              <a:extLst/>
            </a:blip>
            <a:srcRect/>
            <a:stretch>
              <a:fillRect/>
            </a:stretch>
          </p:blipFill>
          <p:spPr bwMode="auto">
            <a:xfrm>
              <a:off x="873893" y="2571147"/>
              <a:ext cx="1965037" cy="1196752"/>
            </a:xfrm>
            <a:prstGeom prst="rect">
              <a:avLst/>
            </a:prstGeom>
            <a:ln>
              <a:noFill/>
            </a:ln>
            <a:effectLst>
              <a:softEdge rad="112500"/>
            </a:effectLst>
            <a:extLst/>
          </p:spPr>
        </p:pic>
      </p:grpSp>
      <p:grpSp>
        <p:nvGrpSpPr>
          <p:cNvPr id="7" name="Group 6"/>
          <p:cNvGrpSpPr/>
          <p:nvPr/>
        </p:nvGrpSpPr>
        <p:grpSpPr>
          <a:xfrm>
            <a:off x="3716898" y="4952774"/>
            <a:ext cx="1813240" cy="670818"/>
            <a:chOff x="4157933" y="5157788"/>
            <a:chExt cx="1813240" cy="670818"/>
          </a:xfrm>
        </p:grpSpPr>
        <p:sp>
          <p:nvSpPr>
            <p:cNvPr id="29715" name="TextBox 12"/>
            <p:cNvSpPr txBox="1">
              <a:spLocks noChangeArrowheads="1"/>
            </p:cNvSpPr>
            <p:nvPr/>
          </p:nvSpPr>
          <p:spPr bwMode="auto">
            <a:xfrm>
              <a:off x="4403724" y="5490052"/>
              <a:ext cx="12754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dirty="0" smtClean="0"/>
                <a:t>diagnostics</a:t>
              </a:r>
              <a:endParaRPr lang="en-US" altLang="en-US" sz="1600" dirty="0"/>
            </a:p>
          </p:txBody>
        </p:sp>
        <p:sp>
          <p:nvSpPr>
            <p:cNvPr id="29716" name="TextBox 19"/>
            <p:cNvSpPr txBox="1">
              <a:spLocks noChangeArrowheads="1"/>
            </p:cNvSpPr>
            <p:nvPr/>
          </p:nvSpPr>
          <p:spPr bwMode="auto">
            <a:xfrm>
              <a:off x="4157933" y="5157788"/>
              <a:ext cx="1813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b="1" dirty="0" smtClean="0">
                  <a:solidFill>
                    <a:srgbClr val="000000"/>
                  </a:solidFill>
                </a:rPr>
                <a:t>Liverpool, RHUL</a:t>
              </a:r>
              <a:endParaRPr lang="en-US" altLang="en-US" sz="1600" b="1" dirty="0">
                <a:solidFill>
                  <a:srgbClr val="000000"/>
                </a:solidFill>
              </a:endParaRPr>
            </a:p>
          </p:txBody>
        </p:sp>
      </p:grpSp>
      <p:grpSp>
        <p:nvGrpSpPr>
          <p:cNvPr id="6" name="Group 5"/>
          <p:cNvGrpSpPr/>
          <p:nvPr/>
        </p:nvGrpSpPr>
        <p:grpSpPr>
          <a:xfrm>
            <a:off x="414867" y="4199682"/>
            <a:ext cx="3176776" cy="2070100"/>
            <a:chOff x="414867" y="4538236"/>
            <a:chExt cx="3176776" cy="2070100"/>
          </a:xfrm>
        </p:grpSpPr>
        <p:sp>
          <p:nvSpPr>
            <p:cNvPr id="29702" name="TextBox 12"/>
            <p:cNvSpPr txBox="1">
              <a:spLocks noChangeArrowheads="1"/>
            </p:cNvSpPr>
            <p:nvPr/>
          </p:nvSpPr>
          <p:spPr bwMode="auto">
            <a:xfrm>
              <a:off x="1527893" y="5098046"/>
              <a:ext cx="20637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dirty="0" smtClean="0"/>
                <a:t>superconductivity </a:t>
              </a:r>
              <a:r>
                <a:rPr lang="en-US" altLang="en-US" sz="1600" dirty="0"/>
                <a:t>and </a:t>
              </a:r>
              <a:r>
                <a:rPr lang="en-US" altLang="en-US" sz="1600" dirty="0" smtClean="0"/>
                <a:t>cryogenics</a:t>
              </a:r>
              <a:endParaRPr lang="en-US" altLang="en-US" sz="1600" dirty="0"/>
            </a:p>
          </p:txBody>
        </p:sp>
        <p:sp>
          <p:nvSpPr>
            <p:cNvPr id="29714" name="TextBox 19"/>
            <p:cNvSpPr txBox="1">
              <a:spLocks noChangeArrowheads="1"/>
            </p:cNvSpPr>
            <p:nvPr/>
          </p:nvSpPr>
          <p:spPr bwMode="auto">
            <a:xfrm>
              <a:off x="1522413" y="4681538"/>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b="1">
                  <a:solidFill>
                    <a:srgbClr val="000000"/>
                  </a:solidFill>
                </a:rPr>
                <a:t>Southampton</a:t>
              </a:r>
            </a:p>
          </p:txBody>
        </p:sp>
        <p:pic>
          <p:nvPicPr>
            <p:cNvPr id="29717" name="Picture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867" y="4538236"/>
              <a:ext cx="276383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Box 22"/>
          <p:cNvSpPr txBox="1"/>
          <p:nvPr/>
        </p:nvSpPr>
        <p:spPr>
          <a:xfrm>
            <a:off x="414867" y="464597"/>
            <a:ext cx="3842719" cy="584775"/>
          </a:xfrm>
          <a:prstGeom prst="rect">
            <a:avLst/>
          </a:prstGeom>
          <a:noFill/>
        </p:spPr>
        <p:txBody>
          <a:bodyPr wrap="none" rtlCol="0">
            <a:spAutoFit/>
          </a:bodyPr>
          <a:lstStyle/>
          <a:p>
            <a:r>
              <a:rPr lang="en-GB" sz="1600" b="1" dirty="0" err="1" smtClean="0">
                <a:latin typeface="Arial" panose="020B0604020202020204" pitchFamily="34" charset="0"/>
                <a:cs typeface="Arial" panose="020B0604020202020204" pitchFamily="34" charset="0"/>
              </a:rPr>
              <a:t>HiLumi</a:t>
            </a:r>
            <a:r>
              <a:rPr lang="en-GB" sz="1600" b="1" dirty="0" smtClean="0">
                <a:latin typeface="Arial" panose="020B0604020202020204" pitchFamily="34" charset="0"/>
                <a:cs typeface="Arial" panose="020B0604020202020204" pitchFamily="34" charset="0"/>
              </a:rPr>
              <a:t>-LHC: Science and Leadership</a:t>
            </a:r>
          </a:p>
          <a:p>
            <a:endParaRPr lang="en-GB" sz="16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5004" y="930210"/>
            <a:ext cx="7617124" cy="2800767"/>
          </a:xfrm>
          <a:prstGeom prst="rect">
            <a:avLst/>
          </a:prstGeom>
          <a:noFill/>
        </p:spPr>
        <p:txBody>
          <a:bodyPr wrap="square" rtlCol="0">
            <a:spAutoFit/>
          </a:bodyPr>
          <a:lstStyle/>
          <a:p>
            <a:r>
              <a:rPr lang="en-GB" sz="1600" b="1" dirty="0" smtClean="0">
                <a:latin typeface="Arial" panose="020B0604020202020204" pitchFamily="34" charset="0"/>
                <a:cs typeface="Arial" panose="020B0604020202020204" pitchFamily="34" charset="0"/>
              </a:rPr>
              <a:t>Where?</a:t>
            </a:r>
          </a:p>
          <a:p>
            <a:pPr marL="285750" indent="-285750">
              <a:buFont typeface="Arial" panose="020B0604020202020204" pitchFamily="34" charset="0"/>
              <a:buChar char="•"/>
            </a:pPr>
            <a:endParaRPr lang="en-GB"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Cockcroft Institute (CI – </a:t>
            </a:r>
            <a:r>
              <a:rPr lang="en-GB" sz="1600" b="1" dirty="0" err="1" smtClean="0">
                <a:latin typeface="Arial" panose="020B0604020202020204" pitchFamily="34" charset="0"/>
                <a:cs typeface="Arial" panose="020B0604020202020204" pitchFamily="34" charset="0"/>
              </a:rPr>
              <a:t>ASTeC</a:t>
            </a:r>
            <a:r>
              <a:rPr lang="en-GB" sz="1600" b="1" dirty="0" smtClean="0">
                <a:latin typeface="Arial" panose="020B0604020202020204" pitchFamily="34" charset="0"/>
                <a:cs typeface="Arial" panose="020B0604020202020204" pitchFamily="34" charset="0"/>
              </a:rPr>
              <a:t>, Lancaster, Liverpool, Manchester)</a:t>
            </a:r>
            <a:endParaRPr lang="en-GB"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Huddersfield International Institute for Accelerator </a:t>
            </a:r>
            <a:r>
              <a:rPr lang="en-GB" sz="1600" b="1" dirty="0" smtClean="0">
                <a:latin typeface="Arial" panose="020B0604020202020204" pitchFamily="34" charset="0"/>
                <a:cs typeface="Arial" panose="020B0604020202020204" pitchFamily="34" charset="0"/>
              </a:rPr>
              <a:t>Applications</a:t>
            </a: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Imperial College London (ICL</a:t>
            </a:r>
            <a:r>
              <a:rPr lang="en-GB" sz="1600" b="1" dirty="0" smtClean="0">
                <a:latin typeface="Arial" panose="020B0604020202020204" pitchFamily="34" charset="0"/>
                <a:cs typeface="Arial" panose="020B0604020202020204" pitchFamily="34" charset="0"/>
              </a:rPr>
              <a:t>)</a:t>
            </a:r>
            <a:endParaRPr lang="en-GB"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John Adams </a:t>
            </a:r>
            <a:r>
              <a:rPr lang="en-GB" sz="1600" b="1" dirty="0" smtClean="0">
                <a:latin typeface="Arial" panose="020B0604020202020204" pitchFamily="34" charset="0"/>
                <a:cs typeface="Arial" panose="020B0604020202020204" pitchFamily="34" charset="0"/>
              </a:rPr>
              <a:t>Institute (JAI – Oxford, Royal Holloway, Imperial)</a:t>
            </a:r>
            <a:endParaRPr lang="en-GB"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STFC </a:t>
            </a:r>
            <a:r>
              <a:rPr lang="en-GB" sz="1600" b="1" dirty="0">
                <a:latin typeface="Arial" panose="020B0604020202020204" pitchFamily="34" charset="0"/>
                <a:cs typeface="Arial" panose="020B0604020202020204" pitchFamily="34" charset="0"/>
              </a:rPr>
              <a:t>Accelerator Science and Technology </a:t>
            </a:r>
            <a:r>
              <a:rPr lang="en-GB" sz="1600" b="1" dirty="0" smtClean="0">
                <a:latin typeface="Arial" panose="020B0604020202020204" pitchFamily="34" charset="0"/>
                <a:cs typeface="Arial" panose="020B0604020202020204" pitchFamily="34" charset="0"/>
              </a:rPr>
              <a:t>Centre (</a:t>
            </a:r>
            <a:r>
              <a:rPr lang="en-GB" sz="1600" b="1" dirty="0" err="1" smtClean="0">
                <a:latin typeface="Arial" panose="020B0604020202020204" pitchFamily="34" charset="0"/>
                <a:cs typeface="Arial" panose="020B0604020202020204" pitchFamily="34" charset="0"/>
              </a:rPr>
              <a:t>ASTeC</a:t>
            </a:r>
            <a:r>
              <a:rPr lang="en-GB" sz="1600" b="1"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STFC ISIS Facility</a:t>
            </a:r>
          </a:p>
          <a:p>
            <a:pPr marL="285750" indent="-285750">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University College London (UCL)</a:t>
            </a:r>
          </a:p>
          <a:p>
            <a:endParaRPr lang="en-GB" sz="1600" b="1" dirty="0" smtClean="0">
              <a:latin typeface="Arial" panose="020B0604020202020204" pitchFamily="34" charset="0"/>
              <a:cs typeface="Arial" panose="020B0604020202020204" pitchFamily="34" charset="0"/>
            </a:endParaRPr>
          </a:p>
          <a:p>
            <a:r>
              <a:rPr lang="en-GB" sz="1600" b="1" dirty="0" smtClean="0">
                <a:latin typeface="Arial" panose="020B0604020202020204" pitchFamily="34" charset="0"/>
                <a:cs typeface="Arial" panose="020B0604020202020204" pitchFamily="34" charset="0"/>
              </a:rPr>
              <a:t>  + Laser Related Proton Acceleration at these and other institutes…</a:t>
            </a:r>
            <a:endParaRPr lang="en-GB" sz="1600" b="1" dirty="0">
              <a:latin typeface="Arial" panose="020B0604020202020204" pitchFamily="34" charset="0"/>
              <a:cs typeface="Arial" panose="020B0604020202020204" pitchFamily="34" charset="0"/>
            </a:endParaRPr>
          </a:p>
        </p:txBody>
      </p:sp>
      <p:sp>
        <p:nvSpPr>
          <p:cNvPr id="6" name="TextBox 5"/>
          <p:cNvSpPr txBox="1"/>
          <p:nvPr/>
        </p:nvSpPr>
        <p:spPr>
          <a:xfrm>
            <a:off x="414867" y="464597"/>
            <a:ext cx="1689886" cy="338554"/>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UK Capabilities</a:t>
            </a:r>
            <a:endParaRPr lang="en-GB" sz="1600" b="1" dirty="0">
              <a:latin typeface="Arial" panose="020B0604020202020204" pitchFamily="34" charset="0"/>
              <a:cs typeface="Arial" panose="020B0604020202020204" pitchFamily="34" charset="0"/>
            </a:endParaRPr>
          </a:p>
        </p:txBody>
      </p:sp>
      <p:grpSp>
        <p:nvGrpSpPr>
          <p:cNvPr id="14" name="Group 13"/>
          <p:cNvGrpSpPr/>
          <p:nvPr/>
        </p:nvGrpSpPr>
        <p:grpSpPr>
          <a:xfrm>
            <a:off x="871459" y="4130621"/>
            <a:ext cx="7444214" cy="1862900"/>
            <a:chOff x="871459" y="4087950"/>
            <a:chExt cx="7444214" cy="186290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459" y="4871792"/>
              <a:ext cx="899216" cy="1079058"/>
            </a:xfrm>
            <a:prstGeom prst="rect">
              <a:avLst/>
            </a:prstGeom>
          </p:spPr>
        </p:pic>
        <p:grpSp>
          <p:nvGrpSpPr>
            <p:cNvPr id="12" name="Group 11"/>
            <p:cNvGrpSpPr/>
            <p:nvPr/>
          </p:nvGrpSpPr>
          <p:grpSpPr>
            <a:xfrm>
              <a:off x="871459" y="4087950"/>
              <a:ext cx="7444214" cy="783842"/>
              <a:chOff x="872853" y="3960211"/>
              <a:chExt cx="7444214" cy="78384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853" y="4002882"/>
                <a:ext cx="1231900" cy="698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477" y="4087950"/>
                <a:ext cx="2152590" cy="6134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451" y="4185965"/>
                <a:ext cx="1573618" cy="41316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0296" y="3960211"/>
                <a:ext cx="1404382" cy="783842"/>
              </a:xfrm>
              <a:prstGeom prst="rect">
                <a:avLst/>
              </a:prstGeom>
            </p:spPr>
          </p:pic>
        </p:gr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1982" y="5250896"/>
              <a:ext cx="2095500" cy="523875"/>
            </a:xfrm>
            <a:prstGeom prst="rect">
              <a:avLst/>
            </a:prstGeom>
          </p:spPr>
        </p:pic>
      </p:grpSp>
    </p:spTree>
    <p:extLst>
      <p:ext uri="{BB962C8B-B14F-4D97-AF65-F5344CB8AC3E}">
        <p14:creationId xmlns:p14="http://schemas.microsoft.com/office/powerpoint/2010/main" val="2280497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3" descr="Macintosh HD:Users:rob1:Desktop:HLLHCUK organogram.pdf"/>
          <p:cNvPicPr>
            <a:picLocks noChangeAspect="1" noChangeArrowheads="1"/>
          </p:cNvPicPr>
          <p:nvPr/>
        </p:nvPicPr>
        <p:blipFill rotWithShape="1">
          <a:blip r:embed="rId2">
            <a:extLst>
              <a:ext uri="{28A0092B-C50C-407E-A947-70E740481C1C}">
                <a14:useLocalDpi xmlns:a14="http://schemas.microsoft.com/office/drawing/2010/main" val="0"/>
              </a:ext>
            </a:extLst>
          </a:blip>
          <a:srcRect l="9043" t="6121" r="35116" b="5521"/>
          <a:stretch/>
        </p:blipFill>
        <p:spPr bwMode="auto">
          <a:xfrm>
            <a:off x="4559061" y="871268"/>
            <a:ext cx="4183812" cy="523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 name="Rectangle 3"/>
          <p:cNvSpPr>
            <a:spLocks noGrp="1" noChangeArrowheads="1"/>
          </p:cNvSpPr>
          <p:nvPr>
            <p:ph type="body" idx="1"/>
          </p:nvPr>
        </p:nvSpPr>
        <p:spPr>
          <a:xfrm>
            <a:off x="207034" y="898705"/>
            <a:ext cx="4464050" cy="5370152"/>
          </a:xfrm>
        </p:spPr>
        <p:txBody>
          <a:bodyPr>
            <a:noAutofit/>
          </a:bodyPr>
          <a:lstStyle/>
          <a:p>
            <a:pPr>
              <a:defRPr/>
            </a:pPr>
            <a:r>
              <a:rPr lang="en-US" sz="1600" dirty="0">
                <a:latin typeface="Arial" panose="020B0604020202020204" pitchFamily="34" charset="0"/>
                <a:ea typeface="ヒラギノ角ゴ Pro W3" charset="0"/>
                <a:cs typeface="Arial" panose="020B0604020202020204" pitchFamily="34" charset="0"/>
              </a:rPr>
              <a:t>The HL-LHC-UK accelerator </a:t>
            </a:r>
            <a:r>
              <a:rPr lang="en-US" sz="1600" dirty="0" err="1">
                <a:latin typeface="Arial" panose="020B0604020202020204" pitchFamily="34" charset="0"/>
                <a:ea typeface="ヒラギノ角ゴ Pro W3" charset="0"/>
                <a:cs typeface="Arial" panose="020B0604020202020204" pitchFamily="34" charset="0"/>
              </a:rPr>
              <a:t>programme</a:t>
            </a:r>
            <a:r>
              <a:rPr lang="en-US" sz="1600" dirty="0">
                <a:latin typeface="Arial" panose="020B0604020202020204" pitchFamily="34" charset="0"/>
                <a:ea typeface="ヒラギノ角ゴ Pro W3" charset="0"/>
                <a:cs typeface="Arial" panose="020B0604020202020204" pitchFamily="34" charset="0"/>
              </a:rPr>
              <a:t> is focused, in order to create critical mass, on four key areas as part of the HL-LHC upgrade where the UK has existing expertise</a:t>
            </a:r>
          </a:p>
          <a:p>
            <a:pPr lvl="1">
              <a:defRPr/>
            </a:pPr>
            <a:r>
              <a:rPr lang="en-US" sz="1600" dirty="0">
                <a:solidFill>
                  <a:schemeClr val="accent5">
                    <a:lumMod val="75000"/>
                  </a:schemeClr>
                </a:solidFill>
                <a:latin typeface="Arial" panose="020B0604020202020204" pitchFamily="34" charset="0"/>
                <a:ea typeface="ヒラギノ角ゴ Pro W3" charset="0"/>
                <a:cs typeface="Arial" panose="020B0604020202020204" pitchFamily="34" charset="0"/>
              </a:rPr>
              <a:t>the development of the collimators</a:t>
            </a:r>
          </a:p>
          <a:p>
            <a:pPr lvl="1">
              <a:defRPr/>
            </a:pPr>
            <a:r>
              <a:rPr lang="en-US" sz="1600" dirty="0">
                <a:solidFill>
                  <a:schemeClr val="accent5">
                    <a:lumMod val="75000"/>
                  </a:schemeClr>
                </a:solidFill>
                <a:latin typeface="Arial" panose="020B0604020202020204" pitchFamily="34" charset="0"/>
                <a:ea typeface="ヒラギノ角ゴ Pro W3" charset="0"/>
                <a:cs typeface="Arial" panose="020B0604020202020204" pitchFamily="34" charset="0"/>
              </a:rPr>
              <a:t>the SCRF crab cavities</a:t>
            </a:r>
          </a:p>
          <a:p>
            <a:pPr lvl="1">
              <a:defRPr/>
            </a:pPr>
            <a:r>
              <a:rPr lang="en-US" sz="1600" dirty="0">
                <a:solidFill>
                  <a:schemeClr val="accent5">
                    <a:lumMod val="75000"/>
                  </a:schemeClr>
                </a:solidFill>
                <a:latin typeface="Arial" panose="020B0604020202020204" pitchFamily="34" charset="0"/>
                <a:ea typeface="ヒラギノ角ゴ Pro W3" charset="0"/>
                <a:cs typeface="Arial" panose="020B0604020202020204" pitchFamily="34" charset="0"/>
              </a:rPr>
              <a:t>novel diagnostics</a:t>
            </a:r>
          </a:p>
          <a:p>
            <a:pPr lvl="1">
              <a:defRPr/>
            </a:pPr>
            <a:r>
              <a:rPr lang="en-US" sz="1600" dirty="0">
                <a:solidFill>
                  <a:schemeClr val="accent5">
                    <a:lumMod val="75000"/>
                  </a:schemeClr>
                </a:solidFill>
                <a:latin typeface="Arial" panose="020B0604020202020204" pitchFamily="34" charset="0"/>
                <a:ea typeface="ヒラギノ角ゴ Pro W3" charset="0"/>
                <a:cs typeface="Arial" panose="020B0604020202020204" pitchFamily="34" charset="0"/>
              </a:rPr>
              <a:t>the superconducting links for remote powering</a:t>
            </a:r>
          </a:p>
          <a:p>
            <a:pPr>
              <a:defRPr/>
            </a:pPr>
            <a:r>
              <a:rPr lang="en-US" sz="1600" dirty="0">
                <a:latin typeface="Arial" panose="020B0604020202020204" pitchFamily="34" charset="0"/>
                <a:ea typeface="ヒラギノ角ゴ Pro W3" charset="0"/>
                <a:cs typeface="Arial" panose="020B0604020202020204" pitchFamily="34" charset="0"/>
              </a:rPr>
              <a:t>The UK spokesperson is Rob Appleby (CI/Manchester)</a:t>
            </a:r>
          </a:p>
          <a:p>
            <a:pPr>
              <a:defRPr/>
            </a:pPr>
            <a:r>
              <a:rPr lang="en-US" sz="1600" dirty="0">
                <a:latin typeface="Arial" panose="020B0604020202020204" pitchFamily="34" charset="0"/>
                <a:ea typeface="ヒラギノ角ゴ Pro W3" charset="0"/>
                <a:cs typeface="Arial" panose="020B0604020202020204" pitchFamily="34" charset="0"/>
              </a:rPr>
              <a:t>Each work package </a:t>
            </a:r>
          </a:p>
          <a:p>
            <a:pPr lvl="1">
              <a:defRPr/>
            </a:pPr>
            <a:r>
              <a:rPr lang="en-US" sz="1600" dirty="0">
                <a:solidFill>
                  <a:schemeClr val="accent5">
                    <a:lumMod val="75000"/>
                  </a:schemeClr>
                </a:solidFill>
                <a:latin typeface="Arial" panose="020B0604020202020204" pitchFamily="34" charset="0"/>
                <a:ea typeface="ヒラギノ角ゴ Pro W3" charset="0"/>
                <a:cs typeface="Arial" panose="020B0604020202020204" pitchFamily="34" charset="0"/>
              </a:rPr>
              <a:t>builds upon the design effort undertaken as part of the </a:t>
            </a:r>
            <a:r>
              <a:rPr lang="en-US" sz="1600" dirty="0" err="1">
                <a:solidFill>
                  <a:schemeClr val="accent5">
                    <a:lumMod val="75000"/>
                  </a:schemeClr>
                </a:solidFill>
                <a:latin typeface="Arial" panose="020B0604020202020204" pitchFamily="34" charset="0"/>
                <a:ea typeface="ヒラギノ角ゴ Pro W3" charset="0"/>
                <a:cs typeface="Arial" panose="020B0604020202020204" pitchFamily="34" charset="0"/>
              </a:rPr>
              <a:t>HiLumi</a:t>
            </a:r>
            <a:r>
              <a:rPr lang="en-US" sz="1600" dirty="0">
                <a:solidFill>
                  <a:schemeClr val="accent5">
                    <a:lumMod val="75000"/>
                  </a:schemeClr>
                </a:solidFill>
                <a:latin typeface="Arial" panose="020B0604020202020204" pitchFamily="34" charset="0"/>
                <a:ea typeface="ヒラギノ角ゴ Pro W3" charset="0"/>
                <a:cs typeface="Arial" panose="020B0604020202020204" pitchFamily="34" charset="0"/>
              </a:rPr>
              <a:t> project</a:t>
            </a:r>
          </a:p>
          <a:p>
            <a:pPr lvl="1">
              <a:defRPr/>
            </a:pPr>
            <a:r>
              <a:rPr lang="en-US" sz="1600" dirty="0" err="1">
                <a:solidFill>
                  <a:schemeClr val="accent5">
                    <a:lumMod val="75000"/>
                  </a:schemeClr>
                </a:solidFill>
                <a:latin typeface="Arial" panose="020B0604020202020204" pitchFamily="34" charset="0"/>
                <a:ea typeface="ヒラギノ角ゴ Pro W3" charset="0"/>
                <a:cs typeface="Arial" panose="020B0604020202020204" pitchFamily="34" charset="0"/>
              </a:rPr>
              <a:t>capitalises</a:t>
            </a:r>
            <a:r>
              <a:rPr lang="en-US" sz="1600" dirty="0">
                <a:solidFill>
                  <a:schemeClr val="accent5">
                    <a:lumMod val="75000"/>
                  </a:schemeClr>
                </a:solidFill>
                <a:latin typeface="Arial" panose="020B0604020202020204" pitchFamily="34" charset="0"/>
                <a:ea typeface="ヒラギノ角ゴ Pro W3" charset="0"/>
                <a:cs typeface="Arial" panose="020B0604020202020204" pitchFamily="34" charset="0"/>
              </a:rPr>
              <a:t> on UK strengths to develop the first prototypes for </a:t>
            </a:r>
            <a:r>
              <a:rPr lang="en-US" sz="1600" dirty="0" smtClean="0">
                <a:solidFill>
                  <a:schemeClr val="accent5">
                    <a:lumMod val="75000"/>
                  </a:schemeClr>
                </a:solidFill>
                <a:latin typeface="Arial" panose="020B0604020202020204" pitchFamily="34" charset="0"/>
                <a:ea typeface="ヒラギノ角ゴ Pro W3" charset="0"/>
                <a:cs typeface="Arial" panose="020B0604020202020204" pitchFamily="34" charset="0"/>
              </a:rPr>
              <a:t>HL-LHC </a:t>
            </a:r>
            <a:endParaRPr lang="en-US" sz="1600" dirty="0">
              <a:solidFill>
                <a:schemeClr val="accent5">
                  <a:lumMod val="75000"/>
                </a:schemeClr>
              </a:solidFill>
              <a:latin typeface="Arial" panose="020B0604020202020204" pitchFamily="34" charset="0"/>
              <a:ea typeface="ヒラギノ角ゴ Pro W3" charset="0"/>
              <a:cs typeface="Arial" panose="020B0604020202020204" pitchFamily="34" charset="0"/>
            </a:endParaRPr>
          </a:p>
          <a:p>
            <a:pPr>
              <a:defRPr/>
            </a:pPr>
            <a:r>
              <a:rPr lang="en-US" sz="1600" dirty="0">
                <a:latin typeface="Arial" panose="020B0604020202020204" pitchFamily="34" charset="0"/>
                <a:ea typeface="ヒラギノ角ゴ Pro W3" charset="0"/>
                <a:cs typeface="Arial" panose="020B0604020202020204" pitchFamily="34" charset="0"/>
              </a:rPr>
              <a:t>So HL-LHC-UK delivers real hardware to the LHC </a:t>
            </a:r>
            <a:r>
              <a:rPr lang="en-US" sz="1600" dirty="0" smtClean="0">
                <a:latin typeface="Arial" panose="020B0604020202020204" pitchFamily="34" charset="0"/>
                <a:ea typeface="ヒラギノ角ゴ Pro W3" charset="0"/>
                <a:cs typeface="Arial" panose="020B0604020202020204" pitchFamily="34" charset="0"/>
              </a:rPr>
              <a:t>upgrade, 2015-2019</a:t>
            </a:r>
            <a:endParaRPr lang="en-US" sz="1600" dirty="0">
              <a:latin typeface="Arial" panose="020B0604020202020204" pitchFamily="34" charset="0"/>
              <a:ea typeface="ヒラギノ角ゴ Pro W3" charset="0"/>
              <a:cs typeface="Arial" panose="020B0604020202020204" pitchFamily="34" charset="0"/>
            </a:endParaRPr>
          </a:p>
          <a:p>
            <a:pPr>
              <a:defRPr/>
            </a:pPr>
            <a:endParaRPr lang="en-US" sz="1600" dirty="0">
              <a:latin typeface="Lucida Sans" charset="0"/>
              <a:ea typeface="ヒラギノ角ゴ Pro W3" charset="0"/>
              <a:cs typeface="ヒラギノ角ゴ Pro W3" charset="0"/>
            </a:endParaRPr>
          </a:p>
        </p:txBody>
      </p:sp>
      <p:sp>
        <p:nvSpPr>
          <p:cNvPr id="6" name="TextBox 5"/>
          <p:cNvSpPr txBox="1"/>
          <p:nvPr/>
        </p:nvSpPr>
        <p:spPr>
          <a:xfrm>
            <a:off x="414867" y="464597"/>
            <a:ext cx="2281394" cy="338554"/>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HL-LHC-UK Overview</a:t>
            </a:r>
            <a:endParaRPr lang="en-GB" sz="16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noChangeArrowheads="1"/>
          </p:cNvSpPr>
          <p:nvPr>
            <p:ph type="body" idx="1"/>
          </p:nvPr>
        </p:nvSpPr>
        <p:spPr>
          <a:xfrm>
            <a:off x="315223" y="1024445"/>
            <a:ext cx="8604250" cy="2815715"/>
          </a:xfrm>
        </p:spPr>
        <p:txBody>
          <a:bodyPr>
            <a:normAutofit/>
          </a:bodyPr>
          <a:lstStyle/>
          <a:p>
            <a:pPr eaLnBrk="1" hangingPunct="1"/>
            <a:r>
              <a:rPr lang="en-GB" altLang="en-US" sz="1600" dirty="0" smtClean="0">
                <a:latin typeface="Arial" pitchFamily="34" charset="0"/>
                <a:cs typeface="Arial" pitchFamily="34" charset="0"/>
              </a:rPr>
              <a:t>WP1 will focus on novel simulations and delivering two pieces of </a:t>
            </a:r>
            <a:r>
              <a:rPr lang="en-GB" altLang="en-US" sz="1600" b="1" dirty="0" smtClean="0">
                <a:latin typeface="Arial" pitchFamily="34" charset="0"/>
                <a:cs typeface="Arial" pitchFamily="34" charset="0"/>
              </a:rPr>
              <a:t>collimator prototype </a:t>
            </a:r>
            <a:r>
              <a:rPr lang="en-GB" altLang="en-US" sz="1600" dirty="0" smtClean="0">
                <a:latin typeface="Arial" pitchFamily="34" charset="0"/>
                <a:cs typeface="Arial" pitchFamily="34" charset="0"/>
              </a:rPr>
              <a:t>hardware. The leader is Rob Appleby (Manchester)</a:t>
            </a:r>
          </a:p>
          <a:p>
            <a:pPr lvl="1" eaLnBrk="1" hangingPunct="1"/>
            <a:r>
              <a:rPr lang="en-GB" altLang="en-US" sz="1600" dirty="0" smtClean="0">
                <a:solidFill>
                  <a:schemeClr val="accent5">
                    <a:lumMod val="75000"/>
                  </a:schemeClr>
                </a:solidFill>
                <a:latin typeface="Arial" pitchFamily="34" charset="0"/>
                <a:ea typeface="ＭＳ Ｐゴシック" pitchFamily="34" charset="-128"/>
              </a:rPr>
              <a:t>Task 1 : Collimation dynamics and simulation (Appleby), </a:t>
            </a:r>
            <a:r>
              <a:rPr lang="en-GB" altLang="en-US" sz="1600" dirty="0" smtClean="0">
                <a:solidFill>
                  <a:schemeClr val="accent5">
                    <a:lumMod val="75000"/>
                  </a:schemeClr>
                </a:solidFill>
                <a:latin typeface="Arial" pitchFamily="34" charset="0"/>
                <a:ea typeface="ＭＳ Ｐゴシック" pitchFamily="34" charset="-128"/>
              </a:rPr>
              <a:t>Manchester, </a:t>
            </a:r>
            <a:r>
              <a:rPr lang="en-GB" altLang="en-US" sz="1600" dirty="0" smtClean="0">
                <a:solidFill>
                  <a:schemeClr val="accent5">
                    <a:lumMod val="75000"/>
                  </a:schemeClr>
                </a:solidFill>
                <a:latin typeface="Arial" pitchFamily="34" charset="0"/>
                <a:ea typeface="ＭＳ Ｐゴシック" pitchFamily="34" charset="-128"/>
              </a:rPr>
              <a:t>RHUL, </a:t>
            </a:r>
            <a:r>
              <a:rPr lang="en-GB" altLang="en-US" sz="1600" dirty="0" smtClean="0">
                <a:solidFill>
                  <a:schemeClr val="accent5">
                    <a:lumMod val="75000"/>
                  </a:schemeClr>
                </a:solidFill>
                <a:latin typeface="Arial" pitchFamily="34" charset="0"/>
                <a:ea typeface="ＭＳ Ｐゴシック" pitchFamily="34" charset="-128"/>
              </a:rPr>
              <a:t>Huddersfield</a:t>
            </a:r>
            <a:endParaRPr lang="en-GB" altLang="en-US" sz="1600" dirty="0" smtClean="0">
              <a:solidFill>
                <a:schemeClr val="accent5">
                  <a:lumMod val="75000"/>
                </a:schemeClr>
              </a:solidFill>
              <a:latin typeface="Arial" pitchFamily="34" charset="0"/>
              <a:ea typeface="ＭＳ Ｐゴシック" pitchFamily="34" charset="-128"/>
            </a:endParaRPr>
          </a:p>
          <a:p>
            <a:pPr lvl="1" eaLnBrk="1" hangingPunct="1"/>
            <a:r>
              <a:rPr lang="en-GB" altLang="en-US" sz="1600" dirty="0" smtClean="0">
                <a:solidFill>
                  <a:schemeClr val="accent5">
                    <a:lumMod val="75000"/>
                  </a:schemeClr>
                </a:solidFill>
                <a:latin typeface="Arial" pitchFamily="34" charset="0"/>
                <a:ea typeface="ＭＳ Ｐゴシック" pitchFamily="34" charset="-128"/>
              </a:rPr>
              <a:t>Task 2 : Novel </a:t>
            </a:r>
            <a:r>
              <a:rPr lang="en-GB" altLang="en-US" sz="1600" dirty="0" smtClean="0">
                <a:solidFill>
                  <a:schemeClr val="accent5">
                    <a:lumMod val="75000"/>
                  </a:schemeClr>
                </a:solidFill>
                <a:latin typeface="Arial" pitchFamily="34" charset="0"/>
                <a:ea typeface="ＭＳ Ｐゴシック" pitchFamily="34" charset="-128"/>
              </a:rPr>
              <a:t>collimator</a:t>
            </a:r>
          </a:p>
          <a:p>
            <a:pPr marL="457200" lvl="1" indent="0" eaLnBrk="1" hangingPunct="1">
              <a:buNone/>
            </a:pPr>
            <a:r>
              <a:rPr lang="en-GB" altLang="en-US" sz="1600" dirty="0" smtClean="0">
                <a:solidFill>
                  <a:schemeClr val="accent5">
                    <a:lumMod val="75000"/>
                  </a:schemeClr>
                </a:solidFill>
                <a:latin typeface="Arial" pitchFamily="34" charset="0"/>
                <a:ea typeface="ＭＳ Ｐゴシック" pitchFamily="34" charset="-128"/>
              </a:rPr>
              <a:t>     </a:t>
            </a:r>
            <a:r>
              <a:rPr lang="en-GB" altLang="en-US" sz="1600" dirty="0" smtClean="0">
                <a:solidFill>
                  <a:schemeClr val="accent5">
                    <a:lumMod val="75000"/>
                  </a:schemeClr>
                </a:solidFill>
                <a:latin typeface="Arial" pitchFamily="34" charset="0"/>
                <a:ea typeface="ＭＳ Ｐゴシック" pitchFamily="34" charset="-128"/>
              </a:rPr>
              <a:t>prototyping (Fletcher</a:t>
            </a:r>
            <a:r>
              <a:rPr lang="en-GB" altLang="en-US" sz="1600" dirty="0" smtClean="0">
                <a:solidFill>
                  <a:schemeClr val="accent5">
                    <a:lumMod val="75000"/>
                  </a:schemeClr>
                </a:solidFill>
                <a:latin typeface="Arial" pitchFamily="34" charset="0"/>
                <a:ea typeface="ＭＳ Ｐゴシック" pitchFamily="34" charset="-128"/>
              </a:rPr>
              <a:t>),</a:t>
            </a:r>
          </a:p>
          <a:p>
            <a:pPr marL="457200" lvl="1" indent="0" eaLnBrk="1" hangingPunct="1">
              <a:buNone/>
            </a:pPr>
            <a:r>
              <a:rPr lang="en-GB" altLang="en-US" sz="1600" dirty="0">
                <a:solidFill>
                  <a:schemeClr val="accent5">
                    <a:lumMod val="75000"/>
                  </a:schemeClr>
                </a:solidFill>
                <a:latin typeface="Arial" pitchFamily="34" charset="0"/>
                <a:ea typeface="ＭＳ Ｐゴシック" pitchFamily="34" charset="-128"/>
              </a:rPr>
              <a:t> </a:t>
            </a:r>
            <a:r>
              <a:rPr lang="en-GB" altLang="en-US" sz="1600" dirty="0" smtClean="0">
                <a:solidFill>
                  <a:schemeClr val="accent5">
                    <a:lumMod val="75000"/>
                  </a:schemeClr>
                </a:solidFill>
                <a:latin typeface="Arial" pitchFamily="34" charset="0"/>
                <a:ea typeface="ＭＳ Ｐゴシック" pitchFamily="34" charset="-128"/>
              </a:rPr>
              <a:t>    Manchester, </a:t>
            </a:r>
          </a:p>
          <a:p>
            <a:pPr marL="457200" lvl="1" indent="0" eaLnBrk="1" hangingPunct="1">
              <a:buNone/>
            </a:pPr>
            <a:r>
              <a:rPr lang="en-GB" altLang="en-US" sz="1600" dirty="0">
                <a:solidFill>
                  <a:schemeClr val="accent5">
                    <a:lumMod val="75000"/>
                  </a:schemeClr>
                </a:solidFill>
                <a:latin typeface="Arial" pitchFamily="34" charset="0"/>
                <a:ea typeface="ＭＳ Ｐゴシック" pitchFamily="34" charset="-128"/>
              </a:rPr>
              <a:t> </a:t>
            </a:r>
            <a:r>
              <a:rPr lang="en-GB" altLang="en-US" sz="1600" dirty="0" smtClean="0">
                <a:solidFill>
                  <a:schemeClr val="accent5">
                    <a:lumMod val="75000"/>
                  </a:schemeClr>
                </a:solidFill>
                <a:latin typeface="Arial" pitchFamily="34" charset="0"/>
                <a:ea typeface="ＭＳ Ｐゴシック" pitchFamily="34" charset="-128"/>
              </a:rPr>
              <a:t>    Huddersfield</a:t>
            </a:r>
            <a:endParaRPr lang="en-GB" altLang="en-US" sz="1600" dirty="0" smtClean="0">
              <a:solidFill>
                <a:schemeClr val="accent5">
                  <a:lumMod val="75000"/>
                </a:schemeClr>
              </a:solidFill>
              <a:latin typeface="Arial" pitchFamily="34" charset="0"/>
              <a:ea typeface="ＭＳ Ｐゴシック" pitchFamily="34" charset="-128"/>
            </a:endParaRPr>
          </a:p>
          <a:p>
            <a:pPr marL="0" indent="0" eaLnBrk="1" hangingPunct="1">
              <a:buNone/>
            </a:pPr>
            <a:endParaRPr lang="en-GB" altLang="en-US" sz="1800" dirty="0" smtClean="0">
              <a:latin typeface="Arial" pitchFamily="34" charset="0"/>
              <a:cs typeface="Arial" pitchFamily="34" charset="0"/>
            </a:endParaRPr>
          </a:p>
          <a:p>
            <a:pPr eaLnBrk="1" hangingPunct="1"/>
            <a:endParaRPr lang="en-GB" altLang="en-US" sz="1800" dirty="0" smtClean="0">
              <a:latin typeface="Arial" pitchFamily="34" charset="0"/>
              <a:ea typeface="ＭＳ Ｐゴシック" pitchFamily="34" charset="-128"/>
            </a:endParaRPr>
          </a:p>
        </p:txBody>
      </p:sp>
      <p:sp>
        <p:nvSpPr>
          <p:cNvPr id="5" name="TextBox 4"/>
          <p:cNvSpPr txBox="1"/>
          <p:nvPr/>
        </p:nvSpPr>
        <p:spPr>
          <a:xfrm>
            <a:off x="414867" y="464597"/>
            <a:ext cx="2936510" cy="338554"/>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HL-LHC-UK Work Package 1</a:t>
            </a:r>
            <a:endParaRPr lang="en-GB" sz="1600" b="1"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603" y="4475090"/>
            <a:ext cx="4414076" cy="21154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 name="Group 1"/>
          <p:cNvGrpSpPr/>
          <p:nvPr/>
        </p:nvGrpSpPr>
        <p:grpSpPr>
          <a:xfrm>
            <a:off x="3713777" y="2085061"/>
            <a:ext cx="4986337" cy="2952750"/>
            <a:chOff x="3655834" y="3454399"/>
            <a:chExt cx="4986337" cy="295275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821" y="3730624"/>
              <a:ext cx="368935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834" y="3454399"/>
              <a:ext cx="1595437"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a:cxnSpLocks noChangeShapeType="1"/>
              <a:endCxn id="10" idx="3"/>
            </p:cNvCxnSpPr>
            <p:nvPr/>
          </p:nvCxnSpPr>
          <p:spPr bwMode="auto">
            <a:xfrm>
              <a:off x="5227459" y="4716462"/>
              <a:ext cx="774700" cy="0"/>
            </a:xfrm>
            <a:prstGeom prst="line">
              <a:avLst/>
            </a:prstGeom>
            <a:noFill/>
            <a:ln w="25400">
              <a:solidFill>
                <a:schemeClr val="accent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Oval 9"/>
            <p:cNvSpPr/>
            <p:nvPr/>
          </p:nvSpPr>
          <p:spPr>
            <a:xfrm>
              <a:off x="5960884" y="4584700"/>
              <a:ext cx="287337" cy="155574"/>
            </a:xfrm>
            <a:prstGeom prst="ellipse">
              <a:avLst/>
            </a:prstGeom>
            <a:noFill/>
            <a:ln>
              <a:prstDash val="sysDash"/>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GB"/>
            </a:p>
          </p:txBody>
        </p:sp>
        <p:sp>
          <p:nvSpPr>
            <p:cNvPr id="11" name="TextBox 8"/>
            <p:cNvSpPr txBox="1">
              <a:spLocks noChangeArrowheads="1"/>
            </p:cNvSpPr>
            <p:nvPr/>
          </p:nvSpPr>
          <p:spPr bwMode="auto">
            <a:xfrm>
              <a:off x="3759021" y="4905298"/>
              <a:ext cx="1225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en-US" sz="1400" dirty="0" err="1"/>
                <a:t>HiRadMat</a:t>
              </a:r>
              <a:endParaRPr lang="en-GB" altLang="en-US" sz="1400" dirty="0"/>
            </a:p>
            <a:p>
              <a:pPr eaLnBrk="1" hangingPunct="1"/>
              <a:r>
                <a:rPr lang="en-GB" altLang="en-US" sz="1400" dirty="0"/>
                <a:t>Beams</a:t>
              </a:r>
            </a:p>
          </p:txBody>
        </p:sp>
        <p:sp>
          <p:nvSpPr>
            <p:cNvPr id="12" name="TextBox 11"/>
            <p:cNvSpPr txBox="1">
              <a:spLocks noChangeArrowheads="1"/>
            </p:cNvSpPr>
            <p:nvPr/>
          </p:nvSpPr>
          <p:spPr bwMode="auto">
            <a:xfrm>
              <a:off x="4984571" y="4030662"/>
              <a:ext cx="83185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en-US" sz="1400" dirty="0"/>
                <a:t>Sensor modules</a:t>
              </a:r>
            </a:p>
          </p:txBody>
        </p:sp>
        <p:cxnSp>
          <p:nvCxnSpPr>
            <p:cNvPr id="13" name="Straight Connector 12"/>
            <p:cNvCxnSpPr>
              <a:cxnSpLocks noChangeShapeType="1"/>
              <a:endCxn id="10" idx="7"/>
            </p:cNvCxnSpPr>
            <p:nvPr/>
          </p:nvCxnSpPr>
          <p:spPr bwMode="auto">
            <a:xfrm>
              <a:off x="5227459" y="3454399"/>
              <a:ext cx="979487" cy="1152525"/>
            </a:xfrm>
            <a:prstGeom prst="line">
              <a:avLst/>
            </a:prstGeom>
            <a:noFill/>
            <a:ln w="25400">
              <a:solidFill>
                <a:schemeClr val="accent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type="body" idx="1"/>
          </p:nvPr>
        </p:nvSpPr>
        <p:spPr>
          <a:xfrm>
            <a:off x="323850" y="1052514"/>
            <a:ext cx="8604250" cy="1880468"/>
          </a:xfrm>
        </p:spPr>
        <p:txBody>
          <a:bodyPr>
            <a:normAutofit/>
          </a:bodyPr>
          <a:lstStyle/>
          <a:p>
            <a:pPr eaLnBrk="1" hangingPunct="1"/>
            <a:r>
              <a:rPr lang="en-GB" altLang="en-US" sz="1600" dirty="0" smtClean="0">
                <a:latin typeface="Arial" panose="020B0604020202020204" pitchFamily="34" charset="0"/>
                <a:cs typeface="Arial" panose="020B0604020202020204" pitchFamily="34" charset="0"/>
              </a:rPr>
              <a:t>WP2 will focus on simulation, production and testing related to the </a:t>
            </a:r>
            <a:r>
              <a:rPr lang="en-GB" altLang="en-US" sz="1600" b="1" dirty="0" smtClean="0">
                <a:latin typeface="Arial" panose="020B0604020202020204" pitchFamily="34" charset="0"/>
                <a:cs typeface="Arial" panose="020B0604020202020204" pitchFamily="34" charset="0"/>
              </a:rPr>
              <a:t>crab cavities </a:t>
            </a:r>
            <a:r>
              <a:rPr lang="en-GB" altLang="en-US" sz="1600" dirty="0" smtClean="0">
                <a:latin typeface="Arial" panose="020B0604020202020204" pitchFamily="34" charset="0"/>
                <a:cs typeface="Arial" panose="020B0604020202020204" pitchFamily="34" charset="0"/>
              </a:rPr>
              <a:t>for HL-LHC. The leader is Graeme Burt (Lancaster)</a:t>
            </a:r>
          </a:p>
          <a:p>
            <a:pPr lvl="1" eaLnBrk="1" hangingPunct="1"/>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Task 1: Testing crab cavities in SPS (Burt), </a:t>
            </a:r>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Lancaster</a:t>
            </a:r>
            <a:endPar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endParaRPr>
          </a:p>
          <a:p>
            <a:pPr lvl="1" eaLnBrk="1" hangingPunct="1"/>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Task 2: Pre-series </a:t>
            </a:r>
            <a:r>
              <a:rPr lang="en-GB" altLang="en-US" sz="1600" dirty="0" err="1"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cryomodule</a:t>
            </a:r>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 (</a:t>
            </a:r>
            <a:r>
              <a:rPr lang="en-GB" altLang="en-US" sz="1600" dirty="0" err="1"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Pattalwar</a:t>
            </a:r>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 </a:t>
            </a:r>
            <a:r>
              <a:rPr lang="en-GB" altLang="en-US" sz="1600" dirty="0" err="1"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ASTeC</a:t>
            </a:r>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 Lancaster</a:t>
            </a:r>
            <a:endPar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endParaRPr>
          </a:p>
          <a:p>
            <a:pPr lvl="1" eaLnBrk="1" hangingPunct="1"/>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Task 3: Beam dynamics and RF noise (Appleby), </a:t>
            </a:r>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Liverpool, Manchester, Lancaster</a:t>
            </a:r>
            <a:endPar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endParaRPr>
          </a:p>
          <a:p>
            <a:pPr marL="457200" lvl="1" indent="0" eaLnBrk="1" hangingPunct="1">
              <a:buNone/>
            </a:pPr>
            <a:endParaRPr lang="en-GB" altLang="en-US" sz="1800" dirty="0" smtClean="0">
              <a:ea typeface="ＭＳ Ｐゴシック" pitchFamily="34" charset="-128"/>
            </a:endParaRPr>
          </a:p>
        </p:txBody>
      </p:sp>
      <p:sp>
        <p:nvSpPr>
          <p:cNvPr id="5" name="TextBox 4"/>
          <p:cNvSpPr txBox="1"/>
          <p:nvPr/>
        </p:nvSpPr>
        <p:spPr>
          <a:xfrm>
            <a:off x="414867" y="464597"/>
            <a:ext cx="2936510" cy="338554"/>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HL-LHC-UK Work Package 2</a:t>
            </a:r>
            <a:endParaRPr lang="en-GB" sz="1600" b="1" dirty="0">
              <a:latin typeface="Arial" panose="020B0604020202020204" pitchFamily="34" charset="0"/>
              <a:cs typeface="Arial" panose="020B0604020202020204" pitchFamily="34" charset="0"/>
            </a:endParaRPr>
          </a:p>
        </p:txBody>
      </p:sp>
      <p:pic>
        <p:nvPicPr>
          <p:cNvPr id="7" name="Picture 6" descr="\\cern.ch\dfs\Users\r\rleuxe\Public\LHC-CRAB-Cavity\2014-04-28-Meeting\CRAB Cavity Titanium - 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14" y="3902085"/>
            <a:ext cx="4596082" cy="249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rcRect l="27724" t="11240" r="16006" b="13773"/>
          <a:stretch>
            <a:fillRect/>
          </a:stretch>
        </p:blipFill>
        <p:spPr bwMode="auto">
          <a:xfrm>
            <a:off x="5853836" y="4439347"/>
            <a:ext cx="2203236" cy="207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44037" t="50769"/>
          <a:stretch>
            <a:fillRect/>
          </a:stretch>
        </p:blipFill>
        <p:spPr bwMode="auto">
          <a:xfrm>
            <a:off x="5246658" y="2840047"/>
            <a:ext cx="3198602" cy="159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584547" y="2939526"/>
            <a:ext cx="43125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en-US" sz="1600" dirty="0">
                <a:ea typeface="ヒラギノ角ゴ Pro W3" charset="-128"/>
              </a:rPr>
              <a:t>The key goal of this WP is to deliver a UK-led pre-series </a:t>
            </a:r>
            <a:r>
              <a:rPr lang="en-GB" altLang="en-US" sz="1600" dirty="0" err="1">
                <a:ea typeface="ヒラギノ角ゴ Pro W3" charset="-128"/>
              </a:rPr>
              <a:t>cryomodule</a:t>
            </a:r>
            <a:r>
              <a:rPr lang="en-GB" altLang="en-US" sz="1600" dirty="0">
                <a:ea typeface="ヒラギノ角ゴ Pro W3" charset="-128"/>
              </a:rPr>
              <a:t> to CERN for testing, and to play a major role in </a:t>
            </a:r>
            <a:r>
              <a:rPr lang="en-GB" altLang="en-US" sz="1600" dirty="0" smtClean="0">
                <a:ea typeface="ヒラギノ角ゴ Pro W3" charset="-128"/>
              </a:rPr>
              <a:t>tests on SPS</a:t>
            </a:r>
            <a:endParaRPr lang="en-GB" altLang="en-US" sz="1600" dirty="0">
              <a:ea typeface="ヒラギノ角ゴ Pro W3"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Grp="1" noChangeArrowheads="1"/>
          </p:cNvSpPr>
          <p:nvPr>
            <p:ph type="body" idx="1"/>
          </p:nvPr>
        </p:nvSpPr>
        <p:spPr>
          <a:xfrm>
            <a:off x="345057" y="1195389"/>
            <a:ext cx="8453886" cy="1047479"/>
          </a:xfrm>
        </p:spPr>
        <p:txBody>
          <a:bodyPr>
            <a:normAutofit/>
          </a:bodyPr>
          <a:lstStyle/>
          <a:p>
            <a:pPr eaLnBrk="1" hangingPunct="1">
              <a:spcBef>
                <a:spcPts val="0"/>
              </a:spcBef>
              <a:spcAft>
                <a:spcPts val="600"/>
              </a:spcAft>
            </a:pPr>
            <a:r>
              <a:rPr lang="en-GB" altLang="en-US" sz="1700" dirty="0" smtClean="0">
                <a:latin typeface="Arial" panose="020B0604020202020204" pitchFamily="34" charset="0"/>
                <a:cs typeface="Arial" panose="020B0604020202020204" pitchFamily="34" charset="0"/>
              </a:rPr>
              <a:t>WP3 will focus on the development of </a:t>
            </a:r>
            <a:r>
              <a:rPr lang="en-GB" altLang="en-US" sz="1700" b="1" dirty="0" smtClean="0">
                <a:latin typeface="Arial" panose="020B0604020202020204" pitchFamily="34" charset="0"/>
                <a:cs typeface="Arial" panose="020B0604020202020204" pitchFamily="34" charset="0"/>
              </a:rPr>
              <a:t>novel beam diagnostics </a:t>
            </a:r>
            <a:r>
              <a:rPr lang="en-GB" altLang="en-US" sz="1700" dirty="0" smtClean="0">
                <a:latin typeface="Arial" panose="020B0604020202020204" pitchFamily="34" charset="0"/>
                <a:cs typeface="Arial" panose="020B0604020202020204" pitchFamily="34" charset="0"/>
              </a:rPr>
              <a:t>that have been  identified as critical to the HL-LHC by the CERN Beam Instrumentation group. The work package leader is Stephen Gibson (RHUL</a:t>
            </a:r>
            <a:r>
              <a:rPr lang="en-GB" altLang="en-US" sz="1700" dirty="0" smtClean="0">
                <a:latin typeface="Arial" panose="020B0604020202020204" pitchFamily="34" charset="0"/>
                <a:cs typeface="Arial" panose="020B0604020202020204" pitchFamily="34" charset="0"/>
              </a:rPr>
              <a:t>)</a:t>
            </a:r>
            <a:endParaRPr lang="en-GB" altLang="en-US" sz="1700" dirty="0" smtClean="0">
              <a:latin typeface="Arial" panose="020B0604020202020204" pitchFamily="34" charset="0"/>
              <a:cs typeface="Arial" panose="020B0604020202020204" pitchFamily="34" charset="0"/>
            </a:endParaRPr>
          </a:p>
        </p:txBody>
      </p:sp>
      <p:sp>
        <p:nvSpPr>
          <p:cNvPr id="10" name="TextBox 9"/>
          <p:cNvSpPr txBox="1"/>
          <p:nvPr/>
        </p:nvSpPr>
        <p:spPr>
          <a:xfrm>
            <a:off x="414867" y="464597"/>
            <a:ext cx="2936510" cy="338554"/>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HL-LHC-UK Work Package 3</a:t>
            </a:r>
            <a:endParaRPr lang="en-GB" sz="1600" b="1" dirty="0">
              <a:latin typeface="Arial" panose="020B0604020202020204" pitchFamily="34" charset="0"/>
              <a:cs typeface="Arial" panose="020B0604020202020204" pitchFamily="34" charset="0"/>
            </a:endParaRPr>
          </a:p>
        </p:txBody>
      </p:sp>
      <p:sp>
        <p:nvSpPr>
          <p:cNvPr id="2" name="TextBox 1"/>
          <p:cNvSpPr txBox="1"/>
          <p:nvPr/>
        </p:nvSpPr>
        <p:spPr>
          <a:xfrm>
            <a:off x="5029202" y="2130719"/>
            <a:ext cx="2941606" cy="1138773"/>
          </a:xfrm>
          <a:prstGeom prst="rect">
            <a:avLst/>
          </a:prstGeom>
          <a:noFill/>
        </p:spPr>
        <p:txBody>
          <a:bodyPr wrap="square" rtlCol="0">
            <a:spAutoFit/>
          </a:bodyPr>
          <a:lstStyle/>
          <a:p>
            <a:pPr marL="0" lvl="1" algn="ctr"/>
            <a:r>
              <a:rPr lang="en-GB" altLang="en-US" sz="1700" dirty="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Task 2 : Gas-jet based Beam Monitor (</a:t>
            </a:r>
            <a:r>
              <a:rPr lang="en-GB" altLang="en-US" sz="1700" dirty="0" err="1">
                <a:solidFill>
                  <a:schemeClr val="accent5">
                    <a:lumMod val="75000"/>
                  </a:schemeClr>
                </a:solidFill>
                <a:latin typeface="Arial" panose="020B0604020202020204" pitchFamily="34" charset="0"/>
                <a:ea typeface="ＭＳ Ｐゴシック" pitchFamily="34" charset="-128"/>
                <a:cs typeface="Arial" panose="020B0604020202020204" pitchFamily="34" charset="0"/>
              </a:rPr>
              <a:t>Welsch</a:t>
            </a:r>
            <a:r>
              <a:rPr lang="en-GB" altLang="en-US" sz="1700" dirty="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 Liverpool + CERN Beam </a:t>
            </a:r>
            <a:r>
              <a:rPr lang="en-GB" altLang="en-US" sz="17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Instrumentation</a:t>
            </a:r>
            <a:endParaRPr lang="en-GB" altLang="en-US" sz="1700" dirty="0">
              <a:solidFill>
                <a:schemeClr val="accent5">
                  <a:lumMod val="75000"/>
                </a:schemeClr>
              </a:solidFill>
              <a:latin typeface="Arial" panose="020B0604020202020204" pitchFamily="34" charset="0"/>
              <a:ea typeface="ＭＳ Ｐゴシック" pitchFamily="34" charset="-128"/>
              <a:cs typeface="Arial" panose="020B0604020202020204" pitchFamily="34" charset="0"/>
            </a:endParaRPr>
          </a:p>
        </p:txBody>
      </p:sp>
      <p:sp>
        <p:nvSpPr>
          <p:cNvPr id="3" name="TextBox 2"/>
          <p:cNvSpPr txBox="1"/>
          <p:nvPr/>
        </p:nvSpPr>
        <p:spPr>
          <a:xfrm>
            <a:off x="920606" y="2120197"/>
            <a:ext cx="3312545" cy="1138773"/>
          </a:xfrm>
          <a:prstGeom prst="rect">
            <a:avLst/>
          </a:prstGeom>
          <a:noFill/>
        </p:spPr>
        <p:txBody>
          <a:bodyPr wrap="square" rtlCol="0">
            <a:spAutoFit/>
          </a:bodyPr>
          <a:lstStyle/>
          <a:p>
            <a:pPr marL="0" lvl="1" algn="ctr"/>
            <a:r>
              <a:rPr lang="en-GB" altLang="en-US" sz="1700" dirty="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Task 1 : Electro-Optic Beam Position Monitor (Gibson), RHUL + CERN Beam </a:t>
            </a:r>
            <a:r>
              <a:rPr lang="en-GB" altLang="en-US" sz="17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Instrumentation</a:t>
            </a:r>
            <a:endParaRPr lang="en-GB" altLang="en-US" sz="1700" dirty="0">
              <a:solidFill>
                <a:schemeClr val="accent5">
                  <a:lumMod val="75000"/>
                </a:schemeClr>
              </a:solidFill>
              <a:latin typeface="Arial" panose="020B0604020202020204" pitchFamily="34" charset="0"/>
              <a:ea typeface="ＭＳ Ｐゴシック" pitchFamily="34" charset="-128"/>
              <a:cs typeface="Arial" panose="020B0604020202020204" pitchFamily="34" charset="0"/>
            </a:endParaRPr>
          </a:p>
        </p:txBody>
      </p:sp>
      <p:pic>
        <p:nvPicPr>
          <p:cNvPr id="1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8550" y="5111218"/>
            <a:ext cx="2114078" cy="159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9"/>
          <p:cNvPicPr>
            <a:picLocks noChangeAspect="1"/>
          </p:cNvPicPr>
          <p:nvPr/>
        </p:nvPicPr>
        <p:blipFill>
          <a:blip r:embed="rId3">
            <a:extLst>
              <a:ext uri="{28A0092B-C50C-407E-A947-70E740481C1C}">
                <a14:useLocalDpi xmlns:a14="http://schemas.microsoft.com/office/drawing/2010/main" val="0"/>
              </a:ext>
            </a:extLst>
          </a:blip>
          <a:srcRect t="61795" b="919"/>
          <a:stretch>
            <a:fillRect/>
          </a:stretch>
        </p:blipFill>
        <p:spPr bwMode="auto">
          <a:xfrm>
            <a:off x="2833459" y="3476822"/>
            <a:ext cx="1555664" cy="116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804308" y="3285500"/>
            <a:ext cx="2510596" cy="1763904"/>
            <a:chOff x="71438" y="1945084"/>
            <a:chExt cx="2510596" cy="1763904"/>
          </a:xfrm>
        </p:grpSpPr>
        <p:grpSp>
          <p:nvGrpSpPr>
            <p:cNvPr id="20" name="Group 27"/>
            <p:cNvGrpSpPr>
              <a:grpSpLocks/>
            </p:cNvGrpSpPr>
            <p:nvPr/>
          </p:nvGrpSpPr>
          <p:grpSpPr bwMode="auto">
            <a:xfrm>
              <a:off x="187736" y="1945084"/>
              <a:ext cx="1867392" cy="1295929"/>
              <a:chOff x="179512" y="1988840"/>
              <a:chExt cx="1867338" cy="1296144"/>
            </a:xfrm>
          </p:grpSpPr>
          <p:pic>
            <p:nvPicPr>
              <p:cNvPr id="2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132856"/>
                <a:ext cx="1867338"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16"/>
              <p:cNvCxnSpPr>
                <a:cxnSpLocks noChangeShapeType="1"/>
              </p:cNvCxnSpPr>
              <p:nvPr/>
            </p:nvCxnSpPr>
            <p:spPr bwMode="auto">
              <a:xfrm>
                <a:off x="971600" y="1988840"/>
                <a:ext cx="0" cy="1224136"/>
              </a:xfrm>
              <a:prstGeom prst="straightConnector1">
                <a:avLst/>
              </a:prstGeom>
              <a:noFill/>
              <a:ln w="25400">
                <a:solidFill>
                  <a:srgbClr val="FF0000"/>
                </a:solidFill>
                <a:round/>
                <a:headEnd type="none" w="sm" len="sm"/>
                <a:tailEnd/>
              </a:ln>
              <a:extLst>
                <a:ext uri="{909E8E84-426E-40DD-AFC4-6F175D3DCCD1}">
                  <a14:hiddenFill xmlns:a14="http://schemas.microsoft.com/office/drawing/2010/main">
                    <a:noFill/>
                  </a14:hiddenFill>
                </a:ext>
              </a:extLst>
            </p:spPr>
          </p:cxnSp>
          <p:cxnSp>
            <p:nvCxnSpPr>
              <p:cNvPr id="27" name="Straight Arrow Connector 16"/>
              <p:cNvCxnSpPr>
                <a:cxnSpLocks noChangeShapeType="1"/>
              </p:cNvCxnSpPr>
              <p:nvPr/>
            </p:nvCxnSpPr>
            <p:spPr bwMode="auto">
              <a:xfrm>
                <a:off x="1259632" y="1988840"/>
                <a:ext cx="0" cy="1224136"/>
              </a:xfrm>
              <a:prstGeom prst="straightConnector1">
                <a:avLst/>
              </a:prstGeom>
              <a:noFill/>
              <a:ln w="25400">
                <a:solidFill>
                  <a:srgbClr val="FF0000"/>
                </a:solidFill>
                <a:round/>
                <a:headEnd type="none" w="sm" len="sm"/>
                <a:tailEnd/>
              </a:ln>
              <a:extLst>
                <a:ext uri="{909E8E84-426E-40DD-AFC4-6F175D3DCCD1}">
                  <a14:hiddenFill xmlns:a14="http://schemas.microsoft.com/office/drawing/2010/main">
                    <a:noFill/>
                  </a14:hiddenFill>
                </a:ext>
              </a:extLst>
            </p:spPr>
          </p:cxnSp>
          <p:cxnSp>
            <p:nvCxnSpPr>
              <p:cNvPr id="28" name="Straight Arrow Connector 16"/>
              <p:cNvCxnSpPr>
                <a:cxnSpLocks noChangeShapeType="1"/>
              </p:cNvCxnSpPr>
              <p:nvPr/>
            </p:nvCxnSpPr>
            <p:spPr bwMode="auto">
              <a:xfrm>
                <a:off x="971600" y="3212976"/>
                <a:ext cx="288032" cy="0"/>
              </a:xfrm>
              <a:prstGeom prst="straightConnector1">
                <a:avLst/>
              </a:prstGeom>
              <a:noFill/>
              <a:ln w="25400">
                <a:solidFill>
                  <a:srgbClr val="FF0000"/>
                </a:solidFill>
                <a:round/>
                <a:headEnd type="none" w="sm" len="sm"/>
                <a:tailEnd/>
              </a:ln>
              <a:extLst>
                <a:ext uri="{909E8E84-426E-40DD-AFC4-6F175D3DCCD1}">
                  <a14:hiddenFill xmlns:a14="http://schemas.microsoft.com/office/drawing/2010/main">
                    <a:noFill/>
                  </a14:hiddenFill>
                </a:ext>
              </a:extLst>
            </p:spPr>
          </p:cxnSp>
        </p:grpSp>
        <p:cxnSp>
          <p:nvCxnSpPr>
            <p:cNvPr id="21" name="Straight Arrow Connector 20"/>
            <p:cNvCxnSpPr/>
            <p:nvPr/>
          </p:nvCxnSpPr>
          <p:spPr bwMode="auto">
            <a:xfrm>
              <a:off x="682625" y="3492500"/>
              <a:ext cx="792163" cy="0"/>
            </a:xfrm>
            <a:prstGeom prst="straightConnector1">
              <a:avLst/>
            </a:prstGeom>
            <a:solidFill>
              <a:schemeClr val="accent1"/>
            </a:solidFill>
            <a:ln w="47625" cap="flat" cmpd="sng" algn="ctr">
              <a:solidFill>
                <a:srgbClr val="3366FF"/>
              </a:solidFill>
              <a:prstDash val="solid"/>
              <a:round/>
              <a:headEnd type="none" w="med" len="med"/>
              <a:tailEnd type="stealth" w="med"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64517"/>
            <p:cNvSpPr txBox="1">
              <a:spLocks noChangeArrowheads="1"/>
            </p:cNvSpPr>
            <p:nvPr/>
          </p:nvSpPr>
          <p:spPr bwMode="auto">
            <a:xfrm>
              <a:off x="71438" y="3185855"/>
              <a:ext cx="827607" cy="52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400"/>
                <a:t>Proton bunch</a:t>
              </a:r>
            </a:p>
          </p:txBody>
        </p:sp>
        <p:sp>
          <p:nvSpPr>
            <p:cNvPr id="23" name="TextBox 64519"/>
            <p:cNvSpPr txBox="1">
              <a:spLocks noChangeArrowheads="1"/>
            </p:cNvSpPr>
            <p:nvPr/>
          </p:nvSpPr>
          <p:spPr bwMode="auto">
            <a:xfrm>
              <a:off x="1619145" y="3257270"/>
              <a:ext cx="962889" cy="30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400">
                  <a:solidFill>
                    <a:srgbClr val="FF6600"/>
                  </a:solidFill>
                </a:rPr>
                <a:t>eo-crystal</a:t>
              </a:r>
            </a:p>
          </p:txBody>
        </p:sp>
        <p:cxnSp>
          <p:nvCxnSpPr>
            <p:cNvPr id="24" name="Straight Arrow Connector 16"/>
            <p:cNvCxnSpPr>
              <a:cxnSpLocks noChangeShapeType="1"/>
            </p:cNvCxnSpPr>
            <p:nvPr/>
          </p:nvCxnSpPr>
          <p:spPr bwMode="auto">
            <a:xfrm flipH="1" flipV="1">
              <a:off x="1111577" y="3303500"/>
              <a:ext cx="579579" cy="117504"/>
            </a:xfrm>
            <a:prstGeom prst="straightConnector1">
              <a:avLst/>
            </a:prstGeom>
            <a:noFill/>
            <a:ln w="12700">
              <a:solidFill>
                <a:srgbClr val="FF6600"/>
              </a:solidFill>
              <a:round/>
              <a:headEnd type="none" w="sm" len="sm"/>
              <a:tailEnd/>
            </a:ln>
            <a:extLst>
              <a:ext uri="{909E8E84-426E-40DD-AFC4-6F175D3DCCD1}">
                <a14:hiddenFill xmlns:a14="http://schemas.microsoft.com/office/drawing/2010/main">
                  <a:noFill/>
                </a14:hiddenFill>
              </a:ext>
            </a:extLst>
          </p:spPr>
        </p:cxnSp>
      </p:grpSp>
      <p:pic>
        <p:nvPicPr>
          <p:cNvPr id="4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6111" y="3775380"/>
            <a:ext cx="3887788"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Grp="1" noChangeArrowheads="1"/>
          </p:cNvSpPr>
          <p:nvPr>
            <p:ph type="body" idx="1"/>
          </p:nvPr>
        </p:nvSpPr>
        <p:spPr>
          <a:xfrm>
            <a:off x="414867" y="908050"/>
            <a:ext cx="8211548" cy="1567731"/>
          </a:xfrm>
        </p:spPr>
        <p:txBody>
          <a:bodyPr>
            <a:normAutofit lnSpcReduction="10000"/>
          </a:bodyPr>
          <a:lstStyle/>
          <a:p>
            <a:pPr eaLnBrk="1" hangingPunct="1"/>
            <a:r>
              <a:rPr lang="en-GB" altLang="en-US" sz="1600" dirty="0" smtClean="0">
                <a:latin typeface="Arial" panose="020B0604020202020204" pitchFamily="34" charset="0"/>
                <a:cs typeface="Arial" panose="020B0604020202020204" pitchFamily="34" charset="0"/>
              </a:rPr>
              <a:t>WP4 will focus on the </a:t>
            </a:r>
            <a:r>
              <a:rPr lang="en-GB" altLang="en-US" sz="1600" b="1" dirty="0" smtClean="0">
                <a:latin typeface="Arial" panose="020B0604020202020204" pitchFamily="34" charset="0"/>
                <a:cs typeface="Arial" panose="020B0604020202020204" pitchFamily="34" charset="0"/>
              </a:rPr>
              <a:t>cryogenic/electrical interfaces,  quench protection, and the testing of the SC-Links</a:t>
            </a:r>
            <a:r>
              <a:rPr lang="en-GB" altLang="en-US" sz="1600" dirty="0" smtClean="0">
                <a:latin typeface="Arial" panose="020B0604020202020204" pitchFamily="34" charset="0"/>
                <a:cs typeface="Arial" panose="020B0604020202020204" pitchFamily="34" charset="0"/>
              </a:rPr>
              <a:t>. It will delivering the full mechanical design of distribution </a:t>
            </a:r>
            <a:r>
              <a:rPr lang="en-GB" altLang="en-US" sz="1600" dirty="0" err="1" smtClean="0">
                <a:latin typeface="Arial" panose="020B0604020202020204" pitchFamily="34" charset="0"/>
                <a:cs typeface="Arial" panose="020B0604020202020204" pitchFamily="34" charset="0"/>
              </a:rPr>
              <a:t>feedbox</a:t>
            </a:r>
            <a:r>
              <a:rPr lang="en-GB" altLang="en-US" sz="1600" dirty="0" smtClean="0">
                <a:latin typeface="Arial" panose="020B0604020202020204" pitchFamily="34" charset="0"/>
                <a:cs typeface="Arial" panose="020B0604020202020204" pitchFamily="34" charset="0"/>
              </a:rPr>
              <a:t> </a:t>
            </a:r>
            <a:r>
              <a:rPr lang="en-GB" altLang="en-US" sz="1600" dirty="0" err="1" smtClean="0">
                <a:latin typeface="Arial" panose="020B0604020202020204" pitchFamily="34" charset="0"/>
                <a:cs typeface="Arial" panose="020B0604020202020204" pitchFamily="34" charset="0"/>
              </a:rPr>
              <a:t>cryomodules</a:t>
            </a:r>
            <a:r>
              <a:rPr lang="en-GB" altLang="en-US" sz="1600" dirty="0" smtClean="0">
                <a:latin typeface="Arial" panose="020B0604020202020204" pitchFamily="34" charset="0"/>
                <a:cs typeface="Arial" panose="020B0604020202020204" pitchFamily="34" charset="0"/>
              </a:rPr>
              <a:t> </a:t>
            </a:r>
            <a:r>
              <a:rPr lang="en-GB" altLang="en-US" sz="1600" dirty="0" smtClean="0">
                <a:latin typeface="Arial" panose="020B0604020202020204" pitchFamily="34" charset="0"/>
                <a:cs typeface="Arial" panose="020B0604020202020204" pitchFamily="34" charset="0"/>
              </a:rPr>
              <a:t>and </a:t>
            </a:r>
            <a:r>
              <a:rPr lang="en-GB" altLang="en-US" sz="1600" dirty="0" smtClean="0">
                <a:latin typeface="Arial" panose="020B0604020202020204" pitchFamily="34" charset="0"/>
                <a:cs typeface="Arial" panose="020B0604020202020204" pitchFamily="34" charset="0"/>
              </a:rPr>
              <a:t>manufacture the pre-series prototype hardware </a:t>
            </a:r>
            <a:r>
              <a:rPr lang="en-GB" altLang="en-US" sz="1600" dirty="0" smtClean="0">
                <a:latin typeface="Arial" panose="020B0604020202020204" pitchFamily="34" charset="0"/>
                <a:cs typeface="Arial" panose="020B0604020202020204" pitchFamily="34" charset="0"/>
              </a:rPr>
              <a:t>. </a:t>
            </a:r>
            <a:r>
              <a:rPr lang="en-GB" altLang="en-US" sz="1600" dirty="0" smtClean="0">
                <a:latin typeface="Arial" panose="020B0604020202020204" pitchFamily="34" charset="0"/>
                <a:cs typeface="Arial" panose="020B0604020202020204" pitchFamily="34" charset="0"/>
              </a:rPr>
              <a:t>The leader is </a:t>
            </a:r>
            <a:r>
              <a:rPr lang="en-GB" altLang="en-US" sz="1600" dirty="0" err="1" smtClean="0">
                <a:latin typeface="Arial" panose="020B0604020202020204" pitchFamily="34" charset="0"/>
                <a:cs typeface="Arial" panose="020B0604020202020204" pitchFamily="34" charset="0"/>
              </a:rPr>
              <a:t>Yifeng</a:t>
            </a:r>
            <a:r>
              <a:rPr lang="en-GB" altLang="en-US" sz="1600" dirty="0" smtClean="0">
                <a:latin typeface="Arial" panose="020B0604020202020204" pitchFamily="34" charset="0"/>
                <a:cs typeface="Arial" panose="020B0604020202020204" pitchFamily="34" charset="0"/>
              </a:rPr>
              <a:t> Yang (Southampton)</a:t>
            </a:r>
          </a:p>
          <a:p>
            <a:pPr lvl="1" eaLnBrk="1" hangingPunct="1"/>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Task 1 : SC-Link interface to HTS current leads (Yang), </a:t>
            </a:r>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Southampton</a:t>
            </a:r>
            <a:endPar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endParaRPr>
          </a:p>
          <a:p>
            <a:pPr lvl="1" eaLnBrk="1" hangingPunct="1"/>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Task 2 : SC-Link interface to Magnets (Yang), </a:t>
            </a:r>
            <a:r>
              <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rPr>
              <a:t>Southampton</a:t>
            </a:r>
            <a:endParaRPr lang="en-GB" altLang="en-US" sz="1600" dirty="0" smtClean="0">
              <a:solidFill>
                <a:schemeClr val="accent5">
                  <a:lumMod val="75000"/>
                </a:schemeClr>
              </a:solidFill>
              <a:latin typeface="Arial" panose="020B0604020202020204" pitchFamily="34" charset="0"/>
              <a:ea typeface="ＭＳ Ｐゴシック" pitchFamily="34" charset="-128"/>
              <a:cs typeface="Arial" panose="020B0604020202020204" pitchFamily="34" charset="0"/>
            </a:endParaRPr>
          </a:p>
          <a:p>
            <a:pPr lvl="1" eaLnBrk="1" hangingPunct="1"/>
            <a:endParaRPr lang="en-GB" altLang="en-US" sz="1600" dirty="0" smtClean="0">
              <a:ea typeface="ＭＳ Ｐゴシック" pitchFamily="34" charset="-128"/>
            </a:endParaRPr>
          </a:p>
          <a:p>
            <a:pPr marL="0" indent="0" eaLnBrk="1" hangingPunct="1">
              <a:buNone/>
            </a:pPr>
            <a:endParaRPr lang="en-GB" altLang="en-US" sz="1600" dirty="0" smtClean="0">
              <a:cs typeface="Arial" pitchFamily="34" charset="0"/>
            </a:endParaRPr>
          </a:p>
        </p:txBody>
      </p:sp>
      <p:sp>
        <p:nvSpPr>
          <p:cNvPr id="5" name="TextBox 4"/>
          <p:cNvSpPr txBox="1"/>
          <p:nvPr/>
        </p:nvSpPr>
        <p:spPr>
          <a:xfrm>
            <a:off x="414867" y="464597"/>
            <a:ext cx="2936510" cy="338554"/>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HL-LHC-UK Work Package 4</a:t>
            </a:r>
            <a:endParaRPr lang="en-GB" sz="1600" b="1" dirty="0">
              <a:latin typeface="Arial" panose="020B0604020202020204" pitchFamily="34" charset="0"/>
              <a:cs typeface="Arial" panose="020B0604020202020204" pitchFamily="34" charset="0"/>
            </a:endParaRPr>
          </a:p>
        </p:txBody>
      </p:sp>
      <p:grpSp>
        <p:nvGrpSpPr>
          <p:cNvPr id="3" name="Group 2"/>
          <p:cNvGrpSpPr/>
          <p:nvPr/>
        </p:nvGrpSpPr>
        <p:grpSpPr>
          <a:xfrm>
            <a:off x="5116976" y="2637630"/>
            <a:ext cx="3167063" cy="2843212"/>
            <a:chOff x="5537799" y="2738319"/>
            <a:chExt cx="3167063" cy="2843212"/>
          </a:xfrm>
        </p:grpSpPr>
        <p:pic>
          <p:nvPicPr>
            <p:cNvPr id="6" name="Picture 4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7799" y="3260606"/>
              <a:ext cx="316706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1"/>
            <p:cNvSpPr txBox="1">
              <a:spLocks noChangeArrowheads="1"/>
            </p:cNvSpPr>
            <p:nvPr/>
          </p:nvSpPr>
          <p:spPr bwMode="auto">
            <a:xfrm>
              <a:off x="5644642" y="2738319"/>
              <a:ext cx="2663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GB" altLang="en-US" sz="1400" dirty="0"/>
                <a:t>Enhancing minimum quench energy by cooling optimisation</a:t>
              </a:r>
            </a:p>
          </p:txBody>
        </p:sp>
      </p:grpSp>
      <p:pic>
        <p:nvPicPr>
          <p:cNvPr id="8" name="Picture 4"/>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59991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1165016" y="5659258"/>
            <a:ext cx="66591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GB" altLang="en-US" sz="1400" dirty="0"/>
              <a:t>Extending optical thermal sensing to cryogenic temperatures for quench detection </a:t>
            </a:r>
          </a:p>
        </p:txBody>
      </p:sp>
      <p:grpSp>
        <p:nvGrpSpPr>
          <p:cNvPr id="2" name="Group 1"/>
          <p:cNvGrpSpPr/>
          <p:nvPr/>
        </p:nvGrpSpPr>
        <p:grpSpPr>
          <a:xfrm>
            <a:off x="816768" y="2957512"/>
            <a:ext cx="4071937" cy="2254250"/>
            <a:chOff x="147638" y="3405188"/>
            <a:chExt cx="4071937" cy="2254250"/>
          </a:xfrm>
        </p:grpSpPr>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l="5908" t="539" r="5013" b="3474"/>
            <a:stretch>
              <a:fillRect/>
            </a:stretch>
          </p:blipFill>
          <p:spPr bwMode="auto">
            <a:xfrm>
              <a:off x="147638" y="3405188"/>
              <a:ext cx="2255837" cy="225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7"/>
            <p:cNvSpPr txBox="1">
              <a:spLocks noChangeArrowheads="1"/>
            </p:cNvSpPr>
            <p:nvPr/>
          </p:nvSpPr>
          <p:spPr bwMode="auto">
            <a:xfrm>
              <a:off x="2555875" y="3644900"/>
              <a:ext cx="16637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t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GB" altLang="en-US" sz="1400">
                  <a:sym typeface="Symbol" pitchFamily="18" charset="2"/>
                </a:rPr>
                <a:t>200kA HL-LHC SC-Link Layout</a:t>
              </a:r>
            </a:p>
            <a:p>
              <a:pPr eaLnBrk="1" hangingPunct="1"/>
              <a:endParaRPr lang="en-GB" altLang="en-US" sz="1400">
                <a:sym typeface="Symbol" pitchFamily="18" charset="2"/>
              </a:endParaRPr>
            </a:p>
            <a:p>
              <a:pPr eaLnBrk="1" hangingPunct="1"/>
              <a:r>
                <a:rPr lang="en-GB" altLang="en-US" sz="1400">
                  <a:sym typeface="Symbol" pitchFamily="18" charset="2"/>
                </a:rPr>
                <a:t>6x 20 kA cables</a:t>
              </a:r>
            </a:p>
            <a:p>
              <a:pPr eaLnBrk="1" hangingPunct="1"/>
              <a:endParaRPr lang="en-GB" altLang="en-US" sz="1400">
                <a:sym typeface="Symbol" pitchFamily="18" charset="2"/>
              </a:endParaRPr>
            </a:p>
            <a:p>
              <a:pPr eaLnBrk="1" hangingPunct="1"/>
              <a:r>
                <a:rPr lang="en-GB" altLang="en-US" sz="1400">
                  <a:sym typeface="Symbol" pitchFamily="18" charset="2"/>
                </a:rPr>
                <a:t>7x ±3kA cables</a:t>
              </a:r>
            </a:p>
            <a:p>
              <a:pPr eaLnBrk="1" hangingPunct="1"/>
              <a:endParaRPr lang="en-GB" altLang="en-US" sz="1400">
                <a:sym typeface="Symbol" pitchFamily="18" charset="2"/>
              </a:endParaRPr>
            </a:p>
            <a:p>
              <a:pPr eaLnBrk="1" hangingPunct="1"/>
              <a:r>
                <a:rPr lang="en-GB" altLang="en-US" sz="1400">
                  <a:sym typeface="Symbol" pitchFamily="18" charset="2"/>
                </a:rPr>
                <a:t>24x 600A cables </a:t>
              </a:r>
              <a:endParaRPr lang="en-GB" altLang="en-US" sz="1400"/>
            </a:p>
          </p:txBody>
        </p:sp>
        <p:cxnSp>
          <p:nvCxnSpPr>
            <p:cNvPr id="12" name="Straight Arrow Connector 11"/>
            <p:cNvCxnSpPr/>
            <p:nvPr/>
          </p:nvCxnSpPr>
          <p:spPr bwMode="auto">
            <a:xfrm flipH="1" flipV="1">
              <a:off x="2195513" y="4221163"/>
              <a:ext cx="360362" cy="1444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2247900" y="4627563"/>
              <a:ext cx="360363" cy="1444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H="1" flipV="1">
              <a:off x="1403350" y="4718050"/>
              <a:ext cx="1152525" cy="5207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latin typeface="Arial" panose="020B0604020202020204" pitchFamily="34" charset="0"/>
                <a:cs typeface="Arial" panose="020B0604020202020204" pitchFamily="34" charset="0"/>
              </a:rPr>
              <a:t>Proton Drivers for Particle Physics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938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0944" y="441986"/>
            <a:ext cx="1938958" cy="338554"/>
          </a:xfrm>
          <a:prstGeom prst="rect">
            <a:avLst/>
          </a:prstGeom>
          <a:noFill/>
        </p:spPr>
        <p:txBody>
          <a:bodyPr wrap="square" rtlCol="0">
            <a:spAutoFit/>
          </a:bodyPr>
          <a:lstStyle/>
          <a:p>
            <a:r>
              <a:rPr lang="en-GB" sz="1600" b="1" dirty="0" smtClean="0">
                <a:latin typeface="Arial" panose="020B0604020202020204" pitchFamily="34" charset="0"/>
                <a:cs typeface="Arial" panose="020B0604020202020204" pitchFamily="34" charset="0"/>
              </a:rPr>
              <a:t>MICE and IDS-NF</a:t>
            </a:r>
          </a:p>
        </p:txBody>
      </p:sp>
      <p:sp>
        <p:nvSpPr>
          <p:cNvPr id="6" name="TextBox 5"/>
          <p:cNvSpPr txBox="1"/>
          <p:nvPr/>
        </p:nvSpPr>
        <p:spPr>
          <a:xfrm>
            <a:off x="614458" y="1144371"/>
            <a:ext cx="3863643" cy="58477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1600" dirty="0" smtClean="0">
                <a:latin typeface="Arial" panose="020B0604020202020204" pitchFamily="34" charset="0"/>
                <a:cs typeface="Arial" panose="020B0604020202020204" pitchFamily="34" charset="0"/>
              </a:rPr>
              <a:t>ISIS is the proton driver for the Muon Ionization Cooling Experiment</a:t>
            </a:r>
            <a:endParaRPr lang="en-GB" sz="1600" dirty="0">
              <a:latin typeface="Arial" panose="020B0604020202020204" pitchFamily="34" charset="0"/>
              <a:cs typeface="Arial" panose="020B0604020202020204" pitchFamily="34" charset="0"/>
            </a:endParaRPr>
          </a:p>
        </p:txBody>
      </p:sp>
      <p:sp>
        <p:nvSpPr>
          <p:cNvPr id="7" name="TextBox 6"/>
          <p:cNvSpPr txBox="1"/>
          <p:nvPr/>
        </p:nvSpPr>
        <p:spPr>
          <a:xfrm>
            <a:off x="3649469" y="4108989"/>
            <a:ext cx="2453365" cy="523220"/>
          </a:xfrm>
          <a:prstGeom prst="rect">
            <a:avLst/>
          </a:prstGeom>
          <a:noFill/>
        </p:spPr>
        <p:txBody>
          <a:bodyPr wrap="none" rtlCol="0">
            <a:spAutoFit/>
          </a:bodyPr>
          <a:lstStyle/>
          <a:p>
            <a:pPr algn="ctr"/>
            <a:r>
              <a:rPr lang="en-GB" sz="1600" b="1" dirty="0" smtClean="0">
                <a:solidFill>
                  <a:schemeClr val="accent5">
                    <a:lumMod val="75000"/>
                  </a:schemeClr>
                </a:solidFill>
                <a:latin typeface="Arial" panose="020B0604020202020204" pitchFamily="34" charset="0"/>
                <a:cs typeface="Arial" panose="020B0604020202020204" pitchFamily="34" charset="0"/>
              </a:rPr>
              <a:t>MICE – Pavel </a:t>
            </a:r>
            <a:r>
              <a:rPr lang="en-GB" sz="1600" b="1" dirty="0" err="1" smtClean="0">
                <a:solidFill>
                  <a:schemeClr val="accent5">
                    <a:lumMod val="75000"/>
                  </a:schemeClr>
                </a:solidFill>
                <a:latin typeface="Arial" panose="020B0604020202020204" pitchFamily="34" charset="0"/>
                <a:cs typeface="Arial" panose="020B0604020202020204" pitchFamily="34" charset="0"/>
              </a:rPr>
              <a:t>Snopok</a:t>
            </a:r>
            <a:endParaRPr lang="en-GB" sz="1600" b="1" dirty="0" smtClean="0">
              <a:solidFill>
                <a:schemeClr val="accent5">
                  <a:lumMod val="75000"/>
                </a:schemeClr>
              </a:solidFill>
              <a:latin typeface="Arial" panose="020B0604020202020204" pitchFamily="34" charset="0"/>
              <a:cs typeface="Arial" panose="020B0604020202020204" pitchFamily="34" charset="0"/>
            </a:endParaRPr>
          </a:p>
          <a:p>
            <a:pPr algn="ctr"/>
            <a:r>
              <a:rPr lang="en-GB" sz="1200" dirty="0" smtClean="0">
                <a:solidFill>
                  <a:schemeClr val="accent5">
                    <a:lumMod val="75000"/>
                  </a:schemeClr>
                </a:solidFill>
                <a:latin typeface="Arial" panose="020B0604020202020204" pitchFamily="34" charset="0"/>
                <a:cs typeface="Arial" panose="020B0604020202020204" pitchFamily="34" charset="0"/>
              </a:rPr>
              <a:t>Working Group Session 1: WG4</a:t>
            </a:r>
            <a:endParaRPr lang="en-GB" sz="1200" dirty="0">
              <a:solidFill>
                <a:schemeClr val="accent5">
                  <a:lumMod val="7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1058">
            <a:off x="4439373" y="1124288"/>
            <a:ext cx="3706484" cy="2779862"/>
          </a:xfrm>
          <a:prstGeom prst="rect">
            <a:avLst/>
          </a:prstGeom>
        </p:spPr>
      </p:pic>
      <p:sp>
        <p:nvSpPr>
          <p:cNvPr id="9" name="TextBox 8"/>
          <p:cNvSpPr txBox="1"/>
          <p:nvPr/>
        </p:nvSpPr>
        <p:spPr>
          <a:xfrm>
            <a:off x="614460" y="5387159"/>
            <a:ext cx="7727284" cy="92333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Significant UK contributions towards proton drivers for neutrino factory as part of recent(</a:t>
            </a:r>
            <a:r>
              <a:rPr lang="en-GB" dirty="0" err="1">
                <a:latin typeface="Arial" panose="020B0604020202020204" pitchFamily="34" charset="0"/>
                <a:cs typeface="Arial" panose="020B0604020202020204" pitchFamily="34" charset="0"/>
              </a:rPr>
              <a:t>ish</a:t>
            </a:r>
            <a:r>
              <a:rPr lang="en-GB" dirty="0">
                <a:latin typeface="Arial" panose="020B0604020202020204" pitchFamily="34" charset="0"/>
                <a:cs typeface="Arial" panose="020B0604020202020204" pitchFamily="34" charset="0"/>
              </a:rPr>
              <a:t>) IDS-NF </a:t>
            </a:r>
            <a:r>
              <a:rPr lang="en-GB" dirty="0" smtClean="0">
                <a:latin typeface="Arial" panose="020B0604020202020204" pitchFamily="34" charset="0"/>
                <a:cs typeface="Arial" panose="020B0604020202020204" pitchFamily="34" charset="0"/>
              </a:rPr>
              <a:t>study – beam dynamics, conceptual layout, </a:t>
            </a:r>
            <a:r>
              <a:rPr lang="en-GB" dirty="0" err="1" smtClean="0">
                <a:latin typeface="Arial" panose="020B0604020202020204" pitchFamily="34" charset="0"/>
                <a:cs typeface="Arial" panose="020B0604020202020204" pitchFamily="34" charset="0"/>
              </a:rPr>
              <a:t>targetry</a:t>
            </a:r>
            <a:r>
              <a:rPr lang="en-GB" dirty="0" smtClean="0">
                <a:latin typeface="Arial" panose="020B0604020202020204" pitchFamily="34" charset="0"/>
                <a:cs typeface="Arial" panose="020B0604020202020204" pitchFamily="34" charset="0"/>
              </a:rPr>
              <a:t>, </a:t>
            </a:r>
            <a:r>
              <a:rPr lang="en-GB" i="1" dirty="0" smtClean="0">
                <a:latin typeface="Arial" panose="020B0604020202020204" pitchFamily="34" charset="0"/>
                <a:cs typeface="Arial" panose="020B0604020202020204" pitchFamily="34" charset="0"/>
              </a:rPr>
              <a:t>etc.</a:t>
            </a:r>
            <a:endParaRPr lang="en-GB"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675" y="1825970"/>
            <a:ext cx="2398144" cy="3193270"/>
          </a:xfrm>
          <a:prstGeom prst="rect">
            <a:avLst/>
          </a:prstGeom>
        </p:spPr>
      </p:pic>
    </p:spTree>
    <p:extLst>
      <p:ext uri="{BB962C8B-B14F-4D97-AF65-F5344CB8AC3E}">
        <p14:creationId xmlns:p14="http://schemas.microsoft.com/office/powerpoint/2010/main" val="3008217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latin typeface="Arial" panose="020B0604020202020204" pitchFamily="34" charset="0"/>
                <a:cs typeface="Arial" panose="020B0604020202020204" pitchFamily="34" charset="0"/>
              </a:rPr>
              <a:t>ADS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1558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944" y="441986"/>
            <a:ext cx="1495655" cy="338554"/>
          </a:xfrm>
          <a:prstGeom prst="rect">
            <a:avLst/>
          </a:prstGeom>
          <a:noFill/>
        </p:spPr>
        <p:txBody>
          <a:bodyPr wrap="square" rtlCol="0">
            <a:spAutoFit/>
          </a:bodyPr>
          <a:lstStyle/>
          <a:p>
            <a:r>
              <a:rPr lang="en-GB" sz="1600" b="1" dirty="0" smtClean="0">
                <a:latin typeface="Arial" panose="020B0604020202020204" pitchFamily="34" charset="0"/>
                <a:cs typeface="Arial" panose="020B0604020202020204" pitchFamily="34" charset="0"/>
              </a:rPr>
              <a:t>ADSR FFAGs</a:t>
            </a:r>
          </a:p>
        </p:txBody>
      </p:sp>
      <p:sp>
        <p:nvSpPr>
          <p:cNvPr id="2" name="TextBox 1"/>
          <p:cNvSpPr txBox="1"/>
          <p:nvPr/>
        </p:nvSpPr>
        <p:spPr>
          <a:xfrm>
            <a:off x="510943" y="790297"/>
            <a:ext cx="3680056" cy="433965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1600" dirty="0" smtClean="0">
                <a:latin typeface="Arial" panose="020B0604020202020204" pitchFamily="34" charset="0"/>
                <a:cs typeface="Arial" panose="020B0604020202020204" pitchFamily="34" charset="0"/>
              </a:rPr>
              <a:t>Potential </a:t>
            </a:r>
            <a:r>
              <a:rPr lang="en-GB" sz="1600" dirty="0">
                <a:latin typeface="Arial" panose="020B0604020202020204" pitchFamily="34" charset="0"/>
                <a:cs typeface="Arial" panose="020B0604020202020204" pitchFamily="34" charset="0"/>
              </a:rPr>
              <a:t>for FFAGs for high power application requires simulation and experimental approach to show feasibility</a:t>
            </a:r>
          </a:p>
          <a:p>
            <a:pPr marL="285750" indent="-285750">
              <a:spcAft>
                <a:spcPts val="1200"/>
              </a:spcAft>
              <a:buFont typeface="Arial" panose="020B0604020202020204" pitchFamily="34" charset="0"/>
              <a:buChar char="•"/>
            </a:pPr>
            <a:r>
              <a:rPr lang="en-GB" sz="1600" dirty="0" smtClean="0">
                <a:latin typeface="Arial" panose="020B0604020202020204" pitchFamily="34" charset="0"/>
                <a:cs typeface="Arial" panose="020B0604020202020204" pitchFamily="34" charset="0"/>
              </a:rPr>
              <a:t>Progress </a:t>
            </a:r>
            <a:r>
              <a:rPr lang="en-GB" sz="1600" dirty="0">
                <a:latin typeface="Arial" panose="020B0604020202020204" pitchFamily="34" charset="0"/>
                <a:cs typeface="Arial" panose="020B0604020202020204" pitchFamily="34" charset="0"/>
              </a:rPr>
              <a:t>toward CW isochronous designs </a:t>
            </a:r>
            <a:r>
              <a:rPr lang="en-GB" sz="1600" dirty="0" smtClean="0">
                <a:latin typeface="Arial" panose="020B0604020202020204" pitchFamily="34" charset="0"/>
                <a:cs typeface="Arial" panose="020B0604020202020204" pitchFamily="34" charset="0"/>
              </a:rPr>
              <a:t>(FNAL</a:t>
            </a:r>
            <a:r>
              <a:rPr lang="en-GB" sz="1600" dirty="0">
                <a:latin typeface="Arial" panose="020B0604020202020204" pitchFamily="34" charset="0"/>
                <a:cs typeface="Arial" panose="020B0604020202020204" pitchFamily="34" charset="0"/>
              </a:rPr>
              <a:t>), also Separated Orbit Cyclotron </a:t>
            </a:r>
            <a:r>
              <a:rPr lang="en-GB" sz="1600" dirty="0" smtClean="0">
                <a:latin typeface="Arial" panose="020B0604020202020204" pitchFamily="34" charset="0"/>
                <a:cs typeface="Arial" panose="020B0604020202020204" pitchFamily="34" charset="0"/>
              </a:rPr>
              <a:t>(</a:t>
            </a:r>
            <a:r>
              <a:rPr lang="en-GB" sz="1600" dirty="0" err="1" smtClean="0">
                <a:latin typeface="Arial" panose="020B0604020202020204" pitchFamily="34" charset="0"/>
                <a:cs typeface="Arial" panose="020B0604020202020204" pitchFamily="34" charset="0"/>
              </a:rPr>
              <a:t>ASTeC</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in recent years</a:t>
            </a:r>
          </a:p>
          <a:p>
            <a:pPr marL="285750" indent="-285750">
              <a:spcAft>
                <a:spcPts val="1200"/>
              </a:spcAft>
              <a:buFont typeface="Arial" panose="020B0604020202020204" pitchFamily="34" charset="0"/>
              <a:buChar char="•"/>
            </a:pPr>
            <a:r>
              <a:rPr lang="en-GB" sz="1600" dirty="0" smtClean="0">
                <a:latin typeface="Arial" panose="020B0604020202020204" pitchFamily="34" charset="0"/>
                <a:cs typeface="Arial" panose="020B0604020202020204" pitchFamily="34" charset="0"/>
              </a:rPr>
              <a:t>Simulation </a:t>
            </a:r>
            <a:r>
              <a:rPr lang="en-GB" sz="1600" dirty="0">
                <a:latin typeface="Arial" panose="020B0604020202020204" pitchFamily="34" charset="0"/>
                <a:cs typeface="Arial" panose="020B0604020202020204" pitchFamily="34" charset="0"/>
              </a:rPr>
              <a:t>work ongoing using OPAL </a:t>
            </a:r>
            <a:r>
              <a:rPr lang="en-GB" sz="1600" dirty="0" smtClean="0">
                <a:latin typeface="Arial" panose="020B0604020202020204" pitchFamily="34" charset="0"/>
                <a:cs typeface="Arial" panose="020B0604020202020204" pitchFamily="34" charset="0"/>
              </a:rPr>
              <a:t>in </a:t>
            </a:r>
            <a:r>
              <a:rPr lang="en-GB" sz="1600" dirty="0" err="1" smtClean="0">
                <a:latin typeface="Arial" panose="020B0604020202020204" pitchFamily="34" charset="0"/>
                <a:cs typeface="Arial" panose="020B0604020202020204" pitchFamily="34" charset="0"/>
              </a:rPr>
              <a:t>ASTeC</a:t>
            </a:r>
            <a:r>
              <a:rPr lang="en-GB" sz="1600" dirty="0" smtClean="0">
                <a:latin typeface="Arial" panose="020B0604020202020204" pitchFamily="34" charset="0"/>
                <a:cs typeface="Arial" panose="020B0604020202020204" pitchFamily="34" charset="0"/>
              </a:rPr>
              <a:t> and </a:t>
            </a:r>
            <a:r>
              <a:rPr lang="en-GB" sz="1600" dirty="0">
                <a:latin typeface="Arial" panose="020B0604020202020204" pitchFamily="34" charset="0"/>
                <a:cs typeface="Arial" panose="020B0604020202020204" pitchFamily="34" charset="0"/>
              </a:rPr>
              <a:t>Huddersfield </a:t>
            </a:r>
            <a:r>
              <a:rPr lang="en-GB" sz="1600" dirty="0" smtClean="0">
                <a:latin typeface="Arial" panose="020B0604020202020204" pitchFamily="34" charset="0"/>
                <a:cs typeface="Arial" panose="020B0604020202020204" pitchFamily="34" charset="0"/>
              </a:rPr>
              <a:t>in </a:t>
            </a:r>
            <a:r>
              <a:rPr lang="en-GB" sz="1600" dirty="0">
                <a:latin typeface="Arial" panose="020B0604020202020204" pitchFamily="34" charset="0"/>
                <a:cs typeface="Arial" panose="020B0604020202020204" pitchFamily="34" charset="0"/>
              </a:rPr>
              <a:t>UK and </a:t>
            </a:r>
            <a:r>
              <a:rPr lang="en-GB" sz="1600" dirty="0" smtClean="0">
                <a:latin typeface="Arial" panose="020B0604020202020204" pitchFamily="34" charset="0"/>
                <a:cs typeface="Arial" panose="020B0604020202020204" pitchFamily="34" charset="0"/>
              </a:rPr>
              <a:t>BNL </a:t>
            </a:r>
            <a:r>
              <a:rPr lang="en-GB" sz="1600" dirty="0">
                <a:latin typeface="Arial" panose="020B0604020202020204" pitchFamily="34" charset="0"/>
                <a:cs typeface="Arial" panose="020B0604020202020204" pitchFamily="34" charset="0"/>
              </a:rPr>
              <a:t>both toward ADS designs and high intensity isotope production machines, as well as general code development </a:t>
            </a:r>
            <a:r>
              <a:rPr lang="en-GB" sz="1600" dirty="0" smtClean="0">
                <a:latin typeface="Arial" panose="020B0604020202020204" pitchFamily="34" charset="0"/>
                <a:cs typeface="Arial" panose="020B0604020202020204" pitchFamily="34" charset="0"/>
              </a:rPr>
              <a:t>(</a:t>
            </a:r>
            <a:r>
              <a:rPr lang="en-GB" sz="1600" dirty="0" err="1" smtClean="0">
                <a:latin typeface="Arial" panose="020B0604020202020204" pitchFamily="34" charset="0"/>
                <a:cs typeface="Arial" panose="020B0604020202020204" pitchFamily="34" charset="0"/>
              </a:rPr>
              <a:t>ASTeC</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PSI - OPAL code) to understand high intensity beam </a:t>
            </a:r>
            <a:r>
              <a:rPr lang="en-GB" sz="1600" dirty="0" smtClean="0">
                <a:latin typeface="Arial" panose="020B0604020202020204" pitchFamily="34" charset="0"/>
                <a:cs typeface="Arial" panose="020B0604020202020204" pitchFamily="34" charset="0"/>
              </a:rPr>
              <a:t>dynamics.</a:t>
            </a:r>
            <a:endParaRPr lang="en-GB"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010" y="1077702"/>
            <a:ext cx="4334934" cy="3252082"/>
          </a:xfrm>
          <a:prstGeom prst="rect">
            <a:avLst/>
          </a:prstGeom>
        </p:spPr>
      </p:pic>
      <p:sp>
        <p:nvSpPr>
          <p:cNvPr id="5" name="TextBox 4"/>
          <p:cNvSpPr txBox="1"/>
          <p:nvPr/>
        </p:nvSpPr>
        <p:spPr>
          <a:xfrm>
            <a:off x="510943" y="5132823"/>
            <a:ext cx="8001000"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Collaboration (UK/JAPAN/US) </a:t>
            </a:r>
            <a:r>
              <a:rPr lang="en-GB" sz="1600" dirty="0" smtClean="0">
                <a:latin typeface="Arial" panose="020B0604020202020204" pitchFamily="34" charset="0"/>
                <a:cs typeface="Arial" panose="020B0604020202020204" pitchFamily="34" charset="0"/>
              </a:rPr>
              <a:t>experimental </a:t>
            </a:r>
            <a:r>
              <a:rPr lang="en-GB" sz="1600" dirty="0">
                <a:latin typeface="Arial" panose="020B0604020202020204" pitchFamily="34" charset="0"/>
                <a:cs typeface="Arial" panose="020B0604020202020204" pitchFamily="34" charset="0"/>
              </a:rPr>
              <a:t>campaign using Kyoto University Research Reactor Institute (KURRI) 150 MeV proton FFAG to improve transmission and study high intensity </a:t>
            </a:r>
            <a:r>
              <a:rPr lang="en-GB" sz="1600" dirty="0" smtClean="0">
                <a:latin typeface="Arial" panose="020B0604020202020204" pitchFamily="34" charset="0"/>
                <a:cs typeface="Arial" panose="020B0604020202020204" pitchFamily="34" charset="0"/>
              </a:rPr>
              <a:t>operation.</a:t>
            </a:r>
            <a:endParaRPr lang="en-GB" dirty="0"/>
          </a:p>
        </p:txBody>
      </p:sp>
      <p:sp>
        <p:nvSpPr>
          <p:cNvPr id="6" name="TextBox 5"/>
          <p:cNvSpPr txBox="1"/>
          <p:nvPr/>
        </p:nvSpPr>
        <p:spPr>
          <a:xfrm>
            <a:off x="2289433" y="6121703"/>
            <a:ext cx="4757906" cy="523220"/>
          </a:xfrm>
          <a:prstGeom prst="rect">
            <a:avLst/>
          </a:prstGeom>
          <a:noFill/>
        </p:spPr>
        <p:txBody>
          <a:bodyPr wrap="none" rtlCol="0">
            <a:spAutoFit/>
          </a:bodyPr>
          <a:lstStyle/>
          <a:p>
            <a:pPr algn="ctr"/>
            <a:r>
              <a:rPr lang="en-GB" sz="1600" b="1" dirty="0" smtClean="0">
                <a:solidFill>
                  <a:schemeClr val="accent1">
                    <a:lumMod val="75000"/>
                  </a:schemeClr>
                </a:solidFill>
                <a:latin typeface="Arial" panose="020B0604020202020204" pitchFamily="34" charset="0"/>
                <a:cs typeface="Arial" panose="020B0604020202020204" pitchFamily="34" charset="0"/>
              </a:rPr>
              <a:t>FFAG Development in the UK – David Kelliher</a:t>
            </a:r>
          </a:p>
          <a:p>
            <a:pPr algn="ctr"/>
            <a:r>
              <a:rPr lang="en-GB" sz="1200" dirty="0" smtClean="0">
                <a:solidFill>
                  <a:schemeClr val="accent1">
                    <a:lumMod val="75000"/>
                  </a:schemeClr>
                </a:solidFill>
                <a:latin typeface="Arial" panose="020B0604020202020204" pitchFamily="34" charset="0"/>
                <a:cs typeface="Arial" panose="020B0604020202020204" pitchFamily="34" charset="0"/>
              </a:rPr>
              <a:t>Working Group Session 2: WG4</a:t>
            </a:r>
            <a:endParaRPr lang="en-GB" sz="12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796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latin typeface="Arial" panose="020B0604020202020204" pitchFamily="34" charset="0"/>
                <a:cs typeface="Arial" panose="020B0604020202020204" pitchFamily="34" charset="0"/>
              </a:rPr>
              <a:t>Materials Irradiation</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27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88257" y="3441997"/>
            <a:ext cx="5650301" cy="1077218"/>
          </a:xfrm>
          <a:prstGeom prst="rect">
            <a:avLst/>
          </a:prstGeom>
          <a:noFill/>
        </p:spPr>
        <p:txBody>
          <a:bodyPr wrap="square" rtlCol="0">
            <a:spAutoFit/>
          </a:bodyPr>
          <a:lstStyle/>
          <a:p>
            <a:r>
              <a:rPr lang="en-GB" sz="1600" i="1" dirty="0" smtClean="0">
                <a:latin typeface="Arial" panose="020B0604020202020204" pitchFamily="34" charset="0"/>
                <a:cs typeface="Arial" panose="020B0604020202020204" pitchFamily="34" charset="0"/>
              </a:rPr>
              <a:t>“…laser </a:t>
            </a:r>
            <a:r>
              <a:rPr lang="en-GB" sz="1600" i="1" dirty="0">
                <a:latin typeface="Arial" panose="020B0604020202020204" pitchFamily="34" charset="0"/>
                <a:cs typeface="Arial" panose="020B0604020202020204" pitchFamily="34" charset="0"/>
              </a:rPr>
              <a:t>related </a:t>
            </a:r>
            <a:r>
              <a:rPr lang="en-GB" sz="1600" i="1" dirty="0" smtClean="0">
                <a:latin typeface="Arial" panose="020B0604020202020204" pitchFamily="34" charset="0"/>
                <a:cs typeface="Arial" panose="020B0604020202020204" pitchFamily="34" charset="0"/>
              </a:rPr>
              <a:t>acceleration…a </a:t>
            </a:r>
            <a:r>
              <a:rPr lang="en-GB" sz="1600" i="1" dirty="0">
                <a:latin typeface="Arial" panose="020B0604020202020204" pitchFamily="34" charset="0"/>
                <a:cs typeface="Arial" panose="020B0604020202020204" pitchFamily="34" charset="0"/>
              </a:rPr>
              <a:t>rapid advance in this technology would </a:t>
            </a:r>
            <a:r>
              <a:rPr lang="en-GB" sz="1600" i="1" dirty="0" smtClean="0">
                <a:latin typeface="Arial" panose="020B0604020202020204" pitchFamily="34" charset="0"/>
                <a:cs typeface="Arial" panose="020B0604020202020204" pitchFamily="34" charset="0"/>
              </a:rPr>
              <a:t>certainly be </a:t>
            </a:r>
            <a:r>
              <a:rPr lang="en-GB" sz="1600" i="1" dirty="0">
                <a:latin typeface="Arial" panose="020B0604020202020204" pitchFamily="34" charset="0"/>
                <a:cs typeface="Arial" panose="020B0604020202020204" pitchFamily="34" charset="0"/>
              </a:rPr>
              <a:t>game-changing should it materialise in terms of current high power proton </a:t>
            </a:r>
            <a:r>
              <a:rPr lang="en-GB" sz="1600" i="1" dirty="0" smtClean="0">
                <a:latin typeface="Arial" panose="020B0604020202020204" pitchFamily="34" charset="0"/>
                <a:cs typeface="Arial" panose="020B0604020202020204" pitchFamily="34" charset="0"/>
              </a:rPr>
              <a:t>driver and </a:t>
            </a:r>
            <a:r>
              <a:rPr lang="en-GB" sz="1600" i="1" dirty="0">
                <a:latin typeface="Arial" panose="020B0604020202020204" pitchFamily="34" charset="0"/>
                <a:cs typeface="Arial" panose="020B0604020202020204" pitchFamily="34" charset="0"/>
              </a:rPr>
              <a:t>neutron source thinking</a:t>
            </a:r>
            <a:r>
              <a:rPr lang="en-GB" sz="1600" i="1" dirty="0" smtClean="0">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127" y="3215952"/>
            <a:ext cx="2053084" cy="2903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14867" y="924815"/>
            <a:ext cx="8263305" cy="2062103"/>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Plasma </a:t>
            </a:r>
            <a:r>
              <a:rPr lang="en-GB" sz="1600" dirty="0">
                <a:latin typeface="Arial" panose="020B0604020202020204" pitchFamily="34" charset="0"/>
                <a:cs typeface="Arial" panose="020B0604020202020204" pitchFamily="34" charset="0"/>
              </a:rPr>
              <a:t>Wakefield (PW) projects are being carried out in </a:t>
            </a:r>
            <a:r>
              <a:rPr lang="en-GB" sz="1600" dirty="0" smtClean="0">
                <a:latin typeface="Arial" panose="020B0604020202020204" pitchFamily="34" charset="0"/>
                <a:cs typeface="Arial" panose="020B0604020202020204" pitchFamily="34" charset="0"/>
              </a:rPr>
              <a:t>the UK </a:t>
            </a:r>
            <a:r>
              <a:rPr lang="en-GB" sz="1600" dirty="0">
                <a:latin typeface="Arial" panose="020B0604020202020204" pitchFamily="34" charset="0"/>
                <a:cs typeface="Arial" panose="020B0604020202020204" pitchFamily="34" charset="0"/>
              </a:rPr>
              <a:t>at JAI, ICL, </a:t>
            </a:r>
            <a:r>
              <a:rPr lang="en-GB" sz="1600" dirty="0" smtClean="0">
                <a:latin typeface="Arial" panose="020B0604020202020204" pitchFamily="34" charset="0"/>
                <a:cs typeface="Arial" panose="020B0604020202020204" pitchFamily="34" charset="0"/>
              </a:rPr>
              <a:t>University </a:t>
            </a:r>
            <a:r>
              <a:rPr lang="en-GB" sz="1600" dirty="0">
                <a:latin typeface="Arial" panose="020B0604020202020204" pitchFamily="34" charset="0"/>
                <a:cs typeface="Arial" panose="020B0604020202020204" pitchFamily="34" charset="0"/>
              </a:rPr>
              <a:t>of </a:t>
            </a:r>
            <a:r>
              <a:rPr lang="en-GB" sz="1600" dirty="0" smtClean="0">
                <a:latin typeface="Arial" panose="020B0604020202020204" pitchFamily="34" charset="0"/>
                <a:cs typeface="Arial" panose="020B0604020202020204" pitchFamily="34" charset="0"/>
              </a:rPr>
              <a:t>Strathclyde and STFC Central Laser Facility</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a:t>
            </a:r>
            <a:r>
              <a:rPr lang="en-GB" sz="1600" dirty="0" smtClean="0">
                <a:latin typeface="Arial" panose="020B0604020202020204" pitchFamily="34" charset="0"/>
                <a:cs typeface="Arial" panose="020B0604020202020204" pitchFamily="34" charset="0"/>
              </a:rPr>
              <a:t>UK plays a major role in the Proton </a:t>
            </a:r>
            <a:r>
              <a:rPr lang="en-GB" sz="1600" dirty="0">
                <a:latin typeface="Arial" panose="020B0604020202020204" pitchFamily="34" charset="0"/>
                <a:cs typeface="Arial" panose="020B0604020202020204" pitchFamily="34" charset="0"/>
              </a:rPr>
              <a:t>Driven Plasma Wakefield Acceleration Experiment, </a:t>
            </a:r>
            <a:r>
              <a:rPr lang="en-GB" sz="1600" dirty="0" smtClean="0">
                <a:latin typeface="Arial" panose="020B0604020202020204" pitchFamily="34" charset="0"/>
                <a:cs typeface="Arial" panose="020B0604020202020204" pitchFamily="34" charset="0"/>
              </a:rPr>
              <a:t>AWAKE </a:t>
            </a:r>
            <a:r>
              <a:rPr lang="en-GB" sz="1600" dirty="0">
                <a:latin typeface="Arial" panose="020B0604020202020204" pitchFamily="34" charset="0"/>
                <a:cs typeface="Arial" panose="020B0604020202020204" pitchFamily="34" charset="0"/>
              </a:rPr>
              <a:t>at </a:t>
            </a:r>
            <a:r>
              <a:rPr lang="en-GB" sz="1600" dirty="0" smtClean="0">
                <a:latin typeface="Arial" panose="020B0604020202020204" pitchFamily="34" charset="0"/>
                <a:cs typeface="Arial" panose="020B0604020202020204" pitchFamily="34" charset="0"/>
              </a:rPr>
              <a:t>CERN</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Work </a:t>
            </a:r>
            <a:r>
              <a:rPr lang="en-GB" sz="1600" dirty="0">
                <a:latin typeface="Arial" panose="020B0604020202020204" pitchFamily="34" charset="0"/>
                <a:cs typeface="Arial" panose="020B0604020202020204" pitchFamily="34" charset="0"/>
              </a:rPr>
              <a:t>is being undertaken on laser-driven ion acceleration </a:t>
            </a:r>
            <a:r>
              <a:rPr lang="en-GB" sz="1600" dirty="0" smtClean="0">
                <a:latin typeface="Arial" panose="020B0604020202020204" pitchFamily="34" charset="0"/>
                <a:cs typeface="Arial" panose="020B0604020202020204" pitchFamily="34" charset="0"/>
              </a:rPr>
              <a:t>with </a:t>
            </a:r>
            <a:r>
              <a:rPr lang="en-GB" sz="1600" dirty="0">
                <a:latin typeface="Arial" panose="020B0604020202020204" pitchFamily="34" charset="0"/>
                <a:cs typeface="Arial" panose="020B0604020202020204" pitchFamily="34" charset="0"/>
              </a:rPr>
              <a:t>two national projects led by </a:t>
            </a:r>
            <a:r>
              <a:rPr lang="en-GB" sz="1600" dirty="0" smtClean="0">
                <a:latin typeface="Arial" panose="020B0604020202020204" pitchFamily="34" charset="0"/>
                <a:cs typeface="Arial" panose="020B0604020202020204" pitchFamily="34" charset="0"/>
              </a:rPr>
              <a:t>Queen’s University Belfast</a:t>
            </a:r>
            <a:endParaRPr lang="en-GB" sz="1600" dirty="0">
              <a:latin typeface="Arial" panose="020B0604020202020204" pitchFamily="34" charset="0"/>
              <a:cs typeface="Arial" panose="020B0604020202020204" pitchFamily="34" charset="0"/>
            </a:endParaRPr>
          </a:p>
        </p:txBody>
      </p:sp>
      <p:sp>
        <p:nvSpPr>
          <p:cNvPr id="6" name="TextBox 5"/>
          <p:cNvSpPr txBox="1"/>
          <p:nvPr/>
        </p:nvSpPr>
        <p:spPr>
          <a:xfrm>
            <a:off x="414867" y="464597"/>
            <a:ext cx="3528915" cy="338554"/>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Laser Related Proton Acceleration</a:t>
            </a:r>
            <a:endParaRPr lang="en-GB" sz="1600" b="1" dirty="0">
              <a:latin typeface="Arial" panose="020B0604020202020204" pitchFamily="34" charset="0"/>
              <a:cs typeface="Arial" panose="020B0604020202020204" pitchFamily="34" charset="0"/>
            </a:endParaRPr>
          </a:p>
        </p:txBody>
      </p:sp>
      <p:sp>
        <p:nvSpPr>
          <p:cNvPr id="7" name="TextBox 6"/>
          <p:cNvSpPr txBox="1"/>
          <p:nvPr/>
        </p:nvSpPr>
        <p:spPr>
          <a:xfrm>
            <a:off x="3671390" y="4963006"/>
            <a:ext cx="4116833" cy="523220"/>
          </a:xfrm>
          <a:prstGeom prst="rect">
            <a:avLst/>
          </a:prstGeom>
          <a:noFill/>
        </p:spPr>
        <p:txBody>
          <a:bodyPr wrap="none" rtlCol="0">
            <a:spAutoFit/>
          </a:bodyPr>
          <a:lstStyle/>
          <a:p>
            <a:pPr algn="ctr"/>
            <a:r>
              <a:rPr lang="en-GB" sz="1600" b="1" dirty="0" smtClean="0">
                <a:solidFill>
                  <a:srgbClr val="7030A0"/>
                </a:solidFill>
                <a:latin typeface="Arial" panose="020B0604020202020204" pitchFamily="34" charset="0"/>
                <a:cs typeface="Arial" panose="020B0604020202020204" pitchFamily="34" charset="0"/>
              </a:rPr>
              <a:t>Compact Proton Sources – Ceri Brenner</a:t>
            </a:r>
          </a:p>
          <a:p>
            <a:pPr algn="ctr"/>
            <a:r>
              <a:rPr lang="en-GB" sz="1200" dirty="0" smtClean="0">
                <a:solidFill>
                  <a:srgbClr val="7030A0"/>
                </a:solidFill>
                <a:latin typeface="Arial" panose="020B0604020202020204" pitchFamily="34" charset="0"/>
                <a:cs typeface="Arial" panose="020B0604020202020204" pitchFamily="34" charset="0"/>
              </a:rPr>
              <a:t>Working Group Session 3: WG3+WG4</a:t>
            </a:r>
            <a:endParaRPr lang="en-GB" sz="12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7504" y="451537"/>
            <a:ext cx="4124739" cy="338554"/>
          </a:xfrm>
          <a:prstGeom prst="rect">
            <a:avLst/>
          </a:prstGeom>
          <a:noFill/>
        </p:spPr>
        <p:txBody>
          <a:bodyPr wrap="square" rtlCol="0">
            <a:spAutoFit/>
          </a:bodyPr>
          <a:lstStyle/>
          <a:p>
            <a:r>
              <a:rPr lang="en-GB" sz="1600" b="1" dirty="0" smtClean="0">
                <a:latin typeface="Arial" panose="020B0604020202020204" pitchFamily="34" charset="0"/>
                <a:cs typeface="Arial" panose="020B0604020202020204" pitchFamily="34" charset="0"/>
              </a:rPr>
              <a:t>FAFNIR </a:t>
            </a:r>
            <a:r>
              <a:rPr lang="en-GB" sz="1600" dirty="0" smtClean="0">
                <a:latin typeface="Arial" panose="020B0604020202020204" pitchFamily="34" charset="0"/>
                <a:cs typeface="Arial" panose="020B0604020202020204" pitchFamily="34" charset="0"/>
              </a:rPr>
              <a:t>(40 MeV, 3 - 30</a:t>
            </a:r>
            <a:r>
              <a:rPr lang="en-GB" sz="1600" dirty="0" smtClean="0">
                <a:latin typeface="Arial" panose="020B0604020202020204" pitchFamily="34" charset="0"/>
                <a:cs typeface="Arial" panose="020B0604020202020204" pitchFamily="34" charset="0"/>
                <a:sym typeface="Symbol"/>
              </a:rPr>
              <a:t> mA, D</a:t>
            </a:r>
            <a:r>
              <a:rPr lang="en-GB" sz="1600" baseline="30000" dirty="0" smtClean="0">
                <a:latin typeface="Arial" panose="020B0604020202020204" pitchFamily="34" charset="0"/>
                <a:cs typeface="Arial" panose="020B0604020202020204" pitchFamily="34" charset="0"/>
                <a:sym typeface="Symbol"/>
              </a:rPr>
              <a:t>+</a:t>
            </a:r>
            <a:r>
              <a:rPr lang="en-GB" sz="1600" dirty="0" smtClean="0">
                <a:latin typeface="Arial" panose="020B0604020202020204" pitchFamily="34" charset="0"/>
                <a:cs typeface="Arial" panose="020B0604020202020204" pitchFamily="34" charset="0"/>
                <a:sym typeface="Symbol"/>
              </a:rPr>
              <a:t>, CW)</a:t>
            </a:r>
            <a:endParaRPr lang="en-GB" sz="1600" baseline="30000" dirty="0" smtClean="0">
              <a:latin typeface="Arial" panose="020B0604020202020204" pitchFamily="34" charset="0"/>
              <a:cs typeface="Arial" panose="020B0604020202020204" pitchFamily="34" charset="0"/>
              <a:sym typeface="Symbol"/>
            </a:endParaRPr>
          </a:p>
        </p:txBody>
      </p:sp>
      <p:sp>
        <p:nvSpPr>
          <p:cNvPr id="9" name="TextBox 8"/>
          <p:cNvSpPr txBox="1"/>
          <p:nvPr/>
        </p:nvSpPr>
        <p:spPr>
          <a:xfrm>
            <a:off x="437323" y="3919805"/>
            <a:ext cx="3597964" cy="338554"/>
          </a:xfrm>
          <a:prstGeom prst="rect">
            <a:avLst/>
          </a:prstGeom>
          <a:noFill/>
        </p:spPr>
        <p:txBody>
          <a:bodyPr wrap="square" rtlCol="0">
            <a:spAutoFit/>
          </a:bodyPr>
          <a:lstStyle/>
          <a:p>
            <a:r>
              <a:rPr lang="en-GB" sz="1600" b="1" dirty="0" smtClean="0">
                <a:latin typeface="Arial" panose="020B0604020202020204" pitchFamily="34" charset="0"/>
                <a:cs typeface="Arial" panose="020B0604020202020204" pitchFamily="34" charset="0"/>
              </a:rPr>
              <a:t>HIPSTER/</a:t>
            </a:r>
            <a:r>
              <a:rPr lang="en-GB" sz="1600" b="1" dirty="0" err="1" smtClean="0">
                <a:latin typeface="Arial" panose="020B0604020202020204" pitchFamily="34" charset="0"/>
                <a:cs typeface="Arial" panose="020B0604020202020204" pitchFamily="34" charset="0"/>
              </a:rPr>
              <a:t>Dynamitron</a:t>
            </a:r>
            <a:endParaRPr lang="en-GB" sz="1600" b="1" dirty="0">
              <a:latin typeface="Arial" panose="020B0604020202020204" pitchFamily="34" charset="0"/>
              <a:cs typeface="Arial" panose="020B0604020202020204" pitchFamily="34" charset="0"/>
            </a:endParaRPr>
          </a:p>
        </p:txBody>
      </p:sp>
      <p:sp>
        <p:nvSpPr>
          <p:cNvPr id="2" name="Rectangle 1"/>
          <p:cNvSpPr/>
          <p:nvPr/>
        </p:nvSpPr>
        <p:spPr>
          <a:xfrm>
            <a:off x="407503" y="759166"/>
            <a:ext cx="8431697" cy="3067506"/>
          </a:xfrm>
          <a:prstGeom prst="rect">
            <a:avLst/>
          </a:prstGeom>
        </p:spPr>
        <p:txBody>
          <a:bodyPr wrap="square">
            <a:spAutoFit/>
          </a:bodyPr>
          <a:lstStyle/>
          <a:p>
            <a:pPr eaLnBrk="0" hangingPunct="0">
              <a:spcBef>
                <a:spcPts val="1800"/>
              </a:spcBef>
              <a:spcAft>
                <a:spcPts val="800"/>
              </a:spcAft>
              <a:defRPr/>
            </a:pPr>
            <a:r>
              <a:rPr lang="en-GB" sz="1600" dirty="0" err="1" smtClean="0">
                <a:latin typeface="Arial" panose="020B0604020202020204" pitchFamily="34" charset="0"/>
                <a:cs typeface="Arial" panose="020B0604020202020204" pitchFamily="34" charset="0"/>
              </a:rPr>
              <a:t>FAcility</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for Fusion Neutron Irradiation </a:t>
            </a:r>
            <a:r>
              <a:rPr lang="en-GB" sz="1600" dirty="0" smtClean="0">
                <a:latin typeface="Arial" panose="020B0604020202020204" pitchFamily="34" charset="0"/>
                <a:cs typeface="Arial" panose="020B0604020202020204" pitchFamily="34" charset="0"/>
              </a:rPr>
              <a:t>Research</a:t>
            </a:r>
            <a:endParaRPr lang="en-GB" sz="1600" dirty="0">
              <a:latin typeface="Arial" panose="020B0604020202020204" pitchFamily="34" charset="0"/>
              <a:cs typeface="Arial" panose="020B0604020202020204" pitchFamily="34" charset="0"/>
            </a:endParaRPr>
          </a:p>
          <a:p>
            <a:pPr marL="285750" indent="-285750" defTabSz="534988" eaLnBrk="0" hangingPunct="0">
              <a:spcAft>
                <a:spcPts val="800"/>
              </a:spcAft>
              <a:buFont typeface="Arial" panose="020B0604020202020204" pitchFamily="34" charset="0"/>
              <a:buChar char="•"/>
              <a:defRPr/>
            </a:pPr>
            <a:r>
              <a:rPr lang="en-GB" sz="1600" dirty="0" smtClean="0">
                <a:latin typeface="Arial" panose="020B0604020202020204" pitchFamily="34" charset="0"/>
                <a:cs typeface="Arial" panose="020B0604020202020204" pitchFamily="34" charset="0"/>
              </a:rPr>
              <a:t>IFMIF </a:t>
            </a:r>
            <a:r>
              <a:rPr lang="en-GB" sz="1600" dirty="0">
                <a:latin typeface="Arial" panose="020B0604020202020204" pitchFamily="34" charset="0"/>
                <a:cs typeface="Arial" panose="020B0604020202020204" pitchFamily="34" charset="0"/>
              </a:rPr>
              <a:t>accelerator and target </a:t>
            </a:r>
            <a:r>
              <a:rPr lang="en-GB" sz="1600" dirty="0" smtClean="0">
                <a:latin typeface="Arial" panose="020B0604020202020204" pitchFamily="34" charset="0"/>
                <a:cs typeface="Arial" panose="020B0604020202020204" pitchFamily="34" charset="0"/>
              </a:rPr>
              <a:t>both challenging </a:t>
            </a:r>
            <a:r>
              <a:rPr lang="en-GB" sz="1600" dirty="0" smtClean="0">
                <a:latin typeface="Arial" panose="020B0604020202020204" pitchFamily="34" charset="0"/>
                <a:cs typeface="Arial" panose="020B0604020202020204" pitchFamily="34" charset="0"/>
                <a:sym typeface="Symbol"/>
              </a:rPr>
              <a:t> </a:t>
            </a:r>
            <a:r>
              <a:rPr lang="en-GB" sz="1600" dirty="0" smtClean="0">
                <a:latin typeface="Arial" panose="020B0604020202020204" pitchFamily="34" charset="0"/>
                <a:cs typeface="Arial" panose="020B0604020202020204" pitchFamily="34" charset="0"/>
              </a:rPr>
              <a:t>long </a:t>
            </a:r>
            <a:r>
              <a:rPr lang="en-GB" sz="1600" dirty="0">
                <a:latin typeface="Arial" panose="020B0604020202020204" pitchFamily="34" charset="0"/>
                <a:cs typeface="Arial" panose="020B0604020202020204" pitchFamily="34" charset="0"/>
              </a:rPr>
              <a:t>time </a:t>
            </a:r>
            <a:r>
              <a:rPr lang="en-GB" sz="1600" dirty="0" smtClean="0">
                <a:latin typeface="Arial" panose="020B0604020202020204" pitchFamily="34" charset="0"/>
                <a:cs typeface="Arial" panose="020B0604020202020204" pitchFamily="34" charset="0"/>
              </a:rPr>
              <a:t>scales, politically </a:t>
            </a:r>
            <a:r>
              <a:rPr lang="en-GB" sz="1600" dirty="0">
                <a:latin typeface="Arial" panose="020B0604020202020204" pitchFamily="34" charset="0"/>
                <a:cs typeface="Arial" panose="020B0604020202020204" pitchFamily="34" charset="0"/>
              </a:rPr>
              <a:t>difficult</a:t>
            </a:r>
          </a:p>
          <a:p>
            <a:pPr marL="285750" indent="-285750" eaLnBrk="0" hangingPunct="0">
              <a:spcAft>
                <a:spcPts val="800"/>
              </a:spcAft>
              <a:buFont typeface="Arial" panose="020B0604020202020204" pitchFamily="34" charset="0"/>
              <a:buChar char="•"/>
              <a:defRPr/>
            </a:pPr>
            <a:r>
              <a:rPr lang="en-GB" sz="1600" dirty="0">
                <a:latin typeface="Arial" panose="020B0604020202020204" pitchFamily="34" charset="0"/>
                <a:cs typeface="Arial" panose="020B0604020202020204" pitchFamily="34" charset="0"/>
              </a:rPr>
              <a:t>Relaxed test requirements, improved interpretation of </a:t>
            </a:r>
            <a:r>
              <a:rPr lang="en-GB" sz="1600" dirty="0" smtClean="0">
                <a:latin typeface="Arial" panose="020B0604020202020204" pitchFamily="34" charset="0"/>
                <a:cs typeface="Arial" panose="020B0604020202020204" pitchFamily="34" charset="0"/>
              </a:rPr>
              <a:t>data</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sym typeface="Symbol"/>
              </a:rPr>
              <a:t> </a:t>
            </a:r>
            <a:r>
              <a:rPr lang="en-GB" sz="1600" dirty="0" smtClean="0">
                <a:latin typeface="Arial" panose="020B0604020202020204" pitchFamily="34" charset="0"/>
                <a:cs typeface="Arial" panose="020B0604020202020204" pitchFamily="34" charset="0"/>
              </a:rPr>
              <a:t>can </a:t>
            </a:r>
            <a:r>
              <a:rPr lang="en-GB" sz="1600" dirty="0">
                <a:latin typeface="Arial" panose="020B0604020202020204" pitchFamily="34" charset="0"/>
                <a:cs typeface="Arial" panose="020B0604020202020204" pitchFamily="34" charset="0"/>
              </a:rPr>
              <a:t>relax machine </a:t>
            </a:r>
            <a:r>
              <a:rPr lang="en-GB" sz="1600" dirty="0" smtClean="0">
                <a:latin typeface="Arial" panose="020B0604020202020204" pitchFamily="34" charset="0"/>
                <a:cs typeface="Arial" panose="020B0604020202020204" pitchFamily="34" charset="0"/>
              </a:rPr>
              <a:t>requirements.</a:t>
            </a:r>
            <a:endParaRPr lang="en-GB" sz="1600" dirty="0">
              <a:latin typeface="Arial" panose="020B0604020202020204" pitchFamily="34" charset="0"/>
              <a:cs typeface="Arial" panose="020B0604020202020204" pitchFamily="34" charset="0"/>
            </a:endParaRPr>
          </a:p>
          <a:p>
            <a:pPr marL="285750" indent="-285750" eaLnBrk="0" hangingPunct="0">
              <a:spcAft>
                <a:spcPts val="800"/>
              </a:spcAft>
              <a:buFont typeface="Arial" panose="020B0604020202020204" pitchFamily="34" charset="0"/>
              <a:buChar char="•"/>
              <a:defRPr/>
            </a:pP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100 kW – 1 MW</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Rotating carbon </a:t>
            </a:r>
            <a:r>
              <a:rPr lang="en-GB" sz="1600" dirty="0" smtClean="0">
                <a:latin typeface="Arial" panose="020B0604020202020204" pitchFamily="34" charset="0"/>
                <a:cs typeface="Arial" panose="020B0604020202020204" pitchFamily="34" charset="0"/>
              </a:rPr>
              <a:t>target - C(</a:t>
            </a:r>
            <a:r>
              <a:rPr lang="en-GB" sz="1600" dirty="0" err="1" smtClean="0">
                <a:latin typeface="Arial" panose="020B0604020202020204" pitchFamily="34" charset="0"/>
                <a:cs typeface="Arial" panose="020B0604020202020204" pitchFamily="34" charset="0"/>
              </a:rPr>
              <a:t>d,n</a:t>
            </a:r>
            <a:r>
              <a:rPr lang="en-GB" sz="1600" dirty="0">
                <a:latin typeface="Arial" panose="020B0604020202020204" pitchFamily="34" charset="0"/>
                <a:cs typeface="Arial" panose="020B0604020202020204" pitchFamily="34" charset="0"/>
              </a:rPr>
              <a:t>) reaction</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14-MeV-like </a:t>
            </a:r>
            <a:r>
              <a:rPr lang="en-GB" sz="1600" dirty="0" smtClean="0">
                <a:latin typeface="Arial" panose="020B0604020202020204" pitchFamily="34" charset="0"/>
                <a:cs typeface="Arial" panose="020B0604020202020204" pitchFamily="34" charset="0"/>
              </a:rPr>
              <a:t>neutron spectrum</a:t>
            </a:r>
            <a:endParaRPr lang="en-GB" sz="1600" dirty="0">
              <a:latin typeface="Arial" panose="020B0604020202020204" pitchFamily="34" charset="0"/>
              <a:cs typeface="Arial" panose="020B0604020202020204" pitchFamily="34" charset="0"/>
            </a:endParaRPr>
          </a:p>
          <a:p>
            <a:pPr marL="285750" indent="-285750" eaLnBrk="0" hangingPunct="0">
              <a:spcAft>
                <a:spcPts val="800"/>
              </a:spcAft>
              <a:buFont typeface="Arial" panose="020B0604020202020204" pitchFamily="34" charset="0"/>
              <a:buChar char="•"/>
              <a:defRPr/>
            </a:pPr>
            <a:r>
              <a:rPr lang="en-GB" sz="1600" dirty="0">
                <a:latin typeface="Arial" panose="020B0604020202020204" pitchFamily="34" charset="0"/>
                <a:cs typeface="Arial" panose="020B0604020202020204" pitchFamily="34" charset="0"/>
              </a:rPr>
              <a:t>Can be built relatively </a:t>
            </a:r>
            <a:r>
              <a:rPr lang="en-GB" sz="1600" dirty="0" smtClean="0">
                <a:latin typeface="Arial" panose="020B0604020202020204" pitchFamily="34" charset="0"/>
                <a:cs typeface="Arial" panose="020B0604020202020204" pitchFamily="34" charset="0"/>
              </a:rPr>
              <a:t>easily</a:t>
            </a:r>
          </a:p>
          <a:p>
            <a:pPr marL="285750" indent="-285750" eaLnBrk="0" hangingPunct="0">
              <a:spcAft>
                <a:spcPts val="800"/>
              </a:spcAft>
              <a:buFont typeface="Arial" panose="020B0604020202020204" pitchFamily="34" charset="0"/>
              <a:buChar char="•"/>
              <a:defRPr/>
            </a:pPr>
            <a:r>
              <a:rPr lang="en-GB" sz="1600" dirty="0" smtClean="0">
                <a:latin typeface="Arial" panose="020B0604020202020204" pitchFamily="34" charset="0"/>
                <a:cs typeface="Arial" panose="020B0604020202020204" pitchFamily="34" charset="0"/>
              </a:rPr>
              <a:t>CCFE championing concept with fusion community, backed by technical accelerator advice from ISIS, </a:t>
            </a:r>
            <a:r>
              <a:rPr lang="en-GB" sz="1600" dirty="0" err="1" smtClean="0">
                <a:latin typeface="Arial" panose="020B0604020202020204" pitchFamily="34" charset="0"/>
                <a:cs typeface="Arial" panose="020B0604020202020204" pitchFamily="34" charset="0"/>
              </a:rPr>
              <a:t>ASTeC</a:t>
            </a:r>
            <a:r>
              <a:rPr lang="en-GB" sz="1600" dirty="0" smtClean="0">
                <a:latin typeface="Arial" panose="020B0604020202020204" pitchFamily="34" charset="0"/>
                <a:cs typeface="Arial" panose="020B0604020202020204" pitchFamily="34" charset="0"/>
              </a:rPr>
              <a:t>, JAI and others</a:t>
            </a:r>
            <a:endParaRPr lang="en-GB" sz="1600" dirty="0">
              <a:latin typeface="Arial" panose="020B0604020202020204" pitchFamily="34" charset="0"/>
              <a:cs typeface="Arial" panose="020B0604020202020204" pitchFamily="34" charset="0"/>
            </a:endParaRPr>
          </a:p>
        </p:txBody>
      </p:sp>
      <p:sp>
        <p:nvSpPr>
          <p:cNvPr id="3" name="TextBox 2"/>
          <p:cNvSpPr txBox="1"/>
          <p:nvPr/>
        </p:nvSpPr>
        <p:spPr>
          <a:xfrm>
            <a:off x="437323" y="4258359"/>
            <a:ext cx="8516177" cy="1877437"/>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GB" sz="1600" dirty="0" smtClean="0">
                <a:latin typeface="Arial" panose="020B0604020202020204" pitchFamily="34" charset="0"/>
                <a:cs typeface="Arial" panose="020B0604020202020204" pitchFamily="34" charset="0"/>
              </a:rPr>
              <a:t>High Intensity Proton Source for Testing Effects of Radiation</a:t>
            </a:r>
          </a:p>
          <a:p>
            <a:pPr marL="742950" lvl="1" indent="-285750">
              <a:spcAft>
                <a:spcPts val="800"/>
              </a:spcAft>
              <a:buFont typeface="Calibri" panose="020F0502020204030204" pitchFamily="34" charset="0"/>
              <a:buChar char="−"/>
            </a:pPr>
            <a:r>
              <a:rPr lang="en-GB" sz="1600" dirty="0" smtClean="0">
                <a:latin typeface="Arial" panose="020B0604020202020204" pitchFamily="34" charset="0"/>
                <a:cs typeface="Arial" panose="020B0604020202020204" pitchFamily="34" charset="0"/>
              </a:rPr>
              <a:t>Proposed extension of FETS to provide a unique high-intensity (3 MeV, 60 mA, H</a:t>
            </a:r>
            <a:r>
              <a:rPr lang="en-GB" sz="1600" baseline="30000" dirty="0" smtClean="0">
                <a:latin typeface="Arial" panose="020B0604020202020204" pitchFamily="34" charset="0"/>
                <a:cs typeface="Arial" panose="020B0604020202020204" pitchFamily="34" charset="0"/>
              </a:rPr>
              <a:t>+</a:t>
            </a:r>
            <a:r>
              <a:rPr lang="en-GB" sz="1600" dirty="0" smtClean="0">
                <a:latin typeface="Arial" panose="020B0604020202020204" pitchFamily="34" charset="0"/>
                <a:cs typeface="Arial" panose="020B0604020202020204" pitchFamily="34" charset="0"/>
              </a:rPr>
              <a:t>, 10% duty cycle) materials irradiation facility</a:t>
            </a:r>
          </a:p>
          <a:p>
            <a:pPr marL="285750" indent="-285750">
              <a:spcAft>
                <a:spcPts val="800"/>
              </a:spcAft>
              <a:buFont typeface="Arial" panose="020B0604020202020204" pitchFamily="34" charset="0"/>
              <a:buChar char="•"/>
            </a:pPr>
            <a:r>
              <a:rPr lang="en-GB" sz="1600" dirty="0" smtClean="0">
                <a:latin typeface="Arial" panose="020B0604020202020204" pitchFamily="34" charset="0"/>
                <a:cs typeface="Arial" panose="020B0604020202020204" pitchFamily="34" charset="0"/>
              </a:rPr>
              <a:t>Upgrade to the University of Birmingham </a:t>
            </a:r>
            <a:r>
              <a:rPr lang="en-GB" sz="1600" dirty="0" err="1" smtClean="0">
                <a:latin typeface="Arial" panose="020B0604020202020204" pitchFamily="34" charset="0"/>
                <a:cs typeface="Arial" panose="020B0604020202020204" pitchFamily="34" charset="0"/>
              </a:rPr>
              <a:t>Dynamitron</a:t>
            </a:r>
            <a:endParaRPr lang="en-GB" sz="1600" dirty="0">
              <a:latin typeface="Arial" panose="020B0604020202020204" pitchFamily="34" charset="0"/>
              <a:cs typeface="Arial" panose="020B0604020202020204" pitchFamily="34" charset="0"/>
            </a:endParaRPr>
          </a:p>
          <a:p>
            <a:pPr marL="742950" lvl="1" indent="-285750">
              <a:spcAft>
                <a:spcPts val="800"/>
              </a:spcAft>
              <a:buFont typeface="Calibri" panose="020F0502020204030204" pitchFamily="34" charset="0"/>
              <a:buChar char="−"/>
            </a:pPr>
            <a:r>
              <a:rPr lang="en-GB" sz="1600" dirty="0" smtClean="0">
                <a:latin typeface="Arial" panose="020B0604020202020204" pitchFamily="34" charset="0"/>
                <a:cs typeface="Arial" panose="020B0604020202020204" pitchFamily="34" charset="0"/>
              </a:rPr>
              <a:t>Increase beam current and lithium target capability to provide high intensity (3 MeV, 15 mA, D</a:t>
            </a:r>
            <a:r>
              <a:rPr lang="en-GB" sz="1600" baseline="30000" dirty="0" smtClean="0">
                <a:latin typeface="Arial" panose="020B0604020202020204" pitchFamily="34" charset="0"/>
                <a:cs typeface="Arial" panose="020B0604020202020204" pitchFamily="34" charset="0"/>
              </a:rPr>
              <a:t>+</a:t>
            </a:r>
            <a:r>
              <a:rPr lang="en-GB" sz="1600" dirty="0" smtClean="0">
                <a:latin typeface="Arial" panose="020B0604020202020204" pitchFamily="34" charset="0"/>
                <a:cs typeface="Arial" panose="020B0604020202020204" pitchFamily="34" charset="0"/>
              </a:rPr>
              <a:t>, CW) UK based neutron irradiation facility</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5962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14867" y="948906"/>
            <a:ext cx="8315065" cy="350865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The </a:t>
            </a:r>
            <a:r>
              <a:rPr lang="en-GB" sz="1600" dirty="0" smtClean="0">
                <a:solidFill>
                  <a:schemeClr val="bg1"/>
                </a:solidFill>
                <a:latin typeface="Arial" panose="020B0604020202020204" pitchFamily="34" charset="0"/>
                <a:cs typeface="Arial" panose="020B0604020202020204" pitchFamily="34" charset="0"/>
              </a:rPr>
              <a:t>development of </a:t>
            </a:r>
            <a:r>
              <a:rPr lang="en-GB" sz="1600" dirty="0">
                <a:solidFill>
                  <a:schemeClr val="bg1"/>
                </a:solidFill>
                <a:latin typeface="Arial" panose="020B0604020202020204" pitchFamily="34" charset="0"/>
                <a:cs typeface="Arial" panose="020B0604020202020204" pitchFamily="34" charset="0"/>
              </a:rPr>
              <a:t>existing and new </a:t>
            </a:r>
            <a:r>
              <a:rPr lang="en-GB" sz="1600" dirty="0" smtClean="0">
                <a:solidFill>
                  <a:schemeClr val="bg1"/>
                </a:solidFill>
                <a:latin typeface="Arial" panose="020B0604020202020204" pitchFamily="34" charset="0"/>
                <a:cs typeface="Arial" panose="020B0604020202020204" pitchFamily="34" charset="0"/>
              </a:rPr>
              <a:t>high power proton accelerator </a:t>
            </a:r>
            <a:r>
              <a:rPr lang="en-GB" sz="1600" dirty="0">
                <a:solidFill>
                  <a:schemeClr val="bg1"/>
                </a:solidFill>
                <a:latin typeface="Arial" panose="020B0604020202020204" pitchFamily="34" charset="0"/>
                <a:cs typeface="Arial" panose="020B0604020202020204" pitchFamily="34" charset="0"/>
              </a:rPr>
              <a:t>based facilities </a:t>
            </a:r>
            <a:r>
              <a:rPr lang="en-GB" sz="1600" dirty="0" smtClean="0">
                <a:solidFill>
                  <a:schemeClr val="bg1"/>
                </a:solidFill>
                <a:latin typeface="Arial" panose="020B0604020202020204" pitchFamily="34" charset="0"/>
                <a:cs typeface="Arial" panose="020B0604020202020204" pitchFamily="34" charset="0"/>
              </a:rPr>
              <a:t>in the UK, </a:t>
            </a:r>
            <a:r>
              <a:rPr lang="en-GB" sz="1600" dirty="0">
                <a:solidFill>
                  <a:schemeClr val="bg1"/>
                </a:solidFill>
                <a:latin typeface="Arial" panose="020B0604020202020204" pitchFamily="34" charset="0"/>
                <a:cs typeface="Arial" panose="020B0604020202020204" pitchFamily="34" charset="0"/>
              </a:rPr>
              <a:t>in Europe and across the world offers a </a:t>
            </a:r>
            <a:r>
              <a:rPr lang="en-GB" sz="1600" dirty="0" smtClean="0">
                <a:solidFill>
                  <a:schemeClr val="bg1"/>
                </a:solidFill>
                <a:latin typeface="Arial" panose="020B0604020202020204" pitchFamily="34" charset="0"/>
                <a:cs typeface="Arial" panose="020B0604020202020204" pitchFamily="34" charset="0"/>
              </a:rPr>
              <a:t>diverse range </a:t>
            </a:r>
            <a:r>
              <a:rPr lang="en-GB" sz="1600" dirty="0">
                <a:solidFill>
                  <a:schemeClr val="bg1"/>
                </a:solidFill>
                <a:latin typeface="Arial" panose="020B0604020202020204" pitchFamily="34" charset="0"/>
                <a:cs typeface="Arial" panose="020B0604020202020204" pitchFamily="34" charset="0"/>
              </a:rPr>
              <a:t>of opportunities </a:t>
            </a:r>
            <a:r>
              <a:rPr lang="en-GB" sz="1600" dirty="0" smtClean="0">
                <a:solidFill>
                  <a:schemeClr val="bg1"/>
                </a:solidFill>
                <a:latin typeface="Arial" panose="020B0604020202020204" pitchFamily="34" charset="0"/>
                <a:cs typeface="Arial" panose="020B0604020202020204" pitchFamily="34" charset="0"/>
              </a:rPr>
              <a:t>where the UK can contribute </a:t>
            </a:r>
            <a:endParaRPr lang="en-GB" sz="1600" dirty="0">
              <a:solidFill>
                <a:schemeClr val="bg1"/>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GB" sz="1600" dirty="0" smtClean="0">
                <a:solidFill>
                  <a:schemeClr val="bg1"/>
                </a:solidFill>
                <a:latin typeface="Arial" panose="020B0604020202020204" pitchFamily="34" charset="0"/>
                <a:cs typeface="Arial" panose="020B0604020202020204" pitchFamily="34" charset="0"/>
              </a:rPr>
              <a:t>But </a:t>
            </a:r>
            <a:r>
              <a:rPr lang="en-GB" sz="1600" dirty="0">
                <a:solidFill>
                  <a:schemeClr val="bg1"/>
                </a:solidFill>
                <a:latin typeface="Arial" panose="020B0604020202020204" pitchFamily="34" charset="0"/>
                <a:cs typeface="Arial" panose="020B0604020202020204" pitchFamily="34" charset="0"/>
              </a:rPr>
              <a:t>there are </a:t>
            </a:r>
            <a:r>
              <a:rPr lang="en-GB" sz="1600" dirty="0" smtClean="0">
                <a:solidFill>
                  <a:schemeClr val="bg1"/>
                </a:solidFill>
                <a:latin typeface="Arial" panose="020B0604020202020204" pitchFamily="34" charset="0"/>
                <a:cs typeface="Arial" panose="020B0604020202020204" pitchFamily="34" charset="0"/>
              </a:rPr>
              <a:t>relatively </a:t>
            </a:r>
            <a:r>
              <a:rPr lang="en-GB" sz="1600" dirty="0">
                <a:solidFill>
                  <a:schemeClr val="bg1"/>
                </a:solidFill>
                <a:latin typeface="Arial" panose="020B0604020202020204" pitchFamily="34" charset="0"/>
                <a:cs typeface="Arial" panose="020B0604020202020204" pitchFamily="34" charset="0"/>
              </a:rPr>
              <a:t>few large-scale </a:t>
            </a:r>
            <a:r>
              <a:rPr lang="en-GB" sz="1600" dirty="0" smtClean="0">
                <a:solidFill>
                  <a:schemeClr val="bg1"/>
                </a:solidFill>
                <a:latin typeface="Arial" panose="020B0604020202020204" pitchFamily="34" charset="0"/>
                <a:cs typeface="Arial" panose="020B0604020202020204" pitchFamily="34" charset="0"/>
              </a:rPr>
              <a:t>projects and </a:t>
            </a:r>
            <a:r>
              <a:rPr lang="en-GB" sz="1600" dirty="0">
                <a:solidFill>
                  <a:schemeClr val="bg1"/>
                </a:solidFill>
                <a:latin typeface="Arial" panose="020B0604020202020204" pitchFamily="34" charset="0"/>
                <a:cs typeface="Arial" panose="020B0604020202020204" pitchFamily="34" charset="0"/>
              </a:rPr>
              <a:t>the time required to execute each of the projects is </a:t>
            </a:r>
            <a:r>
              <a:rPr lang="en-GB" sz="1600" dirty="0" smtClean="0">
                <a:solidFill>
                  <a:schemeClr val="bg1"/>
                </a:solidFill>
                <a:latin typeface="Arial" panose="020B0604020202020204" pitchFamily="34" charset="0"/>
                <a:cs typeface="Arial" panose="020B0604020202020204" pitchFamily="34" charset="0"/>
              </a:rPr>
              <a:t>long</a:t>
            </a:r>
            <a:endParaRPr lang="en-GB" sz="1600" dirty="0">
              <a:solidFill>
                <a:schemeClr val="bg1"/>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GB" sz="1600" dirty="0" smtClean="0">
                <a:solidFill>
                  <a:schemeClr val="bg1"/>
                </a:solidFill>
                <a:latin typeface="Arial" panose="020B0604020202020204" pitchFamily="34" charset="0"/>
                <a:cs typeface="Arial" panose="020B0604020202020204" pitchFamily="34" charset="0"/>
              </a:rPr>
              <a:t>These </a:t>
            </a:r>
            <a:r>
              <a:rPr lang="en-GB" sz="1600" dirty="0">
                <a:solidFill>
                  <a:schemeClr val="bg1"/>
                </a:solidFill>
                <a:latin typeface="Arial" panose="020B0604020202020204" pitchFamily="34" charset="0"/>
                <a:cs typeface="Arial" panose="020B0604020202020204" pitchFamily="34" charset="0"/>
              </a:rPr>
              <a:t>facts, combined with the wide range </a:t>
            </a:r>
            <a:r>
              <a:rPr lang="en-GB" sz="1600" dirty="0" smtClean="0">
                <a:solidFill>
                  <a:schemeClr val="bg1"/>
                </a:solidFill>
                <a:latin typeface="Arial" panose="020B0604020202020204" pitchFamily="34" charset="0"/>
                <a:cs typeface="Arial" panose="020B0604020202020204" pitchFamily="34" charset="0"/>
              </a:rPr>
              <a:t>of expertise </a:t>
            </a:r>
            <a:r>
              <a:rPr lang="en-GB" sz="1600" dirty="0">
                <a:solidFill>
                  <a:schemeClr val="bg1"/>
                </a:solidFill>
                <a:latin typeface="Arial" panose="020B0604020202020204" pitchFamily="34" charset="0"/>
                <a:cs typeface="Arial" panose="020B0604020202020204" pitchFamily="34" charset="0"/>
              </a:rPr>
              <a:t>required to contribute across the life-cycle of a major project, make it difficult for </a:t>
            </a:r>
            <a:r>
              <a:rPr lang="en-GB" sz="1600" dirty="0" smtClean="0">
                <a:solidFill>
                  <a:schemeClr val="bg1"/>
                </a:solidFill>
                <a:latin typeface="Arial" panose="020B0604020202020204" pitchFamily="34" charset="0"/>
                <a:cs typeface="Arial" panose="020B0604020202020204" pitchFamily="34" charset="0"/>
              </a:rPr>
              <a:t>any </a:t>
            </a:r>
            <a:r>
              <a:rPr lang="en-GB" sz="1600" dirty="0">
                <a:solidFill>
                  <a:schemeClr val="bg1"/>
                </a:solidFill>
                <a:latin typeface="Arial" panose="020B0604020202020204" pitchFamily="34" charset="0"/>
                <a:cs typeface="Arial" panose="020B0604020202020204" pitchFamily="34" charset="0"/>
              </a:rPr>
              <a:t>individual </a:t>
            </a:r>
            <a:r>
              <a:rPr lang="en-GB" sz="1600" dirty="0" smtClean="0">
                <a:solidFill>
                  <a:schemeClr val="bg1"/>
                </a:solidFill>
                <a:latin typeface="Arial" panose="020B0604020202020204" pitchFamily="34" charset="0"/>
                <a:cs typeface="Arial" panose="020B0604020202020204" pitchFamily="34" charset="0"/>
              </a:rPr>
              <a:t>UK institute </a:t>
            </a:r>
            <a:r>
              <a:rPr lang="en-GB" sz="1600" dirty="0">
                <a:solidFill>
                  <a:schemeClr val="bg1"/>
                </a:solidFill>
                <a:latin typeface="Arial" panose="020B0604020202020204" pitchFamily="34" charset="0"/>
                <a:cs typeface="Arial" panose="020B0604020202020204" pitchFamily="34" charset="0"/>
              </a:rPr>
              <a:t>to exploit the opportunities as they </a:t>
            </a:r>
            <a:r>
              <a:rPr lang="en-GB" sz="1600" dirty="0" smtClean="0">
                <a:solidFill>
                  <a:schemeClr val="bg1"/>
                </a:solidFill>
                <a:latin typeface="Arial" panose="020B0604020202020204" pitchFamily="34" charset="0"/>
                <a:cs typeface="Arial" panose="020B0604020202020204" pitchFamily="34" charset="0"/>
              </a:rPr>
              <a:t>arise, but together the UK proton accelerator community has </a:t>
            </a:r>
            <a:r>
              <a:rPr lang="en-GB" sz="1600" dirty="0">
                <a:solidFill>
                  <a:schemeClr val="bg1"/>
                </a:solidFill>
                <a:latin typeface="Arial" panose="020B0604020202020204" pitchFamily="34" charset="0"/>
                <a:cs typeface="Arial" panose="020B0604020202020204" pitchFamily="34" charset="0"/>
              </a:rPr>
              <a:t>the expertise, experience and capability to execute substantial, long-timescale </a:t>
            </a:r>
            <a:r>
              <a:rPr lang="en-GB" sz="1600" dirty="0" smtClean="0">
                <a:solidFill>
                  <a:schemeClr val="bg1"/>
                </a:solidFill>
                <a:latin typeface="Arial" panose="020B0604020202020204" pitchFamily="34" charset="0"/>
                <a:cs typeface="Arial" panose="020B0604020202020204" pitchFamily="34" charset="0"/>
              </a:rPr>
              <a:t>projects</a:t>
            </a:r>
            <a:endParaRPr lang="en-GB" sz="1600" dirty="0">
              <a:solidFill>
                <a:schemeClr val="bg1"/>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GB" sz="1600" dirty="0" smtClean="0">
                <a:solidFill>
                  <a:schemeClr val="bg1"/>
                </a:solidFill>
                <a:latin typeface="Arial" panose="020B0604020202020204" pitchFamily="34" charset="0"/>
                <a:cs typeface="Arial" panose="020B0604020202020204" pitchFamily="34" charset="0"/>
              </a:rPr>
              <a:t>By </a:t>
            </a:r>
            <a:r>
              <a:rPr lang="en-GB" sz="1600" dirty="0">
                <a:solidFill>
                  <a:schemeClr val="bg1"/>
                </a:solidFill>
                <a:latin typeface="Arial" panose="020B0604020202020204" pitchFamily="34" charset="0"/>
                <a:cs typeface="Arial" panose="020B0604020202020204" pitchFamily="34" charset="0"/>
              </a:rPr>
              <a:t>establishing a </a:t>
            </a:r>
            <a:r>
              <a:rPr lang="en-GB" sz="1600" dirty="0" smtClean="0">
                <a:solidFill>
                  <a:schemeClr val="bg1"/>
                </a:solidFill>
                <a:latin typeface="Arial" panose="020B0604020202020204" pitchFamily="34" charset="0"/>
                <a:cs typeface="Arial" panose="020B0604020202020204" pitchFamily="34" charset="0"/>
              </a:rPr>
              <a:t>coherent portfolio </a:t>
            </a:r>
            <a:r>
              <a:rPr lang="en-GB" sz="1600" dirty="0">
                <a:solidFill>
                  <a:schemeClr val="bg1"/>
                </a:solidFill>
                <a:latin typeface="Arial" panose="020B0604020202020204" pitchFamily="34" charset="0"/>
                <a:cs typeface="Arial" panose="020B0604020202020204" pitchFamily="34" charset="0"/>
              </a:rPr>
              <a:t>of projects at different stages in </a:t>
            </a:r>
            <a:r>
              <a:rPr lang="en-GB" sz="1600" dirty="0" smtClean="0">
                <a:solidFill>
                  <a:schemeClr val="bg1"/>
                </a:solidFill>
                <a:latin typeface="Arial" panose="020B0604020202020204" pitchFamily="34" charset="0"/>
                <a:cs typeface="Arial" panose="020B0604020202020204" pitchFamily="34" charset="0"/>
              </a:rPr>
              <a:t>the accelerator </a:t>
            </a:r>
            <a:r>
              <a:rPr lang="en-GB" sz="1600" dirty="0">
                <a:solidFill>
                  <a:schemeClr val="bg1"/>
                </a:solidFill>
                <a:latin typeface="Arial" panose="020B0604020202020204" pitchFamily="34" charset="0"/>
                <a:cs typeface="Arial" panose="020B0604020202020204" pitchFamily="34" charset="0"/>
              </a:rPr>
              <a:t>life-cycle, the </a:t>
            </a:r>
            <a:r>
              <a:rPr lang="en-GB" sz="1600" dirty="0" smtClean="0">
                <a:solidFill>
                  <a:schemeClr val="bg1"/>
                </a:solidFill>
                <a:latin typeface="Arial" panose="020B0604020202020204" pitchFamily="34" charset="0"/>
                <a:cs typeface="Arial" panose="020B0604020202020204" pitchFamily="34" charset="0"/>
              </a:rPr>
              <a:t>UK will be in a better position to contribute worldwide and increase the likelihood of there being a major new facility built in the UK</a:t>
            </a:r>
          </a:p>
        </p:txBody>
      </p:sp>
      <p:sp>
        <p:nvSpPr>
          <p:cNvPr id="3" name="TextBox 2"/>
          <p:cNvSpPr txBox="1"/>
          <p:nvPr/>
        </p:nvSpPr>
        <p:spPr>
          <a:xfrm>
            <a:off x="414867" y="464597"/>
            <a:ext cx="1149161" cy="338554"/>
          </a:xfrm>
          <a:prstGeom prst="rect">
            <a:avLst/>
          </a:prstGeom>
          <a:noFill/>
        </p:spPr>
        <p:txBody>
          <a:bodyPr wrap="none" rtlCol="0">
            <a:spAutoFit/>
          </a:bodyPr>
          <a:lstStyle/>
          <a:p>
            <a:r>
              <a:rPr lang="en-GB" sz="1600" b="1" dirty="0" smtClean="0">
                <a:solidFill>
                  <a:schemeClr val="bg1"/>
                </a:solidFill>
                <a:latin typeface="Arial" panose="020B0604020202020204" pitchFamily="34" charset="0"/>
                <a:cs typeface="Arial" panose="020B0604020202020204" pitchFamily="34" charset="0"/>
              </a:rPr>
              <a:t>UK Vision</a:t>
            </a:r>
            <a:endParaRPr lang="en-GB"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4994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latin typeface="Arial" panose="020B0604020202020204" pitchFamily="34" charset="0"/>
                <a:cs typeface="Arial" panose="020B0604020202020204" pitchFamily="34" charset="0"/>
              </a:rPr>
              <a:t>Example: ISIS Upgrade Paths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919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txBox="1">
            <a:spLocks noChangeArrowheads="1"/>
          </p:cNvSpPr>
          <p:nvPr/>
        </p:nvSpPr>
        <p:spPr bwMode="auto">
          <a:xfrm>
            <a:off x="3524250" y="285750"/>
            <a:ext cx="54768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GB" altLang="en-US" b="1" dirty="0" smtClean="0">
                <a:solidFill>
                  <a:srgbClr val="000000"/>
                </a:solidFill>
                <a:cs typeface="Arial" charset="0"/>
              </a:rPr>
              <a:t>ISIS-II scenario 1)</a:t>
            </a:r>
          </a:p>
          <a:p>
            <a:pPr algn="r" eaLnBrk="1" fontAlgn="base" hangingPunct="1">
              <a:spcBef>
                <a:spcPct val="0"/>
              </a:spcBef>
              <a:spcAft>
                <a:spcPct val="0"/>
              </a:spcAft>
            </a:pPr>
            <a:r>
              <a:rPr lang="en-GB" altLang="en-US" b="1" dirty="0" smtClean="0">
                <a:solidFill>
                  <a:srgbClr val="000000"/>
                </a:solidFill>
                <a:cs typeface="Arial" charset="0"/>
              </a:rPr>
              <a:t>1 - 2 MW, upgradable, higher power option</a:t>
            </a:r>
            <a:endParaRPr lang="en-GB" altLang="en-US" b="1" dirty="0">
              <a:solidFill>
                <a:srgbClr val="0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3952" y="1126655"/>
            <a:ext cx="2660816" cy="1917432"/>
          </a:xfrm>
          <a:prstGeom prst="rect">
            <a:avLst/>
          </a:prstGeom>
        </p:spPr>
      </p:pic>
      <p:sp>
        <p:nvSpPr>
          <p:cNvPr id="2" name="TextBox 1"/>
          <p:cNvSpPr txBox="1"/>
          <p:nvPr/>
        </p:nvSpPr>
        <p:spPr>
          <a:xfrm>
            <a:off x="542260" y="285750"/>
            <a:ext cx="3951957" cy="501675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Important to stress that this must be envisaged as a facility upgrade, not simply an accelerator </a:t>
            </a:r>
            <a:r>
              <a:rPr lang="en-GB" sz="1600" dirty="0" smtClean="0">
                <a:latin typeface="Arial" panose="020B0604020202020204" pitchFamily="34" charset="0"/>
                <a:cs typeface="Arial" panose="020B0604020202020204" pitchFamily="34" charset="0"/>
              </a:rPr>
              <a:t>upgrade</a:t>
            </a:r>
          </a:p>
          <a:p>
            <a:r>
              <a:rPr lang="en-GB" sz="1600" dirty="0" smtClean="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Provision for multiple optimised targets (3+?) maximises capacity</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Some options:</a:t>
            </a:r>
          </a:p>
          <a:p>
            <a:pPr marL="742950" lvl="1" indent="-285750">
              <a:buFont typeface="Symbol" panose="05050102010706020507" pitchFamily="18" charset="2"/>
              <a:buChar char=""/>
            </a:pPr>
            <a:r>
              <a:rPr lang="en-GB" sz="1600" dirty="0" smtClean="0">
                <a:latin typeface="Arial" panose="020B0604020202020204" pitchFamily="34" charset="0"/>
                <a:cs typeface="Arial" panose="020B0604020202020204" pitchFamily="34" charset="0"/>
              </a:rPr>
              <a:t>0.8 GeV superconducting </a:t>
            </a:r>
            <a:r>
              <a:rPr lang="en-GB" sz="1600" dirty="0" err="1">
                <a:latin typeface="Arial" panose="020B0604020202020204" pitchFamily="34" charset="0"/>
                <a:cs typeface="Arial" panose="020B0604020202020204" pitchFamily="34" charset="0"/>
              </a:rPr>
              <a:t>linac</a:t>
            </a:r>
            <a:r>
              <a:rPr lang="en-GB" sz="1600" dirty="0">
                <a:latin typeface="Arial" panose="020B0604020202020204" pitchFamily="34" charset="0"/>
                <a:cs typeface="Arial" panose="020B0604020202020204" pitchFamily="34" charset="0"/>
              </a:rPr>
              <a:t> + </a:t>
            </a:r>
            <a:r>
              <a:rPr lang="en-GB" sz="1600" dirty="0" smtClean="0">
                <a:latin typeface="Arial" panose="020B0604020202020204" pitchFamily="34" charset="0"/>
                <a:cs typeface="Arial" panose="020B0604020202020204" pitchFamily="34" charset="0"/>
              </a:rPr>
              <a:t>0.8 - </a:t>
            </a:r>
            <a:r>
              <a:rPr lang="en-GB" sz="1600" dirty="0">
                <a:latin typeface="Arial" panose="020B0604020202020204" pitchFamily="34" charset="0"/>
                <a:cs typeface="Arial" panose="020B0604020202020204" pitchFamily="34" charset="0"/>
              </a:rPr>
              <a:t>3.2 GeV </a:t>
            </a:r>
            <a:r>
              <a:rPr lang="en-GB" sz="1600" dirty="0" smtClean="0">
                <a:latin typeface="Arial" panose="020B0604020202020204" pitchFamily="34" charset="0"/>
                <a:cs typeface="Arial" panose="020B0604020202020204" pitchFamily="34" charset="0"/>
              </a:rPr>
              <a:t>RCS, baseline </a:t>
            </a:r>
            <a:r>
              <a:rPr lang="en-GB" sz="1600" dirty="0">
                <a:latin typeface="Arial" panose="020B0604020202020204" pitchFamily="34" charset="0"/>
                <a:cs typeface="Arial" panose="020B0604020202020204" pitchFamily="34" charset="0"/>
              </a:rPr>
              <a:t>machine now under detailed </a:t>
            </a:r>
            <a:r>
              <a:rPr lang="en-GB" sz="1600" dirty="0" smtClean="0">
                <a:latin typeface="Arial" panose="020B0604020202020204" pitchFamily="34" charset="0"/>
                <a:cs typeface="Arial" panose="020B0604020202020204" pitchFamily="34" charset="0"/>
              </a:rPr>
              <a:t>study</a:t>
            </a:r>
            <a:endParaRPr lang="en-GB" sz="1600" dirty="0">
              <a:latin typeface="Arial" panose="020B0604020202020204" pitchFamily="34" charset="0"/>
              <a:cs typeface="Arial" panose="020B0604020202020204" pitchFamily="34" charset="0"/>
            </a:endParaRPr>
          </a:p>
          <a:p>
            <a:pPr marL="742950" lvl="1" indent="-285750">
              <a:buFont typeface="Symbol" panose="05050102010706020507" pitchFamily="18" charset="2"/>
              <a:buChar char=""/>
            </a:pPr>
            <a:r>
              <a:rPr lang="en-GB" sz="1600" dirty="0" smtClean="0">
                <a:latin typeface="Arial" panose="020B0604020202020204" pitchFamily="34" charset="0"/>
                <a:cs typeface="Arial" panose="020B0604020202020204" pitchFamily="34" charset="0"/>
              </a:rPr>
              <a:t>FFAG machine could </a:t>
            </a:r>
            <a:r>
              <a:rPr lang="en-GB" sz="1600" dirty="0">
                <a:latin typeface="Arial" panose="020B0604020202020204" pitchFamily="34" charset="0"/>
                <a:cs typeface="Arial" panose="020B0604020202020204" pitchFamily="34" charset="0"/>
              </a:rPr>
              <a:t>be </a:t>
            </a:r>
            <a:r>
              <a:rPr lang="en-GB" sz="1600" dirty="0" smtClean="0">
                <a:latin typeface="Arial" panose="020B0604020202020204" pitchFamily="34" charset="0"/>
                <a:cs typeface="Arial" panose="020B0604020202020204" pitchFamily="34" charset="0"/>
              </a:rPr>
              <a:t>an important alternative (</a:t>
            </a:r>
            <a:r>
              <a:rPr lang="en-GB" sz="1600" dirty="0" err="1" smtClean="0">
                <a:latin typeface="Arial" panose="020B0604020202020204" pitchFamily="34" charset="0"/>
                <a:cs typeface="Arial" panose="020B0604020202020204" pitchFamily="34" charset="0"/>
              </a:rPr>
              <a:t>ASTeC</a:t>
            </a:r>
            <a:r>
              <a:rPr lang="en-GB" sz="1600" dirty="0" smtClean="0">
                <a:latin typeface="Arial" panose="020B0604020202020204" pitchFamily="34" charset="0"/>
                <a:cs typeface="Arial" panose="020B0604020202020204" pitchFamily="34" charset="0"/>
              </a:rPr>
              <a:t> Intense Beams Group), smaller, lower injection energy, higher efficiency and reliability, but will it work at high intensity?</a:t>
            </a:r>
          </a:p>
          <a:p>
            <a:pPr marL="742950" lvl="1" indent="-285750">
              <a:buFont typeface="Symbol" panose="05050102010706020507" pitchFamily="18" charset="2"/>
              <a:buChar char=""/>
            </a:pPr>
            <a:r>
              <a:rPr lang="en-GB" sz="1600" dirty="0" smtClean="0">
                <a:latin typeface="Arial" panose="020B0604020202020204" pitchFamily="34" charset="0"/>
                <a:cs typeface="Arial" panose="020B0604020202020204" pitchFamily="34" charset="0"/>
              </a:rPr>
              <a:t>Higher energy </a:t>
            </a:r>
            <a:r>
              <a:rPr lang="en-GB" sz="1600" dirty="0" err="1" smtClean="0">
                <a:latin typeface="Arial" panose="020B0604020202020204" pitchFamily="34" charset="0"/>
                <a:cs typeface="Arial" panose="020B0604020202020204" pitchFamily="34" charset="0"/>
              </a:rPr>
              <a:t>linac</a:t>
            </a:r>
            <a:r>
              <a:rPr lang="en-GB" sz="1600" dirty="0" smtClean="0">
                <a:latin typeface="Arial" panose="020B0604020202020204" pitchFamily="34" charset="0"/>
                <a:cs typeface="Arial" panose="020B0604020202020204" pitchFamily="34" charset="0"/>
              </a:rPr>
              <a:t> + accumulator ring</a:t>
            </a:r>
          </a:p>
        </p:txBody>
      </p:sp>
      <p:grpSp>
        <p:nvGrpSpPr>
          <p:cNvPr id="10" name="Group 9"/>
          <p:cNvGrpSpPr/>
          <p:nvPr/>
        </p:nvGrpSpPr>
        <p:grpSpPr>
          <a:xfrm>
            <a:off x="4908720" y="3045494"/>
            <a:ext cx="2095500" cy="2255792"/>
            <a:chOff x="4691063" y="3393131"/>
            <a:chExt cx="2095500" cy="2255792"/>
          </a:xfrm>
        </p:grpSpPr>
        <p:grpSp>
          <p:nvGrpSpPr>
            <p:cNvPr id="8" name="Group 7"/>
            <p:cNvGrpSpPr/>
            <p:nvPr/>
          </p:nvGrpSpPr>
          <p:grpSpPr>
            <a:xfrm>
              <a:off x="4691063" y="3601968"/>
              <a:ext cx="2095500" cy="2046955"/>
              <a:chOff x="4690100" y="3481388"/>
              <a:chExt cx="2095500" cy="2046955"/>
            </a:xfrm>
          </p:grpSpPr>
          <p:pic>
            <p:nvPicPr>
              <p:cNvPr id="6" name="Picture 4" descr="pentagonal r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100" y="3501241"/>
                <a:ext cx="2095500" cy="202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a:xfrm>
                <a:off x="4691063" y="3481388"/>
                <a:ext cx="448232" cy="738187"/>
              </a:xfrm>
              <a:custGeom>
                <a:avLst/>
                <a:gdLst>
                  <a:gd name="connsiteX0" fmla="*/ 433387 w 448232"/>
                  <a:gd name="connsiteY0" fmla="*/ 71437 h 738187"/>
                  <a:gd name="connsiteX1" fmla="*/ 433387 w 448232"/>
                  <a:gd name="connsiteY1" fmla="*/ 71437 h 738187"/>
                  <a:gd name="connsiteX2" fmla="*/ 423862 w 448232"/>
                  <a:gd name="connsiteY2" fmla="*/ 114300 h 738187"/>
                  <a:gd name="connsiteX3" fmla="*/ 414337 w 448232"/>
                  <a:gd name="connsiteY3" fmla="*/ 142875 h 738187"/>
                  <a:gd name="connsiteX4" fmla="*/ 400050 w 448232"/>
                  <a:gd name="connsiteY4" fmla="*/ 200025 h 738187"/>
                  <a:gd name="connsiteX5" fmla="*/ 395287 w 448232"/>
                  <a:gd name="connsiteY5" fmla="*/ 214312 h 738187"/>
                  <a:gd name="connsiteX6" fmla="*/ 381000 w 448232"/>
                  <a:gd name="connsiteY6" fmla="*/ 223837 h 738187"/>
                  <a:gd name="connsiteX7" fmla="*/ 347662 w 448232"/>
                  <a:gd name="connsiteY7" fmla="*/ 266700 h 738187"/>
                  <a:gd name="connsiteX8" fmla="*/ 333375 w 448232"/>
                  <a:gd name="connsiteY8" fmla="*/ 295275 h 738187"/>
                  <a:gd name="connsiteX9" fmla="*/ 304800 w 448232"/>
                  <a:gd name="connsiteY9" fmla="*/ 304800 h 738187"/>
                  <a:gd name="connsiteX10" fmla="*/ 280987 w 448232"/>
                  <a:gd name="connsiteY10" fmla="*/ 342900 h 738187"/>
                  <a:gd name="connsiteX11" fmla="*/ 276225 w 448232"/>
                  <a:gd name="connsiteY11" fmla="*/ 357187 h 738187"/>
                  <a:gd name="connsiteX12" fmla="*/ 266700 w 448232"/>
                  <a:gd name="connsiteY12" fmla="*/ 371475 h 738187"/>
                  <a:gd name="connsiteX13" fmla="*/ 261937 w 448232"/>
                  <a:gd name="connsiteY13" fmla="*/ 390525 h 738187"/>
                  <a:gd name="connsiteX14" fmla="*/ 252412 w 448232"/>
                  <a:gd name="connsiteY14" fmla="*/ 433387 h 738187"/>
                  <a:gd name="connsiteX15" fmla="*/ 242887 w 448232"/>
                  <a:gd name="connsiteY15" fmla="*/ 447675 h 738187"/>
                  <a:gd name="connsiteX16" fmla="*/ 233362 w 448232"/>
                  <a:gd name="connsiteY16" fmla="*/ 476250 h 738187"/>
                  <a:gd name="connsiteX17" fmla="*/ 228600 w 448232"/>
                  <a:gd name="connsiteY17" fmla="*/ 509587 h 738187"/>
                  <a:gd name="connsiteX18" fmla="*/ 214312 w 448232"/>
                  <a:gd name="connsiteY18" fmla="*/ 585787 h 738187"/>
                  <a:gd name="connsiteX19" fmla="*/ 204787 w 448232"/>
                  <a:gd name="connsiteY19" fmla="*/ 614362 h 738187"/>
                  <a:gd name="connsiteX20" fmla="*/ 209550 w 448232"/>
                  <a:gd name="connsiteY20" fmla="*/ 633412 h 738187"/>
                  <a:gd name="connsiteX21" fmla="*/ 223837 w 448232"/>
                  <a:gd name="connsiteY21" fmla="*/ 647700 h 738187"/>
                  <a:gd name="connsiteX22" fmla="*/ 233362 w 448232"/>
                  <a:gd name="connsiteY22" fmla="*/ 661987 h 738187"/>
                  <a:gd name="connsiteX23" fmla="*/ 228600 w 448232"/>
                  <a:gd name="connsiteY23" fmla="*/ 676275 h 738187"/>
                  <a:gd name="connsiteX24" fmla="*/ 219075 w 448232"/>
                  <a:gd name="connsiteY24" fmla="*/ 719137 h 738187"/>
                  <a:gd name="connsiteX25" fmla="*/ 204787 w 448232"/>
                  <a:gd name="connsiteY25" fmla="*/ 733425 h 738187"/>
                  <a:gd name="connsiteX26" fmla="*/ 190500 w 448232"/>
                  <a:gd name="connsiteY26" fmla="*/ 738187 h 738187"/>
                  <a:gd name="connsiteX27" fmla="*/ 166687 w 448232"/>
                  <a:gd name="connsiteY27" fmla="*/ 733425 h 738187"/>
                  <a:gd name="connsiteX28" fmla="*/ 147637 w 448232"/>
                  <a:gd name="connsiteY28" fmla="*/ 700087 h 738187"/>
                  <a:gd name="connsiteX29" fmla="*/ 142875 w 448232"/>
                  <a:gd name="connsiteY29" fmla="*/ 671512 h 738187"/>
                  <a:gd name="connsiteX30" fmla="*/ 128587 w 448232"/>
                  <a:gd name="connsiteY30" fmla="*/ 638175 h 738187"/>
                  <a:gd name="connsiteX31" fmla="*/ 114300 w 448232"/>
                  <a:gd name="connsiteY31" fmla="*/ 623887 h 738187"/>
                  <a:gd name="connsiteX32" fmla="*/ 109537 w 448232"/>
                  <a:gd name="connsiteY32" fmla="*/ 609600 h 738187"/>
                  <a:gd name="connsiteX33" fmla="*/ 104775 w 448232"/>
                  <a:gd name="connsiteY33" fmla="*/ 590550 h 738187"/>
                  <a:gd name="connsiteX34" fmla="*/ 85725 w 448232"/>
                  <a:gd name="connsiteY34" fmla="*/ 552450 h 738187"/>
                  <a:gd name="connsiteX35" fmla="*/ 71437 w 448232"/>
                  <a:gd name="connsiteY35" fmla="*/ 523875 h 738187"/>
                  <a:gd name="connsiteX36" fmla="*/ 61912 w 448232"/>
                  <a:gd name="connsiteY36" fmla="*/ 495300 h 738187"/>
                  <a:gd name="connsiteX37" fmla="*/ 52387 w 448232"/>
                  <a:gd name="connsiteY37" fmla="*/ 476250 h 738187"/>
                  <a:gd name="connsiteX38" fmla="*/ 33337 w 448232"/>
                  <a:gd name="connsiteY38" fmla="*/ 419100 h 738187"/>
                  <a:gd name="connsiteX39" fmla="*/ 28575 w 448232"/>
                  <a:gd name="connsiteY39" fmla="*/ 404812 h 738187"/>
                  <a:gd name="connsiteX40" fmla="*/ 23812 w 448232"/>
                  <a:gd name="connsiteY40" fmla="*/ 390525 h 738187"/>
                  <a:gd name="connsiteX41" fmla="*/ 9525 w 448232"/>
                  <a:gd name="connsiteY41" fmla="*/ 309562 h 738187"/>
                  <a:gd name="connsiteX42" fmla="*/ 4762 w 448232"/>
                  <a:gd name="connsiteY42" fmla="*/ 233362 h 738187"/>
                  <a:gd name="connsiteX43" fmla="*/ 0 w 448232"/>
                  <a:gd name="connsiteY43" fmla="*/ 200025 h 738187"/>
                  <a:gd name="connsiteX44" fmla="*/ 4762 w 448232"/>
                  <a:gd name="connsiteY44" fmla="*/ 52387 h 738187"/>
                  <a:gd name="connsiteX45" fmla="*/ 23812 w 448232"/>
                  <a:gd name="connsiteY45" fmla="*/ 19050 h 738187"/>
                  <a:gd name="connsiteX46" fmla="*/ 42862 w 448232"/>
                  <a:gd name="connsiteY46" fmla="*/ 14287 h 738187"/>
                  <a:gd name="connsiteX47" fmla="*/ 71437 w 448232"/>
                  <a:gd name="connsiteY47" fmla="*/ 9525 h 738187"/>
                  <a:gd name="connsiteX48" fmla="*/ 114300 w 448232"/>
                  <a:gd name="connsiteY48" fmla="*/ 0 h 738187"/>
                  <a:gd name="connsiteX49" fmla="*/ 266700 w 448232"/>
                  <a:gd name="connsiteY49" fmla="*/ 4762 h 738187"/>
                  <a:gd name="connsiteX50" fmla="*/ 309562 w 448232"/>
                  <a:gd name="connsiteY50" fmla="*/ 14287 h 738187"/>
                  <a:gd name="connsiteX51" fmla="*/ 328612 w 448232"/>
                  <a:gd name="connsiteY51" fmla="*/ 19050 h 738187"/>
                  <a:gd name="connsiteX52" fmla="*/ 361950 w 448232"/>
                  <a:gd name="connsiteY52" fmla="*/ 38100 h 738187"/>
                  <a:gd name="connsiteX53" fmla="*/ 385762 w 448232"/>
                  <a:gd name="connsiteY53" fmla="*/ 42862 h 738187"/>
                  <a:gd name="connsiteX54" fmla="*/ 442912 w 448232"/>
                  <a:gd name="connsiteY54" fmla="*/ 66675 h 738187"/>
                  <a:gd name="connsiteX55" fmla="*/ 433387 w 448232"/>
                  <a:gd name="connsiteY55" fmla="*/ 71437 h 7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8232" h="738187">
                    <a:moveTo>
                      <a:pt x="433387" y="71437"/>
                    </a:moveTo>
                    <a:lnTo>
                      <a:pt x="433387" y="71437"/>
                    </a:lnTo>
                    <a:cubicBezTo>
                      <a:pt x="430212" y="85725"/>
                      <a:pt x="427633" y="100158"/>
                      <a:pt x="423862" y="114300"/>
                    </a:cubicBezTo>
                    <a:cubicBezTo>
                      <a:pt x="421275" y="124001"/>
                      <a:pt x="414337" y="142875"/>
                      <a:pt x="414337" y="142875"/>
                    </a:cubicBezTo>
                    <a:cubicBezTo>
                      <a:pt x="405805" y="219669"/>
                      <a:pt x="418798" y="162530"/>
                      <a:pt x="400050" y="200025"/>
                    </a:cubicBezTo>
                    <a:cubicBezTo>
                      <a:pt x="397805" y="204515"/>
                      <a:pt x="398423" y="210392"/>
                      <a:pt x="395287" y="214312"/>
                    </a:cubicBezTo>
                    <a:cubicBezTo>
                      <a:pt x="391711" y="218781"/>
                      <a:pt x="385762" y="220662"/>
                      <a:pt x="381000" y="223837"/>
                    </a:cubicBezTo>
                    <a:cubicBezTo>
                      <a:pt x="358214" y="258016"/>
                      <a:pt x="370045" y="244317"/>
                      <a:pt x="347662" y="266700"/>
                    </a:cubicBezTo>
                    <a:cubicBezTo>
                      <a:pt x="345067" y="274485"/>
                      <a:pt x="341150" y="290416"/>
                      <a:pt x="333375" y="295275"/>
                    </a:cubicBezTo>
                    <a:cubicBezTo>
                      <a:pt x="324861" y="300596"/>
                      <a:pt x="304800" y="304800"/>
                      <a:pt x="304800" y="304800"/>
                    </a:cubicBezTo>
                    <a:cubicBezTo>
                      <a:pt x="293465" y="338805"/>
                      <a:pt x="303629" y="327806"/>
                      <a:pt x="280987" y="342900"/>
                    </a:cubicBezTo>
                    <a:cubicBezTo>
                      <a:pt x="279400" y="347662"/>
                      <a:pt x="278470" y="352697"/>
                      <a:pt x="276225" y="357187"/>
                    </a:cubicBezTo>
                    <a:cubicBezTo>
                      <a:pt x="273665" y="362307"/>
                      <a:pt x="268955" y="366214"/>
                      <a:pt x="266700" y="371475"/>
                    </a:cubicBezTo>
                    <a:cubicBezTo>
                      <a:pt x="264122" y="377491"/>
                      <a:pt x="263357" y="384135"/>
                      <a:pt x="261937" y="390525"/>
                    </a:cubicBezTo>
                    <a:cubicBezTo>
                      <a:pt x="260892" y="395226"/>
                      <a:pt x="255095" y="427128"/>
                      <a:pt x="252412" y="433387"/>
                    </a:cubicBezTo>
                    <a:cubicBezTo>
                      <a:pt x="250157" y="438648"/>
                      <a:pt x="245212" y="442444"/>
                      <a:pt x="242887" y="447675"/>
                    </a:cubicBezTo>
                    <a:cubicBezTo>
                      <a:pt x="238809" y="456850"/>
                      <a:pt x="236537" y="466725"/>
                      <a:pt x="233362" y="476250"/>
                    </a:cubicBezTo>
                    <a:cubicBezTo>
                      <a:pt x="231775" y="487362"/>
                      <a:pt x="229717" y="498418"/>
                      <a:pt x="228600" y="509587"/>
                    </a:cubicBezTo>
                    <a:cubicBezTo>
                      <a:pt x="221563" y="579960"/>
                      <a:pt x="235826" y="553517"/>
                      <a:pt x="214312" y="585787"/>
                    </a:cubicBezTo>
                    <a:cubicBezTo>
                      <a:pt x="211137" y="595312"/>
                      <a:pt x="202352" y="604622"/>
                      <a:pt x="204787" y="614362"/>
                    </a:cubicBezTo>
                    <a:cubicBezTo>
                      <a:pt x="206375" y="620712"/>
                      <a:pt x="206303" y="627729"/>
                      <a:pt x="209550" y="633412"/>
                    </a:cubicBezTo>
                    <a:cubicBezTo>
                      <a:pt x="212892" y="639260"/>
                      <a:pt x="219525" y="642526"/>
                      <a:pt x="223837" y="647700"/>
                    </a:cubicBezTo>
                    <a:cubicBezTo>
                      <a:pt x="227501" y="652097"/>
                      <a:pt x="230187" y="657225"/>
                      <a:pt x="233362" y="661987"/>
                    </a:cubicBezTo>
                    <a:cubicBezTo>
                      <a:pt x="231775" y="666750"/>
                      <a:pt x="229689" y="671374"/>
                      <a:pt x="228600" y="676275"/>
                    </a:cubicBezTo>
                    <a:cubicBezTo>
                      <a:pt x="227737" y="680160"/>
                      <a:pt x="224434" y="711098"/>
                      <a:pt x="219075" y="719137"/>
                    </a:cubicBezTo>
                    <a:cubicBezTo>
                      <a:pt x="215339" y="724741"/>
                      <a:pt x="210391" y="729689"/>
                      <a:pt x="204787" y="733425"/>
                    </a:cubicBezTo>
                    <a:cubicBezTo>
                      <a:pt x="200610" y="736210"/>
                      <a:pt x="195262" y="736600"/>
                      <a:pt x="190500" y="738187"/>
                    </a:cubicBezTo>
                    <a:cubicBezTo>
                      <a:pt x="182562" y="736600"/>
                      <a:pt x="173551" y="737715"/>
                      <a:pt x="166687" y="733425"/>
                    </a:cubicBezTo>
                    <a:cubicBezTo>
                      <a:pt x="154548" y="725838"/>
                      <a:pt x="151646" y="712114"/>
                      <a:pt x="147637" y="700087"/>
                    </a:cubicBezTo>
                    <a:cubicBezTo>
                      <a:pt x="146050" y="690562"/>
                      <a:pt x="144970" y="680938"/>
                      <a:pt x="142875" y="671512"/>
                    </a:cubicBezTo>
                    <a:cubicBezTo>
                      <a:pt x="140869" y="662487"/>
                      <a:pt x="133282" y="644748"/>
                      <a:pt x="128587" y="638175"/>
                    </a:cubicBezTo>
                    <a:cubicBezTo>
                      <a:pt x="124672" y="632694"/>
                      <a:pt x="119062" y="628650"/>
                      <a:pt x="114300" y="623887"/>
                    </a:cubicBezTo>
                    <a:cubicBezTo>
                      <a:pt x="112712" y="619125"/>
                      <a:pt x="110916" y="614427"/>
                      <a:pt x="109537" y="609600"/>
                    </a:cubicBezTo>
                    <a:cubicBezTo>
                      <a:pt x="107739" y="603306"/>
                      <a:pt x="107292" y="596592"/>
                      <a:pt x="104775" y="590550"/>
                    </a:cubicBezTo>
                    <a:cubicBezTo>
                      <a:pt x="99314" y="577443"/>
                      <a:pt x="90215" y="565920"/>
                      <a:pt x="85725" y="552450"/>
                    </a:cubicBezTo>
                    <a:cubicBezTo>
                      <a:pt x="79152" y="532732"/>
                      <a:pt x="83747" y="542339"/>
                      <a:pt x="71437" y="523875"/>
                    </a:cubicBezTo>
                    <a:cubicBezTo>
                      <a:pt x="68262" y="514350"/>
                      <a:pt x="66402" y="504280"/>
                      <a:pt x="61912" y="495300"/>
                    </a:cubicBezTo>
                    <a:cubicBezTo>
                      <a:pt x="58737" y="488950"/>
                      <a:pt x="54936" y="482876"/>
                      <a:pt x="52387" y="476250"/>
                    </a:cubicBezTo>
                    <a:cubicBezTo>
                      <a:pt x="45179" y="457508"/>
                      <a:pt x="39687" y="438150"/>
                      <a:pt x="33337" y="419100"/>
                    </a:cubicBezTo>
                    <a:lnTo>
                      <a:pt x="28575" y="404812"/>
                    </a:lnTo>
                    <a:cubicBezTo>
                      <a:pt x="26988" y="400050"/>
                      <a:pt x="24796" y="395448"/>
                      <a:pt x="23812" y="390525"/>
                    </a:cubicBezTo>
                    <a:cubicBezTo>
                      <a:pt x="15263" y="347774"/>
                      <a:pt x="20381" y="374697"/>
                      <a:pt x="9525" y="309562"/>
                    </a:cubicBezTo>
                    <a:cubicBezTo>
                      <a:pt x="7937" y="284162"/>
                      <a:pt x="6967" y="258716"/>
                      <a:pt x="4762" y="233362"/>
                    </a:cubicBezTo>
                    <a:cubicBezTo>
                      <a:pt x="3790" y="222179"/>
                      <a:pt x="0" y="211250"/>
                      <a:pt x="0" y="200025"/>
                    </a:cubicBezTo>
                    <a:cubicBezTo>
                      <a:pt x="0" y="150787"/>
                      <a:pt x="1871" y="101540"/>
                      <a:pt x="4762" y="52387"/>
                    </a:cubicBezTo>
                    <a:cubicBezTo>
                      <a:pt x="5367" y="42107"/>
                      <a:pt x="17057" y="23875"/>
                      <a:pt x="23812" y="19050"/>
                    </a:cubicBezTo>
                    <a:cubicBezTo>
                      <a:pt x="29138" y="15245"/>
                      <a:pt x="36444" y="15571"/>
                      <a:pt x="42862" y="14287"/>
                    </a:cubicBezTo>
                    <a:cubicBezTo>
                      <a:pt x="52331" y="12393"/>
                      <a:pt x="61936" y="11252"/>
                      <a:pt x="71437" y="9525"/>
                    </a:cubicBezTo>
                    <a:cubicBezTo>
                      <a:pt x="93595" y="5496"/>
                      <a:pt x="93924" y="5093"/>
                      <a:pt x="114300" y="0"/>
                    </a:cubicBezTo>
                    <a:cubicBezTo>
                      <a:pt x="165100" y="1587"/>
                      <a:pt x="215945" y="2091"/>
                      <a:pt x="266700" y="4762"/>
                    </a:cubicBezTo>
                    <a:cubicBezTo>
                      <a:pt x="293031" y="6148"/>
                      <a:pt x="289855" y="8656"/>
                      <a:pt x="309562" y="14287"/>
                    </a:cubicBezTo>
                    <a:cubicBezTo>
                      <a:pt x="315856" y="16085"/>
                      <a:pt x="322262" y="17462"/>
                      <a:pt x="328612" y="19050"/>
                    </a:cubicBezTo>
                    <a:cubicBezTo>
                      <a:pt x="339725" y="25400"/>
                      <a:pt x="350136" y="33177"/>
                      <a:pt x="361950" y="38100"/>
                    </a:cubicBezTo>
                    <a:cubicBezTo>
                      <a:pt x="369422" y="41213"/>
                      <a:pt x="377860" y="41106"/>
                      <a:pt x="385762" y="42862"/>
                    </a:cubicBezTo>
                    <a:cubicBezTo>
                      <a:pt x="408936" y="48012"/>
                      <a:pt x="419894" y="51330"/>
                      <a:pt x="442912" y="66675"/>
                    </a:cubicBezTo>
                    <a:cubicBezTo>
                      <a:pt x="458521" y="77080"/>
                      <a:pt x="434975" y="70643"/>
                      <a:pt x="433387" y="7143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4916142" y="3393131"/>
              <a:ext cx="1766012" cy="276999"/>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0.8 – 3.2 GeV RCS</a:t>
              </a:r>
              <a:endParaRPr lang="en-GB" sz="1200" dirty="0">
                <a:latin typeface="Arial" panose="020B0604020202020204" pitchFamily="34" charset="0"/>
                <a:cs typeface="Arial" panose="020B0604020202020204" pitchFamily="34" charset="0"/>
              </a:endParaRPr>
            </a:p>
          </p:txBody>
        </p:sp>
      </p:grpSp>
      <p:grpSp>
        <p:nvGrpSpPr>
          <p:cNvPr id="11" name="Group 10"/>
          <p:cNvGrpSpPr/>
          <p:nvPr/>
        </p:nvGrpSpPr>
        <p:grpSpPr>
          <a:xfrm>
            <a:off x="7129945" y="3182586"/>
            <a:ext cx="1409646" cy="1537117"/>
            <a:chOff x="7089088" y="3371902"/>
            <a:chExt cx="1409646" cy="1537117"/>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1936" y="3790189"/>
              <a:ext cx="1123950" cy="1118830"/>
            </a:xfrm>
            <a:prstGeom prst="rect">
              <a:avLst/>
            </a:prstGeom>
          </p:spPr>
        </p:pic>
        <p:sp>
          <p:nvSpPr>
            <p:cNvPr id="12" name="TextBox 11"/>
            <p:cNvSpPr txBox="1"/>
            <p:nvPr/>
          </p:nvSpPr>
          <p:spPr>
            <a:xfrm>
              <a:off x="7089088" y="3371902"/>
              <a:ext cx="1409646" cy="461665"/>
            </a:xfrm>
            <a:prstGeom prst="rect">
              <a:avLst/>
            </a:prstGeom>
            <a:noFill/>
          </p:spPr>
          <p:txBody>
            <a:bodyPr wrap="square" rtlCol="0">
              <a:spAutoFit/>
            </a:bodyPr>
            <a:lstStyle/>
            <a:p>
              <a:pPr algn="ctr"/>
              <a:r>
                <a:rPr lang="en-GB" sz="1200" dirty="0" smtClean="0">
                  <a:latin typeface="Arial" panose="020B0604020202020204" pitchFamily="34" charset="0"/>
                  <a:cs typeface="Arial" panose="020B0604020202020204" pitchFamily="34" charset="0"/>
                </a:rPr>
                <a:t>0.4 – 3.2 GeV FFAG</a:t>
              </a:r>
              <a:endParaRPr lang="en-GB" sz="1200" dirty="0">
                <a:latin typeface="Arial" panose="020B0604020202020204" pitchFamily="34" charset="0"/>
                <a:cs typeface="Arial" panose="020B0604020202020204" pitchFamily="34" charset="0"/>
              </a:endParaRPr>
            </a:p>
          </p:txBody>
        </p:sp>
      </p:grpSp>
      <p:sp>
        <p:nvSpPr>
          <p:cNvPr id="5" name="TextBox 4"/>
          <p:cNvSpPr txBox="1"/>
          <p:nvPr/>
        </p:nvSpPr>
        <p:spPr>
          <a:xfrm>
            <a:off x="542260" y="5257562"/>
            <a:ext cx="8282763" cy="160043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Ideas to study:</a:t>
            </a:r>
          </a:p>
          <a:p>
            <a:pPr marL="742950" lvl="1" indent="-285750">
              <a:buFont typeface="Symbol" panose="05050102010706020507" pitchFamily="18" charset="2"/>
              <a:buChar char="-"/>
            </a:pPr>
            <a:r>
              <a:rPr lang="en-GB" sz="1600" dirty="0">
                <a:latin typeface="Arial" panose="020B0604020202020204" pitchFamily="34" charset="0"/>
                <a:cs typeface="Arial" panose="020B0604020202020204" pitchFamily="34" charset="0"/>
              </a:rPr>
              <a:t>can we design upgradeable facilities without making them much more expensive?</a:t>
            </a:r>
          </a:p>
          <a:p>
            <a:pPr marL="742950" lvl="1" indent="-285750">
              <a:buFont typeface="Symbol" panose="05050102010706020507" pitchFamily="18" charset="2"/>
              <a:buChar char="-"/>
            </a:pPr>
            <a:r>
              <a:rPr lang="en-GB" sz="1600" dirty="0">
                <a:latin typeface="Arial" panose="020B0604020202020204" pitchFamily="34" charset="0"/>
                <a:cs typeface="Arial" panose="020B0604020202020204" pitchFamily="34" charset="0"/>
              </a:rPr>
              <a:t>can we save power, reduce costs?</a:t>
            </a:r>
          </a:p>
          <a:p>
            <a:pPr marL="742950" lvl="1" indent="-285750">
              <a:buFont typeface="Symbol" panose="05050102010706020507" pitchFamily="18" charset="2"/>
              <a:buChar char="-"/>
            </a:pPr>
            <a:r>
              <a:rPr lang="en-GB" sz="1600" dirty="0">
                <a:latin typeface="Arial" panose="020B0604020202020204" pitchFamily="34" charset="0"/>
                <a:cs typeface="Arial" panose="020B0604020202020204" pitchFamily="34" charset="0"/>
              </a:rPr>
              <a:t>would smaller and cheaper with optimised targets be a better fit to the funding envelope and ultimately be better for the community…</a:t>
            </a:r>
          </a:p>
          <a:p>
            <a:endParaRPr lang="en-GB" dirty="0"/>
          </a:p>
        </p:txBody>
      </p:sp>
    </p:spTree>
    <p:extLst>
      <p:ext uri="{BB962C8B-B14F-4D97-AF65-F5344CB8AC3E}">
        <p14:creationId xmlns:p14="http://schemas.microsoft.com/office/powerpoint/2010/main" val="16990656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txBox="1">
            <a:spLocks noChangeArrowheads="1"/>
          </p:cNvSpPr>
          <p:nvPr/>
        </p:nvSpPr>
        <p:spPr bwMode="auto">
          <a:xfrm>
            <a:off x="5241851" y="285750"/>
            <a:ext cx="375927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GB" altLang="en-US" b="1" dirty="0" smtClean="0">
                <a:solidFill>
                  <a:srgbClr val="000000"/>
                </a:solidFill>
                <a:cs typeface="Arial" charset="0"/>
              </a:rPr>
              <a:t>ISIS-II </a:t>
            </a:r>
            <a:r>
              <a:rPr lang="en-GB" altLang="en-US" b="1" dirty="0">
                <a:solidFill>
                  <a:srgbClr val="000000"/>
                </a:solidFill>
                <a:cs typeface="Arial" charset="0"/>
              </a:rPr>
              <a:t>scenario </a:t>
            </a:r>
            <a:r>
              <a:rPr lang="en-GB" altLang="en-US" b="1" dirty="0" smtClean="0">
                <a:solidFill>
                  <a:srgbClr val="000000"/>
                </a:solidFill>
                <a:cs typeface="Arial" charset="0"/>
              </a:rPr>
              <a:t>2)</a:t>
            </a:r>
            <a:endParaRPr lang="en-GB" altLang="en-US" b="1" dirty="0">
              <a:solidFill>
                <a:srgbClr val="000000"/>
              </a:solidFill>
              <a:cs typeface="Arial" charset="0"/>
            </a:endParaRPr>
          </a:p>
          <a:p>
            <a:pPr algn="r" eaLnBrk="1" fontAlgn="base" hangingPunct="1">
              <a:spcBef>
                <a:spcPct val="0"/>
              </a:spcBef>
              <a:spcAft>
                <a:spcPct val="0"/>
              </a:spcAft>
            </a:pPr>
            <a:r>
              <a:rPr lang="en-GB" altLang="en-US" b="1" dirty="0" smtClean="0">
                <a:solidFill>
                  <a:srgbClr val="000000"/>
                </a:solidFill>
                <a:cs typeface="Arial" charset="0"/>
              </a:rPr>
              <a:t>0.5 - 1 MW medium </a:t>
            </a:r>
            <a:r>
              <a:rPr lang="en-GB" altLang="en-US" b="1" dirty="0">
                <a:solidFill>
                  <a:srgbClr val="000000"/>
                </a:solidFill>
                <a:cs typeface="Arial" charset="0"/>
              </a:rPr>
              <a:t>power option</a:t>
            </a:r>
            <a:endParaRPr lang="en-GB" altLang="en-US" b="1" dirty="0">
              <a:solidFill>
                <a:srgbClr val="0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815" y="2215247"/>
            <a:ext cx="1977820" cy="2114550"/>
          </a:xfrm>
          <a:prstGeom prst="rect">
            <a:avLst/>
          </a:prstGeom>
        </p:spPr>
      </p:pic>
      <p:sp>
        <p:nvSpPr>
          <p:cNvPr id="3" name="TextBox 2"/>
          <p:cNvSpPr txBox="1"/>
          <p:nvPr/>
        </p:nvSpPr>
        <p:spPr>
          <a:xfrm>
            <a:off x="638174" y="1317552"/>
            <a:ext cx="6251724" cy="4278094"/>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180 </a:t>
            </a:r>
            <a:r>
              <a:rPr lang="en-GB" sz="1600" dirty="0">
                <a:latin typeface="Arial" panose="020B0604020202020204" pitchFamily="34" charset="0"/>
                <a:cs typeface="Arial" panose="020B0604020202020204" pitchFamily="34" charset="0"/>
              </a:rPr>
              <a:t>MeV </a:t>
            </a:r>
            <a:r>
              <a:rPr lang="en-GB" sz="1600" dirty="0" err="1">
                <a:latin typeface="Arial" panose="020B0604020202020204" pitchFamily="34" charset="0"/>
                <a:cs typeface="Arial" panose="020B0604020202020204" pitchFamily="34" charset="0"/>
              </a:rPr>
              <a:t>linac</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replacement now a well studied, well understood option, but shouldn’t base a new facility on a 30+ year old RCS</a:t>
            </a:r>
          </a:p>
          <a:p>
            <a:pPr marL="285750" indent="-285750">
              <a:buFont typeface="Arial" panose="020B0604020202020204" pitchFamily="34" charset="0"/>
              <a:buChar char="•"/>
            </a:pPr>
            <a:endParaRPr lang="en-GB"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Could be baseline for a new stand alone facility </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Or could house completely new accelerator within existing ISIS infrastructure</a:t>
            </a:r>
          </a:p>
          <a:p>
            <a:pPr marL="742950" lvl="1" indent="-285750">
              <a:buFont typeface="Gill Sans MT" panose="020B0502020104020203" pitchFamily="34" charset="0"/>
              <a:buChar char="–"/>
            </a:pPr>
            <a:r>
              <a:rPr lang="en-GB" sz="1600" dirty="0" smtClean="0">
                <a:latin typeface="Arial" panose="020B0604020202020204" pitchFamily="34" charset="0"/>
                <a:cs typeface="Arial" panose="020B0604020202020204" pitchFamily="34" charset="0"/>
              </a:rPr>
              <a:t>Probably cheapest possible option</a:t>
            </a:r>
          </a:p>
          <a:p>
            <a:pPr marL="742950" lvl="1" indent="-285750">
              <a:buFont typeface="Gill Sans MT" panose="020B0502020104020203" pitchFamily="34" charset="0"/>
              <a:buChar char="–"/>
            </a:pPr>
            <a:r>
              <a:rPr lang="en-GB" sz="1600" dirty="0" smtClean="0">
                <a:latin typeface="Arial" panose="020B0604020202020204" pitchFamily="34" charset="0"/>
                <a:cs typeface="Arial" panose="020B0604020202020204" pitchFamily="34" charset="0"/>
              </a:rPr>
              <a:t>But can we </a:t>
            </a:r>
            <a:r>
              <a:rPr lang="en-GB" sz="1600" dirty="0">
                <a:latin typeface="Arial" panose="020B0604020202020204" pitchFamily="34" charset="0"/>
                <a:cs typeface="Arial" panose="020B0604020202020204" pitchFamily="34" charset="0"/>
              </a:rPr>
              <a:t>can tolerate the consequent </a:t>
            </a:r>
            <a:r>
              <a:rPr lang="en-GB" sz="1600" dirty="0" smtClean="0">
                <a:latin typeface="Arial" panose="020B0604020202020204" pitchFamily="34" charset="0"/>
                <a:cs typeface="Arial" panose="020B0604020202020204" pitchFamily="34" charset="0"/>
              </a:rPr>
              <a:t>off-time?</a:t>
            </a:r>
          </a:p>
          <a:p>
            <a:pPr lvl="1"/>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Look at FFAG alternatives (</a:t>
            </a:r>
            <a:r>
              <a:rPr lang="en-GB" sz="1600" dirty="0" err="1" smtClean="0">
                <a:latin typeface="Arial" panose="020B0604020202020204" pitchFamily="34" charset="0"/>
                <a:cs typeface="Arial" panose="020B0604020202020204" pitchFamily="34" charset="0"/>
              </a:rPr>
              <a:t>ASTeC</a:t>
            </a:r>
            <a:r>
              <a:rPr lang="en-GB" sz="1600" dirty="0" smtClean="0">
                <a:latin typeface="Arial" panose="020B0604020202020204" pitchFamily="34" charset="0"/>
                <a:cs typeface="Arial" panose="020B0604020202020204" pitchFamily="34" charset="0"/>
              </a:rPr>
              <a:t> Intense Beams Group)</a:t>
            </a:r>
          </a:p>
          <a:p>
            <a:endParaRPr lang="en-GB"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Know that there are </a:t>
            </a:r>
            <a:r>
              <a:rPr lang="en-GB" sz="1600" dirty="0" smtClean="0">
                <a:latin typeface="Arial" panose="020B0604020202020204" pitchFamily="34" charset="0"/>
                <a:cs typeface="Arial" panose="020B0604020202020204" pitchFamily="34" charset="0"/>
              </a:rPr>
              <a:t>effective </a:t>
            </a:r>
            <a:r>
              <a:rPr lang="en-GB" sz="1600" dirty="0">
                <a:latin typeface="Arial" panose="020B0604020202020204" pitchFamily="34" charset="0"/>
                <a:cs typeface="Arial" panose="020B0604020202020204" pitchFamily="34" charset="0"/>
              </a:rPr>
              <a:t>target options available in this </a:t>
            </a:r>
            <a:r>
              <a:rPr lang="en-GB" sz="1600" dirty="0" smtClean="0">
                <a:latin typeface="Arial" panose="020B0604020202020204" pitchFamily="34" charset="0"/>
                <a:cs typeface="Arial" panose="020B0604020202020204" pitchFamily="34" charset="0"/>
              </a:rPr>
              <a:t>regime, but again need to optimise fully</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May choose multiple optimised targets even in this power range (ISIS TS-2 has shown excellent science output at 40 kW)</a:t>
            </a:r>
          </a:p>
        </p:txBody>
      </p:sp>
    </p:spTree>
    <p:extLst>
      <p:ext uri="{BB962C8B-B14F-4D97-AF65-F5344CB8AC3E}">
        <p14:creationId xmlns:p14="http://schemas.microsoft.com/office/powerpoint/2010/main" val="744238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2461" y="948404"/>
            <a:ext cx="7762875" cy="5262979"/>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Recent interest in a compact short pulse option with proton energy in the range 14 – 20 MeV</a:t>
            </a:r>
          </a:p>
          <a:p>
            <a:endParaRPr lang="en-GB"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Could be an extension of the Front End Test Stand in R8 at RAL, which is likely to be handed over to ISIS at the end of Programmes Office funding in 2017 </a:t>
            </a: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Other alternative uses (e.g. fusion materials irradiation, </a:t>
            </a:r>
            <a:r>
              <a:rPr lang="en-GB" sz="1600" dirty="0">
                <a:latin typeface="Arial" panose="020B0604020202020204" pitchFamily="34" charset="0"/>
                <a:cs typeface="Arial" panose="020B0604020202020204" pitchFamily="34" charset="0"/>
              </a:rPr>
              <a:t>single event </a:t>
            </a:r>
            <a:r>
              <a:rPr lang="en-GB" sz="1600" dirty="0" smtClean="0">
                <a:latin typeface="Arial" panose="020B0604020202020204" pitchFamily="34" charset="0"/>
                <a:cs typeface="Arial" panose="020B0604020202020204" pitchFamily="34" charset="0"/>
              </a:rPr>
              <a:t>effect   </a:t>
            </a:r>
            <a:r>
              <a:rPr lang="en-GB" sz="1600" dirty="0">
                <a:latin typeface="Arial" panose="020B0604020202020204" pitchFamily="34" charset="0"/>
                <a:cs typeface="Arial" panose="020B0604020202020204" pitchFamily="34" charset="0"/>
              </a:rPr>
              <a:t>testing with </a:t>
            </a:r>
            <a:r>
              <a:rPr lang="en-GB" sz="1600" dirty="0" smtClean="0">
                <a:latin typeface="Arial" panose="020B0604020202020204" pitchFamily="34" charset="0"/>
                <a:cs typeface="Arial" panose="020B0604020202020204" pitchFamily="34" charset="0"/>
              </a:rPr>
              <a:t>protons) could be considered, but should not be allowed to detract from a unique opportunity to do accelerator development towards ISIS-II</a:t>
            </a:r>
          </a:p>
        </p:txBody>
      </p:sp>
      <p:sp>
        <p:nvSpPr>
          <p:cNvPr id="12292" name="Rectangle 2"/>
          <p:cNvSpPr txBox="1">
            <a:spLocks noChangeArrowheads="1"/>
          </p:cNvSpPr>
          <p:nvPr/>
        </p:nvSpPr>
        <p:spPr bwMode="auto">
          <a:xfrm>
            <a:off x="4533899" y="285750"/>
            <a:ext cx="4467226"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GB" altLang="en-US" b="1" dirty="0" smtClean="0">
                <a:solidFill>
                  <a:srgbClr val="000000"/>
                </a:solidFill>
                <a:cs typeface="Arial" charset="0"/>
              </a:rPr>
              <a:t>Compact neutron source (not ISIS-II)</a:t>
            </a:r>
            <a:endParaRPr lang="en-GB" altLang="en-US" b="1" dirty="0">
              <a:solidFill>
                <a:srgbClr val="000000"/>
              </a:solidFill>
            </a:endParaRPr>
          </a:p>
        </p:txBody>
      </p:sp>
      <p:pic>
        <p:nvPicPr>
          <p:cNvPr id="6" name="Picture 33" descr="IMAG1377"/>
          <p:cNvPicPr>
            <a:picLocks noChangeAspect="1" noChangeArrowheads="1"/>
          </p:cNvPicPr>
          <p:nvPr/>
        </p:nvPicPr>
        <p:blipFill>
          <a:blip r:embed="rId3" cstate="print"/>
          <a:srcRect/>
          <a:stretch>
            <a:fillRect/>
          </a:stretch>
        </p:blipFill>
        <p:spPr bwMode="auto">
          <a:xfrm>
            <a:off x="1112965" y="2539699"/>
            <a:ext cx="3320812" cy="2319826"/>
          </a:xfrm>
          <a:prstGeom prst="rect">
            <a:avLst/>
          </a:prstGeom>
          <a:noFill/>
          <a:ln w="9525">
            <a:noFill/>
            <a:miter lim="800000"/>
            <a:headEnd/>
            <a:tailEnd/>
          </a:ln>
        </p:spPr>
      </p:pic>
      <p:pic>
        <p:nvPicPr>
          <p:cNvPr id="7" name="Picture 1" descr="P1020179"/>
          <p:cNvPicPr>
            <a:picLocks noChangeAspect="1" noChangeArrowheads="1"/>
          </p:cNvPicPr>
          <p:nvPr/>
        </p:nvPicPr>
        <p:blipFill>
          <a:blip r:embed="rId4" cstate="print"/>
          <a:srcRect/>
          <a:stretch>
            <a:fillRect/>
          </a:stretch>
        </p:blipFill>
        <p:spPr bwMode="auto">
          <a:xfrm>
            <a:off x="4804728" y="2544303"/>
            <a:ext cx="3095262" cy="2315222"/>
          </a:xfrm>
          <a:prstGeom prst="rect">
            <a:avLst/>
          </a:prstGeom>
          <a:noFill/>
          <a:ln w="9525">
            <a:noFill/>
            <a:miter lim="800000"/>
            <a:headEnd/>
            <a:tailEnd/>
          </a:ln>
        </p:spPr>
      </p:pic>
    </p:spTree>
    <p:extLst>
      <p:ext uri="{BB962C8B-B14F-4D97-AF65-F5344CB8AC3E}">
        <p14:creationId xmlns:p14="http://schemas.microsoft.com/office/powerpoint/2010/main" val="11813175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2459" y="909473"/>
            <a:ext cx="7762875" cy="353943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Look at FFAG alternatives (</a:t>
            </a:r>
            <a:r>
              <a:rPr lang="en-GB" sz="1600" dirty="0" err="1">
                <a:latin typeface="Arial" panose="020B0604020202020204" pitchFamily="34" charset="0"/>
                <a:cs typeface="Arial" panose="020B0604020202020204" pitchFamily="34" charset="0"/>
              </a:rPr>
              <a:t>ASTeC</a:t>
            </a:r>
            <a:r>
              <a:rPr lang="en-GB" sz="1600" dirty="0">
                <a:latin typeface="Arial" panose="020B0604020202020204" pitchFamily="34" charset="0"/>
                <a:cs typeface="Arial" panose="020B0604020202020204" pitchFamily="34" charset="0"/>
              </a:rPr>
              <a:t> Intense Beams Group) to take output from FETS (3 MeV) </a:t>
            </a:r>
            <a:r>
              <a:rPr lang="en-GB" sz="1600" dirty="0" smtClean="0">
                <a:latin typeface="Arial" panose="020B0604020202020204" pitchFamily="34" charset="0"/>
                <a:cs typeface="Arial" panose="020B0604020202020204" pitchFamily="34" charset="0"/>
              </a:rPr>
              <a:t>directly </a:t>
            </a:r>
            <a:r>
              <a:rPr lang="en-GB" sz="1600" dirty="0">
                <a:latin typeface="Arial" panose="020B0604020202020204" pitchFamily="34" charset="0"/>
                <a:cs typeface="Arial" panose="020B0604020202020204" pitchFamily="34" charset="0"/>
              </a:rPr>
              <a:t>to required energy and pulse </a:t>
            </a:r>
            <a:r>
              <a:rPr lang="en-GB" sz="1600" dirty="0" smtClean="0">
                <a:latin typeface="Arial" panose="020B0604020202020204" pitchFamily="34" charset="0"/>
                <a:cs typeface="Arial" panose="020B0604020202020204" pitchFamily="34" charset="0"/>
              </a:rPr>
              <a:t>structure</a:t>
            </a:r>
          </a:p>
          <a:p>
            <a:endParaRPr lang="en-GB" sz="1600" dirty="0" smtClean="0">
              <a:latin typeface="Arial" panose="020B0604020202020204" pitchFamily="34" charset="0"/>
              <a:cs typeface="Arial" panose="020B0604020202020204" pitchFamily="34" charset="0"/>
            </a:endParaRPr>
          </a:p>
          <a:p>
            <a:pPr marL="742950" lvl="1" indent="-285750">
              <a:buFont typeface="Gill Sans MT" panose="020B0502020104020203" pitchFamily="34" charset="0"/>
              <a:buChar char="–"/>
            </a:pPr>
            <a:r>
              <a:rPr lang="en-GB" sz="1600" dirty="0" smtClean="0">
                <a:latin typeface="Arial" panose="020B0604020202020204" pitchFamily="34" charset="0"/>
                <a:cs typeface="Arial" panose="020B0604020202020204" pitchFamily="34" charset="0"/>
              </a:rPr>
              <a:t>Study high intensity beam dynamics to establish whether FFAGs are really a possibility for ISIS-II</a:t>
            </a:r>
          </a:p>
          <a:p>
            <a:pPr marL="742950" lvl="1" indent="-285750">
              <a:buFont typeface="Gill Sans MT" panose="020B0502020104020203" pitchFamily="34" charset="0"/>
              <a:buChar char="–"/>
            </a:pPr>
            <a:r>
              <a:rPr lang="en-GB" sz="1600" dirty="0" smtClean="0">
                <a:latin typeface="Arial" panose="020B0604020202020204" pitchFamily="34" charset="0"/>
                <a:cs typeface="Arial" panose="020B0604020202020204" pitchFamily="34" charset="0"/>
              </a:rPr>
              <a:t>Prototype relevant components</a:t>
            </a:r>
          </a:p>
          <a:p>
            <a:endParaRPr lang="en-GB"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Lower risk (but less interesting) alternative is warm DTL to required energy, followed by an accumulator ring</a:t>
            </a:r>
          </a:p>
          <a:p>
            <a:endParaRPr lang="en-GB"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Should be used to allow us to </a:t>
            </a:r>
            <a:r>
              <a:rPr lang="en-GB" sz="1600" dirty="0">
                <a:latin typeface="Arial" panose="020B0604020202020204" pitchFamily="34" charset="0"/>
                <a:cs typeface="Arial" panose="020B0604020202020204" pitchFamily="34" charset="0"/>
              </a:rPr>
              <a:t>demonstrate </a:t>
            </a:r>
            <a:r>
              <a:rPr lang="en-GB" sz="1600" dirty="0" smtClean="0">
                <a:latin typeface="Arial" panose="020B0604020202020204" pitchFamily="34" charset="0"/>
                <a:cs typeface="Arial" panose="020B0604020202020204" pitchFamily="34" charset="0"/>
              </a:rPr>
              <a:t>technology readiness </a:t>
            </a:r>
            <a:r>
              <a:rPr lang="en-GB" sz="1600" dirty="0">
                <a:latin typeface="Arial" panose="020B0604020202020204" pitchFamily="34" charset="0"/>
                <a:cs typeface="Arial" panose="020B0604020202020204" pitchFamily="34" charset="0"/>
              </a:rPr>
              <a:t>in areas </a:t>
            </a:r>
            <a:r>
              <a:rPr lang="en-GB" sz="1600" dirty="0" smtClean="0">
                <a:latin typeface="Arial" panose="020B0604020202020204" pitchFamily="34" charset="0"/>
                <a:cs typeface="Arial" panose="020B0604020202020204" pitchFamily="34" charset="0"/>
              </a:rPr>
              <a:t>we are </a:t>
            </a:r>
            <a:r>
              <a:rPr lang="en-GB" sz="1600" dirty="0">
                <a:latin typeface="Arial" panose="020B0604020202020204" pitchFamily="34" charset="0"/>
                <a:cs typeface="Arial" panose="020B0604020202020204" pitchFamily="34" charset="0"/>
              </a:rPr>
              <a:t>not covering </a:t>
            </a:r>
            <a:r>
              <a:rPr lang="en-GB" sz="1600" dirty="0" smtClean="0">
                <a:latin typeface="Arial" panose="020B0604020202020204" pitchFamily="34" charset="0"/>
                <a:cs typeface="Arial" panose="020B0604020202020204" pitchFamily="34" charset="0"/>
              </a:rPr>
              <a:t>under another banner (ISIS sustainability, other UK proton R&amp;D)</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Engineering effort likely to be needed from Universities and Institutes</a:t>
            </a:r>
            <a:endParaRPr lang="en-GB" sz="1600" dirty="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4533899" y="285750"/>
            <a:ext cx="4467226"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GB" altLang="en-US" b="1" dirty="0" smtClean="0">
                <a:solidFill>
                  <a:srgbClr val="000000"/>
                </a:solidFill>
                <a:cs typeface="Arial" charset="0"/>
              </a:rPr>
              <a:t>Compact neutron source (not ISIS-II)</a:t>
            </a:r>
            <a:endParaRPr lang="en-GB" altLang="en-US" b="1" dirty="0">
              <a:solidFill>
                <a:srgbClr val="000000"/>
              </a:solidFill>
            </a:endParaRPr>
          </a:p>
        </p:txBody>
      </p:sp>
    </p:spTree>
    <p:extLst>
      <p:ext uri="{BB962C8B-B14F-4D97-AF65-F5344CB8AC3E}">
        <p14:creationId xmlns:p14="http://schemas.microsoft.com/office/powerpoint/2010/main" val="1027013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867400" y="285750"/>
            <a:ext cx="31337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GB" altLang="en-US" b="1" dirty="0" smtClean="0">
                <a:solidFill>
                  <a:srgbClr val="000000"/>
                </a:solidFill>
                <a:cs typeface="Arial" charset="0"/>
              </a:rPr>
              <a:t>Technology Readiness</a:t>
            </a:r>
            <a:endParaRPr lang="pl-PL" altLang="en-US" b="1" dirty="0" smtClean="0">
              <a:solidFill>
                <a:srgbClr val="000000"/>
              </a:solidFill>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910255749"/>
              </p:ext>
            </p:extLst>
          </p:nvPr>
        </p:nvGraphicFramePr>
        <p:xfrm>
          <a:off x="672071" y="804752"/>
          <a:ext cx="7757327" cy="4968240"/>
        </p:xfrm>
        <a:graphic>
          <a:graphicData uri="http://schemas.openxmlformats.org/drawingml/2006/table">
            <a:tbl>
              <a:tblPr firstRow="1" bandRow="1">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effectLst>
                  <a:outerShdw blurRad="40000" dist="20000" dir="5400000" rotWithShape="0">
                    <a:srgbClr val="000000">
                      <a:alpha val="38000"/>
                    </a:srgbClr>
                  </a:outerShdw>
                </a:effectLst>
              </a:tblPr>
              <a:tblGrid>
                <a:gridCol w="2090057"/>
                <a:gridCol w="5667270"/>
              </a:tblGrid>
              <a:tr h="370840">
                <a:tc>
                  <a:txBody>
                    <a:bodyPr/>
                    <a:lstStyle>
                      <a:lvl1pPr marL="0" algn="l" defTabSz="914400" rtl="0" eaLnBrk="1" latinLnBrk="0" hangingPunct="1">
                        <a:defRPr sz="1800" b="1" kern="1200">
                          <a:solidFill>
                            <a:schemeClr val="lt1"/>
                          </a:solidFill>
                          <a:latin typeface="Lucida Sans"/>
                        </a:defRPr>
                      </a:lvl1pPr>
                      <a:lvl2pPr marL="457200" algn="l" defTabSz="914400" rtl="0" eaLnBrk="1" latinLnBrk="0" hangingPunct="1">
                        <a:defRPr sz="1800" b="1" kern="1200">
                          <a:solidFill>
                            <a:schemeClr val="lt1"/>
                          </a:solidFill>
                          <a:latin typeface="Lucida Sans"/>
                        </a:defRPr>
                      </a:lvl2pPr>
                      <a:lvl3pPr marL="914400" algn="l" defTabSz="914400" rtl="0" eaLnBrk="1" latinLnBrk="0" hangingPunct="1">
                        <a:defRPr sz="1800" b="1" kern="1200">
                          <a:solidFill>
                            <a:schemeClr val="lt1"/>
                          </a:solidFill>
                          <a:latin typeface="Lucida Sans"/>
                        </a:defRPr>
                      </a:lvl3pPr>
                      <a:lvl4pPr marL="1371600" algn="l" defTabSz="914400" rtl="0" eaLnBrk="1" latinLnBrk="0" hangingPunct="1">
                        <a:defRPr sz="1800" b="1" kern="1200">
                          <a:solidFill>
                            <a:schemeClr val="lt1"/>
                          </a:solidFill>
                          <a:latin typeface="Lucida Sans"/>
                        </a:defRPr>
                      </a:lvl4pPr>
                      <a:lvl5pPr marL="1828800" algn="l" defTabSz="914400" rtl="0" eaLnBrk="1" latinLnBrk="0" hangingPunct="1">
                        <a:defRPr sz="1800" b="1" kern="1200">
                          <a:solidFill>
                            <a:schemeClr val="lt1"/>
                          </a:solidFill>
                          <a:latin typeface="Lucida Sans"/>
                        </a:defRPr>
                      </a:lvl5pPr>
                      <a:lvl6pPr marL="2286000" algn="l" defTabSz="914400" rtl="0" eaLnBrk="1" latinLnBrk="0" hangingPunct="1">
                        <a:defRPr sz="1800" b="1" kern="1200">
                          <a:solidFill>
                            <a:schemeClr val="lt1"/>
                          </a:solidFill>
                          <a:latin typeface="Lucida Sans"/>
                        </a:defRPr>
                      </a:lvl6pPr>
                      <a:lvl7pPr marL="2743200" algn="l" defTabSz="914400" rtl="0" eaLnBrk="1" latinLnBrk="0" hangingPunct="1">
                        <a:defRPr sz="1800" b="1" kern="1200">
                          <a:solidFill>
                            <a:schemeClr val="lt1"/>
                          </a:solidFill>
                          <a:latin typeface="Lucida Sans"/>
                        </a:defRPr>
                      </a:lvl7pPr>
                      <a:lvl8pPr marL="3200400" algn="l" defTabSz="914400" rtl="0" eaLnBrk="1" latinLnBrk="0" hangingPunct="1">
                        <a:defRPr sz="1800" b="1" kern="1200">
                          <a:solidFill>
                            <a:schemeClr val="lt1"/>
                          </a:solidFill>
                          <a:latin typeface="Lucida Sans"/>
                        </a:defRPr>
                      </a:lvl8pPr>
                      <a:lvl9pPr marL="3657600" algn="l" defTabSz="914400" rtl="0" eaLnBrk="1" latinLnBrk="0" hangingPunct="1">
                        <a:defRPr sz="1800" b="1" kern="1200">
                          <a:solidFill>
                            <a:schemeClr val="lt1"/>
                          </a:solidFill>
                          <a:latin typeface="Lucida Sans"/>
                        </a:defRPr>
                      </a:lvl9pPr>
                    </a:lstStyle>
                    <a:p>
                      <a:r>
                        <a:rPr lang="en-GB" sz="1000" b="1" dirty="0" smtClean="0">
                          <a:solidFill>
                            <a:schemeClr val="tx1"/>
                          </a:solidFill>
                          <a:latin typeface="Arial" panose="020B0604020202020204" pitchFamily="34" charset="0"/>
                          <a:cs typeface="Arial" panose="020B0604020202020204" pitchFamily="34" charset="0"/>
                        </a:rPr>
                        <a:t>Staffing</a:t>
                      </a:r>
                      <a:endParaRPr lang="en-GB" sz="1000" b="1" dirty="0">
                        <a:solidFill>
                          <a:schemeClr val="tx1"/>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Lucida Sans"/>
                        </a:defRPr>
                      </a:lvl1pPr>
                      <a:lvl2pPr marL="457200" algn="l" defTabSz="914400" rtl="0" eaLnBrk="1" latinLnBrk="0" hangingPunct="1">
                        <a:defRPr sz="1800" b="1" kern="1200">
                          <a:solidFill>
                            <a:schemeClr val="lt1"/>
                          </a:solidFill>
                          <a:latin typeface="Lucida Sans"/>
                        </a:defRPr>
                      </a:lvl2pPr>
                      <a:lvl3pPr marL="914400" algn="l" defTabSz="914400" rtl="0" eaLnBrk="1" latinLnBrk="0" hangingPunct="1">
                        <a:defRPr sz="1800" b="1" kern="1200">
                          <a:solidFill>
                            <a:schemeClr val="lt1"/>
                          </a:solidFill>
                          <a:latin typeface="Lucida Sans"/>
                        </a:defRPr>
                      </a:lvl3pPr>
                      <a:lvl4pPr marL="1371600" algn="l" defTabSz="914400" rtl="0" eaLnBrk="1" latinLnBrk="0" hangingPunct="1">
                        <a:defRPr sz="1800" b="1" kern="1200">
                          <a:solidFill>
                            <a:schemeClr val="lt1"/>
                          </a:solidFill>
                          <a:latin typeface="Lucida Sans"/>
                        </a:defRPr>
                      </a:lvl4pPr>
                      <a:lvl5pPr marL="1828800" algn="l" defTabSz="914400" rtl="0" eaLnBrk="1" latinLnBrk="0" hangingPunct="1">
                        <a:defRPr sz="1800" b="1" kern="1200">
                          <a:solidFill>
                            <a:schemeClr val="lt1"/>
                          </a:solidFill>
                          <a:latin typeface="Lucida Sans"/>
                        </a:defRPr>
                      </a:lvl5pPr>
                      <a:lvl6pPr marL="2286000" algn="l" defTabSz="914400" rtl="0" eaLnBrk="1" latinLnBrk="0" hangingPunct="1">
                        <a:defRPr sz="1800" b="1" kern="1200">
                          <a:solidFill>
                            <a:schemeClr val="lt1"/>
                          </a:solidFill>
                          <a:latin typeface="Lucida Sans"/>
                        </a:defRPr>
                      </a:lvl6pPr>
                      <a:lvl7pPr marL="2743200" algn="l" defTabSz="914400" rtl="0" eaLnBrk="1" latinLnBrk="0" hangingPunct="1">
                        <a:defRPr sz="1800" b="1" kern="1200">
                          <a:solidFill>
                            <a:schemeClr val="lt1"/>
                          </a:solidFill>
                          <a:latin typeface="Lucida Sans"/>
                        </a:defRPr>
                      </a:lvl7pPr>
                      <a:lvl8pPr marL="3200400" algn="l" defTabSz="914400" rtl="0" eaLnBrk="1" latinLnBrk="0" hangingPunct="1">
                        <a:defRPr sz="1800" b="1" kern="1200">
                          <a:solidFill>
                            <a:schemeClr val="lt1"/>
                          </a:solidFill>
                          <a:latin typeface="Lucida Sans"/>
                        </a:defRPr>
                      </a:lvl8pPr>
                      <a:lvl9pPr marL="3657600" algn="l" defTabSz="914400" rtl="0" eaLnBrk="1" latinLnBrk="0" hangingPunct="1">
                        <a:defRPr sz="1800" b="1" kern="1200">
                          <a:solidFill>
                            <a:schemeClr val="lt1"/>
                          </a:solidFill>
                          <a:latin typeface="Lucida Sans"/>
                        </a:defRPr>
                      </a:lvl9pPr>
                    </a:lstStyle>
                    <a:p>
                      <a:r>
                        <a:rPr lang="en-GB" sz="1000" b="0" dirty="0" smtClean="0">
                          <a:solidFill>
                            <a:schemeClr val="tx1"/>
                          </a:solidFill>
                          <a:latin typeface="Arial" panose="020B0604020202020204" pitchFamily="34" charset="0"/>
                          <a:cs typeface="Arial" panose="020B0604020202020204" pitchFamily="34" charset="0"/>
                        </a:rPr>
                        <a:t>Currently have strong leadership in most areas, but would need to retain this and hire lots of new engineers and draw on university resources.</a:t>
                      </a:r>
                      <a:endParaRPr lang="en-GB" sz="1000" b="0" dirty="0">
                        <a:solidFill>
                          <a:schemeClr val="tx1"/>
                        </a:solidFill>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25332">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Simulation codes </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alpha val="40000"/>
                      </a:srgbClr>
                    </a:solid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smtClean="0">
                          <a:latin typeface="Arial" panose="020B0604020202020204" pitchFamily="34" charset="0"/>
                          <a:cs typeface="Arial" panose="020B0604020202020204" pitchFamily="34" charset="0"/>
                        </a:rPr>
                        <a:t>Lots of expertise and optimised codes within ISIS, ASTeC</a:t>
                      </a:r>
                      <a:r>
                        <a:rPr lang="en-GB" sz="1000" baseline="0" smtClean="0">
                          <a:latin typeface="Arial" panose="020B0604020202020204" pitchFamily="34" charset="0"/>
                          <a:cs typeface="Arial" panose="020B0604020202020204" pitchFamily="34" charset="0"/>
                        </a:rPr>
                        <a:t> and</a:t>
                      </a:r>
                      <a:r>
                        <a:rPr lang="en-GB" sz="1000" smtClean="0">
                          <a:latin typeface="Arial" panose="020B0604020202020204" pitchFamily="34" charset="0"/>
                          <a:cs typeface="Arial" panose="020B0604020202020204" pitchFamily="34" charset="0"/>
                        </a:rPr>
                        <a:t> universities.</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DEA36"/>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Ion source, RFQ, MEBT, chopper </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Covered by FETS programme.</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DEA36"/>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Warm DTL</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alpha val="40000"/>
                      </a:srgbClr>
                    </a:solid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ISIS tank IV replacement, 4616 and TH116 replacements in hand.</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DEA36"/>
                    </a:solidFill>
                  </a:tcPr>
                </a:tc>
              </a:tr>
              <a:tr h="37084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SC </a:t>
                      </a:r>
                      <a:r>
                        <a:rPr lang="en-GB" sz="1000" b="1" dirty="0" err="1" smtClean="0">
                          <a:latin typeface="Arial" panose="020B0604020202020204" pitchFamily="34" charset="0"/>
                          <a:cs typeface="Arial" panose="020B0604020202020204" pitchFamily="34" charset="0"/>
                        </a:rPr>
                        <a:t>Linac</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err="1" smtClean="0">
                          <a:latin typeface="Arial" panose="020B0604020202020204" pitchFamily="34" charset="0"/>
                          <a:cs typeface="Arial" panose="020B0604020202020204" pitchFamily="34" charset="0"/>
                        </a:rPr>
                        <a:t>ASTeC</a:t>
                      </a:r>
                      <a:r>
                        <a:rPr lang="en-GB" sz="1000" dirty="0" smtClean="0">
                          <a:latin typeface="Arial" panose="020B0604020202020204" pitchFamily="34" charset="0"/>
                          <a:cs typeface="Arial" panose="020B0604020202020204" pitchFamily="34" charset="0"/>
                        </a:rPr>
                        <a:t> efforts towards ESS and engagement with PIP-II at </a:t>
                      </a:r>
                      <a:r>
                        <a:rPr lang="en-GB" sz="1000" dirty="0" err="1" smtClean="0">
                          <a:latin typeface="Arial" panose="020B0604020202020204" pitchFamily="34" charset="0"/>
                          <a:cs typeface="Arial" panose="020B0604020202020204" pitchFamily="34" charset="0"/>
                        </a:rPr>
                        <a:t>Fermilab</a:t>
                      </a:r>
                      <a:r>
                        <a:rPr lang="en-GB" sz="1000" dirty="0" smtClean="0">
                          <a:latin typeface="Arial" panose="020B0604020202020204" pitchFamily="34" charset="0"/>
                          <a:cs typeface="Arial" panose="020B0604020202020204" pitchFamily="34" charset="0"/>
                        </a:rPr>
                        <a:t> should put UK in a much stronger position.</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305"/>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Stripping foils </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alpha val="40000"/>
                      </a:srgbClr>
                    </a:solid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Recent investigations of carbon foils at ISIS are encouraging</a:t>
                      </a:r>
                      <a:r>
                        <a:rPr lang="en-GB" sz="1000" dirty="0" smtClean="0">
                          <a:solidFill>
                            <a:srgbClr val="FFC000"/>
                          </a:solidFill>
                          <a:latin typeface="Arial" panose="020B0604020202020204" pitchFamily="34" charset="0"/>
                          <a:cs typeface="Arial" panose="020B0604020202020204" pitchFamily="34" charset="0"/>
                          <a:sym typeface="Wingdings"/>
                        </a:rPr>
                        <a:t>.</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DEA36"/>
                    </a:solidFill>
                  </a:tcPr>
                </a:tc>
              </a:tr>
              <a:tr h="37084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Vacuum</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Nothing particularly new required, recent efforts to re-establish production of ceramic vacuum vessels, interest in new methods of RF screening at J-PARC and CSNS</a:t>
                      </a:r>
                      <a:r>
                        <a:rPr lang="en-GB" sz="1000" dirty="0" smtClean="0">
                          <a:solidFill>
                            <a:srgbClr val="FFC000"/>
                          </a:solidFill>
                          <a:latin typeface="Arial" panose="020B0604020202020204" pitchFamily="34" charset="0"/>
                          <a:cs typeface="Arial" panose="020B0604020202020204" pitchFamily="34" charset="0"/>
                          <a:sym typeface="Wingdings"/>
                        </a:rPr>
                        <a:t>.</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DEA36"/>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Large AC magnets </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alpha val="40000"/>
                      </a:srgbClr>
                    </a:solid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ISIS MMPS replacement, important to re-establish manufacture of large AC magnet yokes, but hope to cover under ISIS sustainability programme.</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DC magnets </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Lots of expertise built up within ISIS, also on PSUs</a:t>
                      </a:r>
                      <a:r>
                        <a:rPr lang="en-GB" sz="1000" dirty="0" smtClean="0">
                          <a:solidFill>
                            <a:srgbClr val="FFC000"/>
                          </a:solidFill>
                          <a:latin typeface="Arial" panose="020B0604020202020204" pitchFamily="34" charset="0"/>
                          <a:cs typeface="Arial" panose="020B0604020202020204" pitchFamily="34" charset="0"/>
                          <a:sym typeface="Wingdings"/>
                        </a:rPr>
                        <a:t>.</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DEA36"/>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Synch RF </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alpha val="40000"/>
                      </a:srgbClr>
                    </a:solid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Transition to TH558 tubes going well, watching brief on magnetic alloy cavities at J-PARC.</a:t>
                      </a:r>
                      <a:r>
                        <a:rPr lang="en-GB" sz="1000" dirty="0" smtClean="0">
                          <a:solidFill>
                            <a:srgbClr val="FFC000"/>
                          </a:solidFill>
                          <a:latin typeface="Arial" panose="020B0604020202020204" pitchFamily="34" charset="0"/>
                          <a:cs typeface="Arial" panose="020B0604020202020204" pitchFamily="34" charset="0"/>
                          <a:sym typeface="Wingdings"/>
                        </a:rPr>
                        <a:t> </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DEA36"/>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Pulsed magnets </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Lots of expertise built up within ISIS, but retention of staff has become an issue</a:t>
                      </a:r>
                      <a:r>
                        <a:rPr lang="en-GB" sz="1000" dirty="0" smtClean="0">
                          <a:solidFill>
                            <a:srgbClr val="FFC000"/>
                          </a:solidFill>
                          <a:latin typeface="Arial" panose="020B0604020202020204" pitchFamily="34" charset="0"/>
                          <a:cs typeface="Arial" panose="020B0604020202020204" pitchFamily="34" charset="0"/>
                          <a:sym typeface="Wingdings"/>
                        </a:rPr>
                        <a:t>.</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Diagnostics</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alpha val="40000"/>
                      </a:srgbClr>
                    </a:solid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ISIS is world-leading in many areas.</a:t>
                      </a:r>
                      <a:r>
                        <a:rPr lang="en-GB" sz="1000" dirty="0" smtClean="0">
                          <a:solidFill>
                            <a:srgbClr val="FFC000"/>
                          </a:solidFill>
                          <a:latin typeface="Arial" panose="020B0604020202020204" pitchFamily="34" charset="0"/>
                          <a:cs typeface="Arial" panose="020B0604020202020204" pitchFamily="34" charset="0"/>
                          <a:sym typeface="Wingdings"/>
                        </a:rPr>
                        <a:t> </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DEA36"/>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Collimation</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Recent HL-LHC work. </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DEA36"/>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High power beam dumps, target windows, etc. </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alpha val="40000"/>
                      </a:srgbClr>
                    </a:solid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Probably OK.</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0">
                <a:tc>
                  <a:txBody>
                    <a:bodyPr/>
                    <a:lstStyle/>
                    <a:p>
                      <a:r>
                        <a:rPr lang="en-GB" sz="1000" b="1" dirty="0" smtClean="0">
                          <a:latin typeface="Arial" panose="020B0604020202020204" pitchFamily="34" charset="0"/>
                          <a:cs typeface="Arial" panose="020B0604020202020204" pitchFamily="34" charset="0"/>
                        </a:rPr>
                        <a:t>Targets</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alpha val="40000"/>
                      </a:srgbClr>
                    </a:solidFill>
                  </a:tcPr>
                </a:tc>
                <a:tc>
                  <a:txBody>
                    <a:bodyPr/>
                    <a:lstStyle/>
                    <a:p>
                      <a:r>
                        <a:rPr lang="en-GB" sz="1000" dirty="0" smtClean="0">
                          <a:latin typeface="Arial" panose="020B0604020202020204" pitchFamily="34" charset="0"/>
                          <a:cs typeface="Arial" panose="020B0604020202020204" pitchFamily="34" charset="0"/>
                        </a:rPr>
                        <a:t>Chris</a:t>
                      </a:r>
                      <a:r>
                        <a:rPr lang="en-GB" sz="1000" baseline="0" dirty="0" smtClean="0">
                          <a:latin typeface="Arial" panose="020B0604020202020204" pitchFamily="34" charset="0"/>
                          <a:cs typeface="Arial" panose="020B0604020202020204" pitchFamily="34" charset="0"/>
                        </a:rPr>
                        <a:t> </a:t>
                      </a:r>
                      <a:r>
                        <a:rPr lang="en-GB" sz="1000" baseline="0" dirty="0" err="1" smtClean="0">
                          <a:latin typeface="Arial" panose="020B0604020202020204" pitchFamily="34" charset="0"/>
                          <a:cs typeface="Arial" panose="020B0604020202020204" pitchFamily="34" charset="0"/>
                        </a:rPr>
                        <a:t>Densham’s</a:t>
                      </a:r>
                      <a:r>
                        <a:rPr lang="en-GB" sz="1000" baseline="0" dirty="0" smtClean="0">
                          <a:latin typeface="Arial" panose="020B0604020202020204" pitchFamily="34" charset="0"/>
                          <a:cs typeface="Arial" panose="020B0604020202020204" pitchFamily="34" charset="0"/>
                        </a:rPr>
                        <a:t> group are world leaders</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DEA36"/>
                    </a:solidFill>
                  </a:tcPr>
                </a:tc>
              </a:tr>
              <a:tr h="0">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b="1" dirty="0" smtClean="0">
                          <a:latin typeface="Arial" panose="020B0604020202020204" pitchFamily="34" charset="0"/>
                          <a:cs typeface="Arial" panose="020B0604020202020204" pitchFamily="34" charset="0"/>
                        </a:rPr>
                        <a:t>FFAG magnets, injection and extraction, RF systems </a:t>
                      </a:r>
                      <a:endParaRPr lang="en-GB" sz="10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Lucida Sans"/>
                        </a:defRPr>
                      </a:lvl1pPr>
                      <a:lvl2pPr marL="457200" algn="l" defTabSz="914400" rtl="0" eaLnBrk="1" latinLnBrk="0" hangingPunct="1">
                        <a:defRPr sz="1800" kern="1200">
                          <a:solidFill>
                            <a:schemeClr val="dk1"/>
                          </a:solidFill>
                          <a:latin typeface="Lucida Sans"/>
                        </a:defRPr>
                      </a:lvl2pPr>
                      <a:lvl3pPr marL="914400" algn="l" defTabSz="914400" rtl="0" eaLnBrk="1" latinLnBrk="0" hangingPunct="1">
                        <a:defRPr sz="1800" kern="1200">
                          <a:solidFill>
                            <a:schemeClr val="dk1"/>
                          </a:solidFill>
                          <a:latin typeface="Lucida Sans"/>
                        </a:defRPr>
                      </a:lvl3pPr>
                      <a:lvl4pPr marL="1371600" algn="l" defTabSz="914400" rtl="0" eaLnBrk="1" latinLnBrk="0" hangingPunct="1">
                        <a:defRPr sz="1800" kern="1200">
                          <a:solidFill>
                            <a:schemeClr val="dk1"/>
                          </a:solidFill>
                          <a:latin typeface="Lucida Sans"/>
                        </a:defRPr>
                      </a:lvl4pPr>
                      <a:lvl5pPr marL="1828800" algn="l" defTabSz="914400" rtl="0" eaLnBrk="1" latinLnBrk="0" hangingPunct="1">
                        <a:defRPr sz="1800" kern="1200">
                          <a:solidFill>
                            <a:schemeClr val="dk1"/>
                          </a:solidFill>
                          <a:latin typeface="Lucida Sans"/>
                        </a:defRPr>
                      </a:lvl5pPr>
                      <a:lvl6pPr marL="2286000" algn="l" defTabSz="914400" rtl="0" eaLnBrk="1" latinLnBrk="0" hangingPunct="1">
                        <a:defRPr sz="1800" kern="1200">
                          <a:solidFill>
                            <a:schemeClr val="dk1"/>
                          </a:solidFill>
                          <a:latin typeface="Lucida Sans"/>
                        </a:defRPr>
                      </a:lvl6pPr>
                      <a:lvl7pPr marL="2743200" algn="l" defTabSz="914400" rtl="0" eaLnBrk="1" latinLnBrk="0" hangingPunct="1">
                        <a:defRPr sz="1800" kern="1200">
                          <a:solidFill>
                            <a:schemeClr val="dk1"/>
                          </a:solidFill>
                          <a:latin typeface="Lucida Sans"/>
                        </a:defRPr>
                      </a:lvl7pPr>
                      <a:lvl8pPr marL="3200400" algn="l" defTabSz="914400" rtl="0" eaLnBrk="1" latinLnBrk="0" hangingPunct="1">
                        <a:defRPr sz="1800" kern="1200">
                          <a:solidFill>
                            <a:schemeClr val="dk1"/>
                          </a:solidFill>
                          <a:latin typeface="Lucida Sans"/>
                        </a:defRPr>
                      </a:lvl8pPr>
                      <a:lvl9pPr marL="3657600" algn="l" defTabSz="914400" rtl="0" eaLnBrk="1" latinLnBrk="0" hangingPunct="1">
                        <a:defRPr sz="1800" kern="1200">
                          <a:solidFill>
                            <a:schemeClr val="dk1"/>
                          </a:solidFill>
                          <a:latin typeface="Lucida Sans"/>
                        </a:defRPr>
                      </a:lvl9pPr>
                    </a:lstStyle>
                    <a:p>
                      <a:r>
                        <a:rPr lang="en-GB" sz="1000" dirty="0" smtClean="0">
                          <a:latin typeface="Arial" panose="020B0604020202020204" pitchFamily="34" charset="0"/>
                          <a:cs typeface="Arial" panose="020B0604020202020204" pitchFamily="34" charset="0"/>
                        </a:rPr>
                        <a:t>Need to design, prototype</a:t>
                      </a:r>
                      <a:r>
                        <a:rPr lang="en-GB" sz="1000" baseline="0" dirty="0" smtClean="0">
                          <a:latin typeface="Arial" panose="020B0604020202020204" pitchFamily="34" charset="0"/>
                          <a:cs typeface="Arial" panose="020B0604020202020204" pitchFamily="34" charset="0"/>
                        </a:rPr>
                        <a:t> and build a real system to give sufficient credibility to pitch for this as a high-power solution. </a:t>
                      </a:r>
                      <a:endParaRPr lang="en-GB" sz="1000"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r>
            </a:tbl>
          </a:graphicData>
        </a:graphic>
      </p:graphicFrame>
      <p:grpSp>
        <p:nvGrpSpPr>
          <p:cNvPr id="13" name="Group 12"/>
          <p:cNvGrpSpPr/>
          <p:nvPr/>
        </p:nvGrpSpPr>
        <p:grpSpPr>
          <a:xfrm>
            <a:off x="2663904" y="911077"/>
            <a:ext cx="4472762" cy="4524156"/>
            <a:chOff x="2714846" y="820700"/>
            <a:chExt cx="4472762" cy="4524156"/>
          </a:xfrm>
        </p:grpSpPr>
        <p:grpSp>
          <p:nvGrpSpPr>
            <p:cNvPr id="5" name="Group 4"/>
            <p:cNvGrpSpPr/>
            <p:nvPr/>
          </p:nvGrpSpPr>
          <p:grpSpPr>
            <a:xfrm>
              <a:off x="2714846" y="820700"/>
              <a:ext cx="4472762" cy="3903923"/>
              <a:chOff x="2714846" y="994144"/>
              <a:chExt cx="4472762" cy="3903923"/>
            </a:xfrm>
          </p:grpSpPr>
          <p:sp>
            <p:nvSpPr>
              <p:cNvPr id="3" name="Oval 2"/>
              <p:cNvSpPr/>
              <p:nvPr/>
            </p:nvSpPr>
            <p:spPr>
              <a:xfrm>
                <a:off x="2806994" y="2126512"/>
                <a:ext cx="1701211" cy="3508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a:off x="5358809" y="1254642"/>
                <a:ext cx="1828799" cy="3508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714846" y="4547193"/>
                <a:ext cx="1701211" cy="3508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700130" y="994144"/>
                <a:ext cx="1701211" cy="3508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420139" y="1509825"/>
                <a:ext cx="1375145" cy="3508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Oval 11"/>
            <p:cNvSpPr/>
            <p:nvPr/>
          </p:nvSpPr>
          <p:spPr>
            <a:xfrm>
              <a:off x="2739656" y="4993982"/>
              <a:ext cx="1701211" cy="3508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p:cNvGrpSpPr/>
          <p:nvPr/>
        </p:nvGrpSpPr>
        <p:grpSpPr>
          <a:xfrm>
            <a:off x="5582093" y="2050755"/>
            <a:ext cx="2445488" cy="2023730"/>
            <a:chOff x="5582093" y="2050755"/>
            <a:chExt cx="2445488" cy="2023730"/>
          </a:xfrm>
        </p:grpSpPr>
        <p:sp>
          <p:nvSpPr>
            <p:cNvPr id="14" name="Oval 13"/>
            <p:cNvSpPr/>
            <p:nvPr/>
          </p:nvSpPr>
          <p:spPr>
            <a:xfrm>
              <a:off x="5582093" y="2050755"/>
              <a:ext cx="1222744" cy="350874"/>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5734493" y="2830476"/>
              <a:ext cx="1222744" cy="350874"/>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p:cNvSpPr/>
            <p:nvPr/>
          </p:nvSpPr>
          <p:spPr>
            <a:xfrm>
              <a:off x="7297479" y="3723611"/>
              <a:ext cx="730102" cy="350874"/>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TextBox 17"/>
          <p:cNvSpPr txBox="1"/>
          <p:nvPr/>
        </p:nvSpPr>
        <p:spPr>
          <a:xfrm>
            <a:off x="648588" y="5891281"/>
            <a:ext cx="7761766"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In broad agreement with analysis of UK Underpinning Technologies presented to the STFC Accelerator Strategy Board in September 2015 by Peter McIntosh</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19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867400" y="285750"/>
            <a:ext cx="31337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GB" altLang="en-US" b="1" dirty="0" smtClean="0">
                <a:solidFill>
                  <a:srgbClr val="000000"/>
                </a:solidFill>
                <a:cs typeface="Arial" charset="0"/>
              </a:rPr>
              <a:t>Conclusions</a:t>
            </a:r>
            <a:endParaRPr lang="pl-PL" altLang="en-US" b="1" dirty="0" smtClean="0">
              <a:solidFill>
                <a:srgbClr val="000000"/>
              </a:solidFill>
              <a:cs typeface="Arial" charset="0"/>
            </a:endParaRPr>
          </a:p>
        </p:txBody>
      </p:sp>
      <p:sp>
        <p:nvSpPr>
          <p:cNvPr id="14" name="TextBox 13"/>
          <p:cNvSpPr txBox="1"/>
          <p:nvPr/>
        </p:nvSpPr>
        <p:spPr>
          <a:xfrm>
            <a:off x="723011" y="1095153"/>
            <a:ext cx="7581015" cy="3293209"/>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In this specific example it would be expected that “</a:t>
            </a:r>
            <a:r>
              <a:rPr lang="en-GB" sz="1600" i="1" dirty="0" smtClean="0">
                <a:latin typeface="Arial" panose="020B0604020202020204" pitchFamily="34" charset="0"/>
                <a:cs typeface="Arial" panose="020B0604020202020204" pitchFamily="34" charset="0"/>
              </a:rPr>
              <a:t>ISIS </a:t>
            </a:r>
            <a:r>
              <a:rPr lang="en-GB" sz="1600" i="1" dirty="0">
                <a:latin typeface="Arial" panose="020B0604020202020204" pitchFamily="34" charset="0"/>
                <a:cs typeface="Arial" panose="020B0604020202020204" pitchFamily="34" charset="0"/>
              </a:rPr>
              <a:t>should take </a:t>
            </a:r>
            <a:r>
              <a:rPr lang="en-GB" sz="1600" i="1" dirty="0" smtClean="0">
                <a:latin typeface="Arial" panose="020B0604020202020204" pitchFamily="34" charset="0"/>
                <a:cs typeface="Arial" panose="020B0604020202020204" pitchFamily="34" charset="0"/>
              </a:rPr>
              <a:t>the lead </a:t>
            </a:r>
            <a:r>
              <a:rPr lang="en-GB" sz="1600" i="1" dirty="0">
                <a:latin typeface="Arial" panose="020B0604020202020204" pitchFamily="34" charset="0"/>
                <a:cs typeface="Arial" panose="020B0604020202020204" pitchFamily="34" charset="0"/>
              </a:rPr>
              <a:t>in specifying ISIS upgrades and then </a:t>
            </a:r>
            <a:r>
              <a:rPr lang="en-GB" sz="1600" i="1" dirty="0" smtClean="0">
                <a:latin typeface="Arial" panose="020B0604020202020204" pitchFamily="34" charset="0"/>
                <a:cs typeface="Arial" panose="020B0604020202020204" pitchFamily="34" charset="0"/>
              </a:rPr>
              <a:t>coordinating contributions </a:t>
            </a:r>
            <a:r>
              <a:rPr lang="en-GB" sz="1600" i="1" dirty="0">
                <a:latin typeface="Arial" panose="020B0604020202020204" pitchFamily="34" charset="0"/>
                <a:cs typeface="Arial" panose="020B0604020202020204" pitchFamily="34" charset="0"/>
              </a:rPr>
              <a:t>from interested </a:t>
            </a:r>
            <a:r>
              <a:rPr lang="en-GB" sz="1600" i="1" dirty="0" smtClean="0">
                <a:latin typeface="Arial" panose="020B0604020202020204" pitchFamily="34" charset="0"/>
                <a:cs typeface="Arial" panose="020B0604020202020204" pitchFamily="34" charset="0"/>
              </a:rPr>
              <a:t>parties…</a:t>
            </a:r>
            <a:r>
              <a:rPr lang="en-GB" sz="1600" dirty="0" smtClean="0">
                <a:latin typeface="Arial" panose="020B0604020202020204" pitchFamily="34" charset="0"/>
                <a:cs typeface="Arial" panose="020B0604020202020204" pitchFamily="34" charset="0"/>
              </a:rPr>
              <a:t>”, but this would be equally true of whatever else the next major UK facility might be. The important factor is a coherent approach from the community</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This coherent approach necessarily involves collaboration with strategic partners worldwide, such as </a:t>
            </a:r>
            <a:r>
              <a:rPr lang="en-GB" sz="1600" dirty="0" err="1" smtClean="0">
                <a:latin typeface="Arial" panose="020B0604020202020204" pitchFamily="34" charset="0"/>
                <a:cs typeface="Arial" panose="020B0604020202020204" pitchFamily="34" charset="0"/>
              </a:rPr>
              <a:t>Fermilab</a:t>
            </a:r>
            <a:r>
              <a:rPr lang="en-GB" sz="1600" dirty="0" smtClean="0">
                <a:latin typeface="Arial" panose="020B0604020202020204" pitchFamily="34" charset="0"/>
                <a:cs typeface="Arial" panose="020B0604020202020204" pitchFamily="34" charset="0"/>
              </a:rPr>
              <a:t> </a:t>
            </a:r>
          </a:p>
          <a:p>
            <a:endParaRPr lang="en-GB"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Underpinning technology development programmes are fundamental in achieving next generation accelerator capabilities: without these activities, any existing and/or future large scale accelerator facility would not be feasible</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568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5004" y="930210"/>
            <a:ext cx="7617124" cy="2062103"/>
          </a:xfrm>
          <a:prstGeom prst="rect">
            <a:avLst/>
          </a:prstGeom>
          <a:noFill/>
        </p:spPr>
        <p:txBody>
          <a:bodyPr wrap="square" rtlCol="0">
            <a:spAutoFit/>
          </a:bodyPr>
          <a:lstStyle/>
          <a:p>
            <a:r>
              <a:rPr lang="en-GB" sz="1600" b="1" dirty="0" smtClean="0">
                <a:latin typeface="Arial" panose="020B0604020202020204" pitchFamily="34" charset="0"/>
                <a:cs typeface="Arial" panose="020B0604020202020204" pitchFamily="34" charset="0"/>
              </a:rPr>
              <a:t>What?</a:t>
            </a:r>
          </a:p>
          <a:p>
            <a:pPr marL="285750" indent="-285750">
              <a:buFont typeface="Arial" panose="020B0604020202020204" pitchFamily="34" charset="0"/>
              <a:buChar char="•"/>
            </a:pPr>
            <a:endParaRPr lang="en-GB"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UK Facilities</a:t>
            </a: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ESS</a:t>
            </a:r>
          </a:p>
          <a:p>
            <a:pPr marL="285750" indent="-285750">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CERN</a:t>
            </a:r>
          </a:p>
          <a:p>
            <a:pPr marL="285750" indent="-285750">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Proton </a:t>
            </a:r>
            <a:r>
              <a:rPr lang="en-GB" sz="1600" b="1" dirty="0">
                <a:latin typeface="Arial" panose="020B0604020202020204" pitchFamily="34" charset="0"/>
                <a:cs typeface="Arial" panose="020B0604020202020204" pitchFamily="34" charset="0"/>
              </a:rPr>
              <a:t>Drivers for Particle </a:t>
            </a:r>
            <a:r>
              <a:rPr lang="en-GB" sz="1600" b="1" dirty="0" smtClean="0">
                <a:latin typeface="Arial" panose="020B0604020202020204" pitchFamily="34" charset="0"/>
                <a:cs typeface="Arial" panose="020B0604020202020204" pitchFamily="34" charset="0"/>
              </a:rPr>
              <a:t>Physics</a:t>
            </a:r>
            <a:endParaRPr lang="en-GB"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ADS</a:t>
            </a: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Materials Irradiation</a:t>
            </a:r>
          </a:p>
        </p:txBody>
      </p:sp>
      <p:sp>
        <p:nvSpPr>
          <p:cNvPr id="6" name="TextBox 5"/>
          <p:cNvSpPr txBox="1"/>
          <p:nvPr/>
        </p:nvSpPr>
        <p:spPr>
          <a:xfrm>
            <a:off x="414867" y="464597"/>
            <a:ext cx="1689886" cy="338554"/>
          </a:xfrm>
          <a:prstGeom prst="rect">
            <a:avLst/>
          </a:prstGeom>
          <a:noFill/>
        </p:spPr>
        <p:txBody>
          <a:bodyPr wrap="none" rtlCol="0">
            <a:spAutoFit/>
          </a:bodyPr>
          <a:lstStyle/>
          <a:p>
            <a:r>
              <a:rPr lang="en-GB" sz="1600" b="1" dirty="0" smtClean="0">
                <a:latin typeface="Arial" panose="020B0604020202020204" pitchFamily="34" charset="0"/>
                <a:cs typeface="Arial" panose="020B0604020202020204" pitchFamily="34" charset="0"/>
              </a:rPr>
              <a:t>UK Capabilities</a:t>
            </a:r>
            <a:endParaRPr lang="en-GB" sz="1600" b="1" dirty="0">
              <a:latin typeface="Arial" panose="020B0604020202020204" pitchFamily="34" charset="0"/>
              <a:cs typeface="Arial" panose="020B0604020202020204" pitchFamily="34" charset="0"/>
            </a:endParaRPr>
          </a:p>
        </p:txBody>
      </p:sp>
      <p:grpSp>
        <p:nvGrpSpPr>
          <p:cNvPr id="14" name="Group 13"/>
          <p:cNvGrpSpPr/>
          <p:nvPr/>
        </p:nvGrpSpPr>
        <p:grpSpPr>
          <a:xfrm>
            <a:off x="994744" y="1514139"/>
            <a:ext cx="6957761" cy="4491209"/>
            <a:chOff x="994744" y="1514139"/>
            <a:chExt cx="6957761" cy="449120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9923" y="1514139"/>
              <a:ext cx="2254104" cy="5146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314" y="3352964"/>
              <a:ext cx="1952136" cy="1052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273" y="2888489"/>
              <a:ext cx="1297232" cy="128001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390" y="4743580"/>
              <a:ext cx="1261770" cy="126176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4680" y="4743580"/>
              <a:ext cx="1137082" cy="1137080"/>
            </a:xfrm>
            <a:prstGeom prst="rect">
              <a:avLst/>
            </a:prstGeom>
          </p:spPr>
        </p:pic>
        <p:grpSp>
          <p:nvGrpSpPr>
            <p:cNvPr id="12" name="Group 11"/>
            <p:cNvGrpSpPr/>
            <p:nvPr/>
          </p:nvGrpSpPr>
          <p:grpSpPr>
            <a:xfrm>
              <a:off x="994744" y="3528495"/>
              <a:ext cx="2625643" cy="804600"/>
              <a:chOff x="977700" y="5108737"/>
              <a:chExt cx="2625643" cy="804600"/>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701" y="5108737"/>
                <a:ext cx="2625642" cy="701560"/>
              </a:xfrm>
              <a:prstGeom prst="rect">
                <a:avLst/>
              </a:prstGeom>
            </p:spPr>
          </p:pic>
          <p:sp>
            <p:nvSpPr>
              <p:cNvPr id="11" name="TextBox 10"/>
              <p:cNvSpPr txBox="1"/>
              <p:nvPr/>
            </p:nvSpPr>
            <p:spPr>
              <a:xfrm>
                <a:off x="977700" y="5605560"/>
                <a:ext cx="2570171" cy="307777"/>
              </a:xfrm>
              <a:prstGeom prst="rect">
                <a:avLst/>
              </a:prstGeom>
              <a:solidFill>
                <a:schemeClr val="bg1"/>
              </a:solidFill>
            </p:spPr>
            <p:txBody>
              <a:bodyPr wrap="square" rtlCol="0">
                <a:spAutoFit/>
              </a:bodyPr>
              <a:lstStyle/>
              <a:p>
                <a:pPr algn="ctr"/>
                <a:r>
                  <a:rPr lang="en-GB" sz="1400" b="1" dirty="0" smtClean="0"/>
                  <a:t>Front End Test Stand</a:t>
                </a:r>
                <a:endParaRPr lang="en-GB" sz="1400" b="1" dirty="0"/>
              </a:p>
            </p:txBody>
          </p:sp>
        </p:grpSp>
      </p:grpSp>
    </p:spTree>
    <p:extLst>
      <p:ext uri="{BB962C8B-B14F-4D97-AF65-F5344CB8AC3E}">
        <p14:creationId xmlns:p14="http://schemas.microsoft.com/office/powerpoint/2010/main" val="749765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latin typeface="Arial" panose="020B0604020202020204" pitchFamily="34" charset="0"/>
                <a:cs typeface="Arial" panose="020B0604020202020204" pitchFamily="34" charset="0"/>
              </a:rPr>
              <a:t>UK Facilities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4739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357" y="350052"/>
            <a:ext cx="5317434" cy="2062103"/>
          </a:xfrm>
          <a:prstGeom prst="rect">
            <a:avLst/>
          </a:prstGeom>
          <a:noFill/>
        </p:spPr>
        <p:txBody>
          <a:bodyPr wrap="square" rtlCol="0">
            <a:spAutoFit/>
          </a:bodyPr>
          <a:lstStyle/>
          <a:p>
            <a:r>
              <a:rPr lang="en-GB" sz="1600" b="1" dirty="0" smtClean="0">
                <a:latin typeface="Arial" panose="020B0604020202020204" pitchFamily="34" charset="0"/>
                <a:cs typeface="Arial" panose="020B0604020202020204" pitchFamily="34" charset="0"/>
              </a:rPr>
              <a:t>ISIS</a:t>
            </a:r>
          </a:p>
          <a:p>
            <a:endParaRPr lang="en-GB" sz="16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600" dirty="0" smtClean="0">
                <a:latin typeface="Arial" panose="020B0604020202020204" pitchFamily="34" charset="0"/>
                <a:cs typeface="Arial" panose="020B0604020202020204" pitchFamily="34" charset="0"/>
              </a:rPr>
              <a:t>ISIS supports a national and international community of more than 3000 scientists and gives unique insights into the properties of materials on the atomic scale, providing information which complements that provided by photon-based techniques. ISIS accelerator R&amp;D activities are principally aimed at: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937" y="3664165"/>
            <a:ext cx="3312367" cy="246776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908" y="3893103"/>
            <a:ext cx="3375492" cy="2247249"/>
          </a:xfrm>
          <a:prstGeom prst="rect">
            <a:avLst/>
          </a:prstGeom>
        </p:spPr>
      </p:pic>
      <p:sp>
        <p:nvSpPr>
          <p:cNvPr id="5" name="Rectangle 4"/>
          <p:cNvSpPr/>
          <p:nvPr/>
        </p:nvSpPr>
        <p:spPr>
          <a:xfrm>
            <a:off x="4793908" y="3824228"/>
            <a:ext cx="791883" cy="11236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68357" y="2892287"/>
            <a:ext cx="8567530" cy="584775"/>
          </a:xfrm>
          <a:prstGeom prst="rect">
            <a:avLst/>
          </a:prstGeom>
          <a:noFill/>
        </p:spPr>
        <p:txBody>
          <a:bodyPr wrap="square" rtlCol="0">
            <a:spAutoFit/>
          </a:bodyPr>
          <a:lstStyle/>
          <a:p>
            <a:pPr marL="400050" indent="-400050">
              <a:buFont typeface="+mj-lt"/>
              <a:buAutoNum type="romanLcPeriod"/>
            </a:pPr>
            <a:r>
              <a:rPr lang="en-GB" sz="1600" dirty="0" smtClean="0">
                <a:latin typeface="Arial" panose="020B0604020202020204" pitchFamily="34" charset="0"/>
                <a:cs typeface="Arial" panose="020B0604020202020204" pitchFamily="34" charset="0"/>
              </a:rPr>
              <a:t>facilitating </a:t>
            </a:r>
            <a:r>
              <a:rPr lang="en-GB" sz="1600" dirty="0">
                <a:latin typeface="Arial" panose="020B0604020202020204" pitchFamily="34" charset="0"/>
                <a:cs typeface="Arial" panose="020B0604020202020204" pitchFamily="34" charset="0"/>
              </a:rPr>
              <a:t>the programme of equipment renewal and upgrades required to keep the present ISIS accelerators running optimally and sustainably for the lifetime of the facility</a:t>
            </a:r>
            <a:endParaRPr lang="en-GB" sz="1600" dirty="0"/>
          </a:p>
        </p:txBody>
      </p:sp>
      <p:grpSp>
        <p:nvGrpSpPr>
          <p:cNvPr id="7" name="Group 6"/>
          <p:cNvGrpSpPr/>
          <p:nvPr/>
        </p:nvGrpSpPr>
        <p:grpSpPr>
          <a:xfrm>
            <a:off x="6033348" y="278296"/>
            <a:ext cx="2244668" cy="2571752"/>
            <a:chOff x="4932040" y="1223962"/>
            <a:chExt cx="3551237" cy="4244975"/>
          </a:xfrm>
        </p:grpSpPr>
        <p:pic>
          <p:nvPicPr>
            <p:cNvPr id="8" name="Picture 6" descr="ISIS plus MICE.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040" y="1223962"/>
              <a:ext cx="3551237"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rot="20418607">
              <a:off x="7321984" y="5227909"/>
              <a:ext cx="45719" cy="211524"/>
            </a:xfrm>
            <a:prstGeom prst="rect">
              <a:avLst/>
            </a:prstGeom>
            <a:solidFill>
              <a:srgbClr val="0066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a:endCxn id="9" idx="0"/>
            </p:cNvCxnSpPr>
            <p:nvPr/>
          </p:nvCxnSpPr>
          <p:spPr>
            <a:xfrm>
              <a:off x="7226118" y="5000625"/>
              <a:ext cx="83092" cy="233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rot="867534">
              <a:off x="7632905" y="5007737"/>
              <a:ext cx="77168" cy="45719"/>
            </a:xfrm>
            <a:prstGeom prst="rect">
              <a:avLst/>
            </a:prstGeom>
            <a:solidFill>
              <a:srgbClr val="0066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a:endCxn id="11" idx="1"/>
            </p:cNvCxnSpPr>
            <p:nvPr/>
          </p:nvCxnSpPr>
          <p:spPr>
            <a:xfrm>
              <a:off x="7267664" y="4929197"/>
              <a:ext cx="366463" cy="917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6508222" y="4414797"/>
              <a:ext cx="626194" cy="461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2161631">
              <a:off x="6413900" y="4357155"/>
              <a:ext cx="125763" cy="57642"/>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flipH="1">
              <a:off x="6937913" y="4929197"/>
              <a:ext cx="1965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892193" y="4904026"/>
              <a:ext cx="45719" cy="45719"/>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6097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4221872"/>
            <a:ext cx="3634000" cy="242747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306" y="332656"/>
            <a:ext cx="2481870" cy="37154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1769508"/>
            <a:ext cx="2481872" cy="3715438"/>
          </a:xfrm>
          <a:prstGeom prst="rect">
            <a:avLst/>
          </a:prstGeom>
        </p:spPr>
      </p:pic>
    </p:spTree>
    <p:extLst>
      <p:ext uri="{BB962C8B-B14F-4D97-AF65-F5344CB8AC3E}">
        <p14:creationId xmlns:p14="http://schemas.microsoft.com/office/powerpoint/2010/main" val="1510797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380192"/>
            <a:ext cx="3646928" cy="273576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954" y="3356992"/>
            <a:ext cx="2304254" cy="30723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3529622"/>
            <a:ext cx="4464496" cy="2513792"/>
          </a:xfrm>
          <a:prstGeom prst="rect">
            <a:avLst/>
          </a:prstGeom>
        </p:spPr>
      </p:pic>
    </p:spTree>
    <p:extLst>
      <p:ext uri="{BB962C8B-B14F-4D97-AF65-F5344CB8AC3E}">
        <p14:creationId xmlns:p14="http://schemas.microsoft.com/office/powerpoint/2010/main" val="291408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516158"/>
            <a:ext cx="3600400" cy="27003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1407" y="3523586"/>
            <a:ext cx="3600400" cy="27003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022" y="3501008"/>
            <a:ext cx="3600400" cy="27003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199071" y="98630"/>
            <a:ext cx="2700302" cy="3600400"/>
          </a:xfrm>
          <a:prstGeom prst="rect">
            <a:avLst/>
          </a:prstGeom>
        </p:spPr>
      </p:pic>
    </p:spTree>
    <p:extLst>
      <p:ext uri="{BB962C8B-B14F-4D97-AF65-F5344CB8AC3E}">
        <p14:creationId xmlns:p14="http://schemas.microsoft.com/office/powerpoint/2010/main" val="40332839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907</TotalTime>
  <Words>2674</Words>
  <Application>Microsoft Office PowerPoint</Application>
  <PresentationFormat>On-screen Show (4:3)</PresentationFormat>
  <Paragraphs>349</Paragraphs>
  <Slides>38</Slides>
  <Notes>7</Notes>
  <HiddenSlides>0</HiddenSlides>
  <MMClips>0</MMClips>
  <ScaleCrop>false</ScaleCrop>
  <HeadingPairs>
    <vt:vector size="4" baseType="variant">
      <vt:variant>
        <vt:lpstr>Theme</vt:lpstr>
      </vt:variant>
      <vt:variant>
        <vt:i4>8</vt:i4>
      </vt:variant>
      <vt:variant>
        <vt:lpstr>Slide Titles</vt:lpstr>
      </vt:variant>
      <vt:variant>
        <vt:i4>38</vt:i4>
      </vt:variant>
    </vt:vector>
  </HeadingPairs>
  <TitlesOfParts>
    <vt:vector size="46" baseType="lpstr">
      <vt:lpstr>Office Theme</vt:lpstr>
      <vt:lpstr>1_Blank Presentation</vt:lpstr>
      <vt:lpstr>2_Blank Presentation</vt:lpstr>
      <vt:lpstr>3_Blank Presentation</vt:lpstr>
      <vt:lpstr>4_Blank Presentation</vt:lpstr>
      <vt:lpstr>5_Blank Presentation</vt:lpstr>
      <vt:lpstr>6_Blank Presentation</vt:lpstr>
      <vt:lpstr>1_ISIS Small Bottom Banner</vt:lpstr>
      <vt:lpstr>PowerPoint Presentation</vt:lpstr>
      <vt:lpstr>PowerPoint Presentation</vt:lpstr>
      <vt:lpstr>PowerPoint Presentation</vt:lpstr>
      <vt:lpstr>PowerPoint Presentation</vt:lpstr>
      <vt:lpstr>UK Facilities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vt:lpstr>
      <vt:lpstr>PowerPoint Presentation</vt:lpstr>
      <vt:lpstr>PowerPoint Presentation</vt:lpstr>
      <vt:lpstr>PowerPoint Presentation</vt:lpstr>
      <vt:lpstr>CERN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Proton Drivers for Particle Physics</vt:lpstr>
      <vt:lpstr>PowerPoint Presentation</vt:lpstr>
      <vt:lpstr>ADS</vt:lpstr>
      <vt:lpstr>PowerPoint Presentation</vt:lpstr>
      <vt:lpstr>Materials Irradiation</vt:lpstr>
      <vt:lpstr>PowerPoint Presentation</vt:lpstr>
      <vt:lpstr>PowerPoint Presentation</vt:lpstr>
      <vt:lpstr>Example: ISIS Upgrade Paths</vt:lpstr>
      <vt:lpstr>PowerPoint Presentation</vt:lpstr>
      <vt:lpstr>PowerPoint Presentation</vt:lpstr>
      <vt:lpstr>PowerPoint Presentation</vt:lpstr>
      <vt:lpstr>PowerPoint Presentation</vt:lpstr>
      <vt:lpstr>PowerPoint Presentation</vt:lpstr>
      <vt:lpstr>PowerPoint Presentation</vt:lpstr>
    </vt:vector>
  </TitlesOfParts>
  <Company>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Thomason, John (STFC,RAL,ISIS)</dc:creator>
  <cp:lastModifiedBy>Thomason, John (STFC,RAL,ISIS)</cp:lastModifiedBy>
  <cp:revision>167</cp:revision>
  <dcterms:created xsi:type="dcterms:W3CDTF">2014-09-23T10:37:47Z</dcterms:created>
  <dcterms:modified xsi:type="dcterms:W3CDTF">2015-11-05T10:00:36Z</dcterms:modified>
</cp:coreProperties>
</file>