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oleObject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321" r:id="rId3"/>
    <p:sldId id="322" r:id="rId4"/>
    <p:sldId id="431" r:id="rId5"/>
    <p:sldId id="439" r:id="rId6"/>
    <p:sldId id="338" r:id="rId7"/>
    <p:sldId id="432" r:id="rId8"/>
    <p:sldId id="425" r:id="rId9"/>
    <p:sldId id="426" r:id="rId10"/>
    <p:sldId id="263" r:id="rId11"/>
    <p:sldId id="441" r:id="rId12"/>
    <p:sldId id="447" r:id="rId13"/>
    <p:sldId id="450" r:id="rId14"/>
    <p:sldId id="452" r:id="rId15"/>
    <p:sldId id="453" r:id="rId16"/>
    <p:sldId id="448" r:id="rId17"/>
    <p:sldId id="454" r:id="rId18"/>
    <p:sldId id="455" r:id="rId19"/>
    <p:sldId id="456" r:id="rId20"/>
    <p:sldId id="457" r:id="rId21"/>
    <p:sldId id="445" r:id="rId22"/>
    <p:sldId id="45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derico Carra" initials="FC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67" autoAdjust="0"/>
    <p:restoredTop sz="94655"/>
  </p:normalViewPr>
  <p:slideViewPr>
    <p:cSldViewPr>
      <p:cViewPr varScale="1">
        <p:scale>
          <a:sx n="94" d="100"/>
          <a:sy n="94" d="100"/>
        </p:scale>
        <p:origin x="81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9-11T14:15:47.211" idx="3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9-11T14:15:47.211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BCA42-2739-4092-8B92-6C3C6135A4FA}" type="datetimeFigureOut">
              <a:rPr lang="en-GB" smtClean="0"/>
              <a:pPr/>
              <a:t>13/11/2015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FC4B1-4919-4588-ADB6-4C8C01595BA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244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AAAC74C-0484-4BC8-BBD5-3FA53BE9FC86}" type="slidenum">
              <a:rPr lang="en-US"/>
              <a:pPr/>
              <a:t>7</a:t>
            </a:fld>
            <a:endParaRPr lang="en-US"/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68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DE62E-9E92-4725-A490-18DFC378136F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467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08.09.2011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A5ED40-D732-8547-95CE-FE60EF82A9A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49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Dividere</a:t>
            </a:r>
            <a:r>
              <a:rPr lang="en-GB" dirty="0" smtClean="0"/>
              <a:t> la slide in 2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08.09.2011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A5ED40-D732-8547-95CE-FE60EF82A9A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66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08.09.2011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A5ED40-D732-8547-95CE-FE60EF82A9A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13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Design per SPS, lo </a:t>
            </a:r>
            <a:r>
              <a:rPr lang="en-GB" dirty="0" err="1" smtClean="0"/>
              <a:t>stesso</a:t>
            </a:r>
            <a:r>
              <a:rPr lang="en-GB" dirty="0" smtClean="0"/>
              <a:t> </a:t>
            </a:r>
            <a:r>
              <a:rPr lang="en-GB" dirty="0" err="1" smtClean="0"/>
              <a:t>concetto</a:t>
            </a:r>
            <a:r>
              <a:rPr lang="en-GB" dirty="0" smtClean="0"/>
              <a:t> da </a:t>
            </a:r>
            <a:r>
              <a:rPr lang="en-GB" dirty="0" err="1" smtClean="0"/>
              <a:t>tenere</a:t>
            </a:r>
            <a:r>
              <a:rPr lang="en-GB" dirty="0" smtClean="0"/>
              <a:t> per LHC. DQW:</a:t>
            </a:r>
            <a:r>
              <a:rPr lang="en-GB" baseline="0" dirty="0" smtClean="0"/>
              <a:t> vertical kick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08.09.2011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A5ED40-D732-8547-95CE-FE60EF82A9A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5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Design per SPS, lo </a:t>
            </a:r>
            <a:r>
              <a:rPr lang="en-GB" dirty="0" err="1" smtClean="0"/>
              <a:t>stesso</a:t>
            </a:r>
            <a:r>
              <a:rPr lang="en-GB" dirty="0" smtClean="0"/>
              <a:t> </a:t>
            </a:r>
            <a:r>
              <a:rPr lang="en-GB" dirty="0" err="1" smtClean="0"/>
              <a:t>concetto</a:t>
            </a:r>
            <a:r>
              <a:rPr lang="en-GB" dirty="0" smtClean="0"/>
              <a:t> da </a:t>
            </a:r>
            <a:r>
              <a:rPr lang="en-GB" dirty="0" err="1" smtClean="0"/>
              <a:t>tenere</a:t>
            </a:r>
            <a:r>
              <a:rPr lang="en-GB" dirty="0" smtClean="0"/>
              <a:t> per LHC. DQW:</a:t>
            </a:r>
            <a:r>
              <a:rPr lang="en-GB" baseline="0" dirty="0" smtClean="0"/>
              <a:t> vertical kick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08.09.2011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A5ED40-D732-8547-95CE-FE60EF82A9A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09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08.09.2011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A5ED40-D732-8547-95CE-FE60EF82A9A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50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8310" y="1608069"/>
            <a:ext cx="3978489" cy="2506731"/>
          </a:xfrm>
        </p:spPr>
        <p:txBody>
          <a:bodyPr/>
          <a:lstStyle>
            <a:lvl1pPr algn="l">
              <a:lnSpc>
                <a:spcPct val="100000"/>
              </a:lnSpc>
              <a:defRPr b="1" i="0">
                <a:solidFill>
                  <a:srgbClr val="005872"/>
                </a:solidFill>
                <a:effectLst>
                  <a:outerShdw blurRad="63500" dist="31750" dir="2700000" algn="tl" rotWithShape="0">
                    <a:srgbClr val="9CB0D5">
                      <a:alpha val="50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114800"/>
            <a:ext cx="8229600" cy="1828800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61279" y="1967225"/>
            <a:ext cx="0" cy="1786759"/>
          </a:xfrm>
          <a:prstGeom prst="line">
            <a:avLst/>
          </a:prstGeom>
          <a:ln>
            <a:solidFill>
              <a:srgbClr val="5BC1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692447" y="6117173"/>
            <a:ext cx="7683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The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HiLumi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 LHC Design Study (a sub-system of HL-LHC) is co-funded by the European Commission within the Framework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Programme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 7 Capacities Specific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Programme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, Grant Agreement 284404. </a:t>
            </a:r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0" y="6147097"/>
            <a:ext cx="493025" cy="4018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290" y="6207140"/>
            <a:ext cx="417381" cy="2817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14" y="1861231"/>
            <a:ext cx="4149834" cy="199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79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AFEB-0413-4D61-88E6-E1D4F03F03F9}" type="datetimeFigureOut">
              <a:rPr lang="en-GB" smtClean="0"/>
              <a:pPr/>
              <a:t>13/11/2015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ABDC-CC8A-498A-9C4C-D38CF7F6062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AFEB-0413-4D61-88E6-E1D4F03F03F9}" type="datetimeFigureOut">
              <a:rPr lang="en-GB" smtClean="0"/>
              <a:pPr/>
              <a:t>13/11/2015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ABDC-CC8A-498A-9C4C-D38CF7F6062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AFEB-0413-4D61-88E6-E1D4F03F03F9}" type="datetimeFigureOut">
              <a:rPr lang="en-GB" smtClean="0"/>
              <a:pPr/>
              <a:t>13/11/2015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ABDC-CC8A-498A-9C4C-D38CF7F6062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24610"/>
            <a:ext cx="2133600" cy="39687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27/10/2015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5th Joint HiLumi LHC-LARP Annual Meeting 2015, 27/10/2015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300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6200000">
            <a:off x="5769864" y="3154680"/>
            <a:ext cx="6537962" cy="228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27/10/2015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5th Joint HiLumi LHC-LARP Annual Meeting 2015, 27/10/2015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57200" y="949325"/>
            <a:ext cx="8226425" cy="5324475"/>
          </a:xfrm>
        </p:spPr>
        <p:txBody>
          <a:bodyPr/>
          <a:lstStyle>
            <a:lvl2pPr>
              <a:defRPr baseline="0"/>
            </a:lvl2pPr>
          </a:lstStyle>
          <a:p>
            <a:pPr lvl="0"/>
            <a:r>
              <a:rPr lang="x-none" dirty="0" smtClean="0"/>
              <a:t>Slide text first level</a:t>
            </a:r>
          </a:p>
          <a:p>
            <a:pPr lvl="1"/>
            <a:r>
              <a:rPr lang="x-none" dirty="0" smtClean="0"/>
              <a:t>Slide text second level</a:t>
            </a:r>
          </a:p>
          <a:p>
            <a:pPr lvl="2"/>
            <a:r>
              <a:rPr lang="x-none" dirty="0" smtClean="0"/>
              <a:t>Slide text third level</a:t>
            </a:r>
          </a:p>
          <a:p>
            <a:pPr lvl="3"/>
            <a:r>
              <a:rPr lang="x-none" dirty="0" smtClean="0"/>
              <a:t>Slide text fourth level</a:t>
            </a:r>
          </a:p>
          <a:p>
            <a:pPr lvl="4"/>
            <a:r>
              <a:rPr lang="x-none" dirty="0" smtClean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AFEB-0413-4D61-88E6-E1D4F03F03F9}" type="datetimeFigureOut">
              <a:rPr lang="en-GB" smtClean="0"/>
              <a:pPr/>
              <a:t>13/11/2015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ABDC-CC8A-498A-9C4C-D38CF7F6062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14" y="1861231"/>
            <a:ext cx="4149834" cy="1998745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92447" y="6117173"/>
            <a:ext cx="7683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The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HiLumi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 LHC Design Study (a sub-system of HL-LHC) is co-funded by the European Commission within the Framework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Programme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 7 Capacities Specific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Programme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, Grant Agreement 284404. </a:t>
            </a:r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0" y="6147097"/>
            <a:ext cx="493025" cy="4018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290" y="6207140"/>
            <a:ext cx="417381" cy="2817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AFEB-0413-4D61-88E6-E1D4F03F03F9}" type="datetimeFigureOut">
              <a:rPr lang="en-GB" smtClean="0"/>
              <a:pPr/>
              <a:t>13/11/2015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ABDC-CC8A-498A-9C4C-D38CF7F6062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AFEB-0413-4D61-88E6-E1D4F03F03F9}" type="datetimeFigureOut">
              <a:rPr lang="en-GB" smtClean="0"/>
              <a:pPr/>
              <a:t>13/11/2015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ABDC-CC8A-498A-9C4C-D38CF7F6062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AFEB-0413-4D61-88E6-E1D4F03F03F9}" type="datetimeFigureOut">
              <a:rPr lang="en-GB" smtClean="0"/>
              <a:pPr/>
              <a:t>13/11/2015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ABDC-CC8A-498A-9C4C-D38CF7F6062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AFEB-0413-4D61-88E6-E1D4F03F03F9}" type="datetimeFigureOut">
              <a:rPr lang="en-GB" smtClean="0"/>
              <a:pPr/>
              <a:t>13/11/2015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ABDC-CC8A-498A-9C4C-D38CF7F6062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AFEB-0413-4D61-88E6-E1D4F03F03F9}" type="datetimeFigureOut">
              <a:rPr lang="en-GB" smtClean="0"/>
              <a:pPr/>
              <a:t>13/11/2015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ABDC-CC8A-498A-9C4C-D38CF7F6062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AFEB-0413-4D61-88E6-E1D4F03F03F9}" type="datetimeFigureOut">
              <a:rPr lang="en-GB" smtClean="0"/>
              <a:pPr/>
              <a:t>13/11/2015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ABDC-CC8A-498A-9C4C-D38CF7F6062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AFEB-0413-4D61-88E6-E1D4F03F03F9}" type="datetimeFigureOut">
              <a:rPr lang="en-GB" smtClean="0"/>
              <a:pPr/>
              <a:t>13/11/2015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ABDC-CC8A-498A-9C4C-D38CF7F6062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7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3AFEB-0413-4D61-88E6-E1D4F03F03F9}" type="datetimeFigureOut">
              <a:rPr lang="en-GB" smtClean="0"/>
              <a:pPr/>
              <a:t>13/11/2015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CABDC-CC8A-498A-9C4C-D38CF7F6062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2011-10-04_logoHiLumi561px.jp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" y="6163009"/>
            <a:ext cx="777850" cy="3749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comments" Target="../comments/comment2.xm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8.png"/><Relationship Id="rId6" Type="http://schemas.openxmlformats.org/officeDocument/2006/relationships/image" Target="../media/image59.jpeg"/><Relationship Id="rId7" Type="http://schemas.openxmlformats.org/officeDocument/2006/relationships/image" Target="../media/image60.jpeg"/><Relationship Id="rId8" Type="http://schemas.openxmlformats.org/officeDocument/2006/relationships/image" Target="../media/image61.jpeg"/><Relationship Id="rId9" Type="http://schemas.openxmlformats.org/officeDocument/2006/relationships/image" Target="../media/image62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jpe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7.png"/><Relationship Id="rId3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61.jpeg"/><Relationship Id="rId5" Type="http://schemas.openxmlformats.org/officeDocument/2006/relationships/image" Target="../media/image73.jpeg"/><Relationship Id="rId6" Type="http://schemas.openxmlformats.org/officeDocument/2006/relationships/image" Target="../media/image50.png"/><Relationship Id="rId7" Type="http://schemas.openxmlformats.org/officeDocument/2006/relationships/image" Target="../media/image74.jpeg"/><Relationship Id="rId8" Type="http://schemas.openxmlformats.org/officeDocument/2006/relationships/image" Target="../media/image44.jpeg"/><Relationship Id="rId9" Type="http://schemas.openxmlformats.org/officeDocument/2006/relationships/image" Target="../media/image45.jpeg"/><Relationship Id="rId10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4" Type="http://schemas.openxmlformats.org/officeDocument/2006/relationships/image" Target="../media/image31.png"/><Relationship Id="rId15" Type="http://schemas.openxmlformats.org/officeDocument/2006/relationships/image" Target="../media/image32.png"/><Relationship Id="rId16" Type="http://schemas.openxmlformats.org/officeDocument/2006/relationships/image" Target="../media/image33.png"/><Relationship Id="rId17" Type="http://schemas.openxmlformats.org/officeDocument/2006/relationships/image" Target="../media/image34.png"/><Relationship Id="rId18" Type="http://schemas.openxmlformats.org/officeDocument/2006/relationships/image" Target="../media/image35.png"/><Relationship Id="rId19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556792"/>
            <a:ext cx="3978489" cy="2506731"/>
          </a:xfrm>
        </p:spPr>
        <p:txBody>
          <a:bodyPr>
            <a:noAutofit/>
          </a:bodyPr>
          <a:lstStyle/>
          <a:p>
            <a:r>
              <a:rPr lang="en-GB" sz="3600" dirty="0" smtClean="0">
                <a:effectLst/>
              </a:rPr>
              <a:t>SRF </a:t>
            </a:r>
            <a:r>
              <a:rPr lang="en-GB" sz="3600" dirty="0">
                <a:effectLst/>
              </a:rPr>
              <a:t>Crab cavities and their ancillaries for </a:t>
            </a:r>
            <a:r>
              <a:rPr lang="en-GB" sz="3600" dirty="0" smtClean="0">
                <a:effectLst/>
              </a:rPr>
              <a:t>HL-LHC</a:t>
            </a:r>
            <a:endParaRPr lang="en-GB" sz="3600" dirty="0"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Peter Ratoff &amp; </a:t>
            </a:r>
            <a:r>
              <a:rPr lang="en-GB" dirty="0" smtClean="0">
                <a:solidFill>
                  <a:srgbClr val="FF0000"/>
                </a:solidFill>
              </a:rPr>
              <a:t>Graeme Burt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Lancaster University &amp; </a:t>
            </a:r>
            <a:br>
              <a:rPr lang="en-GB" dirty="0" smtClean="0"/>
            </a:br>
            <a:r>
              <a:rPr lang="en-GB" dirty="0" smtClean="0"/>
              <a:t>The Cockcroft Institute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Four rod crab </a:t>
            </a:r>
            <a:r>
              <a:rPr lang="en-GB" dirty="0" smtClean="0"/>
              <a:t>cavity - Lancaster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6544" y="3645024"/>
            <a:ext cx="3275856" cy="252028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To make suitable we increased the separation between the rods and made the rods wider.</a:t>
            </a:r>
          </a:p>
          <a:p>
            <a:r>
              <a:rPr lang="en-GB" sz="2000" dirty="0" smtClean="0"/>
              <a:t>Very compact in both planes and has a sparse HOM spectrum.</a:t>
            </a:r>
            <a:endParaRPr lang="en-GB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299" t="12525" r="48717" b="49735"/>
          <a:stretch/>
        </p:blipFill>
        <p:spPr bwMode="auto">
          <a:xfrm>
            <a:off x="4644008" y="1268760"/>
            <a:ext cx="4175378" cy="236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95536" y="3717032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GB" sz="2000" dirty="0" smtClean="0"/>
              <a:t>CEBAF separator cavity is: </a:t>
            </a:r>
          </a:p>
          <a:p>
            <a:pPr lvl="1">
              <a:lnSpc>
                <a:spcPct val="80000"/>
              </a:lnSpc>
              <a:spcBef>
                <a:spcPts val="400"/>
              </a:spcBef>
            </a:pPr>
            <a:r>
              <a:rPr lang="en-GB" sz="2000" dirty="0" smtClean="0"/>
              <a:t>499 MHz,</a:t>
            </a:r>
          </a:p>
          <a:p>
            <a:pPr lvl="1">
              <a:lnSpc>
                <a:spcPct val="80000"/>
              </a:lnSpc>
              <a:spcBef>
                <a:spcPts val="400"/>
              </a:spcBef>
            </a:pPr>
            <a:r>
              <a:rPr lang="en-GB" sz="2000" dirty="0" smtClean="0"/>
              <a:t>2-cell,</a:t>
            </a:r>
            <a:r>
              <a:rPr lang="en-GB" altLang="zh-CN" sz="2000" dirty="0" smtClean="0">
                <a:ea typeface="SimSun" pitchFamily="2" charset="-122"/>
              </a:rPr>
              <a:t> 8 rods</a:t>
            </a:r>
            <a:r>
              <a:rPr lang="en-GB" sz="2000" dirty="0" smtClean="0"/>
              <a:t> </a:t>
            </a:r>
          </a:p>
          <a:p>
            <a:pPr lvl="1">
              <a:lnSpc>
                <a:spcPct val="80000"/>
              </a:lnSpc>
              <a:spcBef>
                <a:spcPts val="400"/>
              </a:spcBef>
            </a:pPr>
            <a:r>
              <a:rPr lang="en-GB" sz="2000" dirty="0" smtClean="0"/>
              <a:t>~λ long</a:t>
            </a:r>
          </a:p>
          <a:p>
            <a:pPr lvl="1">
              <a:lnSpc>
                <a:spcPct val="80000"/>
              </a:lnSpc>
              <a:spcBef>
                <a:spcPts val="400"/>
              </a:spcBef>
              <a:buFontTx/>
              <a:buChar char="-"/>
            </a:pPr>
            <a:r>
              <a:rPr lang="en-GB" sz="2000" dirty="0" smtClean="0">
                <a:latin typeface="Symbol" pitchFamily="18" charset="2"/>
              </a:rPr>
              <a:t></a:t>
            </a:r>
            <a:r>
              <a:rPr lang="en-GB" sz="2000" dirty="0" smtClean="0"/>
              <a:t>0.3 m diameter,</a:t>
            </a:r>
          </a:p>
          <a:p>
            <a:pPr lvl="1">
              <a:lnSpc>
                <a:spcPct val="80000"/>
              </a:lnSpc>
              <a:spcBef>
                <a:spcPts val="400"/>
              </a:spcBef>
            </a:pPr>
            <a:r>
              <a:rPr lang="en-GB" sz="2000" dirty="0" smtClean="0"/>
              <a:t>can produce </a:t>
            </a:r>
            <a:r>
              <a:rPr lang="en-GB" altLang="zh-CN" sz="2000" dirty="0" smtClean="0">
                <a:ea typeface="SimSun" pitchFamily="2" charset="-122"/>
              </a:rPr>
              <a:t>6</a:t>
            </a:r>
            <a:r>
              <a:rPr lang="en-GB" sz="2000" dirty="0" smtClean="0"/>
              <a:t>00kV deflecting voltage </a:t>
            </a:r>
            <a:r>
              <a:rPr lang="en-GB" altLang="zh-CN" sz="2000" dirty="0" smtClean="0">
                <a:ea typeface="SimSun" pitchFamily="2" charset="-122"/>
              </a:rPr>
              <a:t>(on crest) </a:t>
            </a:r>
            <a:r>
              <a:rPr lang="en-GB" sz="2000" dirty="0" smtClean="0"/>
              <a:t>with 1.5kW input RF power.</a:t>
            </a:r>
          </a:p>
          <a:p>
            <a:pPr marL="0" indent="0">
              <a:lnSpc>
                <a:spcPct val="80000"/>
              </a:lnSpc>
              <a:buNone/>
            </a:pPr>
            <a:endParaRPr lang="en-GB" sz="1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381928" y="1268760"/>
            <a:ext cx="4118064" cy="2448272"/>
            <a:chOff x="4788024" y="1268760"/>
            <a:chExt cx="4118064" cy="244827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8357" t="14153" b="52824"/>
            <a:stretch>
              <a:fillRect/>
            </a:stretch>
          </p:blipFill>
          <p:spPr bwMode="auto">
            <a:xfrm>
              <a:off x="4788024" y="1268760"/>
              <a:ext cx="4118064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5004048" y="1268760"/>
              <a:ext cx="36004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499 MHz CEBAF Separator</a:t>
              </a:r>
              <a:endParaRPr lang="en-GB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D:\Publication\IPAC\IPAC15\crabcavity\material\DQW_Coldte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431279"/>
            <a:ext cx="2635256" cy="237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" descr="D:\Publication\IPAC\IPAC15\crabcavity\material\RFDipole_Coldte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056" y="3455964"/>
            <a:ext cx="2616192" cy="241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52400"/>
            <a:ext cx="9144000" cy="685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Successful Cold </a:t>
            </a:r>
            <a:r>
              <a:rPr lang="en-US" sz="3600" dirty="0" err="1" smtClean="0"/>
              <a:t>Testings</a:t>
            </a:r>
            <a:endParaRPr lang="en-US" sz="3600" dirty="0"/>
          </a:p>
        </p:txBody>
      </p:sp>
      <p:grpSp>
        <p:nvGrpSpPr>
          <p:cNvPr id="40" name="Group 39"/>
          <p:cNvGrpSpPr/>
          <p:nvPr/>
        </p:nvGrpSpPr>
        <p:grpSpPr>
          <a:xfrm>
            <a:off x="304800" y="1301410"/>
            <a:ext cx="3048000" cy="1783421"/>
            <a:chOff x="6400800" y="1832794"/>
            <a:chExt cx="4298587" cy="2355289"/>
          </a:xfrm>
        </p:grpSpPr>
        <p:pic>
          <p:nvPicPr>
            <p:cNvPr id="32" name="Picture 2" descr="C:\Users\Graemeburt32\Desktop\LHC mechanical\IMG_2390.JPG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t="16418" r="7103" b="22361"/>
            <a:stretch/>
          </p:blipFill>
          <p:spPr bwMode="auto">
            <a:xfrm>
              <a:off x="6400800" y="1832794"/>
              <a:ext cx="4298587" cy="2124640"/>
            </a:xfrm>
            <a:prstGeom prst="rect">
              <a:avLst/>
            </a:prstGeom>
            <a:noFill/>
          </p:spPr>
        </p:pic>
        <p:sp>
          <p:nvSpPr>
            <p:cNvPr id="37" name="TextBox 36"/>
            <p:cNvSpPr txBox="1"/>
            <p:nvPr/>
          </p:nvSpPr>
          <p:spPr>
            <a:xfrm>
              <a:off x="7690376" y="3740969"/>
              <a:ext cx="2024914" cy="4471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entury Gothic" panose="020B0502020202020204" pitchFamily="34" charset="0"/>
                </a:rPr>
                <a:t>4 Rod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618400" y="1286626"/>
            <a:ext cx="2895600" cy="1771561"/>
            <a:chOff x="-293467" y="1079110"/>
            <a:chExt cx="4290242" cy="2618556"/>
          </a:xfrm>
        </p:grpSpPr>
        <p:pic>
          <p:nvPicPr>
            <p:cNvPr id="34" name="Picture 2" descr="C:\My Data\3 PRST-AB\3 PRSTAB 400 MHz Results Paper\Images\DSC03838 - Original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467" y="1079110"/>
              <a:ext cx="4290242" cy="2618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864801" y="3268112"/>
              <a:ext cx="2024914" cy="4213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entury Gothic" panose="020B0502020202020204" pitchFamily="34" charset="0"/>
                </a:rPr>
                <a:t>RF Dipole</a:t>
              </a:r>
            </a:p>
          </p:txBody>
        </p:sp>
      </p:grpSp>
      <p:pic>
        <p:nvPicPr>
          <p:cNvPr id="35" name="Picture 2" descr="C:\Users\binping\Desktop\Crab Files\600CBaking\afterbake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t="14689" r="11897" b="5213"/>
          <a:stretch/>
        </p:blipFill>
        <p:spPr bwMode="auto">
          <a:xfrm>
            <a:off x="6781800" y="1381787"/>
            <a:ext cx="1972622" cy="172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6629400" y="2785646"/>
            <a:ext cx="2362200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entury Gothic" panose="020B0502020202020204" pitchFamily="34" charset="0"/>
              </a:rPr>
              <a:t>Double Quarter Wave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781142"/>
            <a:ext cx="2914650" cy="1709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00482" y="5875458"/>
            <a:ext cx="7035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Century Gothic" panose="020B0502020202020204" pitchFamily="34" charset="0"/>
              </a:rPr>
              <a:t>HiLumi</a:t>
            </a:r>
            <a:r>
              <a:rPr lang="en-US" sz="1400" dirty="0" smtClean="0">
                <a:latin typeface="Century Gothic" panose="020B0502020202020204" pitchFamily="34" charset="0"/>
              </a:rPr>
              <a:t>-LHC/LARP </a:t>
            </a:r>
            <a:r>
              <a:rPr lang="en-US" sz="1400" dirty="0">
                <a:latin typeface="Century Gothic" panose="020B0502020202020204" pitchFamily="34" charset="0"/>
              </a:rPr>
              <a:t>Crab Cavity System External Review, May 5-6 </a:t>
            </a:r>
            <a:r>
              <a:rPr lang="en-US" sz="1400" dirty="0" smtClean="0">
                <a:latin typeface="Century Gothic" panose="020B0502020202020204" pitchFamily="34" charset="0"/>
              </a:rPr>
              <a:t>2014</a:t>
            </a:r>
            <a:endParaRPr lang="en-US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06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Ofelia\crab cavities\HL-LHC_meeting_may2015\Dressed_cavities_images\CRAB Cavity RFD He Tank - 32 ligh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856" y="804262"/>
            <a:ext cx="2128186" cy="474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Ofelia\crab cavities\HL-LHC_meeting_may2015\Dressed_cavities_images\CRAB Cavity DQW - He Tank V10 G - 37 ligh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266" y="804262"/>
            <a:ext cx="3301244" cy="495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7806" y="5503987"/>
            <a:ext cx="874440" cy="914400"/>
          </a:xfrm>
        </p:spPr>
        <p:txBody>
          <a:bodyPr>
            <a:normAutofit fontScale="90000"/>
          </a:bodyPr>
          <a:lstStyle/>
          <a:p>
            <a:r>
              <a:rPr lang="en-US" sz="2800" dirty="0" err="1" smtClean="0"/>
              <a:t>DQW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5th Joint HiLumi LHC-LARP Annual Meeting 2015, 27/10/2015</a:t>
            </a:r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269560" y="5551676"/>
            <a:ext cx="874440" cy="9144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RFD</a:t>
            </a:r>
            <a:endParaRPr lang="en-US" sz="28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06878" y="-15135"/>
            <a:ext cx="7897091" cy="9144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en-GB" sz="3000" dirty="0">
                <a:latin typeface="Calibri" pitchFamily="34" charset="0"/>
              </a:rPr>
              <a:t>Dressed cavities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06878" y="1502234"/>
            <a:ext cx="3948545" cy="3761574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000000"/>
                </a:solidFill>
              </a:rPr>
              <a:t>SPS</a:t>
            </a:r>
            <a:r>
              <a:rPr lang="en-US" sz="2000" dirty="0" smtClean="0">
                <a:solidFill>
                  <a:srgbClr val="000000"/>
                </a:solidFill>
              </a:rPr>
              <a:t> cavities under production by US </a:t>
            </a:r>
            <a:r>
              <a:rPr lang="en-US" sz="2000" dirty="0" err="1" smtClean="0">
                <a:solidFill>
                  <a:srgbClr val="000000"/>
                </a:solidFill>
              </a:rPr>
              <a:t>LARP</a:t>
            </a:r>
            <a:r>
              <a:rPr lang="en-US" sz="2000" dirty="0" smtClean="0">
                <a:solidFill>
                  <a:srgbClr val="000000"/>
                </a:solidFill>
              </a:rPr>
              <a:t>;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Parallel  production line launched at CERN – expected 1</a:t>
            </a:r>
            <a:r>
              <a:rPr lang="en-US" sz="2000" baseline="30000" dirty="0" smtClean="0">
                <a:solidFill>
                  <a:srgbClr val="000000"/>
                </a:solidFill>
              </a:rPr>
              <a:t>st</a:t>
            </a:r>
            <a:r>
              <a:rPr lang="en-US" sz="2000" dirty="0" smtClean="0">
                <a:solidFill>
                  <a:srgbClr val="000000"/>
                </a:solidFill>
              </a:rPr>
              <a:t> bare cavity in one year from now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000000"/>
                </a:solidFill>
              </a:rPr>
              <a:t>FPC</a:t>
            </a:r>
            <a:r>
              <a:rPr lang="en-US" sz="2000" dirty="0" smtClean="0">
                <a:solidFill>
                  <a:srgbClr val="000000"/>
                </a:solidFill>
              </a:rPr>
              <a:t> production ongoing at CERN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000000"/>
                </a:solidFill>
              </a:rPr>
              <a:t>HOM</a:t>
            </a:r>
            <a:r>
              <a:rPr lang="en-US" sz="2000" dirty="0" smtClean="0">
                <a:solidFill>
                  <a:srgbClr val="000000"/>
                </a:solidFill>
              </a:rPr>
              <a:t> production ongoing at CERN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Helium vessel prototype under tests at CERN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Tuning prototype under tests at CERN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Cold magnetic shields under manufacturing by UK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9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445" y="167806"/>
            <a:ext cx="8229600" cy="914400"/>
          </a:xfrm>
        </p:spPr>
        <p:txBody>
          <a:bodyPr/>
          <a:lstStyle/>
          <a:p>
            <a:r>
              <a:rPr lang="en-GB" dirty="0" smtClean="0"/>
              <a:t>HOM Couplers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5th Joint HiLumi LHC-LARP Annual Meeting 2015, 27/10/2015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Rettangolo 17"/>
          <p:cNvSpPr/>
          <p:nvPr/>
        </p:nvSpPr>
        <p:spPr>
          <a:xfrm>
            <a:off x="107504" y="625006"/>
            <a:ext cx="407365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endParaRPr lang="en-GB" sz="2000" dirty="0" smtClean="0">
              <a:solidFill>
                <a:srgbClr val="000000"/>
              </a:solidFill>
              <a:latin typeface="+mj-lt"/>
            </a:endParaRP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Three HOM in DQW, two for </a:t>
            </a:r>
            <a:r>
              <a:rPr lang="en-GB" sz="2000" dirty="0" err="1" smtClean="0">
                <a:solidFill>
                  <a:srgbClr val="000000"/>
                </a:solidFill>
                <a:latin typeface="+mj-lt"/>
              </a:rPr>
              <a:t>RFD</a:t>
            </a:r>
            <a:endParaRPr lang="en-GB" sz="2000" dirty="0" smtClean="0">
              <a:solidFill>
                <a:srgbClr val="000000"/>
              </a:solidFill>
              <a:latin typeface="+mj-lt"/>
            </a:endParaRP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RF design done by USLARP &amp; UK</a:t>
            </a: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Engineering </a:t>
            </a: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common 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effort between </a:t>
            </a: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UK, USLARP and CERN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Bulk </a:t>
            </a:r>
            <a:r>
              <a:rPr lang="en-GB" sz="2000" dirty="0" err="1" smtClean="0">
                <a:solidFill>
                  <a:srgbClr val="000000"/>
                </a:solidFill>
                <a:latin typeface="+mj-lt"/>
              </a:rPr>
              <a:t>Nb</a:t>
            </a: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 antenna, He-cooled</a:t>
            </a: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Coaxial lines evacuate 1 kW/</a:t>
            </a:r>
            <a:r>
              <a:rPr lang="en-GB" sz="2000" dirty="0" err="1" smtClean="0">
                <a:solidFill>
                  <a:srgbClr val="000000"/>
                </a:solidFill>
                <a:latin typeface="+mj-lt"/>
              </a:rPr>
              <a:t>HOM</a:t>
            </a:r>
            <a:endParaRPr lang="en-GB" sz="2000" dirty="0" smtClean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21703" y="1009705"/>
            <a:ext cx="4586801" cy="4739789"/>
            <a:chOff x="458048" y="2410077"/>
            <a:chExt cx="3677491" cy="380015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048" y="2410077"/>
              <a:ext cx="3677491" cy="369958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971237" y="5861788"/>
              <a:ext cx="635911" cy="318924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scene3d>
              <a:camera prst="orthographicFront"/>
              <a:lightRig rig="balanced" dir="t"/>
            </a:scene3d>
            <a:sp3d extrusionH="31750" prstMaterial="plastic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0"/>
              </a:lvl1pPr>
              <a:lvl2pPr fontAlgn="base">
                <a:spcBef>
                  <a:spcPct val="0"/>
                </a:spcBef>
                <a:spcAft>
                  <a:spcPct val="0"/>
                </a:spcAft>
              </a:lvl2pPr>
              <a:lvl3pPr fontAlgn="base">
                <a:spcBef>
                  <a:spcPct val="0"/>
                </a:spcBef>
                <a:spcAft>
                  <a:spcPct val="0"/>
                </a:spcAft>
              </a:lvl3pPr>
              <a:lvl4pPr fontAlgn="base">
                <a:spcBef>
                  <a:spcPct val="0"/>
                </a:spcBef>
                <a:spcAft>
                  <a:spcPct val="0"/>
                </a:spcAft>
              </a:lvl4pPr>
              <a:lvl5pPr fontAlgn="base">
                <a:spcBef>
                  <a:spcPct val="0"/>
                </a:spcBef>
                <a:spcAft>
                  <a:spcPct val="0"/>
                </a:spcAft>
              </a:lvl5pPr>
              <a:lvl6pPr defTabSz="914400"/>
              <a:lvl7pPr defTabSz="914400"/>
              <a:lvl8pPr defTabSz="914400"/>
              <a:lvl9pPr defTabSz="914400"/>
            </a:lstStyle>
            <a:p>
              <a:r>
                <a:rPr lang="en-GB" b="1" dirty="0" smtClean="0"/>
                <a:t>DQW</a:t>
              </a:r>
              <a:endParaRPr lang="en-GB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59003" y="5891303"/>
              <a:ext cx="635911" cy="318924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scene3d>
              <a:camera prst="orthographicFront"/>
              <a:lightRig rig="balanced" dir="t"/>
            </a:scene3d>
            <a:sp3d extrusionH="31750" prstMaterial="plastic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0"/>
              </a:lvl1pPr>
              <a:lvl2pPr fontAlgn="base">
                <a:spcBef>
                  <a:spcPct val="0"/>
                </a:spcBef>
                <a:spcAft>
                  <a:spcPct val="0"/>
                </a:spcAft>
              </a:lvl2pPr>
              <a:lvl3pPr fontAlgn="base">
                <a:spcBef>
                  <a:spcPct val="0"/>
                </a:spcBef>
                <a:spcAft>
                  <a:spcPct val="0"/>
                </a:spcAft>
              </a:lvl3pPr>
              <a:lvl4pPr fontAlgn="base">
                <a:spcBef>
                  <a:spcPct val="0"/>
                </a:spcBef>
                <a:spcAft>
                  <a:spcPct val="0"/>
                </a:spcAft>
              </a:lvl4pPr>
              <a:lvl5pPr fontAlgn="base">
                <a:spcBef>
                  <a:spcPct val="0"/>
                </a:spcBef>
                <a:spcAft>
                  <a:spcPct val="0"/>
                </a:spcAft>
              </a:lvl5pPr>
              <a:lvl6pPr defTabSz="914400"/>
              <a:lvl7pPr defTabSz="914400"/>
              <a:lvl8pPr defTabSz="914400"/>
              <a:lvl9pPr defTabSz="914400"/>
            </a:lstStyle>
            <a:p>
              <a:r>
                <a:rPr lang="en-GB" b="1" dirty="0" smtClean="0"/>
                <a:t>RFD</a:t>
              </a:r>
              <a:endParaRPr lang="en-GB" b="1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7648" b="7020"/>
          <a:stretch/>
        </p:blipFill>
        <p:spPr>
          <a:xfrm>
            <a:off x="243444" y="3641216"/>
            <a:ext cx="2024299" cy="2473026"/>
          </a:xfrm>
          <a:prstGeom prst="rect">
            <a:avLst/>
          </a:prstGeom>
        </p:spPr>
      </p:pic>
      <p:pic>
        <p:nvPicPr>
          <p:cNvPr id="15" name="Picture 2" descr="C:\Ofelia\crab cavities\HL-LHC-meeting-oct2015\Marco\IMG_17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755" y="4245034"/>
            <a:ext cx="2492277" cy="186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43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449" y="167760"/>
            <a:ext cx="8229600" cy="914400"/>
          </a:xfrm>
        </p:spPr>
        <p:txBody>
          <a:bodyPr/>
          <a:lstStyle/>
          <a:p>
            <a:r>
              <a:rPr lang="en-GB" dirty="0" smtClean="0"/>
              <a:t>Helium tank prototype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5th Joint HiLumi LHC-LARP Annual Meeting 2015, 27/10/2015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Rettangolo 17"/>
          <p:cNvSpPr/>
          <p:nvPr/>
        </p:nvSpPr>
        <p:spPr>
          <a:xfrm>
            <a:off x="4253853" y="4850920"/>
            <a:ext cx="482718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Assembly, welding procedure and main loads under test with a prototype</a:t>
            </a: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endParaRPr lang="en-GB" sz="2000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8" y="2865580"/>
            <a:ext cx="3706503" cy="2930961"/>
          </a:xfrm>
          <a:prstGeom prst="rect">
            <a:avLst/>
          </a:prstGeom>
        </p:spPr>
      </p:pic>
      <p:pic>
        <p:nvPicPr>
          <p:cNvPr id="8195" name="Picture 3" descr="C:\Ofelia\crab cavities\HL-LHC-meeting-oct2015\Eugenie\CRAB CAVITY He Tank Proto - PF - 59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608" y="1472610"/>
            <a:ext cx="4057391" cy="304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7"/>
          <p:cNvSpPr/>
          <p:nvPr/>
        </p:nvSpPr>
        <p:spPr>
          <a:xfrm>
            <a:off x="274675" y="1388252"/>
            <a:ext cx="45133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600" dirty="0">
                <a:solidFill>
                  <a:srgbClr val="000000"/>
                </a:solidFill>
                <a:latin typeface="Cambria" panose="02040503050406030204" pitchFamily="18" charset="0"/>
              </a:rPr>
              <a:t>Deformation of the tank is transferred to the cavity. Estimation (test) of ~1 mm deformation at interface if tank is fully welded.</a:t>
            </a:r>
            <a:endParaRPr lang="en-GB" sz="1600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600" i="1" dirty="0">
                <a:solidFill>
                  <a:srgbClr val="000000"/>
                </a:solidFill>
                <a:latin typeface="Cambria" panose="02040503050406030204" pitchFamily="18" charset="0"/>
              </a:rPr>
              <a:t>Design approach</a:t>
            </a:r>
            <a:r>
              <a:rPr lang="en-GB" sz="1600" dirty="0">
                <a:solidFill>
                  <a:srgbClr val="000000"/>
                </a:solidFill>
                <a:latin typeface="Cambria" panose="02040503050406030204" pitchFamily="18" charset="0"/>
              </a:rPr>
              <a:t>: bolted tank with superficial welds for leak </a:t>
            </a:r>
            <a:r>
              <a:rPr lang="en-GB" sz="16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tightness</a:t>
            </a:r>
            <a:endParaRPr lang="en-GB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80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5th Joint HiLumi LHC-LARP Annual Meeting 2015, 27/10/2015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87865" y="257227"/>
            <a:ext cx="6513231" cy="576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Tuning System</a:t>
            </a:r>
            <a:endParaRPr lang="en-GB" dirty="0"/>
          </a:p>
        </p:txBody>
      </p:sp>
      <p:pic>
        <p:nvPicPr>
          <p:cNvPr id="22" name="Picture 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775" y="923216"/>
            <a:ext cx="2750675" cy="5249311"/>
          </a:xfrm>
          <a:prstGeom prst="rect">
            <a:avLst/>
          </a:prstGeom>
        </p:spPr>
      </p:pic>
      <p:pic>
        <p:nvPicPr>
          <p:cNvPr id="23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1523" y="932297"/>
            <a:ext cx="3572999" cy="5160999"/>
          </a:xfrm>
          <a:prstGeom prst="rect">
            <a:avLst/>
          </a:prstGeom>
        </p:spPr>
      </p:pic>
      <p:sp>
        <p:nvSpPr>
          <p:cNvPr id="25" name="TextBox 75"/>
          <p:cNvSpPr txBox="1"/>
          <p:nvPr/>
        </p:nvSpPr>
        <p:spPr>
          <a:xfrm>
            <a:off x="2622281" y="5567900"/>
            <a:ext cx="2785674" cy="58477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lt1"/>
                </a:solidFill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lt1"/>
                </a:solidFill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lt1"/>
                </a:solidFill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lt1"/>
                </a:solidFill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lt1"/>
                </a:solidFill>
              </a:defRPr>
            </a:lvl5pPr>
            <a:lvl6pPr defTabSz="914400">
              <a:defRPr>
                <a:solidFill>
                  <a:schemeClr val="lt1"/>
                </a:solidFill>
              </a:defRPr>
            </a:lvl6pPr>
            <a:lvl7pPr defTabSz="914400">
              <a:defRPr>
                <a:solidFill>
                  <a:schemeClr val="lt1"/>
                </a:solidFill>
              </a:defRPr>
            </a:lvl7pPr>
            <a:lvl8pPr defTabSz="914400">
              <a:defRPr>
                <a:solidFill>
                  <a:schemeClr val="lt1"/>
                </a:solidFill>
              </a:defRPr>
            </a:lvl8pPr>
            <a:lvl9pPr defTabSz="914400">
              <a:defRPr>
                <a:solidFill>
                  <a:schemeClr val="lt1"/>
                </a:solidFill>
              </a:defRPr>
            </a:lvl9pPr>
          </a:lstStyle>
          <a:p>
            <a:r>
              <a:rPr lang="en-GB" dirty="0"/>
              <a:t>Crab prototype tuner actuator</a:t>
            </a:r>
          </a:p>
          <a:p>
            <a:r>
              <a:rPr lang="en-GB" dirty="0"/>
              <a:t>First tests 0.5 µm precision</a:t>
            </a:r>
          </a:p>
        </p:txBody>
      </p:sp>
    </p:spTree>
    <p:extLst>
      <p:ext uri="{BB962C8B-B14F-4D97-AF65-F5344CB8AC3E}">
        <p14:creationId xmlns:p14="http://schemas.microsoft.com/office/powerpoint/2010/main" val="48340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5th Joint HiLumi LHC-LARP Annual Meeting 2015, 27/10/2015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639428" y="166254"/>
            <a:ext cx="6513231" cy="576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Cryomodule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7019892" y="1419521"/>
            <a:ext cx="2050513" cy="31892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0"/>
            </a:lvl1pPr>
            <a:lvl2pPr fontAlgn="base">
              <a:spcBef>
                <a:spcPct val="0"/>
              </a:spcBef>
              <a:spcAft>
                <a:spcPct val="0"/>
              </a:spcAft>
            </a:lvl2pPr>
            <a:lvl3pPr fontAlgn="base">
              <a:spcBef>
                <a:spcPct val="0"/>
              </a:spcBef>
              <a:spcAft>
                <a:spcPct val="0"/>
              </a:spcAft>
            </a:lvl3pPr>
            <a:lvl4pPr fontAlgn="base">
              <a:spcBef>
                <a:spcPct val="0"/>
              </a:spcBef>
              <a:spcAft>
                <a:spcPct val="0"/>
              </a:spcAft>
            </a:lvl4pPr>
            <a:lvl5pPr fontAlgn="base">
              <a:spcBef>
                <a:spcPct val="0"/>
              </a:spcBef>
              <a:spcAft>
                <a:spcPct val="0"/>
              </a:spcAft>
            </a:lvl5pPr>
            <a:lvl6pPr defTabSz="914400"/>
            <a:lvl7pPr defTabSz="914400"/>
            <a:lvl8pPr defTabSz="914400"/>
            <a:lvl9pPr defTabSz="914400"/>
          </a:lstStyle>
          <a:p>
            <a:r>
              <a:rPr lang="en-GB" b="1" dirty="0" smtClean="0"/>
              <a:t>Double Quarter Wave</a:t>
            </a:r>
            <a:endParaRPr lang="en-GB" b="1" dirty="0"/>
          </a:p>
        </p:txBody>
      </p:sp>
      <p:pic>
        <p:nvPicPr>
          <p:cNvPr id="24" name="Picture 2" descr="C:\Ofelia\crab cavities\HL-LHC-meeting-oct2015\Teddy\DQW - CRYOMODULE (44)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9" t="6499" r="19388" b="8491"/>
          <a:stretch/>
        </p:blipFill>
        <p:spPr bwMode="auto">
          <a:xfrm>
            <a:off x="227847" y="1117319"/>
            <a:ext cx="7479238" cy="504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26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78" y="1500481"/>
            <a:ext cx="7328316" cy="494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5th Joint HiLumi LHC-LARP Annual Meeting 2015, 27/10/2015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1" name="Rettangolo 17"/>
          <p:cNvSpPr/>
          <p:nvPr/>
        </p:nvSpPr>
        <p:spPr>
          <a:xfrm>
            <a:off x="180805" y="717209"/>
            <a:ext cx="883524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r>
              <a:rPr lang="en-GB" sz="2000" dirty="0"/>
              <a:t>Design of </a:t>
            </a:r>
            <a:r>
              <a:rPr lang="en-GB" sz="2000" dirty="0" smtClean="0"/>
              <a:t>both </a:t>
            </a:r>
            <a:r>
              <a:rPr lang="en-GB" sz="2000" dirty="0" err="1" smtClean="0"/>
              <a:t>cryomodule</a:t>
            </a:r>
            <a:r>
              <a:rPr lang="en-GB" sz="2000" dirty="0" smtClean="0"/>
              <a:t> types </a:t>
            </a:r>
            <a:r>
              <a:rPr lang="en-GB" sz="2000" dirty="0"/>
              <a:t>well </a:t>
            </a:r>
            <a:r>
              <a:rPr lang="en-GB" sz="2000" dirty="0" smtClean="0"/>
              <a:t>advanced; Review at CERN on 10-11 Nov. </a:t>
            </a:r>
            <a:endParaRPr lang="en-GB" sz="2000" dirty="0"/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r>
              <a:rPr lang="en-GB" sz="2000" dirty="0"/>
              <a:t>Common effort between CERN, UK and US-</a:t>
            </a:r>
            <a:r>
              <a:rPr lang="en-GB" sz="2000" dirty="0" err="1"/>
              <a:t>LARP</a:t>
            </a:r>
            <a:endParaRPr lang="en-GB" sz="2000" dirty="0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639428" y="166254"/>
            <a:ext cx="6513231" cy="576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pitchFamily="34" charset="0"/>
              </a:rPr>
              <a:t>HL-LHC Crab </a:t>
            </a:r>
            <a:r>
              <a:rPr lang="en-US" dirty="0" err="1" smtClean="0">
                <a:latin typeface="Calibri" pitchFamily="34" charset="0"/>
              </a:rPr>
              <a:t>Cryomodule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10" name="AutoShape 1"/>
          <p:cNvSpPr>
            <a:spLocks/>
          </p:cNvSpPr>
          <p:nvPr/>
        </p:nvSpPr>
        <p:spPr bwMode="auto">
          <a:xfrm>
            <a:off x="8039000" y="3974633"/>
            <a:ext cx="987666" cy="626701"/>
          </a:xfrm>
          <a:prstGeom prst="borderCallout2">
            <a:avLst>
              <a:gd name="adj1" fmla="val 50004"/>
              <a:gd name="adj2" fmla="val -1269"/>
              <a:gd name="adj3" fmla="val 49419"/>
              <a:gd name="adj4" fmla="val -18881"/>
              <a:gd name="adj5" fmla="val -33763"/>
              <a:gd name="adj6" fmla="val -90203"/>
            </a:avLst>
          </a:prstGeom>
          <a:ln w="12700"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Thermal screen with MLI</a:t>
            </a:r>
            <a:endParaRPr kumimoji="0" lang="en-GB" sz="1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1" name="AutoShape 1"/>
          <p:cNvSpPr>
            <a:spLocks/>
          </p:cNvSpPr>
          <p:nvPr/>
        </p:nvSpPr>
        <p:spPr bwMode="auto">
          <a:xfrm>
            <a:off x="7738536" y="5128870"/>
            <a:ext cx="1282787" cy="442035"/>
          </a:xfrm>
          <a:prstGeom prst="borderCallout2">
            <a:avLst>
              <a:gd name="adj1" fmla="val 50004"/>
              <a:gd name="adj2" fmla="val -1269"/>
              <a:gd name="adj3" fmla="val 49419"/>
              <a:gd name="adj4" fmla="val -18881"/>
              <a:gd name="adj5" fmla="val -14377"/>
              <a:gd name="adj6" fmla="val -40687"/>
            </a:avLst>
          </a:prstGeom>
          <a:ln w="12700"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Warm magnetic screen</a:t>
            </a:r>
            <a:endParaRPr kumimoji="0" lang="en-GB" sz="1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2" name="AutoShape 1"/>
          <p:cNvSpPr>
            <a:spLocks/>
          </p:cNvSpPr>
          <p:nvPr/>
        </p:nvSpPr>
        <p:spPr bwMode="auto">
          <a:xfrm>
            <a:off x="5877385" y="6165636"/>
            <a:ext cx="898399" cy="257369"/>
          </a:xfrm>
          <a:prstGeom prst="borderCallout2">
            <a:avLst>
              <a:gd name="adj1" fmla="val 50004"/>
              <a:gd name="adj2" fmla="val -1269"/>
              <a:gd name="adj3" fmla="val 49419"/>
              <a:gd name="adj4" fmla="val -18881"/>
              <a:gd name="adj5" fmla="val -647629"/>
              <a:gd name="adj6" fmla="val -33984"/>
            </a:avLst>
          </a:prstGeom>
          <a:ln w="12700"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Bare cavity</a:t>
            </a:r>
            <a:endParaRPr kumimoji="0" lang="en-GB" sz="1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3" name="AutoShape 1"/>
          <p:cNvSpPr>
            <a:spLocks/>
          </p:cNvSpPr>
          <p:nvPr/>
        </p:nvSpPr>
        <p:spPr bwMode="auto">
          <a:xfrm>
            <a:off x="4519135" y="6172416"/>
            <a:ext cx="898399" cy="257369"/>
          </a:xfrm>
          <a:prstGeom prst="borderCallout2">
            <a:avLst>
              <a:gd name="adj1" fmla="val 50004"/>
              <a:gd name="adj2" fmla="val -1269"/>
              <a:gd name="adj3" fmla="val 49419"/>
              <a:gd name="adj4" fmla="val -18881"/>
              <a:gd name="adj5" fmla="val -473801"/>
              <a:gd name="adj6" fmla="val -95743"/>
            </a:avLst>
          </a:prstGeom>
          <a:ln w="12700"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Tuner</a:t>
            </a:r>
            <a:endParaRPr kumimoji="0" lang="en-GB" sz="1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4" name="AutoShape 1"/>
          <p:cNvSpPr>
            <a:spLocks/>
          </p:cNvSpPr>
          <p:nvPr/>
        </p:nvSpPr>
        <p:spPr bwMode="auto">
          <a:xfrm>
            <a:off x="2958283" y="6080082"/>
            <a:ext cx="979211" cy="442035"/>
          </a:xfrm>
          <a:prstGeom prst="borderCallout2">
            <a:avLst>
              <a:gd name="adj1" fmla="val -262"/>
              <a:gd name="adj2" fmla="val 53511"/>
              <a:gd name="adj3" fmla="val -49179"/>
              <a:gd name="adj4" fmla="val 52816"/>
              <a:gd name="adj5" fmla="val -307983"/>
              <a:gd name="adj6" fmla="val 18336"/>
            </a:avLst>
          </a:prstGeom>
          <a:ln w="12700"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Cold magnetic screen</a:t>
            </a:r>
            <a:endParaRPr kumimoji="0" lang="en-GB" sz="1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5" name="AutoShape 1"/>
          <p:cNvSpPr>
            <a:spLocks/>
          </p:cNvSpPr>
          <p:nvPr/>
        </p:nvSpPr>
        <p:spPr bwMode="auto">
          <a:xfrm>
            <a:off x="232482" y="5617146"/>
            <a:ext cx="979211" cy="442035"/>
          </a:xfrm>
          <a:prstGeom prst="borderCallout2">
            <a:avLst>
              <a:gd name="adj1" fmla="val -262"/>
              <a:gd name="adj2" fmla="val 53511"/>
              <a:gd name="adj3" fmla="val -53046"/>
              <a:gd name="adj4" fmla="val 53621"/>
              <a:gd name="adj5" fmla="val -247625"/>
              <a:gd name="adj6" fmla="val 190031"/>
            </a:avLst>
          </a:prstGeom>
          <a:ln w="12700"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Cold-warm transitions</a:t>
            </a:r>
            <a:endParaRPr kumimoji="0" lang="en-GB" sz="1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AutoShape 1"/>
          <p:cNvSpPr>
            <a:spLocks/>
          </p:cNvSpPr>
          <p:nvPr/>
        </p:nvSpPr>
        <p:spPr bwMode="auto">
          <a:xfrm>
            <a:off x="221306" y="2336286"/>
            <a:ext cx="822996" cy="257369"/>
          </a:xfrm>
          <a:prstGeom prst="borderCallout2">
            <a:avLst>
              <a:gd name="adj1" fmla="val 53325"/>
              <a:gd name="adj2" fmla="val 100332"/>
              <a:gd name="adj3" fmla="val 56060"/>
              <a:gd name="adj4" fmla="val 120102"/>
              <a:gd name="adj5" fmla="val 310624"/>
              <a:gd name="adj6" fmla="val 253790"/>
            </a:avLst>
          </a:prstGeom>
          <a:ln w="12700"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He supply</a:t>
            </a:r>
            <a:endParaRPr kumimoji="0" lang="en-GB" sz="1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7" name="AutoShape 1"/>
          <p:cNvSpPr>
            <a:spLocks/>
          </p:cNvSpPr>
          <p:nvPr/>
        </p:nvSpPr>
        <p:spPr bwMode="auto">
          <a:xfrm>
            <a:off x="8033657" y="2617079"/>
            <a:ext cx="987666" cy="257369"/>
          </a:xfrm>
          <a:prstGeom prst="borderCallout2">
            <a:avLst>
              <a:gd name="adj1" fmla="val 50004"/>
              <a:gd name="adj2" fmla="val -1269"/>
              <a:gd name="adj3" fmla="val 49419"/>
              <a:gd name="adj4" fmla="val -18881"/>
              <a:gd name="adj5" fmla="val 159719"/>
              <a:gd name="adj6" fmla="val -51333"/>
            </a:avLst>
          </a:prstGeom>
          <a:ln w="12700"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Vacuum tank</a:t>
            </a:r>
            <a:endParaRPr kumimoji="0" lang="en-GB" sz="1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9" name="AutoShape 1"/>
          <p:cNvSpPr>
            <a:spLocks/>
          </p:cNvSpPr>
          <p:nvPr/>
        </p:nvSpPr>
        <p:spPr bwMode="auto">
          <a:xfrm>
            <a:off x="8051058" y="3403705"/>
            <a:ext cx="987666" cy="257369"/>
          </a:xfrm>
          <a:prstGeom prst="borderCallout2">
            <a:avLst>
              <a:gd name="adj1" fmla="val 50004"/>
              <a:gd name="adj2" fmla="val -1269"/>
              <a:gd name="adj3" fmla="val 49419"/>
              <a:gd name="adj4" fmla="val -18881"/>
              <a:gd name="adj5" fmla="val 35008"/>
              <a:gd name="adj6" fmla="val -178627"/>
            </a:avLst>
          </a:prstGeom>
          <a:ln w="12700"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FPC</a:t>
            </a:r>
            <a:endParaRPr kumimoji="0" lang="en-GB" sz="1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0" name="AutoShape 1"/>
          <p:cNvSpPr>
            <a:spLocks/>
          </p:cNvSpPr>
          <p:nvPr/>
        </p:nvSpPr>
        <p:spPr bwMode="auto">
          <a:xfrm>
            <a:off x="221306" y="3143061"/>
            <a:ext cx="822996" cy="257369"/>
          </a:xfrm>
          <a:prstGeom prst="borderCallout2">
            <a:avLst>
              <a:gd name="adj1" fmla="val 53325"/>
              <a:gd name="adj2" fmla="val 100332"/>
              <a:gd name="adj3" fmla="val 56060"/>
              <a:gd name="adj4" fmla="val 120102"/>
              <a:gd name="adj5" fmla="val 266165"/>
              <a:gd name="adj6" fmla="val 363616"/>
            </a:avLst>
          </a:prstGeom>
          <a:ln w="12700"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HOM</a:t>
            </a:r>
            <a:endParaRPr kumimoji="0" lang="en-GB" sz="1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1" name="AutoShape 1"/>
          <p:cNvSpPr>
            <a:spLocks/>
          </p:cNvSpPr>
          <p:nvPr/>
        </p:nvSpPr>
        <p:spPr bwMode="auto">
          <a:xfrm>
            <a:off x="7646492" y="6099081"/>
            <a:ext cx="898399" cy="257369"/>
          </a:xfrm>
          <a:prstGeom prst="borderCallout2">
            <a:avLst>
              <a:gd name="adj1" fmla="val 50004"/>
              <a:gd name="adj2" fmla="val -1269"/>
              <a:gd name="adj3" fmla="val 49419"/>
              <a:gd name="adj4" fmla="val -18881"/>
              <a:gd name="adj5" fmla="val -493767"/>
              <a:gd name="adj6" fmla="val -131412"/>
            </a:avLst>
          </a:prstGeom>
          <a:ln w="12700"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He vessel</a:t>
            </a:r>
            <a:endParaRPr kumimoji="0" lang="en-GB" sz="1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93487" y="1670924"/>
            <a:ext cx="2050513" cy="31892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0"/>
            </a:lvl1pPr>
            <a:lvl2pPr fontAlgn="base">
              <a:spcBef>
                <a:spcPct val="0"/>
              </a:spcBef>
              <a:spcAft>
                <a:spcPct val="0"/>
              </a:spcAft>
            </a:lvl2pPr>
            <a:lvl3pPr fontAlgn="base">
              <a:spcBef>
                <a:spcPct val="0"/>
              </a:spcBef>
              <a:spcAft>
                <a:spcPct val="0"/>
              </a:spcAft>
            </a:lvl3pPr>
            <a:lvl4pPr fontAlgn="base">
              <a:spcBef>
                <a:spcPct val="0"/>
              </a:spcBef>
              <a:spcAft>
                <a:spcPct val="0"/>
              </a:spcAft>
            </a:lvl4pPr>
            <a:lvl5pPr fontAlgn="base">
              <a:spcBef>
                <a:spcPct val="0"/>
              </a:spcBef>
              <a:spcAft>
                <a:spcPct val="0"/>
              </a:spcAft>
            </a:lvl5pPr>
            <a:lvl6pPr defTabSz="914400"/>
            <a:lvl7pPr defTabSz="914400"/>
            <a:lvl8pPr defTabSz="914400"/>
            <a:lvl9pPr defTabSz="914400"/>
          </a:lstStyle>
          <a:p>
            <a:r>
              <a:rPr lang="en-GB" b="1" dirty="0" smtClean="0"/>
              <a:t>Double Quarter Wave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47371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Magnetic Shielding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18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Rettangolo 17"/>
          <p:cNvSpPr/>
          <p:nvPr/>
        </p:nvSpPr>
        <p:spPr>
          <a:xfrm>
            <a:off x="971951" y="4584420"/>
            <a:ext cx="542998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+mj-lt"/>
              </a:rPr>
              <a:t>Maximum acceptable magnetic field on the cavity: 1 </a:t>
            </a:r>
            <a:r>
              <a:rPr lang="en-GB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GB" dirty="0" err="1" smtClean="0">
                <a:solidFill>
                  <a:srgbClr val="000000"/>
                </a:solidFill>
                <a:latin typeface="+mj-lt"/>
              </a:rPr>
              <a:t>T</a:t>
            </a:r>
            <a:endParaRPr lang="en-GB" dirty="0" smtClean="0">
              <a:solidFill>
                <a:srgbClr val="000000"/>
              </a:solidFill>
              <a:latin typeface="+mj-lt"/>
            </a:endParaRP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+mj-lt"/>
              </a:rPr>
              <a:t>The external screen, in mu-metal, is not enough to shield the cavities</a:t>
            </a:r>
            <a:endParaRPr lang="en-GB" dirty="0">
              <a:solidFill>
                <a:srgbClr val="000000"/>
              </a:solidFill>
              <a:latin typeface="+mj-lt"/>
            </a:endParaRP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+mj-lt"/>
              </a:rPr>
              <a:t>One additional cold screen added per each cavity (</a:t>
            </a:r>
            <a:r>
              <a:rPr lang="en-GB" dirty="0" err="1" smtClean="0">
                <a:solidFill>
                  <a:srgbClr val="000000"/>
                </a:solidFill>
                <a:latin typeface="+mj-lt"/>
              </a:rPr>
              <a:t>Aperam</a:t>
            </a:r>
            <a:r>
              <a:rPr lang="en-GB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+mj-lt"/>
              </a:rPr>
              <a:t>Cryophy</a:t>
            </a:r>
            <a:r>
              <a:rPr lang="en-GB" dirty="0" smtClean="0">
                <a:solidFill>
                  <a:srgbClr val="000000"/>
                </a:solidFill>
                <a:latin typeface="+mj-lt"/>
              </a:rPr>
              <a:t>)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106443" y="1103671"/>
          <a:ext cx="4728539" cy="2982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Bitmap Image" r:id="rId4" imgW="10717121" imgH="6249272" progId="Paint.Picture">
                  <p:embed/>
                </p:oleObj>
              </mc:Choice>
              <mc:Fallback>
                <p:oleObj name="Bitmap Image" r:id="rId4" imgW="10717121" imgH="624927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443" y="1103671"/>
                        <a:ext cx="4728539" cy="29824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2596" y="4019274"/>
            <a:ext cx="1992322" cy="56514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0"/>
            </a:lvl1pPr>
            <a:lvl2pPr fontAlgn="base">
              <a:spcBef>
                <a:spcPct val="0"/>
              </a:spcBef>
              <a:spcAft>
                <a:spcPct val="0"/>
              </a:spcAft>
            </a:lvl2pPr>
            <a:lvl3pPr fontAlgn="base">
              <a:spcBef>
                <a:spcPct val="0"/>
              </a:spcBef>
              <a:spcAft>
                <a:spcPct val="0"/>
              </a:spcAft>
            </a:lvl3pPr>
            <a:lvl4pPr fontAlgn="base">
              <a:spcBef>
                <a:spcPct val="0"/>
              </a:spcBef>
              <a:spcAft>
                <a:spcPct val="0"/>
              </a:spcAft>
            </a:lvl4pPr>
            <a:lvl5pPr fontAlgn="base">
              <a:spcBef>
                <a:spcPct val="0"/>
              </a:spcBef>
              <a:spcAft>
                <a:spcPct val="0"/>
              </a:spcAft>
            </a:lvl5pPr>
            <a:lvl6pPr defTabSz="914400"/>
            <a:lvl7pPr defTabSz="914400"/>
            <a:lvl8pPr defTabSz="914400"/>
            <a:lvl9pPr defTabSz="914400"/>
          </a:lstStyle>
          <a:p>
            <a:r>
              <a:rPr lang="en-GB" b="1" dirty="0" smtClean="0"/>
              <a:t>Magnetic field for external 200 </a:t>
            </a:r>
            <a:r>
              <a:rPr lang="en-GB" b="1" dirty="0" err="1" smtClean="0">
                <a:latin typeface="Symbol" panose="05050102010706020507" pitchFamily="18" charset="2"/>
              </a:rPr>
              <a:t>m</a:t>
            </a:r>
            <a:r>
              <a:rPr lang="en-GB" b="1" dirty="0" err="1" smtClean="0"/>
              <a:t>T</a:t>
            </a:r>
            <a:endParaRPr lang="en-GB" b="1" dirty="0"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9" t="20869" r="15265" b="13788"/>
          <a:stretch/>
        </p:blipFill>
        <p:spPr bwMode="auto">
          <a:xfrm>
            <a:off x="4774560" y="2326442"/>
            <a:ext cx="2033951" cy="1943147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3" name="Content Placeholder 10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1" t="17625" r="20582" b="16667"/>
          <a:stretch/>
        </p:blipFill>
        <p:spPr bwMode="auto">
          <a:xfrm>
            <a:off x="6617515" y="773860"/>
            <a:ext cx="2200955" cy="1917218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4" name="TextBox 13"/>
          <p:cNvSpPr txBox="1"/>
          <p:nvPr/>
        </p:nvSpPr>
        <p:spPr>
          <a:xfrm>
            <a:off x="4989188" y="1922963"/>
            <a:ext cx="635911" cy="31892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0"/>
            </a:lvl1pPr>
            <a:lvl2pPr fontAlgn="base">
              <a:spcBef>
                <a:spcPct val="0"/>
              </a:spcBef>
              <a:spcAft>
                <a:spcPct val="0"/>
              </a:spcAft>
            </a:lvl2pPr>
            <a:lvl3pPr fontAlgn="base">
              <a:spcBef>
                <a:spcPct val="0"/>
              </a:spcBef>
              <a:spcAft>
                <a:spcPct val="0"/>
              </a:spcAft>
            </a:lvl3pPr>
            <a:lvl4pPr fontAlgn="base">
              <a:spcBef>
                <a:spcPct val="0"/>
              </a:spcBef>
              <a:spcAft>
                <a:spcPct val="0"/>
              </a:spcAft>
            </a:lvl4pPr>
            <a:lvl5pPr fontAlgn="base">
              <a:spcBef>
                <a:spcPct val="0"/>
              </a:spcBef>
              <a:spcAft>
                <a:spcPct val="0"/>
              </a:spcAft>
            </a:lvl5pPr>
            <a:lvl6pPr defTabSz="914400"/>
            <a:lvl7pPr defTabSz="914400"/>
            <a:lvl8pPr defTabSz="914400"/>
            <a:lvl9pPr defTabSz="914400"/>
          </a:lstStyle>
          <a:p>
            <a:r>
              <a:rPr lang="en-GB" b="1" dirty="0" smtClean="0"/>
              <a:t>DQW</a:t>
            </a:r>
            <a:endParaRPr lang="en-GB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996844" y="1393833"/>
            <a:ext cx="635911" cy="31892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0"/>
            </a:lvl1pPr>
            <a:lvl2pPr fontAlgn="base">
              <a:spcBef>
                <a:spcPct val="0"/>
              </a:spcBef>
              <a:spcAft>
                <a:spcPct val="0"/>
              </a:spcAft>
            </a:lvl2pPr>
            <a:lvl3pPr fontAlgn="base">
              <a:spcBef>
                <a:spcPct val="0"/>
              </a:spcBef>
              <a:spcAft>
                <a:spcPct val="0"/>
              </a:spcAft>
            </a:lvl3pPr>
            <a:lvl4pPr fontAlgn="base">
              <a:spcBef>
                <a:spcPct val="0"/>
              </a:spcBef>
              <a:spcAft>
                <a:spcPct val="0"/>
              </a:spcAft>
            </a:lvl4pPr>
            <a:lvl5pPr fontAlgn="base">
              <a:spcBef>
                <a:spcPct val="0"/>
              </a:spcBef>
              <a:spcAft>
                <a:spcPct val="0"/>
              </a:spcAft>
            </a:lvl5pPr>
            <a:lvl6pPr defTabSz="914400"/>
            <a:lvl7pPr defTabSz="914400"/>
            <a:lvl8pPr defTabSz="914400"/>
            <a:lvl9pPr defTabSz="914400"/>
          </a:lstStyle>
          <a:p>
            <a:r>
              <a:rPr lang="en-GB" b="1" dirty="0" smtClean="0"/>
              <a:t>RFD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08104" y="183079"/>
            <a:ext cx="3538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 magnetic shields design by UK</a:t>
            </a:r>
            <a:endParaRPr lang="en-GB" dirty="0"/>
          </a:p>
        </p:txBody>
      </p:sp>
      <p:pic>
        <p:nvPicPr>
          <p:cNvPr id="16" name="Picture 2" descr="C:\Ofelia\crab cavities\HL-LHC-meeting-oct2015\Tom\DSC_001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82"/>
          <a:stretch/>
        </p:blipFill>
        <p:spPr bwMode="auto">
          <a:xfrm>
            <a:off x="7090511" y="3019620"/>
            <a:ext cx="1936997" cy="189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Ofelia\crab cavities\HL-LHC-meeting-oct2015\Tom\DSC_00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515" y="4942142"/>
            <a:ext cx="2410809" cy="159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18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Blade </a:t>
            </a:r>
            <a:r>
              <a:rPr lang="en-GB" dirty="0" err="1" smtClean="0"/>
              <a:t>stiffners</a:t>
            </a:r>
            <a:endParaRPr lang="en-GB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8"/>
          <a:stretch/>
        </p:blipFill>
        <p:spPr bwMode="auto">
          <a:xfrm>
            <a:off x="107504" y="1484784"/>
            <a:ext cx="2409968" cy="40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156" y="1484785"/>
            <a:ext cx="356871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57126" y="3588117"/>
            <a:ext cx="1561376" cy="2685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27784" y="1556792"/>
            <a:ext cx="24482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Blade </a:t>
            </a:r>
            <a:r>
              <a:rPr lang="en-GB" dirty="0" err="1" smtClean="0"/>
              <a:t>stiffners</a:t>
            </a:r>
            <a:r>
              <a:rPr lang="en-GB" dirty="0" smtClean="0"/>
              <a:t> were added to the cavity to provide additional structural support and push the lowest microphonic frequency above 20 Hz.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812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HL-LHC Upgrade IR problem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37112"/>
            <a:ext cx="8748464" cy="1800200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HL-LHC upgrade during LS3</a:t>
            </a:r>
          </a:p>
          <a:p>
            <a:r>
              <a:rPr lang="en-GB" dirty="0" smtClean="0"/>
              <a:t>Complete overhaul of the interaction regions of ATLAS and CMS</a:t>
            </a:r>
            <a:endParaRPr lang="en-GB" dirty="0"/>
          </a:p>
          <a:p>
            <a:r>
              <a:rPr lang="en-GB" dirty="0" smtClean="0"/>
              <a:t>Aimed luminosity increase factor of 10, realistically ~4</a:t>
            </a:r>
          </a:p>
          <a:p>
            <a:r>
              <a:rPr lang="en-GB" dirty="0" smtClean="0"/>
              <a:t>The HL-LHC upgrade will have a smaller </a:t>
            </a:r>
            <a:r>
              <a:rPr lang="el-GR" dirty="0" smtClean="0"/>
              <a:t>β</a:t>
            </a:r>
            <a:r>
              <a:rPr lang="en-GB" dirty="0" smtClean="0"/>
              <a:t>*</a:t>
            </a:r>
          </a:p>
          <a:p>
            <a:pPr lvl="1"/>
            <a:r>
              <a:rPr lang="en-GB" dirty="0" smtClean="0"/>
              <a:t>This will increase the long range effect at the IR unless the crossing angle is increased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24634"/>
          <a:stretch>
            <a:fillRect/>
          </a:stretch>
        </p:blipFill>
        <p:spPr bwMode="auto">
          <a:xfrm>
            <a:off x="28971" y="1772816"/>
            <a:ext cx="4543029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/>
          <a:srcRect r="36640" b="90423"/>
          <a:stretch>
            <a:fillRect/>
          </a:stretch>
        </p:blipFill>
        <p:spPr bwMode="auto">
          <a:xfrm>
            <a:off x="0" y="1412776"/>
            <a:ext cx="2878461" cy="325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745246"/>
            <a:ext cx="4788023" cy="146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333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</a:rPr>
              <a:t>Thermal shield overview</a:t>
            </a:r>
            <a:endParaRPr lang="en-GB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5812536" y="426018"/>
            <a:ext cx="3093720" cy="2152747"/>
            <a:chOff x="2628144" y="1521088"/>
            <a:chExt cx="4703481" cy="327606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16" t="54073" r="79289" b="27916"/>
            <a:stretch>
              <a:fillRect/>
            </a:stretch>
          </p:blipFill>
          <p:spPr bwMode="auto">
            <a:xfrm>
              <a:off x="2628144" y="3153923"/>
              <a:ext cx="3005186" cy="16432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7" name="Picture 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4"/>
            <a:stretch>
              <a:fillRect/>
            </a:stretch>
          </p:blipFill>
          <p:spPr bwMode="auto">
            <a:xfrm>
              <a:off x="4277682" y="1521088"/>
              <a:ext cx="3053943" cy="2102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426723" y="2479811"/>
              <a:ext cx="1008896" cy="48705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2628144" y="2479811"/>
              <a:ext cx="1798579" cy="672900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5416389" y="2971990"/>
              <a:ext cx="19229" cy="180721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416389" y="2504163"/>
              <a:ext cx="217932" cy="649830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4186997" y="2966863"/>
              <a:ext cx="216650" cy="185848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7"/>
          <a:stretch/>
        </p:blipFill>
        <p:spPr bwMode="auto">
          <a:xfrm>
            <a:off x="798035" y="1533447"/>
            <a:ext cx="3162195" cy="255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7" t="12994" r="16417" b="14291"/>
          <a:stretch/>
        </p:blipFill>
        <p:spPr>
          <a:xfrm>
            <a:off x="5391666" y="3651561"/>
            <a:ext cx="3266461" cy="24820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0230" y="6086788"/>
            <a:ext cx="4572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Work performed by Manchester University undergraduate-  Andy May</a:t>
            </a:r>
            <a:endParaRPr lang="en-GB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880935" y="2631044"/>
            <a:ext cx="2892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Ref: Thomas Jones SPICE thermal test design</a:t>
            </a:r>
            <a:endParaRPr lang="en-GB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156278" y="1189038"/>
            <a:ext cx="19999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Flexure mounts arranged such that they create a fixed point at the centre of the shield.</a:t>
            </a:r>
            <a:endParaRPr lang="en-GB" sz="14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530599" y="2109277"/>
            <a:ext cx="152400" cy="1682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5233" y="3759282"/>
            <a:ext cx="1999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1050 Aluminium shield</a:t>
            </a:r>
            <a:endParaRPr lang="en-GB" sz="1400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907704" y="3445884"/>
            <a:ext cx="587980" cy="320096"/>
          </a:xfrm>
          <a:prstGeom prst="straightConnector1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7856" y="3167390"/>
            <a:ext cx="1631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Aluminium alloy tubing</a:t>
            </a:r>
            <a:endParaRPr lang="en-GB" sz="14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1173644" y="2809761"/>
            <a:ext cx="368300" cy="4667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800832" y="4086076"/>
            <a:ext cx="20713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Removable side panels (fitted during initial assembly</a:t>
            </a:r>
            <a:endParaRPr lang="en-GB" sz="1400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076057" y="4653136"/>
            <a:ext cx="499065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575122" y="3402760"/>
            <a:ext cx="207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Thermal shield “Window frame”</a:t>
            </a:r>
            <a:endParaRPr lang="en-GB" sz="14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6206934" y="3907829"/>
            <a:ext cx="122767" cy="3184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30010" y="1069471"/>
            <a:ext cx="3090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Flexures optimised for maximum stiffness at 1W heat leak – 2mm thick x 40mm chosen</a:t>
            </a:r>
            <a:endParaRPr lang="en-GB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80" y="4563237"/>
            <a:ext cx="3113906" cy="197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53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1196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5th Joint HiLumi LHC-LARP Annual Meeting 2015, 27/10/2015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01881" y="250887"/>
            <a:ext cx="3289675" cy="914400"/>
          </a:xfrm>
        </p:spPr>
        <p:txBody>
          <a:bodyPr/>
          <a:lstStyle/>
          <a:p>
            <a:r>
              <a:rPr lang="fr-CH" dirty="0" err="1" smtClean="0"/>
              <a:t>Cryomodules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10639" y="1934130"/>
            <a:ext cx="2826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Double Quarter Wave, Vertical Deflection (ATLAS)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002975" y="5357542"/>
            <a:ext cx="2915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RF Dipole, </a:t>
            </a:r>
          </a:p>
          <a:p>
            <a:r>
              <a:rPr lang="en-GB" dirty="0" smtClean="0"/>
              <a:t>Horizontal Deflection (CMS)</a:t>
            </a:r>
            <a:endParaRPr lang="en-GB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556" y="-104040"/>
            <a:ext cx="5569527" cy="3760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5256"/>
            <a:ext cx="4975225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88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Hardware</a:t>
            </a:r>
            <a:endParaRPr lang="en-GB" dirty="0"/>
          </a:p>
        </p:txBody>
      </p:sp>
      <p:pic>
        <p:nvPicPr>
          <p:cNvPr id="3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80" y="251750"/>
            <a:ext cx="1734774" cy="25057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950" y="1542002"/>
            <a:ext cx="2309742" cy="1826456"/>
          </a:xfrm>
          <a:prstGeom prst="rect">
            <a:avLst/>
          </a:prstGeom>
        </p:spPr>
      </p:pic>
      <p:pic>
        <p:nvPicPr>
          <p:cNvPr id="6" name="Picture 2" descr="C:\Ofelia\crab cavities\HL-LHC-meeting-oct2015\Tom\DSC_00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82"/>
          <a:stretch/>
        </p:blipFill>
        <p:spPr bwMode="auto">
          <a:xfrm>
            <a:off x="1994840" y="4770721"/>
            <a:ext cx="1936997" cy="189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Ofelia\crab cavities\HL-LHC-meeting-oct2015\Tom\DSC_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88291"/>
            <a:ext cx="1752865" cy="116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7648" b="7020"/>
          <a:stretch/>
        </p:blipFill>
        <p:spPr>
          <a:xfrm>
            <a:off x="7380312" y="4728988"/>
            <a:ext cx="1619344" cy="1978304"/>
          </a:xfrm>
          <a:prstGeom prst="rect">
            <a:avLst/>
          </a:prstGeom>
        </p:spPr>
      </p:pic>
      <p:pic>
        <p:nvPicPr>
          <p:cNvPr id="9" name="Picture 2" descr="C:\Ofelia\crab cavities\HL-LHC-meeting-oct2015\Marco\IMG_173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177" y="4783265"/>
            <a:ext cx="1730263" cy="129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79512" y="2874796"/>
            <a:ext cx="2895600" cy="1771561"/>
            <a:chOff x="-293467" y="1079110"/>
            <a:chExt cx="4290242" cy="2618556"/>
          </a:xfrm>
        </p:grpSpPr>
        <p:pic>
          <p:nvPicPr>
            <p:cNvPr id="11" name="Picture 2" descr="C:\My Data\3 PRST-AB\3 PRSTAB 400 MHz Results Paper\Images\DSC03838 - Original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467" y="1079110"/>
              <a:ext cx="4290242" cy="2618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64801" y="3268112"/>
              <a:ext cx="2024914" cy="4213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entury Gothic" panose="020B0502020202020204" pitchFamily="34" charset="0"/>
                </a:rPr>
                <a:t>RF Dipole</a:t>
              </a:r>
            </a:p>
          </p:txBody>
        </p:sp>
      </p:grpSp>
      <p:pic>
        <p:nvPicPr>
          <p:cNvPr id="13" name="Picture 2" descr="C:\Users\binping\Desktop\Crab Files\600CBaking\afterbake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t="14689" r="11897" b="5213"/>
          <a:stretch/>
        </p:blipFill>
        <p:spPr bwMode="auto">
          <a:xfrm>
            <a:off x="5866530" y="2797734"/>
            <a:ext cx="2233862" cy="195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3" descr="\\cern.ch\dfs\Users\j\jlekes\Desktop\TRAVAIL\Rapports hebdo\19\DSC_3220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72685" y="731018"/>
            <a:ext cx="2791047" cy="144964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1547663" y="28056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FPC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156176" y="269094"/>
            <a:ext cx="79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Tuner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3484406" y="336845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LHe</a:t>
            </a:r>
            <a:r>
              <a:rPr lang="en-GB" dirty="0" smtClean="0"/>
              <a:t> vessel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6372200" y="4355746"/>
            <a:ext cx="1021779" cy="3732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DQW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3240069" y="4401389"/>
            <a:ext cx="1976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 shielding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5445619" y="6165304"/>
            <a:ext cx="193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HOM coupler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54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Crab cavities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4211960" cy="2116832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Increasing the crossing angle decreases the long range effect but decreases geometric overlap</a:t>
            </a:r>
          </a:p>
          <a:p>
            <a:r>
              <a:rPr lang="en-GB" dirty="0" smtClean="0"/>
              <a:t>Rotating the bunches with crab cavities before and after collision can reduce this effect</a:t>
            </a:r>
            <a:endParaRPr lang="en-GB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582"/>
          <a:stretch>
            <a:fillRect/>
          </a:stretch>
        </p:blipFill>
        <p:spPr bwMode="auto">
          <a:xfrm>
            <a:off x="4211960" y="1196752"/>
            <a:ext cx="4932040" cy="326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5"/>
          <p:cNvGrpSpPr/>
          <p:nvPr/>
        </p:nvGrpSpPr>
        <p:grpSpPr>
          <a:xfrm>
            <a:off x="4788024" y="4653136"/>
            <a:ext cx="4032026" cy="2074168"/>
            <a:chOff x="2916238" y="1482725"/>
            <a:chExt cx="6191250" cy="4308475"/>
          </a:xfrm>
        </p:grpSpPr>
        <p:sp>
          <p:nvSpPr>
            <p:cNvPr id="7" name="Oval 2"/>
            <p:cNvSpPr>
              <a:spLocks noChangeArrowheads="1"/>
            </p:cNvSpPr>
            <p:nvPr/>
          </p:nvSpPr>
          <p:spPr bwMode="auto">
            <a:xfrm rot="9384727">
              <a:off x="5202238" y="3276600"/>
              <a:ext cx="1655762" cy="574675"/>
            </a:xfrm>
            <a:prstGeom prst="ellipse">
              <a:avLst/>
            </a:prstGeom>
            <a:solidFill>
              <a:srgbClr val="FF0000">
                <a:alpha val="50195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3"/>
            <p:cNvSpPr>
              <a:spLocks noChangeArrowheads="1"/>
            </p:cNvSpPr>
            <p:nvPr/>
          </p:nvSpPr>
          <p:spPr bwMode="auto">
            <a:xfrm rot="1349897">
              <a:off x="5202238" y="3276600"/>
              <a:ext cx="1655762" cy="574675"/>
            </a:xfrm>
            <a:prstGeom prst="ellipse">
              <a:avLst/>
            </a:prstGeom>
            <a:solidFill>
              <a:srgbClr val="0000FF">
                <a:alpha val="50195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3124200" y="1482725"/>
              <a:ext cx="1655763" cy="574675"/>
            </a:xfrm>
            <a:prstGeom prst="ellipse">
              <a:avLst/>
            </a:prstGeom>
            <a:solidFill>
              <a:srgbClr val="0000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7259638" y="1482725"/>
              <a:ext cx="1655762" cy="57467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 rot="1349897">
              <a:off x="3200400" y="2430463"/>
              <a:ext cx="1655763" cy="574675"/>
            </a:xfrm>
            <a:prstGeom prst="ellipse">
              <a:avLst/>
            </a:prstGeom>
            <a:solidFill>
              <a:srgbClr val="0000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8"/>
            <p:cNvSpPr>
              <a:spLocks noChangeArrowheads="1"/>
            </p:cNvSpPr>
            <p:nvPr/>
          </p:nvSpPr>
          <p:spPr bwMode="auto">
            <a:xfrm rot="9384727">
              <a:off x="7162800" y="2425700"/>
              <a:ext cx="1655763" cy="57467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3124200" y="4292600"/>
              <a:ext cx="1655763" cy="574675"/>
            </a:xfrm>
            <a:prstGeom prst="ellipse">
              <a:avLst/>
            </a:prstGeom>
            <a:solidFill>
              <a:srgbClr val="0000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0"/>
            <p:cNvSpPr>
              <a:spLocks noChangeArrowheads="1"/>
            </p:cNvSpPr>
            <p:nvPr/>
          </p:nvSpPr>
          <p:spPr bwMode="auto">
            <a:xfrm>
              <a:off x="7259638" y="4292600"/>
              <a:ext cx="1655762" cy="57467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2971800" y="1752600"/>
              <a:ext cx="6096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>
              <a:off x="2971800" y="4572000"/>
              <a:ext cx="6080125" cy="9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V="1">
              <a:off x="5257800" y="4267200"/>
              <a:ext cx="3581400" cy="1524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 flipH="1" flipV="1">
              <a:off x="3200400" y="4267200"/>
              <a:ext cx="3581400" cy="1524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 flipV="1">
              <a:off x="4859338" y="2362200"/>
              <a:ext cx="3979862" cy="1714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 flipH="1" flipV="1">
              <a:off x="3203575" y="2349500"/>
              <a:ext cx="3963988" cy="1714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5292725" y="5013325"/>
              <a:ext cx="1655763" cy="574675"/>
            </a:xfrm>
            <a:prstGeom prst="ellipse">
              <a:avLst/>
            </a:prstGeom>
            <a:solidFill>
              <a:srgbClr val="0000FF">
                <a:alpha val="50195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5076825" y="5013325"/>
              <a:ext cx="1655763" cy="574675"/>
            </a:xfrm>
            <a:prstGeom prst="ellipse">
              <a:avLst/>
            </a:prstGeom>
            <a:solidFill>
              <a:srgbClr val="FF0000">
                <a:alpha val="50195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5292725" y="1484313"/>
              <a:ext cx="1655763" cy="574675"/>
            </a:xfrm>
            <a:prstGeom prst="ellipse">
              <a:avLst/>
            </a:prstGeom>
            <a:solidFill>
              <a:srgbClr val="0000FF">
                <a:alpha val="50195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5076825" y="1484313"/>
              <a:ext cx="1655763" cy="574675"/>
            </a:xfrm>
            <a:prstGeom prst="ellipse">
              <a:avLst/>
            </a:prstGeom>
            <a:solidFill>
              <a:srgbClr val="FF0000">
                <a:alpha val="50195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>
              <a:off x="2916238" y="1755775"/>
              <a:ext cx="1428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 flipH="1">
              <a:off x="8964613" y="1755775"/>
              <a:ext cx="1428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616" y="3537368"/>
            <a:ext cx="1584176" cy="611712"/>
          </a:xfrm>
          <a:prstGeom prst="rect">
            <a:avLst/>
          </a:prstGeom>
          <a:noFill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/>
          <a:srcRect l="8491" t="18107" r="5842" b="24013"/>
          <a:stretch>
            <a:fillRect/>
          </a:stretch>
        </p:blipFill>
        <p:spPr bwMode="auto">
          <a:xfrm>
            <a:off x="1" y="4149080"/>
            <a:ext cx="4649823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 flipH="1">
            <a:off x="1907703" y="3234680"/>
            <a:ext cx="16135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907703" y="3234680"/>
            <a:ext cx="13353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922134" y="3234680"/>
            <a:ext cx="144016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552700"/>
            <a:ext cx="34671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407928">
            <a:off x="990878" y="4988503"/>
            <a:ext cx="1631864" cy="79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407928">
            <a:off x="5815414" y="1172079"/>
            <a:ext cx="1631864" cy="79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637656">
            <a:off x="5945194" y="4891780"/>
            <a:ext cx="1631864" cy="79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726808">
            <a:off x="1228280" y="1083121"/>
            <a:ext cx="1631864" cy="79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 rot="19288776">
            <a:off x="-110547" y="6140258"/>
            <a:ext cx="1800200" cy="2086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16"/>
          <p:cNvCxnSpPr>
            <a:endCxn id="8" idx="2"/>
          </p:cNvCxnSpPr>
          <p:nvPr/>
        </p:nvCxnSpPr>
        <p:spPr>
          <a:xfrm flipH="1">
            <a:off x="85327" y="0"/>
            <a:ext cx="8591130" cy="680516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4016" y="0"/>
            <a:ext cx="8460432" cy="6858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 rot="2396963">
            <a:off x="7021206" y="6142855"/>
            <a:ext cx="1800200" cy="20865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2843808" y="260648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Crab crossing</a:t>
            </a:r>
            <a:endParaRPr lang="en-GB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6804248" y="285293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 Rod Crab cavities</a:t>
            </a:r>
            <a:endParaRPr lang="en-GB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6876256" y="3284984"/>
            <a:ext cx="1152128" cy="151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7164288" y="1772816"/>
            <a:ext cx="936104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067944" y="436510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428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16185E-6 L 0.1302 -0.137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00" y="-6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79 0.01757 L -0.13282 -0.1327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0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21 -0.13734 L 0.40591 -0.4203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0" y="-142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282 -0.13272 L -0.3849 -0.415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0" y="-142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340000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340000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59 -0.42035 L 0.65781 -0.682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0" y="-131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340000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288 -0.42636 L -0.64479 -0.6885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0" y="-131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2340000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202 -0.67213 L 0.8625 -0.9093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0" y="-119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681 -0.67815 L -0.84948 -0.9153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00" y="-1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9" grpId="0" animBg="1"/>
      <p:bldP spid="9" grpId="1" animBg="1"/>
      <p:bldP spid="9" grpId="2" animBg="1"/>
      <p:bldP spid="9" grpId="3" animBg="1"/>
      <p:bldP spid="9" grpId="4" animBg="1"/>
      <p:bldP spid="9" grpId="5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52400"/>
            <a:ext cx="9144000" cy="685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Crab </a:t>
            </a:r>
            <a:r>
              <a:rPr lang="en-US" sz="3600" dirty="0" smtClean="0"/>
              <a:t>Cavities </a:t>
            </a:r>
            <a:r>
              <a:rPr lang="en-US" sz="3600" dirty="0"/>
              <a:t>at KEKB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461851" y="891796"/>
                <a:ext cx="3191340" cy="369332"/>
              </a:xfrm>
              <a:prstGeom prst="rect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</a:pPr>
                <a:r>
                  <a:rPr lang="en-US" altLang="ja-JP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itchFamily="18" charset="0"/>
                  </a:rPr>
                  <a:t>Full crossing angle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ja-JP" altLang="en-US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cs typeface="Times New Roman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ja-JP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cs typeface="Times New Roman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altLang="ja-JP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itchFamily="18" charset="0"/>
                  </a:rPr>
                  <a:t>= </a:t>
                </a:r>
                <a:r>
                  <a:rPr lang="en-US" altLang="ja-JP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itchFamily="18" charset="0"/>
                  </a:rPr>
                  <a:t>22 </a:t>
                </a:r>
                <a:r>
                  <a:rPr lang="en-US" altLang="ja-JP" i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itchFamily="18" charset="0"/>
                  </a:rPr>
                  <a:t>mrad</a:t>
                </a:r>
                <a:endParaRPr lang="en-US" altLang="ja-JP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51" y="891796"/>
                <a:ext cx="3191340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379" t="-4545" r="-947" b="-25758"/>
                </a:stretch>
              </a:blipFill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93383"/>
            <a:ext cx="1827656" cy="122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993383"/>
            <a:ext cx="1837252" cy="122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029200" y="2743200"/>
            <a:ext cx="4000500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Century Gothic" panose="020B0502020202020204" pitchFamily="34" charset="0"/>
              </a:rPr>
              <a:t>2 KEKB crab cavities were designed, constructed and installed in KEKB, and operated about 3 years under high current beam.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Century Gothic" panose="020B0502020202020204" pitchFamily="34" charset="0"/>
              </a:rPr>
              <a:t>Peak luminosity </a:t>
            </a:r>
            <a:r>
              <a:rPr lang="en-US" altLang="ja-JP" sz="1600" dirty="0" err="1">
                <a:latin typeface="Century Gothic" panose="020B0502020202020204" pitchFamily="34" charset="0"/>
              </a:rPr>
              <a:t>L</a:t>
            </a:r>
            <a:r>
              <a:rPr lang="en-US" altLang="ja-JP" sz="1600" baseline="-25000" dirty="0" err="1">
                <a:latin typeface="Century Gothic" panose="020B0502020202020204" pitchFamily="34" charset="0"/>
              </a:rPr>
              <a:t>peak</a:t>
            </a:r>
            <a:r>
              <a:rPr lang="en-US" altLang="ja-JP" sz="1600" dirty="0">
                <a:latin typeface="Century Gothic" panose="020B0502020202020204" pitchFamily="34" charset="0"/>
              </a:rPr>
              <a:t> =21.1 x 10</a:t>
            </a:r>
            <a:r>
              <a:rPr lang="en-US" altLang="ja-JP" sz="1600" baseline="30000" dirty="0">
                <a:latin typeface="Century Gothic" panose="020B0502020202020204" pitchFamily="34" charset="0"/>
              </a:rPr>
              <a:t>33</a:t>
            </a:r>
            <a:r>
              <a:rPr lang="en-US" altLang="ja-JP" sz="1600" dirty="0">
                <a:latin typeface="Century Gothic" panose="020B0502020202020204" pitchFamily="34" charset="0"/>
              </a:rPr>
              <a:t> /cm</a:t>
            </a:r>
            <a:r>
              <a:rPr lang="en-US" altLang="ja-JP" sz="1600" baseline="30000" dirty="0">
                <a:latin typeface="Century Gothic" panose="020B0502020202020204" pitchFamily="34" charset="0"/>
              </a:rPr>
              <a:t>2</a:t>
            </a:r>
            <a:r>
              <a:rPr lang="en-US" altLang="ja-JP" sz="1600" dirty="0">
                <a:latin typeface="Century Gothic" panose="020B0502020202020204" pitchFamily="34" charset="0"/>
              </a:rPr>
              <a:t>/s attained under crab on operation (peak luminosity world-record 2009). 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ja-JP" sz="1600" dirty="0">
              <a:latin typeface="Century Gothic" panose="020B0502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altLang="ja-JP" sz="1600" dirty="0">
                <a:latin typeface="Century Gothic" panose="020B0502020202020204" pitchFamily="34" charset="0"/>
              </a:rPr>
              <a:t>KEKB operation terminated in June 2010 for the upgrade towards </a:t>
            </a:r>
            <a:r>
              <a:rPr lang="en-US" altLang="ja-JP" sz="1600" dirty="0" err="1">
                <a:latin typeface="Century Gothic" panose="020B0502020202020204" pitchFamily="34" charset="0"/>
              </a:rPr>
              <a:t>SuperKEKB</a:t>
            </a:r>
            <a:r>
              <a:rPr lang="en-US" altLang="ja-JP" sz="1600" dirty="0"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00128" y="22214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HER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86126" y="22214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LER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4419600" cy="459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915110" y="5817647"/>
            <a:ext cx="215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K. </a:t>
            </a:r>
            <a:r>
              <a:rPr lang="en-US" sz="1400" dirty="0" err="1">
                <a:latin typeface="Century Gothic" panose="020B0502020202020204" pitchFamily="34" charset="0"/>
              </a:rPr>
              <a:t>Hosoyama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dirty="0" smtClean="0">
                <a:latin typeface="Century Gothic" panose="020B0502020202020204" pitchFamily="34" charset="0"/>
              </a:rPr>
              <a:t>@ CC10</a:t>
            </a:r>
          </a:p>
        </p:txBody>
      </p:sp>
    </p:spTree>
    <p:extLst>
      <p:ext uri="{BB962C8B-B14F-4D97-AF65-F5344CB8AC3E}">
        <p14:creationId xmlns:p14="http://schemas.microsoft.com/office/powerpoint/2010/main" val="125390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\\eg-server3\hallb\cavity pi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7159678" y="3649634"/>
            <a:ext cx="1080121" cy="1358932"/>
          </a:xfrm>
          <a:prstGeom prst="rect">
            <a:avLst/>
          </a:prstGeom>
          <a:noFill/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282359" y="1550290"/>
            <a:ext cx="2727339" cy="3316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7032089" y="1784634"/>
            <a:ext cx="1224136" cy="148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 smtClean="0">
                <a:latin typeface="+mj-lt"/>
                <a:ea typeface="+mj-ea"/>
                <a:cs typeface="+mj-cs"/>
              </a:rPr>
              <a:t>Why do we require compact cavities?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8841" y="5013176"/>
            <a:ext cx="4482143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4221088"/>
            <a:ext cx="1872208" cy="72293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3711945" y="458112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400 MHz elliptical</a:t>
            </a:r>
            <a:endParaRPr lang="en-GB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876256" y="328498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800 MHz elliptical</a:t>
            </a:r>
            <a:endParaRPr lang="en-GB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948264" y="486916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400 MHz compact</a:t>
            </a:r>
            <a:endParaRPr lang="en-GB" b="1" dirty="0"/>
          </a:p>
        </p:txBody>
      </p:sp>
      <p:sp>
        <p:nvSpPr>
          <p:cNvPr id="22" name="Oval 21"/>
          <p:cNvSpPr/>
          <p:nvPr/>
        </p:nvSpPr>
        <p:spPr>
          <a:xfrm>
            <a:off x="1691680" y="4221088"/>
            <a:ext cx="504056" cy="864096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Arrow Connector 23"/>
          <p:cNvCxnSpPr>
            <a:stCxn id="22" idx="6"/>
          </p:cNvCxnSpPr>
          <p:nvPr/>
        </p:nvCxnSpPr>
        <p:spPr>
          <a:xfrm>
            <a:off x="2195736" y="4653136"/>
            <a:ext cx="792088" cy="576064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580112" y="5373216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Using 800 MHz RF causes a S-shaped bunch which reduces luminosity hence a 400 MHz compact cavity is desired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251520" y="1916833"/>
            <a:ext cx="25202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There is limited space for the crab cavities due to the opposing </a:t>
            </a:r>
            <a:r>
              <a:rPr lang="en-GB" sz="2000" dirty="0" err="1" smtClean="0"/>
              <a:t>beamline</a:t>
            </a:r>
            <a:endParaRPr lang="en-GB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The cavity must be within a 143 mm radius</a:t>
            </a:r>
            <a:endParaRPr lang="en-GB" sz="2000" dirty="0"/>
          </a:p>
        </p:txBody>
      </p:sp>
      <p:sp>
        <p:nvSpPr>
          <p:cNvPr id="29" name="Oval 28"/>
          <p:cNvSpPr/>
          <p:nvPr/>
        </p:nvSpPr>
        <p:spPr>
          <a:xfrm>
            <a:off x="8424936" y="2204864"/>
            <a:ext cx="611560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8460432" y="4005064"/>
            <a:ext cx="611560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/>
          <p:cNvSpPr/>
          <p:nvPr/>
        </p:nvSpPr>
        <p:spPr>
          <a:xfrm>
            <a:off x="5364088" y="2924944"/>
            <a:ext cx="611560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1246494" y="4064198"/>
            <a:ext cx="107504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00" y="1320619"/>
            <a:ext cx="1658880" cy="101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200" y="1261572"/>
            <a:ext cx="1244160" cy="101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20" y="1327820"/>
            <a:ext cx="1160640" cy="95338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5" t="5943" r="16685"/>
          <a:stretch>
            <a:fillRect/>
          </a:stretch>
        </p:blipFill>
        <p:spPr bwMode="auto">
          <a:xfrm>
            <a:off x="5598720" y="1244291"/>
            <a:ext cx="1244160" cy="1061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6685" t="5943" r="166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240" y="1244291"/>
            <a:ext cx="1244160" cy="101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160" y="4584002"/>
            <a:ext cx="1078560" cy="90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61" y="2903345"/>
            <a:ext cx="995040" cy="92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454401" y="2858701"/>
            <a:ext cx="828000" cy="937538"/>
            <a:chOff x="1010" y="1985"/>
            <a:chExt cx="575" cy="651"/>
          </a:xfrm>
        </p:grpSpPr>
        <p:pic>
          <p:nvPicPr>
            <p:cNvPr id="16393" name="Picture 9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" y="1985"/>
              <a:ext cx="575" cy="6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361" y="2894704"/>
            <a:ext cx="1409760" cy="838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3345" r="10641" b="3345"/>
          <a:stretch>
            <a:fillRect/>
          </a:stretch>
        </p:blipFill>
        <p:spPr bwMode="auto">
          <a:xfrm>
            <a:off x="696960" y="4615685"/>
            <a:ext cx="1101600" cy="69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641" t="3345" r="10641" b="334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040" y="2793893"/>
            <a:ext cx="1036800" cy="103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040" y="2983993"/>
            <a:ext cx="1244160" cy="69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8" name="Picture 1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080" y="2886063"/>
            <a:ext cx="1244160" cy="1054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281" y="4444307"/>
            <a:ext cx="1078560" cy="104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401" name="Text Box 17"/>
          <p:cNvSpPr txBox="1">
            <a:spLocks noChangeArrowheads="1"/>
          </p:cNvSpPr>
          <p:nvPr/>
        </p:nvSpPr>
        <p:spPr bwMode="auto">
          <a:xfrm>
            <a:off x="208800" y="77768"/>
            <a:ext cx="5690880" cy="64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16000"/>
              </a:lnSpc>
            </a:pPr>
            <a:r>
              <a:rPr lang="en-US" sz="3200" dirty="0" smtClean="0">
                <a:latin typeface="LMRomanCaps10" charset="0"/>
              </a:rPr>
              <a:t>CC Down selection (CC’11)</a:t>
            </a:r>
            <a:endParaRPr lang="en-US" sz="3200" dirty="0">
              <a:latin typeface="LMRomanCaps10" charset="0"/>
            </a:endParaRPr>
          </a:p>
        </p:txBody>
      </p:sp>
      <p:sp>
        <p:nvSpPr>
          <p:cNvPr id="16402" name="Text Box 18"/>
          <p:cNvSpPr txBox="1">
            <a:spLocks noChangeArrowheads="1"/>
          </p:cNvSpPr>
          <p:nvPr/>
        </p:nvSpPr>
        <p:spPr bwMode="auto">
          <a:xfrm>
            <a:off x="1043608" y="5877272"/>
            <a:ext cx="3054240" cy="50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23000"/>
              </a:lnSpc>
            </a:pPr>
            <a:r>
              <a:rPr lang="en-US" sz="2300" dirty="0">
                <a:latin typeface="LMSans10" pitchFamily="32" charset="0"/>
              </a:rPr>
              <a:t>~4yr of design evolution</a:t>
            </a:r>
          </a:p>
        </p:txBody>
      </p:sp>
      <p:sp>
        <p:nvSpPr>
          <p:cNvPr id="16403" name="Text Box 19"/>
          <p:cNvSpPr txBox="1">
            <a:spLocks noChangeArrowheads="1"/>
          </p:cNvSpPr>
          <p:nvPr/>
        </p:nvSpPr>
        <p:spPr bwMode="auto">
          <a:xfrm>
            <a:off x="4563360" y="6014072"/>
            <a:ext cx="4193280" cy="659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23000"/>
              </a:lnSpc>
            </a:pPr>
            <a:r>
              <a:rPr lang="en-US" dirty="0">
                <a:latin typeface="LMSans10" pitchFamily="32" charset="0"/>
              </a:rPr>
              <a:t>Exciting development of new concepts</a:t>
            </a:r>
          </a:p>
          <a:p>
            <a:pPr>
              <a:lnSpc>
                <a:spcPct val="123000"/>
              </a:lnSpc>
            </a:pPr>
            <a:r>
              <a:rPr lang="en-US" sz="1300" dirty="0">
                <a:latin typeface="LMSans10" pitchFamily="32" charset="0"/>
              </a:rPr>
              <a:t>(BNL, CERN, </a:t>
            </a:r>
            <a:r>
              <a:rPr lang="en-US" sz="1300" dirty="0" smtClean="0">
                <a:latin typeface="LMSans10" pitchFamily="32" charset="0"/>
              </a:rPr>
              <a:t>CI-JLAB, </a:t>
            </a:r>
            <a:r>
              <a:rPr lang="en-US" sz="1300" dirty="0">
                <a:latin typeface="LMSans10" pitchFamily="32" charset="0"/>
              </a:rPr>
              <a:t>FNAL, KEK, ODU/JLAB, SLAC)</a:t>
            </a:r>
          </a:p>
        </p:txBody>
      </p:sp>
      <p:pic>
        <p:nvPicPr>
          <p:cNvPr id="16404" name="Picture 2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600" y="4373740"/>
            <a:ext cx="1244160" cy="111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406" name="Picture 22"/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120" y="2827017"/>
            <a:ext cx="1036800" cy="103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407" name="Rectangle 23"/>
          <p:cNvSpPr>
            <a:spLocks noChangeArrowheads="1"/>
          </p:cNvSpPr>
          <p:nvPr/>
        </p:nvSpPr>
        <p:spPr bwMode="auto">
          <a:xfrm>
            <a:off x="4354560" y="4147636"/>
            <a:ext cx="4561920" cy="1659054"/>
          </a:xfrm>
          <a:prstGeom prst="rect">
            <a:avLst/>
          </a:prstGeom>
          <a:noFill/>
          <a:ln w="54720">
            <a:solidFill>
              <a:srgbClr val="FF950E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6645215" y="722956"/>
            <a:ext cx="2425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R. </a:t>
            </a:r>
            <a:r>
              <a:rPr lang="en-GB" dirty="0" err="1" smtClean="0"/>
              <a:t>Calaga</a:t>
            </a:r>
            <a:r>
              <a:rPr lang="en-GB" dirty="0" smtClean="0"/>
              <a:t>, Chamonix ‘12</a:t>
            </a:r>
            <a:endParaRPr lang="en-GB" dirty="0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00" t="19040" r="18950" b="20481"/>
          <a:stretch>
            <a:fillRect/>
          </a:stretch>
        </p:blipFill>
        <p:spPr bwMode="auto">
          <a:xfrm flipH="1">
            <a:off x="4427983" y="4509120"/>
            <a:ext cx="139301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 descr="C:\Documents and Settings\Ben\My Documents\presentations\DQWCC2.jpg"/>
          <p:cNvPicPr>
            <a:picLocks noChangeAspect="1" noChangeArrowheads="1"/>
          </p:cNvPicPr>
          <p:nvPr/>
        </p:nvPicPr>
        <p:blipFill>
          <a:blip r:embed="rId19" cstate="print"/>
          <a:srcRect l="4348" r="4348"/>
          <a:stretch>
            <a:fillRect/>
          </a:stretch>
        </p:blipFill>
        <p:spPr bwMode="auto">
          <a:xfrm flipH="1">
            <a:off x="5868144" y="4365104"/>
            <a:ext cx="1512168" cy="1170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29129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Double </a:t>
            </a:r>
            <a:r>
              <a:rPr lang="en-GB" dirty="0" smtClean="0">
                <a:latin typeface="Symbol" pitchFamily="18" charset="2"/>
              </a:rPr>
              <a:t>l/4 </a:t>
            </a:r>
            <a:r>
              <a:rPr lang="en-GB" dirty="0" smtClean="0">
                <a:latin typeface="+mn-lt"/>
              </a:rPr>
              <a:t>TEM Cavity – BNL</a:t>
            </a:r>
            <a:endParaRPr lang="en-GB" dirty="0">
              <a:latin typeface="Symbol" pitchFamily="18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5856" y="1600201"/>
            <a:ext cx="5472608" cy="2692896"/>
          </a:xfrm>
        </p:spPr>
        <p:txBody>
          <a:bodyPr>
            <a:normAutofit lnSpcReduction="10000"/>
          </a:bodyPr>
          <a:lstStyle/>
          <a:p>
            <a:r>
              <a:rPr lang="en-GB" sz="2400" dirty="0" smtClean="0"/>
              <a:t>Using two 1/4 wave cavities removes any monopole and quadrupole components from the dipole field.</a:t>
            </a:r>
          </a:p>
          <a:p>
            <a:r>
              <a:rPr lang="en-GB" sz="2400" dirty="0" smtClean="0"/>
              <a:t>However it then is only compact in one direction (LHC may need both planes).</a:t>
            </a:r>
          </a:p>
          <a:p>
            <a:r>
              <a:rPr lang="en-GB" sz="2400" dirty="0" smtClean="0"/>
              <a:t>Also has another monopole mode nearby.</a:t>
            </a:r>
            <a:endParaRPr lang="en-GB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2978" t="18500" r="67953" b="34250"/>
          <a:stretch>
            <a:fillRect/>
          </a:stretch>
        </p:blipFill>
        <p:spPr bwMode="auto">
          <a:xfrm>
            <a:off x="251520" y="1268760"/>
            <a:ext cx="266429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0271" y="4458183"/>
            <a:ext cx="36290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Documents and Settings\Ben\My Documents\presentations\DQWCC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915816" y="4544528"/>
            <a:ext cx="2177753" cy="15396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122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5" y="0"/>
            <a:ext cx="9172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en-GB" sz="4400" dirty="0" smtClean="0">
                <a:latin typeface="Symbol" pitchFamily="18" charset="2"/>
              </a:rPr>
              <a:t>l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/2 RF Dipole Crab Cavity 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7056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19641</TotalTime>
  <Words>881</Words>
  <Application>Microsoft Macintosh PowerPoint</Application>
  <PresentationFormat>On-screen Show (4:3)</PresentationFormat>
  <Paragraphs>168</Paragraphs>
  <Slides>22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Calibri</vt:lpstr>
      <vt:lpstr>Cambria</vt:lpstr>
      <vt:lpstr>Cambria Math</vt:lpstr>
      <vt:lpstr>Century Gothic</vt:lpstr>
      <vt:lpstr>DejaVu Sans</vt:lpstr>
      <vt:lpstr>LMRomanCaps10</vt:lpstr>
      <vt:lpstr>LMSans10</vt:lpstr>
      <vt:lpstr>ＭＳ Ｐゴシック</vt:lpstr>
      <vt:lpstr>SimSun</vt:lpstr>
      <vt:lpstr>Symbol</vt:lpstr>
      <vt:lpstr>Times New Roman</vt:lpstr>
      <vt:lpstr>Wingdings</vt:lpstr>
      <vt:lpstr>Arial</vt:lpstr>
      <vt:lpstr>Office Theme</vt:lpstr>
      <vt:lpstr>Bitmap Image</vt:lpstr>
      <vt:lpstr>SRF Crab cavities and their ancillaries for HL-LHC</vt:lpstr>
      <vt:lpstr>HL-LHC Upgrade IR problem</vt:lpstr>
      <vt:lpstr>Crab cavities</vt:lpstr>
      <vt:lpstr>PowerPoint Presentation</vt:lpstr>
      <vt:lpstr>PowerPoint Presentation</vt:lpstr>
      <vt:lpstr>PowerPoint Presentation</vt:lpstr>
      <vt:lpstr>PowerPoint Presentation</vt:lpstr>
      <vt:lpstr>Double l/4 TEM Cavity – BNL</vt:lpstr>
      <vt:lpstr>PowerPoint Presentation</vt:lpstr>
      <vt:lpstr>Four rod crab cavity - Lancaster</vt:lpstr>
      <vt:lpstr>PowerPoint Presentation</vt:lpstr>
      <vt:lpstr>DQW</vt:lpstr>
      <vt:lpstr>HOM Couplers</vt:lpstr>
      <vt:lpstr>Helium tank prototype</vt:lpstr>
      <vt:lpstr>Tuning System</vt:lpstr>
      <vt:lpstr>Cryomodule</vt:lpstr>
      <vt:lpstr>HL-LHC Crab Cryomodule</vt:lpstr>
      <vt:lpstr>Magnetic Shielding</vt:lpstr>
      <vt:lpstr>Blade stiffners</vt:lpstr>
      <vt:lpstr>Thermal shield overview</vt:lpstr>
      <vt:lpstr>Cryomodules</vt:lpstr>
      <vt:lpstr>Hardware</vt:lpstr>
    </vt:vector>
  </TitlesOfParts>
  <Company>Lancaster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Graemeburt32</dc:creator>
  <cp:lastModifiedBy>Ratoff, Peter</cp:lastModifiedBy>
  <cp:revision>93</cp:revision>
  <dcterms:created xsi:type="dcterms:W3CDTF">2014-04-28T12:21:45Z</dcterms:created>
  <dcterms:modified xsi:type="dcterms:W3CDTF">2015-11-13T15:28:29Z</dcterms:modified>
</cp:coreProperties>
</file>