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C651-1C15-433E-9932-A53AB91DBC60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F17-9DCA-4FE8-8140-77A80237A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35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C651-1C15-433E-9932-A53AB91DBC60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F17-9DCA-4FE8-8140-77A80237A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3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C651-1C15-433E-9932-A53AB91DBC60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F17-9DCA-4FE8-8140-77A80237A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08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C651-1C15-433E-9932-A53AB91DBC60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F17-9DCA-4FE8-8140-77A80237A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03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C651-1C15-433E-9932-A53AB91DBC60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F17-9DCA-4FE8-8140-77A80237A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7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C651-1C15-433E-9932-A53AB91DBC60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F17-9DCA-4FE8-8140-77A80237A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10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C651-1C15-433E-9932-A53AB91DBC60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F17-9DCA-4FE8-8140-77A80237A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63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C651-1C15-433E-9932-A53AB91DBC60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F17-9DCA-4FE8-8140-77A80237A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2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C651-1C15-433E-9932-A53AB91DBC60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F17-9DCA-4FE8-8140-77A80237A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6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C651-1C15-433E-9932-A53AB91DBC60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F17-9DCA-4FE8-8140-77A80237A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68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C651-1C15-433E-9932-A53AB91DBC60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F17-9DCA-4FE8-8140-77A80237A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80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1C651-1C15-433E-9932-A53AB91DBC60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47F17-9DCA-4FE8-8140-77A80237A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22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WG3 closing summary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Rob Apsimon</a:t>
            </a:r>
          </a:p>
          <a:p>
            <a:r>
              <a:rPr lang="en-GB" dirty="0" smtClean="0"/>
              <a:t>(Tom Kroc, George </a:t>
            </a:r>
            <a:r>
              <a:rPr lang="en-GB" dirty="0" err="1" smtClean="0"/>
              <a:t>Coutrakon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59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Reasonably scaled potential collaborative efforts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Proton imaging</a:t>
            </a:r>
          </a:p>
          <a:p>
            <a:pPr lvl="1"/>
            <a:r>
              <a:rPr lang="en-GB" dirty="0" smtClean="0"/>
              <a:t>Detector R&amp;D</a:t>
            </a:r>
          </a:p>
          <a:p>
            <a:pPr lvl="1"/>
            <a:r>
              <a:rPr lang="en-GB" dirty="0" smtClean="0"/>
              <a:t>Novel imaging techniques</a:t>
            </a:r>
          </a:p>
          <a:p>
            <a:r>
              <a:rPr lang="en-GB" dirty="0" smtClean="0"/>
              <a:t>Gantry design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Novel injector schemes?</a:t>
            </a:r>
          </a:p>
          <a:p>
            <a:pPr lvl="1"/>
            <a:r>
              <a:rPr lang="en-GB" dirty="0" smtClean="0"/>
              <a:t>Hybrid accelerators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804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Should medical applications working group continue?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Simple answer: Yes!</a:t>
            </a:r>
          </a:p>
          <a:p>
            <a:pPr lvl="1"/>
            <a:r>
              <a:rPr lang="en-GB" dirty="0" smtClean="0"/>
              <a:t>Lots of people with different skill sets</a:t>
            </a:r>
          </a:p>
          <a:p>
            <a:pPr lvl="2"/>
            <a:r>
              <a:rPr lang="en-GB" dirty="0" smtClean="0"/>
              <a:t>Knowledge transfer</a:t>
            </a:r>
          </a:p>
          <a:p>
            <a:pPr lvl="1"/>
            <a:r>
              <a:rPr lang="en-GB" dirty="0" smtClean="0"/>
              <a:t>Lots of areas to potentially collaborate on</a:t>
            </a:r>
          </a:p>
          <a:p>
            <a:pPr lvl="1"/>
            <a:r>
              <a:rPr lang="en-GB" dirty="0" smtClean="0"/>
              <a:t>UK and US have different areas of focus</a:t>
            </a:r>
          </a:p>
          <a:p>
            <a:pPr lvl="2"/>
            <a:r>
              <a:rPr lang="en-GB" dirty="0" smtClean="0"/>
              <a:t>Working together to benefit from individual strengths</a:t>
            </a:r>
          </a:p>
          <a:p>
            <a:r>
              <a:rPr lang="en-GB" dirty="0" smtClean="0"/>
              <a:t>However…</a:t>
            </a:r>
          </a:p>
          <a:p>
            <a:pPr lvl="1"/>
            <a:r>
              <a:rPr lang="en-GB" dirty="0" smtClean="0"/>
              <a:t>Need to ensure that all communities are well represented</a:t>
            </a:r>
          </a:p>
          <a:p>
            <a:pPr lvl="2"/>
            <a:r>
              <a:rPr lang="en-GB" dirty="0" smtClean="0"/>
              <a:t>US / UK</a:t>
            </a:r>
          </a:p>
          <a:p>
            <a:pPr lvl="2"/>
            <a:r>
              <a:rPr lang="en-GB" dirty="0" smtClean="0"/>
              <a:t>Clinical</a:t>
            </a:r>
          </a:p>
          <a:p>
            <a:pPr lvl="2"/>
            <a:r>
              <a:rPr lang="en-GB" dirty="0" smtClean="0"/>
              <a:t>Manufacturers</a:t>
            </a:r>
          </a:p>
          <a:p>
            <a:pPr lvl="2"/>
            <a:r>
              <a:rPr lang="en-GB" dirty="0" smtClean="0"/>
              <a:t>Universities</a:t>
            </a:r>
          </a:p>
          <a:p>
            <a:pPr lvl="2"/>
            <a:r>
              <a:rPr lang="en-GB" dirty="0" smtClean="0"/>
              <a:t>National labs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808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WG3 agenda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686" y="1196752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Session 1 (Wednesday 16:00 – 17:30):</a:t>
            </a:r>
          </a:p>
          <a:p>
            <a:r>
              <a:rPr lang="en-GB" u="sng" dirty="0" err="1" smtClean="0"/>
              <a:t>ProBE</a:t>
            </a:r>
            <a:r>
              <a:rPr lang="en-GB" u="sng" dirty="0" smtClean="0"/>
              <a:t>: Proton Boosting Extension for Imaging and Therapy</a:t>
            </a:r>
            <a:r>
              <a:rPr lang="en-GB" dirty="0" smtClean="0"/>
              <a:t> - Rob Apsimon</a:t>
            </a:r>
          </a:p>
          <a:p>
            <a:r>
              <a:rPr lang="en-GB" u="sng" dirty="0" smtClean="0"/>
              <a:t>Proton CT in the US</a:t>
            </a:r>
            <a:r>
              <a:rPr lang="en-GB" dirty="0" smtClean="0"/>
              <a:t> - George </a:t>
            </a:r>
            <a:r>
              <a:rPr lang="en-GB" dirty="0" err="1" smtClean="0"/>
              <a:t>Coutrakon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Session 2 (Thursday 09:00 – 10:40):</a:t>
            </a:r>
          </a:p>
          <a:p>
            <a:r>
              <a:rPr lang="en-GB" u="sng" dirty="0" smtClean="0"/>
              <a:t>UK overview of Proton Therapy</a:t>
            </a:r>
            <a:r>
              <a:rPr lang="en-GB" dirty="0" smtClean="0"/>
              <a:t> - Karen Kirkby</a:t>
            </a:r>
          </a:p>
          <a:p>
            <a:r>
              <a:rPr lang="en-GB" u="sng" dirty="0" smtClean="0"/>
              <a:t>US overview of Proton Therapy</a:t>
            </a:r>
            <a:r>
              <a:rPr lang="en-GB" dirty="0" smtClean="0"/>
              <a:t> - Chris Beltran</a:t>
            </a:r>
          </a:p>
          <a:p>
            <a:r>
              <a:rPr lang="en-GB" u="sng" dirty="0" smtClean="0"/>
              <a:t>Proton Therapy</a:t>
            </a:r>
            <a:r>
              <a:rPr lang="en-GB" dirty="0" smtClean="0"/>
              <a:t> - Mark </a:t>
            </a:r>
            <a:r>
              <a:rPr lang="en-GB" dirty="0" err="1" smtClean="0"/>
              <a:t>Pankuch</a:t>
            </a:r>
            <a:endParaRPr lang="en-GB" dirty="0" smtClean="0"/>
          </a:p>
          <a:p>
            <a:r>
              <a:rPr lang="en-GB" u="sng" dirty="0" err="1" smtClean="0"/>
              <a:t>NorthStar</a:t>
            </a:r>
            <a:r>
              <a:rPr lang="en-GB" u="sng" dirty="0" smtClean="0"/>
              <a:t> Radioisotope Production</a:t>
            </a:r>
            <a:r>
              <a:rPr lang="en-GB" dirty="0" smtClean="0"/>
              <a:t> - James Harvey</a:t>
            </a:r>
          </a:p>
          <a:p>
            <a:endParaRPr lang="en-GB" u="sng" dirty="0"/>
          </a:p>
          <a:p>
            <a:r>
              <a:rPr lang="en-GB" dirty="0" smtClean="0"/>
              <a:t>Session 3 (Thursday 11:00 – 12:30) – Joint session with WG4:</a:t>
            </a:r>
          </a:p>
          <a:p>
            <a:r>
              <a:rPr lang="en-GB" u="sng" dirty="0" smtClean="0"/>
              <a:t>Laser-driven, high-brightness proton and neutron sources</a:t>
            </a:r>
            <a:r>
              <a:rPr lang="en-GB" dirty="0" smtClean="0"/>
              <a:t> - Ceri Brunner</a:t>
            </a:r>
          </a:p>
          <a:p>
            <a:r>
              <a:rPr lang="en-GB" u="sng" dirty="0" smtClean="0"/>
              <a:t>Solid State Proton Acceleration</a:t>
            </a:r>
            <a:r>
              <a:rPr lang="en-GB" dirty="0" smtClean="0"/>
              <a:t> - </a:t>
            </a:r>
            <a:r>
              <a:rPr lang="en-GB" dirty="0" err="1" smtClean="0"/>
              <a:t>Arun</a:t>
            </a:r>
            <a:r>
              <a:rPr lang="en-GB" dirty="0" smtClean="0"/>
              <a:t> </a:t>
            </a:r>
            <a:r>
              <a:rPr lang="en-GB" dirty="0" err="1" smtClean="0"/>
              <a:t>Persaud</a:t>
            </a:r>
            <a:endParaRPr lang="en-GB" dirty="0" smtClean="0"/>
          </a:p>
          <a:p>
            <a:r>
              <a:rPr lang="en-GB" u="sng" dirty="0" smtClean="0"/>
              <a:t>NORMA FFAG</a:t>
            </a:r>
            <a:r>
              <a:rPr lang="en-GB" dirty="0" smtClean="0"/>
              <a:t> - Sam Tygier</a:t>
            </a:r>
          </a:p>
          <a:p>
            <a:endParaRPr lang="en-GB" u="sng" dirty="0"/>
          </a:p>
          <a:p>
            <a:r>
              <a:rPr lang="en-GB" dirty="0" smtClean="0"/>
              <a:t>Session 4 (Thursday 13:30 – 15:30) – WG3 Roundtable discussion</a:t>
            </a:r>
          </a:p>
          <a:p>
            <a:endParaRPr lang="en-GB" dirty="0"/>
          </a:p>
          <a:p>
            <a:r>
              <a:rPr lang="en-GB" dirty="0" smtClean="0"/>
              <a:t>Session 5 (Friday 09:00 – 10:40):</a:t>
            </a:r>
          </a:p>
          <a:p>
            <a:r>
              <a:rPr lang="en-GB" u="sng" dirty="0" smtClean="0"/>
              <a:t>Ion Therapy</a:t>
            </a:r>
            <a:r>
              <a:rPr lang="en-GB" dirty="0" smtClean="0"/>
              <a:t> - Tom Kroc</a:t>
            </a:r>
          </a:p>
          <a:p>
            <a:r>
              <a:rPr lang="en-GB" u="sng" dirty="0" smtClean="0"/>
              <a:t>Applications of FETS</a:t>
            </a:r>
            <a:r>
              <a:rPr lang="en-GB" dirty="0" smtClean="0"/>
              <a:t> - Stephen Gibson</a:t>
            </a:r>
            <a:endParaRPr lang="en-GB" u="sng" dirty="0"/>
          </a:p>
        </p:txBody>
      </p:sp>
      <p:sp>
        <p:nvSpPr>
          <p:cNvPr id="3" name="Rectangle 2"/>
          <p:cNvSpPr/>
          <p:nvPr/>
        </p:nvSpPr>
        <p:spPr>
          <a:xfrm>
            <a:off x="595686" y="5301208"/>
            <a:ext cx="620856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99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Conclusions from round table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Proton therapy collaboration must have well-defined goals and deliverables</a:t>
            </a:r>
          </a:p>
          <a:p>
            <a:r>
              <a:rPr lang="en-GB" dirty="0" smtClean="0"/>
              <a:t>Priorities:</a:t>
            </a:r>
          </a:p>
          <a:p>
            <a:pPr lvl="1"/>
            <a:r>
              <a:rPr lang="en-GB" dirty="0" smtClean="0"/>
              <a:t>Proton imaging</a:t>
            </a:r>
          </a:p>
          <a:p>
            <a:pPr lvl="1"/>
            <a:r>
              <a:rPr lang="en-GB" dirty="0" smtClean="0"/>
              <a:t>Range verification / diagnostics</a:t>
            </a:r>
          </a:p>
          <a:p>
            <a:pPr lvl="1"/>
            <a:r>
              <a:rPr lang="en-GB" dirty="0" smtClean="0"/>
              <a:t>Improved gantry design</a:t>
            </a:r>
          </a:p>
          <a:p>
            <a:pPr lvl="1"/>
            <a:r>
              <a:rPr lang="en-GB" dirty="0" smtClean="0"/>
              <a:t>Novel accelerating schemes</a:t>
            </a:r>
          </a:p>
          <a:p>
            <a:r>
              <a:rPr lang="en-GB" dirty="0" smtClean="0"/>
              <a:t>Protons vs. ions</a:t>
            </a:r>
          </a:p>
          <a:p>
            <a:pPr lvl="1"/>
            <a:r>
              <a:rPr lang="en-GB" dirty="0" smtClean="0"/>
              <a:t>Both are important and need to be developed</a:t>
            </a:r>
          </a:p>
          <a:p>
            <a:pPr lvl="1"/>
            <a:r>
              <a:rPr lang="en-GB" dirty="0" smtClean="0"/>
              <a:t>Protons need to be the focus for technology development</a:t>
            </a:r>
          </a:p>
          <a:p>
            <a:r>
              <a:rPr lang="en-GB" dirty="0" smtClean="0"/>
              <a:t>Contributions from US + UK</a:t>
            </a:r>
          </a:p>
          <a:p>
            <a:pPr lvl="1"/>
            <a:r>
              <a:rPr lang="en-GB" dirty="0" smtClean="0"/>
              <a:t>Funding</a:t>
            </a:r>
          </a:p>
          <a:p>
            <a:pPr lvl="1"/>
            <a:r>
              <a:rPr lang="en-GB" dirty="0" smtClean="0"/>
              <a:t>Manpower</a:t>
            </a:r>
          </a:p>
          <a:p>
            <a:pPr lvl="1"/>
            <a:r>
              <a:rPr lang="en-GB" dirty="0" smtClean="0"/>
              <a:t>Resources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881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Proton imaging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Current proton imaging systems need to be improved</a:t>
            </a:r>
          </a:p>
          <a:p>
            <a:pPr lvl="1"/>
            <a:r>
              <a:rPr lang="en-GB" dirty="0" smtClean="0"/>
              <a:t>Significantly slower than conventional CT scans</a:t>
            </a:r>
          </a:p>
          <a:p>
            <a:pPr lvl="2"/>
            <a:r>
              <a:rPr lang="en-GB" dirty="0" smtClean="0"/>
              <a:t>~10-20 minutes</a:t>
            </a:r>
          </a:p>
          <a:p>
            <a:pPr lvl="1"/>
            <a:r>
              <a:rPr lang="en-GB" dirty="0" smtClean="0"/>
              <a:t>Detector technology seems to be the bottleneck</a:t>
            </a:r>
          </a:p>
          <a:p>
            <a:pPr lvl="2"/>
            <a:r>
              <a:rPr lang="en-GB" dirty="0" smtClean="0"/>
              <a:t>Need 1 proton per bunch to avoid pile-up</a:t>
            </a:r>
          </a:p>
          <a:p>
            <a:pPr lvl="2"/>
            <a:r>
              <a:rPr lang="en-GB" dirty="0" smtClean="0"/>
              <a:t>Need ~10</a:t>
            </a:r>
            <a:r>
              <a:rPr lang="en-GB" baseline="30000" dirty="0" smtClean="0"/>
              <a:t>9</a:t>
            </a:r>
            <a:r>
              <a:rPr lang="en-GB" dirty="0" smtClean="0"/>
              <a:t> proton tracks to give ~1 mm</a:t>
            </a:r>
            <a:r>
              <a:rPr lang="en-GB" baseline="30000" dirty="0" smtClean="0"/>
              <a:t>3</a:t>
            </a:r>
            <a:r>
              <a:rPr lang="en-GB" dirty="0" smtClean="0"/>
              <a:t> spatial resolution</a:t>
            </a:r>
          </a:p>
          <a:p>
            <a:pPr lvl="2"/>
            <a:r>
              <a:rPr lang="en-GB" dirty="0" smtClean="0"/>
              <a:t>Slow detector repetition rate</a:t>
            </a:r>
          </a:p>
          <a:p>
            <a:r>
              <a:rPr lang="en-GB" dirty="0" smtClean="0"/>
              <a:t>Detector development essential</a:t>
            </a:r>
          </a:p>
          <a:p>
            <a:pPr lvl="1"/>
            <a:r>
              <a:rPr lang="en-GB" dirty="0" smtClean="0"/>
              <a:t>Collaborate with detector experts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40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Range verification / diagnostics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Range verification</a:t>
            </a:r>
          </a:p>
          <a:p>
            <a:pPr lvl="1"/>
            <a:r>
              <a:rPr lang="en-GB" dirty="0" smtClean="0"/>
              <a:t>Need to determine stopping power of tissue</a:t>
            </a:r>
          </a:p>
          <a:p>
            <a:pPr lvl="2"/>
            <a:r>
              <a:rPr lang="en-GB" dirty="0" smtClean="0"/>
              <a:t>Need proton imaging</a:t>
            </a:r>
          </a:p>
          <a:p>
            <a:pPr lvl="3"/>
            <a:r>
              <a:rPr lang="en-GB" dirty="0" smtClean="0"/>
              <a:t>Need better detectors!</a:t>
            </a:r>
          </a:p>
          <a:p>
            <a:r>
              <a:rPr lang="en-GB" dirty="0" smtClean="0"/>
              <a:t>Diagnostics</a:t>
            </a:r>
          </a:p>
          <a:p>
            <a:pPr lvl="1"/>
            <a:r>
              <a:rPr lang="en-GB" dirty="0" smtClean="0"/>
              <a:t>Need to improve diagnostics for low-energy beams</a:t>
            </a:r>
          </a:p>
          <a:p>
            <a:pPr lvl="2"/>
            <a:r>
              <a:rPr lang="en-GB" dirty="0" smtClean="0"/>
              <a:t>Improves transmission + energy efficiency</a:t>
            </a:r>
          </a:p>
          <a:p>
            <a:pPr lvl="2"/>
            <a:r>
              <a:rPr lang="en-GB" dirty="0" smtClean="0"/>
              <a:t>Reduces patient treatment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983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Improve gantry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Need to develop smaller, cheaper, lighter gantries</a:t>
            </a:r>
          </a:p>
          <a:p>
            <a:r>
              <a:rPr lang="en-GB" dirty="0" smtClean="0"/>
              <a:t>Investigate pros &amp; cons of 360</a:t>
            </a:r>
            <a:r>
              <a:rPr lang="en-GB" baseline="30000" dirty="0" smtClean="0"/>
              <a:t>o</a:t>
            </a:r>
            <a:r>
              <a:rPr lang="en-GB" dirty="0" smtClean="0"/>
              <a:t> vs. 180</a:t>
            </a:r>
            <a:r>
              <a:rPr lang="en-GB" baseline="30000" dirty="0" smtClean="0"/>
              <a:t>o</a:t>
            </a:r>
            <a:r>
              <a:rPr lang="en-GB" dirty="0" smtClean="0"/>
              <a:t> gantries</a:t>
            </a:r>
          </a:p>
          <a:p>
            <a:r>
              <a:rPr lang="en-GB" dirty="0" smtClean="0"/>
              <a:t>Superconducting vs. normal conducting gantries</a:t>
            </a:r>
          </a:p>
          <a:p>
            <a:pPr lvl="1"/>
            <a:r>
              <a:rPr lang="en-GB" dirty="0" smtClean="0"/>
              <a:t>Improve cryogenic technology</a:t>
            </a:r>
          </a:p>
          <a:p>
            <a:r>
              <a:rPr lang="en-GB" dirty="0" smtClean="0"/>
              <a:t>Establish joint-funded PhD + postdocs to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383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Novel accelerating schemes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Cyclotrons are currently favoured</a:t>
            </a:r>
          </a:p>
          <a:p>
            <a:pPr lvl="1"/>
            <a:r>
              <a:rPr lang="en-GB" dirty="0" smtClean="0"/>
              <a:t>Mature technology</a:t>
            </a:r>
          </a:p>
          <a:p>
            <a:pPr lvl="1"/>
            <a:r>
              <a:rPr lang="en-GB" dirty="0" smtClean="0"/>
              <a:t>Compact</a:t>
            </a:r>
          </a:p>
          <a:p>
            <a:pPr lvl="1"/>
            <a:r>
              <a:rPr lang="en-GB" dirty="0" smtClean="0"/>
              <a:t>Cheap –  “off-the-shelf” units</a:t>
            </a:r>
          </a:p>
          <a:p>
            <a:pPr lvl="1"/>
            <a:r>
              <a:rPr lang="en-GB" dirty="0" smtClean="0"/>
              <a:t>Maybe not ideal for heavier ions…?</a:t>
            </a:r>
          </a:p>
          <a:p>
            <a:r>
              <a:rPr lang="en-GB" dirty="0" smtClean="0"/>
              <a:t>Laser / plasma / dielectric </a:t>
            </a:r>
            <a:r>
              <a:rPr lang="en-GB" dirty="0" err="1" smtClean="0"/>
              <a:t>etc</a:t>
            </a:r>
            <a:r>
              <a:rPr lang="en-GB" dirty="0" smtClean="0"/>
              <a:t>…</a:t>
            </a:r>
          </a:p>
          <a:p>
            <a:r>
              <a:rPr lang="en-GB" dirty="0" smtClean="0"/>
              <a:t>Should we consider hybrid schemes?</a:t>
            </a:r>
          </a:p>
          <a:p>
            <a:pPr lvl="1"/>
            <a:r>
              <a:rPr lang="en-GB" dirty="0" smtClean="0"/>
              <a:t>E.g. </a:t>
            </a:r>
            <a:r>
              <a:rPr lang="en-GB" dirty="0" err="1" smtClean="0"/>
              <a:t>cyclinacs</a:t>
            </a:r>
            <a:r>
              <a:rPr lang="en-GB" dirty="0" smtClean="0"/>
              <a:t> (cyclotron – </a:t>
            </a:r>
            <a:r>
              <a:rPr lang="en-GB" dirty="0" err="1" smtClean="0"/>
              <a:t>linacs</a:t>
            </a:r>
            <a:r>
              <a:rPr lang="en-GB" dirty="0" smtClean="0"/>
              <a:t>)</a:t>
            </a:r>
          </a:p>
          <a:p>
            <a:r>
              <a:rPr lang="en-GB" dirty="0" smtClean="0"/>
              <a:t>Front-end vs. back-end machine size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557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on protons vs. 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Protons</a:t>
            </a:r>
          </a:p>
          <a:p>
            <a:pPr lvl="1"/>
            <a:r>
              <a:rPr lang="en-GB" dirty="0" smtClean="0"/>
              <a:t>Simplest problem to solve</a:t>
            </a:r>
          </a:p>
          <a:p>
            <a:pPr lvl="1"/>
            <a:r>
              <a:rPr lang="en-GB" dirty="0" smtClean="0"/>
              <a:t>Should try to develop technology for this and then modify for ions</a:t>
            </a:r>
          </a:p>
          <a:p>
            <a:r>
              <a:rPr lang="en-GB" dirty="0" smtClean="0"/>
              <a:t>Ions</a:t>
            </a:r>
          </a:p>
          <a:p>
            <a:pPr lvl="1"/>
            <a:r>
              <a:rPr lang="en-GB" dirty="0" smtClean="0"/>
              <a:t>Sharper Bragg peak</a:t>
            </a:r>
          </a:p>
          <a:p>
            <a:pPr lvl="1"/>
            <a:r>
              <a:rPr lang="en-GB" dirty="0" smtClean="0"/>
              <a:t>More scope for using different isotopes (e.g. C-11)</a:t>
            </a:r>
          </a:p>
          <a:p>
            <a:pPr lvl="1"/>
            <a:r>
              <a:rPr lang="en-GB" dirty="0" smtClean="0"/>
              <a:t>½ the charge-to-mass ratio of protons when fully stripped</a:t>
            </a:r>
          </a:p>
          <a:p>
            <a:pPr lvl="2"/>
            <a:r>
              <a:rPr lang="en-GB" dirty="0" smtClean="0"/>
              <a:t>Needs twice as much gradient to accelerate</a:t>
            </a:r>
          </a:p>
          <a:p>
            <a:pPr lvl="1"/>
            <a:r>
              <a:rPr lang="en-GB" dirty="0" smtClean="0"/>
              <a:t>Studies should not interfere with proton studies</a:t>
            </a:r>
          </a:p>
          <a:p>
            <a:pPr lvl="2"/>
            <a:r>
              <a:rPr lang="en-GB" dirty="0" smtClean="0"/>
              <a:t>Need to develop in tandem</a:t>
            </a:r>
          </a:p>
          <a:p>
            <a:pPr lvl="2"/>
            <a:r>
              <a:rPr lang="en-GB" dirty="0" smtClean="0"/>
              <a:t>Multi-ion facilities???</a:t>
            </a:r>
          </a:p>
        </p:txBody>
      </p:sp>
    </p:spTree>
    <p:extLst>
      <p:ext uri="{BB962C8B-B14F-4D97-AF65-F5344CB8AC3E}">
        <p14:creationId xmlns:p14="http://schemas.microsoft.com/office/powerpoint/2010/main" val="393313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Contributions from US +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Funding</a:t>
            </a:r>
          </a:p>
          <a:p>
            <a:pPr lvl="1"/>
            <a:r>
              <a:rPr lang="en-GB" dirty="0" smtClean="0"/>
              <a:t>Need to resolve the US funding “Mexican stand-off”</a:t>
            </a:r>
          </a:p>
          <a:p>
            <a:pPr lvl="2"/>
            <a:r>
              <a:rPr lang="en-GB" dirty="0" smtClean="0"/>
              <a:t>Falls between the cracks of DoE + NCI funding</a:t>
            </a:r>
          </a:p>
          <a:p>
            <a:pPr lvl="2"/>
            <a:r>
              <a:rPr lang="en-GB" dirty="0" smtClean="0"/>
              <a:t>Work with IARC?</a:t>
            </a:r>
          </a:p>
          <a:p>
            <a:pPr lvl="1"/>
            <a:r>
              <a:rPr lang="en-GB" dirty="0" smtClean="0"/>
              <a:t>Joint UK-US funding for R&amp;D?</a:t>
            </a:r>
          </a:p>
          <a:p>
            <a:pPr lvl="1"/>
            <a:r>
              <a:rPr lang="en-GB" dirty="0" smtClean="0"/>
              <a:t>Establish international networking grants</a:t>
            </a:r>
          </a:p>
          <a:p>
            <a:r>
              <a:rPr lang="en-GB" dirty="0" smtClean="0"/>
              <a:t>Manpower</a:t>
            </a:r>
          </a:p>
          <a:p>
            <a:pPr lvl="1"/>
            <a:r>
              <a:rPr lang="en-GB" dirty="0" smtClean="0"/>
              <a:t>Joint PhD students and postdocs</a:t>
            </a:r>
          </a:p>
          <a:p>
            <a:r>
              <a:rPr lang="en-GB" dirty="0" smtClean="0"/>
              <a:t>Resources</a:t>
            </a:r>
          </a:p>
          <a:p>
            <a:pPr lvl="1"/>
            <a:r>
              <a:rPr lang="en-GB" dirty="0" smtClean="0"/>
              <a:t>Test facilities in US + UK</a:t>
            </a:r>
          </a:p>
          <a:p>
            <a:pPr lvl="2"/>
            <a:r>
              <a:rPr lang="en-GB" dirty="0" smtClean="0"/>
              <a:t>In-vivo testing must be performed</a:t>
            </a:r>
          </a:p>
          <a:p>
            <a:r>
              <a:rPr lang="en-GB" dirty="0" smtClean="0"/>
              <a:t>Need to be pro-active about establishing long-term collaborative efforts between UK-</a:t>
            </a:r>
            <a:r>
              <a:rPr lang="en-GB" dirty="0" err="1" smtClean="0"/>
              <a:t>Fermilab</a:t>
            </a:r>
            <a:endParaRPr lang="en-GB" dirty="0" smtClean="0"/>
          </a:p>
          <a:p>
            <a:pPr lvl="1"/>
            <a:r>
              <a:rPr lang="en-GB" dirty="0" smtClean="0"/>
              <a:t>Follow-up talks / emails / meetings </a:t>
            </a:r>
            <a:r>
              <a:rPr lang="en-GB" dirty="0" err="1" smtClean="0"/>
              <a:t>etc</a:t>
            </a:r>
            <a:r>
              <a:rPr lang="en-GB" dirty="0" smtClean="0"/>
              <a:t>…</a:t>
            </a:r>
          </a:p>
          <a:p>
            <a:pPr lvl="1"/>
            <a:r>
              <a:rPr lang="en-GB" dirty="0" smtClean="0"/>
              <a:t>Setup actions, milestones, deliverables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018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616</Words>
  <Application>Microsoft Office PowerPoint</Application>
  <PresentationFormat>On-screen Show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WG3 closing summary</vt:lpstr>
      <vt:lpstr>WG3 agenda</vt:lpstr>
      <vt:lpstr>Conclusions from round table discussion</vt:lpstr>
      <vt:lpstr>Proton imaging</vt:lpstr>
      <vt:lpstr>Range verification / diagnostics</vt:lpstr>
      <vt:lpstr>Improve gantry design</vt:lpstr>
      <vt:lpstr>Novel accelerating schemes</vt:lpstr>
      <vt:lpstr>Focus on protons vs. ions</vt:lpstr>
      <vt:lpstr>Contributions from US + UK</vt:lpstr>
      <vt:lpstr>Reasonably scaled potential collaborative efforts</vt:lpstr>
      <vt:lpstr>Should medical applications working group continue?</vt:lpstr>
    </vt:vector>
  </TitlesOfParts>
  <Company>Lancaster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WG3 closing summary</dc:title>
  <dc:creator>Apsimon, Robert</dc:creator>
  <cp:lastModifiedBy>Apsimon, Robert</cp:lastModifiedBy>
  <cp:revision>21</cp:revision>
  <dcterms:created xsi:type="dcterms:W3CDTF">2015-11-12T21:53:53Z</dcterms:created>
  <dcterms:modified xsi:type="dcterms:W3CDTF">2015-11-13T18:40:44Z</dcterms:modified>
</cp:coreProperties>
</file>