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0"/>
  </p:notesMasterIdLst>
  <p:handoutMasterIdLst>
    <p:handoutMasterId r:id="rId21"/>
  </p:handoutMasterIdLst>
  <p:sldIdLst>
    <p:sldId id="532" r:id="rId3"/>
    <p:sldId id="589" r:id="rId4"/>
    <p:sldId id="587" r:id="rId5"/>
    <p:sldId id="584" r:id="rId6"/>
    <p:sldId id="585" r:id="rId7"/>
    <p:sldId id="586" r:id="rId8"/>
    <p:sldId id="529" r:id="rId9"/>
    <p:sldId id="530" r:id="rId10"/>
    <p:sldId id="531" r:id="rId11"/>
    <p:sldId id="525" r:id="rId12"/>
    <p:sldId id="526" r:id="rId13"/>
    <p:sldId id="527" r:id="rId14"/>
    <p:sldId id="528" r:id="rId15"/>
    <p:sldId id="508" r:id="rId16"/>
    <p:sldId id="535" r:id="rId17"/>
    <p:sldId id="536" r:id="rId18"/>
    <p:sldId id="588"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9A1F"/>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44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F5D72-9B98-4CC9-92E2-2B6830C009E8}" type="doc">
      <dgm:prSet loTypeId="urn:microsoft.com/office/officeart/2005/8/layout/vList4#1" loCatId="list" qsTypeId="urn:microsoft.com/office/officeart/2005/8/quickstyle/simple4" qsCatId="simple" csTypeId="urn:microsoft.com/office/officeart/2005/8/colors/accent3_3" csCatId="accent3" phldr="1"/>
      <dgm:spPr/>
      <dgm:t>
        <a:bodyPr/>
        <a:lstStyle/>
        <a:p>
          <a:endParaRPr lang="en-US"/>
        </a:p>
      </dgm:t>
    </dgm:pt>
    <dgm:pt modelId="{AC553059-34BF-4116-A04A-5E1A4E25CBEF}">
      <dgm:prSet phldrT="[Text]"/>
      <dgm:spPr>
        <a:solidFill>
          <a:srgbClr val="C0C0C0"/>
        </a:solidFill>
      </dgm:spPr>
      <dgm:t>
        <a:bodyPr/>
        <a:lstStyle/>
        <a:p>
          <a:r>
            <a:rPr lang="en-US" altLang="ja-JP" b="1" dirty="0" smtClean="0">
              <a:solidFill>
                <a:schemeClr val="tx1"/>
              </a:solidFill>
              <a:ea typeface="MS PGothic" pitchFamily="34" charset="-128"/>
            </a:rPr>
            <a:t>Advanced Accelerator R&amp;D Towards Next Generation Machines</a:t>
          </a:r>
        </a:p>
      </dgm:t>
    </dgm:pt>
    <dgm:pt modelId="{23BCA86C-FA7D-490C-95AF-C8A71E38A138}" type="parTrans" cxnId="{972ACC62-AB2D-4E52-9086-D2E7B1689F45}">
      <dgm:prSet/>
      <dgm:spPr/>
      <dgm:t>
        <a:bodyPr/>
        <a:lstStyle/>
        <a:p>
          <a:endParaRPr lang="en-US"/>
        </a:p>
      </dgm:t>
    </dgm:pt>
    <dgm:pt modelId="{616DC86B-4796-46E8-99C2-78972384A6F1}" type="sibTrans" cxnId="{972ACC62-AB2D-4E52-9086-D2E7B1689F45}">
      <dgm:prSet/>
      <dgm:spPr/>
      <dgm:t>
        <a:bodyPr/>
        <a:lstStyle/>
        <a:p>
          <a:endParaRPr lang="en-US"/>
        </a:p>
      </dgm:t>
    </dgm:pt>
    <dgm:pt modelId="{3ECAE733-D297-4AC6-8211-F8B7527A88EC}">
      <dgm:prSet phldrT="[Text]"/>
      <dgm:spPr>
        <a:solidFill>
          <a:srgbClr val="C0C0C0"/>
        </a:solidFill>
      </dgm:spPr>
      <dgm:t>
        <a:bodyPr/>
        <a:lstStyle/>
        <a:p>
          <a:r>
            <a:rPr lang="en-US" b="1" dirty="0" smtClean="0">
              <a:solidFill>
                <a:schemeClr val="tx1"/>
              </a:solidFill>
            </a:rPr>
            <a:t>Exploratory Long-term R&amp;D</a:t>
          </a:r>
        </a:p>
      </dgm:t>
    </dgm:pt>
    <dgm:pt modelId="{C8EF18C2-DFD1-4F8A-810F-254E3C848254}" type="parTrans" cxnId="{6AA6C453-1964-4562-B199-F832CEE2F87E}">
      <dgm:prSet/>
      <dgm:spPr/>
      <dgm:t>
        <a:bodyPr/>
        <a:lstStyle/>
        <a:p>
          <a:endParaRPr lang="en-US"/>
        </a:p>
      </dgm:t>
    </dgm:pt>
    <dgm:pt modelId="{394A1471-EF38-469A-94F0-5B5C15C1808D}" type="sibTrans" cxnId="{6AA6C453-1964-4562-B199-F832CEE2F87E}">
      <dgm:prSet/>
      <dgm:spPr/>
      <dgm:t>
        <a:bodyPr/>
        <a:lstStyle/>
        <a:p>
          <a:endParaRPr lang="en-US"/>
        </a:p>
      </dgm:t>
    </dgm:pt>
    <dgm:pt modelId="{8AE03A78-73AF-45FF-BE63-C6C1C9DA9C80}">
      <dgm:prSet/>
      <dgm:spPr>
        <a:solidFill>
          <a:srgbClr val="C0C0C0"/>
        </a:solidFill>
      </dgm:spPr>
      <dgm:t>
        <a:bodyPr/>
        <a:lstStyle/>
        <a:p>
          <a:r>
            <a:rPr lang="en-US" sz="1700" b="1" dirty="0" smtClean="0">
              <a:solidFill>
                <a:schemeClr val="tx1"/>
              </a:solidFill>
            </a:rPr>
            <a:t>Operational Support and Complex Upgrade (PIP-II) </a:t>
          </a:r>
          <a:endParaRPr lang="en-US" sz="1700" b="1" dirty="0">
            <a:solidFill>
              <a:schemeClr val="tx1"/>
            </a:solidFill>
          </a:endParaRPr>
        </a:p>
      </dgm:t>
    </dgm:pt>
    <dgm:pt modelId="{47B3ACF0-7BD3-46A5-94A9-CD28C3032451}" type="parTrans" cxnId="{83C7A84E-082D-4778-BDFF-4F8D82446328}">
      <dgm:prSet/>
      <dgm:spPr/>
      <dgm:t>
        <a:bodyPr/>
        <a:lstStyle/>
        <a:p>
          <a:endParaRPr lang="en-US"/>
        </a:p>
      </dgm:t>
    </dgm:pt>
    <dgm:pt modelId="{57B135DD-DC2E-4A76-9A07-FFD7D6FBDF35}" type="sibTrans" cxnId="{83C7A84E-082D-4778-BDFF-4F8D82446328}">
      <dgm:prSet/>
      <dgm:spPr/>
      <dgm:t>
        <a:bodyPr/>
        <a:lstStyle/>
        <a:p>
          <a:endParaRPr lang="en-US"/>
        </a:p>
      </dgm:t>
    </dgm:pt>
    <dgm:pt modelId="{A061F112-6AC3-43FB-968A-F115CA8261F1}">
      <dgm:prSet/>
      <dgm:spPr>
        <a:solidFill>
          <a:srgbClr val="C0C0C0"/>
        </a:solidFill>
      </dgm:spPr>
      <dgm:t>
        <a:bodyPr/>
        <a:lstStyle/>
        <a:p>
          <a:r>
            <a:rPr lang="en-US" b="1" dirty="0" smtClean="0">
              <a:solidFill>
                <a:schemeClr val="tx1"/>
              </a:solidFill>
            </a:rPr>
            <a:t>Accelerators Training and Education</a:t>
          </a:r>
        </a:p>
      </dgm:t>
    </dgm:pt>
    <dgm:pt modelId="{424F7D38-E8D5-4C87-93BD-612BA0FAF291}" type="parTrans" cxnId="{5C54A13B-2842-4FE1-AFEE-12ADFE6C6604}">
      <dgm:prSet/>
      <dgm:spPr/>
      <dgm:t>
        <a:bodyPr/>
        <a:lstStyle/>
        <a:p>
          <a:endParaRPr lang="en-US"/>
        </a:p>
      </dgm:t>
    </dgm:pt>
    <dgm:pt modelId="{24C070E8-59EC-4E4A-AA7A-DB04CA646870}" type="sibTrans" cxnId="{5C54A13B-2842-4FE1-AFEE-12ADFE6C6604}">
      <dgm:prSet/>
      <dgm:spPr/>
      <dgm:t>
        <a:bodyPr/>
        <a:lstStyle/>
        <a:p>
          <a:endParaRPr lang="en-US"/>
        </a:p>
      </dgm:t>
    </dgm:pt>
    <dgm:pt modelId="{C0CEFE89-6747-4712-B8DA-EA3F903B1F29}">
      <dgm:prSet/>
      <dgm:spPr>
        <a:solidFill>
          <a:srgbClr val="C0C0C0"/>
        </a:solidFill>
      </dgm:spPr>
      <dgm:t>
        <a:bodyPr/>
        <a:lstStyle/>
        <a:p>
          <a:r>
            <a:rPr lang="en-US" b="1" dirty="0" smtClean="0">
              <a:solidFill>
                <a:schemeClr val="tx1"/>
              </a:solidFill>
            </a:rPr>
            <a:t>Accelerator and Beam Physics</a:t>
          </a:r>
        </a:p>
      </dgm:t>
    </dgm:pt>
    <dgm:pt modelId="{AB220D84-0AAB-4AC1-B85B-CD2BA4CEDB42}" type="parTrans" cxnId="{4BE845BE-2968-403D-964A-2F8DDA773584}">
      <dgm:prSet/>
      <dgm:spPr/>
      <dgm:t>
        <a:bodyPr/>
        <a:lstStyle/>
        <a:p>
          <a:endParaRPr lang="en-US"/>
        </a:p>
      </dgm:t>
    </dgm:pt>
    <dgm:pt modelId="{E63FDF20-B2CB-43B3-A0C0-039C4DF5DCA7}" type="sibTrans" cxnId="{4BE845BE-2968-403D-964A-2F8DDA773584}">
      <dgm:prSet/>
      <dgm:spPr/>
      <dgm:t>
        <a:bodyPr/>
        <a:lstStyle/>
        <a:p>
          <a:endParaRPr lang="en-US"/>
        </a:p>
      </dgm:t>
    </dgm:pt>
    <dgm:pt modelId="{19011BB2-DFFF-47BF-AC06-ABE53577A778}">
      <dgm:prSet/>
      <dgm:spPr>
        <a:solidFill>
          <a:srgbClr val="C0C0C0"/>
        </a:solidFill>
      </dgm:spPr>
      <dgm:t>
        <a:bodyPr/>
        <a:lstStyle/>
        <a:p>
          <a:r>
            <a:rPr lang="en-US" altLang="ja-JP" b="1" dirty="0" smtClean="0">
              <a:solidFill>
                <a:srgbClr val="7030A0"/>
              </a:solidFill>
              <a:ea typeface="MS PGothic" pitchFamily="34" charset="-128"/>
            </a:rPr>
            <a:t>Develop and explore transformative concepts and technologies for beyond next-generation multi-MW accelerators</a:t>
          </a:r>
          <a:r>
            <a:rPr lang="en-US" b="1" dirty="0" smtClean="0">
              <a:solidFill>
                <a:srgbClr val="7030A0"/>
              </a:solidFill>
            </a:rPr>
            <a:t> at FAST/IOTA and in the area of SRF</a:t>
          </a:r>
          <a:endParaRPr lang="en-US" dirty="0">
            <a:solidFill>
              <a:srgbClr val="7030A0"/>
            </a:solidFill>
          </a:endParaRPr>
        </a:p>
      </dgm:t>
    </dgm:pt>
    <dgm:pt modelId="{B063835E-F5F4-4CA8-8065-88D19F792B9F}" type="parTrans" cxnId="{76516E56-BE17-4DE8-A9F0-E6FD08EB214C}">
      <dgm:prSet/>
      <dgm:spPr/>
      <dgm:t>
        <a:bodyPr/>
        <a:lstStyle/>
        <a:p>
          <a:endParaRPr lang="en-US"/>
        </a:p>
      </dgm:t>
    </dgm:pt>
    <dgm:pt modelId="{24F67A67-3B92-4206-83B5-D43758B845A4}" type="sibTrans" cxnId="{76516E56-BE17-4DE8-A9F0-E6FD08EB214C}">
      <dgm:prSet/>
      <dgm:spPr/>
      <dgm:t>
        <a:bodyPr/>
        <a:lstStyle/>
        <a:p>
          <a:endParaRPr lang="en-US"/>
        </a:p>
      </dgm:t>
    </dgm:pt>
    <dgm:pt modelId="{683BC1C5-1816-4740-8F7F-0773B2AD0B64}">
      <dgm:prSet/>
      <dgm:spPr>
        <a:solidFill>
          <a:srgbClr val="C0C0C0"/>
        </a:solidFill>
      </dgm:spPr>
      <dgm:t>
        <a:bodyPr/>
        <a:lstStyle/>
        <a:p>
          <a:r>
            <a:rPr lang="en-US" b="1" dirty="0" smtClean="0">
              <a:solidFill>
                <a:srgbClr val="7030A0"/>
              </a:solidFill>
            </a:rPr>
            <a:t>e.g. assess feasibility and demonstrate technologies for future 100 </a:t>
          </a:r>
          <a:r>
            <a:rPr lang="en-US" b="1" dirty="0" err="1" smtClean="0">
              <a:solidFill>
                <a:srgbClr val="7030A0"/>
              </a:solidFill>
            </a:rPr>
            <a:t>TeV</a:t>
          </a:r>
          <a:r>
            <a:rPr lang="en-US" b="1" dirty="0" smtClean="0">
              <a:solidFill>
                <a:srgbClr val="7030A0"/>
              </a:solidFill>
            </a:rPr>
            <a:t> pp collider and conclude ionization cooling demo for possible future </a:t>
          </a:r>
          <a:r>
            <a:rPr lang="en-US" b="1" dirty="0" err="1" smtClean="0">
              <a:solidFill>
                <a:srgbClr val="7030A0"/>
              </a:solidFill>
            </a:rPr>
            <a:t>muon</a:t>
          </a:r>
          <a:r>
            <a:rPr lang="en-US" b="1" dirty="0" smtClean="0">
              <a:solidFill>
                <a:srgbClr val="7030A0"/>
              </a:solidFill>
            </a:rPr>
            <a:t> facility</a:t>
          </a:r>
          <a:endParaRPr lang="en-US" dirty="0">
            <a:solidFill>
              <a:srgbClr val="7030A0"/>
            </a:solidFill>
          </a:endParaRPr>
        </a:p>
      </dgm:t>
    </dgm:pt>
    <dgm:pt modelId="{A857A020-F3FD-46BE-BE58-4E842095F4DE}" type="parTrans" cxnId="{5A6FFA62-5231-435B-9636-CFDDCE556235}">
      <dgm:prSet/>
      <dgm:spPr/>
      <dgm:t>
        <a:bodyPr/>
        <a:lstStyle/>
        <a:p>
          <a:endParaRPr lang="en-US"/>
        </a:p>
      </dgm:t>
    </dgm:pt>
    <dgm:pt modelId="{B88ACAD2-CBD5-44ED-836A-F6F0E4C0075B}" type="sibTrans" cxnId="{5A6FFA62-5231-435B-9636-CFDDCE556235}">
      <dgm:prSet/>
      <dgm:spPr/>
      <dgm:t>
        <a:bodyPr/>
        <a:lstStyle/>
        <a:p>
          <a:endParaRPr lang="en-US"/>
        </a:p>
      </dgm:t>
    </dgm:pt>
    <dgm:pt modelId="{5E3D19DB-AF3C-45A0-BCE8-9A2E1D979A4D}">
      <dgm:prSet custT="1"/>
      <dgm:spPr>
        <a:solidFill>
          <a:srgbClr val="C0C0C0"/>
        </a:solidFill>
      </dgm:spPr>
      <dgm:t>
        <a:bodyPr/>
        <a:lstStyle/>
        <a:p>
          <a:r>
            <a:rPr lang="en-US" sz="1300" b="1" dirty="0" smtClean="0">
              <a:solidFill>
                <a:srgbClr val="7030A0"/>
              </a:solidFill>
            </a:rPr>
            <a:t>Provide accelerator physics and technology support for operation and upgrades of the </a:t>
          </a:r>
          <a:r>
            <a:rPr lang="en-US" sz="1300" b="1" dirty="0" err="1" smtClean="0">
              <a:solidFill>
                <a:srgbClr val="7030A0"/>
              </a:solidFill>
            </a:rPr>
            <a:t>Fermilab’s</a:t>
          </a:r>
          <a:r>
            <a:rPr lang="en-US" sz="1300" b="1" dirty="0" smtClean="0">
              <a:solidFill>
                <a:srgbClr val="7030A0"/>
              </a:solidFill>
            </a:rPr>
            <a:t> accelerator complex,</a:t>
          </a:r>
          <a:r>
            <a:rPr lang="en-US" sz="1400" b="1" dirty="0" smtClean="0">
              <a:solidFill>
                <a:srgbClr val="7030A0"/>
              </a:solidFill>
            </a:rPr>
            <a:t> </a:t>
          </a:r>
          <a:r>
            <a:rPr lang="el-GR" sz="1400" b="1" dirty="0" smtClean="0">
              <a:solidFill>
                <a:srgbClr val="7030A0"/>
              </a:solidFill>
              <a:latin typeface="Times New Roman" panose="02020603050405020304" pitchFamily="18" charset="0"/>
              <a:cs typeface="Times New Roman" panose="02020603050405020304" pitchFamily="18" charset="0"/>
            </a:rPr>
            <a:t>ν</a:t>
          </a:r>
          <a:r>
            <a:rPr lang="en-US" sz="1400" b="1" dirty="0" smtClean="0">
              <a:solidFill>
                <a:srgbClr val="7030A0"/>
              </a:solidFill>
            </a:rPr>
            <a:t> </a:t>
          </a:r>
          <a:r>
            <a:rPr lang="en-US" sz="1300" b="1" dirty="0" smtClean="0">
              <a:solidFill>
                <a:srgbClr val="7030A0"/>
              </a:solidFill>
            </a:rPr>
            <a:t>and </a:t>
          </a:r>
          <a:r>
            <a:rPr lang="el-GR" sz="1400" b="1" dirty="0" smtClean="0">
              <a:solidFill>
                <a:srgbClr val="7030A0"/>
              </a:solidFill>
              <a:latin typeface="Times New Roman" panose="02020603050405020304" pitchFamily="18" charset="0"/>
              <a:cs typeface="Times New Roman" panose="02020603050405020304" pitchFamily="18" charset="0"/>
            </a:rPr>
            <a:t>µ</a:t>
          </a:r>
          <a:r>
            <a:rPr lang="en-US" sz="1300" b="1" dirty="0" smtClean="0">
              <a:solidFill>
                <a:srgbClr val="7030A0"/>
              </a:solidFill>
              <a:latin typeface="Times New Roman" panose="02020603050405020304" pitchFamily="18" charset="0"/>
              <a:cs typeface="Times New Roman" panose="02020603050405020304" pitchFamily="18" charset="0"/>
            </a:rPr>
            <a:t> </a:t>
          </a:r>
          <a:r>
            <a:rPr lang="en-US" sz="1300" b="1" dirty="0" smtClean="0">
              <a:solidFill>
                <a:srgbClr val="7030A0"/>
              </a:solidFill>
            </a:rPr>
            <a:t>experiments</a:t>
          </a:r>
          <a:endParaRPr lang="en-US" sz="1300" dirty="0">
            <a:solidFill>
              <a:srgbClr val="7030A0"/>
            </a:solidFill>
          </a:endParaRPr>
        </a:p>
      </dgm:t>
    </dgm:pt>
    <dgm:pt modelId="{54852D3C-63B4-4265-BDE1-18A9256AB0F5}" type="parTrans" cxnId="{58C3DCD1-4A49-4821-BE94-CC2DD6768F1A}">
      <dgm:prSet/>
      <dgm:spPr/>
      <dgm:t>
        <a:bodyPr/>
        <a:lstStyle/>
        <a:p>
          <a:endParaRPr lang="en-US"/>
        </a:p>
      </dgm:t>
    </dgm:pt>
    <dgm:pt modelId="{A05DB10B-F8B7-4C8E-B779-818AF38659C4}" type="sibTrans" cxnId="{58C3DCD1-4A49-4821-BE94-CC2DD6768F1A}">
      <dgm:prSet/>
      <dgm:spPr/>
      <dgm:t>
        <a:bodyPr/>
        <a:lstStyle/>
        <a:p>
          <a:endParaRPr lang="en-US"/>
        </a:p>
      </dgm:t>
    </dgm:pt>
    <dgm:pt modelId="{75171195-C304-40F2-8B45-D8A0F0EBBD1A}">
      <dgm:prSet/>
      <dgm:spPr>
        <a:solidFill>
          <a:srgbClr val="C0C0C0"/>
        </a:solidFill>
      </dgm:spPr>
      <dgm:t>
        <a:bodyPr/>
        <a:lstStyle/>
        <a:p>
          <a:r>
            <a:rPr lang="en-US" b="1" dirty="0" smtClean="0">
              <a:solidFill>
                <a:srgbClr val="7030A0"/>
              </a:solidFill>
            </a:rPr>
            <a:t>Train the next generation of accelerator designers and builders through the USPAS and Fermilab programs</a:t>
          </a:r>
          <a:endParaRPr lang="en-US" b="1" dirty="0">
            <a:solidFill>
              <a:srgbClr val="7030A0"/>
            </a:solidFill>
          </a:endParaRPr>
        </a:p>
      </dgm:t>
    </dgm:pt>
    <dgm:pt modelId="{A8D51468-3048-46F7-AEDE-231268A945FF}" type="parTrans" cxnId="{FFEE5BC8-4830-4376-88C2-12E7B372EF03}">
      <dgm:prSet/>
      <dgm:spPr/>
      <dgm:t>
        <a:bodyPr/>
        <a:lstStyle/>
        <a:p>
          <a:endParaRPr lang="en-US"/>
        </a:p>
      </dgm:t>
    </dgm:pt>
    <dgm:pt modelId="{343ADE68-B3D0-4604-AACA-F18ABA5492BC}" type="sibTrans" cxnId="{FFEE5BC8-4830-4376-88C2-12E7B372EF03}">
      <dgm:prSet/>
      <dgm:spPr/>
      <dgm:t>
        <a:bodyPr/>
        <a:lstStyle/>
        <a:p>
          <a:endParaRPr lang="en-US"/>
        </a:p>
      </dgm:t>
    </dgm:pt>
    <dgm:pt modelId="{2CFBA238-23F9-4142-816F-75700E421C82}">
      <dgm:prSet/>
      <dgm:spPr>
        <a:solidFill>
          <a:srgbClr val="C0C0C0"/>
        </a:solidFill>
      </dgm:spPr>
      <dgm:t>
        <a:bodyPr/>
        <a:lstStyle/>
        <a:p>
          <a:r>
            <a:rPr lang="en-US" b="1" dirty="0" smtClean="0">
              <a:solidFill>
                <a:srgbClr val="7030A0"/>
              </a:solidFill>
            </a:rPr>
            <a:t>Contribute to the fundamental understanding of beam dynamics through experiment , simulation and theory </a:t>
          </a:r>
          <a:endParaRPr lang="en-US" dirty="0">
            <a:solidFill>
              <a:srgbClr val="7030A0"/>
            </a:solidFill>
          </a:endParaRPr>
        </a:p>
      </dgm:t>
    </dgm:pt>
    <dgm:pt modelId="{92AADEA9-8BB7-44CB-9F74-D52F42008AB6}" type="parTrans" cxnId="{40D7C5B8-5719-4F2C-9C0B-59C71077271B}">
      <dgm:prSet/>
      <dgm:spPr/>
      <dgm:t>
        <a:bodyPr/>
        <a:lstStyle/>
        <a:p>
          <a:endParaRPr lang="en-US"/>
        </a:p>
      </dgm:t>
    </dgm:pt>
    <dgm:pt modelId="{1481F017-92B3-47C3-9F30-F7085CBDD8C2}" type="sibTrans" cxnId="{40D7C5B8-5719-4F2C-9C0B-59C71077271B}">
      <dgm:prSet/>
      <dgm:spPr/>
      <dgm:t>
        <a:bodyPr/>
        <a:lstStyle/>
        <a:p>
          <a:endParaRPr lang="en-US"/>
        </a:p>
      </dgm:t>
    </dgm:pt>
    <dgm:pt modelId="{E524C011-7D32-4B02-A50A-BF2896CE5C0C}" type="pres">
      <dgm:prSet presAssocID="{089F5D72-9B98-4CC9-92E2-2B6830C009E8}" presName="linear" presStyleCnt="0">
        <dgm:presLayoutVars>
          <dgm:dir/>
          <dgm:resizeHandles val="exact"/>
        </dgm:presLayoutVars>
      </dgm:prSet>
      <dgm:spPr/>
      <dgm:t>
        <a:bodyPr/>
        <a:lstStyle/>
        <a:p>
          <a:endParaRPr lang="en-US"/>
        </a:p>
      </dgm:t>
    </dgm:pt>
    <dgm:pt modelId="{6AD66DD6-D72A-48CD-BFF5-EB97F1DB5A71}" type="pres">
      <dgm:prSet presAssocID="{AC553059-34BF-4116-A04A-5E1A4E25CBEF}" presName="comp" presStyleCnt="0"/>
      <dgm:spPr/>
      <dgm:t>
        <a:bodyPr/>
        <a:lstStyle/>
        <a:p>
          <a:endParaRPr lang="en-US"/>
        </a:p>
      </dgm:t>
    </dgm:pt>
    <dgm:pt modelId="{B9657658-8A01-4AB0-8070-14B1704D167E}" type="pres">
      <dgm:prSet presAssocID="{AC553059-34BF-4116-A04A-5E1A4E25CBEF}" presName="box" presStyleLbl="node1" presStyleIdx="0" presStyleCnt="5" custLinFactY="9609" custLinFactNeighborY="100000"/>
      <dgm:spPr/>
      <dgm:t>
        <a:bodyPr/>
        <a:lstStyle/>
        <a:p>
          <a:endParaRPr lang="en-US"/>
        </a:p>
      </dgm:t>
    </dgm:pt>
    <dgm:pt modelId="{D79E9614-65B8-4E3D-9C84-63678184EF5B}" type="pres">
      <dgm:prSet presAssocID="{AC553059-34BF-4116-A04A-5E1A4E25CBEF}" presName="img" presStyleLbl="fgImgPlace1" presStyleIdx="0" presStyleCnt="5" custScaleX="64154" custScaleY="113399" custLinFactY="37010" custLinFactNeighborX="-5653" custLinFactNeighborY="100000"/>
      <dgm:spPr>
        <a:blipFill rotWithShape="0">
          <a:blip xmlns:r="http://schemas.openxmlformats.org/officeDocument/2006/relationships" r:embed="rId1"/>
          <a:stretch>
            <a:fillRect/>
          </a:stretch>
        </a:blipFill>
      </dgm:spPr>
      <dgm:t>
        <a:bodyPr/>
        <a:lstStyle/>
        <a:p>
          <a:endParaRPr lang="en-US"/>
        </a:p>
      </dgm:t>
    </dgm:pt>
    <dgm:pt modelId="{B9B4A37A-4086-4426-BBC7-8D6E436B73E8}" type="pres">
      <dgm:prSet presAssocID="{AC553059-34BF-4116-A04A-5E1A4E25CBEF}" presName="text" presStyleLbl="node1" presStyleIdx="0" presStyleCnt="5">
        <dgm:presLayoutVars>
          <dgm:bulletEnabled val="1"/>
        </dgm:presLayoutVars>
      </dgm:prSet>
      <dgm:spPr/>
      <dgm:t>
        <a:bodyPr/>
        <a:lstStyle/>
        <a:p>
          <a:endParaRPr lang="en-US"/>
        </a:p>
      </dgm:t>
    </dgm:pt>
    <dgm:pt modelId="{E1D82F75-A740-4BB7-8959-B439C482C068}" type="pres">
      <dgm:prSet presAssocID="{616DC86B-4796-46E8-99C2-78972384A6F1}" presName="spacer" presStyleCnt="0"/>
      <dgm:spPr/>
      <dgm:t>
        <a:bodyPr/>
        <a:lstStyle/>
        <a:p>
          <a:endParaRPr lang="en-US"/>
        </a:p>
      </dgm:t>
    </dgm:pt>
    <dgm:pt modelId="{F359885B-EF82-4112-86CB-36AB29B0C5A1}" type="pres">
      <dgm:prSet presAssocID="{3ECAE733-D297-4AC6-8211-F8B7527A88EC}" presName="comp" presStyleCnt="0"/>
      <dgm:spPr/>
      <dgm:t>
        <a:bodyPr/>
        <a:lstStyle/>
        <a:p>
          <a:endParaRPr lang="en-US"/>
        </a:p>
      </dgm:t>
    </dgm:pt>
    <dgm:pt modelId="{BD4FA9C0-CBA9-486E-A497-2169726E2542}" type="pres">
      <dgm:prSet presAssocID="{3ECAE733-D297-4AC6-8211-F8B7527A88EC}" presName="box" presStyleLbl="node1" presStyleIdx="1" presStyleCnt="5" custLinFactY="100000" custLinFactNeighborY="120313"/>
      <dgm:spPr/>
      <dgm:t>
        <a:bodyPr/>
        <a:lstStyle/>
        <a:p>
          <a:endParaRPr lang="en-US"/>
        </a:p>
      </dgm:t>
    </dgm:pt>
    <dgm:pt modelId="{67002703-AA6B-4D8B-8ED4-68918A45F38B}" type="pres">
      <dgm:prSet presAssocID="{3ECAE733-D297-4AC6-8211-F8B7527A88EC}" presName="img" presStyleLbl="fgImgPlace1" presStyleIdx="1" presStyleCnt="5" custScaleX="68843" custScaleY="116530" custLinFactY="100000" custLinFactNeighborX="-4349" custLinFactNeighborY="174021"/>
      <dgm:spPr>
        <a:blipFill rotWithShape="0">
          <a:blip xmlns:r="http://schemas.openxmlformats.org/officeDocument/2006/relationships" r:embed="rId2"/>
          <a:stretch>
            <a:fillRect/>
          </a:stretch>
        </a:blipFill>
      </dgm:spPr>
      <dgm:t>
        <a:bodyPr/>
        <a:lstStyle/>
        <a:p>
          <a:endParaRPr lang="en-US"/>
        </a:p>
      </dgm:t>
    </dgm:pt>
    <dgm:pt modelId="{B2A0CFAC-FBA3-4B70-B3F6-E1B4C3187E3A}" type="pres">
      <dgm:prSet presAssocID="{3ECAE733-D297-4AC6-8211-F8B7527A88EC}" presName="text" presStyleLbl="node1" presStyleIdx="1" presStyleCnt="5">
        <dgm:presLayoutVars>
          <dgm:bulletEnabled val="1"/>
        </dgm:presLayoutVars>
      </dgm:prSet>
      <dgm:spPr/>
      <dgm:t>
        <a:bodyPr/>
        <a:lstStyle/>
        <a:p>
          <a:endParaRPr lang="en-US"/>
        </a:p>
      </dgm:t>
    </dgm:pt>
    <dgm:pt modelId="{DEE1C21A-1A55-42FE-B97F-44FFCA82B55A}" type="pres">
      <dgm:prSet presAssocID="{394A1471-EF38-469A-94F0-5B5C15C1808D}" presName="spacer" presStyleCnt="0"/>
      <dgm:spPr/>
      <dgm:t>
        <a:bodyPr/>
        <a:lstStyle/>
        <a:p>
          <a:endParaRPr lang="en-US"/>
        </a:p>
      </dgm:t>
    </dgm:pt>
    <dgm:pt modelId="{49B7156D-2679-4AB2-A8F6-4E2C97221350}" type="pres">
      <dgm:prSet presAssocID="{8AE03A78-73AF-45FF-BE63-C6C1C9DA9C80}" presName="comp" presStyleCnt="0"/>
      <dgm:spPr/>
      <dgm:t>
        <a:bodyPr/>
        <a:lstStyle/>
        <a:p>
          <a:endParaRPr lang="en-US"/>
        </a:p>
      </dgm:t>
    </dgm:pt>
    <dgm:pt modelId="{D17B0316-5528-4CB9-A112-1918EAF72F21}" type="pres">
      <dgm:prSet presAssocID="{8AE03A78-73AF-45FF-BE63-C6C1C9DA9C80}" presName="box" presStyleLbl="node1" presStyleIdx="2" presStyleCnt="5" custLinFactY="-100000" custLinFactNeighborY="-120000"/>
      <dgm:spPr/>
      <dgm:t>
        <a:bodyPr/>
        <a:lstStyle/>
        <a:p>
          <a:endParaRPr lang="en-US"/>
        </a:p>
      </dgm:t>
    </dgm:pt>
    <dgm:pt modelId="{8486C232-02E7-42FB-B433-24B23A993466}" type="pres">
      <dgm:prSet presAssocID="{8AE03A78-73AF-45FF-BE63-C6C1C9DA9C80}" presName="img" presStyleLbl="fgImgPlace1" presStyleIdx="2" presStyleCnt="5" custScaleX="59834" custLinFactY="-100000" custLinFactNeighborX="-6274" custLinFactNeighborY="-176539"/>
      <dgm:spPr>
        <a:blipFill rotWithShape="0">
          <a:blip xmlns:r="http://schemas.openxmlformats.org/officeDocument/2006/relationships" r:embed="rId3"/>
          <a:stretch>
            <a:fillRect/>
          </a:stretch>
        </a:blipFill>
      </dgm:spPr>
      <dgm:t>
        <a:bodyPr/>
        <a:lstStyle/>
        <a:p>
          <a:endParaRPr lang="en-US"/>
        </a:p>
      </dgm:t>
    </dgm:pt>
    <dgm:pt modelId="{F320E662-3C51-41F6-B095-352F66F41B26}" type="pres">
      <dgm:prSet presAssocID="{8AE03A78-73AF-45FF-BE63-C6C1C9DA9C80}" presName="text" presStyleLbl="node1" presStyleIdx="2" presStyleCnt="5">
        <dgm:presLayoutVars>
          <dgm:bulletEnabled val="1"/>
        </dgm:presLayoutVars>
      </dgm:prSet>
      <dgm:spPr/>
      <dgm:t>
        <a:bodyPr/>
        <a:lstStyle/>
        <a:p>
          <a:endParaRPr lang="en-US"/>
        </a:p>
      </dgm:t>
    </dgm:pt>
    <dgm:pt modelId="{F179B013-9DD4-4736-8538-D5F1B45DB076}" type="pres">
      <dgm:prSet presAssocID="{57B135DD-DC2E-4A76-9A07-FFD7D6FBDF35}" presName="spacer" presStyleCnt="0"/>
      <dgm:spPr/>
      <dgm:t>
        <a:bodyPr/>
        <a:lstStyle/>
        <a:p>
          <a:endParaRPr lang="en-US"/>
        </a:p>
      </dgm:t>
    </dgm:pt>
    <dgm:pt modelId="{B4CD3549-2CCA-45DC-8D29-0A7C1B18D881}" type="pres">
      <dgm:prSet presAssocID="{A061F112-6AC3-43FB-968A-F115CA8261F1}" presName="comp" presStyleCnt="0"/>
      <dgm:spPr/>
      <dgm:t>
        <a:bodyPr/>
        <a:lstStyle/>
        <a:p>
          <a:endParaRPr lang="en-US"/>
        </a:p>
      </dgm:t>
    </dgm:pt>
    <dgm:pt modelId="{13DAFE2E-C97D-42A1-B4D7-786A066BCA09}" type="pres">
      <dgm:prSet presAssocID="{A061F112-6AC3-43FB-968A-F115CA8261F1}" presName="box" presStyleLbl="node1" presStyleIdx="3" presStyleCnt="5" custLinFactY="38850" custLinFactNeighborX="-901" custLinFactNeighborY="100000"/>
      <dgm:spPr/>
      <dgm:t>
        <a:bodyPr/>
        <a:lstStyle/>
        <a:p>
          <a:endParaRPr lang="en-US"/>
        </a:p>
      </dgm:t>
    </dgm:pt>
    <dgm:pt modelId="{6B7CF0B7-81B0-40AA-A407-C1EDB751E448}" type="pres">
      <dgm:prSet presAssocID="{A061F112-6AC3-43FB-968A-F115CA8261F1}" presName="img" presStyleLbl="fgImgPlace1" presStyleIdx="3" presStyleCnt="5" custScaleX="59834" custLinFactY="41196" custLinFactNeighborX="-3105" custLinFactNeighborY="100000"/>
      <dgm:spPr>
        <a:blipFill rotWithShape="0">
          <a:blip xmlns:r="http://schemas.openxmlformats.org/officeDocument/2006/relationships" r:embed="rId4"/>
          <a:stretch>
            <a:fillRect/>
          </a:stretch>
        </a:blipFill>
      </dgm:spPr>
      <dgm:t>
        <a:bodyPr/>
        <a:lstStyle/>
        <a:p>
          <a:endParaRPr lang="en-US"/>
        </a:p>
      </dgm:t>
    </dgm:pt>
    <dgm:pt modelId="{230D1C96-BF6F-4AF3-A480-191B720FEB38}" type="pres">
      <dgm:prSet presAssocID="{A061F112-6AC3-43FB-968A-F115CA8261F1}" presName="text" presStyleLbl="node1" presStyleIdx="3" presStyleCnt="5">
        <dgm:presLayoutVars>
          <dgm:bulletEnabled val="1"/>
        </dgm:presLayoutVars>
      </dgm:prSet>
      <dgm:spPr/>
      <dgm:t>
        <a:bodyPr/>
        <a:lstStyle/>
        <a:p>
          <a:endParaRPr lang="en-US"/>
        </a:p>
      </dgm:t>
    </dgm:pt>
    <dgm:pt modelId="{548C45ED-4D3D-4FEF-8659-06C3F0FB9B60}" type="pres">
      <dgm:prSet presAssocID="{24C070E8-59EC-4E4A-AA7A-DB04CA646870}" presName="spacer" presStyleCnt="0"/>
      <dgm:spPr/>
      <dgm:t>
        <a:bodyPr/>
        <a:lstStyle/>
        <a:p>
          <a:endParaRPr lang="en-US"/>
        </a:p>
      </dgm:t>
    </dgm:pt>
    <dgm:pt modelId="{44BA8CA7-8972-4677-A2CE-D5B3BA5D8B61}" type="pres">
      <dgm:prSet presAssocID="{C0CEFE89-6747-4712-B8DA-EA3F903B1F29}" presName="comp" presStyleCnt="0"/>
      <dgm:spPr/>
      <dgm:t>
        <a:bodyPr/>
        <a:lstStyle/>
        <a:p>
          <a:endParaRPr lang="en-US"/>
        </a:p>
      </dgm:t>
    </dgm:pt>
    <dgm:pt modelId="{082990CB-61A8-4A3C-94D6-DD0C88EDF4CB}" type="pres">
      <dgm:prSet presAssocID="{C0CEFE89-6747-4712-B8DA-EA3F903B1F29}" presName="box" presStyleLbl="node1" presStyleIdx="4" presStyleCnt="5" custLinFactY="-100000" custLinFactNeighborY="-122136"/>
      <dgm:spPr/>
      <dgm:t>
        <a:bodyPr/>
        <a:lstStyle/>
        <a:p>
          <a:endParaRPr lang="en-US"/>
        </a:p>
      </dgm:t>
    </dgm:pt>
    <dgm:pt modelId="{A589DA0E-DCAF-4B3E-8ACB-9689626415B9}" type="pres">
      <dgm:prSet presAssocID="{C0CEFE89-6747-4712-B8DA-EA3F903B1F29}" presName="img" presStyleLbl="fgImgPlace1" presStyleIdx="4" presStyleCnt="5" custScaleX="66292" custLinFactY="-100000" custLinFactNeighborX="-4971" custLinFactNeighborY="-177843"/>
      <dgm:spPr>
        <a:blipFill rotWithShape="0">
          <a:blip xmlns:r="http://schemas.openxmlformats.org/officeDocument/2006/relationships" r:embed="rId5"/>
          <a:stretch>
            <a:fillRect/>
          </a:stretch>
        </a:blipFill>
      </dgm:spPr>
      <dgm:t>
        <a:bodyPr/>
        <a:lstStyle/>
        <a:p>
          <a:endParaRPr lang="en-US"/>
        </a:p>
      </dgm:t>
    </dgm:pt>
    <dgm:pt modelId="{CFCB1D2A-F566-45BE-A0AB-872B4E9F13AF}" type="pres">
      <dgm:prSet presAssocID="{C0CEFE89-6747-4712-B8DA-EA3F903B1F29}" presName="text" presStyleLbl="node1" presStyleIdx="4" presStyleCnt="5">
        <dgm:presLayoutVars>
          <dgm:bulletEnabled val="1"/>
        </dgm:presLayoutVars>
      </dgm:prSet>
      <dgm:spPr/>
      <dgm:t>
        <a:bodyPr/>
        <a:lstStyle/>
        <a:p>
          <a:endParaRPr lang="en-US"/>
        </a:p>
      </dgm:t>
    </dgm:pt>
  </dgm:ptLst>
  <dgm:cxnLst>
    <dgm:cxn modelId="{5A6FFA62-5231-435B-9636-CFDDCE556235}" srcId="{3ECAE733-D297-4AC6-8211-F8B7527A88EC}" destId="{683BC1C5-1816-4740-8F7F-0773B2AD0B64}" srcOrd="0" destOrd="0" parTransId="{A857A020-F3FD-46BE-BE58-4E842095F4DE}" sibTransId="{B88ACAD2-CBD5-44ED-836A-F6F0E4C0075B}"/>
    <dgm:cxn modelId="{5C54A13B-2842-4FE1-AFEE-12ADFE6C6604}" srcId="{089F5D72-9B98-4CC9-92E2-2B6830C009E8}" destId="{A061F112-6AC3-43FB-968A-F115CA8261F1}" srcOrd="3" destOrd="0" parTransId="{424F7D38-E8D5-4C87-93BD-612BA0FAF291}" sibTransId="{24C070E8-59EC-4E4A-AA7A-DB04CA646870}"/>
    <dgm:cxn modelId="{7F5BCF4E-E213-A844-B94B-763FE2BE1628}" type="presOf" srcId="{8AE03A78-73AF-45FF-BE63-C6C1C9DA9C80}" destId="{F320E662-3C51-41F6-B095-352F66F41B26}" srcOrd="1" destOrd="0" presId="urn:microsoft.com/office/officeart/2005/8/layout/vList4#1"/>
    <dgm:cxn modelId="{972ACC62-AB2D-4E52-9086-D2E7B1689F45}" srcId="{089F5D72-9B98-4CC9-92E2-2B6830C009E8}" destId="{AC553059-34BF-4116-A04A-5E1A4E25CBEF}" srcOrd="0" destOrd="0" parTransId="{23BCA86C-FA7D-490C-95AF-C8A71E38A138}" sibTransId="{616DC86B-4796-46E8-99C2-78972384A6F1}"/>
    <dgm:cxn modelId="{A67B30E3-1CB4-2248-B1C4-156433C981D9}" type="presOf" srcId="{19011BB2-DFFF-47BF-AC06-ABE53577A778}" destId="{B9B4A37A-4086-4426-BBC7-8D6E436B73E8}" srcOrd="1" destOrd="1" presId="urn:microsoft.com/office/officeart/2005/8/layout/vList4#1"/>
    <dgm:cxn modelId="{AD9575BD-3EE1-AB4C-BAB0-A53D15F10056}" type="presOf" srcId="{089F5D72-9B98-4CC9-92E2-2B6830C009E8}" destId="{E524C011-7D32-4B02-A50A-BF2896CE5C0C}" srcOrd="0" destOrd="0" presId="urn:microsoft.com/office/officeart/2005/8/layout/vList4#1"/>
    <dgm:cxn modelId="{1A9695ED-0BF3-3A4F-AC09-3664CDBCD285}" type="presOf" srcId="{8AE03A78-73AF-45FF-BE63-C6C1C9DA9C80}" destId="{D17B0316-5528-4CB9-A112-1918EAF72F21}" srcOrd="0" destOrd="0" presId="urn:microsoft.com/office/officeart/2005/8/layout/vList4#1"/>
    <dgm:cxn modelId="{AAA219A6-A214-3446-86BD-A454B6DB1EE7}" type="presOf" srcId="{A061F112-6AC3-43FB-968A-F115CA8261F1}" destId="{230D1C96-BF6F-4AF3-A480-191B720FEB38}" srcOrd="1" destOrd="0" presId="urn:microsoft.com/office/officeart/2005/8/layout/vList4#1"/>
    <dgm:cxn modelId="{0DAFB0FF-61D3-3F47-8263-4BB8E594AF1E}" type="presOf" srcId="{683BC1C5-1816-4740-8F7F-0773B2AD0B64}" destId="{BD4FA9C0-CBA9-486E-A497-2169726E2542}" srcOrd="0" destOrd="1" presId="urn:microsoft.com/office/officeart/2005/8/layout/vList4#1"/>
    <dgm:cxn modelId="{FED7D9E8-5CF6-ED45-9D7F-19E953D0F95E}" type="presOf" srcId="{A061F112-6AC3-43FB-968A-F115CA8261F1}" destId="{13DAFE2E-C97D-42A1-B4D7-786A066BCA09}" srcOrd="0" destOrd="0" presId="urn:microsoft.com/office/officeart/2005/8/layout/vList4#1"/>
    <dgm:cxn modelId="{944CEFAB-87A3-1E49-B14A-8F904DEA0E83}" type="presOf" srcId="{3ECAE733-D297-4AC6-8211-F8B7527A88EC}" destId="{BD4FA9C0-CBA9-486E-A497-2169726E2542}" srcOrd="0" destOrd="0" presId="urn:microsoft.com/office/officeart/2005/8/layout/vList4#1"/>
    <dgm:cxn modelId="{40D7C5B8-5719-4F2C-9C0B-59C71077271B}" srcId="{C0CEFE89-6747-4712-B8DA-EA3F903B1F29}" destId="{2CFBA238-23F9-4142-816F-75700E421C82}" srcOrd="0" destOrd="0" parTransId="{92AADEA9-8BB7-44CB-9F74-D52F42008AB6}" sibTransId="{1481F017-92B3-47C3-9F30-F7085CBDD8C2}"/>
    <dgm:cxn modelId="{83C7A84E-082D-4778-BDFF-4F8D82446328}" srcId="{089F5D72-9B98-4CC9-92E2-2B6830C009E8}" destId="{8AE03A78-73AF-45FF-BE63-C6C1C9DA9C80}" srcOrd="2" destOrd="0" parTransId="{47B3ACF0-7BD3-46A5-94A9-CD28C3032451}" sibTransId="{57B135DD-DC2E-4A76-9A07-FFD7D6FBDF35}"/>
    <dgm:cxn modelId="{FFEE5BC8-4830-4376-88C2-12E7B372EF03}" srcId="{A061F112-6AC3-43FB-968A-F115CA8261F1}" destId="{75171195-C304-40F2-8B45-D8A0F0EBBD1A}" srcOrd="0" destOrd="0" parTransId="{A8D51468-3048-46F7-AEDE-231268A945FF}" sibTransId="{343ADE68-B3D0-4604-AACA-F18ABA5492BC}"/>
    <dgm:cxn modelId="{58C3DCD1-4A49-4821-BE94-CC2DD6768F1A}" srcId="{8AE03A78-73AF-45FF-BE63-C6C1C9DA9C80}" destId="{5E3D19DB-AF3C-45A0-BCE8-9A2E1D979A4D}" srcOrd="0" destOrd="0" parTransId="{54852D3C-63B4-4265-BDE1-18A9256AB0F5}" sibTransId="{A05DB10B-F8B7-4C8E-B779-818AF38659C4}"/>
    <dgm:cxn modelId="{E8212DE5-2F43-5E47-A8DA-8A916A65E4D3}" type="presOf" srcId="{AC553059-34BF-4116-A04A-5E1A4E25CBEF}" destId="{B9657658-8A01-4AB0-8070-14B1704D167E}" srcOrd="0" destOrd="0" presId="urn:microsoft.com/office/officeart/2005/8/layout/vList4#1"/>
    <dgm:cxn modelId="{83684E7C-FB62-9644-AA68-1FDC49BE7F28}" type="presOf" srcId="{3ECAE733-D297-4AC6-8211-F8B7527A88EC}" destId="{B2A0CFAC-FBA3-4B70-B3F6-E1B4C3187E3A}" srcOrd="1" destOrd="0" presId="urn:microsoft.com/office/officeart/2005/8/layout/vList4#1"/>
    <dgm:cxn modelId="{EACF7E0F-E1C6-9C46-9A57-39D6051497AC}" type="presOf" srcId="{2CFBA238-23F9-4142-816F-75700E421C82}" destId="{082990CB-61A8-4A3C-94D6-DD0C88EDF4CB}" srcOrd="0" destOrd="1" presId="urn:microsoft.com/office/officeart/2005/8/layout/vList4#1"/>
    <dgm:cxn modelId="{6AA6C453-1964-4562-B199-F832CEE2F87E}" srcId="{089F5D72-9B98-4CC9-92E2-2B6830C009E8}" destId="{3ECAE733-D297-4AC6-8211-F8B7527A88EC}" srcOrd="1" destOrd="0" parTransId="{C8EF18C2-DFD1-4F8A-810F-254E3C848254}" sibTransId="{394A1471-EF38-469A-94F0-5B5C15C1808D}"/>
    <dgm:cxn modelId="{26CE4A43-8F85-924B-B6A8-A03BE254202C}" type="presOf" srcId="{19011BB2-DFFF-47BF-AC06-ABE53577A778}" destId="{B9657658-8A01-4AB0-8070-14B1704D167E}" srcOrd="0" destOrd="1" presId="urn:microsoft.com/office/officeart/2005/8/layout/vList4#1"/>
    <dgm:cxn modelId="{19C54047-0BE0-5D4D-9293-212A83993102}" type="presOf" srcId="{2CFBA238-23F9-4142-816F-75700E421C82}" destId="{CFCB1D2A-F566-45BE-A0AB-872B4E9F13AF}" srcOrd="1" destOrd="1" presId="urn:microsoft.com/office/officeart/2005/8/layout/vList4#1"/>
    <dgm:cxn modelId="{4BE845BE-2968-403D-964A-2F8DDA773584}" srcId="{089F5D72-9B98-4CC9-92E2-2B6830C009E8}" destId="{C0CEFE89-6747-4712-B8DA-EA3F903B1F29}" srcOrd="4" destOrd="0" parTransId="{AB220D84-0AAB-4AC1-B85B-CD2BA4CEDB42}" sibTransId="{E63FDF20-B2CB-43B3-A0C0-039C4DF5DCA7}"/>
    <dgm:cxn modelId="{E06D4A52-9CC0-AC4E-A8FE-DFBFF30C4BD8}" type="presOf" srcId="{75171195-C304-40F2-8B45-D8A0F0EBBD1A}" destId="{13DAFE2E-C97D-42A1-B4D7-786A066BCA09}" srcOrd="0" destOrd="1" presId="urn:microsoft.com/office/officeart/2005/8/layout/vList4#1"/>
    <dgm:cxn modelId="{B88A3CE1-B800-AF43-B985-EE684A038DDC}" type="presOf" srcId="{C0CEFE89-6747-4712-B8DA-EA3F903B1F29}" destId="{082990CB-61A8-4A3C-94D6-DD0C88EDF4CB}" srcOrd="0" destOrd="0" presId="urn:microsoft.com/office/officeart/2005/8/layout/vList4#1"/>
    <dgm:cxn modelId="{76516E56-BE17-4DE8-A9F0-E6FD08EB214C}" srcId="{AC553059-34BF-4116-A04A-5E1A4E25CBEF}" destId="{19011BB2-DFFF-47BF-AC06-ABE53577A778}" srcOrd="0" destOrd="0" parTransId="{B063835E-F5F4-4CA8-8065-88D19F792B9F}" sibTransId="{24F67A67-3B92-4206-83B5-D43758B845A4}"/>
    <dgm:cxn modelId="{DBDFA374-6826-AF44-8518-6B6EB4AC8020}" type="presOf" srcId="{5E3D19DB-AF3C-45A0-BCE8-9A2E1D979A4D}" destId="{F320E662-3C51-41F6-B095-352F66F41B26}" srcOrd="1" destOrd="1" presId="urn:microsoft.com/office/officeart/2005/8/layout/vList4#1"/>
    <dgm:cxn modelId="{61D14EA8-DEF3-1B43-B1F5-C89C34815D89}" type="presOf" srcId="{5E3D19DB-AF3C-45A0-BCE8-9A2E1D979A4D}" destId="{D17B0316-5528-4CB9-A112-1918EAF72F21}" srcOrd="0" destOrd="1" presId="urn:microsoft.com/office/officeart/2005/8/layout/vList4#1"/>
    <dgm:cxn modelId="{E6F87A67-EC0B-FD4F-B607-259E8F959C33}" type="presOf" srcId="{C0CEFE89-6747-4712-B8DA-EA3F903B1F29}" destId="{CFCB1D2A-F566-45BE-A0AB-872B4E9F13AF}" srcOrd="1" destOrd="0" presId="urn:microsoft.com/office/officeart/2005/8/layout/vList4#1"/>
    <dgm:cxn modelId="{D428EA54-88DC-A248-9F6E-4B11F4F7C6CF}" type="presOf" srcId="{683BC1C5-1816-4740-8F7F-0773B2AD0B64}" destId="{B2A0CFAC-FBA3-4B70-B3F6-E1B4C3187E3A}" srcOrd="1" destOrd="1" presId="urn:microsoft.com/office/officeart/2005/8/layout/vList4#1"/>
    <dgm:cxn modelId="{B483347F-3B15-D344-9621-30DA88EC1ABB}" type="presOf" srcId="{AC553059-34BF-4116-A04A-5E1A4E25CBEF}" destId="{B9B4A37A-4086-4426-BBC7-8D6E436B73E8}" srcOrd="1" destOrd="0" presId="urn:microsoft.com/office/officeart/2005/8/layout/vList4#1"/>
    <dgm:cxn modelId="{A8355ACD-E6C4-D147-85A5-127DDC8957E0}" type="presOf" srcId="{75171195-C304-40F2-8B45-D8A0F0EBBD1A}" destId="{230D1C96-BF6F-4AF3-A480-191B720FEB38}" srcOrd="1" destOrd="1" presId="urn:microsoft.com/office/officeart/2005/8/layout/vList4#1"/>
    <dgm:cxn modelId="{52A4274B-6F17-7A4E-840B-A187FA4E4E14}" type="presParOf" srcId="{E524C011-7D32-4B02-A50A-BF2896CE5C0C}" destId="{6AD66DD6-D72A-48CD-BFF5-EB97F1DB5A71}" srcOrd="0" destOrd="0" presId="urn:microsoft.com/office/officeart/2005/8/layout/vList4#1"/>
    <dgm:cxn modelId="{13690E4E-DB12-AF4D-A7D0-2ECAE0D04FD3}" type="presParOf" srcId="{6AD66DD6-D72A-48CD-BFF5-EB97F1DB5A71}" destId="{B9657658-8A01-4AB0-8070-14B1704D167E}" srcOrd="0" destOrd="0" presId="urn:microsoft.com/office/officeart/2005/8/layout/vList4#1"/>
    <dgm:cxn modelId="{FDD9EC38-1C60-3540-9746-1DE6F39A9CA8}" type="presParOf" srcId="{6AD66DD6-D72A-48CD-BFF5-EB97F1DB5A71}" destId="{D79E9614-65B8-4E3D-9C84-63678184EF5B}" srcOrd="1" destOrd="0" presId="urn:microsoft.com/office/officeart/2005/8/layout/vList4#1"/>
    <dgm:cxn modelId="{8AB17225-FF7C-B64E-96FA-D7E22FCEA7CB}" type="presParOf" srcId="{6AD66DD6-D72A-48CD-BFF5-EB97F1DB5A71}" destId="{B9B4A37A-4086-4426-BBC7-8D6E436B73E8}" srcOrd="2" destOrd="0" presId="urn:microsoft.com/office/officeart/2005/8/layout/vList4#1"/>
    <dgm:cxn modelId="{02C64A2D-D559-9D4C-BCC2-4878FC5FC8F7}" type="presParOf" srcId="{E524C011-7D32-4B02-A50A-BF2896CE5C0C}" destId="{E1D82F75-A740-4BB7-8959-B439C482C068}" srcOrd="1" destOrd="0" presId="urn:microsoft.com/office/officeart/2005/8/layout/vList4#1"/>
    <dgm:cxn modelId="{4B454750-BFD5-A949-9DC3-1E037D061544}" type="presParOf" srcId="{E524C011-7D32-4B02-A50A-BF2896CE5C0C}" destId="{F359885B-EF82-4112-86CB-36AB29B0C5A1}" srcOrd="2" destOrd="0" presId="urn:microsoft.com/office/officeart/2005/8/layout/vList4#1"/>
    <dgm:cxn modelId="{35D3DFAE-DBE3-CD49-8863-088467E50B11}" type="presParOf" srcId="{F359885B-EF82-4112-86CB-36AB29B0C5A1}" destId="{BD4FA9C0-CBA9-486E-A497-2169726E2542}" srcOrd="0" destOrd="0" presId="urn:microsoft.com/office/officeart/2005/8/layout/vList4#1"/>
    <dgm:cxn modelId="{759B1171-F7F8-B14B-820B-0CF5EF42661A}" type="presParOf" srcId="{F359885B-EF82-4112-86CB-36AB29B0C5A1}" destId="{67002703-AA6B-4D8B-8ED4-68918A45F38B}" srcOrd="1" destOrd="0" presId="urn:microsoft.com/office/officeart/2005/8/layout/vList4#1"/>
    <dgm:cxn modelId="{C5E12523-5661-FF40-AA30-DA34F007AD5F}" type="presParOf" srcId="{F359885B-EF82-4112-86CB-36AB29B0C5A1}" destId="{B2A0CFAC-FBA3-4B70-B3F6-E1B4C3187E3A}" srcOrd="2" destOrd="0" presId="urn:microsoft.com/office/officeart/2005/8/layout/vList4#1"/>
    <dgm:cxn modelId="{3B2D48A4-3A34-5C41-A6C0-4378BACE3016}" type="presParOf" srcId="{E524C011-7D32-4B02-A50A-BF2896CE5C0C}" destId="{DEE1C21A-1A55-42FE-B97F-44FFCA82B55A}" srcOrd="3" destOrd="0" presId="urn:microsoft.com/office/officeart/2005/8/layout/vList4#1"/>
    <dgm:cxn modelId="{F3EEE125-EEAE-F84F-A3E6-2B928D616C06}" type="presParOf" srcId="{E524C011-7D32-4B02-A50A-BF2896CE5C0C}" destId="{49B7156D-2679-4AB2-A8F6-4E2C97221350}" srcOrd="4" destOrd="0" presId="urn:microsoft.com/office/officeart/2005/8/layout/vList4#1"/>
    <dgm:cxn modelId="{750FB940-A294-9D4D-8588-C74933B8781E}" type="presParOf" srcId="{49B7156D-2679-4AB2-A8F6-4E2C97221350}" destId="{D17B0316-5528-4CB9-A112-1918EAF72F21}" srcOrd="0" destOrd="0" presId="urn:microsoft.com/office/officeart/2005/8/layout/vList4#1"/>
    <dgm:cxn modelId="{D89F5997-7DFB-8D46-B774-09AC5A6FE869}" type="presParOf" srcId="{49B7156D-2679-4AB2-A8F6-4E2C97221350}" destId="{8486C232-02E7-42FB-B433-24B23A993466}" srcOrd="1" destOrd="0" presId="urn:microsoft.com/office/officeart/2005/8/layout/vList4#1"/>
    <dgm:cxn modelId="{1C728484-7350-D14C-A3A4-49013B04061F}" type="presParOf" srcId="{49B7156D-2679-4AB2-A8F6-4E2C97221350}" destId="{F320E662-3C51-41F6-B095-352F66F41B26}" srcOrd="2" destOrd="0" presId="urn:microsoft.com/office/officeart/2005/8/layout/vList4#1"/>
    <dgm:cxn modelId="{8FEF3DA5-1D2C-B648-9C14-A729958C05CE}" type="presParOf" srcId="{E524C011-7D32-4B02-A50A-BF2896CE5C0C}" destId="{F179B013-9DD4-4736-8538-D5F1B45DB076}" srcOrd="5" destOrd="0" presId="urn:microsoft.com/office/officeart/2005/8/layout/vList4#1"/>
    <dgm:cxn modelId="{C3C50C71-D5EB-7041-A7AB-59F12039233B}" type="presParOf" srcId="{E524C011-7D32-4B02-A50A-BF2896CE5C0C}" destId="{B4CD3549-2CCA-45DC-8D29-0A7C1B18D881}" srcOrd="6" destOrd="0" presId="urn:microsoft.com/office/officeart/2005/8/layout/vList4#1"/>
    <dgm:cxn modelId="{1EEAA2E4-8820-D642-A88A-EAFBAF5F5001}" type="presParOf" srcId="{B4CD3549-2CCA-45DC-8D29-0A7C1B18D881}" destId="{13DAFE2E-C97D-42A1-B4D7-786A066BCA09}" srcOrd="0" destOrd="0" presId="urn:microsoft.com/office/officeart/2005/8/layout/vList4#1"/>
    <dgm:cxn modelId="{5F1BCB6C-087C-B045-8148-E553264EAFD6}" type="presParOf" srcId="{B4CD3549-2CCA-45DC-8D29-0A7C1B18D881}" destId="{6B7CF0B7-81B0-40AA-A407-C1EDB751E448}" srcOrd="1" destOrd="0" presId="urn:microsoft.com/office/officeart/2005/8/layout/vList4#1"/>
    <dgm:cxn modelId="{F15712CF-9791-354E-91B6-DF508C016E03}" type="presParOf" srcId="{B4CD3549-2CCA-45DC-8D29-0A7C1B18D881}" destId="{230D1C96-BF6F-4AF3-A480-191B720FEB38}" srcOrd="2" destOrd="0" presId="urn:microsoft.com/office/officeart/2005/8/layout/vList4#1"/>
    <dgm:cxn modelId="{2EFDC610-A90E-5342-91B7-7FF8AC80D893}" type="presParOf" srcId="{E524C011-7D32-4B02-A50A-BF2896CE5C0C}" destId="{548C45ED-4D3D-4FEF-8659-06C3F0FB9B60}" srcOrd="7" destOrd="0" presId="urn:microsoft.com/office/officeart/2005/8/layout/vList4#1"/>
    <dgm:cxn modelId="{F99F73F2-CD40-1142-9145-2F30153EFAA8}" type="presParOf" srcId="{E524C011-7D32-4B02-A50A-BF2896CE5C0C}" destId="{44BA8CA7-8972-4677-A2CE-D5B3BA5D8B61}" srcOrd="8" destOrd="0" presId="urn:microsoft.com/office/officeart/2005/8/layout/vList4#1"/>
    <dgm:cxn modelId="{4170BB55-F35C-FC4A-92AD-294E94498ADC}" type="presParOf" srcId="{44BA8CA7-8972-4677-A2CE-D5B3BA5D8B61}" destId="{082990CB-61A8-4A3C-94D6-DD0C88EDF4CB}" srcOrd="0" destOrd="0" presId="urn:microsoft.com/office/officeart/2005/8/layout/vList4#1"/>
    <dgm:cxn modelId="{0B41AD13-5EE3-3046-8DDA-551AF51BBEB3}" type="presParOf" srcId="{44BA8CA7-8972-4677-A2CE-D5B3BA5D8B61}" destId="{A589DA0E-DCAF-4B3E-8ACB-9689626415B9}" srcOrd="1" destOrd="0" presId="urn:microsoft.com/office/officeart/2005/8/layout/vList4#1"/>
    <dgm:cxn modelId="{F7FB137B-85D0-794B-AFB4-1E2C0EFE34B1}" type="presParOf" srcId="{44BA8CA7-8972-4677-A2CE-D5B3BA5D8B61}" destId="{CFCB1D2A-F566-45BE-A0AB-872B4E9F13A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1E6434C9-0E08-42C5-B404-C558E18FB4E2}" type="datetimeFigureOut">
              <a:rPr lang="en-US" altLang="en-US"/>
              <a:pPr/>
              <a:t>11/11/2015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DE4E50AE-7BCE-416F-89F1-79D7CF666D02}" type="slidenum">
              <a:rPr lang="en-US" altLang="en-US"/>
              <a:pPr/>
              <a:t>‹#›</a:t>
            </a:fld>
            <a:endParaRPr lang="en-US" altLang="en-US"/>
          </a:p>
        </p:txBody>
      </p:sp>
    </p:spTree>
    <p:extLst>
      <p:ext uri="{BB962C8B-B14F-4D97-AF65-F5344CB8AC3E}">
        <p14:creationId xmlns:p14="http://schemas.microsoft.com/office/powerpoint/2010/main" val="1702541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6CE535BE-76DD-4179-B7AC-2E8603DE13D9}" type="datetimeFigureOut">
              <a:rPr lang="en-US" altLang="en-US"/>
              <a:pPr/>
              <a:t>11/11/2015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1B4E76A7-28E5-4F1E-8CA1-DF481970BA05}" type="slidenum">
              <a:rPr lang="en-US" altLang="en-US"/>
              <a:pPr/>
              <a:t>‹#›</a:t>
            </a:fld>
            <a:endParaRPr lang="en-US" altLang="en-US"/>
          </a:p>
        </p:txBody>
      </p:sp>
    </p:spTree>
    <p:extLst>
      <p:ext uri="{BB962C8B-B14F-4D97-AF65-F5344CB8AC3E}">
        <p14:creationId xmlns:p14="http://schemas.microsoft.com/office/powerpoint/2010/main" val="42198268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40A11F-442D-A34F-88AD-9EC1605D748F}" type="slidenum">
              <a:rPr lang="en-US" smtClean="0"/>
              <a:pPr>
                <a:defRPr/>
              </a:pPr>
              <a:t>9</a:t>
            </a:fld>
            <a:endParaRPr lang="en-US" dirty="0"/>
          </a:p>
        </p:txBody>
      </p:sp>
    </p:spTree>
    <p:extLst>
      <p:ext uri="{BB962C8B-B14F-4D97-AF65-F5344CB8AC3E}">
        <p14:creationId xmlns:p14="http://schemas.microsoft.com/office/powerpoint/2010/main" val="406902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E76A7-28E5-4F1E-8CA1-DF481970BA05}" type="slidenum">
              <a:rPr lang="en-US" altLang="en-US" smtClean="0"/>
              <a:pPr/>
              <a:t>10</a:t>
            </a:fld>
            <a:endParaRPr lang="en-US" altLang="en-US"/>
          </a:p>
        </p:txBody>
      </p:sp>
    </p:spTree>
    <p:extLst>
      <p:ext uri="{BB962C8B-B14F-4D97-AF65-F5344CB8AC3E}">
        <p14:creationId xmlns:p14="http://schemas.microsoft.com/office/powerpoint/2010/main" val="399919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E76A7-28E5-4F1E-8CA1-DF481970BA05}" type="slidenum">
              <a:rPr lang="en-US" altLang="en-US" smtClean="0"/>
              <a:pPr/>
              <a:t>11</a:t>
            </a:fld>
            <a:endParaRPr lang="en-US" altLang="en-US"/>
          </a:p>
        </p:txBody>
      </p:sp>
    </p:spTree>
    <p:extLst>
      <p:ext uri="{BB962C8B-B14F-4D97-AF65-F5344CB8AC3E}">
        <p14:creationId xmlns:p14="http://schemas.microsoft.com/office/powerpoint/2010/main" val="320324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E76A7-28E5-4F1E-8CA1-DF481970BA05}" type="slidenum">
              <a:rPr lang="en-US" altLang="en-US" smtClean="0"/>
              <a:pPr/>
              <a:t>12</a:t>
            </a:fld>
            <a:endParaRPr lang="en-US" altLang="en-US"/>
          </a:p>
        </p:txBody>
      </p:sp>
    </p:spTree>
    <p:extLst>
      <p:ext uri="{BB962C8B-B14F-4D97-AF65-F5344CB8AC3E}">
        <p14:creationId xmlns:p14="http://schemas.microsoft.com/office/powerpoint/2010/main" val="204245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E76A7-28E5-4F1E-8CA1-DF481970BA05}" type="slidenum">
              <a:rPr lang="en-US" altLang="en-US" smtClean="0"/>
              <a:pPr/>
              <a:t>13</a:t>
            </a:fld>
            <a:endParaRPr lang="en-US" altLang="en-US"/>
          </a:p>
        </p:txBody>
      </p:sp>
    </p:spTree>
    <p:extLst>
      <p:ext uri="{BB962C8B-B14F-4D97-AF65-F5344CB8AC3E}">
        <p14:creationId xmlns:p14="http://schemas.microsoft.com/office/powerpoint/2010/main" val="300070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77353809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40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smtClean="0"/>
              <a:t>10/13/2015</a:t>
            </a:r>
            <a:endParaRPr lang="en-US" altLang="en-US"/>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A. Valishev | IOTA Program - APT Seminar</a:t>
            </a:r>
            <a:endParaRPr lang="en-US" b="1" dirty="0"/>
          </a:p>
        </p:txBody>
      </p:sp>
      <p:sp>
        <p:nvSpPr>
          <p:cNvPr id="6" name="Slide Number Placeholder 5"/>
          <p:cNvSpPr>
            <a:spLocks noGrp="1"/>
          </p:cNvSpPr>
          <p:nvPr>
            <p:ph type="sldNum" sz="quarter" idx="12"/>
          </p:nvPr>
        </p:nvSpPr>
        <p:spPr/>
        <p:txBody>
          <a:bodyPr/>
          <a:lstStyle>
            <a:lvl1pPr>
              <a:defRPr/>
            </a:lvl1pPr>
          </a:lstStyle>
          <a:p>
            <a:fld id="{BBFB9D8C-2882-41F9-92E5-94261C5AF937}" type="slidenum">
              <a:rPr lang="en-US" altLang="en-US"/>
              <a:pPr/>
              <a:t>‹#›</a:t>
            </a:fld>
            <a:endParaRPr lang="en-US" altLang="en-US"/>
          </a:p>
        </p:txBody>
      </p:sp>
    </p:spTree>
    <p:extLst>
      <p:ext uri="{BB962C8B-B14F-4D97-AF65-F5344CB8AC3E}">
        <p14:creationId xmlns:p14="http://schemas.microsoft.com/office/powerpoint/2010/main" val="278075042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smtClean="0"/>
              <a:t>10/13/2015</a:t>
            </a:r>
            <a:endParaRPr lang="en-US" altLang="en-US"/>
          </a:p>
        </p:txBody>
      </p:sp>
      <p:sp>
        <p:nvSpPr>
          <p:cNvPr id="8" name="Footer Placeholder 4"/>
          <p:cNvSpPr>
            <a:spLocks noGrp="1"/>
          </p:cNvSpPr>
          <p:nvPr>
            <p:ph type="ftr" sz="quarter" idx="20"/>
          </p:nvPr>
        </p:nvSpPr>
        <p:spPr/>
        <p:txBody>
          <a:bodyPr/>
          <a:lstStyle>
            <a:lvl1pPr>
              <a:defRPr/>
            </a:lvl1pPr>
          </a:lstStyle>
          <a:p>
            <a:pPr>
              <a:defRPr/>
            </a:pPr>
            <a:r>
              <a:rPr lang="en-US" smtClean="0"/>
              <a:t>A. Valishev | IOTA Program - APT Seminar</a:t>
            </a:r>
            <a:endParaRPr lang="en-US" b="1"/>
          </a:p>
        </p:txBody>
      </p:sp>
      <p:sp>
        <p:nvSpPr>
          <p:cNvPr id="9" name="Slide Number Placeholder 5"/>
          <p:cNvSpPr>
            <a:spLocks noGrp="1"/>
          </p:cNvSpPr>
          <p:nvPr>
            <p:ph type="sldNum" sz="quarter" idx="21"/>
          </p:nvPr>
        </p:nvSpPr>
        <p:spPr/>
        <p:txBody>
          <a:bodyPr/>
          <a:lstStyle>
            <a:lvl1pPr>
              <a:defRPr/>
            </a:lvl1pPr>
          </a:lstStyle>
          <a:p>
            <a:fld id="{A3A6F847-EEB2-4562-8922-6C1018EC1B99}" type="slidenum">
              <a:rPr lang="en-US" altLang="en-US"/>
              <a:pPr/>
              <a:t>‹#›</a:t>
            </a:fld>
            <a:endParaRPr lang="en-US" altLang="en-US"/>
          </a:p>
        </p:txBody>
      </p:sp>
    </p:spTree>
    <p:extLst>
      <p:ext uri="{BB962C8B-B14F-4D97-AF65-F5344CB8AC3E}">
        <p14:creationId xmlns:p14="http://schemas.microsoft.com/office/powerpoint/2010/main" val="218678056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10/13/2015</a:t>
            </a:r>
            <a:endParaRPr lang="en-US" altLang="en-US"/>
          </a:p>
        </p:txBody>
      </p:sp>
      <p:sp>
        <p:nvSpPr>
          <p:cNvPr id="6" name="Footer Placeholder 4"/>
          <p:cNvSpPr>
            <a:spLocks noGrp="1"/>
          </p:cNvSpPr>
          <p:nvPr>
            <p:ph type="ftr" sz="quarter" idx="17"/>
          </p:nvPr>
        </p:nvSpPr>
        <p:spPr/>
        <p:txBody>
          <a:bodyPr/>
          <a:lstStyle>
            <a:lvl1pPr>
              <a:defRPr/>
            </a:lvl1pPr>
          </a:lstStyle>
          <a:p>
            <a:pPr>
              <a:defRPr/>
            </a:pPr>
            <a:r>
              <a:rPr lang="en-US" smtClean="0"/>
              <a:t>A. Valishev | IOTA Program - APT Seminar</a:t>
            </a:r>
            <a:endParaRPr lang="en-US" b="1"/>
          </a:p>
        </p:txBody>
      </p:sp>
      <p:sp>
        <p:nvSpPr>
          <p:cNvPr id="7" name="Slide Number Placeholder 5"/>
          <p:cNvSpPr>
            <a:spLocks noGrp="1"/>
          </p:cNvSpPr>
          <p:nvPr>
            <p:ph type="sldNum" sz="quarter" idx="18"/>
          </p:nvPr>
        </p:nvSpPr>
        <p:spPr/>
        <p:txBody>
          <a:bodyPr/>
          <a:lstStyle>
            <a:lvl1pPr>
              <a:defRPr/>
            </a:lvl1pPr>
          </a:lstStyle>
          <a:p>
            <a:fld id="{88FB5EF2-0A30-481B-A159-BB97A7C290AD}" type="slidenum">
              <a:rPr lang="en-US" altLang="en-US"/>
              <a:pPr/>
              <a:t>‹#›</a:t>
            </a:fld>
            <a:endParaRPr lang="en-US" altLang="en-US"/>
          </a:p>
        </p:txBody>
      </p:sp>
    </p:spTree>
    <p:extLst>
      <p:ext uri="{BB962C8B-B14F-4D97-AF65-F5344CB8AC3E}">
        <p14:creationId xmlns:p14="http://schemas.microsoft.com/office/powerpoint/2010/main" val="331393298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smtClean="0"/>
              <a:t>10/13/2015</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A. Valishev | IOTA Program - APT Seminar</a:t>
            </a:r>
            <a:endParaRPr lang="en-US" b="1"/>
          </a:p>
        </p:txBody>
      </p:sp>
      <p:sp>
        <p:nvSpPr>
          <p:cNvPr id="7" name="Slide Number Placeholder 5"/>
          <p:cNvSpPr>
            <a:spLocks noGrp="1"/>
          </p:cNvSpPr>
          <p:nvPr>
            <p:ph type="sldNum" sz="quarter" idx="12"/>
          </p:nvPr>
        </p:nvSpPr>
        <p:spPr/>
        <p:txBody>
          <a:bodyPr/>
          <a:lstStyle>
            <a:lvl1pPr>
              <a:defRPr/>
            </a:lvl1pPr>
          </a:lstStyle>
          <a:p>
            <a:fld id="{595A1D54-386B-438A-B35B-786A972FA1E9}" type="slidenum">
              <a:rPr lang="en-US" altLang="en-US"/>
              <a:pPr/>
              <a:t>‹#›</a:t>
            </a:fld>
            <a:endParaRPr lang="en-US" altLang="en-US"/>
          </a:p>
        </p:txBody>
      </p:sp>
    </p:spTree>
    <p:extLst>
      <p:ext uri="{BB962C8B-B14F-4D97-AF65-F5344CB8AC3E}">
        <p14:creationId xmlns:p14="http://schemas.microsoft.com/office/powerpoint/2010/main" val="108012912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r>
              <a:rPr lang="en-US" altLang="en-US" smtClean="0"/>
              <a:t>10/13/2015</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A. Valishev | IOTA Program - APT Seminar</a:t>
            </a:r>
            <a:endParaRPr lang="en-US" b="1"/>
          </a:p>
        </p:txBody>
      </p:sp>
      <p:sp>
        <p:nvSpPr>
          <p:cNvPr id="5" name="Slide Number Placeholder 5"/>
          <p:cNvSpPr>
            <a:spLocks noGrp="1"/>
          </p:cNvSpPr>
          <p:nvPr>
            <p:ph type="sldNum" sz="quarter" idx="16"/>
          </p:nvPr>
        </p:nvSpPr>
        <p:spPr>
          <a:ln/>
        </p:spPr>
        <p:txBody>
          <a:bodyPr/>
          <a:lstStyle>
            <a:lvl1pPr>
              <a:defRPr/>
            </a:lvl1pPr>
          </a:lstStyle>
          <a:p>
            <a:fld id="{6408342B-3EEB-4356-B9ED-45883B1E3697}" type="slidenum">
              <a:rPr lang="en-US" altLang="en-US"/>
              <a:pPr/>
              <a:t>‹#›</a:t>
            </a:fld>
            <a:endParaRPr lang="en-US" altLang="en-US"/>
          </a:p>
        </p:txBody>
      </p:sp>
    </p:spTree>
    <p:extLst>
      <p:ext uri="{BB962C8B-B14F-4D97-AF65-F5344CB8AC3E}">
        <p14:creationId xmlns:p14="http://schemas.microsoft.com/office/powerpoint/2010/main" val="55242344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smtClean="0"/>
              <a:t>10/13/2015</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A. Valishev | IOTA Program - APT Seminar</a:t>
            </a:r>
            <a:endParaRPr lang="en-US" b="1"/>
          </a:p>
        </p:txBody>
      </p:sp>
      <p:sp>
        <p:nvSpPr>
          <p:cNvPr id="6" name="Slide Number Placeholder 5"/>
          <p:cNvSpPr>
            <a:spLocks noGrp="1"/>
          </p:cNvSpPr>
          <p:nvPr>
            <p:ph type="sldNum" sz="quarter" idx="16"/>
          </p:nvPr>
        </p:nvSpPr>
        <p:spPr>
          <a:ln/>
        </p:spPr>
        <p:txBody>
          <a:bodyPr/>
          <a:lstStyle>
            <a:lvl1pPr>
              <a:defRPr/>
            </a:lvl1pPr>
          </a:lstStyle>
          <a:p>
            <a:fld id="{9AB6BCEC-84A3-42D1-A9FA-9CB73E2BEE7E}" type="slidenum">
              <a:rPr lang="en-US" altLang="en-US"/>
              <a:pPr/>
              <a:t>‹#›</a:t>
            </a:fld>
            <a:endParaRPr lang="en-US" altLang="en-US"/>
          </a:p>
        </p:txBody>
      </p:sp>
    </p:spTree>
    <p:extLst>
      <p:ext uri="{BB962C8B-B14F-4D97-AF65-F5344CB8AC3E}">
        <p14:creationId xmlns:p14="http://schemas.microsoft.com/office/powerpoint/2010/main" val="313865312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r>
              <a:rPr lang="en-US" altLang="en-US" smtClean="0"/>
              <a:t>10/13/2015</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A. Valishev | IOTA Program - APT Seminar</a:t>
            </a:r>
            <a:endParaRPr lang="en-US" b="1"/>
          </a:p>
        </p:txBody>
      </p:sp>
      <p:sp>
        <p:nvSpPr>
          <p:cNvPr id="8" name="Slide Number Placeholder 5"/>
          <p:cNvSpPr>
            <a:spLocks noGrp="1"/>
          </p:cNvSpPr>
          <p:nvPr>
            <p:ph type="sldNum" sz="quarter" idx="12"/>
          </p:nvPr>
        </p:nvSpPr>
        <p:spPr>
          <a:ln/>
        </p:spPr>
        <p:txBody>
          <a:bodyPr/>
          <a:lstStyle>
            <a:lvl1pPr>
              <a:defRPr/>
            </a:lvl1pPr>
          </a:lstStyle>
          <a:p>
            <a:fld id="{59771366-A185-42D2-9506-4FA3B8FFBAF8}" type="slidenum">
              <a:rPr lang="en-US" altLang="en-US"/>
              <a:pPr/>
              <a:t>‹#›</a:t>
            </a:fld>
            <a:endParaRPr lang="en-US" altLang="en-US"/>
          </a:p>
        </p:txBody>
      </p:sp>
    </p:spTree>
    <p:extLst>
      <p:ext uri="{BB962C8B-B14F-4D97-AF65-F5344CB8AC3E}">
        <p14:creationId xmlns:p14="http://schemas.microsoft.com/office/powerpoint/2010/main" val="199260812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smtClean="0"/>
              <a:t>10/13/2015</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A. Valishev | IOTA Program - APT Seminar</a:t>
            </a:r>
            <a:endParaRPr lang="en-US" b="1"/>
          </a:p>
        </p:txBody>
      </p:sp>
      <p:sp>
        <p:nvSpPr>
          <p:cNvPr id="12" name="Slide Number Placeholder 5"/>
          <p:cNvSpPr>
            <a:spLocks noGrp="1"/>
          </p:cNvSpPr>
          <p:nvPr>
            <p:ph type="sldNum" sz="quarter" idx="22"/>
          </p:nvPr>
        </p:nvSpPr>
        <p:spPr>
          <a:ln/>
        </p:spPr>
        <p:txBody>
          <a:bodyPr/>
          <a:lstStyle>
            <a:lvl1pPr>
              <a:defRPr/>
            </a:lvl1pPr>
          </a:lstStyle>
          <a:p>
            <a:fld id="{040E120B-615F-461D-8A8C-89AC6BEB8A80}" type="slidenum">
              <a:rPr lang="en-US" altLang="en-US"/>
              <a:pPr/>
              <a:t>‹#›</a:t>
            </a:fld>
            <a:endParaRPr lang="en-US" altLang="en-US"/>
          </a:p>
        </p:txBody>
      </p:sp>
    </p:spTree>
    <p:extLst>
      <p:ext uri="{BB962C8B-B14F-4D97-AF65-F5344CB8AC3E}">
        <p14:creationId xmlns:p14="http://schemas.microsoft.com/office/powerpoint/2010/main" val="345291430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124" charset="0"/>
              </a:defRPr>
            </a:lvl1pPr>
          </a:lstStyle>
          <a:p>
            <a:r>
              <a:rPr lang="en-US" altLang="en-US" smtClean="0"/>
              <a:t>10/13/2015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 Valishev | IOTA Program - APT Seminar</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124" charset="0"/>
              </a:defRPr>
            </a:lvl1pPr>
          </a:lstStyle>
          <a:p>
            <a:fld id="{01D06E4C-6333-4DFD-BF5D-A50EA7E5D376}"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transition>
    <p:fade thruBlk="1"/>
  </p:transition>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ltLang="en-US" smtClean="0"/>
              <a:t>10/13/2015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A. Valishev | IOTA Program - APT Seminar</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90515DF6-1CA5-421A-9AE8-13AD4A57D03A}"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ransition>
    <p:fade thruBlk="1"/>
  </p:transition>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2796700"/>
            <a:ext cx="7526338" cy="1139271"/>
          </a:xfrm>
        </p:spPr>
        <p:txBody>
          <a:bodyPr/>
          <a:lstStyle/>
          <a:p>
            <a:r>
              <a:rPr lang="en-US" dirty="0" smtClean="0"/>
              <a:t>                     </a:t>
            </a:r>
            <a:r>
              <a:rPr lang="en-US" sz="2800" dirty="0" smtClean="0"/>
              <a:t>INTRODUCTION</a:t>
            </a:r>
            <a:br>
              <a:rPr lang="en-US" sz="2800" dirty="0" smtClean="0"/>
            </a:br>
            <a:r>
              <a:rPr lang="en-US" sz="2800" dirty="0" smtClean="0"/>
              <a:t>                             PASI 2015</a:t>
            </a:r>
            <a:br>
              <a:rPr lang="en-US" sz="2800" dirty="0" smtClean="0"/>
            </a:br>
            <a:r>
              <a:rPr lang="en-US" sz="2800" dirty="0" smtClean="0"/>
              <a:t/>
            </a:r>
            <a:br>
              <a:rPr lang="en-US" sz="2800" dirty="0" smtClean="0"/>
            </a:br>
            <a:r>
              <a:rPr lang="en-US" dirty="0"/>
              <a:t/>
            </a:r>
            <a:br>
              <a:rPr lang="en-US" dirty="0"/>
            </a:b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5342" y="5175315"/>
            <a:ext cx="805889" cy="6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niu-logo-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5" y="5190547"/>
            <a:ext cx="490326" cy="87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Picture 8" descr="C:\Users\ccw61514\Pictures\logo-fnal.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318" y="5293807"/>
            <a:ext cx="2520601" cy="45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4154536"/>
            <a:ext cx="7526338" cy="1139271"/>
          </a:xfrm>
          <a:prstGeom prst="rect">
            <a:avLst/>
          </a:prstGeom>
        </p:spPr>
        <p:txBody>
          <a:bodyPr wrap="square" lIns="0" tIns="0" rIns="0" bIns="0" anchor="t"/>
          <a:lstStyle>
            <a:lvl1pPr algn="l" defTabSz="457200" rtl="0" eaLnBrk="1" fontAlgn="base" hangingPunct="1">
              <a:spcBef>
                <a:spcPct val="0"/>
              </a:spcBef>
              <a:spcAft>
                <a:spcPct val="0"/>
              </a:spcAft>
              <a:defRPr sz="3200" b="1" i="0" kern="1200" baseline="0">
                <a:solidFill>
                  <a:srgbClr val="004C97"/>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              </a:t>
            </a:r>
            <a:r>
              <a:rPr lang="en-US" sz="4400" i="1" dirty="0" smtClean="0">
                <a:solidFill>
                  <a:srgbClr val="7030A0"/>
                </a:solidFill>
                <a:latin typeface="Bradley Hand ITC" panose="03070402050302030203" pitchFamily="66" charset="0"/>
              </a:rPr>
              <a:t>Swapan Chattopadhyay</a:t>
            </a:r>
            <a:r>
              <a:rPr lang="en-US" i="1" dirty="0" smtClean="0">
                <a:solidFill>
                  <a:srgbClr val="7030A0"/>
                </a:solidFill>
                <a:latin typeface="Bradley Hand ITC" panose="03070402050302030203" pitchFamily="66" charset="0"/>
              </a:rPr>
              <a:t/>
            </a:r>
            <a:br>
              <a:rPr lang="en-US" i="1" dirty="0" smtClean="0">
                <a:solidFill>
                  <a:srgbClr val="7030A0"/>
                </a:solidFill>
                <a:latin typeface="Bradley Hand ITC" panose="03070402050302030203" pitchFamily="66" charset="0"/>
              </a:rPr>
            </a:br>
            <a:r>
              <a:rPr lang="en-US" i="1" dirty="0" smtClean="0">
                <a:solidFill>
                  <a:srgbClr val="7030A0"/>
                </a:solidFill>
                <a:latin typeface="Bradley Hand ITC" panose="03070402050302030203" pitchFamily="66" charset="0"/>
              </a:rPr>
              <a:t/>
            </a:r>
            <a:br>
              <a:rPr lang="en-US" i="1" dirty="0" smtClean="0">
                <a:solidFill>
                  <a:srgbClr val="7030A0"/>
                </a:solidFill>
                <a:latin typeface="Bradley Hand ITC" panose="03070402050302030203" pitchFamily="66" charset="0"/>
              </a:rPr>
            </a:br>
            <a:endParaRPr lang="en-US" i="1" dirty="0">
              <a:solidFill>
                <a:srgbClr val="7030A0"/>
              </a:solidFill>
              <a:latin typeface="Bradley Hand ITC" panose="03070402050302030203" pitchFamily="66" charset="0"/>
            </a:endParaRPr>
          </a:p>
        </p:txBody>
      </p:sp>
    </p:spTree>
    <p:extLst>
      <p:ext uri="{BB962C8B-B14F-4D97-AF65-F5344CB8AC3E}">
        <p14:creationId xmlns:p14="http://schemas.microsoft.com/office/powerpoint/2010/main" val="122942387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Accelerator Complex Now</a:t>
            </a:r>
            <a:endParaRPr lang="en-US" sz="3200" dirty="0"/>
          </a:p>
        </p:txBody>
      </p:sp>
      <p:sp>
        <p:nvSpPr>
          <p:cNvPr id="3" name="Content Placeholder 2"/>
          <p:cNvSpPr>
            <a:spLocks noGrp="1"/>
          </p:cNvSpPr>
          <p:nvPr>
            <p:ph idx="1"/>
          </p:nvPr>
        </p:nvSpPr>
        <p:spPr>
          <a:xfrm>
            <a:off x="704985" y="5312077"/>
            <a:ext cx="1363045" cy="905477"/>
          </a:xfrm>
        </p:spPr>
        <p:txBody>
          <a:bodyPr/>
          <a:lstStyle/>
          <a:p>
            <a:pPr marL="0" indent="0" algn="ctr">
              <a:buNone/>
            </a:pPr>
            <a:r>
              <a:rPr lang="en-US" dirty="0" smtClean="0">
                <a:solidFill>
                  <a:srgbClr val="7030A0"/>
                </a:solidFill>
              </a:rPr>
              <a:t>400 MeV</a:t>
            </a:r>
          </a:p>
          <a:p>
            <a:pPr marL="0" indent="0" algn="ctr">
              <a:buNone/>
            </a:pPr>
            <a:r>
              <a:rPr lang="en-US" dirty="0" smtClean="0">
                <a:solidFill>
                  <a:srgbClr val="7030A0"/>
                </a:solidFill>
              </a:rPr>
              <a:t>NC Linac</a:t>
            </a:r>
            <a:endParaRPr lang="en-US" dirty="0">
              <a:solidFill>
                <a:srgbClr val="7030A0"/>
              </a:solidFill>
            </a:endParaRPr>
          </a:p>
        </p:txBody>
      </p:sp>
      <p:sp>
        <p:nvSpPr>
          <p:cNvPr id="4" name="Date Placeholder 3"/>
          <p:cNvSpPr>
            <a:spLocks noGrp="1"/>
          </p:cNvSpPr>
          <p:nvPr>
            <p:ph type="dt" sz="half" idx="10"/>
          </p:nvPr>
        </p:nvSpPr>
        <p:spPr>
          <a:xfrm>
            <a:off x="6006517" y="6515100"/>
            <a:ext cx="1519821"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 </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10</a:t>
            </a:fld>
            <a:endParaRPr lang="en-US" altLang="en-US"/>
          </a:p>
        </p:txBody>
      </p:sp>
      <p:cxnSp>
        <p:nvCxnSpPr>
          <p:cNvPr id="8" name="Straight Connector 7"/>
          <p:cNvCxnSpPr/>
          <p:nvPr/>
        </p:nvCxnSpPr>
        <p:spPr>
          <a:xfrm>
            <a:off x="1003852" y="5019261"/>
            <a:ext cx="765313" cy="0"/>
          </a:xfrm>
          <a:prstGeom prst="line">
            <a:avLst/>
          </a:prstGeom>
          <a:ln w="136525">
            <a:solidFill>
              <a:srgbClr val="7030A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06044" y="4007556"/>
            <a:ext cx="1027289" cy="1011705"/>
          </a:xfrm>
          <a:prstGeom prst="ellipse">
            <a:avLst/>
          </a:prstGeom>
          <a:noFill/>
          <a:ln w="1016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c 10"/>
          <p:cNvSpPr/>
          <p:nvPr/>
        </p:nvSpPr>
        <p:spPr>
          <a:xfrm rot="7012560">
            <a:off x="890907" y="-5115481"/>
            <a:ext cx="8062097" cy="8826055"/>
          </a:xfrm>
          <a:prstGeom prst="arc">
            <a:avLst>
              <a:gd name="adj1" fmla="val 15803925"/>
              <a:gd name="adj2" fmla="val 1910451"/>
            </a:avLst>
          </a:prstGeom>
          <a:ln w="101600">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Content Placeholder 2"/>
          <p:cNvSpPr txBox="1">
            <a:spLocks/>
          </p:cNvSpPr>
          <p:nvPr/>
        </p:nvSpPr>
        <p:spPr>
          <a:xfrm>
            <a:off x="3206044" y="5281487"/>
            <a:ext cx="163688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2">
                    <a:lumMod val="50000"/>
                  </a:schemeClr>
                </a:solidFill>
              </a:rPr>
              <a:t>8 </a:t>
            </a:r>
            <a:r>
              <a:rPr lang="en-US" dirty="0" err="1" smtClean="0">
                <a:solidFill>
                  <a:schemeClr val="tx2">
                    <a:lumMod val="50000"/>
                  </a:schemeClr>
                </a:solidFill>
              </a:rPr>
              <a:t>GeV</a:t>
            </a:r>
            <a:r>
              <a:rPr lang="en-US" dirty="0">
                <a:solidFill>
                  <a:schemeClr val="tx2">
                    <a:lumMod val="50000"/>
                  </a:schemeClr>
                </a:solidFill>
              </a:rPr>
              <a:t> </a:t>
            </a:r>
            <a:r>
              <a:rPr lang="en-US" dirty="0" smtClean="0">
                <a:solidFill>
                  <a:schemeClr val="tx2">
                    <a:lumMod val="50000"/>
                  </a:schemeClr>
                </a:solidFill>
              </a:rPr>
              <a:t>RCS</a:t>
            </a:r>
          </a:p>
          <a:p>
            <a:pPr marL="0" indent="0" algn="ctr">
              <a:buFont typeface="Arial" pitchFamily="34" charset="0"/>
              <a:buNone/>
            </a:pPr>
            <a:r>
              <a:rPr lang="en-US" dirty="0" smtClean="0">
                <a:solidFill>
                  <a:schemeClr val="tx2">
                    <a:lumMod val="50000"/>
                  </a:schemeClr>
                </a:solidFill>
              </a:rPr>
              <a:t>Booster</a:t>
            </a:r>
            <a:endParaRPr lang="en-US" dirty="0">
              <a:solidFill>
                <a:schemeClr val="tx2">
                  <a:lumMod val="50000"/>
                </a:schemeClr>
              </a:solidFill>
            </a:endParaRPr>
          </a:p>
        </p:txBody>
      </p:sp>
      <p:sp>
        <p:nvSpPr>
          <p:cNvPr id="13" name="Content Placeholder 2"/>
          <p:cNvSpPr txBox="1">
            <a:spLocks/>
          </p:cNvSpPr>
          <p:nvPr/>
        </p:nvSpPr>
        <p:spPr>
          <a:xfrm>
            <a:off x="4238706" y="2026254"/>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3087"/>
                </a:solidFill>
              </a:rPr>
              <a:t>120 </a:t>
            </a:r>
            <a:r>
              <a:rPr lang="en-US" dirty="0" err="1" smtClean="0">
                <a:solidFill>
                  <a:srgbClr val="003087"/>
                </a:solidFill>
              </a:rPr>
              <a:t>GeV</a:t>
            </a:r>
            <a:r>
              <a:rPr lang="en-US" dirty="0">
                <a:solidFill>
                  <a:srgbClr val="003087"/>
                </a:solidFill>
              </a:rPr>
              <a:t> </a:t>
            </a:r>
            <a:r>
              <a:rPr lang="en-US" dirty="0" smtClean="0">
                <a:solidFill>
                  <a:srgbClr val="003087"/>
                </a:solidFill>
              </a:rPr>
              <a:t>RCS</a:t>
            </a:r>
          </a:p>
          <a:p>
            <a:pPr marL="0" indent="0" algn="ctr">
              <a:buFont typeface="Arial" pitchFamily="34" charset="0"/>
              <a:buNone/>
            </a:pPr>
            <a:r>
              <a:rPr lang="en-US" dirty="0" smtClean="0">
                <a:solidFill>
                  <a:srgbClr val="003087"/>
                </a:solidFill>
              </a:rPr>
              <a:t>Main Injector</a:t>
            </a:r>
            <a:endParaRPr lang="en-US" dirty="0">
              <a:solidFill>
                <a:srgbClr val="003087"/>
              </a:solidFill>
            </a:endParaRPr>
          </a:p>
        </p:txBody>
      </p:sp>
      <p:sp>
        <p:nvSpPr>
          <p:cNvPr id="14" name="Arc 13"/>
          <p:cNvSpPr/>
          <p:nvPr/>
        </p:nvSpPr>
        <p:spPr>
          <a:xfrm rot="7012560">
            <a:off x="894334" y="-4964302"/>
            <a:ext cx="8062097" cy="8871714"/>
          </a:xfrm>
          <a:prstGeom prst="arc">
            <a:avLst>
              <a:gd name="adj1" fmla="val 15803925"/>
              <a:gd name="adj2" fmla="val 1910451"/>
            </a:avLst>
          </a:prstGeom>
          <a:ln w="1016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1552218" y="2834274"/>
            <a:ext cx="122484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accent3">
                    <a:lumMod val="50000"/>
                  </a:schemeClr>
                </a:solidFill>
              </a:rPr>
              <a:t>8</a:t>
            </a:r>
            <a:r>
              <a:rPr lang="en-US" dirty="0" smtClean="0">
                <a:solidFill>
                  <a:schemeClr val="accent3">
                    <a:lumMod val="50000"/>
                  </a:schemeClr>
                </a:solidFill>
              </a:rPr>
              <a:t> </a:t>
            </a:r>
            <a:r>
              <a:rPr lang="en-US" dirty="0" err="1" smtClean="0">
                <a:solidFill>
                  <a:schemeClr val="accent3">
                    <a:lumMod val="50000"/>
                  </a:schemeClr>
                </a:solidFill>
              </a:rPr>
              <a:t>GeV</a:t>
            </a:r>
            <a:r>
              <a:rPr lang="en-US" dirty="0">
                <a:solidFill>
                  <a:schemeClr val="accent3">
                    <a:lumMod val="50000"/>
                  </a:schemeClr>
                </a:solidFill>
              </a:rPr>
              <a:t> </a:t>
            </a:r>
            <a:endParaRPr lang="en-US" dirty="0" smtClean="0">
              <a:solidFill>
                <a:schemeClr val="accent3">
                  <a:lumMod val="50000"/>
                </a:schemeClr>
              </a:solidFill>
            </a:endParaRPr>
          </a:p>
          <a:p>
            <a:pPr marL="0" indent="0" algn="ctr">
              <a:buFont typeface="Arial" pitchFamily="34" charset="0"/>
              <a:buNone/>
            </a:pPr>
            <a:r>
              <a:rPr lang="en-US" dirty="0" smtClean="0">
                <a:solidFill>
                  <a:schemeClr val="accent3">
                    <a:lumMod val="50000"/>
                  </a:schemeClr>
                </a:solidFill>
              </a:rPr>
              <a:t>Recycler</a:t>
            </a:r>
            <a:endParaRPr lang="en-US" dirty="0">
              <a:solidFill>
                <a:schemeClr val="accent3">
                  <a:lumMod val="50000"/>
                </a:schemeClr>
              </a:solidFill>
            </a:endParaRPr>
          </a:p>
        </p:txBody>
      </p:sp>
      <p:cxnSp>
        <p:nvCxnSpPr>
          <p:cNvPr id="17" name="Straight Connector 16"/>
          <p:cNvCxnSpPr/>
          <p:nvPr/>
        </p:nvCxnSpPr>
        <p:spPr>
          <a:xfrm>
            <a:off x="1769165" y="5019261"/>
            <a:ext cx="18658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83556"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06133"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106733" y="1075263"/>
            <a:ext cx="835383" cy="2271893"/>
          </a:xfrm>
          <a:prstGeom prst="line">
            <a:avLst/>
          </a:prstGeom>
        </p:spPr>
        <p:style>
          <a:lnRef idx="2">
            <a:schemeClr val="accent1"/>
          </a:lnRef>
          <a:fillRef idx="0">
            <a:schemeClr val="accent1"/>
          </a:fillRef>
          <a:effectRef idx="1">
            <a:schemeClr val="accent1"/>
          </a:effectRef>
          <a:fontRef idx="minor">
            <a:schemeClr val="tx1"/>
          </a:fontRef>
        </p:style>
      </p:cxnSp>
      <p:sp>
        <p:nvSpPr>
          <p:cNvPr id="26" name="Sun 25"/>
          <p:cNvSpPr/>
          <p:nvPr/>
        </p:nvSpPr>
        <p:spPr>
          <a:xfrm>
            <a:off x="7790647" y="3382667"/>
            <a:ext cx="440263" cy="4572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6838041" y="3982671"/>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rgbClr val="FF0000"/>
                </a:solidFill>
                <a:effectLst>
                  <a:outerShdw blurRad="38100" dist="38100" dir="2700000" algn="tl">
                    <a:srgbClr val="000000">
                      <a:alpha val="43137"/>
                    </a:srgbClr>
                  </a:outerShdw>
                </a:effectLst>
              </a:rPr>
              <a:t>0.5</a:t>
            </a:r>
            <a:r>
              <a:rPr lang="en-US" b="1" dirty="0" smtClean="0">
                <a:solidFill>
                  <a:srgbClr val="FF0000"/>
                </a:solidFill>
                <a:effectLst>
                  <a:outerShdw blurRad="38100" dist="38100" dir="2700000" algn="tl">
                    <a:srgbClr val="000000">
                      <a:alpha val="43137"/>
                    </a:srgbClr>
                  </a:outerShdw>
                </a:effectLst>
                <a:sym typeface="Wingdings" panose="05000000000000000000" pitchFamily="2" charset="2"/>
              </a:rPr>
              <a:t></a:t>
            </a:r>
            <a:r>
              <a:rPr lang="en-US" b="1" dirty="0" smtClean="0">
                <a:solidFill>
                  <a:srgbClr val="FF0000"/>
                </a:solidFill>
                <a:effectLst>
                  <a:outerShdw blurRad="38100" dist="38100" dir="2700000" algn="tl">
                    <a:srgbClr val="000000">
                      <a:alpha val="43137"/>
                    </a:srgbClr>
                  </a:outerShdw>
                </a:effectLst>
              </a:rPr>
              <a:t>0.7 MW</a:t>
            </a:r>
          </a:p>
          <a:p>
            <a:pPr marL="0" indent="0" algn="ctr">
              <a:buFont typeface="Arial" pitchFamily="34" charset="0"/>
              <a:buNone/>
            </a:pPr>
            <a:r>
              <a:rPr lang="en-US" dirty="0">
                <a:solidFill>
                  <a:srgbClr val="FF0000"/>
                </a:solidFill>
              </a:rPr>
              <a:t>o</a:t>
            </a:r>
            <a:r>
              <a:rPr lang="en-US" dirty="0" smtClean="0">
                <a:solidFill>
                  <a:srgbClr val="FF0000"/>
                </a:solidFill>
              </a:rPr>
              <a:t>n </a:t>
            </a:r>
            <a:r>
              <a:rPr lang="el-GR" dirty="0" smtClean="0">
                <a:solidFill>
                  <a:srgbClr val="FF0000"/>
                </a:solidFill>
                <a:latin typeface="Times New Roman" panose="02020603050405020304" pitchFamily="18" charset="0"/>
                <a:cs typeface="Times New Roman" panose="02020603050405020304" pitchFamily="18" charset="0"/>
              </a:rPr>
              <a:t>ν</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rPr>
              <a:t>target</a:t>
            </a:r>
            <a:endParaRPr lang="en-US" dirty="0">
              <a:solidFill>
                <a:srgbClr val="FF0000"/>
              </a:solidFill>
            </a:endParaRPr>
          </a:p>
        </p:txBody>
      </p:sp>
    </p:spTree>
    <p:extLst>
      <p:ext uri="{BB962C8B-B14F-4D97-AF65-F5344CB8AC3E}">
        <p14:creationId xmlns:p14="http://schemas.microsoft.com/office/powerpoint/2010/main" val="169523742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“Near future”, PIP-II , ca 2023-24</a:t>
            </a:r>
            <a:endParaRPr lang="en-US" sz="3200" dirty="0"/>
          </a:p>
        </p:txBody>
      </p:sp>
      <p:sp>
        <p:nvSpPr>
          <p:cNvPr id="3" name="Content Placeholder 2"/>
          <p:cNvSpPr>
            <a:spLocks noGrp="1"/>
          </p:cNvSpPr>
          <p:nvPr>
            <p:ph idx="1"/>
          </p:nvPr>
        </p:nvSpPr>
        <p:spPr>
          <a:xfrm>
            <a:off x="1003852" y="5219886"/>
            <a:ext cx="1363045" cy="905477"/>
          </a:xfrm>
        </p:spPr>
        <p:txBody>
          <a:bodyPr/>
          <a:lstStyle/>
          <a:p>
            <a:pPr marL="0" indent="0" algn="ctr">
              <a:buNone/>
            </a:pPr>
            <a:r>
              <a:rPr lang="en-US" u="sng" dirty="0">
                <a:solidFill>
                  <a:srgbClr val="C00000"/>
                </a:solidFill>
              </a:rPr>
              <a:t>8</a:t>
            </a:r>
            <a:r>
              <a:rPr lang="en-US" u="sng" dirty="0" smtClean="0">
                <a:solidFill>
                  <a:srgbClr val="C00000"/>
                </a:solidFill>
              </a:rPr>
              <a:t>00</a:t>
            </a:r>
            <a:r>
              <a:rPr lang="en-US" dirty="0" smtClean="0">
                <a:solidFill>
                  <a:srgbClr val="C00000"/>
                </a:solidFill>
              </a:rPr>
              <a:t> MeV</a:t>
            </a:r>
          </a:p>
          <a:p>
            <a:pPr marL="0" indent="0" algn="ctr">
              <a:buNone/>
            </a:pPr>
            <a:r>
              <a:rPr lang="en-US" dirty="0">
                <a:solidFill>
                  <a:srgbClr val="C00000"/>
                </a:solidFill>
              </a:rPr>
              <a:t>S</a:t>
            </a:r>
            <a:r>
              <a:rPr lang="en-US" dirty="0" smtClean="0">
                <a:solidFill>
                  <a:srgbClr val="C00000"/>
                </a:solidFill>
              </a:rPr>
              <a:t>C Linac</a:t>
            </a:r>
            <a:endParaRPr lang="en-US" dirty="0">
              <a:solidFill>
                <a:srgbClr val="C00000"/>
              </a:solidFill>
            </a:endParaRPr>
          </a:p>
        </p:txBody>
      </p:sp>
      <p:sp>
        <p:nvSpPr>
          <p:cNvPr id="4" name="Date Placeholder 3"/>
          <p:cNvSpPr>
            <a:spLocks noGrp="1"/>
          </p:cNvSpPr>
          <p:nvPr>
            <p:ph type="dt" sz="half" idx="10"/>
          </p:nvPr>
        </p:nvSpPr>
        <p:spPr>
          <a:xfrm>
            <a:off x="5872295" y="6515100"/>
            <a:ext cx="1654044"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11</a:t>
            </a:fld>
            <a:endParaRPr lang="en-US" altLang="en-US"/>
          </a:p>
        </p:txBody>
      </p:sp>
      <p:cxnSp>
        <p:nvCxnSpPr>
          <p:cNvPr id="8" name="Straight Connector 7"/>
          <p:cNvCxnSpPr/>
          <p:nvPr/>
        </p:nvCxnSpPr>
        <p:spPr>
          <a:xfrm>
            <a:off x="1003852" y="5019261"/>
            <a:ext cx="1479704" cy="0"/>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06044" y="4007556"/>
            <a:ext cx="1027289" cy="1011705"/>
          </a:xfrm>
          <a:prstGeom prst="ellipse">
            <a:avLst/>
          </a:prstGeom>
          <a:noFill/>
          <a:ln w="1016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c 10"/>
          <p:cNvSpPr/>
          <p:nvPr/>
        </p:nvSpPr>
        <p:spPr>
          <a:xfrm rot="7012560">
            <a:off x="890907" y="-5115481"/>
            <a:ext cx="8062097" cy="8826055"/>
          </a:xfrm>
          <a:prstGeom prst="arc">
            <a:avLst>
              <a:gd name="adj1" fmla="val 15803925"/>
              <a:gd name="adj2" fmla="val 1910451"/>
            </a:avLst>
          </a:prstGeom>
          <a:ln w="101600">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Content Placeholder 2"/>
          <p:cNvSpPr txBox="1">
            <a:spLocks/>
          </p:cNvSpPr>
          <p:nvPr/>
        </p:nvSpPr>
        <p:spPr>
          <a:xfrm>
            <a:off x="3206044" y="5281487"/>
            <a:ext cx="163688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2">
                    <a:lumMod val="50000"/>
                  </a:schemeClr>
                </a:solidFill>
              </a:rPr>
              <a:t>8 </a:t>
            </a:r>
            <a:r>
              <a:rPr lang="en-US" dirty="0" err="1" smtClean="0">
                <a:solidFill>
                  <a:schemeClr val="tx2">
                    <a:lumMod val="50000"/>
                  </a:schemeClr>
                </a:solidFill>
              </a:rPr>
              <a:t>GeV</a:t>
            </a:r>
            <a:r>
              <a:rPr lang="en-US" dirty="0">
                <a:solidFill>
                  <a:schemeClr val="tx2">
                    <a:lumMod val="50000"/>
                  </a:schemeClr>
                </a:solidFill>
              </a:rPr>
              <a:t> </a:t>
            </a:r>
            <a:r>
              <a:rPr lang="en-US" dirty="0" smtClean="0">
                <a:solidFill>
                  <a:schemeClr val="tx2">
                    <a:lumMod val="50000"/>
                  </a:schemeClr>
                </a:solidFill>
              </a:rPr>
              <a:t>RCS</a:t>
            </a:r>
          </a:p>
          <a:p>
            <a:pPr marL="0" indent="0" algn="ctr">
              <a:buFont typeface="Arial" pitchFamily="34" charset="0"/>
              <a:buNone/>
            </a:pPr>
            <a:r>
              <a:rPr lang="en-US" dirty="0" smtClean="0">
                <a:solidFill>
                  <a:schemeClr val="tx2">
                    <a:lumMod val="50000"/>
                  </a:schemeClr>
                </a:solidFill>
              </a:rPr>
              <a:t>Booster</a:t>
            </a:r>
            <a:endParaRPr lang="en-US" dirty="0">
              <a:solidFill>
                <a:schemeClr val="tx2">
                  <a:lumMod val="50000"/>
                </a:schemeClr>
              </a:solidFill>
            </a:endParaRPr>
          </a:p>
        </p:txBody>
      </p:sp>
      <p:sp>
        <p:nvSpPr>
          <p:cNvPr id="13" name="Content Placeholder 2"/>
          <p:cNvSpPr txBox="1">
            <a:spLocks/>
          </p:cNvSpPr>
          <p:nvPr/>
        </p:nvSpPr>
        <p:spPr>
          <a:xfrm>
            <a:off x="4238706" y="2026254"/>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3087"/>
                </a:solidFill>
              </a:rPr>
              <a:t>120 </a:t>
            </a:r>
            <a:r>
              <a:rPr lang="en-US" dirty="0" err="1" smtClean="0">
                <a:solidFill>
                  <a:srgbClr val="003087"/>
                </a:solidFill>
              </a:rPr>
              <a:t>GeV</a:t>
            </a:r>
            <a:r>
              <a:rPr lang="en-US" dirty="0">
                <a:solidFill>
                  <a:srgbClr val="003087"/>
                </a:solidFill>
              </a:rPr>
              <a:t> </a:t>
            </a:r>
            <a:r>
              <a:rPr lang="en-US" dirty="0" smtClean="0">
                <a:solidFill>
                  <a:srgbClr val="003087"/>
                </a:solidFill>
              </a:rPr>
              <a:t>RCS</a:t>
            </a:r>
          </a:p>
          <a:p>
            <a:pPr marL="0" indent="0" algn="ctr">
              <a:buFont typeface="Arial" pitchFamily="34" charset="0"/>
              <a:buNone/>
            </a:pPr>
            <a:r>
              <a:rPr lang="en-US" dirty="0" smtClean="0">
                <a:solidFill>
                  <a:srgbClr val="003087"/>
                </a:solidFill>
              </a:rPr>
              <a:t>Main Injector</a:t>
            </a:r>
            <a:endParaRPr lang="en-US" dirty="0">
              <a:solidFill>
                <a:srgbClr val="003087"/>
              </a:solidFill>
            </a:endParaRPr>
          </a:p>
        </p:txBody>
      </p:sp>
      <p:sp>
        <p:nvSpPr>
          <p:cNvPr id="14" name="Arc 13"/>
          <p:cNvSpPr/>
          <p:nvPr/>
        </p:nvSpPr>
        <p:spPr>
          <a:xfrm rot="7012560">
            <a:off x="894334" y="-4964302"/>
            <a:ext cx="8062097" cy="8871714"/>
          </a:xfrm>
          <a:prstGeom prst="arc">
            <a:avLst>
              <a:gd name="adj1" fmla="val 15803925"/>
              <a:gd name="adj2" fmla="val 1910451"/>
            </a:avLst>
          </a:prstGeom>
          <a:ln w="1016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1552218" y="2834274"/>
            <a:ext cx="122484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accent3">
                    <a:lumMod val="50000"/>
                  </a:schemeClr>
                </a:solidFill>
              </a:rPr>
              <a:t>8</a:t>
            </a:r>
            <a:r>
              <a:rPr lang="en-US" dirty="0" smtClean="0">
                <a:solidFill>
                  <a:schemeClr val="accent3">
                    <a:lumMod val="50000"/>
                  </a:schemeClr>
                </a:solidFill>
              </a:rPr>
              <a:t> </a:t>
            </a:r>
            <a:r>
              <a:rPr lang="en-US" dirty="0" err="1" smtClean="0">
                <a:solidFill>
                  <a:schemeClr val="accent3">
                    <a:lumMod val="50000"/>
                  </a:schemeClr>
                </a:solidFill>
              </a:rPr>
              <a:t>GeV</a:t>
            </a:r>
            <a:r>
              <a:rPr lang="en-US" dirty="0">
                <a:solidFill>
                  <a:schemeClr val="accent3">
                    <a:lumMod val="50000"/>
                  </a:schemeClr>
                </a:solidFill>
              </a:rPr>
              <a:t> </a:t>
            </a:r>
            <a:endParaRPr lang="en-US" dirty="0" smtClean="0">
              <a:solidFill>
                <a:schemeClr val="accent3">
                  <a:lumMod val="50000"/>
                </a:schemeClr>
              </a:solidFill>
            </a:endParaRPr>
          </a:p>
          <a:p>
            <a:pPr marL="0" indent="0" algn="ctr">
              <a:buFont typeface="Arial" pitchFamily="34" charset="0"/>
              <a:buNone/>
            </a:pPr>
            <a:r>
              <a:rPr lang="en-US" dirty="0" smtClean="0">
                <a:solidFill>
                  <a:schemeClr val="accent3">
                    <a:lumMod val="50000"/>
                  </a:schemeClr>
                </a:solidFill>
              </a:rPr>
              <a:t>Recycler</a:t>
            </a:r>
            <a:endParaRPr lang="en-US" dirty="0">
              <a:solidFill>
                <a:schemeClr val="accent3">
                  <a:lumMod val="50000"/>
                </a:schemeClr>
              </a:solidFill>
            </a:endParaRPr>
          </a:p>
        </p:txBody>
      </p:sp>
      <p:cxnSp>
        <p:nvCxnSpPr>
          <p:cNvPr id="17" name="Straight Connector 16"/>
          <p:cNvCxnSpPr/>
          <p:nvPr/>
        </p:nvCxnSpPr>
        <p:spPr>
          <a:xfrm>
            <a:off x="2483556" y="5019261"/>
            <a:ext cx="11514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83556"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06133" y="2686756"/>
            <a:ext cx="1399822" cy="132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106733" y="1075263"/>
            <a:ext cx="835383" cy="2271893"/>
          </a:xfrm>
          <a:prstGeom prst="line">
            <a:avLst/>
          </a:prstGeom>
        </p:spPr>
        <p:style>
          <a:lnRef idx="2">
            <a:schemeClr val="accent1"/>
          </a:lnRef>
          <a:fillRef idx="0">
            <a:schemeClr val="accent1"/>
          </a:fillRef>
          <a:effectRef idx="1">
            <a:schemeClr val="accent1"/>
          </a:effectRef>
          <a:fontRef idx="minor">
            <a:schemeClr val="tx1"/>
          </a:fontRef>
        </p:style>
      </p:cxnSp>
      <p:sp>
        <p:nvSpPr>
          <p:cNvPr id="26" name="Sun 25"/>
          <p:cNvSpPr/>
          <p:nvPr/>
        </p:nvSpPr>
        <p:spPr>
          <a:xfrm>
            <a:off x="7790647" y="3382667"/>
            <a:ext cx="440263" cy="4572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6838041" y="3982671"/>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b="1" u="sng" dirty="0" smtClean="0">
                <a:solidFill>
                  <a:srgbClr val="FF0000"/>
                </a:solidFill>
                <a:effectLst>
                  <a:outerShdw blurRad="38100" dist="38100" dir="2700000" algn="tl">
                    <a:srgbClr val="000000">
                      <a:alpha val="43137"/>
                    </a:srgbClr>
                  </a:outerShdw>
                </a:effectLst>
                <a:sym typeface="Wingdings" panose="05000000000000000000" pitchFamily="2" charset="2"/>
              </a:rPr>
              <a:t>1.2</a:t>
            </a:r>
            <a:r>
              <a:rPr lang="en-US" b="1" dirty="0" smtClean="0">
                <a:solidFill>
                  <a:srgbClr val="FF0000"/>
                </a:solidFill>
              </a:rPr>
              <a:t> MW</a:t>
            </a:r>
          </a:p>
          <a:p>
            <a:pPr marL="0" indent="0" algn="ctr">
              <a:buFont typeface="Arial" pitchFamily="34" charset="0"/>
              <a:buNone/>
            </a:pPr>
            <a:r>
              <a:rPr lang="en-US" dirty="0">
                <a:solidFill>
                  <a:srgbClr val="FF0000"/>
                </a:solidFill>
              </a:rPr>
              <a:t>o</a:t>
            </a:r>
            <a:r>
              <a:rPr lang="en-US" dirty="0" smtClean="0">
                <a:solidFill>
                  <a:srgbClr val="FF0000"/>
                </a:solidFill>
              </a:rPr>
              <a:t>n target</a:t>
            </a:r>
            <a:endParaRPr lang="en-US" dirty="0">
              <a:solidFill>
                <a:srgbClr val="FF0000"/>
              </a:solidFill>
            </a:endParaRPr>
          </a:p>
        </p:txBody>
      </p:sp>
    </p:spTree>
    <p:extLst>
      <p:ext uri="{BB962C8B-B14F-4D97-AF65-F5344CB8AC3E}">
        <p14:creationId xmlns:p14="http://schemas.microsoft.com/office/powerpoint/2010/main" val="347274216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702"/>
            <a:ext cx="9144000" cy="641739"/>
          </a:xfrm>
        </p:spPr>
        <p:txBody>
          <a:bodyPr/>
          <a:lstStyle/>
          <a:p>
            <a:r>
              <a:rPr lang="en-US" sz="3100" dirty="0"/>
              <a:t>PIP-III “multi-MW</a:t>
            </a:r>
            <a:r>
              <a:rPr lang="en-US" sz="3100" dirty="0" smtClean="0"/>
              <a:t>”- </a:t>
            </a:r>
            <a:r>
              <a:rPr lang="en-US" sz="3100" dirty="0" smtClean="0">
                <a:solidFill>
                  <a:srgbClr val="C00000"/>
                </a:solidFill>
              </a:rPr>
              <a:t>Option A</a:t>
            </a:r>
            <a:r>
              <a:rPr lang="en-US" sz="3100" dirty="0" smtClean="0"/>
              <a:t>: 8+ GeV smart RCS</a:t>
            </a:r>
            <a:br>
              <a:rPr lang="en-US" sz="3100" dirty="0" smtClean="0"/>
            </a:br>
            <a:r>
              <a:rPr lang="en-US" sz="3100" dirty="0" smtClean="0"/>
              <a:t>								</a:t>
            </a:r>
            <a:r>
              <a:rPr lang="en-US" sz="2400" b="0" dirty="0" smtClean="0"/>
              <a:t>(Rapid Cycling Synchrotron – ring)</a:t>
            </a:r>
            <a:endParaRPr lang="en-US" sz="2400" b="0" dirty="0"/>
          </a:p>
        </p:txBody>
      </p:sp>
      <p:sp>
        <p:nvSpPr>
          <p:cNvPr id="3" name="Content Placeholder 2"/>
          <p:cNvSpPr>
            <a:spLocks noGrp="1"/>
          </p:cNvSpPr>
          <p:nvPr>
            <p:ph idx="1"/>
          </p:nvPr>
        </p:nvSpPr>
        <p:spPr>
          <a:xfrm>
            <a:off x="1003852" y="5424608"/>
            <a:ext cx="2201803" cy="905477"/>
          </a:xfrm>
        </p:spPr>
        <p:txBody>
          <a:bodyPr/>
          <a:lstStyle/>
          <a:p>
            <a:pPr marL="0" indent="0" algn="ctr">
              <a:buNone/>
            </a:pPr>
            <a:r>
              <a:rPr lang="en-US" dirty="0" smtClean="0">
                <a:solidFill>
                  <a:srgbClr val="C00000"/>
                </a:solidFill>
              </a:rPr>
              <a:t>800 MeV </a:t>
            </a:r>
          </a:p>
          <a:p>
            <a:pPr marL="0" indent="0" algn="ctr">
              <a:buNone/>
            </a:pPr>
            <a:r>
              <a:rPr lang="en-US" dirty="0">
                <a:solidFill>
                  <a:srgbClr val="C00000"/>
                </a:solidFill>
              </a:rPr>
              <a:t>S</a:t>
            </a:r>
            <a:r>
              <a:rPr lang="en-US" dirty="0" smtClean="0">
                <a:solidFill>
                  <a:srgbClr val="C00000"/>
                </a:solidFill>
              </a:rPr>
              <a:t>C Linac </a:t>
            </a:r>
            <a:r>
              <a:rPr lang="en-US" dirty="0" smtClean="0">
                <a:solidFill>
                  <a:srgbClr val="C00000"/>
                </a:solidFill>
                <a:effectLst>
                  <a:outerShdw blurRad="38100" dist="38100" dir="2700000" algn="tl">
                    <a:srgbClr val="000000">
                      <a:alpha val="43137"/>
                    </a:srgbClr>
                  </a:outerShdw>
                </a:effectLst>
              </a:rPr>
              <a:t>PIP-II</a:t>
            </a:r>
            <a:endParaRPr lang="en-US" dirty="0">
              <a:solidFill>
                <a:srgbClr val="C00000"/>
              </a:solidFill>
            </a:endParaRPr>
          </a:p>
        </p:txBody>
      </p:sp>
      <p:sp>
        <p:nvSpPr>
          <p:cNvPr id="4" name="Date Placeholder 3"/>
          <p:cNvSpPr>
            <a:spLocks noGrp="1"/>
          </p:cNvSpPr>
          <p:nvPr>
            <p:ph type="dt" sz="half" idx="10"/>
          </p:nvPr>
        </p:nvSpPr>
        <p:spPr>
          <a:xfrm>
            <a:off x="5712903" y="6515100"/>
            <a:ext cx="1813435"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 </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12</a:t>
            </a:fld>
            <a:endParaRPr lang="en-US" altLang="en-US"/>
          </a:p>
        </p:txBody>
      </p:sp>
      <p:cxnSp>
        <p:nvCxnSpPr>
          <p:cNvPr id="8" name="Straight Connector 7"/>
          <p:cNvCxnSpPr/>
          <p:nvPr/>
        </p:nvCxnSpPr>
        <p:spPr>
          <a:xfrm>
            <a:off x="1003852" y="5297553"/>
            <a:ext cx="1479704" cy="0"/>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090430" y="3739751"/>
            <a:ext cx="1553240" cy="1536410"/>
          </a:xfrm>
          <a:prstGeom prst="ellipse">
            <a:avLst/>
          </a:prstGeom>
          <a:noFill/>
          <a:ln w="101600" cmpd="tri">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c 10"/>
          <p:cNvSpPr/>
          <p:nvPr/>
        </p:nvSpPr>
        <p:spPr>
          <a:xfrm rot="7012560">
            <a:off x="890907" y="-5115481"/>
            <a:ext cx="8062097" cy="8826055"/>
          </a:xfrm>
          <a:prstGeom prst="arc">
            <a:avLst>
              <a:gd name="adj1" fmla="val 15803925"/>
              <a:gd name="adj2" fmla="val 1910451"/>
            </a:avLst>
          </a:prstGeom>
          <a:ln w="101600">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Content Placeholder 2"/>
          <p:cNvSpPr txBox="1">
            <a:spLocks/>
          </p:cNvSpPr>
          <p:nvPr/>
        </p:nvSpPr>
        <p:spPr>
          <a:xfrm>
            <a:off x="4703304" y="4574368"/>
            <a:ext cx="2238315" cy="11336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tx2">
                    <a:lumMod val="50000"/>
                  </a:schemeClr>
                </a:solidFill>
              </a:rPr>
              <a:t>n</a:t>
            </a:r>
            <a:r>
              <a:rPr lang="en-US" dirty="0" smtClean="0">
                <a:solidFill>
                  <a:schemeClr val="tx2">
                    <a:lumMod val="50000"/>
                  </a:schemeClr>
                </a:solidFill>
              </a:rPr>
              <a:t>ew 8-12 </a:t>
            </a:r>
            <a:r>
              <a:rPr lang="en-US" dirty="0" err="1" smtClean="0">
                <a:solidFill>
                  <a:schemeClr val="tx2">
                    <a:lumMod val="50000"/>
                  </a:schemeClr>
                </a:solidFill>
              </a:rPr>
              <a:t>GeV</a:t>
            </a:r>
            <a:r>
              <a:rPr lang="en-US" dirty="0">
                <a:solidFill>
                  <a:schemeClr val="tx2">
                    <a:lumMod val="50000"/>
                  </a:schemeClr>
                </a:solidFill>
              </a:rPr>
              <a:t> </a:t>
            </a:r>
            <a:r>
              <a:rPr lang="en-US" dirty="0" smtClean="0">
                <a:solidFill>
                  <a:schemeClr val="tx2">
                    <a:lumMod val="50000"/>
                  </a:schemeClr>
                </a:solidFill>
                <a:effectLst>
                  <a:outerShdw blurRad="38100" dist="38100" dir="2700000" algn="tl">
                    <a:srgbClr val="000000">
                      <a:alpha val="43137"/>
                    </a:srgbClr>
                  </a:outerShdw>
                </a:effectLst>
              </a:rPr>
              <a:t>“smart” RCS</a:t>
            </a:r>
          </a:p>
        </p:txBody>
      </p:sp>
      <p:sp>
        <p:nvSpPr>
          <p:cNvPr id="13" name="Content Placeholder 2"/>
          <p:cNvSpPr txBox="1">
            <a:spLocks/>
          </p:cNvSpPr>
          <p:nvPr/>
        </p:nvSpPr>
        <p:spPr>
          <a:xfrm>
            <a:off x="4238706" y="2026254"/>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3087"/>
                </a:solidFill>
              </a:rPr>
              <a:t>120 </a:t>
            </a:r>
            <a:r>
              <a:rPr lang="en-US" dirty="0" err="1" smtClean="0">
                <a:solidFill>
                  <a:srgbClr val="003087"/>
                </a:solidFill>
              </a:rPr>
              <a:t>GeV</a:t>
            </a:r>
            <a:r>
              <a:rPr lang="en-US" dirty="0">
                <a:solidFill>
                  <a:srgbClr val="003087"/>
                </a:solidFill>
              </a:rPr>
              <a:t> </a:t>
            </a:r>
            <a:r>
              <a:rPr lang="en-US" dirty="0" smtClean="0">
                <a:solidFill>
                  <a:srgbClr val="003087"/>
                </a:solidFill>
              </a:rPr>
              <a:t>RCS</a:t>
            </a:r>
          </a:p>
          <a:p>
            <a:pPr marL="0" indent="0" algn="ctr">
              <a:buFont typeface="Arial" pitchFamily="34" charset="0"/>
              <a:buNone/>
            </a:pPr>
            <a:r>
              <a:rPr lang="en-US" dirty="0" smtClean="0">
                <a:solidFill>
                  <a:srgbClr val="003087"/>
                </a:solidFill>
                <a:effectLst>
                  <a:outerShdw blurRad="38100" dist="38100" dir="2700000" algn="tl">
                    <a:srgbClr val="000000">
                      <a:alpha val="43137"/>
                    </a:srgbClr>
                  </a:outerShdw>
                </a:effectLst>
              </a:rPr>
              <a:t>Main Injector</a:t>
            </a:r>
            <a:endParaRPr lang="en-US" dirty="0">
              <a:solidFill>
                <a:srgbClr val="003087"/>
              </a:solidFill>
              <a:effectLst>
                <a:outerShdw blurRad="38100" dist="38100" dir="2700000" algn="tl">
                  <a:srgbClr val="000000">
                    <a:alpha val="43137"/>
                  </a:srgbClr>
                </a:outerShdw>
              </a:effectLst>
            </a:endParaRPr>
          </a:p>
        </p:txBody>
      </p:sp>
      <p:sp>
        <p:nvSpPr>
          <p:cNvPr id="14" name="Arc 13"/>
          <p:cNvSpPr/>
          <p:nvPr/>
        </p:nvSpPr>
        <p:spPr>
          <a:xfrm rot="7012560">
            <a:off x="894334" y="-4964302"/>
            <a:ext cx="8062097" cy="8871714"/>
          </a:xfrm>
          <a:prstGeom prst="arc">
            <a:avLst>
              <a:gd name="adj1" fmla="val 15803925"/>
              <a:gd name="adj2" fmla="val 1910451"/>
            </a:avLst>
          </a:prstGeom>
          <a:ln w="1016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1552218" y="2834274"/>
            <a:ext cx="122484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accent3">
                    <a:lumMod val="50000"/>
                  </a:schemeClr>
                </a:solidFill>
              </a:rPr>
              <a:t>8</a:t>
            </a:r>
            <a:r>
              <a:rPr lang="en-US" dirty="0" smtClean="0">
                <a:solidFill>
                  <a:schemeClr val="accent3">
                    <a:lumMod val="50000"/>
                  </a:schemeClr>
                </a:solidFill>
              </a:rPr>
              <a:t> </a:t>
            </a:r>
            <a:r>
              <a:rPr lang="en-US" dirty="0" err="1" smtClean="0">
                <a:solidFill>
                  <a:schemeClr val="accent3">
                    <a:lumMod val="50000"/>
                  </a:schemeClr>
                </a:solidFill>
              </a:rPr>
              <a:t>GeV</a:t>
            </a:r>
            <a:r>
              <a:rPr lang="en-US" dirty="0">
                <a:solidFill>
                  <a:schemeClr val="accent3">
                    <a:lumMod val="50000"/>
                  </a:schemeClr>
                </a:solidFill>
              </a:rPr>
              <a:t> </a:t>
            </a:r>
            <a:endParaRPr lang="en-US" dirty="0" smtClean="0">
              <a:solidFill>
                <a:schemeClr val="accent3">
                  <a:lumMod val="50000"/>
                </a:schemeClr>
              </a:solidFill>
            </a:endParaRPr>
          </a:p>
          <a:p>
            <a:pPr marL="0" indent="0" algn="ctr">
              <a:buFont typeface="Arial" pitchFamily="34" charset="0"/>
              <a:buNone/>
            </a:pPr>
            <a:r>
              <a:rPr lang="en-US" dirty="0" smtClean="0">
                <a:solidFill>
                  <a:schemeClr val="accent3">
                    <a:lumMod val="50000"/>
                  </a:schemeClr>
                </a:solidFill>
              </a:rPr>
              <a:t>Recycler </a:t>
            </a:r>
            <a:r>
              <a:rPr lang="en-US" b="1" u="sng" dirty="0" smtClean="0">
                <a:solidFill>
                  <a:srgbClr val="FF0000"/>
                </a:solidFill>
                <a:effectLst>
                  <a:outerShdw blurRad="38100" dist="38100" dir="2700000" algn="tl">
                    <a:srgbClr val="000000">
                      <a:alpha val="43137"/>
                    </a:srgbClr>
                  </a:outerShdw>
                </a:effectLst>
              </a:rPr>
              <a:t>?</a:t>
            </a:r>
            <a:endParaRPr lang="en-US" b="1" u="sng" dirty="0">
              <a:solidFill>
                <a:srgbClr val="FF0000"/>
              </a:solidFill>
              <a:effectLst>
                <a:outerShdw blurRad="38100" dist="38100" dir="2700000" algn="tl">
                  <a:srgbClr val="000000">
                    <a:alpha val="43137"/>
                  </a:srgbClr>
                </a:outerShdw>
              </a:effectLst>
            </a:endParaRPr>
          </a:p>
        </p:txBody>
      </p:sp>
      <p:cxnSp>
        <p:nvCxnSpPr>
          <p:cNvPr id="17" name="Straight Connector 16"/>
          <p:cNvCxnSpPr/>
          <p:nvPr/>
        </p:nvCxnSpPr>
        <p:spPr>
          <a:xfrm>
            <a:off x="2483556" y="5297553"/>
            <a:ext cx="11514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10" idx="0"/>
          </p:cNvCxnSpPr>
          <p:nvPr/>
        </p:nvCxnSpPr>
        <p:spPr>
          <a:xfrm>
            <a:off x="2506133" y="2686756"/>
            <a:ext cx="1360917" cy="1052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106733" y="1075263"/>
            <a:ext cx="835383" cy="2271893"/>
          </a:xfrm>
          <a:prstGeom prst="line">
            <a:avLst/>
          </a:prstGeom>
        </p:spPr>
        <p:style>
          <a:lnRef idx="2">
            <a:schemeClr val="accent1"/>
          </a:lnRef>
          <a:fillRef idx="0">
            <a:schemeClr val="accent1"/>
          </a:fillRef>
          <a:effectRef idx="1">
            <a:schemeClr val="accent1"/>
          </a:effectRef>
          <a:fontRef idx="minor">
            <a:schemeClr val="tx1"/>
          </a:fontRef>
        </p:style>
      </p:cxnSp>
      <p:sp>
        <p:nvSpPr>
          <p:cNvPr id="26" name="Sun 25"/>
          <p:cNvSpPr/>
          <p:nvPr/>
        </p:nvSpPr>
        <p:spPr>
          <a:xfrm>
            <a:off x="7790647" y="3382667"/>
            <a:ext cx="440263" cy="4572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6838041" y="3982671"/>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u="sng" dirty="0">
                <a:solidFill>
                  <a:srgbClr val="FF0000"/>
                </a:solidFill>
                <a:effectLst>
                  <a:outerShdw blurRad="38100" dist="38100" dir="2700000" algn="tl">
                    <a:srgbClr val="000000">
                      <a:alpha val="43137"/>
                    </a:srgbClr>
                  </a:outerShdw>
                </a:effectLst>
                <a:latin typeface="HE_TERMINAL" panose="020B0609020202020204" pitchFamily="49" charset="0"/>
                <a:sym typeface="Wingdings" panose="05000000000000000000" pitchFamily="2" charset="2"/>
              </a:rPr>
              <a:t>≥ </a:t>
            </a:r>
            <a:r>
              <a:rPr lang="en-US" b="1" u="sng" dirty="0" smtClean="0">
                <a:solidFill>
                  <a:srgbClr val="FF0000"/>
                </a:solidFill>
                <a:effectLst>
                  <a:outerShdw blurRad="38100" dist="38100" dir="2700000" algn="tl">
                    <a:srgbClr val="000000">
                      <a:alpha val="43137"/>
                    </a:srgbClr>
                  </a:outerShdw>
                </a:effectLst>
                <a:sym typeface="Wingdings" panose="05000000000000000000" pitchFamily="2" charset="2"/>
              </a:rPr>
              <a:t>2.5</a:t>
            </a:r>
            <a:r>
              <a:rPr lang="en-US" b="1" dirty="0" smtClean="0">
                <a:solidFill>
                  <a:srgbClr val="FF0000"/>
                </a:solidFill>
              </a:rPr>
              <a:t> MW</a:t>
            </a:r>
          </a:p>
          <a:p>
            <a:pPr marL="0" indent="0" algn="ctr">
              <a:buFont typeface="Arial" pitchFamily="34" charset="0"/>
              <a:buNone/>
            </a:pPr>
            <a:r>
              <a:rPr lang="en-US" dirty="0" smtClean="0">
                <a:solidFill>
                  <a:srgbClr val="FF0000"/>
                </a:solidFill>
              </a:rPr>
              <a:t>target</a:t>
            </a:r>
            <a:endParaRPr lang="en-US" dirty="0">
              <a:solidFill>
                <a:srgbClr val="FF0000"/>
              </a:solidFill>
            </a:endParaRPr>
          </a:p>
        </p:txBody>
      </p:sp>
    </p:spTree>
    <p:extLst>
      <p:ext uri="{BB962C8B-B14F-4D97-AF65-F5344CB8AC3E}">
        <p14:creationId xmlns:p14="http://schemas.microsoft.com/office/powerpoint/2010/main" val="345745155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PIP-III “multi-MW” - </a:t>
            </a:r>
            <a:r>
              <a:rPr lang="en-US" sz="3200" dirty="0" smtClean="0">
                <a:solidFill>
                  <a:srgbClr val="C00000"/>
                </a:solidFill>
              </a:rPr>
              <a:t>Option B</a:t>
            </a:r>
            <a:r>
              <a:rPr lang="en-US" sz="3200" dirty="0" smtClean="0"/>
              <a:t>: 8 GeV linac </a:t>
            </a:r>
            <a:endParaRPr lang="en-US" sz="3200" dirty="0"/>
          </a:p>
        </p:txBody>
      </p:sp>
      <p:sp>
        <p:nvSpPr>
          <p:cNvPr id="3" name="Content Placeholder 2"/>
          <p:cNvSpPr>
            <a:spLocks noGrp="1"/>
          </p:cNvSpPr>
          <p:nvPr>
            <p:ph idx="1"/>
          </p:nvPr>
        </p:nvSpPr>
        <p:spPr>
          <a:xfrm>
            <a:off x="1140990" y="4191627"/>
            <a:ext cx="2464905" cy="994306"/>
          </a:xfrm>
        </p:spPr>
        <p:txBody>
          <a:bodyPr/>
          <a:lstStyle/>
          <a:p>
            <a:pPr marL="0" indent="0" algn="ctr">
              <a:buNone/>
            </a:pPr>
            <a:r>
              <a:rPr lang="en-US" u="sng" dirty="0" smtClean="0">
                <a:solidFill>
                  <a:srgbClr val="C00000"/>
                </a:solidFill>
                <a:effectLst>
                  <a:outerShdw blurRad="38100" dist="38100" dir="2700000" algn="tl">
                    <a:srgbClr val="000000">
                      <a:alpha val="43137"/>
                    </a:srgbClr>
                  </a:outerShdw>
                </a:effectLst>
              </a:rPr>
              <a:t>8</a:t>
            </a:r>
            <a:r>
              <a:rPr lang="en-US" dirty="0" smtClean="0">
                <a:solidFill>
                  <a:srgbClr val="C00000"/>
                </a:solidFill>
                <a:effectLst>
                  <a:outerShdw blurRad="38100" dist="38100" dir="2700000" algn="tl">
                    <a:srgbClr val="000000">
                      <a:alpha val="43137"/>
                    </a:srgbClr>
                  </a:outerShdw>
                </a:effectLst>
              </a:rPr>
              <a:t> GeV </a:t>
            </a:r>
            <a:r>
              <a:rPr lang="en-US" dirty="0">
                <a:solidFill>
                  <a:srgbClr val="C00000"/>
                </a:solidFill>
              </a:rPr>
              <a:t>SC </a:t>
            </a:r>
            <a:r>
              <a:rPr lang="en-US" dirty="0" smtClean="0">
                <a:solidFill>
                  <a:srgbClr val="C00000"/>
                </a:solidFill>
              </a:rPr>
              <a:t>Linac</a:t>
            </a:r>
          </a:p>
          <a:p>
            <a:pPr marL="0" indent="0" algn="ctr">
              <a:buNone/>
            </a:pPr>
            <a:r>
              <a:rPr lang="en-US" dirty="0" smtClean="0">
                <a:solidFill>
                  <a:srgbClr val="C00000"/>
                </a:solidFill>
              </a:rPr>
              <a:t>=0.8</a:t>
            </a:r>
            <a:r>
              <a:rPr lang="en-US" dirty="0" smtClean="0">
                <a:solidFill>
                  <a:srgbClr val="C00000"/>
                </a:solidFill>
                <a:sym typeface="Wingdings" panose="05000000000000000000" pitchFamily="2" charset="2"/>
              </a:rPr>
              <a:t>38</a:t>
            </a:r>
            <a:endParaRPr lang="en-US" dirty="0" smtClean="0">
              <a:solidFill>
                <a:srgbClr val="C00000"/>
              </a:solidFill>
            </a:endParaRPr>
          </a:p>
        </p:txBody>
      </p:sp>
      <p:sp>
        <p:nvSpPr>
          <p:cNvPr id="4" name="Date Placeholder 3"/>
          <p:cNvSpPr>
            <a:spLocks noGrp="1"/>
          </p:cNvSpPr>
          <p:nvPr>
            <p:ph type="dt" sz="half" idx="10"/>
          </p:nvPr>
        </p:nvSpPr>
        <p:spPr>
          <a:xfrm>
            <a:off x="5788405" y="6515100"/>
            <a:ext cx="1737934"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13</a:t>
            </a:fld>
            <a:endParaRPr lang="en-US" altLang="en-US"/>
          </a:p>
        </p:txBody>
      </p:sp>
      <p:sp>
        <p:nvSpPr>
          <p:cNvPr id="11" name="Arc 10"/>
          <p:cNvSpPr/>
          <p:nvPr/>
        </p:nvSpPr>
        <p:spPr>
          <a:xfrm rot="7012560">
            <a:off x="890907" y="-5115481"/>
            <a:ext cx="8062097" cy="8826055"/>
          </a:xfrm>
          <a:prstGeom prst="arc">
            <a:avLst>
              <a:gd name="adj1" fmla="val 15803925"/>
              <a:gd name="adj2" fmla="val 1910451"/>
            </a:avLst>
          </a:prstGeom>
          <a:ln w="101600">
            <a:solidFill>
              <a:schemeClr val="tx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Content Placeholder 2"/>
          <p:cNvSpPr txBox="1">
            <a:spLocks/>
          </p:cNvSpPr>
          <p:nvPr/>
        </p:nvSpPr>
        <p:spPr>
          <a:xfrm>
            <a:off x="4238706" y="2026254"/>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3087"/>
                </a:solidFill>
              </a:rPr>
              <a:t>120 </a:t>
            </a:r>
            <a:r>
              <a:rPr lang="en-US" dirty="0" err="1" smtClean="0">
                <a:solidFill>
                  <a:srgbClr val="003087"/>
                </a:solidFill>
              </a:rPr>
              <a:t>GeV</a:t>
            </a:r>
            <a:r>
              <a:rPr lang="en-US" dirty="0">
                <a:solidFill>
                  <a:srgbClr val="003087"/>
                </a:solidFill>
              </a:rPr>
              <a:t> </a:t>
            </a:r>
            <a:r>
              <a:rPr lang="en-US" dirty="0" smtClean="0">
                <a:solidFill>
                  <a:srgbClr val="003087"/>
                </a:solidFill>
              </a:rPr>
              <a:t>RCS</a:t>
            </a:r>
          </a:p>
          <a:p>
            <a:pPr marL="0" indent="0" algn="ctr">
              <a:buFont typeface="Arial" pitchFamily="34" charset="0"/>
              <a:buNone/>
            </a:pPr>
            <a:r>
              <a:rPr lang="en-US" dirty="0" smtClean="0">
                <a:solidFill>
                  <a:srgbClr val="003087"/>
                </a:solidFill>
              </a:rPr>
              <a:t>Main Injector</a:t>
            </a:r>
            <a:endParaRPr lang="en-US" dirty="0">
              <a:solidFill>
                <a:srgbClr val="003087"/>
              </a:solidFill>
            </a:endParaRPr>
          </a:p>
        </p:txBody>
      </p:sp>
      <p:sp>
        <p:nvSpPr>
          <p:cNvPr id="14" name="Arc 13"/>
          <p:cNvSpPr/>
          <p:nvPr/>
        </p:nvSpPr>
        <p:spPr>
          <a:xfrm rot="7012560">
            <a:off x="894334" y="-4964302"/>
            <a:ext cx="8062097" cy="8871714"/>
          </a:xfrm>
          <a:prstGeom prst="arc">
            <a:avLst>
              <a:gd name="adj1" fmla="val 15803925"/>
              <a:gd name="adj2" fmla="val 1910451"/>
            </a:avLst>
          </a:prstGeom>
          <a:ln w="1016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Content Placeholder 2"/>
          <p:cNvSpPr txBox="1">
            <a:spLocks/>
          </p:cNvSpPr>
          <p:nvPr/>
        </p:nvSpPr>
        <p:spPr>
          <a:xfrm>
            <a:off x="1552218" y="2834274"/>
            <a:ext cx="1224849"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a:solidFill>
                  <a:schemeClr val="accent3">
                    <a:lumMod val="50000"/>
                  </a:schemeClr>
                </a:solidFill>
              </a:rPr>
              <a:t>8</a:t>
            </a:r>
            <a:r>
              <a:rPr lang="en-US" dirty="0" smtClean="0">
                <a:solidFill>
                  <a:schemeClr val="accent3">
                    <a:lumMod val="50000"/>
                  </a:schemeClr>
                </a:solidFill>
              </a:rPr>
              <a:t> </a:t>
            </a:r>
            <a:r>
              <a:rPr lang="en-US" dirty="0" err="1" smtClean="0">
                <a:solidFill>
                  <a:schemeClr val="accent3">
                    <a:lumMod val="50000"/>
                  </a:schemeClr>
                </a:solidFill>
              </a:rPr>
              <a:t>GeV</a:t>
            </a:r>
            <a:r>
              <a:rPr lang="en-US" dirty="0">
                <a:solidFill>
                  <a:schemeClr val="accent3">
                    <a:lumMod val="50000"/>
                  </a:schemeClr>
                </a:solidFill>
              </a:rPr>
              <a:t> </a:t>
            </a:r>
            <a:endParaRPr lang="en-US" dirty="0" smtClean="0">
              <a:solidFill>
                <a:schemeClr val="accent3">
                  <a:lumMod val="50000"/>
                </a:schemeClr>
              </a:solidFill>
            </a:endParaRPr>
          </a:p>
          <a:p>
            <a:pPr marL="0" indent="0" algn="ctr">
              <a:buFont typeface="Arial" pitchFamily="34" charset="0"/>
              <a:buNone/>
            </a:pPr>
            <a:r>
              <a:rPr lang="en-US" dirty="0" smtClean="0">
                <a:solidFill>
                  <a:schemeClr val="accent3">
                    <a:lumMod val="50000"/>
                  </a:schemeClr>
                </a:solidFill>
              </a:rPr>
              <a:t>Recycler</a:t>
            </a:r>
            <a:endParaRPr lang="en-US" dirty="0">
              <a:solidFill>
                <a:schemeClr val="accent3">
                  <a:lumMod val="50000"/>
                </a:schemeClr>
              </a:solidFill>
            </a:endParaRPr>
          </a:p>
        </p:txBody>
      </p:sp>
      <p:cxnSp>
        <p:nvCxnSpPr>
          <p:cNvPr id="18" name="Straight Connector 17"/>
          <p:cNvCxnSpPr/>
          <p:nvPr/>
        </p:nvCxnSpPr>
        <p:spPr>
          <a:xfrm>
            <a:off x="2483556" y="2686756"/>
            <a:ext cx="528001" cy="523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106733" y="1075263"/>
            <a:ext cx="835383" cy="2271893"/>
          </a:xfrm>
          <a:prstGeom prst="line">
            <a:avLst/>
          </a:prstGeom>
        </p:spPr>
        <p:style>
          <a:lnRef idx="2">
            <a:schemeClr val="accent1"/>
          </a:lnRef>
          <a:fillRef idx="0">
            <a:schemeClr val="accent1"/>
          </a:fillRef>
          <a:effectRef idx="1">
            <a:schemeClr val="accent1"/>
          </a:effectRef>
          <a:fontRef idx="minor">
            <a:schemeClr val="tx1"/>
          </a:fontRef>
        </p:style>
      </p:cxnSp>
      <p:sp>
        <p:nvSpPr>
          <p:cNvPr id="26" name="Sun 25"/>
          <p:cNvSpPr/>
          <p:nvPr/>
        </p:nvSpPr>
        <p:spPr>
          <a:xfrm>
            <a:off x="7790647" y="3382667"/>
            <a:ext cx="440263" cy="457200"/>
          </a:xfrm>
          <a:prstGeom prst="sun">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6838041" y="3982671"/>
            <a:ext cx="2133601" cy="90547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u="sng" dirty="0" smtClean="0">
                <a:solidFill>
                  <a:srgbClr val="FF0000"/>
                </a:solidFill>
                <a:effectLst>
                  <a:outerShdw blurRad="38100" dist="38100" dir="2700000" algn="tl">
                    <a:srgbClr val="000000">
                      <a:alpha val="43137"/>
                    </a:srgbClr>
                  </a:outerShdw>
                </a:effectLst>
                <a:latin typeface="HE_TERMINAL" panose="020B0609020202020204" pitchFamily="49" charset="0"/>
                <a:sym typeface="Wingdings" panose="05000000000000000000" pitchFamily="2" charset="2"/>
              </a:rPr>
              <a:t>≥</a:t>
            </a:r>
            <a:r>
              <a:rPr lang="en-US" u="sng" dirty="0" smtClean="0">
                <a:solidFill>
                  <a:srgbClr val="FF0000"/>
                </a:solidFill>
                <a:effectLst>
                  <a:outerShdw blurRad="38100" dist="38100" dir="2700000" algn="tl">
                    <a:srgbClr val="000000">
                      <a:alpha val="43137"/>
                    </a:srgbClr>
                  </a:outerShdw>
                </a:effectLst>
                <a:sym typeface="Wingdings" panose="05000000000000000000" pitchFamily="2" charset="2"/>
              </a:rPr>
              <a:t>2.5-</a:t>
            </a:r>
            <a:r>
              <a:rPr lang="en-US" dirty="0" smtClean="0">
                <a:solidFill>
                  <a:srgbClr val="FF0000"/>
                </a:solidFill>
              </a:rPr>
              <a:t>MW</a:t>
            </a:r>
          </a:p>
          <a:p>
            <a:pPr marL="0" indent="0" algn="ctr">
              <a:buFont typeface="Arial" pitchFamily="34" charset="0"/>
              <a:buNone/>
            </a:pPr>
            <a:r>
              <a:rPr lang="en-US" dirty="0">
                <a:solidFill>
                  <a:srgbClr val="FF0000"/>
                </a:solidFill>
              </a:rPr>
              <a:t>o</a:t>
            </a:r>
            <a:r>
              <a:rPr lang="en-US" dirty="0" smtClean="0">
                <a:solidFill>
                  <a:srgbClr val="FF0000"/>
                </a:solidFill>
              </a:rPr>
              <a:t>n target</a:t>
            </a:r>
            <a:endParaRPr lang="en-US" dirty="0">
              <a:solidFill>
                <a:srgbClr val="FF0000"/>
              </a:solidFill>
            </a:endParaRPr>
          </a:p>
        </p:txBody>
      </p:sp>
      <p:cxnSp>
        <p:nvCxnSpPr>
          <p:cNvPr id="25" name="Straight Connector 24"/>
          <p:cNvCxnSpPr/>
          <p:nvPr/>
        </p:nvCxnSpPr>
        <p:spPr>
          <a:xfrm>
            <a:off x="1003852" y="5297553"/>
            <a:ext cx="1479704" cy="0"/>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483556" y="5297553"/>
            <a:ext cx="1151466"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Arc 30"/>
          <p:cNvSpPr/>
          <p:nvPr/>
        </p:nvSpPr>
        <p:spPr>
          <a:xfrm rot="1836156">
            <a:off x="4062650" y="4866083"/>
            <a:ext cx="637786" cy="431469"/>
          </a:xfrm>
          <a:prstGeom prst="arc">
            <a:avLst>
              <a:gd name="adj1" fmla="val 17694484"/>
              <a:gd name="adj2" fmla="val 513606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2635956" y="5297553"/>
            <a:ext cx="1767079" cy="0"/>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238706" y="4580267"/>
            <a:ext cx="334266" cy="371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011557" y="3210339"/>
            <a:ext cx="1391478" cy="1540565"/>
          </a:xfrm>
          <a:prstGeom prst="line">
            <a:avLst/>
          </a:prstGeom>
          <a:ln w="136525">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53458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52" y="126123"/>
            <a:ext cx="8607971" cy="546539"/>
          </a:xfrm>
        </p:spPr>
        <p:txBody>
          <a:bodyPr/>
          <a:lstStyle/>
          <a:p>
            <a:r>
              <a:rPr lang="en-US" sz="3200" b="1" dirty="0" smtClean="0"/>
              <a:t>Fermilab Accelerator Program: P5-Aligned</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88922978"/>
              </p:ext>
            </p:extLst>
          </p:nvPr>
        </p:nvGraphicFramePr>
        <p:xfrm>
          <a:off x="268013" y="927538"/>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a:xfrm>
            <a:off x="6040073" y="6515100"/>
            <a:ext cx="1486265" cy="241300"/>
          </a:xfrm>
        </p:spPr>
        <p:txBody>
          <a:bodyPr/>
          <a:lstStyle/>
          <a:p>
            <a:r>
              <a:rPr lang="en-US" altLang="en-US" dirty="0" smtClean="0"/>
              <a:t>PASI 2015 November 11</a:t>
            </a:r>
            <a:endParaRPr lang="en-US" altLang="en-US" dirty="0"/>
          </a:p>
        </p:txBody>
      </p:sp>
      <p:sp>
        <p:nvSpPr>
          <p:cNvPr id="4" name="Footer Placeholder 3"/>
          <p:cNvSpPr>
            <a:spLocks noGrp="1"/>
          </p:cNvSpPr>
          <p:nvPr>
            <p:ph type="ftr" sz="quarter" idx="11"/>
          </p:nvPr>
        </p:nvSpPr>
        <p:spPr/>
        <p:txBody>
          <a:bodyPr/>
          <a:lstStyle/>
          <a:p>
            <a:pPr>
              <a:defRPr/>
            </a:pPr>
            <a:r>
              <a:rPr lang="en-US" dirty="0" smtClean="0"/>
              <a:t>S. Chattopadhyay</a:t>
            </a:r>
            <a:endParaRPr lang="en-US" b="1" dirty="0"/>
          </a:p>
        </p:txBody>
      </p:sp>
      <p:sp>
        <p:nvSpPr>
          <p:cNvPr id="5" name="Slide Number Placeholder 4"/>
          <p:cNvSpPr>
            <a:spLocks noGrp="1"/>
          </p:cNvSpPr>
          <p:nvPr>
            <p:ph type="sldNum" sz="quarter" idx="12"/>
          </p:nvPr>
        </p:nvSpPr>
        <p:spPr/>
        <p:txBody>
          <a:bodyPr/>
          <a:lstStyle/>
          <a:p>
            <a:fld id="{BBFB9D8C-2882-41F9-92E5-94261C5AF937}" type="slidenum">
              <a:rPr lang="en-US" altLang="en-US" smtClean="0"/>
              <a:pPr/>
              <a:t>14</a:t>
            </a:fld>
            <a:endParaRPr lang="en-US" altLang="en-US" dirty="0"/>
          </a:p>
        </p:txBody>
      </p:sp>
      <p:sp>
        <p:nvSpPr>
          <p:cNvPr id="6" name="Rounded Rectangle 5"/>
          <p:cNvSpPr/>
          <p:nvPr/>
        </p:nvSpPr>
        <p:spPr>
          <a:xfrm>
            <a:off x="228600" y="1940573"/>
            <a:ext cx="8497613" cy="4168565"/>
          </a:xfrm>
          <a:prstGeom prst="roundRect">
            <a:avLst/>
          </a:prstGeom>
          <a:solidFill>
            <a:schemeClr val="tx2">
              <a:lumMod val="20000"/>
              <a:lumOff val="80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FAST</a:t>
            </a:r>
          </a:p>
          <a:p>
            <a:pPr algn="ct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ermilab</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ccelerator</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cience</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and</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echnology</a:t>
            </a: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800" cap="all" dirty="0" smtClean="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facility</a:t>
            </a:r>
            <a:endParaRPr lang="en-US" sz="2800"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824174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Proton Program</a:t>
            </a:r>
            <a:endParaRPr lang="en-US" dirty="0"/>
          </a:p>
        </p:txBody>
      </p:sp>
      <p:sp>
        <p:nvSpPr>
          <p:cNvPr id="3" name="Content Placeholder 2"/>
          <p:cNvSpPr>
            <a:spLocks noGrp="1"/>
          </p:cNvSpPr>
          <p:nvPr>
            <p:ph idx="1"/>
          </p:nvPr>
        </p:nvSpPr>
        <p:spPr>
          <a:xfrm>
            <a:off x="242887" y="759749"/>
            <a:ext cx="8672513" cy="4987867"/>
          </a:xfrm>
        </p:spPr>
        <p:txBody>
          <a:bodyPr/>
          <a:lstStyle/>
          <a:p>
            <a:pPr marL="0" indent="0">
              <a:buNone/>
            </a:pPr>
            <a:endParaRPr lang="is-IS" sz="1800" dirty="0" smtClean="0"/>
          </a:p>
          <a:p>
            <a:r>
              <a:rPr lang="is-IS" sz="1800" b="1" dirty="0" smtClean="0"/>
              <a:t>ISIS Operations and Upgrade</a:t>
            </a:r>
          </a:p>
          <a:p>
            <a:pPr marL="0" indent="0">
              <a:buNone/>
            </a:pPr>
            <a:endParaRPr lang="is-IS" sz="1800" b="1" dirty="0" smtClean="0"/>
          </a:p>
          <a:p>
            <a:r>
              <a:rPr lang="is-IS" sz="1800" b="1" dirty="0" smtClean="0"/>
              <a:t>Front-End Test Stand and MICE at RAL</a:t>
            </a:r>
          </a:p>
          <a:p>
            <a:endParaRPr lang="is-IS" sz="1800" b="1" dirty="0" smtClean="0"/>
          </a:p>
          <a:p>
            <a:r>
              <a:rPr lang="is-IS" sz="1800" b="1" dirty="0" smtClean="0"/>
              <a:t>HL-LHC at CERN and ESS at Lund builds on work of CI/JAI and others</a:t>
            </a:r>
          </a:p>
          <a:p>
            <a:pPr marL="0" indent="0">
              <a:buNone/>
            </a:pPr>
            <a:endParaRPr lang="is-IS" sz="1800" b="1" dirty="0" smtClean="0"/>
          </a:p>
          <a:p>
            <a:r>
              <a:rPr lang="is-IS" sz="1800" b="1" dirty="0" smtClean="0"/>
              <a:t>Superconducting RF at Daresbury Lab </a:t>
            </a:r>
          </a:p>
          <a:p>
            <a:pPr marL="0" indent="0">
              <a:buNone/>
            </a:pPr>
            <a:r>
              <a:rPr lang="is-IS" sz="1800" b="1" dirty="0" smtClean="0"/>
              <a:t> </a:t>
            </a:r>
          </a:p>
          <a:p>
            <a:r>
              <a:rPr lang="is-IS" sz="1800" b="1" dirty="0" smtClean="0"/>
              <a:t>Novel R&amp;D: Paul Traps, Laser-related proton acceleration, Compact Sources</a:t>
            </a:r>
          </a:p>
          <a:p>
            <a:pPr marL="0" indent="0">
              <a:buNone/>
            </a:pPr>
            <a:endParaRPr lang="is-IS" sz="1800" b="1" dirty="0" smtClean="0"/>
          </a:p>
          <a:p>
            <a:r>
              <a:rPr lang="is-IS" sz="1800" b="1" dirty="0" smtClean="0"/>
              <a:t>ADS, ADSR/FFAGs, </a:t>
            </a:r>
            <a:r>
              <a:rPr lang="is-IS" sz="1800" b="1" dirty="0"/>
              <a:t>M</a:t>
            </a:r>
            <a:r>
              <a:rPr lang="is-IS" sz="1800" b="1" dirty="0" smtClean="0"/>
              <a:t>aterial Irradiation and Medical Accelerators</a:t>
            </a:r>
          </a:p>
          <a:p>
            <a:endParaRPr lang="is-IS" sz="1800" b="1" dirty="0" smtClean="0"/>
          </a:p>
          <a:p>
            <a:r>
              <a:rPr lang="is-IS" sz="1800" b="1" dirty="0" smtClean="0"/>
              <a:t>Possible contributions to PIP-II, PIP-III and novel R&amp;D on FAST/IOTA</a:t>
            </a:r>
          </a:p>
          <a:p>
            <a:pPr marL="0" indent="0">
              <a:buNone/>
            </a:pPr>
            <a:endParaRPr lang="is-IS" sz="1800" b="1" dirty="0" smtClean="0"/>
          </a:p>
          <a:p>
            <a:r>
              <a:rPr lang="is-IS" sz="1800" b="1" dirty="0" smtClean="0"/>
              <a:t>Already a collaborator on LBNFand DUNE</a:t>
            </a:r>
          </a:p>
          <a:p>
            <a:endParaRPr lang="is-IS" sz="1800" b="1" dirty="0" smtClean="0"/>
          </a:p>
          <a:p>
            <a:endParaRPr lang="en-US" sz="1800" b="1" dirty="0"/>
          </a:p>
        </p:txBody>
      </p:sp>
      <p:sp>
        <p:nvSpPr>
          <p:cNvPr id="4" name="Footer Placeholder 3"/>
          <p:cNvSpPr>
            <a:spLocks noGrp="1"/>
          </p:cNvSpPr>
          <p:nvPr>
            <p:ph type="ftr" sz="quarter" idx="11"/>
          </p:nvPr>
        </p:nvSpPr>
        <p:spPr>
          <a:xfrm>
            <a:off x="806450" y="6515100"/>
            <a:ext cx="5373688" cy="241300"/>
          </a:xfrm>
        </p:spPr>
        <p:txBody>
          <a:bodyPr/>
          <a:lstStyle/>
          <a:p>
            <a:pPr>
              <a:defRPr/>
            </a:pPr>
            <a:r>
              <a:rPr lang="en-US" dirty="0" smtClean="0"/>
              <a:t>S. Chattopadhyay</a:t>
            </a:r>
            <a:endParaRPr lang="en-US" b="1" dirty="0"/>
          </a:p>
        </p:txBody>
      </p:sp>
      <p:sp>
        <p:nvSpPr>
          <p:cNvPr id="5" name="Date Placeholder 2"/>
          <p:cNvSpPr>
            <a:spLocks noGrp="1"/>
          </p:cNvSpPr>
          <p:nvPr>
            <p:ph type="dt" sz="half" idx="10"/>
          </p:nvPr>
        </p:nvSpPr>
        <p:spPr>
          <a:xfrm>
            <a:off x="6040073" y="6515100"/>
            <a:ext cx="1486265" cy="241300"/>
          </a:xfrm>
        </p:spPr>
        <p:txBody>
          <a:bodyPr/>
          <a:lstStyle/>
          <a:p>
            <a:r>
              <a:rPr lang="en-US" altLang="en-US" dirty="0" smtClean="0"/>
              <a:t>PASI 2015 November 11</a:t>
            </a:r>
            <a:endParaRPr lang="en-US" altLang="en-US" dirty="0"/>
          </a:p>
        </p:txBody>
      </p:sp>
      <p:sp>
        <p:nvSpPr>
          <p:cNvPr id="6" name="Slide Number Placeholder 4"/>
          <p:cNvSpPr>
            <a:spLocks noGrp="1"/>
          </p:cNvSpPr>
          <p:nvPr>
            <p:ph type="sldNum" sz="quarter" idx="12"/>
          </p:nvPr>
        </p:nvSpPr>
        <p:spPr>
          <a:xfrm>
            <a:off x="228600" y="6515100"/>
            <a:ext cx="447675" cy="241300"/>
          </a:xfrm>
        </p:spPr>
        <p:txBody>
          <a:bodyPr/>
          <a:lstStyle/>
          <a:p>
            <a:r>
              <a:rPr lang="en-US" altLang="en-US" dirty="0" smtClean="0"/>
              <a:t>15</a:t>
            </a:r>
            <a:endParaRPr lang="en-US" altLang="en-US" dirty="0"/>
          </a:p>
        </p:txBody>
      </p:sp>
    </p:spTree>
    <p:extLst>
      <p:ext uri="{BB962C8B-B14F-4D97-AF65-F5344CB8AC3E}">
        <p14:creationId xmlns:p14="http://schemas.microsoft.com/office/powerpoint/2010/main" val="9006898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2" y="971660"/>
            <a:ext cx="8229600" cy="327927"/>
          </a:xfrm>
        </p:spPr>
        <p:txBody>
          <a:bodyPr/>
          <a:lstStyle/>
          <a:p>
            <a:r>
              <a:rPr lang="en-US" sz="2400" dirty="0" smtClean="0"/>
              <a:t>Front-end test stand</a:t>
            </a:r>
            <a:endParaRPr lang="en-US" sz="2400" dirty="0"/>
          </a:p>
        </p:txBody>
      </p:sp>
      <p:pic>
        <p:nvPicPr>
          <p:cNvPr id="4" name="Picture 3" descr="180px-RFQmachi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1344269"/>
            <a:ext cx="1143065" cy="762043"/>
          </a:xfrm>
          <a:prstGeom prst="rect">
            <a:avLst/>
          </a:prstGeom>
        </p:spPr>
      </p:pic>
      <p:pic>
        <p:nvPicPr>
          <p:cNvPr id="6" name="Content Placeholder 5" descr="IMG_8674-1.jpg"/>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262412" y="1424011"/>
            <a:ext cx="2427827" cy="1618551"/>
          </a:xfrm>
          <a:prstGeom prst="rect">
            <a:avLst/>
          </a:prstGeom>
          <a:ln w="28575" cmpd="sng">
            <a:solidFill>
              <a:srgbClr val="FF0000"/>
            </a:solidFill>
          </a:ln>
        </p:spPr>
      </p:pic>
      <p:sp>
        <p:nvSpPr>
          <p:cNvPr id="7" name="Title 1"/>
          <p:cNvSpPr txBox="1">
            <a:spLocks/>
          </p:cNvSpPr>
          <p:nvPr/>
        </p:nvSpPr>
        <p:spPr>
          <a:xfrm>
            <a:off x="5226360" y="992746"/>
            <a:ext cx="1463879" cy="345051"/>
          </a:xfrm>
          <a:prstGeom prst="rect">
            <a:avLst/>
          </a:prstGeom>
        </p:spPr>
        <p:txBody>
          <a:bodyPr lIns="0" tIns="0" rIns="0" bIns="0" anchor="b" anchorCtr="0"/>
          <a:lstStyle>
            <a:lvl1pPr algn="l" defTabSz="457200" rtl="0" eaLnBrk="1" fontAlgn="base" hangingPunct="1">
              <a:spcBef>
                <a:spcPct val="0"/>
              </a:spcBef>
              <a:spcAft>
                <a:spcPct val="0"/>
              </a:spcAft>
              <a:defRPr sz="4000" b="1" kern="1200">
                <a:solidFill>
                  <a:srgbClr val="004C97"/>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MICE</a:t>
            </a:r>
            <a:endParaRPr lang="en-US" sz="2400" dirty="0"/>
          </a:p>
        </p:txBody>
      </p:sp>
      <p:grpSp>
        <p:nvGrpSpPr>
          <p:cNvPr id="8" name="Group 7"/>
          <p:cNvGrpSpPr/>
          <p:nvPr/>
        </p:nvGrpSpPr>
        <p:grpSpPr>
          <a:xfrm>
            <a:off x="6913844" y="1372045"/>
            <a:ext cx="1843788" cy="2083815"/>
            <a:chOff x="4932040" y="1223962"/>
            <a:chExt cx="3551237" cy="4244975"/>
          </a:xfrm>
        </p:grpSpPr>
        <p:pic>
          <p:nvPicPr>
            <p:cNvPr id="9" name="Picture 6" descr="ISIS plus MICE.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040" y="1223962"/>
              <a:ext cx="355123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20418607">
              <a:off x="7321984" y="5227909"/>
              <a:ext cx="45719" cy="211524"/>
            </a:xfrm>
            <a:prstGeom prst="rect">
              <a:avLst/>
            </a:prstGeom>
            <a:solidFill>
              <a:srgbClr val="0066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a:endCxn id="10" idx="0"/>
            </p:cNvCxnSpPr>
            <p:nvPr/>
          </p:nvCxnSpPr>
          <p:spPr>
            <a:xfrm>
              <a:off x="7226118" y="5000625"/>
              <a:ext cx="83092" cy="233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867534">
              <a:off x="7632905" y="5007737"/>
              <a:ext cx="77168" cy="45719"/>
            </a:xfrm>
            <a:prstGeom prst="rect">
              <a:avLst/>
            </a:prstGeom>
            <a:solidFill>
              <a:srgbClr val="0066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endCxn id="12" idx="1"/>
            </p:cNvCxnSpPr>
            <p:nvPr/>
          </p:nvCxnSpPr>
          <p:spPr>
            <a:xfrm>
              <a:off x="7267664" y="4929197"/>
              <a:ext cx="366463" cy="91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508222" y="4414797"/>
              <a:ext cx="626194" cy="461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2161631">
              <a:off x="6413900" y="4357155"/>
              <a:ext cx="125763" cy="57642"/>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flipH="1">
              <a:off x="6937913" y="4929197"/>
              <a:ext cx="196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892193" y="4904026"/>
              <a:ext cx="45719" cy="4571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itle 1"/>
          <p:cNvSpPr txBox="1">
            <a:spLocks/>
          </p:cNvSpPr>
          <p:nvPr/>
        </p:nvSpPr>
        <p:spPr>
          <a:xfrm>
            <a:off x="7496862" y="956997"/>
            <a:ext cx="1463879" cy="345051"/>
          </a:xfrm>
          <a:prstGeom prst="rect">
            <a:avLst/>
          </a:prstGeom>
        </p:spPr>
        <p:txBody>
          <a:bodyPr lIns="0" tIns="0" rIns="0" bIns="0" anchor="b" anchorCtr="0"/>
          <a:lstStyle>
            <a:lvl1pPr algn="l" defTabSz="457200" rtl="0" eaLnBrk="1" fontAlgn="base" hangingPunct="1">
              <a:spcBef>
                <a:spcPct val="0"/>
              </a:spcBef>
              <a:spcAft>
                <a:spcPct val="0"/>
              </a:spcAft>
              <a:defRPr sz="4000" b="1" kern="1200">
                <a:solidFill>
                  <a:srgbClr val="004C97"/>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ISIS</a:t>
            </a:r>
            <a:endParaRPr lang="en-US" sz="2400" dirty="0"/>
          </a:p>
        </p:txBody>
      </p:sp>
      <p:sp>
        <p:nvSpPr>
          <p:cNvPr id="19" name="Title 1"/>
          <p:cNvSpPr txBox="1">
            <a:spLocks/>
          </p:cNvSpPr>
          <p:nvPr/>
        </p:nvSpPr>
        <p:spPr>
          <a:xfrm>
            <a:off x="146809" y="345357"/>
            <a:ext cx="9244842" cy="327927"/>
          </a:xfrm>
          <a:prstGeom prst="rect">
            <a:avLst/>
          </a:prstGeom>
        </p:spPr>
        <p:txBody>
          <a:bodyPr lIns="0" tIns="0" rIns="0" bIns="0" anchor="b" anchorCtr="0"/>
          <a:lstStyle>
            <a:lvl1pPr algn="l" defTabSz="457200" rtl="0" eaLnBrk="1" fontAlgn="base" hangingPunct="1">
              <a:spcBef>
                <a:spcPct val="0"/>
              </a:spcBef>
              <a:spcAft>
                <a:spcPct val="0"/>
              </a:spcAft>
              <a:defRPr sz="4000" b="1" kern="1200">
                <a:solidFill>
                  <a:srgbClr val="004C97"/>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      UK Accelerator and SCRF Facilities at RAL and DL</a:t>
            </a:r>
            <a:endParaRPr lang="en-US" sz="2400" dirty="0"/>
          </a:p>
        </p:txBody>
      </p:sp>
      <p:grpSp>
        <p:nvGrpSpPr>
          <p:cNvPr id="20" name="Group 19"/>
          <p:cNvGrpSpPr/>
          <p:nvPr/>
        </p:nvGrpSpPr>
        <p:grpSpPr>
          <a:xfrm>
            <a:off x="301608" y="3226949"/>
            <a:ext cx="2202847" cy="2847287"/>
            <a:chOff x="4987029" y="352432"/>
            <a:chExt cx="3908562" cy="3908726"/>
          </a:xfrm>
        </p:grpSpPr>
        <p:sp>
          <p:nvSpPr>
            <p:cNvPr id="21" name="TextBox 20"/>
            <p:cNvSpPr txBox="1"/>
            <p:nvPr/>
          </p:nvSpPr>
          <p:spPr>
            <a:xfrm>
              <a:off x="4987029" y="352432"/>
              <a:ext cx="3908562" cy="1140784"/>
            </a:xfrm>
            <a:prstGeom prst="rect">
              <a:avLst/>
            </a:prstGeom>
            <a:noFill/>
          </p:spPr>
          <p:txBody>
            <a:bodyPr wrap="none" rtlCol="0">
              <a:spAutoFit/>
            </a:bodyPr>
            <a:lstStyle/>
            <a:p>
              <a:pPr defTabSz="914400" fontAlgn="base">
                <a:spcBef>
                  <a:spcPct val="0"/>
                </a:spcBef>
                <a:spcAft>
                  <a:spcPct val="0"/>
                </a:spcAft>
              </a:pPr>
              <a:r>
                <a:rPr lang="en-GB" sz="2400" b="1" dirty="0">
                  <a:solidFill>
                    <a:srgbClr val="FF0000"/>
                  </a:solidFill>
                  <a:latin typeface="Lucida Grande"/>
                  <a:ea typeface="ヒラギノ角ゴ Pro W3"/>
                  <a:cs typeface="ヒラギノ角ゴ Pro W3"/>
                </a:rPr>
                <a:t>HL-LHC Crab </a:t>
              </a:r>
              <a:endParaRPr lang="en-GB" sz="2400" b="1" dirty="0" smtClean="0">
                <a:solidFill>
                  <a:srgbClr val="FF0000"/>
                </a:solidFill>
                <a:latin typeface="Lucida Grande"/>
                <a:ea typeface="ヒラギノ角ゴ Pro W3"/>
                <a:cs typeface="ヒラギノ角ゴ Pro W3"/>
              </a:endParaRPr>
            </a:p>
            <a:p>
              <a:pPr defTabSz="914400" fontAlgn="base">
                <a:spcBef>
                  <a:spcPct val="0"/>
                </a:spcBef>
                <a:spcAft>
                  <a:spcPct val="0"/>
                </a:spcAft>
              </a:pPr>
              <a:r>
                <a:rPr lang="en-GB" sz="2400" b="1" dirty="0" err="1" smtClean="0">
                  <a:solidFill>
                    <a:srgbClr val="FF0000"/>
                  </a:solidFill>
                  <a:latin typeface="Lucida Grande"/>
                  <a:ea typeface="ヒラギノ角ゴ Pro W3"/>
                  <a:cs typeface="ヒラギノ角ゴ Pro W3"/>
                </a:rPr>
                <a:t>Cryomodule</a:t>
              </a:r>
              <a:endParaRPr lang="en-GB" sz="2400" b="1" dirty="0">
                <a:solidFill>
                  <a:srgbClr val="FF0000"/>
                </a:solidFill>
                <a:latin typeface="Lucida Grande"/>
                <a:ea typeface="ヒラギノ角ゴ Pro W3"/>
                <a:cs typeface="ヒラギノ角ゴ Pro W3"/>
              </a:endParaRPr>
            </a:p>
          </p:txBody>
        </p:sp>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413584"/>
              <a:ext cx="3730513" cy="2518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148457" y="3861048"/>
              <a:ext cx="2223686" cy="400110"/>
            </a:xfrm>
            <a:prstGeom prst="rect">
              <a:avLst/>
            </a:prstGeom>
            <a:noFill/>
          </p:spPr>
          <p:txBody>
            <a:bodyPr wrap="none" rtlCol="0">
              <a:spAutoFit/>
            </a:bodyPr>
            <a:lstStyle/>
            <a:p>
              <a:pPr defTabSz="914400" fontAlgn="base">
                <a:spcBef>
                  <a:spcPct val="0"/>
                </a:spcBef>
                <a:spcAft>
                  <a:spcPct val="0"/>
                </a:spcAft>
              </a:pPr>
              <a:r>
                <a:rPr lang="en-GB" sz="2000" b="1" dirty="0" smtClean="0">
                  <a:solidFill>
                    <a:srgbClr val="FF0000"/>
                  </a:solidFill>
                  <a:latin typeface="Lucida Grande"/>
                  <a:ea typeface="ヒラギノ角ゴ Pro W3"/>
                  <a:cs typeface="ヒラギノ角ゴ Pro W3"/>
                </a:rPr>
                <a:t>at CERN </a:t>
              </a:r>
              <a:r>
                <a:rPr lang="en-GB" sz="2000" b="1" dirty="0">
                  <a:solidFill>
                    <a:srgbClr val="FF0000"/>
                  </a:solidFill>
                  <a:latin typeface="Lucida Grande"/>
                  <a:ea typeface="ヒラギノ角ゴ Pro W3"/>
                  <a:cs typeface="ヒラギノ角ゴ Pro W3"/>
                </a:rPr>
                <a:t>by 2020</a:t>
              </a:r>
            </a:p>
          </p:txBody>
        </p:sp>
      </p:grpSp>
      <p:grpSp>
        <p:nvGrpSpPr>
          <p:cNvPr id="24" name="Group 23"/>
          <p:cNvGrpSpPr/>
          <p:nvPr/>
        </p:nvGrpSpPr>
        <p:grpSpPr>
          <a:xfrm>
            <a:off x="2995324" y="3315281"/>
            <a:ext cx="4365104" cy="1380495"/>
            <a:chOff x="107504" y="4221088"/>
            <a:chExt cx="6417370" cy="2664296"/>
          </a:xfrm>
        </p:grpSpPr>
        <p:sp>
          <p:nvSpPr>
            <p:cNvPr id="25" name="TextBox 24"/>
            <p:cNvSpPr txBox="1"/>
            <p:nvPr/>
          </p:nvSpPr>
          <p:spPr>
            <a:xfrm>
              <a:off x="107504" y="4221088"/>
              <a:ext cx="3124573" cy="461665"/>
            </a:xfrm>
            <a:prstGeom prst="rect">
              <a:avLst/>
            </a:prstGeom>
            <a:noFill/>
          </p:spPr>
          <p:txBody>
            <a:bodyPr wrap="none" rtlCol="0">
              <a:spAutoFit/>
            </a:bodyPr>
            <a:lstStyle/>
            <a:p>
              <a:pPr defTabSz="914400" fontAlgn="base">
                <a:spcBef>
                  <a:spcPct val="0"/>
                </a:spcBef>
                <a:spcAft>
                  <a:spcPct val="0"/>
                </a:spcAft>
              </a:pPr>
              <a:r>
                <a:rPr lang="en-GB" sz="2400" b="1" dirty="0">
                  <a:solidFill>
                    <a:srgbClr val="FF0000"/>
                  </a:solidFill>
                  <a:latin typeface="Lucida Grande"/>
                  <a:ea typeface="ヒラギノ角ゴ Pro W3"/>
                  <a:cs typeface="ヒラギノ角ゴ Pro W3"/>
                </a:rPr>
                <a:t>ESS High-</a:t>
              </a:r>
              <a:r>
                <a:rPr lang="el-GR" sz="2400" b="1" dirty="0">
                  <a:solidFill>
                    <a:srgbClr val="FF0000"/>
                  </a:solidFill>
                  <a:latin typeface="Lucida Grande"/>
                  <a:ea typeface="ヒラギノ角ゴ Pro W3"/>
                  <a:cs typeface="ヒラギノ角ゴ Pro W3"/>
                </a:rPr>
                <a:t>β</a:t>
              </a:r>
              <a:r>
                <a:rPr lang="en-GB" sz="2400" b="1" dirty="0">
                  <a:solidFill>
                    <a:srgbClr val="FF0000"/>
                  </a:solidFill>
                  <a:latin typeface="Lucida Grande"/>
                  <a:ea typeface="ヒラギノ角ゴ Pro W3"/>
                  <a:cs typeface="ヒラギノ角ゴ Pro W3"/>
                </a:rPr>
                <a:t> Cavities</a:t>
              </a:r>
            </a:p>
          </p:txBody>
        </p:sp>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795" y="5088560"/>
              <a:ext cx="3082053" cy="1796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1073" y="4994285"/>
              <a:ext cx="1870747" cy="1005178"/>
            </a:xfrm>
            <a:prstGeom prst="rect">
              <a:avLst/>
            </a:prstGeom>
          </p:spPr>
        </p:pic>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5856" y="4856038"/>
              <a:ext cx="3249018" cy="2029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29" name="Group 28"/>
          <p:cNvGrpSpPr/>
          <p:nvPr/>
        </p:nvGrpSpPr>
        <p:grpSpPr>
          <a:xfrm>
            <a:off x="3212347" y="4756323"/>
            <a:ext cx="4438423" cy="1317913"/>
            <a:chOff x="107504" y="908720"/>
            <a:chExt cx="4896544" cy="1584136"/>
          </a:xfrm>
        </p:grpSpPr>
        <p:sp>
          <p:nvSpPr>
            <p:cNvPr id="30" name="TextBox 29"/>
            <p:cNvSpPr txBox="1"/>
            <p:nvPr/>
          </p:nvSpPr>
          <p:spPr>
            <a:xfrm>
              <a:off x="107504" y="908720"/>
              <a:ext cx="2420856" cy="461665"/>
            </a:xfrm>
            <a:prstGeom prst="rect">
              <a:avLst/>
            </a:prstGeom>
            <a:noFill/>
          </p:spPr>
          <p:txBody>
            <a:bodyPr wrap="none" rtlCol="0">
              <a:spAutoFit/>
            </a:bodyPr>
            <a:lstStyle/>
            <a:p>
              <a:pPr defTabSz="914400" fontAlgn="base">
                <a:spcBef>
                  <a:spcPct val="0"/>
                </a:spcBef>
                <a:spcAft>
                  <a:spcPct val="0"/>
                </a:spcAft>
              </a:pPr>
              <a:r>
                <a:rPr lang="en-GB" sz="2400" b="1" dirty="0">
                  <a:solidFill>
                    <a:srgbClr val="FF0000"/>
                  </a:solidFill>
                  <a:latin typeface="Lucida Grande"/>
                  <a:ea typeface="ヒラギノ角ゴ Pro W3"/>
                  <a:cs typeface="ヒラギノ角ゴ Pro W3"/>
                </a:rPr>
                <a:t>SRF Thin Films</a:t>
              </a:r>
            </a:p>
          </p:txBody>
        </p:sp>
        <p:pic>
          <p:nvPicPr>
            <p:cNvPr id="3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100" y="1370385"/>
              <a:ext cx="1454540" cy="1122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9236" y="1375531"/>
              <a:ext cx="1388877" cy="1088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7336" y="1364805"/>
              <a:ext cx="1786712" cy="10929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34" name="Footer Placeholder 3"/>
          <p:cNvSpPr>
            <a:spLocks noGrp="1"/>
          </p:cNvSpPr>
          <p:nvPr>
            <p:ph type="ftr" sz="quarter" idx="11"/>
          </p:nvPr>
        </p:nvSpPr>
        <p:spPr>
          <a:xfrm>
            <a:off x="806450" y="6515100"/>
            <a:ext cx="5373688" cy="241300"/>
          </a:xfrm>
        </p:spPr>
        <p:txBody>
          <a:bodyPr/>
          <a:lstStyle/>
          <a:p>
            <a:pPr>
              <a:defRPr/>
            </a:pPr>
            <a:r>
              <a:rPr lang="en-US" dirty="0" smtClean="0"/>
              <a:t>S. Chattopadhyay</a:t>
            </a:r>
            <a:endParaRPr lang="en-US" b="1" dirty="0"/>
          </a:p>
        </p:txBody>
      </p:sp>
      <p:sp>
        <p:nvSpPr>
          <p:cNvPr id="35" name="Date Placeholder 2"/>
          <p:cNvSpPr>
            <a:spLocks noGrp="1"/>
          </p:cNvSpPr>
          <p:nvPr>
            <p:ph type="dt" sz="half" idx="10"/>
          </p:nvPr>
        </p:nvSpPr>
        <p:spPr>
          <a:xfrm>
            <a:off x="6040073" y="6515100"/>
            <a:ext cx="1486265" cy="241300"/>
          </a:xfrm>
        </p:spPr>
        <p:txBody>
          <a:bodyPr/>
          <a:lstStyle/>
          <a:p>
            <a:r>
              <a:rPr lang="en-US" altLang="en-US" dirty="0" smtClean="0"/>
              <a:t>PASI 2015 November 11</a:t>
            </a:r>
            <a:endParaRPr lang="en-US" altLang="en-US" dirty="0"/>
          </a:p>
        </p:txBody>
      </p:sp>
      <p:pic>
        <p:nvPicPr>
          <p:cNvPr id="36" name="Picture 4" descr="http://fets.isis.rl.ac.uk/imagesFhj/2/2c/FETS2_3.jpg"/>
          <p:cNvPicPr>
            <a:picLocks noChangeAspect="1" noChangeArrowheads="1"/>
          </p:cNvPicPr>
          <p:nvPr/>
        </p:nvPicPr>
        <p:blipFill>
          <a:blip r:embed="rId12" cstate="print">
            <a:extLst>
              <a:ext uri="{28A0092B-C50C-407E-A947-70E740481C1C}">
                <a14:useLocalDpi xmlns:a14="http://schemas.microsoft.com/office/drawing/2010/main" val="0"/>
              </a:ext>
            </a:extLst>
          </a:blip>
          <a:srcRect l="6224" t="28604" r="4189" b="34355"/>
          <a:stretch>
            <a:fillRect/>
          </a:stretch>
        </p:blipFill>
        <p:spPr bwMode="auto">
          <a:xfrm>
            <a:off x="146809" y="2012447"/>
            <a:ext cx="3836841" cy="11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lide Number Placeholder 4"/>
          <p:cNvSpPr>
            <a:spLocks noGrp="1"/>
          </p:cNvSpPr>
          <p:nvPr>
            <p:ph type="sldNum" sz="quarter" idx="12"/>
          </p:nvPr>
        </p:nvSpPr>
        <p:spPr>
          <a:xfrm>
            <a:off x="228600" y="6515100"/>
            <a:ext cx="447675" cy="241300"/>
          </a:xfrm>
        </p:spPr>
        <p:txBody>
          <a:bodyPr/>
          <a:lstStyle/>
          <a:p>
            <a:r>
              <a:rPr lang="en-US" altLang="en-US" dirty="0" smtClean="0"/>
              <a:t>16</a:t>
            </a:r>
            <a:endParaRPr lang="en-US" altLang="en-US" dirty="0"/>
          </a:p>
        </p:txBody>
      </p:sp>
    </p:spTree>
    <p:extLst>
      <p:ext uri="{BB962C8B-B14F-4D97-AF65-F5344CB8AC3E}">
        <p14:creationId xmlns:p14="http://schemas.microsoft.com/office/powerpoint/2010/main" val="6388452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PASI 2015: OUTLOOK</a:t>
            </a:r>
            <a:endParaRPr lang="en-US" dirty="0"/>
          </a:p>
        </p:txBody>
      </p:sp>
      <p:sp>
        <p:nvSpPr>
          <p:cNvPr id="4" name="Date Placeholder 3"/>
          <p:cNvSpPr>
            <a:spLocks noGrp="1"/>
          </p:cNvSpPr>
          <p:nvPr>
            <p:ph type="dt" sz="half" idx="10"/>
          </p:nvPr>
        </p:nvSpPr>
        <p:spPr>
          <a:xfrm>
            <a:off x="5889073" y="6515100"/>
            <a:ext cx="1637266" cy="241300"/>
          </a:xfrm>
        </p:spPr>
        <p:txBody>
          <a:bodyPr/>
          <a:lstStyle/>
          <a:p>
            <a:r>
              <a:rPr lang="en-US" altLang="en-US" dirty="0" smtClean="0"/>
              <a:t>PASI 2015 November 11 </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17</a:t>
            </a:fld>
            <a:endParaRPr lang="en-US" altLang="en-US"/>
          </a:p>
        </p:txBody>
      </p:sp>
      <p:sp>
        <p:nvSpPr>
          <p:cNvPr id="7" name="Content Placeholder 6"/>
          <p:cNvSpPr txBox="1">
            <a:spLocks noGrp="1"/>
          </p:cNvSpPr>
          <p:nvPr>
            <p:ph idx="1"/>
          </p:nvPr>
        </p:nvSpPr>
        <p:spPr>
          <a:xfrm>
            <a:off x="614362" y="1086126"/>
            <a:ext cx="7915275" cy="4875181"/>
          </a:xfrm>
          <a:prstGeom prst="rect">
            <a:avLst/>
          </a:prstGeom>
          <a:noFill/>
        </p:spPr>
        <p:txBody>
          <a:bodyPr wrap="square" rtlCol="0">
            <a:spAutoFit/>
          </a:bodyPr>
          <a:lstStyle/>
          <a:p>
            <a:pPr marL="0" indent="0">
              <a:buNone/>
            </a:pPr>
            <a:endParaRPr lang="en-US" sz="1800"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T</a:t>
            </a:r>
            <a:r>
              <a:rPr lang="en-US" sz="1800" b="1" dirty="0" smtClean="0">
                <a:latin typeface="Times New Roman" panose="02020603050405020304" pitchFamily="18" charset="0"/>
                <a:cs typeface="Times New Roman" panose="02020603050405020304" pitchFamily="18" charset="0"/>
              </a:rPr>
              <a:t>here are accelerator challenges of mutual interest on both sides of the Atlantic. There is also room for new ideas that can lead to, or enable the exploitation of, even higher intensities, better control of beams, innovative concepts and compact cost-effective alternatives for SCIENCE, HEALTH, ENERGY, ENVIRONMENT and INDUSTRY</a:t>
            </a:r>
          </a:p>
          <a:p>
            <a:pPr marL="0" indent="0">
              <a:buNone/>
            </a:pPr>
            <a:endParaRPr lang="en-US" sz="1800" b="1" dirty="0" smtClean="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The FOUR  Working Groups in this workshop have been very carefully formulated by the organizers for us to focus on the specifics of these topical areas of relevance</a:t>
            </a:r>
          </a:p>
          <a:p>
            <a:endParaRPr lang="en-US" sz="1800" b="1" dirty="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This  meeting offers the opportunity for discussing ongoing collaborative efforts and their next steps, including exploring new areas of collaboration</a:t>
            </a:r>
          </a:p>
          <a:p>
            <a:pPr marL="0" indent="0">
              <a:buNone/>
            </a:pPr>
            <a:endParaRPr lang="en-US" sz="1800" b="1" dirty="0" smtClean="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Wish you a SUCCESSFUL three days of workshop!!!!</a:t>
            </a:r>
          </a:p>
          <a:p>
            <a:pPr marL="0" indent="0">
              <a:buNone/>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05770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ACKNOWLEDGMENT</a:t>
            </a:r>
            <a:endParaRPr lang="en-US" dirty="0"/>
          </a:p>
        </p:txBody>
      </p:sp>
      <p:sp>
        <p:nvSpPr>
          <p:cNvPr id="3" name="Content Placeholder 2"/>
          <p:cNvSpPr>
            <a:spLocks noGrp="1"/>
          </p:cNvSpPr>
          <p:nvPr>
            <p:ph idx="1"/>
          </p:nvPr>
        </p:nvSpPr>
        <p:spPr>
          <a:xfrm>
            <a:off x="228600" y="909696"/>
            <a:ext cx="8672513" cy="4987867"/>
          </a:xfrm>
        </p:spPr>
        <p:txBody>
          <a:bodyPr/>
          <a:lstStyle/>
          <a:p>
            <a:pPr marL="0" indent="0">
              <a:buNone/>
            </a:pPr>
            <a:r>
              <a:rPr lang="en-US" dirty="0" smtClean="0"/>
              <a:t>                                   </a:t>
            </a:r>
          </a:p>
          <a:p>
            <a:pPr marL="0" indent="0">
              <a:buNone/>
            </a:pPr>
            <a:r>
              <a:rPr lang="en-US" b="1" i="1" dirty="0" smtClean="0">
                <a:solidFill>
                  <a:srgbClr val="7030A0"/>
                </a:solidFill>
              </a:rPr>
              <a:t>                                          Steve Geer</a:t>
            </a:r>
          </a:p>
          <a:p>
            <a:pPr marL="0" indent="0">
              <a:buNone/>
            </a:pPr>
            <a:r>
              <a:rPr lang="en-US" b="1" i="1" dirty="0">
                <a:solidFill>
                  <a:srgbClr val="7030A0"/>
                </a:solidFill>
              </a:rPr>
              <a:t> </a:t>
            </a:r>
            <a:r>
              <a:rPr lang="en-US" b="1" i="1" dirty="0" smtClean="0">
                <a:solidFill>
                  <a:srgbClr val="7030A0"/>
                </a:solidFill>
              </a:rPr>
              <a:t>                                      Steve Holmes</a:t>
            </a:r>
          </a:p>
          <a:p>
            <a:pPr marL="0" indent="0">
              <a:buNone/>
            </a:pPr>
            <a:r>
              <a:rPr lang="en-US" b="1" i="1" dirty="0" smtClean="0">
                <a:solidFill>
                  <a:srgbClr val="7030A0"/>
                </a:solidFill>
              </a:rPr>
              <a:t>                                           Ken Long</a:t>
            </a:r>
          </a:p>
          <a:p>
            <a:pPr marL="0" indent="0">
              <a:buNone/>
            </a:pPr>
            <a:r>
              <a:rPr lang="en-US" b="1" i="1" dirty="0" smtClean="0">
                <a:solidFill>
                  <a:srgbClr val="7030A0"/>
                </a:solidFill>
              </a:rPr>
              <a:t>                                       Peter McIntosh</a:t>
            </a:r>
          </a:p>
          <a:p>
            <a:pPr marL="0" indent="0">
              <a:buNone/>
            </a:pPr>
            <a:r>
              <a:rPr lang="en-US" b="1" i="1" dirty="0" smtClean="0">
                <a:solidFill>
                  <a:srgbClr val="7030A0"/>
                </a:solidFill>
              </a:rPr>
              <a:t>                                      Sergei Nagaitsev</a:t>
            </a:r>
          </a:p>
          <a:p>
            <a:pPr marL="0" indent="0">
              <a:buNone/>
            </a:pPr>
            <a:r>
              <a:rPr lang="en-US" b="1" i="1" dirty="0" smtClean="0">
                <a:solidFill>
                  <a:srgbClr val="7030A0"/>
                </a:solidFill>
              </a:rPr>
              <a:t>                                      Vladimir Shiltsev</a:t>
            </a:r>
          </a:p>
          <a:p>
            <a:pPr marL="0" indent="0">
              <a:buNone/>
            </a:pPr>
            <a:r>
              <a:rPr lang="en-US" b="1" i="1" dirty="0" smtClean="0">
                <a:solidFill>
                  <a:srgbClr val="7030A0"/>
                </a:solidFill>
              </a:rPr>
              <a:t>                                     Alexander Valishev</a:t>
            </a:r>
          </a:p>
          <a:p>
            <a:pPr marL="0" indent="0">
              <a:buNone/>
            </a:pPr>
            <a:r>
              <a:rPr lang="en-US" b="1" i="1" dirty="0">
                <a:solidFill>
                  <a:srgbClr val="7030A0"/>
                </a:solidFill>
              </a:rPr>
              <a:t> </a:t>
            </a:r>
            <a:r>
              <a:rPr lang="en-US" b="1" i="1" dirty="0" smtClean="0">
                <a:solidFill>
                  <a:srgbClr val="7030A0"/>
                </a:solidFill>
              </a:rPr>
              <a:t>                                          Eric Prebys </a:t>
            </a:r>
          </a:p>
          <a:p>
            <a:pPr marL="0" indent="0">
              <a:buNone/>
            </a:pPr>
            <a:r>
              <a:rPr lang="en-US" b="1" i="1" dirty="0">
                <a:solidFill>
                  <a:srgbClr val="7030A0"/>
                </a:solidFill>
              </a:rPr>
              <a:t> </a:t>
            </a:r>
            <a:r>
              <a:rPr lang="en-US" b="1" i="1" dirty="0" smtClean="0">
                <a:solidFill>
                  <a:srgbClr val="7030A0"/>
                </a:solidFill>
              </a:rPr>
              <a:t>                                               and</a:t>
            </a:r>
          </a:p>
          <a:p>
            <a:pPr marL="0" indent="0">
              <a:buNone/>
            </a:pPr>
            <a:r>
              <a:rPr lang="en-US" b="1" i="1" dirty="0" smtClean="0">
                <a:solidFill>
                  <a:srgbClr val="7030A0"/>
                </a:solidFill>
              </a:rPr>
              <a:t>                     PASI Advisory/Organizing Committee</a:t>
            </a:r>
          </a:p>
        </p:txBody>
      </p:sp>
      <p:sp>
        <p:nvSpPr>
          <p:cNvPr id="4" name="Date Placeholder 3"/>
          <p:cNvSpPr>
            <a:spLocks noGrp="1"/>
          </p:cNvSpPr>
          <p:nvPr>
            <p:ph type="dt" sz="half" idx="10"/>
          </p:nvPr>
        </p:nvSpPr>
        <p:spPr/>
        <p:txBody>
          <a:bodyPr/>
          <a:lstStyle/>
          <a:p>
            <a:r>
              <a:rPr lang="en-US" altLang="en-US" smtClean="0"/>
              <a:t>10/13/2015</a:t>
            </a:r>
            <a:endParaRPr lang="en-US" altLang="en-US"/>
          </a:p>
        </p:txBody>
      </p:sp>
      <p:sp>
        <p:nvSpPr>
          <p:cNvPr id="5" name="Footer Placeholder 4"/>
          <p:cNvSpPr>
            <a:spLocks noGrp="1"/>
          </p:cNvSpPr>
          <p:nvPr>
            <p:ph type="ftr" sz="quarter" idx="11"/>
          </p:nvPr>
        </p:nvSpPr>
        <p:spPr/>
        <p:txBody>
          <a:bodyPr/>
          <a:lstStyle/>
          <a:p>
            <a:pPr>
              <a:defRPr/>
            </a:pPr>
            <a:r>
              <a:rPr lang="en-US" smtClean="0"/>
              <a:t>A. Valishev | IOTA Program - APT Seminar</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2</a:t>
            </a:fld>
            <a:endParaRPr lang="en-US" altLang="en-US"/>
          </a:p>
        </p:txBody>
      </p:sp>
    </p:spTree>
    <p:extLst>
      <p:ext uri="{BB962C8B-B14F-4D97-AF65-F5344CB8AC3E}">
        <p14:creationId xmlns:p14="http://schemas.microsoft.com/office/powerpoint/2010/main" val="280354093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PASI 2015</a:t>
            </a:r>
            <a:endParaRPr lang="en-US" dirty="0"/>
          </a:p>
        </p:txBody>
      </p:sp>
      <p:sp>
        <p:nvSpPr>
          <p:cNvPr id="4" name="Date Placeholder 3"/>
          <p:cNvSpPr>
            <a:spLocks noGrp="1"/>
          </p:cNvSpPr>
          <p:nvPr>
            <p:ph type="dt" sz="half" idx="10"/>
          </p:nvPr>
        </p:nvSpPr>
        <p:spPr>
          <a:xfrm>
            <a:off x="5889073" y="6515100"/>
            <a:ext cx="1637266" cy="241300"/>
          </a:xfrm>
        </p:spPr>
        <p:txBody>
          <a:bodyPr/>
          <a:lstStyle/>
          <a:p>
            <a:r>
              <a:rPr lang="en-US" altLang="en-US" dirty="0" smtClean="0"/>
              <a:t>PASI 2015 November 11 </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3</a:t>
            </a:fld>
            <a:endParaRPr lang="en-US" altLang="en-US"/>
          </a:p>
        </p:txBody>
      </p:sp>
      <p:sp>
        <p:nvSpPr>
          <p:cNvPr id="7" name="Content Placeholder 6"/>
          <p:cNvSpPr txBox="1">
            <a:spLocks noGrp="1"/>
          </p:cNvSpPr>
          <p:nvPr>
            <p:ph idx="1"/>
          </p:nvPr>
        </p:nvSpPr>
        <p:spPr>
          <a:xfrm>
            <a:off x="452436" y="936360"/>
            <a:ext cx="8196263" cy="5521512"/>
          </a:xfrm>
          <a:prstGeom prst="rect">
            <a:avLst/>
          </a:prstGeom>
          <a:noFill/>
        </p:spPr>
        <p:txBody>
          <a:bodyPr wrap="square" rtlCol="0">
            <a:spAutoFit/>
          </a:bodyPr>
          <a:lstStyle/>
          <a:p>
            <a:r>
              <a:rPr lang="en-US" sz="1800" b="1" dirty="0" smtClean="0">
                <a:latin typeface="Times New Roman" panose="02020603050405020304" pitchFamily="18" charset="0"/>
                <a:cs typeface="Times New Roman" panose="02020603050405020304" pitchFamily="18" charset="0"/>
              </a:rPr>
              <a:t>WORKSHOP:  the 3</a:t>
            </a:r>
            <a:r>
              <a:rPr lang="en-US" sz="1800" b="1" baseline="30000" dirty="0" smtClean="0">
                <a:latin typeface="Times New Roman" panose="02020603050405020304" pitchFamily="18" charset="0"/>
                <a:cs typeface="Times New Roman" panose="02020603050405020304" pitchFamily="18" charset="0"/>
              </a:rPr>
              <a:t>rd</a:t>
            </a:r>
            <a:r>
              <a:rPr lang="en-US" sz="1800" b="1" dirty="0" smtClean="0">
                <a:latin typeface="Times New Roman" panose="02020603050405020304" pitchFamily="18" charset="0"/>
                <a:cs typeface="Times New Roman" panose="02020603050405020304" pitchFamily="18" charset="0"/>
              </a:rPr>
              <a:t> in a series. Forum to explore areas of UK-US collaboration on proton (ion) accelerator R&amp;D </a:t>
            </a:r>
          </a:p>
          <a:p>
            <a:endParaRPr lang="en-US" sz="1800" b="1" dirty="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Focus: collaborative development :</a:t>
            </a:r>
          </a:p>
          <a:p>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a:latin typeface="Times New Roman" panose="02020603050405020304" pitchFamily="18" charset="0"/>
                <a:cs typeface="Times New Roman" panose="02020603050405020304" pitchFamily="18" charset="0"/>
                <a:sym typeface="Wingdings" panose="05000000000000000000" pitchFamily="2" charset="2"/>
              </a:rPr>
              <a:t>M</a:t>
            </a:r>
            <a:r>
              <a:rPr lang="en-US" sz="1800" b="1" dirty="0" smtClean="0">
                <a:latin typeface="Times New Roman" panose="02020603050405020304" pitchFamily="18" charset="0"/>
                <a:cs typeface="Times New Roman" panose="02020603050405020304" pitchFamily="18" charset="0"/>
              </a:rPr>
              <a:t>ulti-MW sources for science (neutrinos and neutrons)</a:t>
            </a: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N</a:t>
            </a:r>
            <a:r>
              <a:rPr lang="en-US" sz="1800" b="1" dirty="0" smtClean="0">
                <a:latin typeface="Times New Roman" panose="02020603050405020304" pitchFamily="18" charset="0"/>
                <a:cs typeface="Times New Roman" panose="02020603050405020304" pitchFamily="18" charset="0"/>
              </a:rPr>
              <a:t>ovel concepts and techniques of  nonlinear dynamics of</a:t>
            </a: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intense beams with self-fields</a:t>
            </a: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800" b="1" dirty="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a:latin typeface="Times New Roman" panose="02020603050405020304" pitchFamily="18" charset="0"/>
                <a:cs typeface="Times New Roman" panose="02020603050405020304" pitchFamily="18" charset="0"/>
                <a:sym typeface="Wingdings" panose="05000000000000000000" pitchFamily="2" charset="2"/>
              </a:rPr>
              <a:t>I</a:t>
            </a:r>
            <a:r>
              <a:rPr lang="en-US" sz="1800" b="1" dirty="0" smtClean="0">
                <a:latin typeface="Times New Roman" panose="02020603050405020304" pitchFamily="18" charset="0"/>
                <a:cs typeface="Times New Roman" panose="02020603050405020304" pitchFamily="18" charset="0"/>
              </a:rPr>
              <a:t>nnovations for translation to applications in health, energy, </a:t>
            </a:r>
          </a:p>
          <a:p>
            <a:pPr marL="0" indent="0">
              <a:buNone/>
            </a:pP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environment and industry.</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The U.S. program is centered on progressive development and implementation of high power proton accelerators (PIP </a:t>
            </a:r>
            <a:r>
              <a:rPr lang="en-US" sz="1800" b="1" dirty="0" smtClean="0">
                <a:latin typeface="Times New Roman" panose="02020603050405020304" pitchFamily="18" charset="0"/>
                <a:cs typeface="Times New Roman" panose="02020603050405020304" pitchFamily="18" charset="0"/>
                <a:sym typeface="Wingdings" panose="05000000000000000000" pitchFamily="2" charset="2"/>
              </a:rPr>
              <a:t> PIP II  PIP III)</a:t>
            </a:r>
            <a:r>
              <a:rPr lang="en-US" sz="1800" b="1" dirty="0" smtClean="0">
                <a:latin typeface="Times New Roman" panose="02020603050405020304" pitchFamily="18" charset="0"/>
                <a:cs typeface="Times New Roman" panose="02020603050405020304" pitchFamily="18" charset="0"/>
              </a:rPr>
              <a:t>, serving the future flagship international particle physics experiment (DUNE) involving multi-MW beams and viable targets, SCRF technology, novel accelerator test facilities (e.g. FAST/IOTA), industrial applications (IARC) and international collaborations (CERN-LHC, UK-MICE and India-PIP-II).</a:t>
            </a:r>
          </a:p>
          <a:p>
            <a:endParaRPr lang="en-US" sz="1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93503"/>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PASI 2015 (cont’d)</a:t>
            </a:r>
            <a:endParaRPr lang="en-US" dirty="0"/>
          </a:p>
        </p:txBody>
      </p:sp>
      <p:sp>
        <p:nvSpPr>
          <p:cNvPr id="4" name="Date Placeholder 3"/>
          <p:cNvSpPr>
            <a:spLocks noGrp="1"/>
          </p:cNvSpPr>
          <p:nvPr>
            <p:ph type="dt" sz="half" idx="10"/>
          </p:nvPr>
        </p:nvSpPr>
        <p:spPr>
          <a:xfrm>
            <a:off x="5889073" y="6515100"/>
            <a:ext cx="1637266" cy="241300"/>
          </a:xfrm>
        </p:spPr>
        <p:txBody>
          <a:bodyPr/>
          <a:lstStyle/>
          <a:p>
            <a:r>
              <a:rPr lang="en-US" altLang="en-US" dirty="0" smtClean="0"/>
              <a:t>PASI 2015 November 11 </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4</a:t>
            </a:fld>
            <a:endParaRPr lang="en-US" altLang="en-US"/>
          </a:p>
        </p:txBody>
      </p:sp>
      <p:sp>
        <p:nvSpPr>
          <p:cNvPr id="7" name="Content Placeholder 6"/>
          <p:cNvSpPr txBox="1">
            <a:spLocks noGrp="1"/>
          </p:cNvSpPr>
          <p:nvPr>
            <p:ph idx="1"/>
          </p:nvPr>
        </p:nvSpPr>
        <p:spPr>
          <a:xfrm>
            <a:off x="614362" y="1086126"/>
            <a:ext cx="7915275" cy="4370427"/>
          </a:xfrm>
          <a:prstGeom prst="rect">
            <a:avLst/>
          </a:prstGeom>
          <a:noFill/>
        </p:spPr>
        <p:txBody>
          <a:bodyPr wrap="square" rtlCol="0">
            <a:spAutoFit/>
          </a:bodyPr>
          <a:lstStyle/>
          <a:p>
            <a:pPr marL="0" indent="0">
              <a:buNone/>
            </a:pPr>
            <a:endParaRPr lang="en-US" sz="1400" b="1" dirty="0" smtClean="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The UK proton (ion) accelerator program and skills base are anchored in the high intensity proton accelerator development connected with the ISIS facility at Rutherford Appleton Lab  and SCRF technology program at Daresbury Lab, with major contributions on HL-LHC at CERN, ESS, international MICE collaboration and novel developments for medicine,  energy, environment and industry</a:t>
            </a:r>
          </a:p>
          <a:p>
            <a:endParaRPr lang="en-US" sz="1800" b="1" dirty="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Within the context as above, there are accelerator challenges of mutual interest on both sides of the Atlantic. There is also room for new ideas that can lead to, or enable the exploitation of, even higher intensities, better control of beams, innovative concepts and compact cost-effective alternatives</a:t>
            </a:r>
          </a:p>
          <a:p>
            <a:endParaRPr lang="en-US" sz="1800" b="1" dirty="0">
              <a:latin typeface="Times New Roman" panose="02020603050405020304" pitchFamily="18" charset="0"/>
              <a:cs typeface="Times New Roman" panose="02020603050405020304" pitchFamily="18" charset="0"/>
            </a:endParaRPr>
          </a:p>
          <a:p>
            <a:r>
              <a:rPr lang="en-US" sz="1800" b="1" dirty="0" smtClean="0">
                <a:latin typeface="Times New Roman" panose="02020603050405020304" pitchFamily="18" charset="0"/>
                <a:cs typeface="Times New Roman" panose="02020603050405020304" pitchFamily="18" charset="0"/>
              </a:rPr>
              <a:t>This  meeting offers the opportunity for discussing ongoing collaborative efforts and their next steps, including exploring new areas of collaboration.</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79323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US INSTITUTIONS</a:t>
            </a:r>
            <a:endParaRPr lang="en-US" dirty="0"/>
          </a:p>
        </p:txBody>
      </p:sp>
      <p:sp>
        <p:nvSpPr>
          <p:cNvPr id="4" name="Date Placeholder 3"/>
          <p:cNvSpPr>
            <a:spLocks noGrp="1"/>
          </p:cNvSpPr>
          <p:nvPr>
            <p:ph type="dt" sz="half" idx="10"/>
          </p:nvPr>
        </p:nvSpPr>
        <p:spPr>
          <a:xfrm>
            <a:off x="5889073" y="6515100"/>
            <a:ext cx="1637266"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5</a:t>
            </a:fld>
            <a:endParaRPr lang="en-US" altLang="en-US"/>
          </a:p>
        </p:txBody>
      </p:sp>
      <p:sp>
        <p:nvSpPr>
          <p:cNvPr id="7" name="Content Placeholder 6"/>
          <p:cNvSpPr txBox="1">
            <a:spLocks noGrp="1"/>
          </p:cNvSpPr>
          <p:nvPr>
            <p:ph idx="1"/>
          </p:nvPr>
        </p:nvSpPr>
        <p:spPr>
          <a:xfrm>
            <a:off x="304100" y="859151"/>
            <a:ext cx="8672513" cy="6561796"/>
          </a:xfrm>
          <a:prstGeom prst="rect">
            <a:avLst/>
          </a:prstGeom>
          <a:noFill/>
        </p:spPr>
        <p:txBody>
          <a:bodyPr wrap="square" rtlCol="0">
            <a:spAutoFit/>
          </a:bodyPr>
          <a:lstStyle/>
          <a:p>
            <a:pPr marL="0" indent="0">
              <a:buNone/>
            </a:pPr>
            <a:endParaRPr lang="en-GB"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Fermilab</a:t>
            </a: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National Lab Partners: SLAC, Jefferson Lab, ANL, BNL</a:t>
            </a: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International Partners: CERN</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STFC RAL, JAI and CI (UK)</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BARC, RRCAT, VECC (India)</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a:t>
            </a:r>
            <a:endParaRPr lang="en-GB"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University Collaborators:</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Northern Illinois University, Univ. of Chicago, Illinois Institute of</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Technology, Univ. of Maryland, Univ. of California at Berkeley,</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University of Knoxville, MIT, Cornell University, Univ. of Oxford (UK), </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Imperial College London (UK), Hiroshima University (Japan)</a:t>
            </a:r>
            <a:endParaRPr lang="en-GB" sz="1800" b="1" dirty="0">
              <a:latin typeface="Arial" panose="020B0604020202020204" pitchFamily="34" charset="0"/>
              <a:cs typeface="Arial" panose="020B0604020202020204" pitchFamily="34" charset="0"/>
            </a:endParaRPr>
          </a:p>
          <a:p>
            <a:pPr marL="0" indent="0">
              <a:buNone/>
            </a:pPr>
            <a:r>
              <a:rPr lang="en-GB" sz="18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Industry:</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Illinois Accelerator Research Center (IARC), Radia-Beam, RadiaSoft,</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Tech-X, AEC, …</a:t>
            </a:r>
            <a:endParaRPr lang="en-GB" sz="1800" b="1" dirty="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endParaRPr lang="en-GB" sz="1800" b="1" dirty="0" smtClean="0">
              <a:latin typeface="Arial" panose="020B0604020202020204" pitchFamily="34" charset="0"/>
              <a:cs typeface="Arial" panose="020B0604020202020204" pitchFamily="34" charset="0"/>
            </a:endParaRPr>
          </a:p>
          <a:p>
            <a:pPr marL="0" indent="0">
              <a:buNone/>
            </a:pP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492359"/>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UK INSTITUTIONS</a:t>
            </a:r>
            <a:endParaRPr lang="en-US" dirty="0"/>
          </a:p>
        </p:txBody>
      </p:sp>
      <p:sp>
        <p:nvSpPr>
          <p:cNvPr id="4" name="Date Placeholder 3"/>
          <p:cNvSpPr>
            <a:spLocks noGrp="1"/>
          </p:cNvSpPr>
          <p:nvPr>
            <p:ph type="dt" sz="half" idx="10"/>
          </p:nvPr>
        </p:nvSpPr>
        <p:spPr>
          <a:xfrm>
            <a:off x="5889073" y="6515100"/>
            <a:ext cx="1637266" cy="241300"/>
          </a:xfrm>
        </p:spPr>
        <p:txBody>
          <a:bodyPr/>
          <a:lstStyle/>
          <a:p>
            <a:r>
              <a:rPr lang="en-US" altLang="en-US" dirty="0" smtClean="0"/>
              <a:t>PASI 2015 November 11</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fld id="{BBFB9D8C-2882-41F9-92E5-94261C5AF937}" type="slidenum">
              <a:rPr lang="en-US" altLang="en-US" smtClean="0"/>
              <a:pPr/>
              <a:t>6</a:t>
            </a:fld>
            <a:endParaRPr lang="en-US" altLang="en-US"/>
          </a:p>
        </p:txBody>
      </p:sp>
      <p:sp>
        <p:nvSpPr>
          <p:cNvPr id="7" name="Content Placeholder 6"/>
          <p:cNvSpPr txBox="1">
            <a:spLocks noGrp="1"/>
          </p:cNvSpPr>
          <p:nvPr>
            <p:ph idx="1"/>
          </p:nvPr>
        </p:nvSpPr>
        <p:spPr>
          <a:xfrm>
            <a:off x="452437" y="849551"/>
            <a:ext cx="8334375" cy="5564600"/>
          </a:xfrm>
          <a:prstGeom prst="rect">
            <a:avLst/>
          </a:prstGeom>
          <a:noFill/>
        </p:spPr>
        <p:txBody>
          <a:bodyPr wrap="square" rtlCol="0">
            <a:spAutoFit/>
          </a:bodyPr>
          <a:lstStyle/>
          <a:p>
            <a:pPr marL="0" indent="0">
              <a:buNone/>
            </a:pPr>
            <a:endParaRPr lang="en-GB" sz="1600" b="1" dirty="0" smtClean="0">
              <a:latin typeface="Arial" panose="020B0604020202020204" pitchFamily="34" charset="0"/>
              <a:cs typeface="Arial" panose="020B0604020202020204" pitchFamily="34" charset="0"/>
            </a:endParaRPr>
          </a:p>
          <a:p>
            <a:pPr marL="285750" indent="-285750"/>
            <a:r>
              <a:rPr lang="en-GB" sz="1800" b="1" dirty="0" smtClean="0">
                <a:latin typeface="Arial" panose="020B0604020202020204" pitchFamily="34" charset="0"/>
                <a:cs typeface="Arial" panose="020B0604020202020204" pitchFamily="34" charset="0"/>
              </a:rPr>
              <a:t>STFC:  Rutherford Lab (ISIS)  and </a:t>
            </a:r>
            <a:r>
              <a:rPr lang="en-GB" sz="1800" b="1" dirty="0">
                <a:latin typeface="Arial" panose="020B0604020202020204" pitchFamily="34" charset="0"/>
                <a:cs typeface="Arial" panose="020B0604020202020204" pitchFamily="34" charset="0"/>
              </a:rPr>
              <a:t>D</a:t>
            </a:r>
            <a:r>
              <a:rPr lang="en-GB" sz="1800" b="1" dirty="0" smtClean="0">
                <a:latin typeface="Arial" panose="020B0604020202020204" pitchFamily="34" charset="0"/>
                <a:cs typeface="Arial" panose="020B0604020202020204" pitchFamily="34" charset="0"/>
              </a:rPr>
              <a:t>aresbury Lab (ASTeC) </a:t>
            </a:r>
            <a:endParaRPr lang="en-GB" sz="1800" b="1" dirty="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pPr marL="285750" indent="-285750"/>
            <a:r>
              <a:rPr lang="en-GB" sz="1800" b="1" dirty="0" smtClean="0">
                <a:latin typeface="Arial" panose="020B0604020202020204" pitchFamily="34" charset="0"/>
                <a:cs typeface="Arial" panose="020B0604020202020204" pitchFamily="34" charset="0"/>
              </a:rPr>
              <a:t>National lab/Institute Partners: </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Cockcroft Institute, John </a:t>
            </a:r>
            <a:r>
              <a:rPr lang="en-GB" sz="1800" b="1" dirty="0">
                <a:latin typeface="Arial" panose="020B0604020202020204" pitchFamily="34" charset="0"/>
                <a:cs typeface="Arial" panose="020B0604020202020204" pitchFamily="34" charset="0"/>
              </a:rPr>
              <a:t>Adams </a:t>
            </a:r>
            <a:r>
              <a:rPr lang="en-GB" sz="1800" b="1" dirty="0" smtClean="0">
                <a:latin typeface="Arial" panose="020B0604020202020204" pitchFamily="34" charset="0"/>
                <a:cs typeface="Arial" panose="020B0604020202020204" pitchFamily="34" charset="0"/>
              </a:rPr>
              <a:t>Institute, </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Huddersfield International Institute for Accelerator Applications</a:t>
            </a:r>
          </a:p>
          <a:p>
            <a:pPr marL="0" indent="0">
              <a:buNone/>
            </a:pPr>
            <a:endParaRPr lang="en-GB" sz="1800" b="1" dirty="0" smtClean="0">
              <a:latin typeface="Arial" panose="020B0604020202020204" pitchFamily="34" charset="0"/>
              <a:cs typeface="Arial" panose="020B0604020202020204" pitchFamily="34" charset="0"/>
            </a:endParaRPr>
          </a:p>
          <a:p>
            <a:pPr marL="285750" indent="-285750"/>
            <a:r>
              <a:rPr lang="en-GB" sz="1800" b="1" dirty="0" smtClean="0">
                <a:latin typeface="Arial" panose="020B0604020202020204" pitchFamily="34" charset="0"/>
                <a:cs typeface="Arial" panose="020B0604020202020204" pitchFamily="34" charset="0"/>
              </a:rPr>
              <a:t>International Partners:  CERN, ESS</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a:t>
            </a:r>
          </a:p>
          <a:p>
            <a:pPr marL="285750" indent="-285750"/>
            <a:r>
              <a:rPr lang="en-GB" sz="1800" b="1" dirty="0" smtClean="0">
                <a:latin typeface="Arial" panose="020B0604020202020204" pitchFamily="34" charset="0"/>
                <a:cs typeface="Arial" panose="020B0604020202020204" pitchFamily="34" charset="0"/>
              </a:rPr>
              <a:t>University Collaborators: </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Oxford, Imperial College London, Royal Holloway, University</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College London, Liverpool, Lancaster, Manchester, Strathclyde, </a:t>
            </a: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Huddersfield,…..</a:t>
            </a:r>
            <a:endParaRPr lang="en-GB" sz="1800" b="1" dirty="0">
              <a:latin typeface="Arial" panose="020B0604020202020204" pitchFamily="34" charset="0"/>
              <a:cs typeface="Arial" panose="020B0604020202020204" pitchFamily="34" charset="0"/>
            </a:endParaRPr>
          </a:p>
          <a:p>
            <a:pPr marL="0" indent="0">
              <a:buNone/>
            </a:pPr>
            <a:endParaRPr lang="en-GB" sz="18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smtClean="0">
                <a:latin typeface="Arial" panose="020B0604020202020204" pitchFamily="34" charset="0"/>
                <a:cs typeface="Arial" panose="020B0604020202020204" pitchFamily="34" charset="0"/>
              </a:rPr>
              <a:t>Industry:</a:t>
            </a: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 </a:t>
            </a:r>
            <a:r>
              <a:rPr lang="en-GB" sz="1800" b="1" dirty="0" smtClean="0">
                <a:latin typeface="Arial" panose="020B0604020202020204" pitchFamily="34" charset="0"/>
                <a:cs typeface="Arial" panose="020B0604020202020204" pitchFamily="34" charset="0"/>
              </a:rPr>
              <a:t>                   CERN BIC, DSIC, HSIC, Shakespeare Engineering, e2v, ….</a:t>
            </a:r>
          </a:p>
          <a:p>
            <a:endParaRPr lang="en-GB" sz="1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87007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Fermilab </a:t>
            </a:r>
            <a:r>
              <a:rPr lang="en-US" dirty="0" smtClean="0"/>
              <a:t>Today:</a:t>
            </a:r>
            <a:endParaRPr lang="en-US" dirty="0"/>
          </a:p>
        </p:txBody>
      </p:sp>
      <p:sp>
        <p:nvSpPr>
          <p:cNvPr id="3" name="Content Placeholder 2"/>
          <p:cNvSpPr>
            <a:spLocks noGrp="1"/>
          </p:cNvSpPr>
          <p:nvPr>
            <p:ph idx="1"/>
          </p:nvPr>
        </p:nvSpPr>
        <p:spPr>
          <a:xfrm>
            <a:off x="228600" y="1136318"/>
            <a:ext cx="8672513" cy="4987867"/>
          </a:xfrm>
        </p:spPr>
        <p:txBody>
          <a:bodyPr/>
          <a:lstStyle/>
          <a:p>
            <a:r>
              <a:rPr lang="en-US" altLang="en-US" sz="1800" b="1" dirty="0">
                <a:solidFill>
                  <a:srgbClr val="000000"/>
                </a:solidFill>
              </a:rPr>
              <a:t>Fermilab operates the largest </a:t>
            </a:r>
            <a:r>
              <a:rPr lang="en-US" altLang="en-US" sz="1800" b="1" dirty="0" smtClean="0">
                <a:solidFill>
                  <a:srgbClr val="000000"/>
                </a:solidFill>
              </a:rPr>
              <a:t>Particle Physics proton accelerator laboratory </a:t>
            </a:r>
            <a:r>
              <a:rPr lang="en-US" altLang="en-US" sz="1800" b="1" dirty="0">
                <a:solidFill>
                  <a:srgbClr val="000000"/>
                </a:solidFill>
              </a:rPr>
              <a:t>in the U.S</a:t>
            </a:r>
            <a:r>
              <a:rPr lang="en-US" altLang="en-US" sz="1800" b="1" dirty="0" smtClean="0">
                <a:solidFill>
                  <a:srgbClr val="000000"/>
                </a:solidFill>
              </a:rPr>
              <a:t>. and collaborates with CERN housing the largest proton accelerator complex in the world.</a:t>
            </a:r>
          </a:p>
          <a:p>
            <a:pPr marL="0" indent="0">
              <a:buNone/>
            </a:pPr>
            <a:endParaRPr lang="en-US" sz="1800" b="1" dirty="0" smtClean="0">
              <a:solidFill>
                <a:srgbClr val="000000"/>
              </a:solidFill>
            </a:endParaRPr>
          </a:p>
          <a:p>
            <a:r>
              <a:rPr lang="en-US" sz="1800" b="1" dirty="0"/>
              <a:t>P</a:t>
            </a:r>
            <a:r>
              <a:rPr lang="en-US" sz="1800" b="1" dirty="0" smtClean="0"/>
              <a:t>art of current operations/programs/projects:</a:t>
            </a:r>
          </a:p>
          <a:p>
            <a:pPr marL="0" indent="0">
              <a:buNone/>
            </a:pPr>
            <a:endParaRPr lang="en-US" sz="1800" b="1" dirty="0" smtClean="0"/>
          </a:p>
          <a:p>
            <a:pPr lvl="1"/>
            <a:r>
              <a:rPr lang="en-US" sz="1800" b="1" dirty="0" smtClean="0"/>
              <a:t>Proton Improvement Plan (PIP), PIP-II and future PIP-III</a:t>
            </a:r>
          </a:p>
          <a:p>
            <a:pPr lvl="1"/>
            <a:r>
              <a:rPr lang="en-US" sz="1800" b="1" dirty="0" smtClean="0"/>
              <a:t>Muons: Muon g-2, Mu2e, MAP (including MICE and Targets) </a:t>
            </a:r>
          </a:p>
          <a:p>
            <a:pPr lvl="1"/>
            <a:r>
              <a:rPr lang="en-US" sz="1800" b="1" dirty="0" smtClean="0"/>
              <a:t>Neutrinos: LBNF, </a:t>
            </a:r>
            <a:r>
              <a:rPr lang="en-US" sz="1800" b="1" dirty="0" err="1" smtClean="0"/>
              <a:t>MicroBoone</a:t>
            </a:r>
            <a:endParaRPr lang="en-US" sz="1800" b="1" dirty="0" smtClean="0"/>
          </a:p>
          <a:p>
            <a:pPr lvl="1"/>
            <a:r>
              <a:rPr lang="en-US" sz="1800" b="1" dirty="0"/>
              <a:t>LHC upgrades at CERN: HL-LHC (via LARP</a:t>
            </a:r>
            <a:r>
              <a:rPr lang="en-US" sz="1800" b="1" dirty="0" smtClean="0"/>
              <a:t>)</a:t>
            </a:r>
          </a:p>
          <a:p>
            <a:pPr lvl="1"/>
            <a:r>
              <a:rPr lang="en-US" sz="1800" b="1" dirty="0" smtClean="0"/>
              <a:t>LCLS-II at SLAC (SCRF linac modules)</a:t>
            </a:r>
          </a:p>
          <a:p>
            <a:pPr lvl="1"/>
            <a:r>
              <a:rPr lang="en-US" sz="1800" b="1" dirty="0" smtClean="0"/>
              <a:t>Novel Accelerator R&amp;D and Test Facilities: FAST, IOTA, SRF Cavities, Magnets</a:t>
            </a:r>
          </a:p>
          <a:p>
            <a:pPr lvl="1"/>
            <a:r>
              <a:rPr lang="en-US" sz="1800" b="1" dirty="0" smtClean="0"/>
              <a:t>Commercialization of our accelerator technologies (IARC)</a:t>
            </a:r>
          </a:p>
        </p:txBody>
      </p:sp>
      <p:sp>
        <p:nvSpPr>
          <p:cNvPr id="4" name="Footer Placeholder 3"/>
          <p:cNvSpPr>
            <a:spLocks noGrp="1"/>
          </p:cNvSpPr>
          <p:nvPr>
            <p:ph type="ftr" sz="quarter" idx="11"/>
          </p:nvPr>
        </p:nvSpPr>
        <p:spPr/>
        <p:txBody>
          <a:bodyPr/>
          <a:lstStyle/>
          <a:p>
            <a:pPr>
              <a:defRPr/>
            </a:pPr>
            <a:r>
              <a:rPr lang="en-US" dirty="0" smtClean="0"/>
              <a:t>S. Chattopadhyay</a:t>
            </a:r>
            <a:endParaRPr lang="en-US" b="1" dirty="0"/>
          </a:p>
        </p:txBody>
      </p:sp>
      <p:sp>
        <p:nvSpPr>
          <p:cNvPr id="5" name="Slide Number Placeholder 4"/>
          <p:cNvSpPr>
            <a:spLocks noGrp="1"/>
          </p:cNvSpPr>
          <p:nvPr>
            <p:ph type="sldNum" sz="quarter" idx="12"/>
          </p:nvPr>
        </p:nvSpPr>
        <p:spPr/>
        <p:txBody>
          <a:bodyPr/>
          <a:lstStyle/>
          <a:p>
            <a:fld id="{7F98FF91-17CE-4B00-8B80-4DCB96E6DFF2}" type="slidenum">
              <a:rPr lang="en-US" altLang="en-US" smtClean="0"/>
              <a:pPr/>
              <a:t>7</a:t>
            </a:fld>
            <a:endParaRPr lang="en-US" altLang="en-US"/>
          </a:p>
        </p:txBody>
      </p:sp>
      <p:sp>
        <p:nvSpPr>
          <p:cNvPr id="6" name="Date Placeholder 5"/>
          <p:cNvSpPr>
            <a:spLocks noGrp="1"/>
          </p:cNvSpPr>
          <p:nvPr>
            <p:ph type="dt" sz="half" idx="10"/>
          </p:nvPr>
        </p:nvSpPr>
        <p:spPr>
          <a:xfrm>
            <a:off x="6180139" y="6515100"/>
            <a:ext cx="1346200" cy="241300"/>
          </a:xfrm>
        </p:spPr>
        <p:txBody>
          <a:bodyPr/>
          <a:lstStyle/>
          <a:p>
            <a:r>
              <a:rPr lang="en-US" altLang="en-US" dirty="0" smtClean="0"/>
              <a:t>PASI 2015 November 11</a:t>
            </a:r>
            <a:endParaRPr lang="en-US" altLang="en-US" dirty="0"/>
          </a:p>
        </p:txBody>
      </p:sp>
    </p:spTree>
    <p:extLst>
      <p:ext uri="{BB962C8B-B14F-4D97-AF65-F5344CB8AC3E}">
        <p14:creationId xmlns:p14="http://schemas.microsoft.com/office/powerpoint/2010/main" val="168527557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90" y="593964"/>
            <a:ext cx="8686800" cy="641739"/>
          </a:xfrm>
        </p:spPr>
        <p:txBody>
          <a:bodyPr/>
          <a:lstStyle/>
          <a:p>
            <a:r>
              <a:rPr lang="en-US" sz="2800" dirty="0"/>
              <a:t>Fermilab operates a total of 16 km of accelerators and </a:t>
            </a:r>
            <a:r>
              <a:rPr lang="en-US" sz="2800" dirty="0" smtClean="0"/>
              <a:t>beamlines:</a:t>
            </a:r>
            <a:r>
              <a:rPr lang="en-US" sz="2800" dirty="0"/>
              <a:t/>
            </a:r>
            <a:br>
              <a:rPr lang="en-US" sz="2800" dirty="0"/>
            </a:br>
            <a:endParaRPr lang="en-US" sz="2800" dirty="0"/>
          </a:p>
        </p:txBody>
      </p:sp>
      <p:sp>
        <p:nvSpPr>
          <p:cNvPr id="3" name="Content Placeholder 2"/>
          <p:cNvSpPr>
            <a:spLocks noGrp="1"/>
          </p:cNvSpPr>
          <p:nvPr>
            <p:ph idx="1"/>
          </p:nvPr>
        </p:nvSpPr>
        <p:spPr>
          <a:xfrm>
            <a:off x="228600" y="921811"/>
            <a:ext cx="8672513" cy="4799772"/>
          </a:xfrm>
        </p:spPr>
        <p:txBody>
          <a:bodyPr/>
          <a:lstStyle/>
          <a:p>
            <a:pPr>
              <a:defRPr/>
            </a:pPr>
            <a:r>
              <a:rPr lang="en-US" sz="1800" b="1" dirty="0" smtClean="0"/>
              <a:t>A 400-MeV </a:t>
            </a:r>
            <a:r>
              <a:rPr lang="en-US" sz="1800" b="1" dirty="0"/>
              <a:t>proton linear accelerator (0.15 km</a:t>
            </a:r>
            <a:r>
              <a:rPr lang="en-US" sz="1800" b="1" dirty="0" smtClean="0"/>
              <a:t>)</a:t>
            </a:r>
          </a:p>
          <a:p>
            <a:pPr marL="0" indent="0">
              <a:buNone/>
              <a:defRPr/>
            </a:pPr>
            <a:endParaRPr lang="en-US" sz="1800" b="1" dirty="0"/>
          </a:p>
          <a:p>
            <a:pPr>
              <a:defRPr/>
            </a:pPr>
            <a:r>
              <a:rPr lang="en-US" sz="1800" b="1" dirty="0"/>
              <a:t>An </a:t>
            </a:r>
            <a:r>
              <a:rPr lang="en-US" sz="1800" b="1" dirty="0" smtClean="0"/>
              <a:t>8-GeV </a:t>
            </a:r>
            <a:r>
              <a:rPr lang="en-US" sz="1800" b="1" dirty="0"/>
              <a:t>Booster synchrotron (0.5 km</a:t>
            </a:r>
            <a:r>
              <a:rPr lang="en-US" sz="1800" b="1" dirty="0" smtClean="0"/>
              <a:t>)</a:t>
            </a:r>
          </a:p>
          <a:p>
            <a:pPr marL="0" indent="0">
              <a:buNone/>
              <a:defRPr/>
            </a:pPr>
            <a:endParaRPr lang="en-US" sz="1800" b="1" dirty="0"/>
          </a:p>
          <a:p>
            <a:pPr>
              <a:defRPr/>
            </a:pPr>
            <a:r>
              <a:rPr lang="en-US" sz="1800" b="1" dirty="0"/>
              <a:t>An </a:t>
            </a:r>
            <a:r>
              <a:rPr lang="en-US" sz="1800" b="1" dirty="0" smtClean="0"/>
              <a:t>8-GeV </a:t>
            </a:r>
            <a:r>
              <a:rPr lang="en-US" sz="1800" b="1" dirty="0"/>
              <a:t>accumulator ring (3.3 km</a:t>
            </a:r>
            <a:r>
              <a:rPr lang="en-US" sz="1800" b="1" dirty="0" smtClean="0"/>
              <a:t>)</a:t>
            </a:r>
          </a:p>
          <a:p>
            <a:pPr marL="0" indent="0">
              <a:buNone/>
              <a:defRPr/>
            </a:pPr>
            <a:endParaRPr lang="en-US" sz="1800" b="1" dirty="0"/>
          </a:p>
          <a:p>
            <a:pPr>
              <a:defRPr/>
            </a:pPr>
            <a:r>
              <a:rPr lang="en-US" sz="1800" b="1" dirty="0"/>
              <a:t>A </a:t>
            </a:r>
            <a:r>
              <a:rPr lang="en-US" sz="1800" b="1" dirty="0" smtClean="0"/>
              <a:t>120-GeV </a:t>
            </a:r>
            <a:r>
              <a:rPr lang="en-US" sz="1800" b="1" dirty="0"/>
              <a:t>synchrotron (3.3 km</a:t>
            </a:r>
            <a:r>
              <a:rPr lang="en-US" sz="1800" b="1" dirty="0" smtClean="0"/>
              <a:t>)</a:t>
            </a:r>
          </a:p>
          <a:p>
            <a:pPr marL="0" indent="0">
              <a:buNone/>
              <a:defRPr/>
            </a:pPr>
            <a:endParaRPr lang="en-US" sz="1800" b="1" dirty="0"/>
          </a:p>
          <a:p>
            <a:pPr>
              <a:defRPr/>
            </a:pPr>
            <a:r>
              <a:rPr lang="en-US" sz="1800" b="1" dirty="0"/>
              <a:t>A </a:t>
            </a:r>
            <a:r>
              <a:rPr lang="en-US" sz="1800" b="1" dirty="0" smtClean="0"/>
              <a:t>Muon Campus Delivery </a:t>
            </a:r>
            <a:r>
              <a:rPr lang="en-US" sz="1800" b="1" dirty="0"/>
              <a:t>ring (0.5 km</a:t>
            </a:r>
            <a:r>
              <a:rPr lang="en-US" sz="1800" b="1" dirty="0" smtClean="0"/>
              <a:t>) and soon Muon g-2 ring</a:t>
            </a:r>
          </a:p>
          <a:p>
            <a:pPr marL="0" indent="0">
              <a:buNone/>
              <a:defRPr/>
            </a:pPr>
            <a:endParaRPr lang="en-US" sz="1800" b="1" dirty="0"/>
          </a:p>
          <a:p>
            <a:pPr>
              <a:defRPr/>
            </a:pPr>
            <a:r>
              <a:rPr lang="en-US" sz="1800" b="1" dirty="0"/>
              <a:t>Transfer lines and fixed target beam lines (8 km</a:t>
            </a:r>
            <a:r>
              <a:rPr lang="en-US" sz="1800" b="1" dirty="0" smtClean="0"/>
              <a:t>)</a:t>
            </a:r>
          </a:p>
          <a:p>
            <a:pPr>
              <a:defRPr/>
            </a:pPr>
            <a:endParaRPr lang="en-US" sz="1800" b="1" dirty="0"/>
          </a:p>
          <a:p>
            <a:pPr>
              <a:defRPr/>
            </a:pPr>
            <a:r>
              <a:rPr lang="en-US" sz="1800" b="1" dirty="0"/>
              <a:t>Two high power target </a:t>
            </a:r>
            <a:r>
              <a:rPr lang="en-US" sz="1800" b="1" dirty="0" smtClean="0"/>
              <a:t>stations, several low-power targets</a:t>
            </a:r>
          </a:p>
          <a:p>
            <a:pPr>
              <a:defRPr/>
            </a:pPr>
            <a:endParaRPr lang="en-US" sz="1800" b="1" dirty="0"/>
          </a:p>
          <a:p>
            <a:pPr>
              <a:defRPr/>
            </a:pPr>
            <a:r>
              <a:rPr lang="en-US" sz="1800" b="1" dirty="0" smtClean="0"/>
              <a:t>People: 660 (Accelerator Science, Technology and Engineering) – operations, projects, programs, R&amp;D, program support, Work For Others</a:t>
            </a:r>
            <a:endParaRPr lang="en-US" sz="1800" b="1" dirty="0"/>
          </a:p>
          <a:p>
            <a:endParaRPr lang="en-US" sz="1800" b="1" dirty="0"/>
          </a:p>
        </p:txBody>
      </p:sp>
      <p:sp>
        <p:nvSpPr>
          <p:cNvPr id="4" name="Footer Placeholder 3"/>
          <p:cNvSpPr>
            <a:spLocks noGrp="1"/>
          </p:cNvSpPr>
          <p:nvPr>
            <p:ph type="ftr" sz="quarter" idx="11"/>
          </p:nvPr>
        </p:nvSpPr>
        <p:spPr/>
        <p:txBody>
          <a:bodyPr/>
          <a:lstStyle/>
          <a:p>
            <a:pPr>
              <a:defRPr/>
            </a:pPr>
            <a:r>
              <a:rPr lang="en-US" dirty="0" smtClean="0"/>
              <a:t>S. Chattopadhyay</a:t>
            </a:r>
            <a:endParaRPr lang="en-US" b="1" dirty="0"/>
          </a:p>
        </p:txBody>
      </p:sp>
      <p:sp>
        <p:nvSpPr>
          <p:cNvPr id="5" name="Slide Number Placeholder 4"/>
          <p:cNvSpPr>
            <a:spLocks noGrp="1"/>
          </p:cNvSpPr>
          <p:nvPr>
            <p:ph type="sldNum" sz="quarter" idx="12"/>
          </p:nvPr>
        </p:nvSpPr>
        <p:spPr/>
        <p:txBody>
          <a:bodyPr/>
          <a:lstStyle/>
          <a:p>
            <a:fld id="{7F98FF91-17CE-4B00-8B80-4DCB96E6DFF2}" type="slidenum">
              <a:rPr lang="en-US" altLang="en-US" smtClean="0"/>
              <a:pPr/>
              <a:t>8</a:t>
            </a:fld>
            <a:endParaRPr lang="en-US" altLang="en-US"/>
          </a:p>
        </p:txBody>
      </p:sp>
      <p:sp>
        <p:nvSpPr>
          <p:cNvPr id="6" name="Date Placeholder 5"/>
          <p:cNvSpPr>
            <a:spLocks noGrp="1"/>
          </p:cNvSpPr>
          <p:nvPr>
            <p:ph type="dt" sz="half" idx="10"/>
          </p:nvPr>
        </p:nvSpPr>
        <p:spPr>
          <a:xfrm>
            <a:off x="5754849" y="6515100"/>
            <a:ext cx="1771490" cy="241300"/>
          </a:xfrm>
        </p:spPr>
        <p:txBody>
          <a:bodyPr/>
          <a:lstStyle/>
          <a:p>
            <a:r>
              <a:rPr lang="en-US" altLang="en-US" dirty="0" smtClean="0"/>
              <a:t>PASI 2015 November 11</a:t>
            </a:r>
            <a:endParaRPr lang="en-US" altLang="en-US" dirty="0"/>
          </a:p>
        </p:txBody>
      </p:sp>
    </p:spTree>
    <p:extLst>
      <p:ext uri="{BB962C8B-B14F-4D97-AF65-F5344CB8AC3E}">
        <p14:creationId xmlns:p14="http://schemas.microsoft.com/office/powerpoint/2010/main" val="123659659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70" y="102331"/>
            <a:ext cx="8686800" cy="641739"/>
          </a:xfrm>
        </p:spPr>
        <p:txBody>
          <a:bodyPr/>
          <a:lstStyle/>
          <a:p>
            <a:pPr algn="ctr"/>
            <a:r>
              <a:rPr lang="en-US" sz="4400" dirty="0" smtClean="0"/>
              <a:t>Intensity Frontier Accelerators</a:t>
            </a:r>
            <a:endParaRPr lang="en-US" sz="4400" i="1" dirty="0">
              <a:solidFill>
                <a:srgbClr val="FF0000"/>
              </a:solidFill>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pPr>
              <a:defRPr/>
            </a:pPr>
            <a:r>
              <a:rPr lang="en-US" dirty="0" smtClean="0"/>
              <a:t>S. Chattopadhyay</a:t>
            </a:r>
            <a:endParaRPr lang="en-US" b="1" dirty="0"/>
          </a:p>
        </p:txBody>
      </p:sp>
      <p:sp>
        <p:nvSpPr>
          <p:cNvPr id="6" name="Slide Number Placeholder 5"/>
          <p:cNvSpPr>
            <a:spLocks noGrp="1"/>
          </p:cNvSpPr>
          <p:nvPr>
            <p:ph type="sldNum" sz="quarter" idx="12"/>
          </p:nvPr>
        </p:nvSpPr>
        <p:spPr/>
        <p:txBody>
          <a:bodyPr/>
          <a:lstStyle/>
          <a:p>
            <a:pPr>
              <a:defRPr/>
            </a:pPr>
            <a:fld id="{A8BAA062-F72A-D54C-921F-996C411C5980}" type="slidenum">
              <a:rPr lang="en-US" smtClean="0"/>
              <a:pPr>
                <a:defRPr/>
              </a:pPr>
              <a:t>9</a:t>
            </a:fld>
            <a:endParaRPr lang="en-US" dirty="0"/>
          </a:p>
        </p:txBody>
      </p:sp>
      <p:sp>
        <p:nvSpPr>
          <p:cNvPr id="9" name="Rectangle 8"/>
          <p:cNvSpPr/>
          <p:nvPr/>
        </p:nvSpPr>
        <p:spPr>
          <a:xfrm>
            <a:off x="228600" y="898912"/>
            <a:ext cx="9029700" cy="4862870"/>
          </a:xfrm>
          <a:prstGeom prst="rect">
            <a:avLst/>
          </a:prstGeom>
          <a:solidFill>
            <a:schemeClr val="bg1"/>
          </a:solidFill>
        </p:spPr>
        <p:txBody>
          <a:bodyPr wrap="square">
            <a:spAutoFit/>
          </a:bodyPr>
          <a:lstStyle/>
          <a:p>
            <a:r>
              <a:rPr lang="en-US" dirty="0">
                <a:solidFill>
                  <a:schemeClr val="bg2">
                    <a:lumMod val="95000"/>
                  </a:schemeClr>
                </a:solidFill>
                <a:latin typeface="Arial" panose="020B0604020202020204" pitchFamily="34" charset="0"/>
              </a:rPr>
              <a:t> </a:t>
            </a:r>
            <a:r>
              <a:rPr lang="en-US" dirty="0" smtClean="0">
                <a:solidFill>
                  <a:schemeClr val="bg2">
                    <a:lumMod val="95000"/>
                  </a:schemeClr>
                </a:solidFill>
                <a:latin typeface="Arial" panose="020B0604020202020204" pitchFamily="34" charset="0"/>
              </a:rPr>
              <a:t>           </a:t>
            </a:r>
            <a:r>
              <a:rPr lang="en-US" sz="1800" b="1" dirty="0" smtClean="0">
                <a:solidFill>
                  <a:srgbClr val="3D3D3D"/>
                </a:solidFill>
                <a:latin typeface="Helvetica" panose="020B0604020202020204" pitchFamily="34" charset="0"/>
                <a:cs typeface="Helvetica" panose="020B0604020202020204" pitchFamily="34" charset="0"/>
              </a:rPr>
              <a:t>Different merit matrix from colliders – instead of fb</a:t>
            </a:r>
            <a:r>
              <a:rPr lang="en-US" sz="1800" b="1" baseline="30000" dirty="0" smtClean="0">
                <a:solidFill>
                  <a:srgbClr val="3D3D3D"/>
                </a:solidFill>
                <a:latin typeface="Helvetica" panose="020B0604020202020204" pitchFamily="34" charset="0"/>
                <a:cs typeface="Helvetica" panose="020B0604020202020204" pitchFamily="34" charset="0"/>
              </a:rPr>
              <a:t>-1</a:t>
            </a:r>
            <a:r>
              <a:rPr lang="en-US" sz="1800" b="1" dirty="0" smtClean="0">
                <a:solidFill>
                  <a:srgbClr val="3D3D3D"/>
                </a:solidFill>
                <a:latin typeface="Helvetica" panose="020B0604020202020204" pitchFamily="34" charset="0"/>
                <a:cs typeface="Helvetica" panose="020B0604020202020204" pitchFamily="34" charset="0"/>
              </a:rPr>
              <a:t> of </a:t>
            </a:r>
            <a:r>
              <a:rPr lang="en-US" sz="1800" b="1" i="1" dirty="0" err="1" smtClean="0">
                <a:solidFill>
                  <a:srgbClr val="3D3D3D"/>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ʃLdt</a:t>
            </a:r>
            <a:r>
              <a:rPr lang="en-US" sz="1800" b="1" dirty="0" smtClean="0">
                <a:solidFill>
                  <a:srgbClr val="3D3D3D"/>
                </a:solidFill>
                <a:latin typeface="Helvetica" panose="020B0604020202020204" pitchFamily="34" charset="0"/>
                <a:cs typeface="Helvetica" panose="020B0604020202020204" pitchFamily="34" charset="0"/>
              </a:rPr>
              <a:t> :</a:t>
            </a:r>
          </a:p>
          <a:p>
            <a:pPr algn="ctr"/>
            <a:r>
              <a:rPr lang="en-US" sz="1800" b="1" dirty="0">
                <a:solidFill>
                  <a:srgbClr val="C00000"/>
                </a:solidFill>
                <a:latin typeface="Helvetica" panose="020B0604020202020204" pitchFamily="34" charset="0"/>
                <a:cs typeface="Helvetica" panose="020B0604020202020204" pitchFamily="34" charset="0"/>
              </a:rPr>
              <a:t> </a:t>
            </a:r>
            <a:r>
              <a:rPr lang="en-US" sz="1800" b="1" dirty="0" smtClean="0">
                <a:solidFill>
                  <a:srgbClr val="C00000"/>
                </a:solidFill>
                <a:latin typeface="Helvetica" panose="020B0604020202020204" pitchFamily="34" charset="0"/>
                <a:cs typeface="Helvetica" panose="020B0604020202020204" pitchFamily="34" charset="0"/>
              </a:rPr>
              <a:t> </a:t>
            </a:r>
            <a:r>
              <a:rPr lang="en-US" sz="1800" b="1" dirty="0"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600 MW*</a:t>
            </a:r>
            <a:r>
              <a:rPr lang="en-US" sz="1800" b="1" dirty="0" err="1"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kTon</a:t>
            </a:r>
            <a:r>
              <a:rPr lang="en-US" sz="1800" b="1" dirty="0"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*years </a:t>
            </a:r>
            <a:r>
              <a:rPr lang="en-US" sz="1800" b="1" dirty="0" smtClean="0">
                <a:solidFill>
                  <a:srgbClr val="C00000"/>
                </a:solidFill>
                <a:latin typeface="Helvetica" panose="020B0604020202020204" pitchFamily="34" charset="0"/>
                <a:cs typeface="Helvetica" panose="020B0604020202020204" pitchFamily="34" charset="0"/>
              </a:rPr>
              <a:t>for DUNE</a:t>
            </a:r>
            <a:r>
              <a:rPr lang="en-US" sz="1800" b="1" dirty="0">
                <a:solidFill>
                  <a:srgbClr val="C00000"/>
                </a:solidFill>
                <a:latin typeface="Helvetica" panose="020B0604020202020204" pitchFamily="34" charset="0"/>
                <a:cs typeface="Helvetica" panose="020B0604020202020204" pitchFamily="34" charset="0"/>
              </a:rPr>
              <a:t> </a:t>
            </a:r>
            <a:r>
              <a:rPr lang="en-US" sz="1800" b="1" dirty="0" smtClean="0">
                <a:solidFill>
                  <a:srgbClr val="C00000"/>
                </a:solidFill>
                <a:latin typeface="Helvetica" panose="020B0604020202020204" pitchFamily="34" charset="0"/>
                <a:cs typeface="Helvetica" panose="020B0604020202020204" pitchFamily="34" charset="0"/>
              </a:rPr>
              <a:t>experiment</a:t>
            </a:r>
          </a:p>
          <a:p>
            <a:endParaRPr lang="en-US" sz="1800" b="1" dirty="0" smtClean="0">
              <a:solidFill>
                <a:srgbClr val="C00000"/>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sz="1800" b="1" dirty="0" smtClean="0">
              <a:solidFill>
                <a:srgbClr val="3D3D3D"/>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dirty="0">
              <a:solidFill>
                <a:srgbClr val="3D3D3D"/>
              </a:solidFill>
              <a:latin typeface="Arial" panose="020B0604020202020204" pitchFamily="34" charset="0"/>
            </a:endParaRPr>
          </a:p>
          <a:p>
            <a:pPr marL="342900" indent="-342900">
              <a:buFont typeface="Arial" panose="020B0604020202020204" pitchFamily="34" charset="0"/>
              <a:buChar char="•"/>
            </a:pPr>
            <a:endParaRPr lang="en-US" dirty="0" smtClean="0">
              <a:solidFill>
                <a:srgbClr val="3D3D3D"/>
              </a:solidFill>
              <a:latin typeface="Arial" panose="020B0604020202020204" pitchFamily="34" charset="0"/>
            </a:endParaRPr>
          </a:p>
          <a:p>
            <a:pPr marL="342900" indent="-342900">
              <a:buFont typeface="Arial" panose="020B0604020202020204" pitchFamily="34" charset="0"/>
              <a:buChar char="•"/>
            </a:pPr>
            <a:endParaRPr lang="en-US" dirty="0">
              <a:solidFill>
                <a:srgbClr val="3D3D3D"/>
              </a:solidFill>
              <a:latin typeface="Arial" panose="020B0604020202020204" pitchFamily="34" charset="0"/>
            </a:endParaRPr>
          </a:p>
          <a:p>
            <a:endParaRPr lang="en-US" sz="2000" dirty="0" smtClean="0">
              <a:solidFill>
                <a:srgbClr val="3D3D3D"/>
              </a:solidFill>
              <a:latin typeface="Arial" panose="020B0604020202020204" pitchFamily="34" charset="0"/>
            </a:endParaRPr>
          </a:p>
          <a:p>
            <a:pPr marL="342900" indent="-342900">
              <a:buFont typeface="Arial" panose="020B0604020202020204" pitchFamily="34" charset="0"/>
              <a:buChar char="•"/>
            </a:pPr>
            <a:r>
              <a:rPr lang="en-US" sz="1800" b="1" dirty="0" smtClean="0">
                <a:solidFill>
                  <a:srgbClr val="3D3D3D"/>
                </a:solidFill>
                <a:latin typeface="Helvetica" panose="020B0604020202020204" pitchFamily="34" charset="0"/>
                <a:cs typeface="Helvetica" panose="020B0604020202020204" pitchFamily="34" charset="0"/>
              </a:rPr>
              <a:t>Thrust for </a:t>
            </a:r>
            <a:r>
              <a:rPr lang="en-US" sz="1800" b="1" dirty="0" smtClean="0">
                <a:solidFill>
                  <a:srgbClr val="C00000"/>
                </a:solidFill>
                <a:latin typeface="Helvetica" panose="020B0604020202020204" pitchFamily="34" charset="0"/>
                <a:cs typeface="Helvetica" panose="020B0604020202020204" pitchFamily="34" charset="0"/>
              </a:rPr>
              <a:t>Megawatts</a:t>
            </a:r>
            <a:r>
              <a:rPr lang="en-US" sz="1800" b="1" dirty="0" smtClean="0">
                <a:solidFill>
                  <a:srgbClr val="3D3D3D"/>
                </a:solidFill>
                <a:latin typeface="Helvetica" panose="020B0604020202020204" pitchFamily="34" charset="0"/>
                <a:cs typeface="Helvetica" panose="020B0604020202020204" pitchFamily="34" charset="0"/>
              </a:rPr>
              <a:t> of beam power </a:t>
            </a:r>
            <a:r>
              <a:rPr lang="en-US" sz="1800" b="1" dirty="0" smtClean="0">
                <a:solidFill>
                  <a:srgbClr val="3D3D3D"/>
                </a:solidFill>
                <a:latin typeface="Helvetica" panose="020B0604020202020204" pitchFamily="34" charset="0"/>
                <a:cs typeface="Helvetica" panose="020B0604020202020204" pitchFamily="34" charset="0"/>
                <a:sym typeface="Wingdings" panose="05000000000000000000" pitchFamily="2" charset="2"/>
              </a:rPr>
              <a:t></a:t>
            </a:r>
            <a:r>
              <a:rPr lang="en-US" sz="1800" b="1" dirty="0" smtClean="0">
                <a:solidFill>
                  <a:srgbClr val="3D3D3D"/>
                </a:solidFill>
                <a:latin typeface="Helvetica" panose="020B0604020202020204" pitchFamily="34" charset="0"/>
                <a:cs typeface="Helvetica" panose="020B0604020202020204" pitchFamily="34" charset="0"/>
              </a:rPr>
              <a:t> challenges: </a:t>
            </a:r>
            <a:endParaRPr lang="en-US" sz="1800" b="1" dirty="0">
              <a:solidFill>
                <a:srgbClr val="3D3D3D"/>
              </a:solidFill>
              <a:latin typeface="Helvetica" panose="020B0604020202020204" pitchFamily="34" charset="0"/>
              <a:cs typeface="Helvetica" panose="020B0604020202020204" pitchFamily="34" charset="0"/>
            </a:endParaRPr>
          </a:p>
          <a:p>
            <a:endParaRPr lang="en-US" dirty="0" smtClean="0">
              <a:solidFill>
                <a:srgbClr val="3D3D3D"/>
              </a:solidFill>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en-US" sz="1800" b="1" dirty="0" smtClean="0">
                <a:solidFill>
                  <a:srgbClr val="000099"/>
                </a:solidFill>
                <a:latin typeface="Helvetica" panose="020B0604020202020204" pitchFamily="34" charset="0"/>
                <a:cs typeface="Helvetica" panose="020B0604020202020204" pitchFamily="34" charset="0"/>
              </a:rPr>
              <a:t>High intensity sources, Efficient acceleration without losses, Halo control and collimation, Advanced injection and extraction, Novel high-power beam targets and focusing systems</a:t>
            </a:r>
          </a:p>
          <a:p>
            <a:pPr lvl="1"/>
            <a:endParaRPr lang="en-US" sz="1800" b="1" dirty="0" smtClean="0">
              <a:solidFill>
                <a:srgbClr val="000099"/>
              </a:solidFill>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en-US" sz="1800" b="1" dirty="0" smtClean="0">
                <a:solidFill>
                  <a:srgbClr val="C00000"/>
                </a:solidFill>
                <a:latin typeface="Helvetica" panose="020B0604020202020204" pitchFamily="34" charset="0"/>
                <a:cs typeface="Helvetica" panose="020B0604020202020204" pitchFamily="34" charset="0"/>
              </a:rPr>
              <a:t>Cost efficient accelerator </a:t>
            </a:r>
            <a:r>
              <a:rPr lang="en-US" sz="1800" b="1" i="1" dirty="0" smtClean="0">
                <a:solidFill>
                  <a:srgbClr val="C00000"/>
                </a:solidFill>
                <a:latin typeface="Helvetica" panose="020B0604020202020204" pitchFamily="34" charset="0"/>
                <a:cs typeface="Helvetica" panose="020B0604020202020204" pitchFamily="34" charset="0"/>
              </a:rPr>
              <a:t>MW/$$ </a:t>
            </a:r>
            <a:r>
              <a:rPr lang="en-US" sz="1800" b="1" dirty="0" smtClean="0">
                <a:solidFill>
                  <a:srgbClr val="C00000"/>
                </a:solidFill>
                <a:latin typeface="Helvetica" panose="020B0604020202020204" pitchFamily="34" charset="0"/>
                <a:cs typeface="Helvetica" panose="020B0604020202020204" pitchFamily="34" charset="0"/>
              </a:rPr>
              <a:t>vs detector </a:t>
            </a:r>
            <a:r>
              <a:rPr lang="en-US" sz="1800" b="1" i="1" dirty="0" smtClean="0">
                <a:solidFill>
                  <a:srgbClr val="C00000"/>
                </a:solidFill>
                <a:latin typeface="Helvetica" panose="020B0604020202020204" pitchFamily="34" charset="0"/>
                <a:cs typeface="Helvetica" panose="020B0604020202020204" pitchFamily="34" charset="0"/>
              </a:rPr>
              <a:t>kTons/$</a:t>
            </a:r>
            <a:r>
              <a:rPr lang="en-US" sz="2000" b="1" i="1" dirty="0" smtClean="0">
                <a:solidFill>
                  <a:srgbClr val="C00000"/>
                </a:solidFill>
                <a:latin typeface="Helvetica" panose="020B0604020202020204" pitchFamily="34" charset="0"/>
                <a:cs typeface="Helvetica" panose="020B0604020202020204" pitchFamily="34" charset="0"/>
              </a:rPr>
              <a:t>$ </a:t>
            </a:r>
            <a:endParaRPr lang="en-US" sz="2000" b="1" i="1" dirty="0">
              <a:solidFill>
                <a:srgbClr val="C00000"/>
              </a:solidFill>
              <a:latin typeface="Helvetica" panose="020B0604020202020204" pitchFamily="34" charset="0"/>
              <a:cs typeface="Helvetica" panose="020B0604020202020204" pitchFamily="34" charset="0"/>
            </a:endParaRPr>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670182"/>
            <a:ext cx="8042886" cy="1856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4"/>
          <p:cNvSpPr txBox="1">
            <a:spLocks/>
          </p:cNvSpPr>
          <p:nvPr/>
        </p:nvSpPr>
        <p:spPr>
          <a:xfrm>
            <a:off x="4448670" y="6515100"/>
            <a:ext cx="5373688" cy="241300"/>
          </a:xfrm>
          <a:prstGeom prst="rect">
            <a:avLst/>
          </a:prstGeom>
        </p:spPr>
        <p:txBody>
          <a:bodyPr lIns="0" tIns="0" rIns="0" bIns="0" anchor="t" anchorCtr="0"/>
          <a:lstStyle>
            <a:defPPr>
              <a:defRPr lang="en-US"/>
            </a:defPPr>
            <a:lvl1pPr marL="0" algn="l" defTabSz="457200" rtl="0" fontAlgn="base">
              <a:spcBef>
                <a:spcPct val="0"/>
              </a:spcBef>
              <a:spcAft>
                <a:spcPct val="0"/>
              </a:spcAft>
              <a:defRPr sz="9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a:lstStyle>
          <a:p>
            <a:pPr>
              <a:defRPr/>
            </a:pPr>
            <a:r>
              <a:rPr lang="en-US" dirty="0" smtClean="0"/>
              <a:t>PASI 2015 November 11</a:t>
            </a:r>
            <a:endParaRPr lang="en-US" b="1" dirty="0"/>
          </a:p>
        </p:txBody>
      </p:sp>
    </p:spTree>
    <p:extLst>
      <p:ext uri="{BB962C8B-B14F-4D97-AF65-F5344CB8AC3E}">
        <p14:creationId xmlns:p14="http://schemas.microsoft.com/office/powerpoint/2010/main" val="4194995223"/>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FNAL_TemplatePC_060514</Template>
  <TotalTime>11886</TotalTime>
  <Words>1419</Words>
  <Application>Microsoft Office PowerPoint</Application>
  <PresentationFormat>On-screen Show (4:3)</PresentationFormat>
  <Paragraphs>254</Paragraphs>
  <Slides>17</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MS PGothic</vt:lpstr>
      <vt:lpstr>MS PGothic</vt:lpstr>
      <vt:lpstr>Arial</vt:lpstr>
      <vt:lpstr>Bradley Hand ITC</vt:lpstr>
      <vt:lpstr>Calibri</vt:lpstr>
      <vt:lpstr>HE_TERMINAL</vt:lpstr>
      <vt:lpstr>Helvetica</vt:lpstr>
      <vt:lpstr>Lucida Grande</vt:lpstr>
      <vt:lpstr>Times New Roman</vt:lpstr>
      <vt:lpstr>Wingdings</vt:lpstr>
      <vt:lpstr>ヒラギノ角ゴ Pro W3</vt:lpstr>
      <vt:lpstr>FNAL_TemplatePC_060514</vt:lpstr>
      <vt:lpstr>Fermilab: Footer Only</vt:lpstr>
      <vt:lpstr>                     INTRODUCTION                              PASI 2015   </vt:lpstr>
      <vt:lpstr>            ACKNOWLEDGMENT</vt:lpstr>
      <vt:lpstr>                  PASI 2015</vt:lpstr>
      <vt:lpstr>              PASI 2015 (cont’d)</vt:lpstr>
      <vt:lpstr>            US INSTITUTIONS</vt:lpstr>
      <vt:lpstr>             UK INSTITUTIONS</vt:lpstr>
      <vt:lpstr>Fermilab Today:</vt:lpstr>
      <vt:lpstr>Fermilab operates a total of 16 km of accelerators and beamlines: </vt:lpstr>
      <vt:lpstr>Intensity Frontier Accelerators</vt:lpstr>
      <vt:lpstr>Accelerator Complex Now</vt:lpstr>
      <vt:lpstr>“Near future”, PIP-II , ca 2023-24</vt:lpstr>
      <vt:lpstr>PIP-III “multi-MW”- Option A: 8+ GeV smart RCS         (Rapid Cycling Synchrotron – ring)</vt:lpstr>
      <vt:lpstr>PIP-III “multi-MW” - Option B: 8 GeV linac </vt:lpstr>
      <vt:lpstr>Fermilab Accelerator Program: P5-Aligned</vt:lpstr>
      <vt:lpstr>UK Proton Program</vt:lpstr>
      <vt:lpstr>Front-end test stand</vt:lpstr>
      <vt:lpstr>          PASI 2015: OUTLOOK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Heads meeting (new PowerPoint template…)</dc:title>
  <dc:creator>nsergei</dc:creator>
  <cp:lastModifiedBy>Crae S. Tate x2106 13407N</cp:lastModifiedBy>
  <cp:revision>593</cp:revision>
  <cp:lastPrinted>2014-08-26T15:42:40Z</cp:lastPrinted>
  <dcterms:created xsi:type="dcterms:W3CDTF">2014-06-19T15:29:50Z</dcterms:created>
  <dcterms:modified xsi:type="dcterms:W3CDTF">2015-11-11T14:03:25Z</dcterms:modified>
</cp:coreProperties>
</file>