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2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04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5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04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8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6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8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34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78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47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3D1D9-6BBE-4CD9-8CE2-98428DDFB871}" type="datetimeFigureOut">
              <a:rPr lang="en-GB" smtClean="0"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5C98B-AF38-4881-8352-ADE7D38BF8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2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ma-project.e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PASI15</a:t>
            </a:r>
            <a:br>
              <a:rPr lang="en-GB" dirty="0" smtClean="0"/>
            </a:br>
            <a:r>
              <a:rPr lang="en-GB" dirty="0" smtClean="0"/>
              <a:t>WG3: Medical applications</a:t>
            </a:r>
            <a:br>
              <a:rPr lang="en-GB" dirty="0" smtClean="0"/>
            </a:br>
            <a:r>
              <a:rPr lang="en-GB" dirty="0" smtClean="0"/>
              <a:t>review from PASI13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Rob Apsimon</a:t>
            </a:r>
          </a:p>
          <a:p>
            <a:r>
              <a:rPr lang="en-GB" dirty="0" smtClean="0"/>
              <a:t>(Tom Kroc, George </a:t>
            </a:r>
            <a:r>
              <a:rPr lang="en-GB" dirty="0" err="1" smtClean="0"/>
              <a:t>Coutrakon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76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comments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First PASI workshop with a dedicated medical applications working group</a:t>
            </a:r>
          </a:p>
          <a:p>
            <a:pPr lvl="1"/>
            <a:r>
              <a:rPr lang="en-GB" sz="1800" dirty="0" smtClean="0"/>
              <a:t>Emphasis from previous workshops to focus on medical applications</a:t>
            </a:r>
          </a:p>
          <a:p>
            <a:endParaRPr lang="en-GB" sz="2000" dirty="0" smtClean="0"/>
          </a:p>
          <a:p>
            <a:r>
              <a:rPr lang="en-GB" sz="2000" dirty="0" smtClean="0"/>
              <a:t>Apparent disparity between US and UK approaches to medical applications</a:t>
            </a:r>
          </a:p>
          <a:p>
            <a:pPr lvl="1"/>
            <a:r>
              <a:rPr lang="en-GB" sz="1800" dirty="0" smtClean="0"/>
              <a:t>Aim to focus on areas of common interest</a:t>
            </a:r>
          </a:p>
          <a:p>
            <a:pPr lvl="2"/>
            <a:r>
              <a:rPr lang="en-GB" sz="1600" dirty="0" smtClean="0"/>
              <a:t>Attempt to establish collaborative efforts in some areas</a:t>
            </a:r>
          </a:p>
          <a:p>
            <a:pPr lvl="2"/>
            <a:r>
              <a:rPr lang="en-GB" sz="1600" dirty="0" smtClean="0"/>
              <a:t>Discuss short-term and mid-term goals for collaboration on medical applications.</a:t>
            </a:r>
          </a:p>
          <a:p>
            <a:endParaRPr lang="en-GB" sz="2200" dirty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66589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98776" cy="1143000"/>
          </a:xfrm>
        </p:spPr>
        <p:txBody>
          <a:bodyPr/>
          <a:lstStyle/>
          <a:p>
            <a:pPr algn="l"/>
            <a:r>
              <a:rPr lang="en-GB" dirty="0" smtClean="0"/>
              <a:t>Cancer stats: UK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340768"/>
            <a:ext cx="417646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in 3 deaths caused by cancer </a:t>
            </a:r>
          </a:p>
          <a:p>
            <a:r>
              <a:rPr lang="en-US" dirty="0" smtClean="0"/>
              <a:t>     (in 2010)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40% of cancer cures from radiotherapy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~300 </a:t>
            </a:r>
            <a:r>
              <a:rPr lang="en-US" dirty="0" err="1" smtClean="0"/>
              <a:t>linacs</a:t>
            </a:r>
            <a:r>
              <a:rPr lang="en-US" dirty="0" smtClean="0"/>
              <a:t> for X-rays &gt;130,000 treatments per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 60 MeV eye treatment with protons (</a:t>
            </a:r>
            <a:r>
              <a:rPr lang="en-US" dirty="0" err="1" smtClean="0"/>
              <a:t>Clatterbridge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 x 250 MeV Varian </a:t>
            </a:r>
            <a:r>
              <a:rPr lang="en-US" dirty="0" err="1" smtClean="0"/>
              <a:t>centres</a:t>
            </a:r>
            <a:r>
              <a:rPr lang="en-US" dirty="0" smtClean="0"/>
              <a:t> under construction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 err="1" smtClean="0"/>
              <a:t>centres</a:t>
            </a:r>
            <a:r>
              <a:rPr lang="en-US" dirty="0" smtClean="0"/>
              <a:t> envisaged: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- IBA (Wales)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Proton therapy </a:t>
            </a:r>
            <a:r>
              <a:rPr lang="en-US" dirty="0" err="1" smtClean="0"/>
              <a:t>centres</a:t>
            </a:r>
            <a:r>
              <a:rPr lang="en-US" dirty="0" smtClean="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Christie, Manchester (in 2018)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UCLH, London (in 2019)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1075000"/>
            <a:ext cx="5040560" cy="568323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 rot="19385547">
            <a:off x="6465298" y="4890331"/>
            <a:ext cx="2376264" cy="1800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72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proton therapy?</a:t>
            </a:r>
            <a:endParaRPr lang="en-GB" dirty="0"/>
          </a:p>
        </p:txBody>
      </p:sp>
      <p:pic>
        <p:nvPicPr>
          <p:cNvPr id="4" name="Picture 1" descr="image0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97894"/>
            <a:ext cx="4608512" cy="434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69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Radiotherapy stats for the UK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‘Radiotherapy Services in England 2012’, </a:t>
            </a:r>
            <a:r>
              <a:rPr lang="en-US" sz="1400" dirty="0" err="1" smtClean="0"/>
              <a:t>DoH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130,000 treatments, most common age around 60 </a:t>
            </a:r>
            <a:r>
              <a:rPr lang="en-US" sz="1400" dirty="0" err="1" smtClean="0"/>
              <a:t>yrs</a:t>
            </a:r>
            <a:endParaRPr lang="en-US" sz="1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2.5 million attendances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More than half of attendances are breast/prostate</a:t>
            </a:r>
          </a:p>
          <a:p>
            <a:r>
              <a:rPr lang="en-US" sz="1400" dirty="0" smtClean="0"/>
              <a:t>X-rays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265 </a:t>
            </a:r>
            <a:r>
              <a:rPr lang="en-US" sz="1400" dirty="0" err="1" smtClean="0"/>
              <a:t>linacs</a:t>
            </a:r>
            <a:r>
              <a:rPr lang="en-US" sz="1400" dirty="0" smtClean="0"/>
              <a:t> in clinical 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Almost all machines IMRT-enabled, 50% IGRT (Image-Guided)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Each machine does &gt;7000 ‘attendances’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147 more </a:t>
            </a:r>
            <a:r>
              <a:rPr lang="en-US" sz="1400" dirty="0" err="1" smtClean="0">
                <a:solidFill>
                  <a:srgbClr val="FF0000"/>
                </a:solidFill>
              </a:rPr>
              <a:t>linacs</a:t>
            </a:r>
            <a:r>
              <a:rPr lang="en-US" sz="1400" dirty="0" smtClean="0">
                <a:solidFill>
                  <a:srgbClr val="FF0000"/>
                </a:solidFill>
              </a:rPr>
              <a:t> required due to increasing demand</a:t>
            </a:r>
            <a:endParaRPr lang="en-US" sz="1400" dirty="0" smtClean="0"/>
          </a:p>
          <a:p>
            <a:r>
              <a:rPr lang="en-US" sz="1400" dirty="0" smtClean="0"/>
              <a:t>Protons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1x </a:t>
            </a:r>
            <a:r>
              <a:rPr lang="en-US" sz="1400" dirty="0" err="1" smtClean="0"/>
              <a:t>Scanditronix</a:t>
            </a:r>
            <a:r>
              <a:rPr lang="en-US" sz="1400" dirty="0" smtClean="0"/>
              <a:t> 62 MeV, </a:t>
            </a:r>
            <a:r>
              <a:rPr lang="en-US" sz="1400" dirty="0" err="1" smtClean="0"/>
              <a:t>Clatterbridge</a:t>
            </a:r>
            <a:r>
              <a:rPr lang="en-US" sz="1400" dirty="0" smtClean="0"/>
              <a:t>, operating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2x Varian </a:t>
            </a:r>
            <a:r>
              <a:rPr lang="en-US" sz="1400" dirty="0" err="1" smtClean="0"/>
              <a:t>ProBeam</a:t>
            </a:r>
            <a:r>
              <a:rPr lang="en-US" sz="1400" dirty="0" smtClean="0"/>
              <a:t> (3 rooms each), NHS, Christie Hospital and UCLH,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1x </a:t>
            </a:r>
            <a:r>
              <a:rPr lang="en-US" sz="1400" dirty="0" err="1" smtClean="0"/>
              <a:t>ProNova</a:t>
            </a:r>
            <a:r>
              <a:rPr lang="en-US" sz="1400" dirty="0" smtClean="0"/>
              <a:t> SC360 (2/3 rooms), University of Oxford, 2018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3x IBA </a:t>
            </a:r>
            <a:r>
              <a:rPr lang="en-US" sz="1400" dirty="0" err="1" smtClean="0"/>
              <a:t>ProteusONE</a:t>
            </a:r>
            <a:r>
              <a:rPr lang="en-US" sz="1400" dirty="0" smtClean="0"/>
              <a:t>, Newport (Wales), Newcastle + ?,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1x AVO LIGHT, London Harley Street, 2017</a:t>
            </a:r>
          </a:p>
          <a:p>
            <a:r>
              <a:rPr lang="en-US" sz="1400" dirty="0" smtClean="0"/>
              <a:t>Cancer care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40% curative treatments </a:t>
            </a:r>
            <a:r>
              <a:rPr lang="en-US" sz="1400" dirty="0" err="1" smtClean="0"/>
              <a:t>utilise</a:t>
            </a:r>
            <a:r>
              <a:rPr lang="en-US" sz="1400" dirty="0" smtClean="0"/>
              <a:t> radiotherapy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16% cured by radiotherapy alone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88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main proton therapy activities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EMMA, PAMELA (completed) – FFAG demo and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NORMA (completed) – FFAG study for protons/</a:t>
            </a:r>
            <a:r>
              <a:rPr lang="en-US" sz="1600" dirty="0" err="1" smtClean="0"/>
              <a:t>pCT</a:t>
            </a:r>
            <a:r>
              <a:rPr lang="en-US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OMA (funded) – EU training/research on medical accelerators (</a:t>
            </a:r>
            <a:r>
              <a:rPr lang="en-US" sz="1600" dirty="0" smtClean="0">
                <a:hlinkClick r:id="rId2"/>
              </a:rPr>
              <a:t>www.oma-project.eu</a:t>
            </a:r>
            <a:r>
              <a:rPr lang="en-US" sz="16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UK: Halo monitors, radiobiology, high-gradient acceleration, imaging calorimeters, SC gantries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collaboration with PSI, CERN, TERA, GSI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Christie Research Beamline (funded) – test facility for proton medical research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Radiobiology, high-gradient </a:t>
            </a:r>
            <a:r>
              <a:rPr lang="en-US" sz="1600" dirty="0" err="1" smtClean="0"/>
              <a:t>linacs</a:t>
            </a:r>
            <a:r>
              <a:rPr lang="en-US" sz="1600" dirty="0" smtClean="0"/>
              <a:t>, dosimetry, etc. (see Karen </a:t>
            </a:r>
            <a:r>
              <a:rPr lang="en-US" sz="1600" dirty="0" err="1" smtClean="0"/>
              <a:t>Kirkby’s</a:t>
            </a:r>
            <a:r>
              <a:rPr lang="en-US" sz="1600" dirty="0" smtClean="0"/>
              <a:t> talk)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PRAVDA (funded) – Si tracker detector for </a:t>
            </a:r>
            <a:r>
              <a:rPr lang="en-US" sz="1600" dirty="0" err="1" smtClean="0"/>
              <a:t>pCT</a:t>
            </a:r>
            <a:r>
              <a:rPr lang="en-US" sz="1600" dirty="0" smtClean="0"/>
              <a:t>, includes extensive simulation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PROBE – booster </a:t>
            </a:r>
            <a:r>
              <a:rPr lang="en-US" sz="1600" dirty="0" err="1" smtClean="0"/>
              <a:t>linac</a:t>
            </a:r>
            <a:r>
              <a:rPr lang="en-US" sz="1600" dirty="0" smtClean="0"/>
              <a:t> for imaging (see </a:t>
            </a:r>
            <a:r>
              <a:rPr lang="en-US" sz="1600" smtClean="0"/>
              <a:t>my talk)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Laser-driven proton acceleration – Gabor lenses, post-acceleration, radiobiology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FETS proposal – 3-20 MeV for future FFAGs, gantries, isotopes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BNCT – (</a:t>
            </a:r>
            <a:r>
              <a:rPr lang="en-US" sz="1600" dirty="0" err="1" smtClean="0"/>
              <a:t>p,Li</a:t>
            </a:r>
            <a:r>
              <a:rPr lang="en-US" sz="1600" dirty="0" smtClean="0"/>
              <a:t>) neutron production for therapy, facility being upgraded</a:t>
            </a:r>
          </a:p>
        </p:txBody>
      </p:sp>
    </p:spTree>
    <p:extLst>
      <p:ext uri="{BB962C8B-B14F-4D97-AF65-F5344CB8AC3E}">
        <p14:creationId xmlns:p14="http://schemas.microsoft.com/office/powerpoint/2010/main" val="320251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 main medical accelerator activities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1277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Clinical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Radioisotopes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Cyclotron based 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Therapy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Proton – growing, but concern of cost/benefit on part of insurance </a:t>
            </a:r>
            <a:r>
              <a:rPr lang="en-US" sz="1600" dirty="0" err="1" smtClean="0"/>
              <a:t>co’s</a:t>
            </a:r>
            <a:r>
              <a:rPr lang="en-US" sz="1600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Ions – none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Neutrons – one remaining, but healthy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Industry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Radioisotopes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5 US groups working on Mo-99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Investigating new avenues, Ac/Bi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Proton Therapy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While Loma Linda was a success clinically, it failed to commercialize the accelerator system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16 proton therapy facilities operating in the US (one closure)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15 more planned to open in the next 2 years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Cyclotrons are winning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US hardware providers: have at least substantial interests in 4 out of 5 (</a:t>
            </a:r>
            <a:r>
              <a:rPr lang="en-US" sz="1600" dirty="0" err="1" smtClean="0"/>
              <a:t>Mevion</a:t>
            </a:r>
            <a:r>
              <a:rPr lang="en-US" sz="1600" dirty="0" smtClean="0"/>
              <a:t>, </a:t>
            </a:r>
            <a:r>
              <a:rPr lang="en-US" sz="1600" strike="sngStrike" dirty="0" err="1" smtClean="0"/>
              <a:t>ProTom</a:t>
            </a:r>
            <a:r>
              <a:rPr lang="en-US" sz="1600" dirty="0" smtClean="0"/>
              <a:t>, Varian/</a:t>
            </a:r>
            <a:r>
              <a:rPr lang="en-US" sz="1600" dirty="0" err="1" smtClean="0"/>
              <a:t>Accel</a:t>
            </a:r>
            <a:r>
              <a:rPr lang="en-US" sz="1600" dirty="0" smtClean="0"/>
              <a:t>, </a:t>
            </a:r>
            <a:r>
              <a:rPr lang="en-US" sz="1600" dirty="0" err="1" smtClean="0"/>
              <a:t>ProCure</a:t>
            </a:r>
            <a:r>
              <a:rPr lang="en-US" sz="1600" dirty="0" smtClean="0"/>
              <a:t>/IBA)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National Labs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Ion Therapy – planning, component development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991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WG3 agenda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95686" y="1196752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Session 1 (Wednesday 16:00 – 17:30):</a:t>
            </a:r>
          </a:p>
          <a:p>
            <a:r>
              <a:rPr lang="en-GB" u="sng" dirty="0" err="1" smtClean="0"/>
              <a:t>ProBE</a:t>
            </a:r>
            <a:r>
              <a:rPr lang="en-GB" u="sng" dirty="0" smtClean="0"/>
              <a:t>: Proton Boosting Extension for Imaging and Therapy</a:t>
            </a:r>
            <a:r>
              <a:rPr lang="en-GB" dirty="0" smtClean="0"/>
              <a:t> - Rob Apsimon</a:t>
            </a:r>
          </a:p>
          <a:p>
            <a:r>
              <a:rPr lang="en-GB" u="sng" dirty="0" smtClean="0"/>
              <a:t>Proton CT in the US</a:t>
            </a:r>
            <a:r>
              <a:rPr lang="en-GB" dirty="0" smtClean="0"/>
              <a:t> - George </a:t>
            </a:r>
            <a:r>
              <a:rPr lang="en-GB" dirty="0" err="1" smtClean="0"/>
              <a:t>Coutrakon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Session 2 (Thursday 09:00 – 10:40):</a:t>
            </a:r>
          </a:p>
          <a:p>
            <a:r>
              <a:rPr lang="en-GB" u="sng" dirty="0" smtClean="0"/>
              <a:t>UK overview of Proton Therapy</a:t>
            </a:r>
            <a:r>
              <a:rPr lang="en-GB" dirty="0" smtClean="0"/>
              <a:t> - Karen Kirkby</a:t>
            </a:r>
          </a:p>
          <a:p>
            <a:r>
              <a:rPr lang="en-GB" u="sng" dirty="0" smtClean="0"/>
              <a:t>US overview of Proton Therapy</a:t>
            </a:r>
            <a:r>
              <a:rPr lang="en-GB" dirty="0" smtClean="0"/>
              <a:t> - Chris Beltran</a:t>
            </a:r>
          </a:p>
          <a:p>
            <a:r>
              <a:rPr lang="en-GB" u="sng" dirty="0" smtClean="0"/>
              <a:t>Proton Therapy</a:t>
            </a:r>
            <a:r>
              <a:rPr lang="en-GB" dirty="0" smtClean="0"/>
              <a:t> - Mark </a:t>
            </a:r>
            <a:r>
              <a:rPr lang="en-GB" dirty="0" err="1" smtClean="0"/>
              <a:t>Pankuch</a:t>
            </a:r>
            <a:endParaRPr lang="en-GB" dirty="0" smtClean="0"/>
          </a:p>
          <a:p>
            <a:r>
              <a:rPr lang="en-GB" u="sng" dirty="0" err="1" smtClean="0"/>
              <a:t>NorthStar</a:t>
            </a:r>
            <a:r>
              <a:rPr lang="en-GB" u="sng" dirty="0" smtClean="0"/>
              <a:t> Radioisotope Production</a:t>
            </a:r>
            <a:r>
              <a:rPr lang="en-GB" dirty="0" smtClean="0"/>
              <a:t> - James Harvey</a:t>
            </a:r>
          </a:p>
          <a:p>
            <a:endParaRPr lang="en-GB" u="sng" dirty="0"/>
          </a:p>
          <a:p>
            <a:r>
              <a:rPr lang="en-GB" dirty="0" smtClean="0"/>
              <a:t>Session 3 (Thursday 11:00 – 12:30) – Joint session with WG4:</a:t>
            </a:r>
          </a:p>
          <a:p>
            <a:r>
              <a:rPr lang="en-GB" u="sng" dirty="0" smtClean="0"/>
              <a:t>Laser-driven, high-brightness proton and neutron sources</a:t>
            </a:r>
            <a:r>
              <a:rPr lang="en-GB" dirty="0" smtClean="0"/>
              <a:t> - Ceri Brunner</a:t>
            </a:r>
          </a:p>
          <a:p>
            <a:r>
              <a:rPr lang="en-GB" u="sng" dirty="0" smtClean="0"/>
              <a:t>Solid State Proton Acceleration</a:t>
            </a:r>
            <a:r>
              <a:rPr lang="en-GB" dirty="0" smtClean="0"/>
              <a:t> - </a:t>
            </a:r>
            <a:r>
              <a:rPr lang="en-GB" dirty="0" err="1" smtClean="0"/>
              <a:t>Arun</a:t>
            </a:r>
            <a:r>
              <a:rPr lang="en-GB" dirty="0" smtClean="0"/>
              <a:t> </a:t>
            </a:r>
            <a:r>
              <a:rPr lang="en-GB" dirty="0" err="1" smtClean="0"/>
              <a:t>Persaud</a:t>
            </a:r>
            <a:endParaRPr lang="en-GB" dirty="0" smtClean="0"/>
          </a:p>
          <a:p>
            <a:r>
              <a:rPr lang="en-GB" u="sng" dirty="0" smtClean="0"/>
              <a:t>NORMA FFAG</a:t>
            </a:r>
            <a:r>
              <a:rPr lang="en-GB" dirty="0" smtClean="0"/>
              <a:t> - Sam Tygier</a:t>
            </a:r>
          </a:p>
          <a:p>
            <a:endParaRPr lang="en-GB" u="sng" dirty="0"/>
          </a:p>
          <a:p>
            <a:r>
              <a:rPr lang="en-GB" dirty="0" smtClean="0"/>
              <a:t>Session 4 (Thursday 13:30 – 15:30) – WG3 Roundtable discussion</a:t>
            </a:r>
          </a:p>
          <a:p>
            <a:endParaRPr lang="en-GB" dirty="0"/>
          </a:p>
          <a:p>
            <a:r>
              <a:rPr lang="en-GB" dirty="0" smtClean="0"/>
              <a:t>Session 5 (Friday 09:00 – 10:40):</a:t>
            </a:r>
          </a:p>
          <a:p>
            <a:r>
              <a:rPr lang="en-GB" u="sng" dirty="0" smtClean="0"/>
              <a:t>Ion Therapy</a:t>
            </a:r>
            <a:r>
              <a:rPr lang="en-GB" dirty="0" smtClean="0"/>
              <a:t> - Tom Kroc</a:t>
            </a:r>
          </a:p>
          <a:p>
            <a:r>
              <a:rPr lang="en-GB" u="sng" dirty="0" smtClean="0"/>
              <a:t>Applications of FETS</a:t>
            </a:r>
            <a:r>
              <a:rPr lang="en-GB" dirty="0" smtClean="0"/>
              <a:t> - </a:t>
            </a:r>
            <a:r>
              <a:rPr lang="en-GB" dirty="0" smtClean="0"/>
              <a:t>Stephen Gibson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68579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697</Words>
  <Application>Microsoft Office PowerPoint</Application>
  <PresentationFormat>On-screen Show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PASI15 WG3: Medical applications review from PASI13</vt:lpstr>
      <vt:lpstr>General comments</vt:lpstr>
      <vt:lpstr>Cancer stats: UK</vt:lpstr>
      <vt:lpstr>Why proton therapy?</vt:lpstr>
      <vt:lpstr>Radiotherapy stats for the UK</vt:lpstr>
      <vt:lpstr>UK main proton therapy activities</vt:lpstr>
      <vt:lpstr>US main medical accelerator activities</vt:lpstr>
      <vt:lpstr>WG3 agenda</vt:lpstr>
    </vt:vector>
  </TitlesOfParts>
  <Company>Lancaster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PASI15 WG3: Medical applications review from PASI13</dc:title>
  <dc:creator>Apsimon, Robert</dc:creator>
  <cp:lastModifiedBy>Apsimon, Robert</cp:lastModifiedBy>
  <cp:revision>12</cp:revision>
  <dcterms:created xsi:type="dcterms:W3CDTF">2015-11-05T11:26:15Z</dcterms:created>
  <dcterms:modified xsi:type="dcterms:W3CDTF">2015-11-11T16:45:17Z</dcterms:modified>
</cp:coreProperties>
</file>