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6"/>
  </p:notesMasterIdLst>
  <p:handoutMasterIdLst>
    <p:handoutMasterId r:id="rId37"/>
  </p:handoutMasterIdLst>
  <p:sldIdLst>
    <p:sldId id="263" r:id="rId3"/>
    <p:sldId id="292" r:id="rId4"/>
    <p:sldId id="385" r:id="rId5"/>
    <p:sldId id="384" r:id="rId6"/>
    <p:sldId id="363" r:id="rId7"/>
    <p:sldId id="364" r:id="rId8"/>
    <p:sldId id="320" r:id="rId9"/>
    <p:sldId id="333" r:id="rId10"/>
    <p:sldId id="305" r:id="rId11"/>
    <p:sldId id="382" r:id="rId12"/>
    <p:sldId id="307" r:id="rId13"/>
    <p:sldId id="337" r:id="rId14"/>
    <p:sldId id="308" r:id="rId15"/>
    <p:sldId id="371" r:id="rId16"/>
    <p:sldId id="394" r:id="rId17"/>
    <p:sldId id="373" r:id="rId18"/>
    <p:sldId id="395" r:id="rId19"/>
    <p:sldId id="379" r:id="rId20"/>
    <p:sldId id="378" r:id="rId21"/>
    <p:sldId id="376" r:id="rId22"/>
    <p:sldId id="377" r:id="rId23"/>
    <p:sldId id="386" r:id="rId24"/>
    <p:sldId id="374" r:id="rId25"/>
    <p:sldId id="375" r:id="rId26"/>
    <p:sldId id="331" r:id="rId27"/>
    <p:sldId id="397" r:id="rId28"/>
    <p:sldId id="325" r:id="rId29"/>
    <p:sldId id="388" r:id="rId30"/>
    <p:sldId id="390" r:id="rId31"/>
    <p:sldId id="332" r:id="rId32"/>
    <p:sldId id="319" r:id="rId33"/>
    <p:sldId id="366" r:id="rId34"/>
    <p:sldId id="367" r:id="rId35"/>
  </p:sldIdLst>
  <p:sldSz cx="9144000" cy="6858000" type="screen4x3"/>
  <p:notesSz cx="6985000" cy="92837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988">
          <p15:clr>
            <a:srgbClr val="A4A3A4"/>
          </p15:clr>
        </p15:guide>
        <p15:guide id="2" orient="horz" pos="4186">
          <p15:clr>
            <a:srgbClr val="A4A3A4"/>
          </p15:clr>
        </p15:guide>
        <p15:guide id="3" orient="horz" pos="3394">
          <p15:clr>
            <a:srgbClr val="A4A3A4"/>
          </p15:clr>
        </p15:guide>
        <p15:guide id="4" orient="horz" pos="777">
          <p15:clr>
            <a:srgbClr val="A4A3A4"/>
          </p15:clr>
        </p15:guide>
        <p15:guide id="5" orient="horz" pos="1749">
          <p15:clr>
            <a:srgbClr val="A4A3A4"/>
          </p15:clr>
        </p15:guide>
        <p15:guide id="6" orient="horz" pos="457">
          <p15:clr>
            <a:srgbClr val="A4A3A4"/>
          </p15:clr>
        </p15:guide>
        <p15:guide id="7" pos="285">
          <p15:clr>
            <a:srgbClr val="A4A3A4"/>
          </p15:clr>
        </p15:guide>
        <p15:guide id="8" pos="55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FF"/>
    <a:srgbClr val="004C97"/>
    <a:srgbClr val="FF33CC"/>
    <a:srgbClr val="BF119A"/>
    <a:srgbClr val="808080"/>
    <a:srgbClr val="66FF33"/>
    <a:srgbClr val="F47710"/>
    <a:srgbClr val="00B5E2"/>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7" autoAdjust="0"/>
    <p:restoredTop sz="98464" autoAdjust="0"/>
  </p:normalViewPr>
  <p:slideViewPr>
    <p:cSldViewPr snapToGrid="0" snapToObjects="1">
      <p:cViewPr varScale="1">
        <p:scale>
          <a:sx n="86" d="100"/>
          <a:sy n="86" d="100"/>
        </p:scale>
        <p:origin x="696" y="90"/>
      </p:cViewPr>
      <p:guideLst>
        <p:guide orient="horz" pos="988"/>
        <p:guide orient="horz" pos="4186"/>
        <p:guide orient="horz" pos="3394"/>
        <p:guide orient="horz" pos="777"/>
        <p:guide orient="horz" pos="1749"/>
        <p:guide orient="horz" pos="457"/>
        <p:guide pos="285"/>
        <p:guide pos="5512"/>
      </p:guideLst>
    </p:cSldViewPr>
  </p:slideViewPr>
  <p:notesTextViewPr>
    <p:cViewPr>
      <p:scale>
        <a:sx n="100" d="100"/>
        <a:sy n="100" d="100"/>
      </p:scale>
      <p:origin x="0" y="0"/>
    </p:cViewPr>
  </p:notesTextViewPr>
  <p:sorterViewPr>
    <p:cViewPr varScale="1">
      <p:scale>
        <a:sx n="100" d="100"/>
        <a:sy n="100" d="100"/>
      </p:scale>
      <p:origin x="0" y="-53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blue1\PPD_Users\adamh\01%20LBNF\06%20Conventional%20Facilities\CD-1%20Refresh%20Cost%20&amp;%20Schedule%20Rebuild\Presentations\Presentation%20-%20P04%20-%20Elaine%20McCluske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94914962303226E-2"/>
          <c:y val="9.1692249484906743E-2"/>
          <c:w val="0.79370329460756051"/>
          <c:h val="0.8249918669488564"/>
        </c:manualLayout>
      </c:layout>
      <c:pieChart>
        <c:varyColors val="1"/>
        <c:dLbls>
          <c:dLblPos val="inEnd"/>
          <c:showLegendKey val="0"/>
          <c:showVal val="0"/>
          <c:showCatName val="1"/>
          <c:showSerName val="0"/>
          <c:showPercent val="0"/>
          <c:showBubbleSize val="0"/>
          <c:showLeaderLines val="0"/>
        </c:dLbls>
        <c:firstSliceAng val="204"/>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11/12/2015</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11/12/2015</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3659201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 to</a:t>
            </a:r>
            <a:r>
              <a:rPr lang="en-US" baseline="0" dirty="0" smtClean="0"/>
              <a:t> mA in 2</a:t>
            </a:r>
            <a:r>
              <a:rPr lang="en-US" baseline="30000" dirty="0" smtClean="0"/>
              <a:t>nd</a:t>
            </a:r>
            <a:r>
              <a:rPr lang="en-US" baseline="0" dirty="0" smtClean="0"/>
              <a:t> capability bullet</a:t>
            </a:r>
          </a:p>
        </p:txBody>
      </p:sp>
      <p:sp>
        <p:nvSpPr>
          <p:cNvPr id="4" name="Slide Number Placeholder 3"/>
          <p:cNvSpPr>
            <a:spLocks noGrp="1"/>
          </p:cNvSpPr>
          <p:nvPr>
            <p:ph type="sldNum" sz="quarter" idx="10"/>
          </p:nvPr>
        </p:nvSpPr>
        <p:spPr/>
        <p:txBody>
          <a:bodyPr/>
          <a:lstStyle/>
          <a:p>
            <a:pPr>
              <a:defRPr/>
            </a:pPr>
            <a:fld id="{EA02FCC2-A4BC-46C7-A897-74930B37D383}" type="slidenum">
              <a:rPr lang="en-US" smtClean="0"/>
              <a:pPr>
                <a:defRPr/>
              </a:pPr>
              <a:t>23</a:t>
            </a:fld>
            <a:endParaRPr lang="en-US"/>
          </a:p>
        </p:txBody>
      </p:sp>
    </p:spTree>
    <p:extLst>
      <p:ext uri="{BB962C8B-B14F-4D97-AF65-F5344CB8AC3E}">
        <p14:creationId xmlns:p14="http://schemas.microsoft.com/office/powerpoint/2010/main" val="219651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 to</a:t>
            </a:r>
            <a:r>
              <a:rPr lang="en-US" baseline="0" dirty="0" smtClean="0"/>
              <a:t> mA in 2</a:t>
            </a:r>
            <a:r>
              <a:rPr lang="en-US" baseline="30000" dirty="0" smtClean="0"/>
              <a:t>nd</a:t>
            </a:r>
            <a:r>
              <a:rPr lang="en-US" baseline="0" dirty="0" smtClean="0"/>
              <a:t> capability bullet</a:t>
            </a:r>
          </a:p>
        </p:txBody>
      </p:sp>
      <p:sp>
        <p:nvSpPr>
          <p:cNvPr id="4" name="Slide Number Placeholder 3"/>
          <p:cNvSpPr>
            <a:spLocks noGrp="1"/>
          </p:cNvSpPr>
          <p:nvPr>
            <p:ph type="sldNum" sz="quarter" idx="10"/>
          </p:nvPr>
        </p:nvSpPr>
        <p:spPr/>
        <p:txBody>
          <a:bodyPr/>
          <a:lstStyle/>
          <a:p>
            <a:pPr>
              <a:defRPr/>
            </a:pPr>
            <a:fld id="{EA02FCC2-A4BC-46C7-A897-74930B37D383}" type="slidenum">
              <a:rPr lang="en-US" smtClean="0"/>
              <a:pPr>
                <a:defRPr/>
              </a:pPr>
              <a:t>24</a:t>
            </a:fld>
            <a:endParaRPr lang="en-US"/>
          </a:p>
        </p:txBody>
      </p:sp>
    </p:spTree>
    <p:extLst>
      <p:ext uri="{BB962C8B-B14F-4D97-AF65-F5344CB8AC3E}">
        <p14:creationId xmlns:p14="http://schemas.microsoft.com/office/powerpoint/2010/main" val="97234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673BFB-D141-48AC-9AB3-95151920C679}" type="slidenum">
              <a:rPr lang="en-US" smtClean="0"/>
              <a:t>33</a:t>
            </a:fld>
            <a:endParaRPr lang="en-US"/>
          </a:p>
        </p:txBody>
      </p:sp>
    </p:spTree>
    <p:extLst>
      <p:ext uri="{BB962C8B-B14F-4D97-AF65-F5344CB8AC3E}">
        <p14:creationId xmlns:p14="http://schemas.microsoft.com/office/powerpoint/2010/main" val="3979360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DB482-F7AB-4215-9812-F3F0BC0BB7B6}" type="slidenum">
              <a:rPr lang="en-US" smtClean="0"/>
              <a:pPr/>
              <a:t>5</a:t>
            </a:fld>
            <a:endParaRPr lang="en-US"/>
          </a:p>
        </p:txBody>
      </p:sp>
    </p:spTree>
    <p:extLst>
      <p:ext uri="{BB962C8B-B14F-4D97-AF65-F5344CB8AC3E}">
        <p14:creationId xmlns:p14="http://schemas.microsoft.com/office/powerpoint/2010/main" val="383346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DB482-F7AB-4215-9812-F3F0BC0BB7B6}" type="slidenum">
              <a:rPr lang="en-US" smtClean="0"/>
              <a:pPr/>
              <a:t>7</a:t>
            </a:fld>
            <a:endParaRPr lang="en-US"/>
          </a:p>
        </p:txBody>
      </p:sp>
    </p:spTree>
    <p:extLst>
      <p:ext uri="{BB962C8B-B14F-4D97-AF65-F5344CB8AC3E}">
        <p14:creationId xmlns:p14="http://schemas.microsoft.com/office/powerpoint/2010/main" val="49975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12</a:t>
            </a:fld>
            <a:endParaRPr lang="en-US"/>
          </a:p>
        </p:txBody>
      </p:sp>
    </p:spTree>
    <p:extLst>
      <p:ext uri="{BB962C8B-B14F-4D97-AF65-F5344CB8AC3E}">
        <p14:creationId xmlns:p14="http://schemas.microsoft.com/office/powerpoint/2010/main" val="229743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14</a:t>
            </a:fld>
            <a:endParaRPr lang="en-US"/>
          </a:p>
        </p:txBody>
      </p:sp>
    </p:spTree>
    <p:extLst>
      <p:ext uri="{BB962C8B-B14F-4D97-AF65-F5344CB8AC3E}">
        <p14:creationId xmlns:p14="http://schemas.microsoft.com/office/powerpoint/2010/main" val="605896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15</a:t>
            </a:fld>
            <a:endParaRPr lang="en-US"/>
          </a:p>
        </p:txBody>
      </p:sp>
    </p:spTree>
    <p:extLst>
      <p:ext uri="{BB962C8B-B14F-4D97-AF65-F5344CB8AC3E}">
        <p14:creationId xmlns:p14="http://schemas.microsoft.com/office/powerpoint/2010/main" val="366841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16</a:t>
            </a:fld>
            <a:endParaRPr lang="en-US"/>
          </a:p>
        </p:txBody>
      </p:sp>
    </p:spTree>
    <p:extLst>
      <p:ext uri="{BB962C8B-B14F-4D97-AF65-F5344CB8AC3E}">
        <p14:creationId xmlns:p14="http://schemas.microsoft.com/office/powerpoint/2010/main" val="366841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17</a:t>
            </a:fld>
            <a:endParaRPr lang="en-US"/>
          </a:p>
        </p:txBody>
      </p:sp>
    </p:spTree>
    <p:extLst>
      <p:ext uri="{BB962C8B-B14F-4D97-AF65-F5344CB8AC3E}">
        <p14:creationId xmlns:p14="http://schemas.microsoft.com/office/powerpoint/2010/main" val="219076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22</a:t>
            </a:fld>
            <a:endParaRPr lang="en-US"/>
          </a:p>
        </p:txBody>
      </p:sp>
    </p:spTree>
    <p:extLst>
      <p:ext uri="{BB962C8B-B14F-4D97-AF65-F5344CB8AC3E}">
        <p14:creationId xmlns:p14="http://schemas.microsoft.com/office/powerpoint/2010/main" val="2176722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746"/>
            <a:ext cx="8293100"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454025" y="3209907"/>
            <a:ext cx="8296275"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42202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053" y="-3192"/>
            <a:ext cx="8150231" cy="987967"/>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October 15, 2014</a:t>
            </a:r>
            <a:endParaRPr lang="en-US"/>
          </a:p>
        </p:txBody>
      </p:sp>
      <p:sp>
        <p:nvSpPr>
          <p:cNvPr id="4" name="Footer Placeholder 3"/>
          <p:cNvSpPr>
            <a:spLocks noGrp="1"/>
          </p:cNvSpPr>
          <p:nvPr>
            <p:ph type="ftr" sz="quarter" idx="11"/>
          </p:nvPr>
        </p:nvSpPr>
        <p:spPr/>
        <p:txBody>
          <a:bodyPr/>
          <a:lstStyle/>
          <a:p>
            <a:r>
              <a:rPr lang="en-US" smtClean="0"/>
              <a:t>XMAC, February 2014; S. Holmes</a:t>
            </a:r>
            <a:endParaRPr lang="en-US"/>
          </a:p>
        </p:txBody>
      </p:sp>
      <p:sp>
        <p:nvSpPr>
          <p:cNvPr id="5" name="Slide Number Placeholder 4"/>
          <p:cNvSpPr>
            <a:spLocks noGrp="1"/>
          </p:cNvSpPr>
          <p:nvPr>
            <p:ph type="sldNum" sz="quarter" idx="12"/>
          </p:nvPr>
        </p:nvSpPr>
        <p:spPr/>
        <p:txBody>
          <a:bodyPr/>
          <a:lstStyle/>
          <a:p>
            <a:fld id="{8A5FAC83-C8C4-8046-B35B-A89823688311}" type="slidenum">
              <a:rPr lang="en-US" smtClean="0"/>
              <a:t>‹#›</a:t>
            </a:fld>
            <a:endParaRPr lang="en-US"/>
          </a:p>
        </p:txBody>
      </p:sp>
    </p:spTree>
    <p:extLst>
      <p:ext uri="{BB962C8B-B14F-4D97-AF65-F5344CB8AC3E}">
        <p14:creationId xmlns:p14="http://schemas.microsoft.com/office/powerpoint/2010/main" val="262000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r>
              <a:rPr lang="en-US" smtClean="0"/>
              <a:t>MM.DD.YY</a:t>
            </a:r>
            <a:endParaRPr lang="en-US" dirty="0"/>
          </a:p>
        </p:txBody>
      </p:sp>
      <p:sp>
        <p:nvSpPr>
          <p:cNvPr id="5" name="Footer Placeholder 4"/>
          <p:cNvSpPr>
            <a:spLocks noGrp="1"/>
          </p:cNvSpPr>
          <p:nvPr>
            <p:ph type="ftr" sz="quarter" idx="11"/>
          </p:nvPr>
        </p:nvSpPr>
        <p:spPr/>
        <p:txBody>
          <a:bodyPr/>
          <a:lstStyle/>
          <a:p>
            <a:pPr>
              <a:defRPr/>
            </a:pPr>
            <a:r>
              <a:rPr lang="en-US" smtClean="0"/>
              <a:t>Presenter's Name | Presentation Title</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smtClean="0"/>
              <a:t>Click to edit Master title style</a:t>
            </a:r>
            <a:endParaRPr lang="en-US" dirty="0"/>
          </a:p>
        </p:txBody>
      </p:sp>
      <p:sp>
        <p:nvSpPr>
          <p:cNvPr id="5" name="Date Placeholder 3"/>
          <p:cNvSpPr>
            <a:spLocks noGrp="1"/>
          </p:cNvSpPr>
          <p:nvPr>
            <p:ph type="dt" sz="half" idx="13"/>
          </p:nvPr>
        </p:nvSpPr>
        <p:spPr/>
        <p:txBody>
          <a:bodyPr/>
          <a:lstStyle>
            <a:lvl1pPr>
              <a:defRPr/>
            </a:lvl1pPr>
          </a:lstStyle>
          <a:p>
            <a:pPr>
              <a:defRPr/>
            </a:pPr>
            <a:r>
              <a:rPr lang="en-US" smtClean="0"/>
              <a:t>MM.DD.YY</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smtClean="0"/>
              <a:t>Presenter's Name | Presentation Title</a:t>
            </a:r>
            <a:endParaRPr lang="en-US"/>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smtClean="0"/>
              <a:t>Click to edit Master title style</a:t>
            </a:r>
            <a:endParaRPr lang="en-US" dirty="0"/>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smtClean="0"/>
              <a:t>MM.DD.YY</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smtClean="0"/>
              <a:t>Presenter's Name | Presentation Title</a:t>
            </a:r>
            <a:endParaRPr lang="en-US"/>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smtClean="0"/>
              <a:t>Click to edit Master title style</a:t>
            </a:r>
            <a:endParaRPr lang="en-US" dirty="0"/>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smtClean="0"/>
              <a:t>MM.DD.YY</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smtClean="0"/>
              <a:t>Presenter's Name | Presentation Title</a:t>
            </a:r>
            <a:endParaRPr lang="en-US"/>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smtClean="0"/>
              <a:t>MM.DD.YY</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smtClean="0"/>
              <a:t>Presenter's Name | Presentation Title</a:t>
            </a:r>
            <a:endParaRPr lang="en-US"/>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smtClean="0"/>
              <a:t>MM.DD.YY</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smtClean="0"/>
              <a:t>Presenter's Name | Presentation Title</a:t>
            </a:r>
            <a:endParaRPr lang="en-US"/>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smtClean="0"/>
              <a:t>Click to edit Master title style</a:t>
            </a:r>
            <a:endParaRPr lang="en-US" dirty="0"/>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r>
              <a:rPr lang="en-US" smtClean="0"/>
              <a:t>MM.DD.YY</a:t>
            </a:r>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smtClean="0"/>
              <a:t>Presenter's Name | Presentation Title</a:t>
            </a:r>
            <a:endParaRPr lang="en-US"/>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smtClean="0"/>
              <a:t>Click to edit Master title style</a:t>
            </a:r>
            <a:endParaRPr lang="en-US"/>
          </a:p>
        </p:txBody>
      </p:sp>
    </p:spTree>
    <p:extLst>
      <p:ext uri="{BB962C8B-B14F-4D97-AF65-F5344CB8AC3E}">
        <p14:creationId xmlns:p14="http://schemas.microsoft.com/office/powerpoint/2010/main" val="241241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smtClean="0"/>
              <a:t>October 15, 2014</a:t>
            </a:r>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XMAC, February 2014; S. Holmes</a:t>
            </a:r>
            <a:endParaRPr lang="en-US" b="1" dirty="0"/>
          </a:p>
        </p:txBody>
      </p:sp>
      <p:sp>
        <p:nvSpPr>
          <p:cNvPr id="6" name="Slide Number Placeholder 5"/>
          <p:cNvSpPr>
            <a:spLocks noGrp="1"/>
          </p:cNvSpPr>
          <p:nvPr>
            <p:ph type="sldNum" sz="quarter" idx="12"/>
          </p:nvPr>
        </p:nvSpPr>
        <p:spPr/>
        <p:txBody>
          <a:bodyPr/>
          <a:lstStyle>
            <a:lvl1pPr>
              <a:defRPr/>
            </a:lvl1pPr>
          </a:lstStyle>
          <a:p>
            <a:fld id="{EC1EDC5F-450D-4B03-AEB8-070F03DC26DD}" type="slidenum">
              <a:rPr lang="en-US"/>
              <a:pPr/>
              <a:t>‹#›</a:t>
            </a:fld>
            <a:endParaRPr lang="en-US"/>
          </a:p>
        </p:txBody>
      </p:sp>
    </p:spTree>
    <p:extLst>
      <p:ext uri="{BB962C8B-B14F-4D97-AF65-F5344CB8AC3E}">
        <p14:creationId xmlns:p14="http://schemas.microsoft.com/office/powerpoint/2010/main" val="26499002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7"/>
          <p:cNvSpPr txBox="1">
            <a:spLocks/>
          </p:cNvSpPr>
          <p:nvPr/>
        </p:nvSpPr>
        <p:spPr>
          <a:xfrm>
            <a:off x="985866" y="195263"/>
            <a:ext cx="4381500" cy="247650"/>
          </a:xfrm>
          <a:prstGeom prst="rect">
            <a:avLst/>
          </a:prstGeom>
        </p:spPr>
        <p:txBody>
          <a:bodyPr lIns="0" tIns="0" rIns="0" bIns="0"/>
          <a:lstStyle>
            <a:lvl1pPr marL="0" indent="0" algn="l" defTabSz="457200" rtl="0" eaLnBrk="1" latinLnBrk="0" hangingPunct="1">
              <a:spcBef>
                <a:spcPts val="0"/>
              </a:spcBef>
              <a:buFontTx/>
              <a:buNone/>
              <a:defRPr sz="1400" b="0"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dirty="0" smtClean="0"/>
              <a:t>Long-Baseline Neutrino Facility</a:t>
            </a:r>
          </a:p>
        </p:txBody>
      </p:sp>
      <p:cxnSp>
        <p:nvCxnSpPr>
          <p:cNvPr id="10" name="Straight Connector 9"/>
          <p:cNvCxnSpPr/>
          <p:nvPr/>
        </p:nvCxnSpPr>
        <p:spPr>
          <a:xfrm>
            <a:off x="457200" y="475760"/>
            <a:ext cx="8302625" cy="0"/>
          </a:xfrm>
          <a:prstGeom prst="line">
            <a:avLst/>
          </a:prstGeom>
          <a:ln w="19050" cmpd="sng">
            <a:solidFill>
              <a:srgbClr val="004C97"/>
            </a:solidFill>
          </a:ln>
        </p:spPr>
        <p:style>
          <a:lnRef idx="1">
            <a:schemeClr val="dk1"/>
          </a:lnRef>
          <a:fillRef idx="0">
            <a:schemeClr val="dk1"/>
          </a:fillRef>
          <a:effectRef idx="0">
            <a:schemeClr val="dk1"/>
          </a:effectRef>
          <a:fontRef idx="minor">
            <a:schemeClr val="tx1"/>
          </a:fontRef>
        </p:style>
      </p:cxnSp>
      <p:sp>
        <p:nvSpPr>
          <p:cNvPr id="11" name="Text Placeholder 7"/>
          <p:cNvSpPr txBox="1">
            <a:spLocks/>
          </p:cNvSpPr>
          <p:nvPr/>
        </p:nvSpPr>
        <p:spPr>
          <a:xfrm>
            <a:off x="457200" y="196850"/>
            <a:ext cx="506413" cy="246063"/>
          </a:xfrm>
          <a:prstGeom prst="rect">
            <a:avLst/>
          </a:prstGeom>
        </p:spPr>
        <p:txBody>
          <a:bodyPr lIns="0" tIns="0" rIns="0" bIns="0"/>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dirty="0" smtClean="0"/>
              <a:t>LBNF</a:t>
            </a:r>
          </a:p>
        </p:txBody>
      </p:sp>
      <p:pic>
        <p:nvPicPr>
          <p:cNvPr id="1029"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 y="6154906"/>
            <a:ext cx="1594477" cy="288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12"/>
          <p:cNvCxnSpPr/>
          <p:nvPr/>
        </p:nvCxnSpPr>
        <p:spPr>
          <a:xfrm>
            <a:off x="457200" y="5728951"/>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7456" y="6003296"/>
            <a:ext cx="6540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16" descr="SanfordSURF-horiz-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2024" y="5916605"/>
            <a:ext cx="1857669" cy="6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209" y="6083428"/>
            <a:ext cx="2202053" cy="368028"/>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smtClean="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smtClean="0"/>
              <a:t>MM.DD.YY</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dirty="0" smtClean="0"/>
              <a:t>Presenter's Name | Presentation Title</a:t>
            </a:r>
            <a:endParaRPr lang="en-US" dirty="0"/>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 id="2147483687" r:id="rId8"/>
    <p:sldLayoutId id="2147483688" r:id="rId9"/>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lbne2-docdb.fnal.gov:8080/cgi-bin/RetrieveFile?docid=10689&amp;filename=CDR%20Volume%203%20--%20LBNF.pdf&amp;version=27" TargetMode="External"/><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hyperlink" Target="http://lbne2-docdb.fnal.gov:8080/cgi-bin/RetrieveFile?docid=10686&amp;filename=Volume%203,%20Annex%203A,%20Beamline%20at%20the%20Near%20Site_25June_2015.pdf&amp;version=1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projectx-docdb.fnal.gov/cgi-bin/RetrieveFile?docid=129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1711325"/>
            <a:ext cx="8218488"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p>
            <a:r>
              <a:rPr lang="en-US" dirty="0" smtClean="0">
                <a:latin typeface="Helvetica" charset="0"/>
              </a:rPr>
              <a:t>Overview of the LBNF Beamline baseline design and target R&amp;D activities </a:t>
            </a:r>
            <a:endParaRPr lang="en-US" dirty="0">
              <a:latin typeface="Helvetica" charset="0"/>
            </a:endParaRPr>
          </a:p>
        </p:txBody>
      </p:sp>
      <p:sp>
        <p:nvSpPr>
          <p:cNvPr id="6146" name="Text Placeholder 2"/>
          <p:cNvSpPr>
            <a:spLocks noGrp="1"/>
          </p:cNvSpPr>
          <p:nvPr>
            <p:ph type="body" sz="quarter" idx="10"/>
          </p:nvPr>
        </p:nvSpPr>
        <p:spPr bwMode="auto">
          <a:xfrm>
            <a:off x="454025" y="3209924"/>
            <a:ext cx="8221663" cy="195519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Helvetica" charset="0"/>
              </a:rPr>
              <a:t>Vaia Papadimitriou</a:t>
            </a:r>
          </a:p>
          <a:p>
            <a:r>
              <a:rPr lang="en-US" dirty="0" smtClean="0">
                <a:latin typeface="Helvetica" charset="0"/>
              </a:rPr>
              <a:t>LBNF Beamline Manager</a:t>
            </a:r>
            <a:endParaRPr lang="en-US" dirty="0">
              <a:latin typeface="Helvetica" charset="0"/>
            </a:endParaRPr>
          </a:p>
          <a:p>
            <a:r>
              <a:rPr lang="en-US" dirty="0" smtClean="0">
                <a:latin typeface="Helvetica" charset="0"/>
              </a:rPr>
              <a:t>3</a:t>
            </a:r>
            <a:r>
              <a:rPr lang="en-US" baseline="30000" dirty="0" smtClean="0">
                <a:latin typeface="Helvetica" charset="0"/>
              </a:rPr>
              <a:t>rd</a:t>
            </a:r>
            <a:r>
              <a:rPr lang="en-US" dirty="0" smtClean="0">
                <a:latin typeface="Helvetica" charset="0"/>
              </a:rPr>
              <a:t> PASI Workshop, Fermilab</a:t>
            </a:r>
            <a:endParaRPr lang="en-US" dirty="0">
              <a:latin typeface="Helvetica" charset="0"/>
            </a:endParaRPr>
          </a:p>
          <a:p>
            <a:r>
              <a:rPr lang="en-US" dirty="0" smtClean="0">
                <a:latin typeface="Helvetica" charset="0"/>
              </a:rPr>
              <a:t>November 11-13, 2015</a:t>
            </a:r>
            <a:endParaRPr lang="en-US" dirty="0">
              <a:latin typeface="Helvetic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09AD161-AFAC-41AC-83AA-4053A52B9B02}" type="slidenum">
              <a:rPr lang="en-US" smtClean="0"/>
              <a:pPr/>
              <a:t>10</a:t>
            </a:fld>
            <a:endParaRPr lang="en-US" dirty="0"/>
          </a:p>
        </p:txBody>
      </p:sp>
      <p:sp>
        <p:nvSpPr>
          <p:cNvPr id="7" name="Content Placeholder 2"/>
          <p:cNvSpPr>
            <a:spLocks noGrp="1"/>
          </p:cNvSpPr>
          <p:nvPr>
            <p:ph idx="1"/>
          </p:nvPr>
        </p:nvSpPr>
        <p:spPr>
          <a:xfrm>
            <a:off x="152400" y="908754"/>
            <a:ext cx="8915400" cy="5410200"/>
          </a:xfrm>
        </p:spPr>
        <p:txBody>
          <a:bodyPr>
            <a:normAutofit/>
          </a:bodyPr>
          <a:lstStyle/>
          <a:p>
            <a:pPr marL="234950" indent="-234950">
              <a:buClr>
                <a:schemeClr val="tx1"/>
              </a:buClr>
            </a:pPr>
            <a:r>
              <a:rPr lang="en-US" dirty="0">
                <a:solidFill>
                  <a:schemeClr val="tx1">
                    <a:lumMod val="65000"/>
                    <a:lumOff val="35000"/>
                  </a:schemeClr>
                </a:solidFill>
              </a:rPr>
              <a:t>D</a:t>
            </a:r>
            <a:r>
              <a:rPr lang="en-US" sz="2400" dirty="0" smtClean="0">
                <a:solidFill>
                  <a:schemeClr val="tx1">
                    <a:lumMod val="65000"/>
                    <a:lumOff val="35000"/>
                  </a:schemeClr>
                </a:solidFill>
              </a:rPr>
              <a:t>esigned for </a:t>
            </a:r>
            <a:r>
              <a:rPr lang="en-US" sz="2400" dirty="0" smtClean="0">
                <a:solidFill>
                  <a:srgbClr val="00B050"/>
                </a:solidFill>
              </a:rPr>
              <a:t>2.4 MW</a:t>
            </a:r>
            <a:r>
              <a:rPr lang="en-US" dirty="0"/>
              <a:t>,</a:t>
            </a:r>
            <a:r>
              <a:rPr lang="en-US" sz="2400" dirty="0" smtClean="0"/>
              <a:t> </a:t>
            </a:r>
            <a:r>
              <a:rPr lang="en-US" dirty="0" smtClean="0"/>
              <a:t>since </a:t>
            </a:r>
            <a:r>
              <a:rPr lang="en-US" sz="2400" dirty="0" smtClean="0"/>
              <a:t>upgrading </a:t>
            </a:r>
            <a:r>
              <a:rPr lang="en-US" dirty="0" smtClean="0"/>
              <a:t>later would be prohibitively </a:t>
            </a:r>
            <a:r>
              <a:rPr lang="en-US" sz="2400" dirty="0" smtClean="0"/>
              <a:t>expensive and inconsistent with ALARA: </a:t>
            </a:r>
          </a:p>
          <a:p>
            <a:pPr marL="635000" lvl="1" indent="-234950">
              <a:buClr>
                <a:schemeClr val="tx1"/>
              </a:buClr>
            </a:pPr>
            <a:r>
              <a:rPr lang="en-US" dirty="0" smtClean="0">
                <a:solidFill>
                  <a:srgbClr val="C00000"/>
                </a:solidFill>
              </a:rPr>
              <a:t>Size of enclosures (</a:t>
            </a:r>
            <a:r>
              <a:rPr lang="en-US" dirty="0" smtClean="0">
                <a:solidFill>
                  <a:schemeClr val="tx1">
                    <a:lumMod val="65000"/>
                    <a:lumOff val="35000"/>
                  </a:schemeClr>
                </a:solidFill>
              </a:rPr>
              <a:t>primary proton </a:t>
            </a:r>
            <a:r>
              <a:rPr lang="en-US" dirty="0" err="1" smtClean="0">
                <a:solidFill>
                  <a:schemeClr val="tx1">
                    <a:lumMod val="65000"/>
                    <a:lumOff val="35000"/>
                  </a:schemeClr>
                </a:solidFill>
              </a:rPr>
              <a:t>beamline</a:t>
            </a:r>
            <a:r>
              <a:rPr lang="en-US" dirty="0" smtClean="0">
                <a:solidFill>
                  <a:schemeClr val="tx1">
                    <a:lumMod val="65000"/>
                    <a:lumOff val="35000"/>
                  </a:schemeClr>
                </a:solidFill>
              </a:rPr>
              <a:t>, target chase, target hall, decay pipe, absorber hall</a:t>
            </a:r>
            <a:r>
              <a:rPr lang="en-US" dirty="0" smtClean="0">
                <a:solidFill>
                  <a:srgbClr val="C00000"/>
                </a:solidFill>
              </a:rPr>
              <a:t>) </a:t>
            </a:r>
          </a:p>
          <a:p>
            <a:pPr marL="635000" lvl="1" indent="-234950">
              <a:buClr>
                <a:schemeClr val="tx1"/>
              </a:buClr>
            </a:pPr>
            <a:r>
              <a:rPr lang="en-US" dirty="0">
                <a:solidFill>
                  <a:srgbClr val="C00000"/>
                </a:solidFill>
              </a:rPr>
              <a:t>Radiological shielding of enclosures </a:t>
            </a:r>
            <a:r>
              <a:rPr lang="en-US" dirty="0" smtClean="0">
                <a:solidFill>
                  <a:srgbClr val="C00000"/>
                </a:solidFill>
              </a:rPr>
              <a:t>(</a:t>
            </a:r>
            <a:r>
              <a:rPr lang="en-US" dirty="0" smtClean="0">
                <a:solidFill>
                  <a:schemeClr val="tx1">
                    <a:lumMod val="65000"/>
                    <a:lumOff val="35000"/>
                  </a:schemeClr>
                </a:solidFill>
              </a:rPr>
              <a:t>except</a:t>
            </a:r>
            <a:r>
              <a:rPr lang="en-US" dirty="0" smtClean="0">
                <a:solidFill>
                  <a:srgbClr val="C00000"/>
                </a:solidFill>
              </a:rPr>
              <a:t> </a:t>
            </a:r>
            <a:r>
              <a:rPr lang="en-US" dirty="0" smtClean="0">
                <a:solidFill>
                  <a:schemeClr val="tx1">
                    <a:lumMod val="65000"/>
                    <a:lumOff val="35000"/>
                  </a:schemeClr>
                </a:solidFill>
              </a:rPr>
              <a:t>from </a:t>
            </a:r>
            <a:r>
              <a:rPr lang="en-US" dirty="0">
                <a:solidFill>
                  <a:schemeClr val="tx1">
                    <a:lumMod val="65000"/>
                    <a:lumOff val="35000"/>
                  </a:schemeClr>
                </a:solidFill>
              </a:rPr>
              <a:t>the roof of the target hall</a:t>
            </a:r>
            <a:r>
              <a:rPr lang="en-US" dirty="0"/>
              <a:t>, </a:t>
            </a:r>
            <a:r>
              <a:rPr lang="en-US" dirty="0" smtClean="0"/>
              <a:t>that can be easily upgraded for 2.4 MW when needed</a:t>
            </a:r>
            <a:r>
              <a:rPr lang="en-US" dirty="0" smtClean="0">
                <a:solidFill>
                  <a:srgbClr val="C00000"/>
                </a:solidFill>
              </a:rPr>
              <a:t>)</a:t>
            </a:r>
            <a:r>
              <a:rPr lang="en-US" dirty="0" smtClean="0"/>
              <a:t> </a:t>
            </a:r>
            <a:endParaRPr lang="en-US" dirty="0" smtClean="0">
              <a:solidFill>
                <a:srgbClr val="C00000"/>
              </a:solidFill>
            </a:endParaRPr>
          </a:p>
          <a:p>
            <a:pPr marL="635000" lvl="1" indent="-234950">
              <a:buClr>
                <a:schemeClr val="tx1"/>
              </a:buClr>
            </a:pPr>
            <a:r>
              <a:rPr lang="en-US" dirty="0" smtClean="0">
                <a:solidFill>
                  <a:srgbClr val="C00000"/>
                </a:solidFill>
              </a:rPr>
              <a:t>Primary Beamline components</a:t>
            </a:r>
          </a:p>
          <a:p>
            <a:pPr marL="635000" lvl="1" indent="-234950">
              <a:buClr>
                <a:schemeClr val="tx1"/>
              </a:buClr>
            </a:pPr>
            <a:r>
              <a:rPr lang="en-US" sz="2200" dirty="0" smtClean="0">
                <a:solidFill>
                  <a:schemeClr val="tx1">
                    <a:lumMod val="65000"/>
                    <a:lumOff val="35000"/>
                  </a:schemeClr>
                </a:solidFill>
              </a:rPr>
              <a:t>The water cooled </a:t>
            </a:r>
            <a:r>
              <a:rPr lang="en-US" sz="2200" dirty="0" smtClean="0">
                <a:solidFill>
                  <a:srgbClr val="C00000"/>
                </a:solidFill>
              </a:rPr>
              <a:t>target chase cooling panels</a:t>
            </a:r>
          </a:p>
          <a:p>
            <a:pPr marL="635000" lvl="1" indent="-234950">
              <a:buClr>
                <a:schemeClr val="tx1"/>
              </a:buClr>
            </a:pPr>
            <a:r>
              <a:rPr lang="en-US" dirty="0" smtClean="0">
                <a:solidFill>
                  <a:schemeClr val="tx1">
                    <a:lumMod val="65000"/>
                    <a:lumOff val="35000"/>
                  </a:schemeClr>
                </a:solidFill>
              </a:rPr>
              <a:t>The</a:t>
            </a:r>
            <a:r>
              <a:rPr lang="en-US" dirty="0" smtClean="0">
                <a:solidFill>
                  <a:srgbClr val="C00000"/>
                </a:solidFill>
              </a:rPr>
              <a:t> decay </a:t>
            </a:r>
            <a:r>
              <a:rPr lang="en-US" dirty="0">
                <a:solidFill>
                  <a:srgbClr val="C00000"/>
                </a:solidFill>
              </a:rPr>
              <a:t>pipe </a:t>
            </a:r>
            <a:r>
              <a:rPr lang="en-US" dirty="0" smtClean="0">
                <a:solidFill>
                  <a:schemeClr val="tx1">
                    <a:lumMod val="65000"/>
                    <a:lumOff val="35000"/>
                  </a:schemeClr>
                </a:solidFill>
              </a:rPr>
              <a:t>and</a:t>
            </a:r>
            <a:r>
              <a:rPr lang="en-US" dirty="0" smtClean="0">
                <a:solidFill>
                  <a:srgbClr val="C00000"/>
                </a:solidFill>
              </a:rPr>
              <a:t> its cooling </a:t>
            </a:r>
            <a:r>
              <a:rPr lang="en-US" dirty="0">
                <a:solidFill>
                  <a:schemeClr val="tx1">
                    <a:lumMod val="65000"/>
                    <a:lumOff val="35000"/>
                  </a:schemeClr>
                </a:solidFill>
              </a:rPr>
              <a:t>and</a:t>
            </a:r>
            <a:r>
              <a:rPr lang="en-US" dirty="0">
                <a:solidFill>
                  <a:srgbClr val="C00000"/>
                </a:solidFill>
              </a:rPr>
              <a:t> </a:t>
            </a:r>
            <a:r>
              <a:rPr lang="en-US" dirty="0" smtClean="0">
                <a:solidFill>
                  <a:schemeClr val="tx1">
                    <a:lumMod val="65000"/>
                    <a:lumOff val="35000"/>
                  </a:schemeClr>
                </a:solidFill>
              </a:rPr>
              <a:t>the</a:t>
            </a:r>
            <a:r>
              <a:rPr lang="en-US" dirty="0" smtClean="0">
                <a:solidFill>
                  <a:srgbClr val="C00000"/>
                </a:solidFill>
              </a:rPr>
              <a:t> decay </a:t>
            </a:r>
            <a:r>
              <a:rPr lang="en-US" dirty="0">
                <a:solidFill>
                  <a:srgbClr val="C00000"/>
                </a:solidFill>
              </a:rPr>
              <a:t>pipe downstream </a:t>
            </a:r>
            <a:r>
              <a:rPr lang="en-US" dirty="0" smtClean="0">
                <a:solidFill>
                  <a:srgbClr val="C00000"/>
                </a:solidFill>
              </a:rPr>
              <a:t>window</a:t>
            </a:r>
            <a:endParaRPr lang="en-US" sz="2200" dirty="0" smtClean="0">
              <a:solidFill>
                <a:srgbClr val="C00000"/>
              </a:solidFill>
            </a:endParaRPr>
          </a:p>
          <a:p>
            <a:pPr marL="635000" lvl="1" indent="-234950">
              <a:buClr>
                <a:schemeClr val="tx1"/>
              </a:buClr>
            </a:pPr>
            <a:r>
              <a:rPr lang="en-US" dirty="0" smtClean="0">
                <a:solidFill>
                  <a:srgbClr val="C00000"/>
                </a:solidFill>
              </a:rPr>
              <a:t>beam absorber</a:t>
            </a:r>
            <a:endParaRPr lang="en-US" sz="2200" dirty="0" smtClean="0">
              <a:solidFill>
                <a:srgbClr val="C00000"/>
              </a:solidFill>
            </a:endParaRPr>
          </a:p>
          <a:p>
            <a:pPr marL="635000" lvl="1" indent="-234950">
              <a:buClr>
                <a:schemeClr val="tx1"/>
              </a:buClr>
            </a:pPr>
            <a:r>
              <a:rPr lang="en-US" dirty="0" smtClean="0">
                <a:solidFill>
                  <a:srgbClr val="C00000"/>
                </a:solidFill>
              </a:rPr>
              <a:t>remote handling equipment</a:t>
            </a:r>
            <a:endParaRPr lang="en-US" dirty="0"/>
          </a:p>
          <a:p>
            <a:pPr marL="635000" lvl="1" indent="-234950">
              <a:buClr>
                <a:schemeClr val="tx1"/>
              </a:buClr>
            </a:pPr>
            <a:r>
              <a:rPr lang="en-US" dirty="0">
                <a:solidFill>
                  <a:srgbClr val="C00000"/>
                </a:solidFill>
              </a:rPr>
              <a:t>r</a:t>
            </a:r>
            <a:r>
              <a:rPr lang="en-US" dirty="0" smtClean="0">
                <a:solidFill>
                  <a:srgbClr val="C00000"/>
                </a:solidFill>
              </a:rPr>
              <a:t>adioactive </a:t>
            </a:r>
            <a:r>
              <a:rPr lang="en-US" dirty="0">
                <a:solidFill>
                  <a:srgbClr val="C00000"/>
                </a:solidFill>
              </a:rPr>
              <a:t>w</a:t>
            </a:r>
            <a:r>
              <a:rPr lang="en-US" dirty="0" smtClean="0">
                <a:solidFill>
                  <a:srgbClr val="C00000"/>
                </a:solidFill>
              </a:rPr>
              <a:t>ater </a:t>
            </a:r>
            <a:r>
              <a:rPr lang="en-US" dirty="0">
                <a:solidFill>
                  <a:srgbClr val="C00000"/>
                </a:solidFill>
              </a:rPr>
              <a:t>system </a:t>
            </a:r>
            <a:r>
              <a:rPr lang="en-US" dirty="0" smtClean="0">
                <a:solidFill>
                  <a:srgbClr val="C00000"/>
                </a:solidFill>
              </a:rPr>
              <a:t>piping </a:t>
            </a:r>
          </a:p>
          <a:p>
            <a:pPr marL="635000" lvl="1" indent="-234950">
              <a:buClr>
                <a:schemeClr val="tx1"/>
              </a:buClr>
            </a:pPr>
            <a:r>
              <a:rPr lang="en-US" dirty="0">
                <a:solidFill>
                  <a:srgbClr val="7030A0"/>
                </a:solidFill>
              </a:rPr>
              <a:t>h</a:t>
            </a:r>
            <a:r>
              <a:rPr lang="en-US" sz="2200" dirty="0" smtClean="0">
                <a:solidFill>
                  <a:srgbClr val="7030A0"/>
                </a:solidFill>
              </a:rPr>
              <a:t>orn support structures </a:t>
            </a:r>
            <a:r>
              <a:rPr lang="en-US" sz="2200" dirty="0" smtClean="0">
                <a:solidFill>
                  <a:schemeClr val="tx1">
                    <a:lumMod val="65000"/>
                    <a:lumOff val="35000"/>
                  </a:schemeClr>
                </a:solidFill>
              </a:rPr>
              <a:t>are designed to last for the lifetime of the Facility</a:t>
            </a:r>
          </a:p>
        </p:txBody>
      </p:sp>
      <p:sp>
        <p:nvSpPr>
          <p:cNvPr id="9" name="Title 1"/>
          <p:cNvSpPr>
            <a:spLocks noGrp="1"/>
          </p:cNvSpPr>
          <p:nvPr>
            <p:ph type="title"/>
          </p:nvPr>
        </p:nvSpPr>
        <p:spPr>
          <a:xfrm>
            <a:off x="228600" y="103664"/>
            <a:ext cx="8686800" cy="641739"/>
          </a:xfrm>
        </p:spPr>
        <p:txBody>
          <a:bodyPr>
            <a:normAutofit/>
          </a:bodyPr>
          <a:lstStyle/>
          <a:p>
            <a:pPr algn="l"/>
            <a:r>
              <a:rPr lang="en-US" sz="3200" b="1" dirty="0" smtClean="0"/>
              <a:t>What is being designed for 2.4 MW</a:t>
            </a:r>
            <a:endParaRPr lang="en-US" sz="3200" b="1" dirty="0"/>
          </a:p>
        </p:txBody>
      </p:sp>
      <p:sp>
        <p:nvSpPr>
          <p:cNvPr id="8"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2"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763287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cHD:Users:lvalerio:Desktop:Overview of Primary Beamline.png"/>
          <p:cNvPicPr/>
          <p:nvPr/>
        </p:nvPicPr>
        <p:blipFill>
          <a:blip r:embed="rId2">
            <a:extLst>
              <a:ext uri="{28A0092B-C50C-407E-A947-70E740481C1C}">
                <a14:useLocalDpi xmlns:a14="http://schemas.microsoft.com/office/drawing/2010/main" val="0"/>
              </a:ext>
            </a:extLst>
          </a:blip>
          <a:srcRect/>
          <a:stretch>
            <a:fillRect/>
          </a:stretch>
        </p:blipFill>
        <p:spPr bwMode="auto">
          <a:xfrm>
            <a:off x="4698901" y="2393311"/>
            <a:ext cx="4449440" cy="2239016"/>
          </a:xfrm>
          <a:prstGeom prst="rect">
            <a:avLst/>
          </a:prstGeom>
          <a:noFill/>
          <a:ln>
            <a:solidFill>
              <a:schemeClr val="tx1"/>
            </a:solidFill>
          </a:ln>
        </p:spPr>
      </p:pic>
      <p:sp>
        <p:nvSpPr>
          <p:cNvPr id="6" name="Slide Number Placeholder 5"/>
          <p:cNvSpPr>
            <a:spLocks noGrp="1"/>
          </p:cNvSpPr>
          <p:nvPr>
            <p:ph type="sldNum" sz="quarter" idx="12"/>
          </p:nvPr>
        </p:nvSpPr>
        <p:spPr/>
        <p:txBody>
          <a:bodyPr/>
          <a:lstStyle/>
          <a:p>
            <a:fld id="{ADD09969-9BE7-45EE-ADC4-473149C4B2EB}" type="slidenum">
              <a:rPr lang="en-US" smtClean="0"/>
              <a:pPr/>
              <a:t>11</a:t>
            </a:fld>
            <a:endParaRPr lang="en-US"/>
          </a:p>
        </p:txBody>
      </p:sp>
      <p:sp>
        <p:nvSpPr>
          <p:cNvPr id="14" name="Content Placeholder 2"/>
          <p:cNvSpPr>
            <a:spLocks noGrp="1"/>
          </p:cNvSpPr>
          <p:nvPr>
            <p:ph idx="1"/>
          </p:nvPr>
        </p:nvSpPr>
        <p:spPr>
          <a:xfrm>
            <a:off x="87925" y="1055914"/>
            <a:ext cx="8979877" cy="1219200"/>
          </a:xfrm>
        </p:spPr>
        <p:txBody>
          <a:bodyPr>
            <a:normAutofit/>
          </a:bodyPr>
          <a:lstStyle/>
          <a:p>
            <a:pPr marL="234950" indent="-234950"/>
            <a:r>
              <a:rPr lang="en-US" sz="1900" dirty="0" smtClean="0">
                <a:solidFill>
                  <a:schemeClr val="tx1">
                    <a:lumMod val="65000"/>
                    <a:lumOff val="35000"/>
                  </a:schemeClr>
                </a:solidFill>
                <a:latin typeface="Helvetica" pitchFamily="34" charset="0"/>
              </a:rPr>
              <a:t>The LBNF Primary Beam will transport 60 </a:t>
            </a:r>
            <a:r>
              <a:rPr lang="en-US" sz="1900" dirty="0" smtClean="0">
                <a:solidFill>
                  <a:schemeClr val="tx1">
                    <a:lumMod val="65000"/>
                    <a:lumOff val="35000"/>
                  </a:schemeClr>
                </a:solidFill>
                <a:latin typeface="Helvetica" pitchFamily="34" charset="0"/>
                <a:sym typeface="Symbol"/>
              </a:rPr>
              <a:t>- 120</a:t>
            </a:r>
            <a:r>
              <a:rPr lang="en-US" sz="1900" dirty="0" smtClean="0">
                <a:solidFill>
                  <a:schemeClr val="tx1">
                    <a:lumMod val="65000"/>
                    <a:lumOff val="35000"/>
                  </a:schemeClr>
                </a:solidFill>
                <a:latin typeface="Helvetica" pitchFamily="34" charset="0"/>
              </a:rPr>
              <a:t> GeV protons from MI-10 to the LBNF target to create a neutrino beam. The beam lattice points to 79 conventional magnets (25 dipoles, 21 quadrupoles, 23 correctors, 6 kickers, 3 Lambertsons and 1 C magnet). </a:t>
            </a:r>
            <a:r>
              <a:rPr lang="en-US" sz="1900" dirty="0" smtClean="0">
                <a:solidFill>
                  <a:srgbClr val="002060"/>
                </a:solidFill>
                <a:latin typeface="Helvetica" pitchFamily="34" charset="0"/>
              </a:rPr>
              <a:t>(</a:t>
            </a:r>
            <a:r>
              <a:rPr lang="en-US" sz="1900" dirty="0" smtClean="0">
                <a:latin typeface="Helvetica" pitchFamily="34" charset="0"/>
              </a:rPr>
              <a:t>See CDR: </a:t>
            </a:r>
            <a:r>
              <a:rPr lang="en-US" sz="1900" dirty="0" smtClean="0">
                <a:latin typeface="Helvetica" pitchFamily="34" charset="0"/>
                <a:hlinkClick r:id="rId3"/>
              </a:rPr>
              <a:t>Volume 3</a:t>
            </a:r>
            <a:r>
              <a:rPr lang="en-US" sz="1900" dirty="0" smtClean="0">
                <a:latin typeface="Helvetica" pitchFamily="34" charset="0"/>
              </a:rPr>
              <a:t> and </a:t>
            </a:r>
            <a:r>
              <a:rPr lang="en-US" sz="1900" dirty="0" smtClean="0">
                <a:latin typeface="Helvetica" pitchFamily="34" charset="0"/>
                <a:hlinkClick r:id="rId4"/>
              </a:rPr>
              <a:t>Annex 3A</a:t>
            </a:r>
            <a:r>
              <a:rPr lang="en-US" sz="1900" dirty="0" smtClean="0">
                <a:solidFill>
                  <a:srgbClr val="002060"/>
                </a:solidFill>
                <a:latin typeface="Helvetica" pitchFamily="34" charset="0"/>
              </a:rPr>
              <a:t>)</a:t>
            </a:r>
            <a:endParaRPr lang="en-US" sz="2000" dirty="0">
              <a:solidFill>
                <a:srgbClr val="002060"/>
              </a:solidFill>
              <a:cs typeface="Helvetica" pitchFamily="-105" charset="0"/>
            </a:endParaRPr>
          </a:p>
          <a:p>
            <a:pPr marL="0" indent="0">
              <a:buNone/>
            </a:pPr>
            <a:endParaRPr lang="en-US" sz="2000" dirty="0">
              <a:solidFill>
                <a:srgbClr val="C00000"/>
              </a:solidFill>
              <a:latin typeface="Helvetica" pitchFamily="-105" charset="0"/>
              <a:cs typeface="Helvetica" pitchFamily="-105" charset="0"/>
            </a:endParaRPr>
          </a:p>
        </p:txBody>
      </p:sp>
      <p:sp>
        <p:nvSpPr>
          <p:cNvPr id="17" name="TextBox 1"/>
          <p:cNvSpPr txBox="1">
            <a:spLocks noChangeArrowheads="1"/>
          </p:cNvSpPr>
          <p:nvPr/>
        </p:nvSpPr>
        <p:spPr bwMode="auto">
          <a:xfrm>
            <a:off x="82061" y="5745157"/>
            <a:ext cx="4616840" cy="523220"/>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1400" dirty="0" smtClean="0">
                <a:latin typeface="Helvetica" pitchFamily="34" charset="0"/>
              </a:rPr>
              <a:t>Horizontal (</a:t>
            </a:r>
            <a:r>
              <a:rPr lang="en-US" sz="1400" dirty="0" smtClean="0">
                <a:solidFill>
                  <a:srgbClr val="0070C0"/>
                </a:solidFill>
                <a:latin typeface="Helvetica" pitchFamily="34" charset="0"/>
              </a:rPr>
              <a:t>solid</a:t>
            </a:r>
            <a:r>
              <a:rPr lang="en-US" sz="1400" dirty="0" smtClean="0">
                <a:latin typeface="Helvetica" pitchFamily="34" charset="0"/>
              </a:rPr>
              <a:t>) and vertical (</a:t>
            </a:r>
            <a:r>
              <a:rPr lang="en-US" sz="1400" dirty="0" smtClean="0">
                <a:solidFill>
                  <a:srgbClr val="FF0000"/>
                </a:solidFill>
                <a:latin typeface="Helvetica" pitchFamily="34" charset="0"/>
              </a:rPr>
              <a:t>dashed</a:t>
            </a:r>
            <a:r>
              <a:rPr lang="en-US" sz="1400" dirty="0" smtClean="0">
                <a:latin typeface="Helvetica" pitchFamily="34" charset="0"/>
              </a:rPr>
              <a:t>) lattice functions of the LBNF transfer line</a:t>
            </a:r>
          </a:p>
        </p:txBody>
      </p:sp>
      <p:sp>
        <p:nvSpPr>
          <p:cNvPr id="18" name="TextBox 17"/>
          <p:cNvSpPr txBox="1"/>
          <p:nvPr/>
        </p:nvSpPr>
        <p:spPr>
          <a:xfrm>
            <a:off x="4668898" y="5433467"/>
            <a:ext cx="1762541" cy="830997"/>
          </a:xfrm>
          <a:prstGeom prst="rect">
            <a:avLst/>
          </a:prstGeom>
          <a:solidFill>
            <a:schemeClr val="accent6"/>
          </a:solidFill>
        </p:spPr>
        <p:txBody>
          <a:bodyPr wrap="square" rtlCol="0">
            <a:spAutoFit/>
          </a:bodyPr>
          <a:lstStyle/>
          <a:p>
            <a:r>
              <a:rPr lang="en-US" sz="1600" dirty="0" smtClean="0"/>
              <a:t>Beam size at target tunable between </a:t>
            </a:r>
            <a:r>
              <a:rPr lang="en-US" sz="1600" dirty="0" smtClean="0">
                <a:solidFill>
                  <a:srgbClr val="FF00FF"/>
                </a:solidFill>
              </a:rPr>
              <a:t>1.0-4.0 mm</a:t>
            </a:r>
            <a:endParaRPr lang="en-US" sz="1600" dirty="0"/>
          </a:p>
        </p:txBody>
      </p:sp>
      <p:sp>
        <p:nvSpPr>
          <p:cNvPr id="19" name="TextBox 18"/>
          <p:cNvSpPr txBox="1"/>
          <p:nvPr/>
        </p:nvSpPr>
        <p:spPr>
          <a:xfrm>
            <a:off x="8352703" y="3461294"/>
            <a:ext cx="681597" cy="338554"/>
          </a:xfrm>
          <a:prstGeom prst="rect">
            <a:avLst/>
          </a:prstGeom>
          <a:noFill/>
        </p:spPr>
        <p:txBody>
          <a:bodyPr wrap="none" rtlCol="0">
            <a:spAutoFit/>
          </a:bodyPr>
          <a:lstStyle/>
          <a:p>
            <a:r>
              <a:rPr lang="en-US" sz="1600" dirty="0" smtClean="0"/>
              <a:t>MI-10</a:t>
            </a:r>
            <a:endParaRPr lang="en-US" sz="1600" dirty="0"/>
          </a:p>
        </p:txBody>
      </p:sp>
      <p:sp>
        <p:nvSpPr>
          <p:cNvPr id="7" name="TextBox 6"/>
          <p:cNvSpPr txBox="1"/>
          <p:nvPr/>
        </p:nvSpPr>
        <p:spPr>
          <a:xfrm>
            <a:off x="4958980" y="3121267"/>
            <a:ext cx="1159228" cy="307777"/>
          </a:xfrm>
          <a:prstGeom prst="rect">
            <a:avLst/>
          </a:prstGeom>
          <a:noFill/>
        </p:spPr>
        <p:txBody>
          <a:bodyPr wrap="none" rtlCol="0">
            <a:spAutoFit/>
          </a:bodyPr>
          <a:lstStyle/>
          <a:p>
            <a:r>
              <a:rPr lang="en-US" sz="1400" dirty="0" smtClean="0"/>
              <a:t>Embankment</a:t>
            </a:r>
            <a:endParaRPr lang="en-US" sz="1400" dirty="0"/>
          </a:p>
        </p:txBody>
      </p:sp>
      <p:sp>
        <p:nvSpPr>
          <p:cNvPr id="21" name="Title 1"/>
          <p:cNvSpPr txBox="1">
            <a:spLocks/>
          </p:cNvSpPr>
          <p:nvPr/>
        </p:nvSpPr>
        <p:spPr>
          <a:xfrm>
            <a:off x="381000" y="245178"/>
            <a:ext cx="8686800" cy="641739"/>
          </a:xfrm>
          <a:prstGeom prst="rect">
            <a:avLst/>
          </a:prstGeom>
        </p:spPr>
        <p:txBody>
          <a:bodyPr lIns="0" tIns="0" rIns="0" bIns="0" anchor="b" anchorCtr="0">
            <a:normAutofit/>
          </a:bodyPr>
          <a:lstStyle>
            <a:lvl1pPr algn="ctr" defTabSz="457200" rtl="0" fontAlgn="base">
              <a:spcBef>
                <a:spcPct val="0"/>
              </a:spcBef>
              <a:spcAft>
                <a:spcPct val="0"/>
              </a:spcAft>
              <a:defRPr sz="2400" kern="1200">
                <a:solidFill>
                  <a:srgbClr val="004C97"/>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a:lstStyle>
          <a:p>
            <a:pPr algn="l"/>
            <a:r>
              <a:rPr lang="en-US" sz="3200" b="1" dirty="0" smtClean="0"/>
              <a:t>Primary Beam and Lattice Functions</a:t>
            </a:r>
            <a:endParaRPr lang="en-US" sz="3200"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51" y="2364321"/>
            <a:ext cx="4576850" cy="3432638"/>
          </a:xfrm>
          <a:prstGeom prst="rect">
            <a:avLst/>
          </a:prstGeom>
        </p:spPr>
      </p:pic>
      <p:sp>
        <p:nvSpPr>
          <p:cNvPr id="5" name="TextBox 4"/>
          <p:cNvSpPr txBox="1"/>
          <p:nvPr/>
        </p:nvSpPr>
        <p:spPr>
          <a:xfrm>
            <a:off x="6419864" y="2591437"/>
            <a:ext cx="2578100" cy="646331"/>
          </a:xfrm>
          <a:prstGeom prst="rect">
            <a:avLst/>
          </a:prstGeom>
          <a:noFill/>
        </p:spPr>
        <p:txBody>
          <a:bodyPr wrap="square" rtlCol="0">
            <a:spAutoFit/>
          </a:bodyPr>
          <a:lstStyle/>
          <a:p>
            <a:pPr algn="ctr"/>
            <a:r>
              <a:rPr lang="en-US" dirty="0" smtClean="0"/>
              <a:t>3D model of the Primary proton beamline</a:t>
            </a:r>
            <a:endParaRPr lang="en-US" dirty="0"/>
          </a:p>
        </p:txBody>
      </p:sp>
      <p:sp>
        <p:nvSpPr>
          <p:cNvPr id="16"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
        <p:nvSpPr>
          <p:cNvPr id="20"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Tree>
    <p:extLst>
      <p:ext uri="{BB962C8B-B14F-4D97-AF65-F5344CB8AC3E}">
        <p14:creationId xmlns:p14="http://schemas.microsoft.com/office/powerpoint/2010/main" val="183860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8" y="833256"/>
            <a:ext cx="2113042" cy="24993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524" y="1089386"/>
            <a:ext cx="6477582" cy="4853002"/>
          </a:xfrm>
          <a:prstGeom prst="rect">
            <a:avLst/>
          </a:prstGeom>
        </p:spPr>
      </p:pic>
      <p:sp>
        <p:nvSpPr>
          <p:cNvPr id="2" name="Title 1"/>
          <p:cNvSpPr>
            <a:spLocks noGrp="1"/>
          </p:cNvSpPr>
          <p:nvPr>
            <p:ph type="title"/>
          </p:nvPr>
        </p:nvSpPr>
        <p:spPr>
          <a:xfrm>
            <a:off x="457200" y="280672"/>
            <a:ext cx="8293100" cy="569268"/>
          </a:xfrm>
        </p:spPr>
        <p:txBody>
          <a:bodyPr/>
          <a:lstStyle/>
          <a:p>
            <a:r>
              <a:rPr lang="en-US" sz="2800" dirty="0" smtClean="0"/>
              <a:t>Target Hall/Decay Pipe Layout</a:t>
            </a:r>
            <a:endParaRPr lang="en-US" sz="2800"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12</a:t>
            </a:fld>
            <a:endParaRPr lang="en-US" dirty="0"/>
          </a:p>
        </p:txBody>
      </p:sp>
      <p:sp>
        <p:nvSpPr>
          <p:cNvPr id="10" name="TextBox 9"/>
          <p:cNvSpPr txBox="1"/>
          <p:nvPr/>
        </p:nvSpPr>
        <p:spPr>
          <a:xfrm>
            <a:off x="1487710" y="3528535"/>
            <a:ext cx="715260" cy="738664"/>
          </a:xfrm>
          <a:prstGeom prst="rect">
            <a:avLst/>
          </a:prstGeom>
          <a:noFill/>
        </p:spPr>
        <p:txBody>
          <a:bodyPr wrap="none" rtlCol="0">
            <a:spAutoFit/>
          </a:bodyPr>
          <a:lstStyle/>
          <a:p>
            <a:pPr algn="ctr"/>
            <a:r>
              <a:rPr lang="en-US" sz="1400" b="1" dirty="0" smtClean="0"/>
              <a:t>DECAY</a:t>
            </a:r>
          </a:p>
          <a:p>
            <a:pPr algn="ctr"/>
            <a:r>
              <a:rPr lang="en-US" sz="1400" b="1" dirty="0" smtClean="0"/>
              <a:t>PIPE</a:t>
            </a:r>
          </a:p>
          <a:p>
            <a:pPr algn="ctr"/>
            <a:r>
              <a:rPr lang="en-US" sz="1400" b="1" dirty="0" smtClean="0"/>
              <a:t>SNOUT</a:t>
            </a:r>
          </a:p>
        </p:txBody>
      </p:sp>
      <p:sp>
        <p:nvSpPr>
          <p:cNvPr id="12" name="TextBox 11"/>
          <p:cNvSpPr txBox="1"/>
          <p:nvPr/>
        </p:nvSpPr>
        <p:spPr>
          <a:xfrm>
            <a:off x="2116559" y="2263217"/>
            <a:ext cx="1034642" cy="738664"/>
          </a:xfrm>
          <a:prstGeom prst="rect">
            <a:avLst/>
          </a:prstGeom>
          <a:noFill/>
        </p:spPr>
        <p:txBody>
          <a:bodyPr wrap="none" rtlCol="0">
            <a:spAutoFit/>
          </a:bodyPr>
          <a:lstStyle/>
          <a:p>
            <a:pPr algn="ctr"/>
            <a:r>
              <a:rPr lang="en-US" sz="1400" b="1" dirty="0" smtClean="0"/>
              <a:t>DECAY PIPE</a:t>
            </a:r>
          </a:p>
          <a:p>
            <a:pPr algn="ctr"/>
            <a:r>
              <a:rPr lang="en-US" sz="1400" b="1" dirty="0" smtClean="0"/>
              <a:t>UPSTREAM</a:t>
            </a:r>
          </a:p>
          <a:p>
            <a:pPr algn="ctr"/>
            <a:r>
              <a:rPr lang="en-US" sz="1400" b="1" dirty="0" smtClean="0"/>
              <a:t>WINDOW</a:t>
            </a:r>
          </a:p>
        </p:txBody>
      </p:sp>
      <p:cxnSp>
        <p:nvCxnSpPr>
          <p:cNvPr id="14" name="Straight Connector 13"/>
          <p:cNvCxnSpPr/>
          <p:nvPr/>
        </p:nvCxnSpPr>
        <p:spPr>
          <a:xfrm flipV="1">
            <a:off x="2092074" y="3883399"/>
            <a:ext cx="942317" cy="566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042100" y="2718513"/>
            <a:ext cx="344313" cy="35653"/>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377888" y="2723101"/>
            <a:ext cx="657121" cy="13710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007640" y="3859479"/>
            <a:ext cx="242615" cy="34615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98875" y="1406106"/>
            <a:ext cx="184731" cy="369332"/>
          </a:xfrm>
          <a:prstGeom prst="rect">
            <a:avLst/>
          </a:prstGeom>
          <a:noFill/>
        </p:spPr>
        <p:txBody>
          <a:bodyPr wrap="none" rtlCol="0">
            <a:spAutoFit/>
          </a:bodyPr>
          <a:lstStyle/>
          <a:p>
            <a:endParaRPr lang="en-US" dirty="0"/>
          </a:p>
        </p:txBody>
      </p:sp>
      <p:sp>
        <p:nvSpPr>
          <p:cNvPr id="19" name="TextBox 18"/>
          <p:cNvSpPr txBox="1"/>
          <p:nvPr/>
        </p:nvSpPr>
        <p:spPr>
          <a:xfrm>
            <a:off x="6101830" y="2754166"/>
            <a:ext cx="1163204" cy="338554"/>
          </a:xfrm>
          <a:prstGeom prst="rect">
            <a:avLst/>
          </a:prstGeom>
          <a:noFill/>
        </p:spPr>
        <p:txBody>
          <a:bodyPr wrap="none" rtlCol="0">
            <a:spAutoFit/>
          </a:bodyPr>
          <a:lstStyle/>
          <a:p>
            <a:pPr algn="ctr"/>
            <a:r>
              <a:rPr lang="en-US" sz="1600" b="1" dirty="0" smtClean="0"/>
              <a:t>WORK CELL</a:t>
            </a:r>
          </a:p>
        </p:txBody>
      </p:sp>
      <p:sp>
        <p:nvSpPr>
          <p:cNvPr id="16" name="TextBox 15"/>
          <p:cNvSpPr txBox="1"/>
          <p:nvPr/>
        </p:nvSpPr>
        <p:spPr>
          <a:xfrm>
            <a:off x="5205369" y="2093465"/>
            <a:ext cx="1618083" cy="338554"/>
          </a:xfrm>
          <a:prstGeom prst="rect">
            <a:avLst/>
          </a:prstGeom>
          <a:noFill/>
        </p:spPr>
        <p:txBody>
          <a:bodyPr wrap="square" rtlCol="0">
            <a:spAutoFit/>
          </a:bodyPr>
          <a:lstStyle/>
          <a:p>
            <a:pPr algn="ctr"/>
            <a:r>
              <a:rPr lang="en-US" sz="1600" b="1" dirty="0" smtClean="0"/>
              <a:t>50 TON CRANE</a:t>
            </a:r>
          </a:p>
        </p:txBody>
      </p:sp>
      <p:sp>
        <p:nvSpPr>
          <p:cNvPr id="21" name="TextBox 20"/>
          <p:cNvSpPr txBox="1"/>
          <p:nvPr/>
        </p:nvSpPr>
        <p:spPr>
          <a:xfrm>
            <a:off x="113657" y="4874803"/>
            <a:ext cx="2295724" cy="1077218"/>
          </a:xfrm>
          <a:prstGeom prst="rect">
            <a:avLst/>
          </a:prstGeom>
          <a:noFill/>
          <a:ln>
            <a:solidFill>
              <a:srgbClr val="FF00FF"/>
            </a:solidFill>
          </a:ln>
        </p:spPr>
        <p:txBody>
          <a:bodyPr wrap="square" rtlCol="0">
            <a:spAutoFit/>
          </a:bodyPr>
          <a:lstStyle/>
          <a:p>
            <a:r>
              <a:rPr lang="en-US" sz="1600" dirty="0" smtClean="0">
                <a:solidFill>
                  <a:srgbClr val="FF00FF"/>
                </a:solidFill>
              </a:rPr>
              <a:t>Decay Pipe</a:t>
            </a:r>
            <a:r>
              <a:rPr lang="en-US" sz="1600" dirty="0" smtClean="0">
                <a:solidFill>
                  <a:schemeClr val="accent6">
                    <a:lumMod val="50000"/>
                  </a:schemeClr>
                </a:solidFill>
              </a:rPr>
              <a:t>: 194 m long</a:t>
            </a:r>
            <a:r>
              <a:rPr lang="en-US" sz="1600" dirty="0" smtClean="0"/>
              <a:t>,</a:t>
            </a:r>
            <a:r>
              <a:rPr lang="en-US" sz="1600" dirty="0" smtClean="0">
                <a:solidFill>
                  <a:schemeClr val="accent6">
                    <a:lumMod val="50000"/>
                  </a:schemeClr>
                </a:solidFill>
              </a:rPr>
              <a:t> 4 m in diameter</a:t>
            </a:r>
            <a:r>
              <a:rPr lang="en-US" sz="1600" dirty="0" smtClean="0"/>
              <a:t>, </a:t>
            </a:r>
            <a:r>
              <a:rPr lang="en-US" sz="1600" dirty="0" smtClean="0">
                <a:solidFill>
                  <a:schemeClr val="accent6">
                    <a:lumMod val="50000"/>
                  </a:schemeClr>
                </a:solidFill>
              </a:rPr>
              <a:t>double – wall carbon steel</a:t>
            </a:r>
            <a:r>
              <a:rPr lang="en-US" sz="1600" dirty="0" smtClean="0"/>
              <a:t>, </a:t>
            </a:r>
            <a:r>
              <a:rPr lang="en-US" sz="1600" dirty="0" smtClean="0">
                <a:solidFill>
                  <a:schemeClr val="accent6">
                    <a:lumMod val="50000"/>
                  </a:schemeClr>
                </a:solidFill>
              </a:rPr>
              <a:t>helium filled</a:t>
            </a:r>
            <a:r>
              <a:rPr lang="en-US" sz="1600" dirty="0" smtClean="0"/>
              <a:t>,</a:t>
            </a:r>
            <a:r>
              <a:rPr lang="en-US" sz="1600" dirty="0" smtClean="0">
                <a:solidFill>
                  <a:schemeClr val="accent6">
                    <a:lumMod val="50000"/>
                  </a:schemeClr>
                </a:solidFill>
              </a:rPr>
              <a:t> air-cooled.</a:t>
            </a:r>
          </a:p>
        </p:txBody>
      </p:sp>
      <p:cxnSp>
        <p:nvCxnSpPr>
          <p:cNvPr id="23" name="Straight Arrow Connector 22"/>
          <p:cNvCxnSpPr/>
          <p:nvPr/>
        </p:nvCxnSpPr>
        <p:spPr>
          <a:xfrm flipV="1">
            <a:off x="1361802" y="4445557"/>
            <a:ext cx="959577" cy="4281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57828" y="5734398"/>
            <a:ext cx="4153524" cy="584775"/>
          </a:xfrm>
          <a:prstGeom prst="rect">
            <a:avLst/>
          </a:prstGeom>
          <a:noFill/>
          <a:ln>
            <a:solidFill>
              <a:srgbClr val="FF00FF"/>
            </a:solidFill>
          </a:ln>
        </p:spPr>
        <p:txBody>
          <a:bodyPr wrap="square" rtlCol="0">
            <a:spAutoFit/>
          </a:bodyPr>
          <a:lstStyle/>
          <a:p>
            <a:r>
              <a:rPr lang="en-US" sz="1600" dirty="0" smtClean="0">
                <a:solidFill>
                  <a:srgbClr val="FF00FF"/>
                </a:solidFill>
              </a:rPr>
              <a:t>Target Chase</a:t>
            </a:r>
            <a:r>
              <a:rPr lang="en-US" sz="1600" dirty="0" smtClean="0"/>
              <a:t>: </a:t>
            </a:r>
            <a:r>
              <a:rPr lang="en-US" sz="1600" dirty="0" smtClean="0">
                <a:solidFill>
                  <a:schemeClr val="accent6">
                    <a:lumMod val="50000"/>
                  </a:schemeClr>
                </a:solidFill>
              </a:rPr>
              <a:t>2.2 m/2.0 m wide, 34.3 m long air-filled and air &amp; water-cooled (</a:t>
            </a:r>
            <a:r>
              <a:rPr lang="en-US" sz="1600" dirty="0" smtClean="0">
                <a:solidFill>
                  <a:srgbClr val="0070C0"/>
                </a:solidFill>
              </a:rPr>
              <a:t>cooling panels</a:t>
            </a:r>
            <a:r>
              <a:rPr lang="en-US" sz="1600" dirty="0" smtClean="0">
                <a:solidFill>
                  <a:schemeClr val="accent6">
                    <a:lumMod val="50000"/>
                  </a:schemeClr>
                </a:solidFill>
              </a:rPr>
              <a:t>)</a:t>
            </a:r>
          </a:p>
        </p:txBody>
      </p:sp>
      <p:sp>
        <p:nvSpPr>
          <p:cNvPr id="25" name="TextBox 24"/>
          <p:cNvSpPr txBox="1"/>
          <p:nvPr/>
        </p:nvSpPr>
        <p:spPr>
          <a:xfrm>
            <a:off x="274043" y="3383515"/>
            <a:ext cx="1250663" cy="307777"/>
          </a:xfrm>
          <a:prstGeom prst="rect">
            <a:avLst/>
          </a:prstGeom>
          <a:noFill/>
        </p:spPr>
        <p:txBody>
          <a:bodyPr wrap="none" rtlCol="0">
            <a:spAutoFit/>
          </a:bodyPr>
          <a:lstStyle/>
          <a:p>
            <a:r>
              <a:rPr lang="en-US" sz="1400" dirty="0" smtClean="0">
                <a:solidFill>
                  <a:srgbClr val="002060"/>
                </a:solidFill>
              </a:rPr>
              <a:t>Cooling panels</a:t>
            </a:r>
            <a:endParaRPr lang="en-US" sz="1400" dirty="0">
              <a:solidFill>
                <a:srgbClr val="002060"/>
              </a:solidFill>
            </a:endParaRPr>
          </a:p>
        </p:txBody>
      </p:sp>
      <p:cxnSp>
        <p:nvCxnSpPr>
          <p:cNvPr id="27" name="Straight Arrow Connector 26"/>
          <p:cNvCxnSpPr/>
          <p:nvPr/>
        </p:nvCxnSpPr>
        <p:spPr>
          <a:xfrm flipH="1" flipV="1">
            <a:off x="5621027" y="4094167"/>
            <a:ext cx="2043090" cy="16522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409664" y="2525434"/>
            <a:ext cx="3415000" cy="1754115"/>
          </a:xfrm>
          <a:prstGeom prst="straightConnector1">
            <a:avLst/>
          </a:prstGeom>
          <a:ln>
            <a:solidFill>
              <a:srgbClr val="00206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856759" y="2525434"/>
            <a:ext cx="38972" cy="905842"/>
          </a:xfrm>
          <a:prstGeom prst="straightConnector1">
            <a:avLst/>
          </a:prstGeom>
          <a:ln>
            <a:solidFill>
              <a:srgbClr val="00206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856623" y="3859479"/>
            <a:ext cx="1111483" cy="110942"/>
          </a:xfrm>
          <a:prstGeom prst="straightConnector1">
            <a:avLst/>
          </a:prstGeom>
          <a:ln w="28575">
            <a:solidFill>
              <a:srgbClr val="BF119A"/>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1395926">
            <a:off x="8072612" y="3934393"/>
            <a:ext cx="775737" cy="369332"/>
          </a:xfrm>
          <a:prstGeom prst="rect">
            <a:avLst/>
          </a:prstGeom>
          <a:noFill/>
        </p:spPr>
        <p:txBody>
          <a:bodyPr wrap="square" rtlCol="0">
            <a:spAutoFit/>
          </a:bodyPr>
          <a:lstStyle/>
          <a:p>
            <a:r>
              <a:rPr lang="en-US" dirty="0" smtClean="0">
                <a:solidFill>
                  <a:srgbClr val="BF119A"/>
                </a:solidFill>
              </a:rPr>
              <a:t>Beam</a:t>
            </a:r>
            <a:endParaRPr lang="en-US" dirty="0">
              <a:solidFill>
                <a:srgbClr val="BF119A"/>
              </a:solidFill>
            </a:endParaRPr>
          </a:p>
        </p:txBody>
      </p:sp>
      <p:pic>
        <p:nvPicPr>
          <p:cNvPr id="39" name="Picture Placeholder 11"/>
          <p:cNvPicPr>
            <a:picLocks noChangeAspect="1"/>
          </p:cNvPicPr>
          <p:nvPr/>
        </p:nvPicPr>
        <p:blipFill rotWithShape="1">
          <a:blip r:embed="rId5"/>
          <a:srcRect l="23867" r="32294"/>
          <a:stretch/>
        </p:blipFill>
        <p:spPr>
          <a:xfrm>
            <a:off x="3387185" y="907545"/>
            <a:ext cx="705441" cy="1445804"/>
          </a:xfrm>
          <a:prstGeom prst="rect">
            <a:avLst/>
          </a:prstGeom>
        </p:spPr>
      </p:pic>
      <p:cxnSp>
        <p:nvCxnSpPr>
          <p:cNvPr id="42" name="Straight Arrow Connector 41"/>
          <p:cNvCxnSpPr/>
          <p:nvPr/>
        </p:nvCxnSpPr>
        <p:spPr>
          <a:xfrm flipV="1">
            <a:off x="3377888" y="2353349"/>
            <a:ext cx="351901" cy="34417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409381" y="5114561"/>
            <a:ext cx="690894" cy="276999"/>
          </a:xfrm>
          <a:prstGeom prst="rect">
            <a:avLst/>
          </a:prstGeom>
          <a:noFill/>
        </p:spPr>
        <p:txBody>
          <a:bodyPr wrap="square" rtlCol="0">
            <a:spAutoFit/>
          </a:bodyPr>
          <a:lstStyle/>
          <a:p>
            <a:r>
              <a:rPr lang="en-US" sz="1200" dirty="0" smtClean="0"/>
              <a:t>5.6 m</a:t>
            </a:r>
            <a:endParaRPr lang="en-US" sz="1200" dirty="0"/>
          </a:p>
        </p:txBody>
      </p:sp>
      <p:cxnSp>
        <p:nvCxnSpPr>
          <p:cNvPr id="67" name="Straight Arrow Connector 66"/>
          <p:cNvCxnSpPr/>
          <p:nvPr/>
        </p:nvCxnSpPr>
        <p:spPr>
          <a:xfrm flipV="1">
            <a:off x="1100972" y="2599441"/>
            <a:ext cx="98498" cy="844234"/>
          </a:xfrm>
          <a:prstGeom prst="straightConnector1">
            <a:avLst/>
          </a:prstGeom>
          <a:ln>
            <a:solidFill>
              <a:srgbClr val="00206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90674" y="747776"/>
            <a:ext cx="3665555" cy="646331"/>
          </a:xfrm>
          <a:prstGeom prst="rect">
            <a:avLst/>
          </a:prstGeom>
          <a:noFill/>
        </p:spPr>
        <p:txBody>
          <a:bodyPr wrap="none" rtlCol="0">
            <a:spAutoFit/>
          </a:bodyPr>
          <a:lstStyle/>
          <a:p>
            <a:r>
              <a:rPr lang="en-US" dirty="0" smtClean="0">
                <a:solidFill>
                  <a:srgbClr val="FF00FF"/>
                </a:solidFill>
              </a:rPr>
              <a:t>~ 40% of beam power in target chase</a:t>
            </a:r>
          </a:p>
          <a:p>
            <a:r>
              <a:rPr lang="en-US" dirty="0" smtClean="0">
                <a:solidFill>
                  <a:srgbClr val="FF00FF"/>
                </a:solidFill>
              </a:rPr>
              <a:t>~ 30% of beam power in decay pipe</a:t>
            </a:r>
            <a:endParaRPr lang="en-US" dirty="0">
              <a:solidFill>
                <a:srgbClr val="FF00FF"/>
              </a:solidFill>
            </a:endParaRPr>
          </a:p>
        </p:txBody>
      </p:sp>
      <p:sp>
        <p:nvSpPr>
          <p:cNvPr id="32"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34"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3834391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09AD161-AFAC-41AC-83AA-4053A52B9B02}" type="slidenum">
              <a:rPr lang="en-US" smtClean="0"/>
              <a:pPr/>
              <a:t>13</a:t>
            </a:fld>
            <a:endParaRPr lang="en-US" dirty="0"/>
          </a:p>
        </p:txBody>
      </p:sp>
      <p:sp>
        <p:nvSpPr>
          <p:cNvPr id="7" name="Title 3"/>
          <p:cNvSpPr>
            <a:spLocks noGrp="1"/>
          </p:cNvSpPr>
          <p:nvPr>
            <p:ph type="title"/>
          </p:nvPr>
        </p:nvSpPr>
        <p:spPr>
          <a:xfrm>
            <a:off x="353581" y="33213"/>
            <a:ext cx="8229600" cy="678675"/>
          </a:xfrm>
        </p:spPr>
        <p:txBody>
          <a:bodyPr/>
          <a:lstStyle/>
          <a:p>
            <a:pPr algn="l"/>
            <a:r>
              <a:rPr lang="en-US" sz="2800" b="1" dirty="0" smtClean="0">
                <a:latin typeface="Helvetica" panose="020B0604020202020204" pitchFamily="34" charset="0"/>
                <a:cs typeface="Helvetica" panose="020B0604020202020204" pitchFamily="34" charset="0"/>
              </a:rPr>
              <a:t>1.2 MW target and horns inside the target chase</a:t>
            </a:r>
            <a:endParaRPr lang="en-US" sz="2800" b="1" dirty="0">
              <a:latin typeface="Helvetica" panose="020B0604020202020204" pitchFamily="34" charset="0"/>
              <a:cs typeface="Helvetica" panose="020B060402020202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3259"/>
            <a:ext cx="3956482" cy="303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33480" y="4891773"/>
            <a:ext cx="511679" cy="338554"/>
          </a:xfrm>
          <a:prstGeom prst="rect">
            <a:avLst/>
          </a:prstGeom>
          <a:noFill/>
        </p:spPr>
        <p:txBody>
          <a:bodyPr wrap="none" rtlCol="0">
            <a:spAutoFit/>
          </a:bodyPr>
          <a:lstStyle/>
          <a:p>
            <a:r>
              <a:rPr lang="en-US" sz="1600" dirty="0" smtClean="0"/>
              <a:t>mm</a:t>
            </a:r>
            <a:endParaRPr lang="en-US" sz="1600" dirty="0"/>
          </a:p>
        </p:txBody>
      </p:sp>
      <p:pic>
        <p:nvPicPr>
          <p:cNvPr id="9" name="Picture 5" descr="C:\Documents and Settings\zwaska\My Documents\lbne\targetry\CD1prep\lehman_review_201210\1st-Ti-tube-proto-LEtarg-nocarpet.JPG"/>
          <p:cNvPicPr>
            <a:picLocks noChangeAspect="1" noChangeArrowheads="1"/>
          </p:cNvPicPr>
          <p:nvPr/>
        </p:nvPicPr>
        <p:blipFill>
          <a:blip r:embed="rId3" cstate="print"/>
          <a:srcRect/>
          <a:stretch>
            <a:fillRect/>
          </a:stretch>
        </p:blipFill>
        <p:spPr bwMode="auto">
          <a:xfrm>
            <a:off x="0" y="1253936"/>
            <a:ext cx="4917900" cy="919323"/>
          </a:xfrm>
          <a:prstGeom prst="rect">
            <a:avLst/>
          </a:prstGeom>
          <a:noFill/>
          <a:ln>
            <a:solidFill>
              <a:schemeClr val="tx1"/>
            </a:solidFill>
          </a:ln>
        </p:spPr>
      </p:pic>
      <p:sp>
        <p:nvSpPr>
          <p:cNvPr id="10" name="TextBox 9"/>
          <p:cNvSpPr txBox="1"/>
          <p:nvPr/>
        </p:nvSpPr>
        <p:spPr>
          <a:xfrm>
            <a:off x="0" y="853826"/>
            <a:ext cx="4796826" cy="400110"/>
          </a:xfrm>
          <a:prstGeom prst="rect">
            <a:avLst/>
          </a:prstGeom>
          <a:solidFill>
            <a:srgbClr val="FFC000"/>
          </a:solidFill>
        </p:spPr>
        <p:txBody>
          <a:bodyPr wrap="none" rtlCol="0">
            <a:spAutoFit/>
          </a:bodyPr>
          <a:lstStyle/>
          <a:p>
            <a:r>
              <a:rPr lang="en-US" sz="2000" dirty="0" smtClean="0"/>
              <a:t>47 graphite target segments, each 2 cm long</a:t>
            </a:r>
            <a:endParaRPr lang="en-US" sz="2000" dirty="0"/>
          </a:p>
        </p:txBody>
      </p:sp>
      <p:sp>
        <p:nvSpPr>
          <p:cNvPr id="6" name="TextBox 5"/>
          <p:cNvSpPr txBox="1"/>
          <p:nvPr/>
        </p:nvSpPr>
        <p:spPr>
          <a:xfrm>
            <a:off x="58324" y="2346451"/>
            <a:ext cx="2230995" cy="400110"/>
          </a:xfrm>
          <a:prstGeom prst="rect">
            <a:avLst/>
          </a:prstGeom>
          <a:solidFill>
            <a:srgbClr val="FFC000"/>
          </a:solidFill>
        </p:spPr>
        <p:txBody>
          <a:bodyPr wrap="none" rtlCol="0">
            <a:spAutoFit/>
          </a:bodyPr>
          <a:lstStyle/>
          <a:p>
            <a:r>
              <a:rPr lang="en-US" sz="2000" dirty="0" smtClean="0"/>
              <a:t>Target </a:t>
            </a:r>
            <a:r>
              <a:rPr lang="en-US" sz="2000" dirty="0"/>
              <a:t>c</a:t>
            </a:r>
            <a:r>
              <a:rPr lang="en-US" sz="2000" dirty="0" smtClean="0"/>
              <a:t>ross section</a:t>
            </a:r>
            <a:endParaRPr lang="en-US" sz="2000" dirty="0"/>
          </a:p>
        </p:txBody>
      </p:sp>
      <p:pic>
        <p:nvPicPr>
          <p:cNvPr id="12" name="Picture 11" descr="Horn2.JPG"/>
          <p:cNvPicPr>
            <a:picLocks noChangeAspect="1"/>
          </p:cNvPicPr>
          <p:nvPr/>
        </p:nvPicPr>
        <p:blipFill>
          <a:blip r:embed="rId4"/>
          <a:stretch>
            <a:fillRect/>
          </a:stretch>
        </p:blipFill>
        <p:spPr>
          <a:xfrm>
            <a:off x="5100874" y="3404664"/>
            <a:ext cx="3866809" cy="2546544"/>
          </a:xfrm>
          <a:prstGeom prst="rect">
            <a:avLst/>
          </a:prstGeom>
        </p:spPr>
      </p:pic>
      <p:sp>
        <p:nvSpPr>
          <p:cNvPr id="15" name="TextBox 14"/>
          <p:cNvSpPr txBox="1"/>
          <p:nvPr/>
        </p:nvSpPr>
        <p:spPr>
          <a:xfrm>
            <a:off x="5188035" y="2984983"/>
            <a:ext cx="3692486" cy="430887"/>
          </a:xfrm>
          <a:prstGeom prst="rect">
            <a:avLst/>
          </a:prstGeom>
          <a:solidFill>
            <a:srgbClr val="FFC000"/>
          </a:solidFill>
        </p:spPr>
        <p:txBody>
          <a:bodyPr wrap="none" rtlCol="0">
            <a:spAutoFit/>
          </a:bodyPr>
          <a:lstStyle/>
          <a:p>
            <a:r>
              <a:rPr lang="en-US" sz="2200" dirty="0" smtClean="0"/>
              <a:t>Inner Conductor of </a:t>
            </a:r>
            <a:r>
              <a:rPr lang="en-US" sz="2200" dirty="0" err="1" smtClean="0"/>
              <a:t>NuMI</a:t>
            </a:r>
            <a:r>
              <a:rPr lang="en-US" sz="2200" dirty="0" smtClean="0"/>
              <a:t> Horn</a:t>
            </a:r>
            <a:endParaRPr lang="en-US" sz="2200" dirty="0"/>
          </a:p>
        </p:txBody>
      </p:sp>
      <p:sp>
        <p:nvSpPr>
          <p:cNvPr id="14" name="TextBox 13"/>
          <p:cNvSpPr txBox="1"/>
          <p:nvPr/>
        </p:nvSpPr>
        <p:spPr>
          <a:xfrm>
            <a:off x="5908021" y="5025367"/>
            <a:ext cx="2955104" cy="369332"/>
          </a:xfrm>
          <a:prstGeom prst="rect">
            <a:avLst/>
          </a:prstGeom>
          <a:noFill/>
        </p:spPr>
        <p:txBody>
          <a:bodyPr wrap="none" rtlCol="0">
            <a:spAutoFit/>
          </a:bodyPr>
          <a:lstStyle/>
          <a:p>
            <a:r>
              <a:rPr lang="en-US" b="1" dirty="0" smtClean="0">
                <a:solidFill>
                  <a:srgbClr val="FFFF00"/>
                </a:solidFill>
              </a:rPr>
              <a:t>Operated at 230 kA for LBNF </a:t>
            </a:r>
            <a:endParaRPr lang="en-US" b="1" dirty="0">
              <a:solidFill>
                <a:srgbClr val="FFFF00"/>
              </a:solidFill>
            </a:endParaRPr>
          </a:p>
        </p:txBody>
      </p:sp>
      <p:sp>
        <p:nvSpPr>
          <p:cNvPr id="3" name="TextBox 2"/>
          <p:cNvSpPr txBox="1"/>
          <p:nvPr/>
        </p:nvSpPr>
        <p:spPr>
          <a:xfrm>
            <a:off x="5496724" y="847834"/>
            <a:ext cx="2968831" cy="707886"/>
          </a:xfrm>
          <a:prstGeom prst="rect">
            <a:avLst/>
          </a:prstGeom>
          <a:solidFill>
            <a:srgbClr val="00B050"/>
          </a:solidFill>
        </p:spPr>
        <p:txBody>
          <a:bodyPr wrap="square" rtlCol="0">
            <a:spAutoFit/>
          </a:bodyPr>
          <a:lstStyle/>
          <a:p>
            <a:pPr algn="ctr"/>
            <a:r>
              <a:rPr lang="en-US" sz="2000" dirty="0" err="1" smtClean="0"/>
              <a:t>NuMI</a:t>
            </a:r>
            <a:r>
              <a:rPr lang="en-US" sz="2000" dirty="0" smtClean="0"/>
              <a:t>-like target and horns with modest modifications</a:t>
            </a:r>
            <a:endParaRPr lang="en-US" sz="2000" dirty="0"/>
          </a:p>
        </p:txBody>
      </p:sp>
      <p:sp>
        <p:nvSpPr>
          <p:cNvPr id="16" name="TextBox 15"/>
          <p:cNvSpPr txBox="1"/>
          <p:nvPr/>
        </p:nvSpPr>
        <p:spPr>
          <a:xfrm>
            <a:off x="1856421" y="1803927"/>
            <a:ext cx="3061479" cy="369332"/>
          </a:xfrm>
          <a:prstGeom prst="rect">
            <a:avLst/>
          </a:prstGeom>
          <a:noFill/>
        </p:spPr>
        <p:txBody>
          <a:bodyPr wrap="none" rtlCol="0">
            <a:spAutoFit/>
          </a:bodyPr>
          <a:lstStyle/>
          <a:p>
            <a:r>
              <a:rPr lang="en-US" dirty="0" smtClean="0"/>
              <a:t>Two interaction lengths, 95 cm</a:t>
            </a:r>
            <a:endParaRPr lang="en-US" dirty="0"/>
          </a:p>
        </p:txBody>
      </p:sp>
      <p:sp>
        <p:nvSpPr>
          <p:cNvPr id="4" name="TextBox 3"/>
          <p:cNvSpPr txBox="1"/>
          <p:nvPr/>
        </p:nvSpPr>
        <p:spPr>
          <a:xfrm>
            <a:off x="1367882" y="1227132"/>
            <a:ext cx="3489481" cy="369332"/>
          </a:xfrm>
          <a:prstGeom prst="rect">
            <a:avLst/>
          </a:prstGeom>
          <a:noFill/>
        </p:spPr>
        <p:txBody>
          <a:bodyPr wrap="none" rtlCol="0">
            <a:spAutoFit/>
          </a:bodyPr>
          <a:lstStyle/>
          <a:p>
            <a:r>
              <a:rPr lang="en-US" dirty="0" smtClean="0"/>
              <a:t>0.2 mm spacing between segments</a:t>
            </a:r>
            <a:endParaRPr lang="en-US" dirty="0"/>
          </a:p>
        </p:txBody>
      </p:sp>
      <p:sp>
        <p:nvSpPr>
          <p:cNvPr id="11" name="TextBox 10"/>
          <p:cNvSpPr txBox="1"/>
          <p:nvPr/>
        </p:nvSpPr>
        <p:spPr>
          <a:xfrm>
            <a:off x="3019667" y="4696960"/>
            <a:ext cx="1743962" cy="523220"/>
          </a:xfrm>
          <a:prstGeom prst="rect">
            <a:avLst/>
          </a:prstGeom>
          <a:noFill/>
        </p:spPr>
        <p:txBody>
          <a:bodyPr wrap="square" rtlCol="0">
            <a:spAutoFit/>
          </a:bodyPr>
          <a:lstStyle/>
          <a:p>
            <a:pPr algn="ctr"/>
            <a:r>
              <a:rPr lang="en-US" sz="1400" dirty="0" smtClean="0">
                <a:solidFill>
                  <a:schemeClr val="accent1"/>
                </a:solidFill>
              </a:rPr>
              <a:t>Target starts 45 cm upstream of MCZERO</a:t>
            </a:r>
            <a:endParaRPr lang="en-US" sz="1400" dirty="0">
              <a:solidFill>
                <a:schemeClr val="accent1"/>
              </a:solidFill>
            </a:endParaRPr>
          </a:p>
        </p:txBody>
      </p:sp>
      <p:pic>
        <p:nvPicPr>
          <p:cNvPr id="18" name="Picture 17"/>
          <p:cNvPicPr>
            <a:picLocks noChangeAspect="1"/>
          </p:cNvPicPr>
          <p:nvPr/>
        </p:nvPicPr>
        <p:blipFill>
          <a:blip r:embed="rId5"/>
          <a:stretch>
            <a:fillRect/>
          </a:stretch>
        </p:blipFill>
        <p:spPr>
          <a:xfrm>
            <a:off x="0" y="5237677"/>
            <a:ext cx="4343655" cy="1415248"/>
          </a:xfrm>
          <a:prstGeom prst="rect">
            <a:avLst/>
          </a:prstGeom>
        </p:spPr>
      </p:pic>
      <p:sp>
        <p:nvSpPr>
          <p:cNvPr id="19" name="TextBox 18"/>
          <p:cNvSpPr txBox="1"/>
          <p:nvPr/>
        </p:nvSpPr>
        <p:spPr>
          <a:xfrm>
            <a:off x="5066149" y="5920166"/>
            <a:ext cx="3950529" cy="707886"/>
          </a:xfrm>
          <a:prstGeom prst="rect">
            <a:avLst/>
          </a:prstGeom>
          <a:solidFill>
            <a:schemeClr val="accent2">
              <a:lumMod val="20000"/>
              <a:lumOff val="80000"/>
            </a:schemeClr>
          </a:solidFill>
        </p:spPr>
        <p:txBody>
          <a:bodyPr wrap="square" rtlCol="0">
            <a:spAutoFit/>
          </a:bodyPr>
          <a:lstStyle/>
          <a:p>
            <a:r>
              <a:rPr lang="en-US" sz="2000" dirty="0" smtClean="0"/>
              <a:t>New Horn power supply needed to reduce the pulse width to 0.8 </a:t>
            </a:r>
            <a:r>
              <a:rPr lang="en-US" sz="2000" dirty="0" err="1" smtClean="0"/>
              <a:t>ms.</a:t>
            </a:r>
            <a:endParaRPr lang="en-US" sz="2000" dirty="0"/>
          </a:p>
        </p:txBody>
      </p:sp>
      <p:sp>
        <p:nvSpPr>
          <p:cNvPr id="13" name="TextBox 12"/>
          <p:cNvSpPr txBox="1"/>
          <p:nvPr/>
        </p:nvSpPr>
        <p:spPr>
          <a:xfrm>
            <a:off x="5140059" y="1998219"/>
            <a:ext cx="3761772" cy="646331"/>
          </a:xfrm>
          <a:prstGeom prst="rect">
            <a:avLst/>
          </a:prstGeom>
          <a:solidFill>
            <a:srgbClr val="FFCCFF"/>
          </a:solidFill>
        </p:spPr>
        <p:txBody>
          <a:bodyPr wrap="square" rtlCol="0">
            <a:spAutoFit/>
          </a:bodyPr>
          <a:lstStyle/>
          <a:p>
            <a:pPr algn="ctr"/>
            <a:r>
              <a:rPr lang="en-US" dirty="0" smtClean="0"/>
              <a:t>Assuming 2.5 (target) and 0.67 (horn) replacements per year</a:t>
            </a:r>
            <a:endParaRPr lang="en-US" dirty="0"/>
          </a:p>
        </p:txBody>
      </p:sp>
      <p:sp>
        <p:nvSpPr>
          <p:cNvPr id="20" name="TextBox 19"/>
          <p:cNvSpPr txBox="1"/>
          <p:nvPr/>
        </p:nvSpPr>
        <p:spPr>
          <a:xfrm>
            <a:off x="2864123" y="3514588"/>
            <a:ext cx="2299027" cy="369332"/>
          </a:xfrm>
          <a:prstGeom prst="rect">
            <a:avLst/>
          </a:prstGeom>
          <a:noFill/>
        </p:spPr>
        <p:txBody>
          <a:bodyPr wrap="none" rtlCol="0">
            <a:spAutoFit/>
          </a:bodyPr>
          <a:lstStyle/>
          <a:p>
            <a:r>
              <a:rPr lang="en-US" dirty="0" smtClean="0">
                <a:solidFill>
                  <a:srgbClr val="00B050"/>
                </a:solidFill>
              </a:rPr>
              <a:t>More from C. Crowley </a:t>
            </a:r>
            <a:endParaRPr lang="en-US" dirty="0">
              <a:solidFill>
                <a:srgbClr val="00B050"/>
              </a:solidFill>
            </a:endParaRPr>
          </a:p>
        </p:txBody>
      </p:sp>
    </p:spTree>
    <p:extLst>
      <p:ext uri="{BB962C8B-B14F-4D97-AF65-F5344CB8AC3E}">
        <p14:creationId xmlns:p14="http://schemas.microsoft.com/office/powerpoint/2010/main" val="351397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19" y="316860"/>
            <a:ext cx="8843057" cy="569268"/>
          </a:xfrm>
        </p:spPr>
        <p:txBody>
          <a:bodyPr/>
          <a:lstStyle/>
          <a:p>
            <a:r>
              <a:rPr lang="en-US" sz="2800" dirty="0" smtClean="0"/>
              <a:t>Target chase allows for optimized focusing systems</a:t>
            </a:r>
            <a:endParaRPr lang="en-US" sz="2800"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14</a:t>
            </a:fld>
            <a:endParaRPr lang="en-US" dirty="0"/>
          </a:p>
        </p:txBody>
      </p:sp>
      <p:pic>
        <p:nvPicPr>
          <p:cNvPr id="4" name="Picture 3"/>
          <p:cNvPicPr>
            <a:picLocks noChangeAspect="1"/>
          </p:cNvPicPr>
          <p:nvPr/>
        </p:nvPicPr>
        <p:blipFill>
          <a:blip r:embed="rId3"/>
          <a:stretch>
            <a:fillRect/>
          </a:stretch>
        </p:blipFill>
        <p:spPr>
          <a:xfrm>
            <a:off x="457200" y="1579705"/>
            <a:ext cx="7924801" cy="2149680"/>
          </a:xfrm>
          <a:prstGeom prst="rect">
            <a:avLst/>
          </a:prstGeom>
        </p:spPr>
      </p:pic>
      <p:sp>
        <p:nvSpPr>
          <p:cNvPr id="5" name="TextBox 4"/>
          <p:cNvSpPr txBox="1"/>
          <p:nvPr/>
        </p:nvSpPr>
        <p:spPr>
          <a:xfrm>
            <a:off x="979487" y="912411"/>
            <a:ext cx="6990575" cy="707886"/>
          </a:xfrm>
          <a:prstGeom prst="rect">
            <a:avLst/>
          </a:prstGeom>
          <a:noFill/>
        </p:spPr>
        <p:txBody>
          <a:bodyPr wrap="square" rtlCol="0">
            <a:spAutoFit/>
          </a:bodyPr>
          <a:lstStyle/>
          <a:p>
            <a:r>
              <a:rPr lang="en-US" sz="2000" dirty="0" smtClean="0">
                <a:solidFill>
                  <a:schemeClr val="tx1">
                    <a:lumMod val="65000"/>
                    <a:lumOff val="35000"/>
                  </a:schemeClr>
                </a:solidFill>
              </a:rPr>
              <a:t>Reference Design Target Chase indicating the positions of the reference design horns (in red) and the optimized horns (in blue)</a:t>
            </a:r>
            <a:endParaRPr lang="en-US" sz="2000" dirty="0">
              <a:solidFill>
                <a:schemeClr val="tx1">
                  <a:lumMod val="65000"/>
                  <a:lumOff val="35000"/>
                </a:schemeClr>
              </a:solidFill>
            </a:endParaRPr>
          </a:p>
        </p:txBody>
      </p:sp>
      <p:grpSp>
        <p:nvGrpSpPr>
          <p:cNvPr id="10" name="Group 9"/>
          <p:cNvGrpSpPr/>
          <p:nvPr/>
        </p:nvGrpSpPr>
        <p:grpSpPr>
          <a:xfrm rot="10091454">
            <a:off x="3562812" y="4029679"/>
            <a:ext cx="5261041" cy="1389109"/>
            <a:chOff x="319003" y="4535908"/>
            <a:chExt cx="6150377" cy="1791385"/>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242" y="4535908"/>
              <a:ext cx="5194138" cy="1341191"/>
            </a:xfrm>
            <a:prstGeom prst="rect">
              <a:avLst/>
            </a:prstGeom>
          </p:spPr>
        </p:pic>
        <p:cxnSp>
          <p:nvCxnSpPr>
            <p:cNvPr id="12" name="Straight Arrow Connector 11"/>
            <p:cNvCxnSpPr/>
            <p:nvPr/>
          </p:nvCxnSpPr>
          <p:spPr>
            <a:xfrm>
              <a:off x="1335333" y="6125186"/>
              <a:ext cx="5044440" cy="0"/>
            </a:xfrm>
            <a:prstGeom prst="straightConnector1">
              <a:avLst/>
            </a:prstGeom>
            <a:ln>
              <a:solidFill>
                <a:srgbClr val="0000FF"/>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312420" y="5189220"/>
              <a:ext cx="1188720" cy="0"/>
            </a:xfrm>
            <a:prstGeom prst="straightConnector1">
              <a:avLst/>
            </a:prstGeom>
            <a:ln>
              <a:solidFill>
                <a:srgbClr val="0000FF"/>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0663617">
              <a:off x="3244057" y="5906536"/>
              <a:ext cx="849334" cy="420757"/>
            </a:xfrm>
            <a:prstGeom prst="rect">
              <a:avLst/>
            </a:prstGeom>
            <a:solidFill>
              <a:schemeClr val="bg1"/>
            </a:solidFill>
          </p:spPr>
          <p:txBody>
            <a:bodyPr wrap="square" rtlCol="0">
              <a:spAutoFit/>
            </a:bodyPr>
            <a:lstStyle/>
            <a:p>
              <a:pPr algn="ctr"/>
              <a:r>
                <a:rPr lang="en-US" dirty="0" smtClean="0"/>
                <a:t>5.5 m</a:t>
              </a:r>
              <a:endParaRPr lang="en-US" dirty="0"/>
            </a:p>
          </p:txBody>
        </p:sp>
        <p:sp>
          <p:nvSpPr>
            <p:cNvPr id="15" name="TextBox 14"/>
            <p:cNvSpPr txBox="1"/>
            <p:nvPr/>
          </p:nvSpPr>
          <p:spPr>
            <a:xfrm rot="10467181">
              <a:off x="319003" y="5022756"/>
              <a:ext cx="932438" cy="471705"/>
            </a:xfrm>
            <a:prstGeom prst="rect">
              <a:avLst/>
            </a:prstGeom>
            <a:solidFill>
              <a:schemeClr val="bg1"/>
            </a:solidFill>
          </p:spPr>
          <p:txBody>
            <a:bodyPr wrap="square" rtlCol="0">
              <a:spAutoFit/>
            </a:bodyPr>
            <a:lstStyle/>
            <a:p>
              <a:pPr algn="ctr"/>
              <a:r>
                <a:rPr lang="en-US" dirty="0" smtClean="0"/>
                <a:t>1.3 m</a:t>
              </a:r>
              <a:endParaRPr lang="en-US" dirty="0"/>
            </a:p>
          </p:txBody>
        </p:sp>
      </p:grpSp>
      <p:cxnSp>
        <p:nvCxnSpPr>
          <p:cNvPr id="16" name="Straight Connector 15"/>
          <p:cNvCxnSpPr/>
          <p:nvPr/>
        </p:nvCxnSpPr>
        <p:spPr>
          <a:xfrm>
            <a:off x="6861865" y="2647999"/>
            <a:ext cx="980933" cy="1367148"/>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3646407" y="2763956"/>
            <a:ext cx="2070716" cy="2151999"/>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853" y="3440063"/>
            <a:ext cx="2922647" cy="2896272"/>
          </a:xfrm>
          <a:prstGeom prst="rect">
            <a:avLst/>
          </a:prstGeom>
        </p:spPr>
      </p:pic>
      <p:sp>
        <p:nvSpPr>
          <p:cNvPr id="22" name="TextBox 21"/>
          <p:cNvSpPr txBox="1"/>
          <p:nvPr/>
        </p:nvSpPr>
        <p:spPr>
          <a:xfrm>
            <a:off x="2116138" y="5067300"/>
            <a:ext cx="920317" cy="307777"/>
          </a:xfrm>
          <a:prstGeom prst="rect">
            <a:avLst/>
          </a:prstGeom>
          <a:noFill/>
        </p:spPr>
        <p:txBody>
          <a:bodyPr wrap="none" rtlCol="0">
            <a:spAutoFit/>
          </a:bodyPr>
          <a:lstStyle/>
          <a:p>
            <a:r>
              <a:rPr lang="en-US" sz="1400" b="1" dirty="0" err="1" smtClean="0">
                <a:solidFill>
                  <a:srgbClr val="009900"/>
                </a:solidFill>
              </a:rPr>
              <a:t>NuMI</a:t>
            </a:r>
            <a:r>
              <a:rPr lang="en-US" sz="1400" b="1" dirty="0" smtClean="0">
                <a:solidFill>
                  <a:srgbClr val="009900"/>
                </a:solidFill>
              </a:rPr>
              <a:t>-like</a:t>
            </a:r>
            <a:endParaRPr lang="en-US" sz="1400" b="1" dirty="0">
              <a:solidFill>
                <a:srgbClr val="009900"/>
              </a:solidFill>
            </a:endParaRPr>
          </a:p>
        </p:txBody>
      </p:sp>
      <p:cxnSp>
        <p:nvCxnSpPr>
          <p:cNvPr id="24" name="Straight Arrow Connector 23"/>
          <p:cNvCxnSpPr/>
          <p:nvPr/>
        </p:nvCxnSpPr>
        <p:spPr>
          <a:xfrm flipV="1">
            <a:off x="2270571" y="5294828"/>
            <a:ext cx="183560" cy="160497"/>
          </a:xfrm>
          <a:prstGeom prst="straightConnector1">
            <a:avLst/>
          </a:prstGeom>
          <a:ln>
            <a:solidFill>
              <a:srgbClr val="0099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309254" y="3958741"/>
            <a:ext cx="148517" cy="7073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04492" y="4384568"/>
            <a:ext cx="1321387" cy="307777"/>
          </a:xfrm>
          <a:prstGeom prst="rect">
            <a:avLst/>
          </a:prstGeom>
          <a:noFill/>
        </p:spPr>
        <p:txBody>
          <a:bodyPr wrap="none" rtlCol="0">
            <a:spAutoFit/>
          </a:bodyPr>
          <a:lstStyle/>
          <a:p>
            <a:r>
              <a:rPr lang="en-US" sz="1400" dirty="0" smtClean="0">
                <a:solidFill>
                  <a:srgbClr val="00B0F0"/>
                </a:solidFill>
              </a:rPr>
              <a:t>80 GeV protons</a:t>
            </a:r>
            <a:endParaRPr lang="en-US" sz="1400" dirty="0">
              <a:solidFill>
                <a:srgbClr val="00B0F0"/>
              </a:solidFill>
            </a:endParaRPr>
          </a:p>
        </p:txBody>
      </p:sp>
      <p:sp>
        <p:nvSpPr>
          <p:cNvPr id="3" name="TextBox 2"/>
          <p:cNvSpPr txBox="1"/>
          <p:nvPr/>
        </p:nvSpPr>
        <p:spPr>
          <a:xfrm>
            <a:off x="4247997" y="5935547"/>
            <a:ext cx="2055050" cy="369332"/>
          </a:xfrm>
          <a:prstGeom prst="rect">
            <a:avLst/>
          </a:prstGeom>
          <a:noFill/>
        </p:spPr>
        <p:txBody>
          <a:bodyPr wrap="none" rtlCol="0">
            <a:spAutoFit/>
          </a:bodyPr>
          <a:lstStyle/>
          <a:p>
            <a:r>
              <a:rPr lang="en-US" dirty="0" smtClean="0">
                <a:solidFill>
                  <a:srgbClr val="00B050"/>
                </a:solidFill>
              </a:rPr>
              <a:t>More from L. Fields </a:t>
            </a:r>
            <a:endParaRPr lang="en-US" dirty="0">
              <a:solidFill>
                <a:srgbClr val="00B050"/>
              </a:solidFill>
            </a:endParaRPr>
          </a:p>
        </p:txBody>
      </p:sp>
      <p:sp>
        <p:nvSpPr>
          <p:cNvPr id="23"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
        <p:nvSpPr>
          <p:cNvPr id="26"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Tree>
    <p:extLst>
      <p:ext uri="{BB962C8B-B14F-4D97-AF65-F5344CB8AC3E}">
        <p14:creationId xmlns:p14="http://schemas.microsoft.com/office/powerpoint/2010/main" val="2340251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Cooling gas selection for target chase - alternative</a:t>
            </a:r>
            <a:endParaRPr lang="en-US" sz="2600" dirty="0"/>
          </a:p>
        </p:txBody>
      </p:sp>
      <p:sp>
        <p:nvSpPr>
          <p:cNvPr id="3" name="Content Placeholder 2"/>
          <p:cNvSpPr>
            <a:spLocks noGrp="1"/>
          </p:cNvSpPr>
          <p:nvPr>
            <p:ph idx="4294967295"/>
          </p:nvPr>
        </p:nvSpPr>
        <p:spPr>
          <a:xfrm>
            <a:off x="457200" y="910446"/>
            <a:ext cx="8293100" cy="4846638"/>
          </a:xfrm>
          <a:prstGeom prst="rect">
            <a:avLst/>
          </a:prstGeom>
        </p:spPr>
        <p:txBody>
          <a:bodyPr/>
          <a:lstStyle/>
          <a:p>
            <a:pPr lvl="0"/>
            <a:r>
              <a:rPr lang="en-US" sz="2400" dirty="0"/>
              <a:t>There are two studies in progress that could eventually affect which gas is selected for use in the target pile cooling </a:t>
            </a:r>
            <a:r>
              <a:rPr lang="en-US" sz="2400" dirty="0" smtClean="0"/>
              <a:t>system (the reference design assumes air): </a:t>
            </a:r>
          </a:p>
          <a:p>
            <a:pPr marL="342900" lvl="0" indent="-342900">
              <a:buFont typeface="Arial" panose="020B0604020202020204" pitchFamily="34" charset="0"/>
              <a:buChar char="•"/>
            </a:pPr>
            <a:r>
              <a:rPr lang="en-US" sz="2400" dirty="0" smtClean="0"/>
              <a:t>(</a:t>
            </a:r>
            <a:r>
              <a:rPr lang="en-US" sz="2400" dirty="0"/>
              <a:t>1) LBNF Corrosion </a:t>
            </a:r>
            <a:r>
              <a:rPr lang="en-US" sz="2400" dirty="0" smtClean="0"/>
              <a:t>Working Group studies </a:t>
            </a:r>
          </a:p>
          <a:p>
            <a:pPr lvl="1" indent="-342900">
              <a:buFont typeface="Arial" panose="020B0604020202020204" pitchFamily="34" charset="0"/>
              <a:buChar char="•"/>
            </a:pPr>
            <a:r>
              <a:rPr lang="en-US" sz="2000" dirty="0" smtClean="0"/>
              <a:t>Could motivate reduction/elimination of Oxygen</a:t>
            </a:r>
          </a:p>
          <a:p>
            <a:pPr marL="342900" lvl="0" indent="-342900">
              <a:buFont typeface="Arial" panose="020B0604020202020204" pitchFamily="34" charset="0"/>
              <a:buChar char="•"/>
            </a:pPr>
            <a:r>
              <a:rPr lang="en-US" sz="2400" dirty="0" smtClean="0"/>
              <a:t>(</a:t>
            </a:r>
            <a:r>
              <a:rPr lang="en-US" sz="2400" dirty="0"/>
              <a:t>2) LBNF Air Releases to the </a:t>
            </a:r>
            <a:r>
              <a:rPr lang="en-US" sz="2400" dirty="0" smtClean="0"/>
              <a:t>Atmosphere</a:t>
            </a:r>
          </a:p>
          <a:p>
            <a:pPr lvl="1" indent="-342900">
              <a:buFont typeface="Arial" panose="020B0604020202020204" pitchFamily="34" charset="0"/>
              <a:buChar char="•"/>
            </a:pPr>
            <a:r>
              <a:rPr lang="en-US" sz="2000" dirty="0" smtClean="0"/>
              <a:t>Could motivate reduction/elimination of Argon </a:t>
            </a:r>
            <a:endParaRPr lang="en-US" sz="2000" dirty="0"/>
          </a:p>
          <a:p>
            <a:pPr>
              <a:buFont typeface="Arial" panose="020B0604020202020204" pitchFamily="34" charset="0"/>
              <a:buChar char="•"/>
            </a:pPr>
            <a:r>
              <a:rPr lang="en-US" sz="2400" dirty="0" smtClean="0"/>
              <a:t>Nitrogen or Helium are possible alternatives</a:t>
            </a:r>
            <a:endParaRPr lang="en-US" sz="2400" dirty="0"/>
          </a:p>
          <a:p>
            <a:pPr>
              <a:buFont typeface="Arial" panose="020B0604020202020204" pitchFamily="34" charset="0"/>
              <a:buChar char="•"/>
            </a:pPr>
            <a:r>
              <a:rPr lang="en-US" sz="2400" dirty="0" smtClean="0"/>
              <a:t>Measurements are being made at </a:t>
            </a:r>
            <a:r>
              <a:rPr lang="en-US" sz="2400" dirty="0" err="1" smtClean="0"/>
              <a:t>NuMI</a:t>
            </a:r>
            <a:r>
              <a:rPr lang="en-US" sz="2400" dirty="0" smtClean="0"/>
              <a:t> and compared with simulations in support of making decisions on the above.</a:t>
            </a:r>
          </a:p>
          <a:p>
            <a:pPr lvl="1">
              <a:buFont typeface="Arial" panose="020B0604020202020204" pitchFamily="34" charset="0"/>
              <a:buChar char="•"/>
            </a:pPr>
            <a:r>
              <a:rPr lang="en-US" sz="2000" dirty="0" smtClean="0"/>
              <a:t>Corrosive chemicals (ozone, nitric acid, </a:t>
            </a:r>
            <a:r>
              <a:rPr lang="en-US" sz="2000" dirty="0" err="1" smtClean="0"/>
              <a:t>NxOx</a:t>
            </a:r>
            <a:r>
              <a:rPr lang="en-US" sz="2000" dirty="0" smtClean="0"/>
              <a:t>)</a:t>
            </a:r>
          </a:p>
          <a:p>
            <a:pPr lvl="1">
              <a:buFont typeface="Arial" panose="020B0604020202020204" pitchFamily="34" charset="0"/>
              <a:buChar char="•"/>
            </a:pPr>
            <a:r>
              <a:rPr lang="en-US" sz="2000" dirty="0" smtClean="0"/>
              <a:t>Air-born radioisotopes (Ar-41, C-11, /N-13, O15) </a:t>
            </a:r>
          </a:p>
          <a:p>
            <a:pPr lvl="1">
              <a:buFont typeface="Arial" panose="020B0604020202020204" pitchFamily="34" charset="0"/>
              <a:buChar char="•"/>
            </a:pPr>
            <a:r>
              <a:rPr lang="en-US" sz="2000" dirty="0"/>
              <a:t>H</a:t>
            </a:r>
            <a:r>
              <a:rPr lang="en-US" sz="2000" dirty="0" smtClean="0"/>
              <a:t>umidity</a:t>
            </a:r>
          </a:p>
          <a:p>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15</a:t>
            </a:fld>
            <a:endParaRPr lang="en-US" dirty="0"/>
          </a:p>
        </p:txBody>
      </p:sp>
      <p:sp>
        <p:nvSpPr>
          <p:cNvPr id="9"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0"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3576164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021"/>
            <a:ext cx="8293100" cy="569268"/>
          </a:xfrm>
        </p:spPr>
        <p:txBody>
          <a:bodyPr/>
          <a:lstStyle/>
          <a:p>
            <a:r>
              <a:rPr lang="en-US" sz="2600" dirty="0" smtClean="0"/>
              <a:t>Target R&amp;D activities – </a:t>
            </a:r>
            <a:r>
              <a:rPr lang="en-US" sz="2400" dirty="0" smtClean="0"/>
              <a:t>LBNE/LBNF</a:t>
            </a:r>
            <a:r>
              <a:rPr lang="en-US" sz="2600" dirty="0" smtClean="0"/>
              <a:t> </a:t>
            </a:r>
            <a:endParaRPr lang="en-US" sz="2400" dirty="0"/>
          </a:p>
        </p:txBody>
      </p:sp>
      <p:sp>
        <p:nvSpPr>
          <p:cNvPr id="3" name="Content Placeholder 2"/>
          <p:cNvSpPr>
            <a:spLocks noGrp="1"/>
          </p:cNvSpPr>
          <p:nvPr>
            <p:ph idx="4294967295"/>
          </p:nvPr>
        </p:nvSpPr>
        <p:spPr>
          <a:xfrm>
            <a:off x="457200" y="806271"/>
            <a:ext cx="8293100" cy="4846638"/>
          </a:xfrm>
          <a:prstGeom prst="rect">
            <a:avLst/>
          </a:prstGeom>
        </p:spPr>
        <p:txBody>
          <a:bodyPr/>
          <a:lstStyle/>
          <a:p>
            <a:pPr lvl="0"/>
            <a:r>
              <a:rPr lang="en-US" sz="2400" dirty="0" smtClean="0"/>
              <a:t>Motivation:</a:t>
            </a:r>
          </a:p>
          <a:p>
            <a:pPr lvl="1">
              <a:buFont typeface="Arial" panose="020B0604020202020204" pitchFamily="34" charset="0"/>
              <a:buChar char="•"/>
            </a:pPr>
            <a:r>
              <a:rPr lang="en-US" sz="2000" dirty="0" smtClean="0"/>
              <a:t>Maximize up-time of the experiment</a:t>
            </a:r>
          </a:p>
          <a:p>
            <a:pPr lvl="1">
              <a:buFont typeface="Arial" panose="020B0604020202020204" pitchFamily="34" charset="0"/>
              <a:buChar char="•"/>
            </a:pPr>
            <a:r>
              <a:rPr lang="en-US" sz="2000" dirty="0" smtClean="0"/>
              <a:t>Maximize neutrino flux (in conjunction with the horn)</a:t>
            </a:r>
          </a:p>
          <a:p>
            <a:pPr marL="342900" lvl="0" indent="-342900">
              <a:buFont typeface="Arial" panose="020B0604020202020204" pitchFamily="34" charset="0"/>
              <a:buChar char="•"/>
            </a:pPr>
            <a:r>
              <a:rPr lang="en-US" sz="2400" dirty="0" smtClean="0"/>
              <a:t>Target parameters to optimize:</a:t>
            </a:r>
          </a:p>
          <a:p>
            <a:pPr lvl="1" indent="-342900">
              <a:buFont typeface="Arial" panose="020B0604020202020204" pitchFamily="34" charset="0"/>
              <a:buChar char="•"/>
            </a:pPr>
            <a:r>
              <a:rPr lang="en-US" sz="2000" dirty="0" smtClean="0"/>
              <a:t>Materials (graphite, Beryllium, etc.)</a:t>
            </a:r>
          </a:p>
          <a:p>
            <a:pPr lvl="1" indent="-342900">
              <a:buFont typeface="Arial" panose="020B0604020202020204" pitchFamily="34" charset="0"/>
              <a:buChar char="•"/>
            </a:pPr>
            <a:r>
              <a:rPr lang="en-US" sz="2000" dirty="0" smtClean="0"/>
              <a:t>Shape (fins, segmented cylindrical rod, spheres,…) </a:t>
            </a:r>
          </a:p>
          <a:p>
            <a:pPr lvl="1" indent="-342900">
              <a:buFont typeface="Arial" panose="020B0604020202020204" pitchFamily="34" charset="0"/>
              <a:buChar char="•"/>
            </a:pPr>
            <a:r>
              <a:rPr lang="en-US" sz="2000" dirty="0" smtClean="0"/>
              <a:t>Cooling (water, helium, water-spray,…) </a:t>
            </a:r>
          </a:p>
          <a:p>
            <a:pPr lvl="1" indent="-342900">
              <a:buFont typeface="Arial" panose="020B0604020202020204" pitchFamily="34" charset="0"/>
              <a:buChar char="•"/>
            </a:pPr>
            <a:r>
              <a:rPr lang="en-US" sz="2000" dirty="0"/>
              <a:t>Size and position with respect to the </a:t>
            </a:r>
            <a:r>
              <a:rPr lang="en-US" sz="2000" dirty="0" smtClean="0"/>
              <a:t>horn</a:t>
            </a:r>
          </a:p>
          <a:p>
            <a:pPr marL="342900" lvl="0" indent="-342900">
              <a:buFont typeface="Arial" panose="020B0604020202020204" pitchFamily="34" charset="0"/>
              <a:buChar char="•"/>
            </a:pPr>
            <a:r>
              <a:rPr lang="en-US" sz="2400" dirty="0" smtClean="0"/>
              <a:t>Strong R&amp;D program in place during the past six years</a:t>
            </a:r>
          </a:p>
          <a:p>
            <a:pPr lvl="1" indent="-342900">
              <a:buFont typeface="Arial" panose="020B0604020202020204" pitchFamily="34" charset="0"/>
              <a:buChar char="•"/>
            </a:pPr>
            <a:r>
              <a:rPr lang="en-US" sz="2000" dirty="0" smtClean="0"/>
              <a:t>Graphite</a:t>
            </a:r>
          </a:p>
          <a:p>
            <a:pPr lvl="2" indent="-342900">
              <a:buFont typeface="Arial" panose="020B0604020202020204" pitchFamily="34" charset="0"/>
              <a:buChar char="•"/>
            </a:pPr>
            <a:r>
              <a:rPr lang="en-US" sz="1600" dirty="0" smtClean="0"/>
              <a:t>BNL/BLIP irradiation run in 2010 of seven different materials (</a:t>
            </a:r>
            <a:r>
              <a:rPr lang="en-US" sz="1600" dirty="0" err="1" smtClean="0"/>
              <a:t>graphites</a:t>
            </a:r>
            <a:r>
              <a:rPr lang="en-US" sz="1600" dirty="0" smtClean="0"/>
              <a:t>, C-C, </a:t>
            </a:r>
            <a:r>
              <a:rPr lang="en-US" sz="1600" dirty="0"/>
              <a:t>HBN). </a:t>
            </a:r>
            <a:r>
              <a:rPr lang="en-US" sz="1600" dirty="0" smtClean="0"/>
              <a:t>Follow up studies confirmed POCO </a:t>
            </a:r>
            <a:r>
              <a:rPr lang="en-US" sz="1600" dirty="0"/>
              <a:t>ZXF-5Q </a:t>
            </a:r>
            <a:r>
              <a:rPr lang="en-US" sz="1600" dirty="0" smtClean="0"/>
              <a:t>graphite </a:t>
            </a:r>
            <a:r>
              <a:rPr lang="en-US" sz="1600" dirty="0"/>
              <a:t>is the best choice on the basis of strength and coefficient of expansion after irradiation. </a:t>
            </a:r>
            <a:endParaRPr lang="en-US" sz="1600" dirty="0" smtClean="0"/>
          </a:p>
          <a:p>
            <a:pPr lvl="2" indent="-342900">
              <a:buFont typeface="Arial" panose="020B0604020202020204" pitchFamily="34" charset="0"/>
              <a:buChar char="•"/>
            </a:pPr>
            <a:r>
              <a:rPr lang="en-US" sz="1600" dirty="0" smtClean="0"/>
              <a:t>Cylindrical, segmented rod with double layer water cooling (IHEP/</a:t>
            </a:r>
            <a:r>
              <a:rPr lang="en-US" sz="1600" dirty="0" err="1" smtClean="0"/>
              <a:t>Protvino</a:t>
            </a:r>
            <a:r>
              <a:rPr lang="en-US" sz="1600" dirty="0" smtClean="0"/>
              <a:t>  2009).</a:t>
            </a:r>
          </a:p>
          <a:p>
            <a:pPr lvl="2" indent="-342900">
              <a:buFont typeface="Arial" panose="020B0604020202020204" pitchFamily="34" charset="0"/>
              <a:buChar char="•"/>
            </a:pPr>
            <a:r>
              <a:rPr lang="en-US" sz="1600" dirty="0" smtClean="0"/>
              <a:t>RADIATE (upcoming irradiation run at BNL; fatigue testing machine).</a:t>
            </a:r>
          </a:p>
          <a:p>
            <a:pPr lvl="2" indent="-342900">
              <a:buFont typeface="Arial" panose="020B0604020202020204" pitchFamily="34" charset="0"/>
              <a:buChar char="•"/>
            </a:pPr>
            <a:r>
              <a:rPr lang="en-US" sz="1600" dirty="0" err="1" smtClean="0"/>
              <a:t>NuMI</a:t>
            </a:r>
            <a:r>
              <a:rPr lang="en-US" sz="1600" dirty="0" smtClean="0"/>
              <a:t> target NT-02 fin studies (PNNL).</a:t>
            </a:r>
          </a:p>
          <a:p>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16</a:t>
            </a:fld>
            <a:endParaRPr lang="en-US" dirty="0"/>
          </a:p>
        </p:txBody>
      </p:sp>
      <p:sp>
        <p:nvSpPr>
          <p:cNvPr id="9"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0"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3576164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021"/>
            <a:ext cx="8293100" cy="569268"/>
          </a:xfrm>
        </p:spPr>
        <p:txBody>
          <a:bodyPr/>
          <a:lstStyle/>
          <a:p>
            <a:r>
              <a:rPr lang="en-US" sz="2600" dirty="0" smtClean="0"/>
              <a:t>Target R&amp;D activities – </a:t>
            </a:r>
            <a:r>
              <a:rPr lang="en-US" sz="2400" dirty="0" smtClean="0"/>
              <a:t>LBNE/LBNF</a:t>
            </a:r>
            <a:r>
              <a:rPr lang="en-US" sz="2600" dirty="0" smtClean="0"/>
              <a:t> </a:t>
            </a:r>
            <a:endParaRPr lang="en-US" sz="2400" dirty="0"/>
          </a:p>
        </p:txBody>
      </p:sp>
      <p:sp>
        <p:nvSpPr>
          <p:cNvPr id="3" name="Content Placeholder 2"/>
          <p:cNvSpPr>
            <a:spLocks noGrp="1"/>
          </p:cNvSpPr>
          <p:nvPr>
            <p:ph idx="4294967295"/>
          </p:nvPr>
        </p:nvSpPr>
        <p:spPr>
          <a:xfrm>
            <a:off x="457200" y="1003046"/>
            <a:ext cx="8293100" cy="4846638"/>
          </a:xfrm>
          <a:prstGeom prst="rect">
            <a:avLst/>
          </a:prstGeom>
        </p:spPr>
        <p:txBody>
          <a:bodyPr/>
          <a:lstStyle/>
          <a:p>
            <a:pPr lvl="1" indent="-342900">
              <a:buFont typeface="Arial" panose="020B0604020202020204" pitchFamily="34" charset="0"/>
              <a:buChar char="•"/>
            </a:pPr>
            <a:r>
              <a:rPr lang="en-US" sz="2000" dirty="0" smtClean="0"/>
              <a:t>Beryllium</a:t>
            </a:r>
          </a:p>
          <a:p>
            <a:pPr lvl="2" indent="-342900">
              <a:buFont typeface="Arial" panose="020B0604020202020204" pitchFamily="34" charset="0"/>
              <a:buChar char="•"/>
            </a:pPr>
            <a:r>
              <a:rPr lang="en-US" sz="1600" dirty="0" smtClean="0"/>
              <a:t>STFC/RAL, 2010</a:t>
            </a:r>
          </a:p>
          <a:p>
            <a:pPr lvl="2" indent="-342900">
              <a:buFont typeface="Arial" panose="020B0604020202020204" pitchFamily="34" charset="0"/>
              <a:buChar char="•"/>
            </a:pPr>
            <a:r>
              <a:rPr lang="en-US" sz="1600" dirty="0" smtClean="0"/>
              <a:t>RADIATE</a:t>
            </a:r>
          </a:p>
          <a:p>
            <a:pPr lvl="2" indent="-342900">
              <a:buFont typeface="Arial" panose="020B0604020202020204" pitchFamily="34" charset="0"/>
              <a:buChar char="•"/>
            </a:pPr>
            <a:r>
              <a:rPr lang="en-US" sz="1600" dirty="0" err="1" smtClean="0"/>
              <a:t>HiRadMat</a:t>
            </a:r>
            <a:r>
              <a:rPr lang="en-US" sz="1600" dirty="0" smtClean="0"/>
              <a:t> (CERN) thermal shock experiment (September 2015)</a:t>
            </a:r>
          </a:p>
          <a:p>
            <a:pPr lvl="2" indent="-342900">
              <a:buFont typeface="Arial" panose="020B0604020202020204" pitchFamily="34" charset="0"/>
              <a:buChar char="•"/>
            </a:pPr>
            <a:r>
              <a:rPr lang="en-US" sz="1600" dirty="0" smtClean="0"/>
              <a:t>Beryllium fin fatigue and radiation damage studies at </a:t>
            </a:r>
            <a:r>
              <a:rPr lang="en-US" sz="1600" dirty="0" err="1" smtClean="0"/>
              <a:t>NuMI</a:t>
            </a:r>
            <a:r>
              <a:rPr lang="en-US" sz="1600" dirty="0" smtClean="0"/>
              <a:t>/</a:t>
            </a:r>
            <a:r>
              <a:rPr lang="en-US" sz="1600" dirty="0" err="1" smtClean="0"/>
              <a:t>NovA</a:t>
            </a:r>
            <a:endParaRPr lang="en-US" sz="1600" dirty="0" smtClean="0"/>
          </a:p>
          <a:p>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17</a:t>
            </a:fld>
            <a:endParaRPr lang="en-US" dirty="0"/>
          </a:p>
        </p:txBody>
      </p:sp>
      <p:sp>
        <p:nvSpPr>
          <p:cNvPr id="9"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0"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114848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12360" y="1845094"/>
            <a:ext cx="2201450" cy="2492506"/>
          </a:xfrm>
          <a:prstGeom prst="rect">
            <a:avLst/>
          </a:prstGeom>
        </p:spPr>
      </p:pic>
      <p:sp>
        <p:nvSpPr>
          <p:cNvPr id="7" name="Slide Number Placeholder 6"/>
          <p:cNvSpPr>
            <a:spLocks noGrp="1"/>
          </p:cNvSpPr>
          <p:nvPr>
            <p:ph type="sldNum" sz="quarter" idx="18"/>
          </p:nvPr>
        </p:nvSpPr>
        <p:spPr/>
        <p:txBody>
          <a:bodyPr/>
          <a:lstStyle/>
          <a:p>
            <a:pPr>
              <a:defRPr/>
            </a:pPr>
            <a:fld id="{609735B5-E0F8-D44A-A3DE-E2CD0DCDE7CF}" type="slidenum">
              <a:rPr lang="en-US" smtClean="0"/>
              <a:pPr>
                <a:defRPr/>
              </a:pPr>
              <a:t>18</a:t>
            </a:fld>
            <a:endParaRPr lang="en-US" dirty="0"/>
          </a:p>
        </p:txBody>
      </p:sp>
      <p:sp>
        <p:nvSpPr>
          <p:cNvPr id="9" name="Title 8"/>
          <p:cNvSpPr>
            <a:spLocks noGrp="1"/>
          </p:cNvSpPr>
          <p:nvPr>
            <p:ph type="title"/>
          </p:nvPr>
        </p:nvSpPr>
        <p:spPr>
          <a:xfrm>
            <a:off x="457200" y="150842"/>
            <a:ext cx="8293100" cy="647102"/>
          </a:xfrm>
        </p:spPr>
        <p:txBody>
          <a:bodyPr/>
          <a:lstStyle/>
          <a:p>
            <a:r>
              <a:rPr lang="en-US" sz="2800" dirty="0" smtClean="0"/>
              <a:t>Hadron Absorber </a:t>
            </a:r>
            <a:endParaRPr lang="en-US" sz="2800" dirty="0"/>
          </a:p>
        </p:txBody>
      </p:sp>
      <p:pic>
        <p:nvPicPr>
          <p:cNvPr id="2" name="Picture 1"/>
          <p:cNvPicPr>
            <a:picLocks noChangeAspect="1"/>
          </p:cNvPicPr>
          <p:nvPr/>
        </p:nvPicPr>
        <p:blipFill rotWithShape="1">
          <a:blip r:embed="rId3"/>
          <a:srcRect r="1208"/>
          <a:stretch/>
        </p:blipFill>
        <p:spPr>
          <a:xfrm>
            <a:off x="342533" y="1062336"/>
            <a:ext cx="4800967" cy="3706816"/>
          </a:xfrm>
          <a:prstGeom prst="rect">
            <a:avLst/>
          </a:prstGeom>
        </p:spPr>
      </p:pic>
      <p:sp>
        <p:nvSpPr>
          <p:cNvPr id="10" name="TextBox 9"/>
          <p:cNvSpPr txBox="1"/>
          <p:nvPr/>
        </p:nvSpPr>
        <p:spPr>
          <a:xfrm>
            <a:off x="308115" y="733810"/>
            <a:ext cx="4384194" cy="369332"/>
          </a:xfrm>
          <a:prstGeom prst="rect">
            <a:avLst/>
          </a:prstGeom>
          <a:noFill/>
        </p:spPr>
        <p:txBody>
          <a:bodyPr wrap="square" rtlCol="0">
            <a:spAutoFit/>
          </a:bodyPr>
          <a:lstStyle/>
          <a:p>
            <a:r>
              <a:rPr lang="en-US" b="1" dirty="0" smtClean="0">
                <a:solidFill>
                  <a:srgbClr val="00B050"/>
                </a:solidFill>
              </a:rPr>
              <a:t>Absorber Hall and Service Building</a:t>
            </a:r>
            <a:endParaRPr lang="en-US" b="1" dirty="0">
              <a:solidFill>
                <a:srgbClr val="00B050"/>
              </a:solidFill>
            </a:endParaRPr>
          </a:p>
        </p:txBody>
      </p:sp>
      <p:sp>
        <p:nvSpPr>
          <p:cNvPr id="14" name="TextBox 13"/>
          <p:cNvSpPr txBox="1"/>
          <p:nvPr/>
        </p:nvSpPr>
        <p:spPr>
          <a:xfrm>
            <a:off x="3972540" y="188667"/>
            <a:ext cx="3722781" cy="369332"/>
          </a:xfrm>
          <a:prstGeom prst="rect">
            <a:avLst/>
          </a:prstGeom>
          <a:solidFill>
            <a:srgbClr val="F3EE12"/>
          </a:solidFill>
        </p:spPr>
        <p:txBody>
          <a:bodyPr wrap="square" rtlCol="0">
            <a:spAutoFit/>
          </a:bodyPr>
          <a:lstStyle/>
          <a:p>
            <a:r>
              <a:rPr lang="en-US" dirty="0" smtClean="0"/>
              <a:t>The Absorber is designed for 2.4 MW</a:t>
            </a:r>
            <a:endParaRPr lang="en-US" dirty="0"/>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9179" r="30297"/>
          <a:stretch/>
        </p:blipFill>
        <p:spPr>
          <a:xfrm>
            <a:off x="7392286" y="4036934"/>
            <a:ext cx="1372698" cy="1884505"/>
          </a:xfrm>
          <a:prstGeom prst="rect">
            <a:avLst/>
          </a:prstGeom>
        </p:spPr>
      </p:pic>
      <p:sp>
        <p:nvSpPr>
          <p:cNvPr id="22" name="Content Placeholder 2"/>
          <p:cNvSpPr>
            <a:spLocks noGrp="1"/>
          </p:cNvSpPr>
          <p:nvPr>
            <p:ph idx="4294967295"/>
          </p:nvPr>
        </p:nvSpPr>
        <p:spPr>
          <a:xfrm>
            <a:off x="7168664" y="3578454"/>
            <a:ext cx="1832055" cy="374214"/>
          </a:xfrm>
          <a:prstGeom prst="rect">
            <a:avLst/>
          </a:prstGeom>
        </p:spPr>
        <p:txBody>
          <a:bodyPr>
            <a:noAutofit/>
          </a:bodyPr>
          <a:lstStyle/>
          <a:p>
            <a:pPr marL="0" indent="0" algn="ctr">
              <a:buNone/>
            </a:pPr>
            <a:r>
              <a:rPr lang="en-US" sz="1200" dirty="0">
                <a:latin typeface="Arial" panose="020B0604020202020204" pitchFamily="34" charset="0"/>
                <a:cs typeface="Arial" panose="020B0604020202020204" pitchFamily="34" charset="0"/>
              </a:rPr>
              <a:t>C</a:t>
            </a:r>
            <a:r>
              <a:rPr lang="en-US" sz="1200" dirty="0" smtClean="0">
                <a:latin typeface="Arial" panose="020B0604020202020204" pitchFamily="34" charset="0"/>
                <a:cs typeface="Arial" panose="020B0604020202020204" pitchFamily="34" charset="0"/>
              </a:rPr>
              <a:t>ore blocks replaceable (each 1 </a:t>
            </a:r>
            <a:r>
              <a:rPr lang="en-US" sz="1200" dirty="0" err="1" smtClean="0">
                <a:latin typeface="Arial" panose="020B0604020202020204" pitchFamily="34" charset="0"/>
                <a:cs typeface="Arial" panose="020B0604020202020204" pitchFamily="34" charset="0"/>
              </a:rPr>
              <a:t>ft</a:t>
            </a:r>
            <a:r>
              <a:rPr lang="en-US" sz="1200" dirty="0" smtClean="0">
                <a:latin typeface="Arial" panose="020B0604020202020204" pitchFamily="34" charset="0"/>
                <a:cs typeface="Arial" panose="020B0604020202020204" pitchFamily="34" charset="0"/>
              </a:rPr>
              <a:t> thick) </a:t>
            </a:r>
          </a:p>
        </p:txBody>
      </p:sp>
      <p:sp>
        <p:nvSpPr>
          <p:cNvPr id="26" name="TextBox 25"/>
          <p:cNvSpPr txBox="1"/>
          <p:nvPr/>
        </p:nvSpPr>
        <p:spPr>
          <a:xfrm>
            <a:off x="-40315" y="3697432"/>
            <a:ext cx="787395" cy="369332"/>
          </a:xfrm>
          <a:prstGeom prst="rect">
            <a:avLst/>
          </a:prstGeom>
          <a:noFill/>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Beam</a:t>
            </a:r>
            <a:endParaRPr lang="en-US" dirty="0">
              <a:solidFill>
                <a:srgbClr val="C00000"/>
              </a:solidFill>
              <a:latin typeface="Arial" panose="020B0604020202020204" pitchFamily="34" charset="0"/>
              <a:cs typeface="Arial" panose="020B0604020202020204" pitchFamily="34" charset="0"/>
            </a:endParaRPr>
          </a:p>
        </p:txBody>
      </p:sp>
      <p:sp>
        <p:nvSpPr>
          <p:cNvPr id="27" name="TextBox 26"/>
          <p:cNvSpPr txBox="1"/>
          <p:nvPr/>
        </p:nvSpPr>
        <p:spPr>
          <a:xfrm>
            <a:off x="3437631" y="3461817"/>
            <a:ext cx="1764564" cy="646331"/>
          </a:xfrm>
          <a:prstGeom prst="rect">
            <a:avLst/>
          </a:prstGeom>
          <a:noFill/>
        </p:spPr>
        <p:txBody>
          <a:bodyPr wrap="square" rtlCol="0">
            <a:spAutoFit/>
          </a:bodyPr>
          <a:lstStyle/>
          <a:p>
            <a:pPr algn="ctr"/>
            <a:r>
              <a:rPr lang="en-US" dirty="0" smtClean="0"/>
              <a:t>Muon  Shielding (steel)</a:t>
            </a:r>
            <a:endParaRPr lang="en-US" dirty="0"/>
          </a:p>
        </p:txBody>
      </p:sp>
      <p:cxnSp>
        <p:nvCxnSpPr>
          <p:cNvPr id="25" name="Straight Arrow Connector 24"/>
          <p:cNvCxnSpPr/>
          <p:nvPr/>
        </p:nvCxnSpPr>
        <p:spPr>
          <a:xfrm>
            <a:off x="7306640" y="4741174"/>
            <a:ext cx="411052" cy="239964"/>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59775">
            <a:off x="7031339" y="4880082"/>
            <a:ext cx="720069" cy="369332"/>
          </a:xfrm>
          <a:prstGeom prst="rect">
            <a:avLst/>
          </a:prstGeom>
          <a:noFill/>
        </p:spPr>
        <p:txBody>
          <a:bodyPr wrap="none" rtlCol="0">
            <a:spAutoFit/>
          </a:bodyPr>
          <a:lstStyle/>
          <a:p>
            <a:r>
              <a:rPr lang="en-US" dirty="0" smtClean="0"/>
              <a:t>Beam</a:t>
            </a:r>
            <a:endParaRPr lang="en-US" dirty="0"/>
          </a:p>
        </p:txBody>
      </p:sp>
      <p:sp>
        <p:nvSpPr>
          <p:cNvPr id="4" name="TextBox 3"/>
          <p:cNvSpPr txBox="1"/>
          <p:nvPr/>
        </p:nvSpPr>
        <p:spPr>
          <a:xfrm>
            <a:off x="2529621" y="2954353"/>
            <a:ext cx="1420197" cy="369332"/>
          </a:xfrm>
          <a:prstGeom prst="rect">
            <a:avLst/>
          </a:prstGeom>
          <a:noFill/>
        </p:spPr>
        <p:txBody>
          <a:bodyPr wrap="none" rtlCol="0">
            <a:spAutoFit/>
          </a:bodyPr>
          <a:lstStyle/>
          <a:p>
            <a:r>
              <a:rPr lang="en-US" dirty="0" smtClean="0"/>
              <a:t>Muon Alcove</a:t>
            </a:r>
            <a:endParaRPr lang="en-US" dirty="0"/>
          </a:p>
        </p:txBody>
      </p:sp>
      <p:cxnSp>
        <p:nvCxnSpPr>
          <p:cNvPr id="39" name="Straight Arrow Connector 38"/>
          <p:cNvCxnSpPr/>
          <p:nvPr/>
        </p:nvCxnSpPr>
        <p:spPr>
          <a:xfrm flipH="1">
            <a:off x="2434442" y="3330346"/>
            <a:ext cx="581597" cy="51314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422337" y="3875368"/>
            <a:ext cx="370427" cy="42739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318672" y="3784983"/>
            <a:ext cx="159299" cy="9304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5"/>
          <a:stretch>
            <a:fillRect/>
          </a:stretch>
        </p:blipFill>
        <p:spPr>
          <a:xfrm>
            <a:off x="144908" y="4715395"/>
            <a:ext cx="6931301" cy="2088594"/>
          </a:xfrm>
          <a:prstGeom prst="rect">
            <a:avLst/>
          </a:prstGeom>
          <a:ln>
            <a:noFill/>
          </a:ln>
        </p:spPr>
      </p:pic>
      <p:sp>
        <p:nvSpPr>
          <p:cNvPr id="43" name="TextBox 42"/>
          <p:cNvSpPr txBox="1"/>
          <p:nvPr/>
        </p:nvSpPr>
        <p:spPr>
          <a:xfrm>
            <a:off x="3972540" y="4741174"/>
            <a:ext cx="1379285" cy="307777"/>
          </a:xfrm>
          <a:prstGeom prst="rect">
            <a:avLst/>
          </a:prstGeom>
          <a:solidFill>
            <a:schemeClr val="bg1"/>
          </a:solidFill>
        </p:spPr>
        <p:txBody>
          <a:bodyPr wrap="square" rtlCol="0">
            <a:spAutoFit/>
          </a:bodyPr>
          <a:lstStyle/>
          <a:p>
            <a:r>
              <a:rPr lang="en-US" sz="1400" dirty="0" smtClean="0">
                <a:solidFill>
                  <a:srgbClr val="00B0F0"/>
                </a:solidFill>
                <a:latin typeface="Arial" panose="020B0604020202020204" pitchFamily="34" charset="0"/>
                <a:cs typeface="Arial" panose="020B0604020202020204" pitchFamily="34" charset="0"/>
              </a:rPr>
              <a:t>Sculpted Al (9)</a:t>
            </a:r>
            <a:endParaRPr lang="en-US" sz="1400" dirty="0">
              <a:solidFill>
                <a:srgbClr val="00B0F0"/>
              </a:solidFill>
              <a:latin typeface="Arial" panose="020B0604020202020204" pitchFamily="34" charset="0"/>
              <a:cs typeface="Arial" panose="020B0604020202020204" pitchFamily="34" charset="0"/>
            </a:endParaRPr>
          </a:p>
        </p:txBody>
      </p:sp>
      <p:sp>
        <p:nvSpPr>
          <p:cNvPr id="36" name="TextBox 35"/>
          <p:cNvSpPr txBox="1"/>
          <p:nvPr/>
        </p:nvSpPr>
        <p:spPr>
          <a:xfrm>
            <a:off x="265578" y="6403906"/>
            <a:ext cx="1413728" cy="276999"/>
          </a:xfrm>
          <a:prstGeom prst="rect">
            <a:avLst/>
          </a:prstGeom>
          <a:noFill/>
          <a:ln>
            <a:solidFill>
              <a:srgbClr val="F52BCA"/>
            </a:solidFill>
          </a:ln>
        </p:spPr>
        <p:txBody>
          <a:bodyPr wrap="square" rtlCol="0">
            <a:spAutoFit/>
          </a:bodyPr>
          <a:lstStyle/>
          <a:p>
            <a:pPr algn="ctr"/>
            <a:r>
              <a:rPr lang="en-US" sz="1200" b="1" dirty="0" smtClean="0"/>
              <a:t>Hadron Monitor </a:t>
            </a:r>
          </a:p>
        </p:txBody>
      </p:sp>
      <p:cxnSp>
        <p:nvCxnSpPr>
          <p:cNvPr id="35" name="Straight Arrow Connector 34"/>
          <p:cNvCxnSpPr/>
          <p:nvPr/>
        </p:nvCxnSpPr>
        <p:spPr>
          <a:xfrm flipV="1">
            <a:off x="750981" y="5996400"/>
            <a:ext cx="101074" cy="393875"/>
          </a:xfrm>
          <a:prstGeom prst="straightConnector1">
            <a:avLst/>
          </a:prstGeom>
          <a:ln w="19050">
            <a:solidFill>
              <a:srgbClr val="F52BCA"/>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88929" y="642265"/>
            <a:ext cx="3380156" cy="1200329"/>
          </a:xfrm>
          <a:prstGeom prst="rect">
            <a:avLst/>
          </a:prstGeom>
          <a:noFill/>
        </p:spPr>
        <p:txBody>
          <a:bodyPr wrap="none" rtlCol="0">
            <a:spAutoFit/>
          </a:bodyPr>
          <a:lstStyle/>
          <a:p>
            <a:pPr algn="ctr"/>
            <a:r>
              <a:rPr lang="en-US" dirty="0" smtClean="0">
                <a:solidFill>
                  <a:schemeClr val="accent1"/>
                </a:solidFill>
              </a:rPr>
              <a:t>Absorber Cooling</a:t>
            </a:r>
            <a:endParaRPr lang="en-US" dirty="0">
              <a:solidFill>
                <a:schemeClr val="accent1"/>
              </a:solidFill>
            </a:endParaRPr>
          </a:p>
          <a:p>
            <a:r>
              <a:rPr lang="en-US" dirty="0" smtClean="0">
                <a:solidFill>
                  <a:schemeClr val="accent1"/>
                </a:solidFill>
              </a:rPr>
              <a:t>Core</a:t>
            </a:r>
            <a:r>
              <a:rPr lang="en-US" dirty="0" smtClean="0"/>
              <a:t>: water-cooled</a:t>
            </a:r>
          </a:p>
          <a:p>
            <a:r>
              <a:rPr lang="en-US" dirty="0" smtClean="0">
                <a:solidFill>
                  <a:schemeClr val="accent1"/>
                </a:solidFill>
              </a:rPr>
              <a:t>Shielding</a:t>
            </a:r>
            <a:r>
              <a:rPr lang="en-US" dirty="0" smtClean="0"/>
              <a:t>: forced air-cooled</a:t>
            </a:r>
          </a:p>
          <a:p>
            <a:r>
              <a:rPr lang="en-US" dirty="0" smtClean="0">
                <a:solidFill>
                  <a:srgbClr val="FF00FF"/>
                </a:solidFill>
              </a:rPr>
              <a:t>~ 30% of beam power in Absorber</a:t>
            </a:r>
            <a:endParaRPr lang="en-US" dirty="0">
              <a:solidFill>
                <a:srgbClr val="FF00FF"/>
              </a:solidFill>
            </a:endParaRPr>
          </a:p>
        </p:txBody>
      </p:sp>
    </p:spTree>
    <p:extLst>
      <p:ext uri="{BB962C8B-B14F-4D97-AF65-F5344CB8AC3E}">
        <p14:creationId xmlns:p14="http://schemas.microsoft.com/office/powerpoint/2010/main" val="4145909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6AA70CC-5C9F-4901-86E8-D9CA87557859}" type="slidenum">
              <a:rPr lang="en-US" smtClean="0"/>
              <a:t>19</a:t>
            </a:fld>
            <a:endParaRPr lang="en-US"/>
          </a:p>
        </p:txBody>
      </p:sp>
      <p:pic>
        <p:nvPicPr>
          <p:cNvPr id="2" name="Picture 1"/>
          <p:cNvPicPr>
            <a:picLocks noChangeAspect="1"/>
          </p:cNvPicPr>
          <p:nvPr/>
        </p:nvPicPr>
        <p:blipFill>
          <a:blip r:embed="rId2"/>
          <a:stretch>
            <a:fillRect/>
          </a:stretch>
        </p:blipFill>
        <p:spPr>
          <a:xfrm>
            <a:off x="1849581" y="2317700"/>
            <a:ext cx="7063009" cy="3873549"/>
          </a:xfrm>
          <a:prstGeom prst="rect">
            <a:avLst/>
          </a:prstGeom>
        </p:spPr>
      </p:pic>
      <p:sp>
        <p:nvSpPr>
          <p:cNvPr id="10" name="Title 8"/>
          <p:cNvSpPr>
            <a:spLocks noGrp="1"/>
          </p:cNvSpPr>
          <p:nvPr>
            <p:ph type="title"/>
          </p:nvPr>
        </p:nvSpPr>
        <p:spPr>
          <a:xfrm>
            <a:off x="457200" y="150842"/>
            <a:ext cx="8293100" cy="647102"/>
          </a:xfrm>
        </p:spPr>
        <p:txBody>
          <a:bodyPr/>
          <a:lstStyle/>
          <a:p>
            <a:r>
              <a:rPr lang="en-US" sz="2800" dirty="0" smtClean="0"/>
              <a:t>Beamline Muon Detectors in Muon Alcove</a:t>
            </a:r>
            <a:endParaRPr lang="en-US" sz="2800" dirty="0"/>
          </a:p>
        </p:txBody>
      </p:sp>
      <p:pic>
        <p:nvPicPr>
          <p:cNvPr id="7" name="Picture 6"/>
          <p:cNvPicPr>
            <a:picLocks noChangeAspect="1"/>
          </p:cNvPicPr>
          <p:nvPr/>
        </p:nvPicPr>
        <p:blipFill>
          <a:blip r:embed="rId3"/>
          <a:stretch>
            <a:fillRect/>
          </a:stretch>
        </p:blipFill>
        <p:spPr>
          <a:xfrm>
            <a:off x="105642" y="619125"/>
            <a:ext cx="4248150" cy="1786474"/>
          </a:xfrm>
          <a:prstGeom prst="rect">
            <a:avLst/>
          </a:prstGeom>
        </p:spPr>
      </p:pic>
      <p:sp>
        <p:nvSpPr>
          <p:cNvPr id="3" name="TextBox 2"/>
          <p:cNvSpPr txBox="1"/>
          <p:nvPr/>
        </p:nvSpPr>
        <p:spPr>
          <a:xfrm>
            <a:off x="4924425" y="1095125"/>
            <a:ext cx="3861635" cy="369332"/>
          </a:xfrm>
          <a:prstGeom prst="rect">
            <a:avLst/>
          </a:prstGeom>
          <a:noFill/>
        </p:spPr>
        <p:txBody>
          <a:bodyPr wrap="none" rtlCol="0">
            <a:spAutoFit/>
          </a:bodyPr>
          <a:lstStyle/>
          <a:p>
            <a:r>
              <a:rPr lang="en-US" dirty="0" smtClean="0">
                <a:solidFill>
                  <a:srgbClr val="C00000"/>
                </a:solidFill>
              </a:rPr>
              <a:t>Scope just added to the LBNF Beamline</a:t>
            </a:r>
            <a:endParaRPr lang="en-US" dirty="0">
              <a:solidFill>
                <a:srgbClr val="C00000"/>
              </a:solidFill>
            </a:endParaRPr>
          </a:p>
        </p:txBody>
      </p:sp>
      <p:sp>
        <p:nvSpPr>
          <p:cNvPr id="12"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3"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1560619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Outline</a:t>
            </a:r>
            <a:endParaRPr lang="en-US" sz="2800" dirty="0"/>
          </a:p>
        </p:txBody>
      </p:sp>
      <p:sp>
        <p:nvSpPr>
          <p:cNvPr id="3" name="Content Placeholder 2"/>
          <p:cNvSpPr>
            <a:spLocks noGrp="1"/>
          </p:cNvSpPr>
          <p:nvPr>
            <p:ph idx="4294967295"/>
          </p:nvPr>
        </p:nvSpPr>
        <p:spPr>
          <a:xfrm>
            <a:off x="457200" y="955038"/>
            <a:ext cx="8293100" cy="4537546"/>
          </a:xfrm>
          <a:prstGeom prst="rect">
            <a:avLst/>
          </a:prstGeom>
        </p:spPr>
        <p:txBody>
          <a:bodyPr/>
          <a:lstStyle/>
          <a:p>
            <a:pPr marL="342900" indent="-342900">
              <a:buFont typeface="Arial" panose="020B0604020202020204" pitchFamily="34" charset="0"/>
              <a:buChar char="•"/>
            </a:pPr>
            <a:r>
              <a:rPr lang="en-US" sz="2800" dirty="0" smtClean="0">
                <a:solidFill>
                  <a:schemeClr val="tx1">
                    <a:lumMod val="65000"/>
                    <a:lumOff val="35000"/>
                  </a:schemeClr>
                </a:solidFill>
              </a:rPr>
              <a:t>LBNF/DUNE Introduction</a:t>
            </a:r>
          </a:p>
          <a:p>
            <a:pPr marL="342900" indent="-342900">
              <a:buFont typeface="Arial" panose="020B0604020202020204" pitchFamily="34" charset="0"/>
              <a:buChar char="•"/>
            </a:pPr>
            <a:r>
              <a:rPr lang="en-US" sz="2800" dirty="0" smtClean="0">
                <a:solidFill>
                  <a:schemeClr val="tx1">
                    <a:lumMod val="65000"/>
                    <a:lumOff val="35000"/>
                  </a:schemeClr>
                </a:solidFill>
              </a:rPr>
              <a:t>LBNF Beamline design status</a:t>
            </a:r>
          </a:p>
          <a:p>
            <a:pPr marL="342900" indent="-342900">
              <a:buFont typeface="Arial" panose="020B0604020202020204" pitchFamily="34" charset="0"/>
              <a:buChar char="•"/>
            </a:pPr>
            <a:r>
              <a:rPr lang="en-US" sz="2800" dirty="0" smtClean="0">
                <a:solidFill>
                  <a:schemeClr val="tx1">
                    <a:lumMod val="65000"/>
                    <a:lumOff val="35000"/>
                  </a:schemeClr>
                </a:solidFill>
              </a:rPr>
              <a:t>Target R&amp;D Activities</a:t>
            </a:r>
          </a:p>
          <a:p>
            <a:pPr>
              <a:buFont typeface="Arial" panose="020B0604020202020204" pitchFamily="34" charset="0"/>
              <a:buChar char="•"/>
            </a:pPr>
            <a:r>
              <a:rPr lang="en-US" sz="2800" dirty="0">
                <a:solidFill>
                  <a:schemeClr val="tx1">
                    <a:lumMod val="65000"/>
                    <a:lumOff val="35000"/>
                  </a:schemeClr>
                </a:solidFill>
              </a:rPr>
              <a:t>LBNF Beamline plans for the near future</a:t>
            </a:r>
            <a:endParaRPr lang="en-US" sz="2800" dirty="0" smtClean="0">
              <a:solidFill>
                <a:schemeClr val="tx1">
                  <a:lumMod val="65000"/>
                  <a:lumOff val="35000"/>
                </a:schemeClr>
              </a:solidFill>
            </a:endParaRPr>
          </a:p>
          <a:p>
            <a:pPr marL="0" indent="0">
              <a:buNone/>
            </a:pPr>
            <a:endParaRPr lang="en-US" dirty="0"/>
          </a:p>
          <a:p>
            <a:pPr marL="342900" indent="-342900">
              <a:buFont typeface="Arial" panose="020B0604020202020204" pitchFamily="34" charset="0"/>
              <a:buChar char="•"/>
            </a:pPr>
            <a:endParaRPr lang="en-US" dirty="0"/>
          </a:p>
        </p:txBody>
      </p:sp>
      <p:sp>
        <p:nvSpPr>
          <p:cNvPr id="4" name="Date Placeholder 3"/>
          <p:cNvSpPr>
            <a:spLocks noGrp="1"/>
          </p:cNvSpPr>
          <p:nvPr>
            <p:ph type="dt" sz="half" idx="10"/>
          </p:nvPr>
        </p:nvSpPr>
        <p:spPr/>
        <p:txBody>
          <a:bodyPr/>
          <a:lstStyle/>
          <a:p>
            <a:pPr>
              <a:defRPr/>
            </a:pPr>
            <a:r>
              <a:rPr lang="en-US" dirty="0" smtClean="0"/>
              <a:t>11.12.15</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2</a:t>
            </a:fld>
            <a:endParaRPr lang="en-US" dirty="0"/>
          </a:p>
        </p:txBody>
      </p:sp>
      <p:sp>
        <p:nvSpPr>
          <p:cNvPr id="8" name="Footer Placeholder 4"/>
          <p:cNvSpPr>
            <a:spLocks noGrp="1"/>
          </p:cNvSpPr>
          <p:nvPr>
            <p:ph type="ftr" sz="quarter" idx="11"/>
          </p:nvPr>
        </p:nvSpPr>
        <p:spPr>
          <a:xfrm>
            <a:off x="2116138" y="6488430"/>
            <a:ext cx="5616575" cy="187325"/>
          </a:xfrm>
        </p:spPr>
        <p:txBody>
          <a:bodyPr/>
          <a:lstStyle/>
          <a:p>
            <a:pPr>
              <a:defRPr/>
            </a:pPr>
            <a:r>
              <a:rPr lang="en-US" dirty="0" smtClean="0"/>
              <a:t>Vaia Papadimitriou | Overview of Beamline Design &amp; Target R&amp;D activities </a:t>
            </a:r>
            <a:endParaRPr lang="en-US" dirty="0"/>
          </a:p>
        </p:txBody>
      </p:sp>
    </p:spTree>
    <p:extLst>
      <p:ext uri="{BB962C8B-B14F-4D97-AF65-F5344CB8AC3E}">
        <p14:creationId xmlns:p14="http://schemas.microsoft.com/office/powerpoint/2010/main" val="154596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46" y="432610"/>
            <a:ext cx="8847786" cy="569268"/>
          </a:xfrm>
        </p:spPr>
        <p:txBody>
          <a:bodyPr/>
          <a:lstStyle/>
          <a:p>
            <a:r>
              <a:rPr lang="en-US" sz="2800" dirty="0" smtClean="0"/>
              <a:t>Conclusions of the CD-1 Refresh Review - Beamline</a:t>
            </a:r>
            <a:endParaRPr lang="en-US" sz="2800"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20</a:t>
            </a:fld>
            <a:endParaRPr lang="en-US" dirty="0"/>
          </a:p>
        </p:txBody>
      </p:sp>
      <p:pic>
        <p:nvPicPr>
          <p:cNvPr id="9" name="Picture 8"/>
          <p:cNvPicPr>
            <a:picLocks noChangeAspect="1"/>
          </p:cNvPicPr>
          <p:nvPr/>
        </p:nvPicPr>
        <p:blipFill>
          <a:blip r:embed="rId2"/>
          <a:stretch>
            <a:fillRect/>
          </a:stretch>
        </p:blipFill>
        <p:spPr>
          <a:xfrm>
            <a:off x="539839" y="3511512"/>
            <a:ext cx="8077200" cy="2276475"/>
          </a:xfrm>
          <a:prstGeom prst="rect">
            <a:avLst/>
          </a:prstGeom>
        </p:spPr>
      </p:pic>
      <p:pic>
        <p:nvPicPr>
          <p:cNvPr id="10" name="Picture 9"/>
          <p:cNvPicPr>
            <a:picLocks noChangeAspect="1"/>
          </p:cNvPicPr>
          <p:nvPr/>
        </p:nvPicPr>
        <p:blipFill>
          <a:blip r:embed="rId3"/>
          <a:stretch>
            <a:fillRect/>
          </a:stretch>
        </p:blipFill>
        <p:spPr>
          <a:xfrm>
            <a:off x="454025" y="2275280"/>
            <a:ext cx="7924800" cy="800100"/>
          </a:xfrm>
          <a:prstGeom prst="rect">
            <a:avLst/>
          </a:prstGeom>
        </p:spPr>
      </p:pic>
      <p:pic>
        <p:nvPicPr>
          <p:cNvPr id="11" name="Picture 10"/>
          <p:cNvPicPr>
            <a:picLocks noChangeAspect="1"/>
          </p:cNvPicPr>
          <p:nvPr/>
        </p:nvPicPr>
        <p:blipFill rotWithShape="1">
          <a:blip r:embed="rId4"/>
          <a:srcRect b="43815"/>
          <a:stretch/>
        </p:blipFill>
        <p:spPr>
          <a:xfrm>
            <a:off x="250370" y="1001878"/>
            <a:ext cx="8614229" cy="1003059"/>
          </a:xfrm>
          <a:prstGeom prst="rect">
            <a:avLst/>
          </a:prstGeom>
        </p:spPr>
      </p:pic>
      <p:sp>
        <p:nvSpPr>
          <p:cNvPr id="12"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8"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37179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46" y="432610"/>
            <a:ext cx="8847786" cy="569268"/>
          </a:xfrm>
        </p:spPr>
        <p:txBody>
          <a:bodyPr/>
          <a:lstStyle/>
          <a:p>
            <a:r>
              <a:rPr lang="en-US" sz="2800" dirty="0" smtClean="0"/>
              <a:t>Conclusions of the CD-1 Refresh Review - Beamline</a:t>
            </a:r>
            <a:endParaRPr lang="en-US" sz="2800"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21</a:t>
            </a:fld>
            <a:endParaRPr lang="en-US" dirty="0"/>
          </a:p>
        </p:txBody>
      </p:sp>
      <p:pic>
        <p:nvPicPr>
          <p:cNvPr id="3" name="Picture 2"/>
          <p:cNvPicPr>
            <a:picLocks noChangeAspect="1"/>
          </p:cNvPicPr>
          <p:nvPr/>
        </p:nvPicPr>
        <p:blipFill>
          <a:blip r:embed="rId2"/>
          <a:stretch>
            <a:fillRect/>
          </a:stretch>
        </p:blipFill>
        <p:spPr>
          <a:xfrm>
            <a:off x="338138" y="1149123"/>
            <a:ext cx="2419350" cy="466725"/>
          </a:xfrm>
          <a:prstGeom prst="rect">
            <a:avLst/>
          </a:prstGeom>
        </p:spPr>
      </p:pic>
      <p:pic>
        <p:nvPicPr>
          <p:cNvPr id="7" name="Picture 6"/>
          <p:cNvPicPr>
            <a:picLocks noChangeAspect="1"/>
          </p:cNvPicPr>
          <p:nvPr/>
        </p:nvPicPr>
        <p:blipFill>
          <a:blip r:embed="rId3"/>
          <a:stretch>
            <a:fillRect/>
          </a:stretch>
        </p:blipFill>
        <p:spPr>
          <a:xfrm>
            <a:off x="394608" y="1763093"/>
            <a:ext cx="8067675" cy="2228850"/>
          </a:xfrm>
          <a:prstGeom prst="rect">
            <a:avLst/>
          </a:prstGeom>
        </p:spPr>
      </p:pic>
      <p:pic>
        <p:nvPicPr>
          <p:cNvPr id="10" name="Picture 9"/>
          <p:cNvPicPr>
            <a:picLocks noChangeAspect="1"/>
          </p:cNvPicPr>
          <p:nvPr/>
        </p:nvPicPr>
        <p:blipFill>
          <a:blip r:embed="rId4"/>
          <a:stretch>
            <a:fillRect/>
          </a:stretch>
        </p:blipFill>
        <p:spPr>
          <a:xfrm>
            <a:off x="394608" y="3934400"/>
            <a:ext cx="7772400" cy="619125"/>
          </a:xfrm>
          <a:prstGeom prst="rect">
            <a:avLst/>
          </a:prstGeom>
        </p:spPr>
      </p:pic>
      <p:pic>
        <p:nvPicPr>
          <p:cNvPr id="11" name="Picture 10"/>
          <p:cNvPicPr>
            <a:picLocks noChangeAspect="1"/>
          </p:cNvPicPr>
          <p:nvPr/>
        </p:nvPicPr>
        <p:blipFill>
          <a:blip r:embed="rId5"/>
          <a:stretch>
            <a:fillRect/>
          </a:stretch>
        </p:blipFill>
        <p:spPr>
          <a:xfrm>
            <a:off x="392793" y="4698123"/>
            <a:ext cx="7924800" cy="1228725"/>
          </a:xfrm>
          <a:prstGeom prst="rect">
            <a:avLst/>
          </a:prstGeom>
        </p:spPr>
      </p:pic>
      <p:sp>
        <p:nvSpPr>
          <p:cNvPr id="12"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9"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714455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588" y="83433"/>
            <a:ext cx="8293100" cy="569268"/>
          </a:xfrm>
        </p:spPr>
        <p:txBody>
          <a:bodyPr/>
          <a:lstStyle/>
          <a:p>
            <a:pPr algn="ctr"/>
            <a:r>
              <a:rPr lang="en-US" sz="2400" dirty="0" smtClean="0"/>
              <a:t>LBNF/DUNE - </a:t>
            </a:r>
            <a:r>
              <a:rPr lang="en-US" sz="2400" dirty="0"/>
              <a:t>Schedule Summary Overview</a:t>
            </a:r>
            <a:r>
              <a:rPr lang="en-US" sz="2400" dirty="0" smtClean="0"/>
              <a:t/>
            </a:r>
            <a:br>
              <a:rPr lang="en-US" sz="2400" dirty="0" smtClean="0"/>
            </a:br>
            <a:endParaRPr lang="en-US" sz="1600"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22</a:t>
            </a:fld>
            <a:endParaRPr lang="en-US" dirty="0"/>
          </a:p>
        </p:txBody>
      </p:sp>
      <p:graphicFrame>
        <p:nvGraphicFramePr>
          <p:cNvPr id="97" name="Chart 96"/>
          <p:cNvGraphicFramePr>
            <a:graphicFrameLocks noGrp="1"/>
          </p:cNvGraphicFramePr>
          <p:nvPr>
            <p:extLst/>
          </p:nvPr>
        </p:nvGraphicFramePr>
        <p:xfrm>
          <a:off x="534477" y="468705"/>
          <a:ext cx="4440195" cy="5190783"/>
        </p:xfrm>
        <a:graphic>
          <a:graphicData uri="http://schemas.openxmlformats.org/drawingml/2006/chart">
            <c:chart xmlns:c="http://schemas.openxmlformats.org/drawingml/2006/chart" xmlns:r="http://schemas.openxmlformats.org/officeDocument/2006/relationships" r:id="rId3"/>
          </a:graphicData>
        </a:graphic>
      </p:graphicFrame>
      <p:sp>
        <p:nvSpPr>
          <p:cNvPr id="292" name="Right Arrow 291"/>
          <p:cNvSpPr/>
          <p:nvPr/>
        </p:nvSpPr>
        <p:spPr>
          <a:xfrm>
            <a:off x="285075" y="4388787"/>
            <a:ext cx="8817479" cy="1217050"/>
          </a:xfrm>
          <a:prstGeom prst="rightArrow">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3" name="Freeform 292"/>
          <p:cNvSpPr/>
          <p:nvPr/>
        </p:nvSpPr>
        <p:spPr>
          <a:xfrm>
            <a:off x="8010126" y="4720897"/>
            <a:ext cx="469906" cy="567797"/>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p:txBody>
      </p:sp>
      <p:sp>
        <p:nvSpPr>
          <p:cNvPr id="294" name="Freeform 293"/>
          <p:cNvSpPr/>
          <p:nvPr/>
        </p:nvSpPr>
        <p:spPr>
          <a:xfrm>
            <a:off x="7772125" y="4703478"/>
            <a:ext cx="469906" cy="585216"/>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p:txBody>
      </p:sp>
      <p:sp>
        <p:nvSpPr>
          <p:cNvPr id="295" name="Freeform 294"/>
          <p:cNvSpPr/>
          <p:nvPr/>
        </p:nvSpPr>
        <p:spPr>
          <a:xfrm>
            <a:off x="7208237" y="4703478"/>
            <a:ext cx="469906" cy="585216"/>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FY27</a:t>
            </a:r>
          </a:p>
        </p:txBody>
      </p:sp>
      <p:sp>
        <p:nvSpPr>
          <p:cNvPr id="296" name="Freeform 295"/>
          <p:cNvSpPr/>
          <p:nvPr/>
        </p:nvSpPr>
        <p:spPr>
          <a:xfrm>
            <a:off x="6644350"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FY26</a:t>
            </a:r>
          </a:p>
        </p:txBody>
      </p:sp>
      <p:sp>
        <p:nvSpPr>
          <p:cNvPr id="297" name="Freeform 296"/>
          <p:cNvSpPr/>
          <p:nvPr/>
        </p:nvSpPr>
        <p:spPr>
          <a:xfrm>
            <a:off x="6080463"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FY25</a:t>
            </a:r>
          </a:p>
        </p:txBody>
      </p:sp>
      <p:sp>
        <p:nvSpPr>
          <p:cNvPr id="298" name="Freeform 297"/>
          <p:cNvSpPr/>
          <p:nvPr/>
        </p:nvSpPr>
        <p:spPr>
          <a:xfrm>
            <a:off x="5516575"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FY24</a:t>
            </a:r>
          </a:p>
        </p:txBody>
      </p:sp>
      <p:sp>
        <p:nvSpPr>
          <p:cNvPr id="299" name="Freeform 298"/>
          <p:cNvSpPr/>
          <p:nvPr/>
        </p:nvSpPr>
        <p:spPr>
          <a:xfrm>
            <a:off x="4952688"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FY23</a:t>
            </a:r>
          </a:p>
        </p:txBody>
      </p:sp>
      <p:sp>
        <p:nvSpPr>
          <p:cNvPr id="300" name="Freeform 299"/>
          <p:cNvSpPr/>
          <p:nvPr/>
        </p:nvSpPr>
        <p:spPr>
          <a:xfrm>
            <a:off x="4388800"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FY22</a:t>
            </a:r>
          </a:p>
        </p:txBody>
      </p:sp>
      <p:sp>
        <p:nvSpPr>
          <p:cNvPr id="301" name="Freeform 300"/>
          <p:cNvSpPr/>
          <p:nvPr/>
        </p:nvSpPr>
        <p:spPr>
          <a:xfrm>
            <a:off x="3824913"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FY21</a:t>
            </a:r>
          </a:p>
        </p:txBody>
      </p:sp>
      <p:sp>
        <p:nvSpPr>
          <p:cNvPr id="302" name="Freeform 301"/>
          <p:cNvSpPr/>
          <p:nvPr/>
        </p:nvSpPr>
        <p:spPr>
          <a:xfrm>
            <a:off x="3261025"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FY20</a:t>
            </a:r>
          </a:p>
        </p:txBody>
      </p:sp>
      <p:sp>
        <p:nvSpPr>
          <p:cNvPr id="303" name="Freeform 302"/>
          <p:cNvSpPr/>
          <p:nvPr/>
        </p:nvSpPr>
        <p:spPr>
          <a:xfrm>
            <a:off x="2697138"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FY19</a:t>
            </a:r>
          </a:p>
        </p:txBody>
      </p:sp>
      <p:sp>
        <p:nvSpPr>
          <p:cNvPr id="304" name="Freeform 303"/>
          <p:cNvSpPr/>
          <p:nvPr/>
        </p:nvSpPr>
        <p:spPr>
          <a:xfrm>
            <a:off x="2133250"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FY18</a:t>
            </a:r>
          </a:p>
        </p:txBody>
      </p:sp>
      <p:sp>
        <p:nvSpPr>
          <p:cNvPr id="305" name="Freeform 304"/>
          <p:cNvSpPr/>
          <p:nvPr/>
        </p:nvSpPr>
        <p:spPr>
          <a:xfrm>
            <a:off x="1569363" y="4689050"/>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FY17</a:t>
            </a:r>
          </a:p>
        </p:txBody>
      </p:sp>
      <p:sp>
        <p:nvSpPr>
          <p:cNvPr id="306" name="Freeform 305"/>
          <p:cNvSpPr/>
          <p:nvPr/>
        </p:nvSpPr>
        <p:spPr>
          <a:xfrm>
            <a:off x="932366" y="4692381"/>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FY16</a:t>
            </a:r>
          </a:p>
        </p:txBody>
      </p:sp>
      <p:cxnSp>
        <p:nvCxnSpPr>
          <p:cNvPr id="307" name="Straight Connector 306"/>
          <p:cNvCxnSpPr/>
          <p:nvPr/>
        </p:nvCxnSpPr>
        <p:spPr>
          <a:xfrm>
            <a:off x="1479507"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08" name="Straight Connector 307"/>
          <p:cNvCxnSpPr/>
          <p:nvPr/>
        </p:nvCxnSpPr>
        <p:spPr>
          <a:xfrm>
            <a:off x="2036723"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09" name="Straight Connector 308"/>
          <p:cNvCxnSpPr/>
          <p:nvPr/>
        </p:nvCxnSpPr>
        <p:spPr>
          <a:xfrm>
            <a:off x="885767"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0" name="Straight Connector 309"/>
          <p:cNvCxnSpPr/>
          <p:nvPr/>
        </p:nvCxnSpPr>
        <p:spPr>
          <a:xfrm>
            <a:off x="2602171"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1" name="Straight Connector 310"/>
          <p:cNvCxnSpPr/>
          <p:nvPr/>
        </p:nvCxnSpPr>
        <p:spPr>
          <a:xfrm>
            <a:off x="3173059"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2" name="Straight Connector 311"/>
          <p:cNvCxnSpPr/>
          <p:nvPr/>
        </p:nvCxnSpPr>
        <p:spPr>
          <a:xfrm>
            <a:off x="3741227"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3" name="Straight Connector 312"/>
          <p:cNvCxnSpPr/>
          <p:nvPr/>
        </p:nvCxnSpPr>
        <p:spPr>
          <a:xfrm>
            <a:off x="4309395"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4" name="Straight Connector 313"/>
          <p:cNvCxnSpPr/>
          <p:nvPr/>
        </p:nvCxnSpPr>
        <p:spPr>
          <a:xfrm>
            <a:off x="4878526"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5" name="Straight Connector 314"/>
          <p:cNvCxnSpPr/>
          <p:nvPr/>
        </p:nvCxnSpPr>
        <p:spPr>
          <a:xfrm>
            <a:off x="5445731"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6" name="Straight Connector 315"/>
          <p:cNvCxnSpPr/>
          <p:nvPr/>
        </p:nvCxnSpPr>
        <p:spPr>
          <a:xfrm>
            <a:off x="6013899"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7" name="Straight Connector 316"/>
          <p:cNvCxnSpPr/>
          <p:nvPr/>
        </p:nvCxnSpPr>
        <p:spPr>
          <a:xfrm>
            <a:off x="6582067"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8" name="Straight Connector 317"/>
          <p:cNvCxnSpPr/>
          <p:nvPr/>
        </p:nvCxnSpPr>
        <p:spPr>
          <a:xfrm>
            <a:off x="7150235" y="4703478"/>
            <a:ext cx="0" cy="585216"/>
          </a:xfrm>
          <a:prstGeom prst="line">
            <a:avLst/>
          </a:prstGeom>
          <a:effectLst/>
        </p:spPr>
        <p:style>
          <a:lnRef idx="2">
            <a:schemeClr val="dk1"/>
          </a:lnRef>
          <a:fillRef idx="0">
            <a:schemeClr val="dk1"/>
          </a:fillRef>
          <a:effectRef idx="1">
            <a:schemeClr val="dk1"/>
          </a:effectRef>
          <a:fontRef idx="minor">
            <a:schemeClr val="tx1"/>
          </a:fontRef>
        </p:style>
      </p:cxnSp>
      <p:cxnSp>
        <p:nvCxnSpPr>
          <p:cNvPr id="319" name="Straight Connector 318"/>
          <p:cNvCxnSpPr/>
          <p:nvPr/>
        </p:nvCxnSpPr>
        <p:spPr>
          <a:xfrm>
            <a:off x="7718403" y="4703478"/>
            <a:ext cx="0" cy="585216"/>
          </a:xfrm>
          <a:prstGeom prst="line">
            <a:avLst/>
          </a:prstGeom>
          <a:effectLst/>
        </p:spPr>
        <p:style>
          <a:lnRef idx="2">
            <a:schemeClr val="dk1"/>
          </a:lnRef>
          <a:fillRef idx="0">
            <a:schemeClr val="dk1"/>
          </a:fillRef>
          <a:effectRef idx="1">
            <a:schemeClr val="dk1"/>
          </a:effectRef>
          <a:fontRef idx="minor">
            <a:schemeClr val="tx1"/>
          </a:fontRef>
        </p:style>
      </p:cxnSp>
      <p:sp>
        <p:nvSpPr>
          <p:cNvPr id="320" name="Freeform 319"/>
          <p:cNvSpPr/>
          <p:nvPr/>
        </p:nvSpPr>
        <p:spPr>
          <a:xfrm>
            <a:off x="324820" y="4691976"/>
            <a:ext cx="469906" cy="610350"/>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FY15</a:t>
            </a:r>
          </a:p>
        </p:txBody>
      </p:sp>
      <p:sp>
        <p:nvSpPr>
          <p:cNvPr id="323" name="TextBox 322"/>
          <p:cNvSpPr txBox="1"/>
          <p:nvPr/>
        </p:nvSpPr>
        <p:spPr>
          <a:xfrm>
            <a:off x="6605009" y="2547290"/>
            <a:ext cx="2148213" cy="276999"/>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solidFill>
                <a:latin typeface="Calibri" charset="0"/>
              </a:rPr>
              <a:t>Fill &amp; Commission </a:t>
            </a:r>
            <a:r>
              <a:rPr lang="en-US" sz="1200" b="1" dirty="0" smtClean="0">
                <a:solidFill>
                  <a:prstClr val="black"/>
                </a:solidFill>
                <a:latin typeface="Calibri" charset="0"/>
              </a:rPr>
              <a:t>Det </a:t>
            </a:r>
            <a:r>
              <a:rPr lang="en-US" sz="1200" b="1" dirty="0">
                <a:solidFill>
                  <a:prstClr val="black"/>
                </a:solidFill>
                <a:latin typeface="Calibri" charset="0"/>
              </a:rPr>
              <a:t>#</a:t>
            </a:r>
            <a:r>
              <a:rPr lang="en-US" sz="1200" b="1" dirty="0" smtClean="0">
                <a:solidFill>
                  <a:prstClr val="black"/>
                </a:solidFill>
                <a:latin typeface="Calibri" charset="0"/>
              </a:rPr>
              <a:t>1-2</a:t>
            </a:r>
            <a:endParaRPr lang="en-US" sz="1200" b="1" dirty="0">
              <a:solidFill>
                <a:prstClr val="black"/>
              </a:solidFill>
              <a:latin typeface="Calibri" charset="0"/>
            </a:endParaRPr>
          </a:p>
        </p:txBody>
      </p:sp>
      <p:cxnSp>
        <p:nvCxnSpPr>
          <p:cNvPr id="324" name="Straight Connector 323"/>
          <p:cNvCxnSpPr/>
          <p:nvPr/>
        </p:nvCxnSpPr>
        <p:spPr>
          <a:xfrm>
            <a:off x="-109492" y="766509"/>
            <a:ext cx="2398" cy="3639312"/>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325" name="4-Point Star 324"/>
          <p:cNvSpPr/>
          <p:nvPr/>
        </p:nvSpPr>
        <p:spPr>
          <a:xfrm>
            <a:off x="805589" y="4745994"/>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26" name="4-Point Star 325"/>
          <p:cNvSpPr/>
          <p:nvPr/>
        </p:nvSpPr>
        <p:spPr>
          <a:xfrm>
            <a:off x="3202391" y="4761447"/>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cxnSp>
        <p:nvCxnSpPr>
          <p:cNvPr id="333" name="Straight Connector 332"/>
          <p:cNvCxnSpPr/>
          <p:nvPr/>
        </p:nvCxnSpPr>
        <p:spPr>
          <a:xfrm>
            <a:off x="1209757" y="1067891"/>
            <a:ext cx="2398" cy="3639312"/>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334" name="TextBox 333"/>
          <p:cNvSpPr txBox="1"/>
          <p:nvPr/>
        </p:nvSpPr>
        <p:spPr>
          <a:xfrm>
            <a:off x="999998" y="537793"/>
            <a:ext cx="908415" cy="553998"/>
          </a:xfrm>
          <a:prstGeom prst="rect">
            <a:avLst/>
          </a:prstGeom>
          <a:noFill/>
        </p:spPr>
        <p:txBody>
          <a:bodyPr wrap="square" rtlCol="0">
            <a:spAutoFit/>
          </a:bodyPr>
          <a:lstStyle/>
          <a:p>
            <a:pPr algn="ctr" defTabSz="457200" fontAlgn="base">
              <a:spcBef>
                <a:spcPct val="0"/>
              </a:spcBef>
              <a:spcAft>
                <a:spcPct val="0"/>
              </a:spcAft>
            </a:pPr>
            <a:r>
              <a:rPr lang="en-US" sz="1000" b="1" dirty="0" smtClean="0">
                <a:solidFill>
                  <a:prstClr val="black"/>
                </a:solidFill>
              </a:rPr>
              <a:t>Mar</a:t>
            </a:r>
            <a:r>
              <a:rPr lang="en-US" sz="1000" b="1" dirty="0" smtClean="0">
                <a:solidFill>
                  <a:prstClr val="black"/>
                </a:solidFill>
                <a:latin typeface="Calibri" charset="0"/>
              </a:rPr>
              <a:t>-16</a:t>
            </a:r>
            <a:endParaRPr lang="en-US" sz="1000" b="1" dirty="0">
              <a:solidFill>
                <a:prstClr val="black"/>
              </a:solidFill>
              <a:latin typeface="Calibri" charset="0"/>
            </a:endParaRPr>
          </a:p>
          <a:p>
            <a:pPr algn="ctr" defTabSz="457200" fontAlgn="base">
              <a:spcBef>
                <a:spcPct val="0"/>
              </a:spcBef>
              <a:spcAft>
                <a:spcPct val="0"/>
              </a:spcAft>
            </a:pPr>
            <a:r>
              <a:rPr lang="en-US" sz="1000" b="1" dirty="0">
                <a:solidFill>
                  <a:prstClr val="black"/>
                </a:solidFill>
                <a:latin typeface="Calibri" charset="0"/>
              </a:rPr>
              <a:t>CD-3a Approval</a:t>
            </a:r>
          </a:p>
        </p:txBody>
      </p:sp>
      <p:sp>
        <p:nvSpPr>
          <p:cNvPr id="335" name="4-Point Star 334"/>
          <p:cNvSpPr/>
          <p:nvPr/>
        </p:nvSpPr>
        <p:spPr>
          <a:xfrm>
            <a:off x="1131736" y="4756970"/>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36" name="TextBox 335"/>
          <p:cNvSpPr txBox="1"/>
          <p:nvPr/>
        </p:nvSpPr>
        <p:spPr>
          <a:xfrm>
            <a:off x="7249294" y="543279"/>
            <a:ext cx="839191" cy="553998"/>
          </a:xfrm>
          <a:prstGeom prst="rect">
            <a:avLst/>
          </a:prstGeom>
          <a:noFill/>
        </p:spPr>
        <p:txBody>
          <a:bodyPr wrap="square" rtlCol="0">
            <a:spAutoFit/>
          </a:bodyPr>
          <a:lstStyle/>
          <a:p>
            <a:pPr defTabSz="457200" fontAlgn="base">
              <a:spcBef>
                <a:spcPct val="0"/>
              </a:spcBef>
              <a:spcAft>
                <a:spcPct val="0"/>
              </a:spcAft>
            </a:pPr>
            <a:r>
              <a:rPr lang="en-US" sz="1000" b="1" dirty="0" smtClean="0">
                <a:solidFill>
                  <a:prstClr val="black"/>
                </a:solidFill>
              </a:rPr>
              <a:t>Apr</a:t>
            </a:r>
            <a:r>
              <a:rPr lang="en-US" sz="1000" b="1" dirty="0" smtClean="0">
                <a:solidFill>
                  <a:prstClr val="black"/>
                </a:solidFill>
                <a:latin typeface="Calibri" charset="0"/>
              </a:rPr>
              <a:t>-27</a:t>
            </a:r>
            <a:endParaRPr lang="en-US" sz="1000" b="1" dirty="0">
              <a:solidFill>
                <a:prstClr val="black"/>
              </a:solidFill>
              <a:latin typeface="Calibri" charset="0"/>
            </a:endParaRPr>
          </a:p>
          <a:p>
            <a:pPr defTabSz="457200" fontAlgn="base">
              <a:spcBef>
                <a:spcPct val="0"/>
              </a:spcBef>
              <a:spcAft>
                <a:spcPct val="0"/>
              </a:spcAft>
            </a:pPr>
            <a:r>
              <a:rPr lang="en-US" sz="1000" b="1" dirty="0" smtClean="0">
                <a:solidFill>
                  <a:prstClr val="black"/>
                </a:solidFill>
                <a:latin typeface="Calibri" charset="0"/>
              </a:rPr>
              <a:t>CD-4 </a:t>
            </a:r>
            <a:r>
              <a:rPr lang="en-US" sz="1000" b="1" dirty="0">
                <a:solidFill>
                  <a:prstClr val="black"/>
                </a:solidFill>
                <a:latin typeface="Calibri" charset="0"/>
              </a:rPr>
              <a:t>(early completion)</a:t>
            </a:r>
          </a:p>
        </p:txBody>
      </p:sp>
      <p:cxnSp>
        <p:nvCxnSpPr>
          <p:cNvPr id="337" name="Straight Connector 336"/>
          <p:cNvCxnSpPr/>
          <p:nvPr/>
        </p:nvCxnSpPr>
        <p:spPr>
          <a:xfrm flipH="1">
            <a:off x="7391746" y="1059756"/>
            <a:ext cx="10369" cy="3639312"/>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338" name="4-Point Star 337"/>
          <p:cNvSpPr/>
          <p:nvPr/>
        </p:nvSpPr>
        <p:spPr>
          <a:xfrm>
            <a:off x="7315918" y="4759611"/>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39" name="Freeform 338"/>
          <p:cNvSpPr/>
          <p:nvPr/>
        </p:nvSpPr>
        <p:spPr>
          <a:xfrm>
            <a:off x="7745822" y="4694206"/>
            <a:ext cx="469906" cy="585216"/>
          </a:xfrm>
          <a:custGeom>
            <a:avLst/>
            <a:gdLst>
              <a:gd name="connsiteX0" fmla="*/ 0 w 469906"/>
              <a:gd name="connsiteY0" fmla="*/ 0 h 610350"/>
              <a:gd name="connsiteX1" fmla="*/ 469906 w 469906"/>
              <a:gd name="connsiteY1" fmla="*/ 0 h 610350"/>
              <a:gd name="connsiteX2" fmla="*/ 469906 w 469906"/>
              <a:gd name="connsiteY2" fmla="*/ 610350 h 610350"/>
              <a:gd name="connsiteX3" fmla="*/ 0 w 469906"/>
              <a:gd name="connsiteY3" fmla="*/ 610350 h 610350"/>
              <a:gd name="connsiteX4" fmla="*/ 0 w 469906"/>
              <a:gd name="connsiteY4" fmla="*/ 0 h 61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6" h="610350">
                <a:moveTo>
                  <a:pt x="0" y="0"/>
                </a:moveTo>
                <a:lnTo>
                  <a:pt x="469906" y="0"/>
                </a:lnTo>
                <a:lnTo>
                  <a:pt x="469906" y="610350"/>
                </a:lnTo>
                <a:lnTo>
                  <a:pt x="0" y="61035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1760" rIns="0" bIns="111760" numCol="1" spcCol="1270" anchor="ctr" anchorCtr="0">
            <a:noAutofit/>
          </a:bodyPr>
          <a:lstStyle/>
          <a:p>
            <a:pPr algn="ctr" defTabSz="488950" fontAlgn="base">
              <a:lnSpc>
                <a:spcPct val="90000"/>
              </a:lnSpc>
              <a:spcBef>
                <a:spcPct val="0"/>
              </a:spcBef>
              <a:spcAft>
                <a:spcPct val="35000"/>
              </a:spcAft>
            </a:pPr>
            <a:endParaRPr lang="en-US" sz="1100" dirty="0">
              <a:solidFill>
                <a:prstClr val="black">
                  <a:hueOff val="0"/>
                  <a:satOff val="0"/>
                  <a:lumOff val="0"/>
                  <a:alphaOff val="0"/>
                </a:prstClr>
              </a:solidFill>
            </a:endParaRPr>
          </a:p>
          <a:p>
            <a:pPr algn="ctr" defTabSz="488950" fontAlgn="base">
              <a:lnSpc>
                <a:spcPct val="90000"/>
              </a:lnSpc>
              <a:spcBef>
                <a:spcPct val="0"/>
              </a:spcBef>
              <a:spcAft>
                <a:spcPct val="35000"/>
              </a:spcAft>
            </a:pPr>
            <a:r>
              <a:rPr lang="en-US" sz="1100" dirty="0">
                <a:solidFill>
                  <a:prstClr val="black">
                    <a:hueOff val="0"/>
                    <a:satOff val="0"/>
                    <a:lumOff val="0"/>
                    <a:alphaOff val="0"/>
                  </a:prstClr>
                </a:solidFill>
              </a:rPr>
              <a:t>FY28</a:t>
            </a:r>
          </a:p>
        </p:txBody>
      </p:sp>
      <p:cxnSp>
        <p:nvCxnSpPr>
          <p:cNvPr id="340" name="Straight Connector 339"/>
          <p:cNvCxnSpPr/>
          <p:nvPr/>
        </p:nvCxnSpPr>
        <p:spPr>
          <a:xfrm>
            <a:off x="8291474" y="4704343"/>
            <a:ext cx="0" cy="585216"/>
          </a:xfrm>
          <a:prstGeom prst="line">
            <a:avLst/>
          </a:prstGeom>
          <a:effectLst/>
        </p:spPr>
        <p:style>
          <a:lnRef idx="2">
            <a:schemeClr val="dk1"/>
          </a:lnRef>
          <a:fillRef idx="0">
            <a:schemeClr val="dk1"/>
          </a:fillRef>
          <a:effectRef idx="1">
            <a:schemeClr val="dk1"/>
          </a:effectRef>
          <a:fontRef idx="minor">
            <a:schemeClr val="tx1"/>
          </a:fontRef>
        </p:style>
      </p:cxnSp>
      <p:sp>
        <p:nvSpPr>
          <p:cNvPr id="341" name="TextBox 340"/>
          <p:cNvSpPr txBox="1"/>
          <p:nvPr/>
        </p:nvSpPr>
        <p:spPr>
          <a:xfrm>
            <a:off x="2897173" y="1349102"/>
            <a:ext cx="3312749" cy="276999"/>
          </a:xfrm>
          <a:prstGeom prst="rect">
            <a:avLst/>
          </a:prstGeom>
          <a:noFill/>
        </p:spPr>
        <p:txBody>
          <a:bodyPr wrap="square" rtlCol="0">
            <a:spAutoFit/>
          </a:bodyPr>
          <a:lstStyle/>
          <a:p>
            <a:pPr defTabSz="457200" fontAlgn="base">
              <a:spcBef>
                <a:spcPct val="0"/>
              </a:spcBef>
              <a:spcAft>
                <a:spcPct val="0"/>
              </a:spcAft>
            </a:pPr>
            <a:r>
              <a:rPr lang="en-US" sz="1200" b="1" dirty="0" smtClean="0">
                <a:solidFill>
                  <a:prstClr val="black"/>
                </a:solidFill>
                <a:latin typeface="Calibri" charset="0"/>
              </a:rPr>
              <a:t>ProtoDUNE</a:t>
            </a:r>
            <a:endParaRPr lang="en-US" sz="1200" b="1" dirty="0">
              <a:solidFill>
                <a:prstClr val="black"/>
              </a:solidFill>
              <a:latin typeface="Calibri" charset="0"/>
            </a:endParaRPr>
          </a:p>
        </p:txBody>
      </p:sp>
      <p:cxnSp>
        <p:nvCxnSpPr>
          <p:cNvPr id="342" name="Straight Connector 341"/>
          <p:cNvCxnSpPr/>
          <p:nvPr/>
        </p:nvCxnSpPr>
        <p:spPr>
          <a:xfrm>
            <a:off x="4661664" y="5270278"/>
            <a:ext cx="1220" cy="68580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43" name="Rectangle 342"/>
          <p:cNvSpPr/>
          <p:nvPr/>
        </p:nvSpPr>
        <p:spPr>
          <a:xfrm>
            <a:off x="314198" y="5718316"/>
            <a:ext cx="685800" cy="164592"/>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050" dirty="0">
              <a:solidFill>
                <a:srgbClr val="1A3D68"/>
              </a:solidFill>
            </a:endParaRPr>
          </a:p>
        </p:txBody>
      </p:sp>
      <p:sp>
        <p:nvSpPr>
          <p:cNvPr id="344" name="Rectangle 343"/>
          <p:cNvSpPr/>
          <p:nvPr/>
        </p:nvSpPr>
        <p:spPr>
          <a:xfrm>
            <a:off x="314198" y="6020185"/>
            <a:ext cx="685800" cy="164592"/>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050" dirty="0">
              <a:solidFill>
                <a:srgbClr val="1A3D68"/>
              </a:solidFill>
            </a:endParaRPr>
          </a:p>
        </p:txBody>
      </p:sp>
      <p:sp>
        <p:nvSpPr>
          <p:cNvPr id="345" name="Rectangle 344"/>
          <p:cNvSpPr/>
          <p:nvPr/>
        </p:nvSpPr>
        <p:spPr>
          <a:xfrm>
            <a:off x="316640" y="5432328"/>
            <a:ext cx="685800" cy="164592"/>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200" dirty="0">
              <a:solidFill>
                <a:srgbClr val="1A3D68"/>
              </a:solidFill>
            </a:endParaRPr>
          </a:p>
        </p:txBody>
      </p:sp>
      <p:sp>
        <p:nvSpPr>
          <p:cNvPr id="346" name="TextBox 345"/>
          <p:cNvSpPr txBox="1"/>
          <p:nvPr/>
        </p:nvSpPr>
        <p:spPr>
          <a:xfrm>
            <a:off x="984204" y="5350189"/>
            <a:ext cx="1887793" cy="276999"/>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solidFill>
                <a:latin typeface="Calibri" charset="0"/>
              </a:rPr>
              <a:t>DOE Activity</a:t>
            </a:r>
          </a:p>
        </p:txBody>
      </p:sp>
      <p:sp>
        <p:nvSpPr>
          <p:cNvPr id="347" name="TextBox 346"/>
          <p:cNvSpPr txBox="1"/>
          <p:nvPr/>
        </p:nvSpPr>
        <p:spPr>
          <a:xfrm>
            <a:off x="972901" y="5662381"/>
            <a:ext cx="2369086" cy="276999"/>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solidFill>
                <a:latin typeface="Calibri" charset="0"/>
              </a:rPr>
              <a:t>DOE and Non-DOE Activity</a:t>
            </a:r>
          </a:p>
        </p:txBody>
      </p:sp>
      <p:sp>
        <p:nvSpPr>
          <p:cNvPr id="348" name="TextBox 347"/>
          <p:cNvSpPr txBox="1"/>
          <p:nvPr/>
        </p:nvSpPr>
        <p:spPr>
          <a:xfrm>
            <a:off x="984204" y="5973824"/>
            <a:ext cx="2369086" cy="276999"/>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solidFill>
                <a:latin typeface="Calibri" charset="0"/>
              </a:rPr>
              <a:t>Non-DOE Activity</a:t>
            </a:r>
          </a:p>
        </p:txBody>
      </p:sp>
      <p:sp>
        <p:nvSpPr>
          <p:cNvPr id="350" name="Rectangle 349"/>
          <p:cNvSpPr/>
          <p:nvPr/>
        </p:nvSpPr>
        <p:spPr>
          <a:xfrm>
            <a:off x="716027" y="1440385"/>
            <a:ext cx="2139723" cy="88090"/>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050" dirty="0">
              <a:solidFill>
                <a:srgbClr val="1A3D68"/>
              </a:solidFill>
            </a:endParaRPr>
          </a:p>
        </p:txBody>
      </p:sp>
      <p:cxnSp>
        <p:nvCxnSpPr>
          <p:cNvPr id="352" name="Straight Connector 351"/>
          <p:cNvCxnSpPr/>
          <p:nvPr/>
        </p:nvCxnSpPr>
        <p:spPr>
          <a:xfrm>
            <a:off x="6025177" y="5306662"/>
            <a:ext cx="0" cy="202122"/>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53" name="TextBox 352"/>
          <p:cNvSpPr txBox="1"/>
          <p:nvPr/>
        </p:nvSpPr>
        <p:spPr>
          <a:xfrm>
            <a:off x="4967834" y="5462554"/>
            <a:ext cx="1887097" cy="246221"/>
          </a:xfrm>
          <a:prstGeom prst="rect">
            <a:avLst/>
          </a:prstGeom>
          <a:noFill/>
          <a:effectLst/>
        </p:spPr>
        <p:txBody>
          <a:bodyPr wrap="square" rtlCol="0">
            <a:spAutoFit/>
          </a:bodyPr>
          <a:lstStyle/>
          <a:p>
            <a:pPr defTabSz="457200" fontAlgn="base">
              <a:spcBef>
                <a:spcPct val="0"/>
              </a:spcBef>
              <a:spcAft>
                <a:spcPct val="0"/>
              </a:spcAft>
            </a:pPr>
            <a:r>
              <a:rPr lang="en-US" sz="1000" b="1" dirty="0" smtClean="0">
                <a:solidFill>
                  <a:srgbClr val="1F497D">
                    <a:lumMod val="50000"/>
                  </a:srgbClr>
                </a:solidFill>
                <a:latin typeface="Calibri" charset="0"/>
              </a:rPr>
              <a:t>Det </a:t>
            </a:r>
            <a:r>
              <a:rPr lang="en-US" sz="1000" b="1" dirty="0">
                <a:solidFill>
                  <a:srgbClr val="1F497D">
                    <a:lumMod val="50000"/>
                  </a:srgbClr>
                </a:solidFill>
                <a:latin typeface="Calibri" charset="0"/>
              </a:rPr>
              <a:t>#1 Commissioned</a:t>
            </a:r>
          </a:p>
        </p:txBody>
      </p:sp>
      <p:cxnSp>
        <p:nvCxnSpPr>
          <p:cNvPr id="354" name="Straight Connector 353"/>
          <p:cNvCxnSpPr/>
          <p:nvPr/>
        </p:nvCxnSpPr>
        <p:spPr>
          <a:xfrm>
            <a:off x="6651273" y="5287057"/>
            <a:ext cx="0" cy="524597"/>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55" name="TextBox 354"/>
          <p:cNvSpPr txBox="1"/>
          <p:nvPr/>
        </p:nvSpPr>
        <p:spPr>
          <a:xfrm>
            <a:off x="6574611" y="5771453"/>
            <a:ext cx="1887097" cy="246221"/>
          </a:xfrm>
          <a:prstGeom prst="rect">
            <a:avLst/>
          </a:prstGeom>
          <a:noFill/>
          <a:effectLst/>
        </p:spPr>
        <p:txBody>
          <a:bodyPr wrap="square" rtlCol="0">
            <a:spAutoFit/>
          </a:bodyPr>
          <a:lstStyle/>
          <a:p>
            <a:pPr defTabSz="457200" fontAlgn="base">
              <a:spcBef>
                <a:spcPct val="0"/>
              </a:spcBef>
              <a:spcAft>
                <a:spcPct val="0"/>
              </a:spcAft>
            </a:pPr>
            <a:r>
              <a:rPr lang="en-US" sz="1000" b="1" dirty="0" smtClean="0">
                <a:solidFill>
                  <a:srgbClr val="1F497D">
                    <a:lumMod val="50000"/>
                  </a:srgbClr>
                </a:solidFill>
                <a:latin typeface="Calibri" charset="0"/>
              </a:rPr>
              <a:t>Det </a:t>
            </a:r>
            <a:r>
              <a:rPr lang="en-US" sz="1000" b="1" dirty="0">
                <a:solidFill>
                  <a:srgbClr val="1F497D">
                    <a:lumMod val="50000"/>
                  </a:srgbClr>
                </a:solidFill>
                <a:latin typeface="Calibri" charset="0"/>
              </a:rPr>
              <a:t>#2 Commissioned</a:t>
            </a:r>
          </a:p>
        </p:txBody>
      </p:sp>
      <p:sp>
        <p:nvSpPr>
          <p:cNvPr id="366" name="Rectangle 365"/>
          <p:cNvSpPr/>
          <p:nvPr/>
        </p:nvSpPr>
        <p:spPr>
          <a:xfrm>
            <a:off x="6582067" y="3292407"/>
            <a:ext cx="1592663" cy="118952"/>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050" dirty="0">
              <a:solidFill>
                <a:srgbClr val="1A3D68"/>
              </a:solidFill>
            </a:endParaRPr>
          </a:p>
        </p:txBody>
      </p:sp>
      <p:cxnSp>
        <p:nvCxnSpPr>
          <p:cNvPr id="370" name="Straight Connector 369"/>
          <p:cNvCxnSpPr/>
          <p:nvPr/>
        </p:nvCxnSpPr>
        <p:spPr>
          <a:xfrm flipH="1">
            <a:off x="4366151" y="5272308"/>
            <a:ext cx="2492" cy="32004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71" name="TextBox 370"/>
          <p:cNvSpPr txBox="1"/>
          <p:nvPr/>
        </p:nvSpPr>
        <p:spPr>
          <a:xfrm>
            <a:off x="3084145" y="5583716"/>
            <a:ext cx="1554413" cy="400110"/>
          </a:xfrm>
          <a:prstGeom prst="rect">
            <a:avLst/>
          </a:prstGeom>
          <a:noFill/>
          <a:effectLst/>
        </p:spPr>
        <p:txBody>
          <a:bodyPr wrap="square" rtlCol="0">
            <a:spAutoFit/>
          </a:bodyPr>
          <a:lstStyle/>
          <a:p>
            <a:pPr algn="r" defTabSz="457200" fontAlgn="base">
              <a:spcBef>
                <a:spcPct val="0"/>
              </a:spcBef>
              <a:spcAft>
                <a:spcPct val="0"/>
              </a:spcAft>
            </a:pPr>
            <a:r>
              <a:rPr lang="en-US" sz="1000" b="1" dirty="0">
                <a:solidFill>
                  <a:srgbClr val="1F497D">
                    <a:lumMod val="50000"/>
                  </a:srgbClr>
                </a:solidFill>
                <a:latin typeface="Calibri" charset="0"/>
              </a:rPr>
              <a:t>Cryostat #1 Ready for Detector Installation</a:t>
            </a:r>
            <a:endParaRPr lang="en-US" sz="1000" dirty="0">
              <a:solidFill>
                <a:srgbClr val="1F497D">
                  <a:lumMod val="50000"/>
                </a:srgbClr>
              </a:solidFill>
              <a:latin typeface="Calibri" charset="0"/>
            </a:endParaRPr>
          </a:p>
        </p:txBody>
      </p:sp>
      <p:cxnSp>
        <p:nvCxnSpPr>
          <p:cNvPr id="372" name="Straight Connector 371"/>
          <p:cNvCxnSpPr/>
          <p:nvPr/>
        </p:nvCxnSpPr>
        <p:spPr>
          <a:xfrm flipH="1">
            <a:off x="2823649" y="5305109"/>
            <a:ext cx="2492" cy="32004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73" name="TextBox 372"/>
          <p:cNvSpPr txBox="1"/>
          <p:nvPr/>
        </p:nvSpPr>
        <p:spPr>
          <a:xfrm>
            <a:off x="2520949" y="5430590"/>
            <a:ext cx="1554413" cy="246221"/>
          </a:xfrm>
          <a:prstGeom prst="rect">
            <a:avLst/>
          </a:prstGeom>
          <a:noFill/>
          <a:effectLst/>
        </p:spPr>
        <p:txBody>
          <a:bodyPr wrap="square" rtlCol="0">
            <a:spAutoFit/>
          </a:bodyPr>
          <a:lstStyle/>
          <a:p>
            <a:pPr algn="r" defTabSz="457200" fontAlgn="base">
              <a:spcBef>
                <a:spcPct val="0"/>
              </a:spcBef>
              <a:spcAft>
                <a:spcPct val="0"/>
              </a:spcAft>
            </a:pPr>
            <a:r>
              <a:rPr lang="en-US" sz="1000" b="1" dirty="0" smtClean="0">
                <a:solidFill>
                  <a:srgbClr val="1F497D">
                    <a:lumMod val="50000"/>
                  </a:srgbClr>
                </a:solidFill>
                <a:latin typeface="Calibri" charset="0"/>
              </a:rPr>
              <a:t>ProtoDUNE complete</a:t>
            </a:r>
            <a:endParaRPr lang="en-US" sz="1000" dirty="0">
              <a:solidFill>
                <a:srgbClr val="1F497D">
                  <a:lumMod val="50000"/>
                </a:srgbClr>
              </a:solidFill>
              <a:latin typeface="Calibri" charset="0"/>
            </a:endParaRPr>
          </a:p>
        </p:txBody>
      </p:sp>
      <p:sp>
        <p:nvSpPr>
          <p:cNvPr id="376" name="TextBox 375"/>
          <p:cNvSpPr txBox="1"/>
          <p:nvPr/>
        </p:nvSpPr>
        <p:spPr>
          <a:xfrm>
            <a:off x="54289" y="534485"/>
            <a:ext cx="920390" cy="553998"/>
          </a:xfrm>
          <a:prstGeom prst="rect">
            <a:avLst/>
          </a:prstGeom>
          <a:noFill/>
        </p:spPr>
        <p:txBody>
          <a:bodyPr wrap="square" rtlCol="0">
            <a:spAutoFit/>
          </a:bodyPr>
          <a:lstStyle/>
          <a:p>
            <a:pPr algn="r" defTabSz="457200" fontAlgn="base">
              <a:spcBef>
                <a:spcPct val="0"/>
              </a:spcBef>
              <a:spcAft>
                <a:spcPct val="0"/>
              </a:spcAft>
            </a:pPr>
            <a:r>
              <a:rPr lang="en-US" sz="1000" b="1" dirty="0">
                <a:solidFill>
                  <a:prstClr val="black"/>
                </a:solidFill>
                <a:latin typeface="Calibri" charset="0"/>
              </a:rPr>
              <a:t>Oct-15</a:t>
            </a:r>
          </a:p>
          <a:p>
            <a:pPr algn="r" defTabSz="457200" fontAlgn="base">
              <a:spcBef>
                <a:spcPct val="0"/>
              </a:spcBef>
              <a:spcAft>
                <a:spcPct val="0"/>
              </a:spcAft>
            </a:pPr>
            <a:r>
              <a:rPr lang="en-US" sz="1000" b="1" dirty="0">
                <a:solidFill>
                  <a:prstClr val="black"/>
                </a:solidFill>
                <a:latin typeface="Calibri" charset="0"/>
              </a:rPr>
              <a:t>CD-1 Refresh</a:t>
            </a:r>
          </a:p>
          <a:p>
            <a:pPr algn="r" defTabSz="457200" fontAlgn="base">
              <a:spcBef>
                <a:spcPct val="0"/>
              </a:spcBef>
              <a:spcAft>
                <a:spcPct val="0"/>
              </a:spcAft>
            </a:pPr>
            <a:r>
              <a:rPr lang="en-US" sz="1000" b="1" dirty="0">
                <a:solidFill>
                  <a:prstClr val="black"/>
                </a:solidFill>
                <a:latin typeface="Calibri" charset="0"/>
              </a:rPr>
              <a:t>Approval</a:t>
            </a:r>
          </a:p>
        </p:txBody>
      </p:sp>
      <p:sp>
        <p:nvSpPr>
          <p:cNvPr id="377" name="TextBox 376"/>
          <p:cNvSpPr txBox="1"/>
          <p:nvPr/>
        </p:nvSpPr>
        <p:spPr>
          <a:xfrm>
            <a:off x="8174730" y="3089696"/>
            <a:ext cx="1566439" cy="461665"/>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solidFill>
                <a:latin typeface="Calibri" charset="0"/>
              </a:rPr>
              <a:t>Fill &amp; </a:t>
            </a:r>
            <a:r>
              <a:rPr lang="en-US" sz="1200" b="1" dirty="0" err="1" smtClean="0">
                <a:solidFill>
                  <a:prstClr val="black"/>
                </a:solidFill>
                <a:latin typeface="Calibri" charset="0"/>
              </a:rPr>
              <a:t>Comm</a:t>
            </a:r>
            <a:r>
              <a:rPr lang="en-US" sz="1200" b="1" dirty="0" smtClean="0">
                <a:solidFill>
                  <a:prstClr val="black"/>
                </a:solidFill>
                <a:latin typeface="Calibri" charset="0"/>
              </a:rPr>
              <a:t> </a:t>
            </a:r>
          </a:p>
          <a:p>
            <a:pPr defTabSz="457200" fontAlgn="base">
              <a:spcBef>
                <a:spcPct val="0"/>
              </a:spcBef>
              <a:spcAft>
                <a:spcPct val="0"/>
              </a:spcAft>
            </a:pPr>
            <a:r>
              <a:rPr lang="en-US" sz="1200" b="1" dirty="0" smtClean="0">
                <a:solidFill>
                  <a:prstClr val="black"/>
                </a:solidFill>
                <a:latin typeface="Calibri" charset="0"/>
              </a:rPr>
              <a:t>Det. </a:t>
            </a:r>
            <a:r>
              <a:rPr lang="en-US" sz="1200" b="1" dirty="0">
                <a:solidFill>
                  <a:prstClr val="black"/>
                </a:solidFill>
                <a:latin typeface="Calibri" charset="0"/>
              </a:rPr>
              <a:t>#</a:t>
            </a:r>
            <a:r>
              <a:rPr lang="en-US" sz="1200" b="1" dirty="0" smtClean="0">
                <a:solidFill>
                  <a:prstClr val="black"/>
                </a:solidFill>
                <a:latin typeface="Calibri" charset="0"/>
              </a:rPr>
              <a:t>3-4</a:t>
            </a:r>
            <a:endParaRPr lang="en-US" sz="1200" b="1" dirty="0">
              <a:solidFill>
                <a:prstClr val="black"/>
              </a:solidFill>
              <a:latin typeface="Calibri" charset="0"/>
            </a:endParaRPr>
          </a:p>
        </p:txBody>
      </p:sp>
      <p:sp>
        <p:nvSpPr>
          <p:cNvPr id="379" name="Rectangle 378"/>
          <p:cNvSpPr/>
          <p:nvPr/>
        </p:nvSpPr>
        <p:spPr>
          <a:xfrm>
            <a:off x="5504884" y="2615800"/>
            <a:ext cx="1110684" cy="117469"/>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050" dirty="0">
              <a:solidFill>
                <a:srgbClr val="1A3D68"/>
              </a:solidFill>
            </a:endParaRPr>
          </a:p>
        </p:txBody>
      </p:sp>
      <p:sp>
        <p:nvSpPr>
          <p:cNvPr id="385" name="TextBox 384"/>
          <p:cNvSpPr txBox="1"/>
          <p:nvPr/>
        </p:nvSpPr>
        <p:spPr>
          <a:xfrm>
            <a:off x="3003735" y="233873"/>
            <a:ext cx="2035808" cy="861774"/>
          </a:xfrm>
          <a:prstGeom prst="rect">
            <a:avLst/>
          </a:prstGeom>
          <a:noFill/>
        </p:spPr>
        <p:txBody>
          <a:bodyPr wrap="square" rtlCol="0">
            <a:spAutoFit/>
          </a:bodyPr>
          <a:lstStyle/>
          <a:p>
            <a:pPr algn="ctr" defTabSz="457200" fontAlgn="base">
              <a:spcBef>
                <a:spcPct val="0"/>
              </a:spcBef>
              <a:spcAft>
                <a:spcPct val="0"/>
              </a:spcAft>
            </a:pPr>
            <a:endParaRPr lang="en-US" sz="1000" b="1" dirty="0">
              <a:solidFill>
                <a:prstClr val="black"/>
              </a:solidFill>
              <a:latin typeface="Calibri" charset="0"/>
            </a:endParaRPr>
          </a:p>
          <a:p>
            <a:pPr defTabSz="457200" fontAlgn="base">
              <a:spcBef>
                <a:spcPct val="0"/>
              </a:spcBef>
              <a:spcAft>
                <a:spcPct val="0"/>
              </a:spcAft>
            </a:pPr>
            <a:r>
              <a:rPr lang="en-US" sz="1000" b="1" dirty="0">
                <a:solidFill>
                  <a:prstClr val="black"/>
                </a:solidFill>
                <a:latin typeface="Calibri" charset="0"/>
              </a:rPr>
              <a:t>Dec-19 </a:t>
            </a:r>
          </a:p>
          <a:p>
            <a:pPr defTabSz="457200" fontAlgn="base">
              <a:spcBef>
                <a:spcPct val="0"/>
              </a:spcBef>
              <a:spcAft>
                <a:spcPct val="0"/>
              </a:spcAft>
            </a:pPr>
            <a:r>
              <a:rPr lang="en-US" sz="1000" b="1" dirty="0">
                <a:solidFill>
                  <a:prstClr val="black"/>
                </a:solidFill>
                <a:latin typeface="Calibri" charset="0"/>
              </a:rPr>
              <a:t>CD-2/3c Project </a:t>
            </a:r>
          </a:p>
          <a:p>
            <a:pPr defTabSz="457200" fontAlgn="base">
              <a:spcBef>
                <a:spcPct val="0"/>
              </a:spcBef>
              <a:spcAft>
                <a:spcPct val="0"/>
              </a:spcAft>
            </a:pPr>
            <a:r>
              <a:rPr lang="en-US" sz="1000" b="1" dirty="0">
                <a:solidFill>
                  <a:prstClr val="black"/>
                </a:solidFill>
                <a:latin typeface="Calibri" charset="0"/>
              </a:rPr>
              <a:t>Baseline/ Construction </a:t>
            </a:r>
          </a:p>
          <a:p>
            <a:pPr defTabSz="457200" fontAlgn="base">
              <a:spcBef>
                <a:spcPct val="0"/>
              </a:spcBef>
              <a:spcAft>
                <a:spcPct val="0"/>
              </a:spcAft>
            </a:pPr>
            <a:r>
              <a:rPr lang="en-US" sz="1000" b="1" dirty="0">
                <a:solidFill>
                  <a:prstClr val="black"/>
                </a:solidFill>
                <a:latin typeface="Calibri" charset="0"/>
              </a:rPr>
              <a:t>Approval</a:t>
            </a:r>
          </a:p>
        </p:txBody>
      </p:sp>
      <p:sp>
        <p:nvSpPr>
          <p:cNvPr id="389" name="TextBox 388"/>
          <p:cNvSpPr txBox="1"/>
          <p:nvPr/>
        </p:nvSpPr>
        <p:spPr>
          <a:xfrm>
            <a:off x="636511" y="195228"/>
            <a:ext cx="1075508" cy="246221"/>
          </a:xfrm>
          <a:prstGeom prst="rect">
            <a:avLst/>
          </a:prstGeom>
          <a:noFill/>
        </p:spPr>
        <p:txBody>
          <a:bodyPr wrap="square" rtlCol="0">
            <a:spAutoFit/>
          </a:bodyPr>
          <a:lstStyle/>
          <a:p>
            <a:pPr algn="ctr"/>
            <a:endParaRPr lang="en-US" sz="1000" b="1" dirty="0"/>
          </a:p>
        </p:txBody>
      </p:sp>
      <p:cxnSp>
        <p:nvCxnSpPr>
          <p:cNvPr id="392" name="Straight Connector 391"/>
          <p:cNvCxnSpPr/>
          <p:nvPr/>
        </p:nvCxnSpPr>
        <p:spPr>
          <a:xfrm>
            <a:off x="2684359" y="1119409"/>
            <a:ext cx="26451" cy="3661141"/>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393" name="4-Point Star 392"/>
          <p:cNvSpPr/>
          <p:nvPr/>
        </p:nvSpPr>
        <p:spPr>
          <a:xfrm>
            <a:off x="2654142" y="4829015"/>
            <a:ext cx="152400" cy="152400"/>
          </a:xfrm>
          <a:prstGeom prst="star4">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extBox 393"/>
          <p:cNvSpPr txBox="1"/>
          <p:nvPr/>
        </p:nvSpPr>
        <p:spPr>
          <a:xfrm>
            <a:off x="1972104" y="664760"/>
            <a:ext cx="1823060" cy="400110"/>
          </a:xfrm>
          <a:prstGeom prst="rect">
            <a:avLst/>
          </a:prstGeom>
          <a:noFill/>
        </p:spPr>
        <p:txBody>
          <a:bodyPr wrap="square" rtlCol="0">
            <a:spAutoFit/>
          </a:bodyPr>
          <a:lstStyle/>
          <a:p>
            <a:r>
              <a:rPr lang="en-US" sz="1000" b="1" dirty="0" smtClean="0"/>
              <a:t>Jan-19</a:t>
            </a:r>
          </a:p>
          <a:p>
            <a:r>
              <a:rPr lang="en-US" sz="1000" b="1" dirty="0" smtClean="0"/>
              <a:t>CD-3b Approval</a:t>
            </a:r>
          </a:p>
        </p:txBody>
      </p:sp>
      <p:sp>
        <p:nvSpPr>
          <p:cNvPr id="395" name="Rectangle 394"/>
          <p:cNvSpPr/>
          <p:nvPr/>
        </p:nvSpPr>
        <p:spPr>
          <a:xfrm>
            <a:off x="599733" y="1229679"/>
            <a:ext cx="1540597" cy="116315"/>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396" name="TextBox 395"/>
          <p:cNvSpPr txBox="1"/>
          <p:nvPr/>
        </p:nvSpPr>
        <p:spPr>
          <a:xfrm>
            <a:off x="2115022" y="1169336"/>
            <a:ext cx="3397584" cy="276999"/>
          </a:xfrm>
          <a:prstGeom prst="rect">
            <a:avLst/>
          </a:prstGeom>
          <a:noFill/>
        </p:spPr>
        <p:txBody>
          <a:bodyPr wrap="square" rtlCol="0">
            <a:spAutoFit/>
          </a:bodyPr>
          <a:lstStyle/>
          <a:p>
            <a:r>
              <a:rPr lang="en-US" sz="1200" b="1" dirty="0" smtClean="0"/>
              <a:t>Conventional Facilities Preliminary &amp; Final Design</a:t>
            </a:r>
            <a:endParaRPr lang="en-US" sz="1200" b="1" dirty="0"/>
          </a:p>
        </p:txBody>
      </p:sp>
      <p:sp>
        <p:nvSpPr>
          <p:cNvPr id="397" name="TextBox 396"/>
          <p:cNvSpPr txBox="1"/>
          <p:nvPr/>
        </p:nvSpPr>
        <p:spPr>
          <a:xfrm>
            <a:off x="4052276" y="1699127"/>
            <a:ext cx="2500616" cy="276999"/>
          </a:xfrm>
          <a:prstGeom prst="rect">
            <a:avLst/>
          </a:prstGeom>
          <a:noFill/>
        </p:spPr>
        <p:txBody>
          <a:bodyPr wrap="square" rtlCol="0">
            <a:spAutoFit/>
          </a:bodyPr>
          <a:lstStyle/>
          <a:p>
            <a:r>
              <a:rPr lang="en-US" sz="1200" b="1" dirty="0"/>
              <a:t>Excavation Cavern 1-4 and UGI</a:t>
            </a:r>
          </a:p>
        </p:txBody>
      </p:sp>
      <p:sp>
        <p:nvSpPr>
          <p:cNvPr id="398" name="Rectangle 397"/>
          <p:cNvSpPr/>
          <p:nvPr/>
        </p:nvSpPr>
        <p:spPr>
          <a:xfrm>
            <a:off x="1699494" y="1636919"/>
            <a:ext cx="983444" cy="112103"/>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1A3D68"/>
              </a:solidFill>
            </a:endParaRPr>
          </a:p>
        </p:txBody>
      </p:sp>
      <p:sp>
        <p:nvSpPr>
          <p:cNvPr id="399" name="TextBox 398"/>
          <p:cNvSpPr txBox="1"/>
          <p:nvPr/>
        </p:nvSpPr>
        <p:spPr>
          <a:xfrm>
            <a:off x="2682938" y="1537700"/>
            <a:ext cx="3915638" cy="276999"/>
          </a:xfrm>
          <a:prstGeom prst="rect">
            <a:avLst/>
          </a:prstGeom>
          <a:noFill/>
        </p:spPr>
        <p:txBody>
          <a:bodyPr wrap="square" rtlCol="0">
            <a:spAutoFit/>
          </a:bodyPr>
          <a:lstStyle/>
          <a:p>
            <a:r>
              <a:rPr lang="en-US" sz="1200" b="1" dirty="0" smtClean="0"/>
              <a:t>Site Preparation incl. Waste </a:t>
            </a:r>
            <a:r>
              <a:rPr lang="en-US" sz="1200" b="1" dirty="0"/>
              <a:t>Rock </a:t>
            </a:r>
            <a:r>
              <a:rPr lang="en-US" sz="1200" b="1" dirty="0" smtClean="0"/>
              <a:t>Handling</a:t>
            </a:r>
            <a:endParaRPr lang="en-US" sz="1200" b="1" dirty="0"/>
          </a:p>
        </p:txBody>
      </p:sp>
      <p:sp>
        <p:nvSpPr>
          <p:cNvPr id="400" name="Rectangle 399"/>
          <p:cNvSpPr/>
          <p:nvPr/>
        </p:nvSpPr>
        <p:spPr>
          <a:xfrm>
            <a:off x="2733620" y="1799026"/>
            <a:ext cx="1311330" cy="111259"/>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cxnSp>
        <p:nvCxnSpPr>
          <p:cNvPr id="401" name="Straight Connector 400"/>
          <p:cNvCxnSpPr/>
          <p:nvPr/>
        </p:nvCxnSpPr>
        <p:spPr>
          <a:xfrm>
            <a:off x="3277714" y="1081619"/>
            <a:ext cx="2398" cy="3650059"/>
          </a:xfrm>
          <a:prstGeom prst="line">
            <a:avLst/>
          </a:prstGeom>
          <a:ln>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402" name="TextBox 401"/>
          <p:cNvSpPr txBox="1"/>
          <p:nvPr/>
        </p:nvSpPr>
        <p:spPr>
          <a:xfrm>
            <a:off x="4890881" y="1905400"/>
            <a:ext cx="2527480" cy="276999"/>
          </a:xfrm>
          <a:prstGeom prst="rect">
            <a:avLst/>
          </a:prstGeom>
          <a:noFill/>
        </p:spPr>
        <p:txBody>
          <a:bodyPr wrap="square" rtlCol="0">
            <a:spAutoFit/>
          </a:bodyPr>
          <a:lstStyle/>
          <a:p>
            <a:r>
              <a:rPr lang="en-US" sz="1200" b="1" dirty="0"/>
              <a:t>Cryostat #</a:t>
            </a:r>
            <a:r>
              <a:rPr lang="en-US" sz="1200" b="1" dirty="0" smtClean="0"/>
              <a:t>1-2 </a:t>
            </a:r>
            <a:r>
              <a:rPr lang="en-US" sz="1200" b="1" dirty="0"/>
              <a:t>Construction</a:t>
            </a:r>
          </a:p>
        </p:txBody>
      </p:sp>
      <p:sp>
        <p:nvSpPr>
          <p:cNvPr id="405" name="Rectangle 404"/>
          <p:cNvSpPr/>
          <p:nvPr/>
        </p:nvSpPr>
        <p:spPr>
          <a:xfrm>
            <a:off x="3516553" y="2001004"/>
            <a:ext cx="1407153" cy="114235"/>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07" name="TextBox 406"/>
          <p:cNvSpPr txBox="1"/>
          <p:nvPr/>
        </p:nvSpPr>
        <p:spPr>
          <a:xfrm>
            <a:off x="6067754" y="2337170"/>
            <a:ext cx="2259084" cy="276999"/>
          </a:xfrm>
          <a:prstGeom prst="rect">
            <a:avLst/>
          </a:prstGeom>
          <a:noFill/>
        </p:spPr>
        <p:txBody>
          <a:bodyPr wrap="square" rtlCol="0">
            <a:spAutoFit/>
          </a:bodyPr>
          <a:lstStyle/>
          <a:p>
            <a:r>
              <a:rPr lang="en-US" sz="1200" b="1" dirty="0"/>
              <a:t>Cryostat #</a:t>
            </a:r>
            <a:r>
              <a:rPr lang="en-US" sz="1200" b="1" dirty="0" smtClean="0"/>
              <a:t>3-4 </a:t>
            </a:r>
            <a:r>
              <a:rPr lang="en-US" sz="1200" b="1" dirty="0"/>
              <a:t>Construction</a:t>
            </a:r>
          </a:p>
        </p:txBody>
      </p:sp>
      <p:sp>
        <p:nvSpPr>
          <p:cNvPr id="408" name="Rectangle 407"/>
          <p:cNvSpPr/>
          <p:nvPr/>
        </p:nvSpPr>
        <p:spPr>
          <a:xfrm>
            <a:off x="4505965" y="2408956"/>
            <a:ext cx="1540339" cy="115194"/>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09" name="TextBox 408"/>
          <p:cNvSpPr txBox="1"/>
          <p:nvPr/>
        </p:nvSpPr>
        <p:spPr>
          <a:xfrm>
            <a:off x="6368444" y="2757817"/>
            <a:ext cx="1600200" cy="276999"/>
          </a:xfrm>
          <a:prstGeom prst="rect">
            <a:avLst/>
          </a:prstGeom>
          <a:noFill/>
        </p:spPr>
        <p:txBody>
          <a:bodyPr wrap="square" rtlCol="0">
            <a:spAutoFit/>
          </a:bodyPr>
          <a:lstStyle/>
          <a:p>
            <a:r>
              <a:rPr lang="en-US" sz="1200" b="1" dirty="0"/>
              <a:t>Cryogenics Equipment</a:t>
            </a:r>
          </a:p>
        </p:txBody>
      </p:sp>
      <p:sp>
        <p:nvSpPr>
          <p:cNvPr id="412" name="Rectangle 411"/>
          <p:cNvSpPr/>
          <p:nvPr/>
        </p:nvSpPr>
        <p:spPr>
          <a:xfrm>
            <a:off x="4427998" y="2836530"/>
            <a:ext cx="2010139" cy="105764"/>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13" name="Rectangle 412"/>
          <p:cNvSpPr/>
          <p:nvPr/>
        </p:nvSpPr>
        <p:spPr>
          <a:xfrm>
            <a:off x="3995393" y="2215569"/>
            <a:ext cx="1653838" cy="109303"/>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14" name="TextBox 413"/>
          <p:cNvSpPr txBox="1"/>
          <p:nvPr/>
        </p:nvSpPr>
        <p:spPr>
          <a:xfrm>
            <a:off x="5689953" y="2142503"/>
            <a:ext cx="2454133" cy="276999"/>
          </a:xfrm>
          <a:prstGeom prst="rect">
            <a:avLst/>
          </a:prstGeom>
          <a:noFill/>
        </p:spPr>
        <p:txBody>
          <a:bodyPr wrap="square" rtlCol="0">
            <a:spAutoFit/>
          </a:bodyPr>
          <a:lstStyle/>
          <a:p>
            <a:r>
              <a:rPr lang="en-US" sz="1200" b="1" dirty="0"/>
              <a:t>Install Detector #</a:t>
            </a:r>
            <a:r>
              <a:rPr lang="en-US" sz="1200" b="1" dirty="0" smtClean="0"/>
              <a:t>1-2</a:t>
            </a:r>
            <a:endParaRPr lang="en-US" sz="1200" b="1" dirty="0"/>
          </a:p>
        </p:txBody>
      </p:sp>
      <p:sp>
        <p:nvSpPr>
          <p:cNvPr id="418" name="TextBox 417"/>
          <p:cNvSpPr txBox="1"/>
          <p:nvPr/>
        </p:nvSpPr>
        <p:spPr>
          <a:xfrm>
            <a:off x="4029171" y="5917487"/>
            <a:ext cx="1191926" cy="400110"/>
          </a:xfrm>
          <a:prstGeom prst="rect">
            <a:avLst/>
          </a:prstGeom>
          <a:noFill/>
          <a:effectLst/>
        </p:spPr>
        <p:txBody>
          <a:bodyPr wrap="square" rtlCol="0">
            <a:spAutoFit/>
          </a:bodyPr>
          <a:lstStyle/>
          <a:p>
            <a:r>
              <a:rPr lang="en-US" sz="1000" b="1" dirty="0" smtClean="0">
                <a:solidFill>
                  <a:schemeClr val="tx2">
                    <a:lumMod val="50000"/>
                  </a:schemeClr>
                </a:solidFill>
              </a:rPr>
              <a:t>FS Conventional </a:t>
            </a:r>
            <a:r>
              <a:rPr lang="en-US" sz="1000" b="1" dirty="0">
                <a:solidFill>
                  <a:schemeClr val="tx2">
                    <a:lumMod val="50000"/>
                  </a:schemeClr>
                </a:solidFill>
              </a:rPr>
              <a:t>Facilities Complete</a:t>
            </a:r>
            <a:endParaRPr lang="en-US" sz="1000" dirty="0">
              <a:solidFill>
                <a:schemeClr val="tx2">
                  <a:lumMod val="50000"/>
                </a:schemeClr>
              </a:solidFill>
            </a:endParaRPr>
          </a:p>
        </p:txBody>
      </p:sp>
      <p:sp>
        <p:nvSpPr>
          <p:cNvPr id="419" name="Rectangle 418"/>
          <p:cNvSpPr/>
          <p:nvPr/>
        </p:nvSpPr>
        <p:spPr>
          <a:xfrm>
            <a:off x="5632194" y="3039894"/>
            <a:ext cx="1302592" cy="111952"/>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20" name="TextBox 419"/>
          <p:cNvSpPr txBox="1"/>
          <p:nvPr/>
        </p:nvSpPr>
        <p:spPr>
          <a:xfrm>
            <a:off x="7186539" y="2935485"/>
            <a:ext cx="2454133" cy="276999"/>
          </a:xfrm>
          <a:prstGeom prst="rect">
            <a:avLst/>
          </a:prstGeom>
          <a:noFill/>
        </p:spPr>
        <p:txBody>
          <a:bodyPr wrap="square" rtlCol="0">
            <a:spAutoFit/>
          </a:bodyPr>
          <a:lstStyle/>
          <a:p>
            <a:r>
              <a:rPr lang="en-US" sz="1200" b="1" dirty="0"/>
              <a:t>Install Detector </a:t>
            </a:r>
            <a:r>
              <a:rPr lang="en-US" sz="1200" b="1" dirty="0" smtClean="0"/>
              <a:t>#3-4</a:t>
            </a:r>
            <a:endParaRPr lang="en-US" sz="1200" b="1" dirty="0"/>
          </a:p>
        </p:txBody>
      </p:sp>
      <p:sp>
        <p:nvSpPr>
          <p:cNvPr id="421" name="TextBox 420"/>
          <p:cNvSpPr txBox="1"/>
          <p:nvPr/>
        </p:nvSpPr>
        <p:spPr>
          <a:xfrm>
            <a:off x="6981142" y="4469968"/>
            <a:ext cx="2006246" cy="276999"/>
          </a:xfrm>
          <a:prstGeom prst="rect">
            <a:avLst/>
          </a:prstGeom>
          <a:noFill/>
        </p:spPr>
        <p:txBody>
          <a:bodyPr wrap="square" rtlCol="0">
            <a:spAutoFit/>
          </a:bodyPr>
          <a:lstStyle/>
          <a:p>
            <a:r>
              <a:rPr lang="en-US" sz="1200" b="1" dirty="0" smtClean="0"/>
              <a:t>Install </a:t>
            </a:r>
            <a:r>
              <a:rPr lang="en-US" sz="1200" b="1" dirty="0"/>
              <a:t>&amp; </a:t>
            </a:r>
            <a:r>
              <a:rPr lang="en-US" sz="1200" b="1" dirty="0" err="1" smtClean="0"/>
              <a:t>Comm</a:t>
            </a:r>
            <a:r>
              <a:rPr lang="en-US" sz="1200" b="1" dirty="0" smtClean="0"/>
              <a:t> ND </a:t>
            </a:r>
            <a:r>
              <a:rPr lang="en-US" sz="1200" b="1" dirty="0"/>
              <a:t>in Hall</a:t>
            </a:r>
          </a:p>
        </p:txBody>
      </p:sp>
      <p:sp>
        <p:nvSpPr>
          <p:cNvPr id="422" name="TextBox 421"/>
          <p:cNvSpPr txBox="1"/>
          <p:nvPr/>
        </p:nvSpPr>
        <p:spPr>
          <a:xfrm>
            <a:off x="6359155" y="3918587"/>
            <a:ext cx="2150679" cy="276999"/>
          </a:xfrm>
          <a:prstGeom prst="rect">
            <a:avLst/>
          </a:prstGeom>
          <a:noFill/>
        </p:spPr>
        <p:txBody>
          <a:bodyPr wrap="square" rtlCol="0">
            <a:spAutoFit/>
          </a:bodyPr>
          <a:lstStyle/>
          <a:p>
            <a:r>
              <a:rPr lang="en-US" sz="1200" b="1" dirty="0"/>
              <a:t>CF Near Detector Hall</a:t>
            </a:r>
          </a:p>
        </p:txBody>
      </p:sp>
      <p:sp>
        <p:nvSpPr>
          <p:cNvPr id="423" name="TextBox 422"/>
          <p:cNvSpPr txBox="1"/>
          <p:nvPr/>
        </p:nvSpPr>
        <p:spPr>
          <a:xfrm>
            <a:off x="6363512" y="4294806"/>
            <a:ext cx="2633195" cy="276999"/>
          </a:xfrm>
          <a:prstGeom prst="rect">
            <a:avLst/>
          </a:prstGeom>
          <a:noFill/>
        </p:spPr>
        <p:txBody>
          <a:bodyPr wrap="square" rtlCol="0">
            <a:spAutoFit/>
          </a:bodyPr>
          <a:lstStyle/>
          <a:p>
            <a:r>
              <a:rPr lang="en-US" sz="1200" b="1" dirty="0"/>
              <a:t>Partial Assembly on Surface at FNAL</a:t>
            </a:r>
          </a:p>
        </p:txBody>
      </p:sp>
      <p:sp>
        <p:nvSpPr>
          <p:cNvPr id="424" name="TextBox 423"/>
          <p:cNvSpPr txBox="1"/>
          <p:nvPr/>
        </p:nvSpPr>
        <p:spPr>
          <a:xfrm>
            <a:off x="4417198" y="3202421"/>
            <a:ext cx="2263858" cy="276999"/>
          </a:xfrm>
          <a:prstGeom prst="rect">
            <a:avLst/>
          </a:prstGeom>
          <a:noFill/>
        </p:spPr>
        <p:txBody>
          <a:bodyPr wrap="square" rtlCol="0">
            <a:spAutoFit/>
          </a:bodyPr>
          <a:lstStyle/>
          <a:p>
            <a:r>
              <a:rPr lang="en-US" sz="1200" b="1" dirty="0" smtClean="0"/>
              <a:t>NND Design</a:t>
            </a:r>
            <a:endParaRPr lang="en-US" sz="1200" b="1" dirty="0"/>
          </a:p>
        </p:txBody>
      </p:sp>
      <p:sp>
        <p:nvSpPr>
          <p:cNvPr id="425" name="Rectangle 424"/>
          <p:cNvSpPr/>
          <p:nvPr/>
        </p:nvSpPr>
        <p:spPr>
          <a:xfrm>
            <a:off x="4922857" y="4015103"/>
            <a:ext cx="1461236" cy="116462"/>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26" name="Rectangle 425"/>
          <p:cNvSpPr/>
          <p:nvPr/>
        </p:nvSpPr>
        <p:spPr>
          <a:xfrm>
            <a:off x="6046304" y="4367182"/>
            <a:ext cx="347051" cy="114827"/>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27" name="Rectangle 426"/>
          <p:cNvSpPr/>
          <p:nvPr/>
        </p:nvSpPr>
        <p:spPr>
          <a:xfrm>
            <a:off x="6400763" y="4547787"/>
            <a:ext cx="587073" cy="102040"/>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28" name="Rectangle 427"/>
          <p:cNvSpPr/>
          <p:nvPr/>
        </p:nvSpPr>
        <p:spPr>
          <a:xfrm>
            <a:off x="868967" y="3292407"/>
            <a:ext cx="3546810" cy="89318"/>
          </a:xfrm>
          <a:prstGeom prst="rect">
            <a:avLst/>
          </a:prstGeom>
          <a:pattFill prst="wdUpDiag">
            <a:fgClr>
              <a:schemeClr val="tx2"/>
            </a:fgClr>
            <a:bgClr>
              <a:schemeClr val="bg1"/>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29" name="Rectangle 428"/>
          <p:cNvSpPr/>
          <p:nvPr/>
        </p:nvSpPr>
        <p:spPr>
          <a:xfrm>
            <a:off x="2287219" y="3846262"/>
            <a:ext cx="3957561" cy="101068"/>
          </a:xfrm>
          <a:prstGeom prst="rect">
            <a:avLst/>
          </a:prstGeom>
          <a:pattFill prst="wdUpDiag">
            <a:fgClr>
              <a:schemeClr val="tx2"/>
            </a:fgClr>
            <a:bgClr>
              <a:schemeClr val="bg1"/>
            </a:bgClr>
          </a:patt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30" name="TextBox 429"/>
          <p:cNvSpPr txBox="1"/>
          <p:nvPr/>
        </p:nvSpPr>
        <p:spPr>
          <a:xfrm>
            <a:off x="6211092" y="3746851"/>
            <a:ext cx="2263858" cy="276999"/>
          </a:xfrm>
          <a:prstGeom prst="rect">
            <a:avLst/>
          </a:prstGeom>
          <a:noFill/>
        </p:spPr>
        <p:txBody>
          <a:bodyPr wrap="square" rtlCol="0">
            <a:spAutoFit/>
          </a:bodyPr>
          <a:lstStyle/>
          <a:p>
            <a:r>
              <a:rPr lang="en-US" sz="1200" b="1" dirty="0" smtClean="0"/>
              <a:t>NND Assembly</a:t>
            </a:r>
            <a:endParaRPr lang="en-US" sz="1200" b="1" dirty="0"/>
          </a:p>
        </p:txBody>
      </p:sp>
      <p:sp>
        <p:nvSpPr>
          <p:cNvPr id="431" name="TextBox 430"/>
          <p:cNvSpPr txBox="1"/>
          <p:nvPr/>
        </p:nvSpPr>
        <p:spPr>
          <a:xfrm>
            <a:off x="5629467" y="6017674"/>
            <a:ext cx="1835345" cy="400110"/>
          </a:xfrm>
          <a:prstGeom prst="rect">
            <a:avLst/>
          </a:prstGeom>
          <a:noFill/>
          <a:effectLst/>
        </p:spPr>
        <p:txBody>
          <a:bodyPr wrap="square" rtlCol="0">
            <a:spAutoFit/>
          </a:bodyPr>
          <a:lstStyle/>
          <a:p>
            <a:r>
              <a:rPr lang="en-US" sz="1000" b="1" dirty="0">
                <a:solidFill>
                  <a:schemeClr val="tx2">
                    <a:lumMod val="50000"/>
                  </a:schemeClr>
                </a:solidFill>
              </a:rPr>
              <a:t>Near Detector Hall </a:t>
            </a:r>
            <a:r>
              <a:rPr lang="en-US" sz="1000" b="1" dirty="0" smtClean="0">
                <a:solidFill>
                  <a:schemeClr val="tx2">
                    <a:lumMod val="50000"/>
                  </a:schemeClr>
                </a:solidFill>
              </a:rPr>
              <a:t>Beneficial Occupancy – NS CF Complete</a:t>
            </a:r>
            <a:endParaRPr lang="en-US" sz="1000" dirty="0">
              <a:solidFill>
                <a:schemeClr val="tx2">
                  <a:lumMod val="50000"/>
                </a:schemeClr>
              </a:solidFill>
            </a:endParaRPr>
          </a:p>
        </p:txBody>
      </p:sp>
      <p:sp>
        <p:nvSpPr>
          <p:cNvPr id="432" name="TextBox 431"/>
          <p:cNvSpPr txBox="1"/>
          <p:nvPr/>
        </p:nvSpPr>
        <p:spPr>
          <a:xfrm>
            <a:off x="7025008" y="5547413"/>
            <a:ext cx="1680156" cy="246221"/>
          </a:xfrm>
          <a:prstGeom prst="rect">
            <a:avLst/>
          </a:prstGeom>
          <a:noFill/>
          <a:effectLst/>
        </p:spPr>
        <p:txBody>
          <a:bodyPr wrap="square" rtlCol="0">
            <a:spAutoFit/>
          </a:bodyPr>
          <a:lstStyle/>
          <a:p>
            <a:r>
              <a:rPr lang="en-US" sz="1000" b="1" dirty="0">
                <a:solidFill>
                  <a:schemeClr val="tx2">
                    <a:lumMod val="50000"/>
                  </a:schemeClr>
                </a:solidFill>
              </a:rPr>
              <a:t>Near Detector Complete</a:t>
            </a:r>
            <a:endParaRPr lang="en-US" sz="1000" dirty="0">
              <a:solidFill>
                <a:schemeClr val="tx2">
                  <a:lumMod val="50000"/>
                </a:schemeClr>
              </a:solidFill>
            </a:endParaRPr>
          </a:p>
        </p:txBody>
      </p:sp>
      <p:cxnSp>
        <p:nvCxnSpPr>
          <p:cNvPr id="434" name="Straight Connector 433"/>
          <p:cNvCxnSpPr/>
          <p:nvPr/>
        </p:nvCxnSpPr>
        <p:spPr>
          <a:xfrm>
            <a:off x="6398619" y="5302326"/>
            <a:ext cx="1220" cy="73152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435" name="Straight Connector 434"/>
          <p:cNvCxnSpPr/>
          <p:nvPr/>
        </p:nvCxnSpPr>
        <p:spPr>
          <a:xfrm>
            <a:off x="7114256" y="5287057"/>
            <a:ext cx="0" cy="271835"/>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436" name="TextBox 435"/>
          <p:cNvSpPr txBox="1"/>
          <p:nvPr/>
        </p:nvSpPr>
        <p:spPr>
          <a:xfrm>
            <a:off x="3564946" y="3378016"/>
            <a:ext cx="2263858" cy="276999"/>
          </a:xfrm>
          <a:prstGeom prst="rect">
            <a:avLst/>
          </a:prstGeom>
          <a:noFill/>
        </p:spPr>
        <p:txBody>
          <a:bodyPr wrap="square" rtlCol="0">
            <a:spAutoFit/>
          </a:bodyPr>
          <a:lstStyle/>
          <a:p>
            <a:r>
              <a:rPr lang="en-US" sz="1200" b="1" dirty="0"/>
              <a:t>CF Preliminary &amp; Final Design</a:t>
            </a:r>
          </a:p>
        </p:txBody>
      </p:sp>
      <p:sp>
        <p:nvSpPr>
          <p:cNvPr id="437" name="Rectangle 436"/>
          <p:cNvSpPr/>
          <p:nvPr/>
        </p:nvSpPr>
        <p:spPr>
          <a:xfrm>
            <a:off x="2052271" y="3459576"/>
            <a:ext cx="1497051" cy="123885"/>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39" name="Rectangle 438"/>
          <p:cNvSpPr/>
          <p:nvPr/>
        </p:nvSpPr>
        <p:spPr>
          <a:xfrm>
            <a:off x="2682938" y="3645681"/>
            <a:ext cx="3685506" cy="119141"/>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440" name="TextBox 439"/>
          <p:cNvSpPr txBox="1"/>
          <p:nvPr/>
        </p:nvSpPr>
        <p:spPr>
          <a:xfrm>
            <a:off x="6359155" y="3576671"/>
            <a:ext cx="3741798" cy="276999"/>
          </a:xfrm>
          <a:prstGeom prst="rect">
            <a:avLst/>
          </a:prstGeom>
          <a:noFill/>
        </p:spPr>
        <p:txBody>
          <a:bodyPr wrap="square" rtlCol="0">
            <a:spAutoFit/>
          </a:bodyPr>
          <a:lstStyle/>
          <a:p>
            <a:r>
              <a:rPr lang="en-US" sz="1200" b="1" dirty="0"/>
              <a:t>CF </a:t>
            </a:r>
            <a:r>
              <a:rPr lang="en-US" sz="1200" b="1" dirty="0" smtClean="0"/>
              <a:t>Advance Site Prep </a:t>
            </a:r>
            <a:r>
              <a:rPr lang="en-US" sz="1200" b="1" dirty="0"/>
              <a:t>&amp;</a:t>
            </a:r>
            <a:r>
              <a:rPr lang="en-US" sz="1200" b="1" dirty="0" smtClean="0"/>
              <a:t> Beamline </a:t>
            </a:r>
            <a:r>
              <a:rPr lang="en-US" sz="1200" b="1" dirty="0" err="1" smtClean="0"/>
              <a:t>Infrastr</a:t>
            </a:r>
            <a:r>
              <a:rPr lang="en-US" sz="1200" b="1" dirty="0" smtClean="0"/>
              <a:t>.</a:t>
            </a:r>
            <a:endParaRPr lang="en-US" sz="1200" b="1" dirty="0"/>
          </a:p>
        </p:txBody>
      </p:sp>
      <p:sp>
        <p:nvSpPr>
          <p:cNvPr id="441" name="TextBox 440"/>
          <p:cNvSpPr txBox="1"/>
          <p:nvPr/>
        </p:nvSpPr>
        <p:spPr>
          <a:xfrm>
            <a:off x="7071149" y="4124924"/>
            <a:ext cx="2150679" cy="276999"/>
          </a:xfrm>
          <a:prstGeom prst="rect">
            <a:avLst/>
          </a:prstGeom>
          <a:noFill/>
        </p:spPr>
        <p:txBody>
          <a:bodyPr wrap="square" rtlCol="0">
            <a:spAutoFit/>
          </a:bodyPr>
          <a:lstStyle/>
          <a:p>
            <a:r>
              <a:rPr lang="en-US" sz="1200" b="1" dirty="0" smtClean="0"/>
              <a:t>Install Beamline systems</a:t>
            </a:r>
            <a:endParaRPr lang="en-US" sz="1200" b="1" dirty="0"/>
          </a:p>
        </p:txBody>
      </p:sp>
      <p:sp>
        <p:nvSpPr>
          <p:cNvPr id="442" name="Rectangle 441"/>
          <p:cNvSpPr/>
          <p:nvPr/>
        </p:nvSpPr>
        <p:spPr>
          <a:xfrm>
            <a:off x="5744023" y="4206264"/>
            <a:ext cx="1370233" cy="106567"/>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cxnSp>
        <p:nvCxnSpPr>
          <p:cNvPr id="443" name="Straight Connector 442"/>
          <p:cNvCxnSpPr/>
          <p:nvPr/>
        </p:nvCxnSpPr>
        <p:spPr>
          <a:xfrm>
            <a:off x="7071149" y="5288350"/>
            <a:ext cx="0" cy="336799"/>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444" name="TextBox 443"/>
          <p:cNvSpPr txBox="1"/>
          <p:nvPr/>
        </p:nvSpPr>
        <p:spPr>
          <a:xfrm>
            <a:off x="7078474" y="5382385"/>
            <a:ext cx="1995932" cy="246221"/>
          </a:xfrm>
          <a:prstGeom prst="rect">
            <a:avLst/>
          </a:prstGeom>
          <a:noFill/>
          <a:effectLst/>
        </p:spPr>
        <p:txBody>
          <a:bodyPr wrap="square" rtlCol="0">
            <a:spAutoFit/>
          </a:bodyPr>
          <a:lstStyle/>
          <a:p>
            <a:r>
              <a:rPr lang="en-US" sz="1000" b="1" dirty="0" smtClean="0">
                <a:solidFill>
                  <a:schemeClr val="tx2">
                    <a:lumMod val="50000"/>
                  </a:schemeClr>
                </a:solidFill>
              </a:rPr>
              <a:t>Beamline Complete</a:t>
            </a:r>
          </a:p>
        </p:txBody>
      </p:sp>
      <p:sp>
        <p:nvSpPr>
          <p:cNvPr id="114" name="TextBox 113"/>
          <p:cNvSpPr txBox="1"/>
          <p:nvPr/>
        </p:nvSpPr>
        <p:spPr>
          <a:xfrm>
            <a:off x="1222690" y="2177403"/>
            <a:ext cx="1443950" cy="646331"/>
          </a:xfrm>
          <a:prstGeom prst="rect">
            <a:avLst/>
          </a:prstGeom>
          <a:noFill/>
          <a:ln>
            <a:solidFill>
              <a:schemeClr val="tx1"/>
            </a:solidFill>
          </a:ln>
        </p:spPr>
        <p:txBody>
          <a:bodyPr wrap="square" rtlCol="0">
            <a:spAutoFit/>
          </a:bodyPr>
          <a:lstStyle/>
          <a:p>
            <a:r>
              <a:rPr lang="en-US" dirty="0" smtClean="0">
                <a:solidFill>
                  <a:srgbClr val="FF0000"/>
                </a:solidFill>
              </a:rPr>
              <a:t>Critical path shown in red</a:t>
            </a:r>
            <a:endParaRPr lang="en-US" dirty="0">
              <a:solidFill>
                <a:srgbClr val="FF0000"/>
              </a:solidFill>
            </a:endParaRPr>
          </a:p>
        </p:txBody>
      </p:sp>
      <p:sp>
        <p:nvSpPr>
          <p:cNvPr id="115" name="TextBox 114"/>
          <p:cNvSpPr txBox="1"/>
          <p:nvPr/>
        </p:nvSpPr>
        <p:spPr>
          <a:xfrm>
            <a:off x="6504332" y="1343375"/>
            <a:ext cx="2815016" cy="646331"/>
          </a:xfrm>
          <a:prstGeom prst="rect">
            <a:avLst/>
          </a:prstGeom>
          <a:noFill/>
        </p:spPr>
        <p:txBody>
          <a:bodyPr wrap="square" rtlCol="0">
            <a:spAutoFit/>
          </a:bodyPr>
          <a:lstStyle/>
          <a:p>
            <a:r>
              <a:rPr lang="en-US" b="1" dirty="0" smtClean="0">
                <a:solidFill>
                  <a:srgbClr val="FF0000"/>
                </a:solidFill>
              </a:rPr>
              <a:t>SCHEDULE CONTINGENCY: </a:t>
            </a:r>
          </a:p>
          <a:p>
            <a:r>
              <a:rPr lang="en-US" b="1" dirty="0" smtClean="0">
                <a:solidFill>
                  <a:srgbClr val="FF0000"/>
                </a:solidFill>
              </a:rPr>
              <a:t>40 months on CD-4</a:t>
            </a:r>
            <a:endParaRPr lang="en-US" b="1" dirty="0">
              <a:solidFill>
                <a:srgbClr val="FF0000"/>
              </a:solidFill>
            </a:endParaRPr>
          </a:p>
        </p:txBody>
      </p:sp>
      <p:cxnSp>
        <p:nvCxnSpPr>
          <p:cNvPr id="116" name="Straight Connector 115"/>
          <p:cNvCxnSpPr/>
          <p:nvPr/>
        </p:nvCxnSpPr>
        <p:spPr>
          <a:xfrm>
            <a:off x="8667590" y="1147900"/>
            <a:ext cx="4514" cy="3674294"/>
          </a:xfrm>
          <a:prstGeom prst="line">
            <a:avLst/>
          </a:prstGeom>
          <a:ln>
            <a:solidFill>
              <a:srgbClr val="FF0000"/>
            </a:solidFill>
            <a:prstDash val="solid"/>
          </a:ln>
        </p:spPr>
        <p:style>
          <a:lnRef idx="1">
            <a:schemeClr val="dk1"/>
          </a:lnRef>
          <a:fillRef idx="0">
            <a:schemeClr val="dk1"/>
          </a:fillRef>
          <a:effectRef idx="0">
            <a:schemeClr val="dk1"/>
          </a:effectRef>
          <a:fontRef idx="minor">
            <a:schemeClr val="tx1"/>
          </a:fontRef>
        </p:style>
      </p:cxnSp>
      <p:sp>
        <p:nvSpPr>
          <p:cNvPr id="117" name="TextBox 116"/>
          <p:cNvSpPr txBox="1"/>
          <p:nvPr/>
        </p:nvSpPr>
        <p:spPr>
          <a:xfrm>
            <a:off x="8341763" y="643819"/>
            <a:ext cx="1047205" cy="400110"/>
          </a:xfrm>
          <a:prstGeom prst="rect">
            <a:avLst/>
          </a:prstGeom>
          <a:noFill/>
        </p:spPr>
        <p:txBody>
          <a:bodyPr wrap="square" rtlCol="0">
            <a:spAutoFit/>
          </a:bodyPr>
          <a:lstStyle/>
          <a:p>
            <a:r>
              <a:rPr lang="en-US" sz="1000" b="1" dirty="0" smtClean="0">
                <a:solidFill>
                  <a:srgbClr val="FF0000"/>
                </a:solidFill>
              </a:rPr>
              <a:t>Aug-30</a:t>
            </a:r>
          </a:p>
          <a:p>
            <a:r>
              <a:rPr lang="en-US" sz="1000" b="1" dirty="0" smtClean="0">
                <a:solidFill>
                  <a:srgbClr val="FF0000"/>
                </a:solidFill>
              </a:rPr>
              <a:t>DOE CD-4</a:t>
            </a:r>
            <a:endParaRPr lang="en-US" sz="1000" b="1" dirty="0">
              <a:solidFill>
                <a:srgbClr val="FF0000"/>
              </a:solidFill>
            </a:endParaRPr>
          </a:p>
        </p:txBody>
      </p:sp>
      <p:sp>
        <p:nvSpPr>
          <p:cNvPr id="118" name="TextBox 117"/>
          <p:cNvSpPr txBox="1"/>
          <p:nvPr/>
        </p:nvSpPr>
        <p:spPr>
          <a:xfrm>
            <a:off x="7393696" y="1059756"/>
            <a:ext cx="1187649" cy="507831"/>
          </a:xfrm>
          <a:custGeom>
            <a:avLst/>
            <a:gdLst>
              <a:gd name="connsiteX0" fmla="*/ 0 w 1187649"/>
              <a:gd name="connsiteY0" fmla="*/ 0 h 507831"/>
              <a:gd name="connsiteX1" fmla="*/ 1187649 w 1187649"/>
              <a:gd name="connsiteY1" fmla="*/ 0 h 507831"/>
              <a:gd name="connsiteX2" fmla="*/ 1187649 w 1187649"/>
              <a:gd name="connsiteY2" fmla="*/ 507831 h 507831"/>
              <a:gd name="connsiteX3" fmla="*/ 0 w 1187649"/>
              <a:gd name="connsiteY3" fmla="*/ 507831 h 507831"/>
              <a:gd name="connsiteX4" fmla="*/ 0 w 1187649"/>
              <a:gd name="connsiteY4" fmla="*/ 0 h 507831"/>
              <a:gd name="connsiteX0" fmla="*/ 0 w 1187649"/>
              <a:gd name="connsiteY0" fmla="*/ 0 h 507831"/>
              <a:gd name="connsiteX1" fmla="*/ 1187649 w 1187649"/>
              <a:gd name="connsiteY1" fmla="*/ 0 h 507831"/>
              <a:gd name="connsiteX2" fmla="*/ 1187649 w 1187649"/>
              <a:gd name="connsiteY2" fmla="*/ 507831 h 507831"/>
              <a:gd name="connsiteX3" fmla="*/ 0 w 1187649"/>
              <a:gd name="connsiteY3" fmla="*/ 507831 h 507831"/>
              <a:gd name="connsiteX4" fmla="*/ 0 w 1187649"/>
              <a:gd name="connsiteY4" fmla="*/ 0 h 50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649" h="507831">
                <a:moveTo>
                  <a:pt x="0" y="0"/>
                </a:moveTo>
                <a:lnTo>
                  <a:pt x="1187649" y="0"/>
                </a:lnTo>
                <a:lnTo>
                  <a:pt x="1187649" y="507831"/>
                </a:lnTo>
                <a:lnTo>
                  <a:pt x="0" y="507831"/>
                </a:lnTo>
                <a:lnTo>
                  <a:pt x="0" y="0"/>
                </a:lnTo>
                <a:close/>
              </a:path>
            </a:pathLst>
          </a:custGeom>
          <a:noFill/>
        </p:spPr>
        <p:txBody>
          <a:bodyPr wrap="square" rtlCol="0">
            <a:spAutoFit/>
          </a:bodyPr>
          <a:lstStyle/>
          <a:p>
            <a:pPr algn="ctr"/>
            <a:r>
              <a:rPr lang="en-US" sz="900" b="1" dirty="0" smtClean="0">
                <a:solidFill>
                  <a:srgbClr val="FF0000"/>
                </a:solidFill>
              </a:rPr>
              <a:t>40 months</a:t>
            </a:r>
            <a:endParaRPr lang="en-US" sz="900" b="1" dirty="0">
              <a:solidFill>
                <a:srgbClr val="FF0000"/>
              </a:solidFill>
            </a:endParaRPr>
          </a:p>
          <a:p>
            <a:endParaRPr lang="en-US" dirty="0"/>
          </a:p>
        </p:txBody>
      </p:sp>
      <p:cxnSp>
        <p:nvCxnSpPr>
          <p:cNvPr id="119" name="Straight Arrow Connector 118"/>
          <p:cNvCxnSpPr/>
          <p:nvPr/>
        </p:nvCxnSpPr>
        <p:spPr>
          <a:xfrm>
            <a:off x="7363608" y="1274105"/>
            <a:ext cx="1329080" cy="3711"/>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1699494" y="1683236"/>
            <a:ext cx="1034126" cy="463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2733620" y="1699127"/>
            <a:ext cx="0" cy="1820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400" idx="1"/>
          </p:cNvCxnSpPr>
          <p:nvPr/>
        </p:nvCxnSpPr>
        <p:spPr>
          <a:xfrm flipV="1">
            <a:off x="2733620" y="1852887"/>
            <a:ext cx="746901" cy="17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3543457" y="2059713"/>
            <a:ext cx="9625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3499244" y="1841766"/>
            <a:ext cx="0" cy="2376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V="1">
            <a:off x="4497147" y="2874534"/>
            <a:ext cx="1019428" cy="969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a:off x="4498141" y="2049227"/>
            <a:ext cx="7824" cy="8255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V="1">
            <a:off x="5512421" y="2270221"/>
            <a:ext cx="136810" cy="9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a:stCxn id="379" idx="3"/>
          </p:cNvCxnSpPr>
          <p:nvPr/>
        </p:nvCxnSpPr>
        <p:spPr>
          <a:xfrm flipH="1">
            <a:off x="6605831" y="2674535"/>
            <a:ext cx="9737" cy="6407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a:endCxn id="366" idx="3"/>
          </p:cNvCxnSpPr>
          <p:nvPr/>
        </p:nvCxnSpPr>
        <p:spPr>
          <a:xfrm>
            <a:off x="6598576" y="3334885"/>
            <a:ext cx="1576154" cy="169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2685781" y="3703585"/>
            <a:ext cx="3381973" cy="101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2018476" y="3516515"/>
            <a:ext cx="66786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2677952" y="3525251"/>
            <a:ext cx="6407" cy="1924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flipH="1">
            <a:off x="6067479" y="3703490"/>
            <a:ext cx="2107" cy="5721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5" name="Rectangle 174"/>
          <p:cNvSpPr/>
          <p:nvPr/>
        </p:nvSpPr>
        <p:spPr>
          <a:xfrm>
            <a:off x="6371119" y="4221855"/>
            <a:ext cx="447625" cy="87646"/>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cxnSp>
        <p:nvCxnSpPr>
          <p:cNvPr id="177" name="Straight Connector 176"/>
          <p:cNvCxnSpPr/>
          <p:nvPr/>
        </p:nvCxnSpPr>
        <p:spPr>
          <a:xfrm>
            <a:off x="6069586" y="4259547"/>
            <a:ext cx="1044670"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0" name="Rectangle 139"/>
          <p:cNvSpPr/>
          <p:nvPr/>
        </p:nvSpPr>
        <p:spPr>
          <a:xfrm>
            <a:off x="5518701" y="2608282"/>
            <a:ext cx="347051" cy="114827"/>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1A3D68"/>
              </a:solidFill>
            </a:endParaRPr>
          </a:p>
        </p:txBody>
      </p:sp>
      <p:cxnSp>
        <p:nvCxnSpPr>
          <p:cNvPr id="141" name="Straight Arrow Connector 140"/>
          <p:cNvCxnSpPr/>
          <p:nvPr/>
        </p:nvCxnSpPr>
        <p:spPr>
          <a:xfrm flipH="1" flipV="1">
            <a:off x="5520655" y="2264395"/>
            <a:ext cx="22412" cy="6198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5649231" y="2297596"/>
            <a:ext cx="12815" cy="3712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643305" y="2665696"/>
            <a:ext cx="972263" cy="88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4289" y="1229679"/>
            <a:ext cx="399736" cy="1982805"/>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dirty="0" smtClean="0"/>
              <a:t>Far Site</a:t>
            </a:r>
            <a:endParaRPr lang="en-US" dirty="0"/>
          </a:p>
        </p:txBody>
      </p:sp>
      <p:sp>
        <p:nvSpPr>
          <p:cNvPr id="144" name="Rectangle 143"/>
          <p:cNvSpPr/>
          <p:nvPr/>
        </p:nvSpPr>
        <p:spPr>
          <a:xfrm>
            <a:off x="54289" y="3220720"/>
            <a:ext cx="399736" cy="1414164"/>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dirty="0" smtClean="0"/>
              <a:t>Near Site</a:t>
            </a:r>
            <a:endParaRPr lang="en-US" dirty="0"/>
          </a:p>
        </p:txBody>
      </p:sp>
      <p:sp>
        <p:nvSpPr>
          <p:cNvPr id="145"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49" name="Rectangle 148"/>
          <p:cNvSpPr/>
          <p:nvPr/>
        </p:nvSpPr>
        <p:spPr>
          <a:xfrm>
            <a:off x="872892" y="3155250"/>
            <a:ext cx="3983124" cy="81536"/>
          </a:xfrm>
          <a:prstGeom prst="rect">
            <a:avLst/>
          </a:prstGeom>
          <a:solidFill>
            <a:srgbClr val="00B0F0"/>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152" name="Rectangle 151"/>
          <p:cNvSpPr/>
          <p:nvPr/>
        </p:nvSpPr>
        <p:spPr>
          <a:xfrm>
            <a:off x="1558386" y="3141717"/>
            <a:ext cx="2516975" cy="82917"/>
          </a:xfrm>
          <a:prstGeom prst="rect">
            <a:avLst/>
          </a:prstGeom>
          <a:pattFill prst="wdUpDiag">
            <a:fgClr>
              <a:schemeClr val="tx2"/>
            </a:fgClr>
            <a:bgClr>
              <a:srgbClr val="00B0F0"/>
            </a:bgClr>
          </a:patt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1A3D68"/>
              </a:solidFill>
            </a:endParaRPr>
          </a:p>
        </p:txBody>
      </p:sp>
      <p:sp>
        <p:nvSpPr>
          <p:cNvPr id="153" name="TextBox 152"/>
          <p:cNvSpPr txBox="1"/>
          <p:nvPr/>
        </p:nvSpPr>
        <p:spPr>
          <a:xfrm>
            <a:off x="4796805" y="3075525"/>
            <a:ext cx="2263858" cy="276999"/>
          </a:xfrm>
          <a:prstGeom prst="rect">
            <a:avLst/>
          </a:prstGeom>
          <a:noFill/>
        </p:spPr>
        <p:txBody>
          <a:bodyPr wrap="square" rtlCol="0">
            <a:spAutoFit/>
          </a:bodyPr>
          <a:lstStyle/>
          <a:p>
            <a:r>
              <a:rPr lang="en-US" sz="1200" b="1" dirty="0" smtClean="0"/>
              <a:t>Beamline Design</a:t>
            </a:r>
            <a:endParaRPr lang="en-US" sz="1200" b="1" dirty="0"/>
          </a:p>
        </p:txBody>
      </p:sp>
      <p:sp>
        <p:nvSpPr>
          <p:cNvPr id="146"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2278101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 y="346455"/>
            <a:ext cx="8949690" cy="481304"/>
          </a:xfrm>
        </p:spPr>
        <p:txBody>
          <a:bodyPr>
            <a:noAutofit/>
          </a:bodyPr>
          <a:lstStyle/>
          <a:p>
            <a:r>
              <a:rPr lang="en-US" sz="2700" dirty="0" smtClean="0">
                <a:solidFill>
                  <a:schemeClr val="accent1">
                    <a:lumMod val="75000"/>
                  </a:schemeClr>
                </a:solidFill>
              </a:rPr>
              <a:t>Priorities for FY16 and FY17</a:t>
            </a:r>
            <a:r>
              <a:rPr lang="en-US" sz="2400" dirty="0" smtClean="0">
                <a:solidFill>
                  <a:schemeClr val="accent1">
                    <a:lumMod val="75000"/>
                  </a:schemeClr>
                </a:solidFill>
              </a:rPr>
              <a:t> </a:t>
            </a:r>
            <a:endParaRPr lang="en-US" sz="2400" dirty="0">
              <a:solidFill>
                <a:schemeClr val="accent1">
                  <a:lumMod val="75000"/>
                </a:schemeClr>
              </a:solidFill>
            </a:endParaRPr>
          </a:p>
        </p:txBody>
      </p:sp>
      <p:sp>
        <p:nvSpPr>
          <p:cNvPr id="4" name="TextBox 3"/>
          <p:cNvSpPr txBox="1"/>
          <p:nvPr/>
        </p:nvSpPr>
        <p:spPr>
          <a:xfrm>
            <a:off x="5193504" y="4661299"/>
            <a:ext cx="211917" cy="219291"/>
          </a:xfrm>
          <a:prstGeom prst="rect">
            <a:avLst/>
          </a:prstGeom>
          <a:noFill/>
        </p:spPr>
        <p:txBody>
          <a:bodyPr wrap="none" rtlCol="0">
            <a:spAutoFit/>
          </a:bodyPr>
          <a:lstStyle/>
          <a:p>
            <a:r>
              <a:rPr lang="en-US" sz="825" dirty="0">
                <a:solidFill>
                  <a:schemeClr val="accent6"/>
                </a:solidFill>
              </a:rPr>
              <a:t>I</a:t>
            </a:r>
          </a:p>
        </p:txBody>
      </p:sp>
      <p:sp>
        <p:nvSpPr>
          <p:cNvPr id="6" name="Rectangle 5"/>
          <p:cNvSpPr/>
          <p:nvPr/>
        </p:nvSpPr>
        <p:spPr>
          <a:xfrm>
            <a:off x="80010" y="1058611"/>
            <a:ext cx="8581738" cy="4909036"/>
          </a:xfrm>
          <a:prstGeom prst="rect">
            <a:avLst/>
          </a:prstGeom>
        </p:spPr>
        <p:txBody>
          <a:bodyPr wrap="square">
            <a:spAutoFit/>
          </a:bodyPr>
          <a:lstStyle/>
          <a:p>
            <a:pPr marL="214313" indent="-214313">
              <a:buFont typeface="Arial" panose="020B0604020202020204" pitchFamily="34" charset="0"/>
              <a:buChar char="•"/>
            </a:pPr>
            <a:r>
              <a:rPr lang="en-US" sz="1950" dirty="0">
                <a:solidFill>
                  <a:schemeClr val="tx2"/>
                </a:solidFill>
              </a:rPr>
              <a:t>Corrosion Working Group needs to complete its work (Ozone production, etc</a:t>
            </a:r>
            <a:r>
              <a:rPr lang="en-US" sz="1950" dirty="0" smtClean="0">
                <a:solidFill>
                  <a:schemeClr val="tx2"/>
                </a:solidFill>
              </a:rPr>
              <a:t>., complete </a:t>
            </a:r>
            <a:r>
              <a:rPr lang="en-US" sz="1950" dirty="0" err="1">
                <a:solidFill>
                  <a:schemeClr val="tx2"/>
                </a:solidFill>
              </a:rPr>
              <a:t>NuMI</a:t>
            </a:r>
            <a:r>
              <a:rPr lang="en-US" sz="1950" dirty="0">
                <a:solidFill>
                  <a:schemeClr val="tx2"/>
                </a:solidFill>
              </a:rPr>
              <a:t> </a:t>
            </a:r>
            <a:r>
              <a:rPr lang="en-US" sz="1950" dirty="0" smtClean="0">
                <a:solidFill>
                  <a:schemeClr val="tx2"/>
                </a:solidFill>
              </a:rPr>
              <a:t>measurements and </a:t>
            </a:r>
            <a:r>
              <a:rPr lang="en-US" sz="1950" dirty="0">
                <a:solidFill>
                  <a:schemeClr val="tx2"/>
                </a:solidFill>
              </a:rPr>
              <a:t>comparisons with MARS – complete contract with ESI</a:t>
            </a:r>
            <a:r>
              <a:rPr lang="en-US" sz="1950" dirty="0" smtClean="0">
                <a:solidFill>
                  <a:schemeClr val="tx2"/>
                </a:solidFill>
              </a:rPr>
              <a:t>). </a:t>
            </a:r>
            <a:r>
              <a:rPr lang="en-US" sz="2000" dirty="0">
                <a:solidFill>
                  <a:schemeClr val="tx2"/>
                </a:solidFill>
              </a:rPr>
              <a:t>Took data </a:t>
            </a:r>
            <a:r>
              <a:rPr lang="en-US" sz="2000" dirty="0" smtClean="0">
                <a:solidFill>
                  <a:schemeClr val="tx2"/>
                </a:solidFill>
              </a:rPr>
              <a:t>at </a:t>
            </a:r>
            <a:r>
              <a:rPr lang="en-US" sz="2000" dirty="0" err="1" smtClean="0">
                <a:solidFill>
                  <a:schemeClr val="tx2"/>
                </a:solidFill>
              </a:rPr>
              <a:t>NuMI</a:t>
            </a:r>
            <a:r>
              <a:rPr lang="en-US" sz="2000" dirty="0" smtClean="0">
                <a:solidFill>
                  <a:schemeClr val="tx2"/>
                </a:solidFill>
              </a:rPr>
              <a:t> for </a:t>
            </a:r>
            <a:r>
              <a:rPr lang="en-US" sz="2000" dirty="0">
                <a:solidFill>
                  <a:schemeClr val="tx2"/>
                </a:solidFill>
              </a:rPr>
              <a:t>200 and 400 kW. Analysis to finish by the end of </a:t>
            </a:r>
            <a:r>
              <a:rPr lang="en-US" sz="2000" dirty="0" smtClean="0">
                <a:solidFill>
                  <a:schemeClr val="tx2"/>
                </a:solidFill>
              </a:rPr>
              <a:t>2015</a:t>
            </a:r>
            <a:r>
              <a:rPr lang="en-US" sz="2000" dirty="0">
                <a:solidFill>
                  <a:schemeClr val="tx2"/>
                </a:solidFill>
              </a:rPr>
              <a:t>. Will continue data taking till we get to 700 </a:t>
            </a:r>
            <a:r>
              <a:rPr lang="en-US" sz="2000" dirty="0" smtClean="0">
                <a:solidFill>
                  <a:schemeClr val="tx2"/>
                </a:solidFill>
              </a:rPr>
              <a:t>kW. </a:t>
            </a:r>
            <a:endParaRPr lang="en-US" sz="1950" dirty="0">
              <a:solidFill>
                <a:schemeClr val="tx2"/>
              </a:solidFill>
            </a:endParaRPr>
          </a:p>
          <a:p>
            <a:pPr marL="214313" indent="-214313">
              <a:buFont typeface="Arial" panose="020B0604020202020204" pitchFamily="34" charset="0"/>
              <a:buChar char="•"/>
            </a:pPr>
            <a:r>
              <a:rPr lang="en-US" sz="1950" dirty="0">
                <a:solidFill>
                  <a:schemeClr val="tx2"/>
                </a:solidFill>
              </a:rPr>
              <a:t>Repeat the air-release calculations for the larger target chase </a:t>
            </a:r>
            <a:r>
              <a:rPr lang="en-US" sz="1950" dirty="0" smtClean="0">
                <a:solidFill>
                  <a:schemeClr val="tx2"/>
                </a:solidFill>
              </a:rPr>
              <a:t>which is now </a:t>
            </a:r>
            <a:r>
              <a:rPr lang="en-US" sz="1950" dirty="0">
                <a:solidFill>
                  <a:schemeClr val="tx2"/>
                </a:solidFill>
              </a:rPr>
              <a:t>the default. </a:t>
            </a:r>
            <a:r>
              <a:rPr lang="en-US" sz="1950" dirty="0" smtClean="0">
                <a:solidFill>
                  <a:schemeClr val="tx2"/>
                </a:solidFill>
              </a:rPr>
              <a:t>(Before that plan to decide if we will cool decay pipe with air or N</a:t>
            </a:r>
            <a:r>
              <a:rPr lang="en-US" sz="1950" baseline="-25000" dirty="0" smtClean="0">
                <a:solidFill>
                  <a:schemeClr val="tx2"/>
                </a:solidFill>
              </a:rPr>
              <a:t>2</a:t>
            </a:r>
            <a:r>
              <a:rPr lang="en-US" sz="1950" dirty="0" smtClean="0">
                <a:solidFill>
                  <a:schemeClr val="tx2"/>
                </a:solidFill>
              </a:rPr>
              <a:t>).</a:t>
            </a:r>
          </a:p>
          <a:p>
            <a:pPr marL="214313" indent="-214313">
              <a:buFont typeface="Arial" panose="020B0604020202020204" pitchFamily="34" charset="0"/>
              <a:buChar char="•"/>
            </a:pPr>
            <a:r>
              <a:rPr lang="en-US" sz="1950" dirty="0" smtClean="0">
                <a:solidFill>
                  <a:schemeClr val="tx2"/>
                </a:solidFill>
              </a:rPr>
              <a:t>First order structural </a:t>
            </a:r>
            <a:r>
              <a:rPr lang="en-US" sz="1950" dirty="0">
                <a:solidFill>
                  <a:schemeClr val="tx2"/>
                </a:solidFill>
              </a:rPr>
              <a:t>analysis of the Decay Pipe</a:t>
            </a:r>
            <a:r>
              <a:rPr lang="en-US" sz="1950" dirty="0" smtClean="0">
                <a:solidFill>
                  <a:schemeClr val="tx2"/>
                </a:solidFill>
              </a:rPr>
              <a:t>.</a:t>
            </a:r>
            <a:endParaRPr lang="en-US" sz="1950" dirty="0">
              <a:solidFill>
                <a:schemeClr val="tx2"/>
              </a:solidFill>
            </a:endParaRPr>
          </a:p>
          <a:p>
            <a:pPr marL="214313" indent="-214313">
              <a:buFont typeface="Arial" panose="020B0604020202020204" pitchFamily="34" charset="0"/>
              <a:buChar char="•"/>
            </a:pPr>
            <a:r>
              <a:rPr lang="en-US" sz="1950" dirty="0">
                <a:solidFill>
                  <a:schemeClr val="tx2"/>
                </a:solidFill>
              </a:rPr>
              <a:t>MARS and FEA work on the decay pipe snout (in the end of which we have the upstream decay pipe window) so that we can select the material and decide on how we will cool the snout. (carbon steel the default now</a:t>
            </a:r>
            <a:r>
              <a:rPr lang="en-US" sz="1950" dirty="0" smtClean="0">
                <a:solidFill>
                  <a:schemeClr val="tx2"/>
                </a:solidFill>
              </a:rPr>
              <a:t>). </a:t>
            </a:r>
            <a:endParaRPr lang="en-US" sz="1950" dirty="0">
              <a:solidFill>
                <a:schemeClr val="tx2"/>
              </a:solidFill>
            </a:endParaRPr>
          </a:p>
          <a:p>
            <a:pPr marL="214313" indent="-214313">
              <a:buFont typeface="Arial" panose="020B0604020202020204" pitchFamily="34" charset="0"/>
              <a:buChar char="•"/>
            </a:pPr>
            <a:r>
              <a:rPr lang="en-US" sz="1950" dirty="0">
                <a:solidFill>
                  <a:schemeClr val="tx2"/>
                </a:solidFill>
              </a:rPr>
              <a:t>Evaluate </a:t>
            </a:r>
            <a:r>
              <a:rPr lang="en-US" sz="1950" dirty="0" smtClean="0">
                <a:solidFill>
                  <a:schemeClr val="tx2"/>
                </a:solidFill>
              </a:rPr>
              <a:t>in a more complete way </a:t>
            </a:r>
            <a:r>
              <a:rPr lang="en-US" sz="1950" dirty="0">
                <a:solidFill>
                  <a:schemeClr val="tx2"/>
                </a:solidFill>
              </a:rPr>
              <a:t>the consequences of a longer chase/shorter decay pipe to the overall Beamline/CF </a:t>
            </a:r>
            <a:r>
              <a:rPr lang="en-US" sz="1950" dirty="0" smtClean="0">
                <a:solidFill>
                  <a:schemeClr val="tx2"/>
                </a:solidFill>
              </a:rPr>
              <a:t>design and do value engineering. (e.g. upstream decay pipe window).</a:t>
            </a:r>
            <a:endParaRPr lang="en-US" sz="1950" dirty="0">
              <a:solidFill>
                <a:schemeClr val="tx2"/>
              </a:solidFill>
            </a:endParaRPr>
          </a:p>
          <a:p>
            <a:pPr marL="214313" indent="-214313">
              <a:buFont typeface="Arial" panose="020B0604020202020204" pitchFamily="34" charset="0"/>
              <a:buChar char="•"/>
            </a:pPr>
            <a:r>
              <a:rPr lang="en-US" sz="1950" dirty="0">
                <a:solidFill>
                  <a:schemeClr val="tx2"/>
                </a:solidFill>
              </a:rPr>
              <a:t>Since we will leave some areas not worked on for a year or two, non-negligible effort </a:t>
            </a:r>
            <a:r>
              <a:rPr lang="en-US" sz="1950" dirty="0" smtClean="0">
                <a:solidFill>
                  <a:schemeClr val="tx2"/>
                </a:solidFill>
              </a:rPr>
              <a:t>was/will </a:t>
            </a:r>
            <a:r>
              <a:rPr lang="en-US" sz="1950" dirty="0">
                <a:solidFill>
                  <a:schemeClr val="tx2"/>
                </a:solidFill>
              </a:rPr>
              <a:t>be required to document well – technical notes/drawings - what has been done so far. </a:t>
            </a:r>
          </a:p>
        </p:txBody>
      </p:sp>
      <p:sp>
        <p:nvSpPr>
          <p:cNvPr id="8" name="Slide Number Placeholder 5"/>
          <p:cNvSpPr>
            <a:spLocks noGrp="1"/>
          </p:cNvSpPr>
          <p:nvPr>
            <p:ph type="sldNum" sz="quarter" idx="12"/>
          </p:nvPr>
        </p:nvSpPr>
        <p:spPr>
          <a:xfrm>
            <a:off x="454025" y="6488430"/>
            <a:ext cx="525463" cy="187325"/>
          </a:xfrm>
        </p:spPr>
        <p:txBody>
          <a:bodyPr/>
          <a:lstStyle/>
          <a:p>
            <a:pPr>
              <a:defRPr/>
            </a:pPr>
            <a:r>
              <a:rPr lang="en-US" dirty="0" smtClean="0"/>
              <a:t>18</a:t>
            </a:r>
            <a:endParaRPr lang="en-US" dirty="0"/>
          </a:p>
        </p:txBody>
      </p:sp>
      <p:sp>
        <p:nvSpPr>
          <p:cNvPr id="7"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9" name="Footer Placeholder 4"/>
          <p:cNvSpPr txBox="1">
            <a:spLocks/>
          </p:cNvSpPr>
          <p:nvPr/>
        </p:nvSpPr>
        <p:spPr>
          <a:xfrm>
            <a:off x="2146838" y="6492590"/>
            <a:ext cx="5616575" cy="187325"/>
          </a:xfrm>
          <a:prstGeom prst="rect">
            <a:avLst/>
          </a:prstGeom>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dirty="0" smtClean="0"/>
              <a:t>Vaia Papadimitriou | Overview of Beamline Design &amp; Target R&amp;D activities </a:t>
            </a:r>
            <a:endParaRPr lang="en-US" dirty="0"/>
          </a:p>
        </p:txBody>
      </p:sp>
    </p:spTree>
    <p:extLst>
      <p:ext uri="{BB962C8B-B14F-4D97-AF65-F5344CB8AC3E}">
        <p14:creationId xmlns:p14="http://schemas.microsoft.com/office/powerpoint/2010/main" val="4024339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905" y="1009476"/>
            <a:ext cx="8949690" cy="3070071"/>
          </a:xfrm>
          <a:prstGeom prst="rect">
            <a:avLst/>
          </a:prstGeom>
        </p:spPr>
        <p:txBody>
          <a:bodyPr wrap="square">
            <a:spAutoFit/>
          </a:bodyPr>
          <a:lstStyle/>
          <a:p>
            <a:endParaRPr lang="en-US" sz="1950" dirty="0" smtClean="0">
              <a:solidFill>
                <a:schemeClr val="tx2"/>
              </a:solidFill>
            </a:endParaRPr>
          </a:p>
          <a:p>
            <a:pPr marL="342900" indent="-342900">
              <a:buFont typeface="Arial" panose="020B0604020202020204" pitchFamily="34" charset="0"/>
              <a:buChar char="•"/>
            </a:pPr>
            <a:r>
              <a:rPr lang="en-US" sz="1950" dirty="0" smtClean="0">
                <a:solidFill>
                  <a:schemeClr val="tx2"/>
                </a:solidFill>
              </a:rPr>
              <a:t>Bringing </a:t>
            </a:r>
            <a:r>
              <a:rPr lang="en-US" sz="1950" dirty="0">
                <a:solidFill>
                  <a:schemeClr val="tx2"/>
                </a:solidFill>
              </a:rPr>
              <a:t>the mechanical design of the air cooling of the outer shielding </a:t>
            </a:r>
            <a:r>
              <a:rPr lang="en-US" sz="1950" dirty="0" smtClean="0">
                <a:solidFill>
                  <a:schemeClr val="tx2"/>
                </a:solidFill>
              </a:rPr>
              <a:t>of the Absorber to </a:t>
            </a:r>
            <a:r>
              <a:rPr lang="en-US" sz="1950" dirty="0">
                <a:solidFill>
                  <a:schemeClr val="tx2"/>
                </a:solidFill>
              </a:rPr>
              <a:t>the advanced conceptual design level so that we </a:t>
            </a:r>
            <a:r>
              <a:rPr lang="en-US" sz="1950" dirty="0" smtClean="0">
                <a:solidFill>
                  <a:schemeClr val="tx2"/>
                </a:solidFill>
              </a:rPr>
              <a:t>can understand </a:t>
            </a:r>
            <a:r>
              <a:rPr lang="en-US" sz="1950" dirty="0">
                <a:solidFill>
                  <a:schemeClr val="tx2"/>
                </a:solidFill>
              </a:rPr>
              <a:t>in more detail the overall shielding we will need. MARS simulations are lengthy, so the earliest we know what to simulate, the </a:t>
            </a:r>
            <a:r>
              <a:rPr lang="en-US" sz="1950" dirty="0" smtClean="0">
                <a:solidFill>
                  <a:schemeClr val="tx2"/>
                </a:solidFill>
              </a:rPr>
              <a:t>better.</a:t>
            </a:r>
          </a:p>
          <a:p>
            <a:pPr marL="342900" indent="-342900">
              <a:buFont typeface="Arial" panose="020B0604020202020204" pitchFamily="34" charset="0"/>
              <a:buChar char="•"/>
            </a:pPr>
            <a:r>
              <a:rPr lang="en-US" sz="1950" dirty="0" smtClean="0">
                <a:solidFill>
                  <a:schemeClr val="tx2"/>
                </a:solidFill>
              </a:rPr>
              <a:t>Provide </a:t>
            </a:r>
            <a:r>
              <a:rPr lang="en-US" sz="1950" dirty="0">
                <a:solidFill>
                  <a:schemeClr val="tx2"/>
                </a:solidFill>
              </a:rPr>
              <a:t>engineering support in the evaluation of more optimized targets and horns as the collaboration continues the physics optimization effort</a:t>
            </a:r>
            <a:r>
              <a:rPr lang="en-US" sz="1950" dirty="0" smtClean="0">
                <a:solidFill>
                  <a:schemeClr val="tx2"/>
                </a:solidFill>
              </a:rPr>
              <a:t>.</a:t>
            </a:r>
          </a:p>
          <a:p>
            <a:pPr marL="342900" indent="-342900">
              <a:buFont typeface="Arial" panose="020B0604020202020204" pitchFamily="34" charset="0"/>
              <a:buChar char="•"/>
            </a:pPr>
            <a:r>
              <a:rPr lang="en-US" sz="1950" dirty="0" smtClean="0">
                <a:solidFill>
                  <a:schemeClr val="tx2"/>
                </a:solidFill>
              </a:rPr>
              <a:t>Complete current target R&amp;D commitments (</a:t>
            </a:r>
            <a:r>
              <a:rPr lang="en-US" sz="1950" dirty="0" err="1" smtClean="0">
                <a:solidFill>
                  <a:schemeClr val="tx2"/>
                </a:solidFill>
              </a:rPr>
              <a:t>HiRadMat</a:t>
            </a:r>
            <a:r>
              <a:rPr lang="en-US" sz="1950" dirty="0" smtClean="0">
                <a:solidFill>
                  <a:schemeClr val="tx2"/>
                </a:solidFill>
              </a:rPr>
              <a:t>, RADIATE).</a:t>
            </a:r>
          </a:p>
          <a:p>
            <a:pPr marL="342900" indent="-342900">
              <a:buFont typeface="Arial" panose="020B0604020202020204" pitchFamily="34" charset="0"/>
              <a:buChar char="•"/>
            </a:pPr>
            <a:r>
              <a:rPr lang="en-US" sz="1950" dirty="0" smtClean="0">
                <a:solidFill>
                  <a:schemeClr val="tx2"/>
                </a:solidFill>
              </a:rPr>
              <a:t>Completing a Kicker magnet prototype.</a:t>
            </a:r>
            <a:endParaRPr lang="en-US" sz="1950" dirty="0">
              <a:solidFill>
                <a:schemeClr val="tx2"/>
              </a:solidFill>
            </a:endParaRPr>
          </a:p>
          <a:p>
            <a:pPr marL="214313" indent="-214313">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sz="2400" dirty="0">
                <a:solidFill>
                  <a:schemeClr val="accent1">
                    <a:lumMod val="75000"/>
                  </a:schemeClr>
                </a:solidFill>
              </a:rPr>
              <a:t>Priorities for FY16 </a:t>
            </a:r>
            <a:r>
              <a:rPr lang="en-US" sz="2400" dirty="0" smtClean="0">
                <a:solidFill>
                  <a:schemeClr val="accent1">
                    <a:lumMod val="75000"/>
                  </a:schemeClr>
                </a:solidFill>
              </a:rPr>
              <a:t>and </a:t>
            </a:r>
            <a:r>
              <a:rPr lang="en-US" sz="2400" dirty="0">
                <a:solidFill>
                  <a:schemeClr val="accent1">
                    <a:lumMod val="75000"/>
                  </a:schemeClr>
                </a:solidFill>
              </a:rPr>
              <a:t>FY17</a:t>
            </a:r>
            <a:r>
              <a:rPr lang="en-US" sz="2000" dirty="0">
                <a:solidFill>
                  <a:schemeClr val="accent1">
                    <a:lumMod val="75000"/>
                  </a:schemeClr>
                </a:solidFill>
              </a:rPr>
              <a:t> </a:t>
            </a:r>
            <a:endParaRPr lang="en-US" dirty="0"/>
          </a:p>
        </p:txBody>
      </p:sp>
      <p:sp>
        <p:nvSpPr>
          <p:cNvPr id="4" name="Date Placeholder 3"/>
          <p:cNvSpPr>
            <a:spLocks noGrp="1"/>
          </p:cNvSpPr>
          <p:nvPr>
            <p:ph type="dt" sz="half" idx="10"/>
          </p:nvPr>
        </p:nvSpPr>
        <p:spPr>
          <a:xfrm>
            <a:off x="979488" y="6488430"/>
            <a:ext cx="1136650" cy="187325"/>
          </a:xfrm>
        </p:spPr>
        <p:txBody>
          <a:bodyPr/>
          <a:lstStyle/>
          <a:p>
            <a:pPr>
              <a:defRPr/>
            </a:pPr>
            <a:r>
              <a:rPr lang="en-US" dirty="0" smtClean="0"/>
              <a:t>09.03.15</a:t>
            </a:r>
            <a:endParaRPr lang="en-US" dirty="0"/>
          </a:p>
        </p:txBody>
      </p:sp>
      <p:sp>
        <p:nvSpPr>
          <p:cNvPr id="5" name="Footer Placeholder 4"/>
          <p:cNvSpPr>
            <a:spLocks noGrp="1"/>
          </p:cNvSpPr>
          <p:nvPr>
            <p:ph type="ftr" sz="quarter" idx="11"/>
          </p:nvPr>
        </p:nvSpPr>
        <p:spPr>
          <a:xfrm>
            <a:off x="2116138" y="6488430"/>
            <a:ext cx="5616575" cy="187325"/>
          </a:xfrm>
        </p:spPr>
        <p:txBody>
          <a:bodyPr/>
          <a:lstStyle/>
          <a:p>
            <a:pPr>
              <a:defRPr/>
            </a:pPr>
            <a:r>
              <a:rPr lang="en-US" dirty="0" smtClean="0"/>
              <a:t>Vaia Papadimitriou | Beamline Projects Status  &amp; Plans</a:t>
            </a:r>
            <a:endParaRPr lang="en-US" dirty="0"/>
          </a:p>
        </p:txBody>
      </p:sp>
      <p:sp>
        <p:nvSpPr>
          <p:cNvPr id="7" name="Slide Number Placeholder 5"/>
          <p:cNvSpPr>
            <a:spLocks noGrp="1"/>
          </p:cNvSpPr>
          <p:nvPr>
            <p:ph type="sldNum" sz="quarter" idx="12"/>
          </p:nvPr>
        </p:nvSpPr>
        <p:spPr>
          <a:xfrm>
            <a:off x="454025" y="6488430"/>
            <a:ext cx="525463" cy="187325"/>
          </a:xfrm>
        </p:spPr>
        <p:txBody>
          <a:bodyPr/>
          <a:lstStyle/>
          <a:p>
            <a:r>
              <a:rPr lang="en-US" dirty="0" smtClean="0"/>
              <a:t>19</a:t>
            </a:r>
            <a:endParaRPr lang="en-US" dirty="0"/>
          </a:p>
        </p:txBody>
      </p:sp>
    </p:spTree>
    <p:extLst>
      <p:ext uri="{BB962C8B-B14F-4D97-AF65-F5344CB8AC3E}">
        <p14:creationId xmlns:p14="http://schemas.microsoft.com/office/powerpoint/2010/main" val="3220272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934"/>
            <a:ext cx="8293100" cy="569268"/>
          </a:xfrm>
        </p:spPr>
        <p:txBody>
          <a:bodyPr/>
          <a:lstStyle/>
          <a:p>
            <a:r>
              <a:rPr lang="en-US" sz="2800" dirty="0" smtClean="0"/>
              <a:t>Summary</a:t>
            </a:r>
            <a:endParaRPr lang="en-US" sz="2800" dirty="0"/>
          </a:p>
        </p:txBody>
      </p:sp>
      <p:sp>
        <p:nvSpPr>
          <p:cNvPr id="3" name="Content Placeholder 2"/>
          <p:cNvSpPr>
            <a:spLocks noGrp="1"/>
          </p:cNvSpPr>
          <p:nvPr>
            <p:ph idx="4294967295"/>
          </p:nvPr>
        </p:nvSpPr>
        <p:spPr>
          <a:xfrm>
            <a:off x="457200" y="1066800"/>
            <a:ext cx="8229600" cy="5334000"/>
          </a:xfrm>
          <a:prstGeom prst="rect">
            <a:avLst/>
          </a:prstGeom>
        </p:spPr>
        <p:txBody>
          <a:bodyPr/>
          <a:lstStyle/>
          <a:p>
            <a:endParaRPr lang="en-US" dirty="0" smtClean="0"/>
          </a:p>
          <a:p>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25</a:t>
            </a:fld>
            <a:endParaRPr lang="en-US" dirty="0"/>
          </a:p>
        </p:txBody>
      </p:sp>
      <p:sp>
        <p:nvSpPr>
          <p:cNvPr id="7" name="Content Placeholder 2"/>
          <p:cNvSpPr txBox="1">
            <a:spLocks/>
          </p:cNvSpPr>
          <p:nvPr/>
        </p:nvSpPr>
        <p:spPr>
          <a:xfrm>
            <a:off x="76200" y="788378"/>
            <a:ext cx="9067800" cy="514878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tx1">
                    <a:lumMod val="65000"/>
                    <a:lumOff val="35000"/>
                  </a:schemeClr>
                </a:solidFill>
                <a:latin typeface="+mn-lt"/>
              </a:rPr>
              <a:t>The conceptual design is complete - in some systems beyond the conceptual level - since we are following closely the design and lessons learned from </a:t>
            </a:r>
            <a:r>
              <a:rPr lang="en-US" dirty="0" err="1" smtClean="0">
                <a:solidFill>
                  <a:schemeClr val="tx1">
                    <a:lumMod val="65000"/>
                    <a:lumOff val="35000"/>
                  </a:schemeClr>
                </a:solidFill>
                <a:latin typeface="+mn-lt"/>
              </a:rPr>
              <a:t>NuMI</a:t>
            </a:r>
            <a:r>
              <a:rPr lang="en-US" dirty="0" smtClean="0">
                <a:solidFill>
                  <a:schemeClr val="tx1">
                    <a:lumMod val="65000"/>
                    <a:lumOff val="35000"/>
                  </a:schemeClr>
                </a:solidFill>
                <a:latin typeface="+mn-lt"/>
              </a:rPr>
              <a:t> (including re-using components). </a:t>
            </a:r>
          </a:p>
          <a:p>
            <a:r>
              <a:rPr lang="en-US" dirty="0" smtClean="0">
                <a:solidFill>
                  <a:schemeClr val="tx1">
                    <a:lumMod val="65000"/>
                    <a:lumOff val="35000"/>
                  </a:schemeClr>
                </a:solidFill>
                <a:latin typeface="+mn-lt"/>
                <a:cs typeface="Arial" panose="020B0604020202020204" pitchFamily="34" charset="0"/>
              </a:rPr>
              <a:t>(Advanced</a:t>
            </a:r>
            <a:r>
              <a:rPr lang="en-US" dirty="0">
                <a:solidFill>
                  <a:schemeClr val="tx1">
                    <a:lumMod val="65000"/>
                    <a:lumOff val="35000"/>
                  </a:schemeClr>
                </a:solidFill>
                <a:latin typeface="+mn-lt"/>
                <a:cs typeface="Arial" panose="020B0604020202020204" pitchFamily="34" charset="0"/>
              </a:rPr>
              <a:t>) </a:t>
            </a:r>
            <a:r>
              <a:rPr lang="en-US" dirty="0" smtClean="0">
                <a:solidFill>
                  <a:schemeClr val="tx1">
                    <a:lumMod val="65000"/>
                    <a:lumOff val="35000"/>
                  </a:schemeClr>
                </a:solidFill>
                <a:latin typeface="+mn-lt"/>
                <a:cs typeface="Arial" panose="020B0604020202020204" pitchFamily="34" charset="0"/>
              </a:rPr>
              <a:t>conceptual </a:t>
            </a:r>
            <a:r>
              <a:rPr lang="en-US" dirty="0">
                <a:solidFill>
                  <a:schemeClr val="tx1">
                    <a:lumMod val="65000"/>
                    <a:lumOff val="35000"/>
                  </a:schemeClr>
                </a:solidFill>
                <a:latin typeface="+mn-lt"/>
                <a:cs typeface="Arial" panose="020B0604020202020204" pitchFamily="34" charset="0"/>
              </a:rPr>
              <a:t>design of the Beamline available for 1.2 MW operation using </a:t>
            </a:r>
            <a:r>
              <a:rPr lang="en-US" dirty="0" err="1">
                <a:solidFill>
                  <a:schemeClr val="tx1">
                    <a:lumMod val="65000"/>
                    <a:lumOff val="35000"/>
                  </a:schemeClr>
                </a:solidFill>
                <a:latin typeface="+mn-lt"/>
                <a:cs typeface="Arial" panose="020B0604020202020204" pitchFamily="34" charset="0"/>
              </a:rPr>
              <a:t>NuMI</a:t>
            </a:r>
            <a:r>
              <a:rPr lang="en-US" dirty="0">
                <a:solidFill>
                  <a:schemeClr val="tx1">
                    <a:lumMod val="65000"/>
                    <a:lumOff val="35000"/>
                  </a:schemeClr>
                </a:solidFill>
                <a:latin typeface="+mn-lt"/>
                <a:cs typeface="Arial" panose="020B0604020202020204" pitchFamily="34" charset="0"/>
              </a:rPr>
              <a:t>-like target and </a:t>
            </a:r>
            <a:r>
              <a:rPr lang="en-US" dirty="0" smtClean="0">
                <a:solidFill>
                  <a:schemeClr val="tx1">
                    <a:lumMod val="65000"/>
                    <a:lumOff val="35000"/>
                  </a:schemeClr>
                </a:solidFill>
                <a:latin typeface="+mn-lt"/>
                <a:cs typeface="Arial" panose="020B0604020202020204" pitchFamily="34" charset="0"/>
              </a:rPr>
              <a:t>horns</a:t>
            </a:r>
            <a:r>
              <a:rPr lang="en-US" dirty="0">
                <a:solidFill>
                  <a:schemeClr val="tx1">
                    <a:lumMod val="65000"/>
                    <a:lumOff val="35000"/>
                  </a:schemeClr>
                </a:solidFill>
                <a:latin typeface="+mn-lt"/>
                <a:cs typeface="Arial" panose="020B0604020202020204" pitchFamily="34" charset="0"/>
              </a:rPr>
              <a:t> </a:t>
            </a:r>
            <a:r>
              <a:rPr lang="en-US" dirty="0" smtClean="0">
                <a:solidFill>
                  <a:schemeClr val="tx1">
                    <a:lumMod val="65000"/>
                    <a:lumOff val="35000"/>
                  </a:schemeClr>
                </a:solidFill>
                <a:latin typeface="+mn-lt"/>
                <a:cs typeface="Arial" panose="020B0604020202020204" pitchFamily="34" charset="0"/>
              </a:rPr>
              <a:t>with modest modifications. </a:t>
            </a:r>
          </a:p>
          <a:p>
            <a:r>
              <a:rPr lang="en-US" dirty="0">
                <a:solidFill>
                  <a:schemeClr val="tx1">
                    <a:lumMod val="65000"/>
                    <a:lumOff val="35000"/>
                  </a:schemeClr>
                </a:solidFill>
                <a:latin typeface="+mn-lt"/>
              </a:rPr>
              <a:t>Beamline installation and checkout complete </a:t>
            </a:r>
            <a:r>
              <a:rPr lang="en-US" dirty="0" smtClean="0">
                <a:solidFill>
                  <a:schemeClr val="tx1">
                    <a:lumMod val="65000"/>
                    <a:lumOff val="35000"/>
                  </a:schemeClr>
                </a:solidFill>
                <a:latin typeface="+mn-lt"/>
              </a:rPr>
              <a:t>(currently) in late </a:t>
            </a:r>
            <a:r>
              <a:rPr lang="en-US" dirty="0">
                <a:solidFill>
                  <a:schemeClr val="tx1">
                    <a:lumMod val="65000"/>
                    <a:lumOff val="35000"/>
                  </a:schemeClr>
                </a:solidFill>
                <a:latin typeface="+mn-lt"/>
              </a:rPr>
              <a:t>FY26</a:t>
            </a:r>
            <a:r>
              <a:rPr lang="en-US" dirty="0" smtClean="0">
                <a:solidFill>
                  <a:schemeClr val="tx1">
                    <a:lumMod val="65000"/>
                    <a:lumOff val="35000"/>
                  </a:schemeClr>
                </a:solidFill>
                <a:latin typeface="+mn-lt"/>
              </a:rPr>
              <a:t>.</a:t>
            </a:r>
            <a:endParaRPr lang="en-US" dirty="0">
              <a:solidFill>
                <a:schemeClr val="tx1">
                  <a:lumMod val="65000"/>
                  <a:lumOff val="35000"/>
                </a:schemeClr>
              </a:solidFill>
              <a:latin typeface="+mn-lt"/>
            </a:endParaRPr>
          </a:p>
          <a:p>
            <a:r>
              <a:rPr lang="en-US" dirty="0">
                <a:solidFill>
                  <a:schemeClr val="tx1">
                    <a:lumMod val="65000"/>
                    <a:lumOff val="35000"/>
                  </a:schemeClr>
                </a:solidFill>
                <a:latin typeface="+mn-lt"/>
              </a:rPr>
              <a:t>A lot of optimization work has taken place already; </a:t>
            </a:r>
            <a:r>
              <a:rPr lang="en-US" dirty="0">
                <a:solidFill>
                  <a:schemeClr val="tx1">
                    <a:lumMod val="65000"/>
                    <a:lumOff val="35000"/>
                  </a:schemeClr>
                </a:solidFill>
                <a:latin typeface="+mn-lt"/>
                <a:cs typeface="Arial" panose="020B0604020202020204" pitchFamily="34" charset="0"/>
              </a:rPr>
              <a:t>out of the explored </a:t>
            </a:r>
            <a:r>
              <a:rPr lang="en-US" dirty="0" smtClean="0">
                <a:solidFill>
                  <a:schemeClr val="tx1">
                    <a:lumMod val="65000"/>
                    <a:lumOff val="35000"/>
                  </a:schemeClr>
                </a:solidFill>
                <a:latin typeface="+mn-lt"/>
                <a:cs typeface="Arial" panose="020B0604020202020204" pitchFamily="34" charset="0"/>
              </a:rPr>
              <a:t>options, </a:t>
            </a:r>
            <a:r>
              <a:rPr lang="en-US" dirty="0">
                <a:solidFill>
                  <a:schemeClr val="tx1">
                    <a:lumMod val="65000"/>
                    <a:lumOff val="35000"/>
                  </a:schemeClr>
                </a:solidFill>
                <a:latin typeface="+mn-lt"/>
                <a:cs typeface="Arial" panose="020B0604020202020204" pitchFamily="34" charset="0"/>
              </a:rPr>
              <a:t>the improvement of the target/focusing system seems to be the most promising one</a:t>
            </a:r>
            <a:r>
              <a:rPr lang="en-US" dirty="0" smtClean="0">
                <a:solidFill>
                  <a:schemeClr val="tx1">
                    <a:lumMod val="65000"/>
                    <a:lumOff val="35000"/>
                  </a:schemeClr>
                </a:solidFill>
                <a:latin typeface="+mn-lt"/>
                <a:cs typeface="Arial" panose="020B0604020202020204" pitchFamily="34" charset="0"/>
              </a:rPr>
              <a:t>.</a:t>
            </a:r>
          </a:p>
          <a:p>
            <a:r>
              <a:rPr lang="en-US" dirty="0" smtClean="0">
                <a:solidFill>
                  <a:schemeClr val="tx1">
                    <a:lumMod val="65000"/>
                    <a:lumOff val="35000"/>
                  </a:schemeClr>
                </a:solidFill>
                <a:latin typeface="+mn-lt"/>
                <a:cs typeface="Arial" panose="020B0604020202020204" pitchFamily="34" charset="0"/>
              </a:rPr>
              <a:t>The FY16 budget of the Beamline Project allows for some modest engineering support for the above activities (in addition to the target R&amp;D effort).</a:t>
            </a:r>
          </a:p>
          <a:p>
            <a:r>
              <a:rPr lang="en-US" dirty="0" smtClean="0">
                <a:solidFill>
                  <a:schemeClr val="tx1">
                    <a:lumMod val="65000"/>
                    <a:lumOff val="35000"/>
                  </a:schemeClr>
                </a:solidFill>
                <a:latin typeface="+mn-lt"/>
                <a:cs typeface="Arial" panose="020B0604020202020204" pitchFamily="34" charset="0"/>
              </a:rPr>
              <a:t>Additional talent and effort from the collaboration at large very much needed.</a:t>
            </a:r>
            <a:endParaRPr lang="en-US" dirty="0" smtClean="0">
              <a:solidFill>
                <a:schemeClr val="tx1">
                  <a:lumMod val="65000"/>
                  <a:lumOff val="35000"/>
                </a:schemeClr>
              </a:solidFill>
              <a:latin typeface="+mn-lt"/>
            </a:endParaRPr>
          </a:p>
          <a:p>
            <a:endParaRPr lang="en-US" b="1" dirty="0" smtClean="0">
              <a:solidFill>
                <a:srgbClr val="FF00FF"/>
              </a:solidFill>
            </a:endParaRPr>
          </a:p>
          <a:p>
            <a:endParaRPr lang="en-US" dirty="0"/>
          </a:p>
        </p:txBody>
      </p:sp>
      <p:sp>
        <p:nvSpPr>
          <p:cNvPr id="6"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8" name="Footer Placeholder 4"/>
          <p:cNvSpPr txBox="1">
            <a:spLocks/>
          </p:cNvSpPr>
          <p:nvPr/>
        </p:nvSpPr>
        <p:spPr>
          <a:xfrm>
            <a:off x="2146838" y="6492590"/>
            <a:ext cx="5616575" cy="187325"/>
          </a:xfrm>
          <a:prstGeom prst="rect">
            <a:avLst/>
          </a:prstGeom>
        </p:spPr>
        <p:txBody>
          <a:bodyPr lIns="0" tIns="0" rIns="0" bIns="0" anchor="b" anchorCtr="0"/>
          <a:lstStyle>
            <a:defPPr>
              <a:defRPr lang="en-US"/>
            </a:defPPr>
            <a:lvl1pPr algn="l" defTabSz="457200" rtl="0" fontAlgn="auto">
              <a:spcBef>
                <a:spcPts val="0"/>
              </a:spcBef>
              <a:spcAft>
                <a:spcPts val="0"/>
              </a:spcAft>
              <a:defRPr sz="1200" kern="1200" baseline="0" dirty="0">
                <a:solidFill>
                  <a:srgbClr val="004C97"/>
                </a:solidFill>
                <a:latin typeface="Helvetica"/>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dirty="0" smtClean="0"/>
              <a:t>Vaia Papadimitriou | Overview of Beamline Design &amp; Target R&amp;D activities </a:t>
            </a:r>
            <a:endParaRPr lang="en-US" dirty="0"/>
          </a:p>
        </p:txBody>
      </p:sp>
    </p:spTree>
    <p:extLst>
      <p:ext uri="{BB962C8B-B14F-4D97-AF65-F5344CB8AC3E}">
        <p14:creationId xmlns:p14="http://schemas.microsoft.com/office/powerpoint/2010/main" val="4746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739" y="0"/>
            <a:ext cx="4501261" cy="6858000"/>
          </a:xfrm>
          <a:prstGeom prst="rect">
            <a:avLst/>
          </a:prstGeom>
        </p:spPr>
      </p:pic>
      <p:sp>
        <p:nvSpPr>
          <p:cNvPr id="2" name="Title 1"/>
          <p:cNvSpPr>
            <a:spLocks noGrp="1"/>
          </p:cNvSpPr>
          <p:nvPr>
            <p:ph type="title"/>
          </p:nvPr>
        </p:nvSpPr>
        <p:spPr>
          <a:xfrm>
            <a:off x="457200" y="112136"/>
            <a:ext cx="3848582" cy="569268"/>
          </a:xfrm>
        </p:spPr>
        <p:txBody>
          <a:bodyPr/>
          <a:lstStyle/>
          <a:p>
            <a:r>
              <a:rPr lang="en-US" sz="2400" dirty="0" smtClean="0"/>
              <a:t>Beamline Organization &amp; Staffing</a:t>
            </a:r>
            <a:endParaRPr lang="en-US" sz="2400"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26</a:t>
            </a:fld>
            <a:endParaRPr lang="en-US" dirty="0"/>
          </a:p>
        </p:txBody>
      </p:sp>
      <p:sp>
        <p:nvSpPr>
          <p:cNvPr id="6" name="Text Box 7"/>
          <p:cNvSpPr txBox="1">
            <a:spLocks noChangeArrowheads="1"/>
          </p:cNvSpPr>
          <p:nvPr/>
        </p:nvSpPr>
        <p:spPr bwMode="auto">
          <a:xfrm>
            <a:off x="91440" y="1753136"/>
            <a:ext cx="3543300" cy="1169551"/>
          </a:xfrm>
          <a:prstGeom prst="rect">
            <a:avLst/>
          </a:prstGeom>
          <a:solidFill>
            <a:schemeClr val="bg1"/>
          </a:solidFill>
          <a:ln w="9525">
            <a:noFill/>
            <a:miter lim="800000"/>
            <a:headEnd/>
            <a:tailEnd/>
          </a:ln>
        </p:spPr>
        <p:txBody>
          <a:bodyPr wrap="square">
            <a:spAutoFit/>
          </a:bodyPr>
          <a:lstStyle/>
          <a:p>
            <a:pPr marL="457200" indent="-457200">
              <a:spcBef>
                <a:spcPct val="50000"/>
              </a:spcBef>
              <a:buClr>
                <a:srgbClr val="FF0000"/>
              </a:buClr>
              <a:buFont typeface="Arial" panose="020B0604020202020204" pitchFamily="34" charset="0"/>
              <a:buChar char="•"/>
            </a:pPr>
            <a:r>
              <a:rPr lang="en-US" sz="2000" dirty="0" smtClean="0">
                <a:solidFill>
                  <a:schemeClr val="tx1">
                    <a:lumMod val="65000"/>
                    <a:lumOff val="35000"/>
                  </a:schemeClr>
                </a:solidFill>
              </a:rPr>
              <a:t>4 L4 Systems, 20 L5 Systems</a:t>
            </a:r>
          </a:p>
          <a:p>
            <a:pPr marL="457200" indent="-457200">
              <a:spcBef>
                <a:spcPct val="50000"/>
              </a:spcBef>
              <a:buClr>
                <a:srgbClr val="FF0000"/>
              </a:buClr>
              <a:buFont typeface="Arial" panose="020B0604020202020204" pitchFamily="34" charset="0"/>
              <a:buChar char="•"/>
            </a:pPr>
            <a:r>
              <a:rPr lang="en-US" sz="2000" dirty="0">
                <a:solidFill>
                  <a:schemeClr val="tx1">
                    <a:lumMod val="65000"/>
                    <a:lumOff val="35000"/>
                  </a:schemeClr>
                </a:solidFill>
              </a:rPr>
              <a:t>A</a:t>
            </a:r>
            <a:r>
              <a:rPr lang="en-US" sz="2000" dirty="0" smtClean="0">
                <a:solidFill>
                  <a:schemeClr val="tx1">
                    <a:lumMod val="65000"/>
                    <a:lumOff val="35000"/>
                  </a:schemeClr>
                </a:solidFill>
              </a:rPr>
              <a:t> 22 member Technical Board</a:t>
            </a:r>
          </a:p>
        </p:txBody>
      </p:sp>
      <p:sp>
        <p:nvSpPr>
          <p:cNvPr id="8" name="Rectangle 7"/>
          <p:cNvSpPr/>
          <p:nvPr/>
        </p:nvSpPr>
        <p:spPr>
          <a:xfrm>
            <a:off x="4839128" y="2817739"/>
            <a:ext cx="788670" cy="125730"/>
          </a:xfrm>
          <a:prstGeom prst="rect">
            <a:avLst/>
          </a:prstGeom>
          <a:solidFill>
            <a:srgbClr val="FF66CC">
              <a:alpha val="3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39922" y="2284260"/>
            <a:ext cx="787876" cy="107302"/>
          </a:xfrm>
          <a:prstGeom prst="rect">
            <a:avLst/>
          </a:prstGeom>
          <a:solidFill>
            <a:srgbClr val="66FF33">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flipH="1">
            <a:off x="157369" y="3092985"/>
            <a:ext cx="5076094"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solidFill>
              </a:rPr>
              <a:t>There are additional colleagues working within the Beamline Team from almost all Fermilab Divisions and Sections.</a:t>
            </a:r>
          </a:p>
          <a:p>
            <a:pPr marL="285750" indent="-285750">
              <a:buFont typeface="Arial" panose="020B0604020202020204" pitchFamily="34" charset="0"/>
              <a:buChar char="•"/>
            </a:pPr>
            <a:r>
              <a:rPr lang="en-US" dirty="0" smtClean="0">
                <a:solidFill>
                  <a:schemeClr val="accent1"/>
                </a:solidFill>
              </a:rPr>
              <a:t>The Team has a lot of experience with </a:t>
            </a:r>
            <a:r>
              <a:rPr lang="en-US" dirty="0" err="1" smtClean="0">
                <a:solidFill>
                  <a:schemeClr val="accent1"/>
                </a:solidFill>
              </a:rPr>
              <a:t>NuMI</a:t>
            </a:r>
            <a:r>
              <a:rPr lang="en-US" dirty="0" smtClean="0">
                <a:solidFill>
                  <a:schemeClr val="accent1"/>
                </a:solidFill>
              </a:rPr>
              <a:t>/MINOS, </a:t>
            </a:r>
            <a:r>
              <a:rPr lang="en-US" dirty="0" err="1" smtClean="0">
                <a:solidFill>
                  <a:schemeClr val="accent1"/>
                </a:solidFill>
              </a:rPr>
              <a:t>NuMI</a:t>
            </a:r>
            <a:r>
              <a:rPr lang="en-US" dirty="0" smtClean="0">
                <a:solidFill>
                  <a:schemeClr val="accent1"/>
                </a:solidFill>
              </a:rPr>
              <a:t>/NOvA as well as with the Booster Neutrino Beam</a:t>
            </a:r>
            <a:r>
              <a:rPr lang="en-US" dirty="0">
                <a:solidFill>
                  <a:schemeClr val="accent1"/>
                </a:solidFill>
              </a:rPr>
              <a:t> </a:t>
            </a:r>
            <a:r>
              <a:rPr lang="en-US" dirty="0" smtClean="0">
                <a:solidFill>
                  <a:schemeClr val="accent1"/>
                </a:solidFill>
              </a:rPr>
              <a:t>and accelerator operations in general</a:t>
            </a:r>
          </a:p>
          <a:p>
            <a:pPr marL="285750" indent="-285750">
              <a:buFont typeface="Arial" panose="020B0604020202020204" pitchFamily="34" charset="0"/>
              <a:buChar char="•"/>
            </a:pPr>
            <a:endParaRPr lang="en-US" dirty="0">
              <a:solidFill>
                <a:schemeClr val="accent1"/>
              </a:solidFill>
            </a:endParaRPr>
          </a:p>
        </p:txBody>
      </p:sp>
      <p:sp>
        <p:nvSpPr>
          <p:cNvPr id="7" name="TextBox 6"/>
          <p:cNvSpPr txBox="1"/>
          <p:nvPr/>
        </p:nvSpPr>
        <p:spPr>
          <a:xfrm>
            <a:off x="791737" y="1160890"/>
            <a:ext cx="2520175" cy="461665"/>
          </a:xfrm>
          <a:prstGeom prst="rect">
            <a:avLst/>
          </a:prstGeom>
          <a:noFill/>
        </p:spPr>
        <p:txBody>
          <a:bodyPr wrap="square" rtlCol="0">
            <a:spAutoFit/>
          </a:bodyPr>
          <a:lstStyle/>
          <a:p>
            <a:r>
              <a:rPr lang="en-US" sz="2400" dirty="0" smtClean="0">
                <a:solidFill>
                  <a:srgbClr val="FF00FF"/>
                </a:solidFill>
              </a:rPr>
              <a:t>Thank you!!</a:t>
            </a:r>
            <a:endParaRPr lang="en-US" sz="2400" dirty="0">
              <a:solidFill>
                <a:srgbClr val="FF00FF"/>
              </a:solidFill>
            </a:endParaRPr>
          </a:p>
        </p:txBody>
      </p:sp>
      <p:sp>
        <p:nvSpPr>
          <p:cNvPr id="12" name="TextBox 11"/>
          <p:cNvSpPr txBox="1"/>
          <p:nvPr/>
        </p:nvSpPr>
        <p:spPr>
          <a:xfrm>
            <a:off x="2051823" y="5236983"/>
            <a:ext cx="3311914" cy="1015663"/>
          </a:xfrm>
          <a:prstGeom prst="rect">
            <a:avLst/>
          </a:prstGeom>
          <a:noFill/>
        </p:spPr>
        <p:txBody>
          <a:bodyPr wrap="square" rtlCol="0">
            <a:spAutoFit/>
          </a:bodyPr>
          <a:lstStyle/>
          <a:p>
            <a:r>
              <a:rPr lang="en-US" sz="2000" dirty="0"/>
              <a:t>K</a:t>
            </a:r>
            <a:r>
              <a:rPr lang="en-US" sz="2000" dirty="0" smtClean="0"/>
              <a:t>. </a:t>
            </a:r>
            <a:r>
              <a:rPr lang="en-US" sz="2000" dirty="0" err="1" smtClean="0"/>
              <a:t>Ammigan</a:t>
            </a:r>
            <a:r>
              <a:rPr lang="en-US" sz="2000" dirty="0" smtClean="0"/>
              <a:t>, </a:t>
            </a:r>
            <a:r>
              <a:rPr lang="en-US" sz="2000" dirty="0" smtClean="0"/>
              <a:t>L. </a:t>
            </a:r>
            <a:r>
              <a:rPr lang="en-US" sz="2000" dirty="0" err="1" smtClean="0"/>
              <a:t>Bartoszek</a:t>
            </a:r>
            <a:r>
              <a:rPr lang="en-US" sz="2000" dirty="0" smtClean="0"/>
              <a:t>, B</a:t>
            </a:r>
            <a:r>
              <a:rPr lang="en-US" sz="2000" dirty="0"/>
              <a:t>.</a:t>
            </a:r>
            <a:r>
              <a:rPr lang="en-US" sz="2000" dirty="0" smtClean="0"/>
              <a:t> Hartsell, A. Lee, I. Rakhno, V. Sidorov,…  </a:t>
            </a:r>
            <a:endParaRPr 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rot="19096350">
            <a:off x="228600" y="2847613"/>
            <a:ext cx="8686800" cy="641739"/>
          </a:xfrm>
        </p:spPr>
        <p:txBody>
          <a:bodyPr>
            <a:normAutofit fontScale="90000"/>
          </a:bodyPr>
          <a:lstStyle/>
          <a:p>
            <a:r>
              <a:rPr lang="en-US" sz="4000" b="1" dirty="0" smtClean="0"/>
              <a:t>Backup</a:t>
            </a:r>
            <a:r>
              <a:rPr lang="en-US" dirty="0" smtClean="0"/>
              <a:t> </a:t>
            </a:r>
            <a:endParaRPr lang="en-US" dirty="0"/>
          </a:p>
        </p:txBody>
      </p:sp>
      <p:sp>
        <p:nvSpPr>
          <p:cNvPr id="8" name="Slide Number Placeholder 4"/>
          <p:cNvSpPr>
            <a:spLocks noGrp="1"/>
          </p:cNvSpPr>
          <p:nvPr>
            <p:ph type="sldNum" sz="quarter" idx="12"/>
          </p:nvPr>
        </p:nvSpPr>
        <p:spPr>
          <a:xfrm>
            <a:off x="228600" y="6515100"/>
            <a:ext cx="447675" cy="241300"/>
          </a:xfrm>
        </p:spPr>
        <p:txBody>
          <a:bodyPr/>
          <a:lstStyle/>
          <a:p>
            <a:fld id="{309AD161-AFAC-41AC-83AA-4053A52B9B02}" type="slidenum">
              <a:rPr lang="en-US" smtClean="0"/>
              <a:pPr/>
              <a:t>27</a:t>
            </a:fld>
            <a:endParaRPr lang="en-US" dirty="0"/>
          </a:p>
        </p:txBody>
      </p:sp>
    </p:spTree>
    <p:extLst>
      <p:ext uri="{BB962C8B-B14F-4D97-AF65-F5344CB8AC3E}">
        <p14:creationId xmlns:p14="http://schemas.microsoft.com/office/powerpoint/2010/main" val="436640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152400"/>
            <a:ext cx="8610600" cy="762000"/>
          </a:xfrm>
        </p:spPr>
        <p:txBody>
          <a:bodyPr>
            <a:normAutofit fontScale="90000"/>
          </a:bodyPr>
          <a:lstStyle/>
          <a:p>
            <a:r>
              <a:rPr lang="en-US" sz="2400" dirty="0" smtClean="0">
                <a:solidFill>
                  <a:srgbClr val="00B050"/>
                </a:solidFill>
              </a:rPr>
              <a:t>BNL/BLIP irradiation study March-June, 2010 </a:t>
            </a:r>
            <a:br>
              <a:rPr lang="en-US" sz="2400" dirty="0" smtClean="0">
                <a:solidFill>
                  <a:srgbClr val="00B050"/>
                </a:solidFill>
              </a:rPr>
            </a:br>
            <a:r>
              <a:rPr lang="en-US" sz="2400" dirty="0" smtClean="0">
                <a:solidFill>
                  <a:srgbClr val="00B050"/>
                </a:solidFill>
              </a:rPr>
              <a:t>~ 9 weeks of beam</a:t>
            </a:r>
            <a:endParaRPr lang="en-US" sz="2000" dirty="0" smtClean="0"/>
          </a:p>
        </p:txBody>
      </p:sp>
      <p:sp>
        <p:nvSpPr>
          <p:cNvPr id="17413" name="TextBox 4"/>
          <p:cNvSpPr txBox="1">
            <a:spLocks noChangeArrowheads="1"/>
          </p:cNvSpPr>
          <p:nvPr/>
        </p:nvSpPr>
        <p:spPr bwMode="auto">
          <a:xfrm>
            <a:off x="76200" y="1174336"/>
            <a:ext cx="8915400" cy="369332"/>
          </a:xfrm>
          <a:prstGeom prst="rect">
            <a:avLst/>
          </a:prstGeom>
          <a:noFill/>
          <a:ln w="9525">
            <a:noFill/>
            <a:miter lim="800000"/>
            <a:headEnd/>
            <a:tailEnd/>
          </a:ln>
        </p:spPr>
        <p:txBody>
          <a:bodyPr wrap="square">
            <a:spAutoFit/>
          </a:bodyPr>
          <a:lstStyle/>
          <a:p>
            <a:r>
              <a:rPr lang="en-US" dirty="0">
                <a:solidFill>
                  <a:srgbClr val="0070C0"/>
                </a:solidFill>
              </a:rPr>
              <a:t>Beam in at 181 MeV, must reach isotope box at 112.65 MeV </a:t>
            </a:r>
          </a:p>
        </p:txBody>
      </p:sp>
      <p:sp>
        <p:nvSpPr>
          <p:cNvPr id="17419" name="TextBox 31"/>
          <p:cNvSpPr txBox="1">
            <a:spLocks noChangeArrowheads="1"/>
          </p:cNvSpPr>
          <p:nvPr/>
        </p:nvSpPr>
        <p:spPr bwMode="auto">
          <a:xfrm rot="10800000" flipV="1">
            <a:off x="6496668" y="4800867"/>
            <a:ext cx="2495490" cy="307777"/>
          </a:xfrm>
          <a:prstGeom prst="rect">
            <a:avLst/>
          </a:prstGeom>
          <a:noFill/>
          <a:ln w="9525">
            <a:noFill/>
            <a:miter lim="800000"/>
            <a:headEnd/>
            <a:tailEnd/>
          </a:ln>
        </p:spPr>
        <p:txBody>
          <a:bodyPr wrap="square">
            <a:spAutoFit/>
          </a:bodyPr>
          <a:lstStyle/>
          <a:p>
            <a:pPr algn="ctr"/>
            <a:r>
              <a:rPr lang="en-US" sz="1400" dirty="0">
                <a:solidFill>
                  <a:srgbClr val="009900"/>
                </a:solidFill>
              </a:rPr>
              <a:t>Highest therm. shock </a:t>
            </a:r>
            <a:r>
              <a:rPr lang="en-US" sz="1400" dirty="0" smtClean="0">
                <a:solidFill>
                  <a:srgbClr val="009900"/>
                </a:solidFill>
              </a:rPr>
              <a:t>metric</a:t>
            </a:r>
            <a:endParaRPr lang="en-US" sz="1400" dirty="0">
              <a:solidFill>
                <a:srgbClr val="009900"/>
              </a:solidFill>
            </a:endParaRPr>
          </a:p>
        </p:txBody>
      </p:sp>
      <p:sp>
        <p:nvSpPr>
          <p:cNvPr id="17420" name="TextBox 19"/>
          <p:cNvSpPr txBox="1">
            <a:spLocks noChangeArrowheads="1"/>
          </p:cNvSpPr>
          <p:nvPr/>
        </p:nvSpPr>
        <p:spPr bwMode="auto">
          <a:xfrm>
            <a:off x="6531084" y="3018504"/>
            <a:ext cx="1930400" cy="338138"/>
          </a:xfrm>
          <a:prstGeom prst="rect">
            <a:avLst/>
          </a:prstGeom>
          <a:noFill/>
          <a:ln w="9525">
            <a:noFill/>
            <a:miter lim="800000"/>
            <a:headEnd/>
            <a:tailEnd/>
          </a:ln>
        </p:spPr>
        <p:txBody>
          <a:bodyPr wrap="none">
            <a:spAutoFit/>
          </a:bodyPr>
          <a:lstStyle/>
          <a:p>
            <a:r>
              <a:rPr lang="en-US" sz="1600" dirty="0" err="1">
                <a:solidFill>
                  <a:srgbClr val="800080"/>
                </a:solidFill>
              </a:rPr>
              <a:t>NuMI</a:t>
            </a:r>
            <a:r>
              <a:rPr lang="en-US" sz="1600" dirty="0">
                <a:solidFill>
                  <a:srgbClr val="800080"/>
                </a:solidFill>
              </a:rPr>
              <a:t> target graphite</a:t>
            </a:r>
          </a:p>
        </p:txBody>
      </p:sp>
      <p:sp>
        <p:nvSpPr>
          <p:cNvPr id="17421" name="TextBox 20"/>
          <p:cNvSpPr txBox="1">
            <a:spLocks noChangeArrowheads="1"/>
          </p:cNvSpPr>
          <p:nvPr/>
        </p:nvSpPr>
        <p:spPr bwMode="auto">
          <a:xfrm>
            <a:off x="6526164" y="3395246"/>
            <a:ext cx="2334998" cy="338554"/>
          </a:xfrm>
          <a:prstGeom prst="rect">
            <a:avLst/>
          </a:prstGeom>
          <a:noFill/>
          <a:ln w="9525">
            <a:noFill/>
            <a:miter lim="800000"/>
            <a:headEnd/>
            <a:tailEnd/>
          </a:ln>
        </p:spPr>
        <p:txBody>
          <a:bodyPr wrap="none">
            <a:spAutoFit/>
          </a:bodyPr>
          <a:lstStyle/>
          <a:p>
            <a:r>
              <a:rPr lang="en-US" sz="1600" dirty="0" smtClean="0">
                <a:solidFill>
                  <a:srgbClr val="800080"/>
                </a:solidFill>
              </a:rPr>
              <a:t>T2K graphite (Toyo-</a:t>
            </a:r>
            <a:r>
              <a:rPr lang="en-US" sz="1600" dirty="0" err="1" smtClean="0">
                <a:solidFill>
                  <a:srgbClr val="800080"/>
                </a:solidFill>
              </a:rPr>
              <a:t>Tanso</a:t>
            </a:r>
            <a:r>
              <a:rPr lang="en-US" sz="1600" dirty="0" smtClean="0">
                <a:solidFill>
                  <a:srgbClr val="800080"/>
                </a:solidFill>
              </a:rPr>
              <a:t>)</a:t>
            </a:r>
            <a:endParaRPr lang="en-US" sz="1600" dirty="0">
              <a:solidFill>
                <a:srgbClr val="800080"/>
              </a:solidFill>
            </a:endParaRPr>
          </a:p>
        </p:txBody>
      </p:sp>
      <p:sp>
        <p:nvSpPr>
          <p:cNvPr id="17422" name="TextBox 21"/>
          <p:cNvSpPr txBox="1">
            <a:spLocks noChangeArrowheads="1"/>
          </p:cNvSpPr>
          <p:nvPr/>
        </p:nvSpPr>
        <p:spPr bwMode="auto">
          <a:xfrm>
            <a:off x="6467172" y="2591878"/>
            <a:ext cx="2368854" cy="338554"/>
          </a:xfrm>
          <a:prstGeom prst="rect">
            <a:avLst/>
          </a:prstGeom>
          <a:noFill/>
          <a:ln w="9525">
            <a:noFill/>
            <a:miter lim="800000"/>
            <a:headEnd/>
            <a:tailEnd/>
          </a:ln>
        </p:spPr>
        <p:txBody>
          <a:bodyPr wrap="none">
            <a:spAutoFit/>
          </a:bodyPr>
          <a:lstStyle/>
          <a:p>
            <a:r>
              <a:rPr lang="en-US" sz="1600" dirty="0" smtClean="0">
                <a:solidFill>
                  <a:srgbClr val="800080"/>
                </a:solidFill>
              </a:rPr>
              <a:t>Carbon-Carbon </a:t>
            </a:r>
            <a:r>
              <a:rPr lang="en-US" sz="1600" dirty="0">
                <a:solidFill>
                  <a:srgbClr val="800080"/>
                </a:solidFill>
              </a:rPr>
              <a:t>composite</a:t>
            </a:r>
          </a:p>
        </p:txBody>
      </p:sp>
      <p:sp>
        <p:nvSpPr>
          <p:cNvPr id="17423" name="TextBox 22"/>
          <p:cNvSpPr txBox="1">
            <a:spLocks noChangeArrowheads="1"/>
          </p:cNvSpPr>
          <p:nvPr/>
        </p:nvSpPr>
        <p:spPr bwMode="auto">
          <a:xfrm>
            <a:off x="6538415" y="3730823"/>
            <a:ext cx="2605585" cy="307777"/>
          </a:xfrm>
          <a:prstGeom prst="rect">
            <a:avLst/>
          </a:prstGeom>
          <a:noFill/>
          <a:ln w="9525">
            <a:noFill/>
            <a:miter lim="800000"/>
            <a:headEnd/>
            <a:tailEnd/>
          </a:ln>
        </p:spPr>
        <p:txBody>
          <a:bodyPr wrap="none">
            <a:spAutoFit/>
          </a:bodyPr>
          <a:lstStyle/>
          <a:p>
            <a:pPr algn="ctr"/>
            <a:r>
              <a:rPr lang="en-US" sz="1400" dirty="0" smtClean="0">
                <a:solidFill>
                  <a:srgbClr val="800080"/>
                </a:solidFill>
              </a:rPr>
              <a:t>CNGS graphite (Carbone-Loraine)</a:t>
            </a:r>
            <a:endParaRPr lang="en-US" sz="1400" dirty="0">
              <a:solidFill>
                <a:srgbClr val="800080"/>
              </a:solidFill>
            </a:endParaRPr>
          </a:p>
        </p:txBody>
      </p:sp>
      <p:sp>
        <p:nvSpPr>
          <p:cNvPr id="17424" name="TextBox 23"/>
          <p:cNvSpPr txBox="1">
            <a:spLocks noChangeArrowheads="1"/>
          </p:cNvSpPr>
          <p:nvPr/>
        </p:nvSpPr>
        <p:spPr bwMode="auto">
          <a:xfrm>
            <a:off x="6553200" y="4038600"/>
            <a:ext cx="1941513" cy="338138"/>
          </a:xfrm>
          <a:prstGeom prst="rect">
            <a:avLst/>
          </a:prstGeom>
          <a:noFill/>
          <a:ln w="9525">
            <a:noFill/>
            <a:miter lim="800000"/>
            <a:headEnd/>
            <a:tailEnd/>
          </a:ln>
        </p:spPr>
        <p:txBody>
          <a:bodyPr wrap="none">
            <a:spAutoFit/>
          </a:bodyPr>
          <a:lstStyle/>
          <a:p>
            <a:r>
              <a:rPr lang="en-US" sz="1600" dirty="0" err="1">
                <a:solidFill>
                  <a:srgbClr val="800080"/>
                </a:solidFill>
              </a:rPr>
              <a:t>NuMI</a:t>
            </a:r>
            <a:r>
              <a:rPr lang="en-US" sz="1600" dirty="0">
                <a:solidFill>
                  <a:srgbClr val="800080"/>
                </a:solidFill>
              </a:rPr>
              <a:t> baffle graphite</a:t>
            </a:r>
          </a:p>
        </p:txBody>
      </p:sp>
      <p:pic>
        <p:nvPicPr>
          <p:cNvPr id="2" name="Picture 2"/>
          <p:cNvPicPr>
            <a:picLocks noChangeAspect="1" noChangeArrowheads="1"/>
          </p:cNvPicPr>
          <p:nvPr/>
        </p:nvPicPr>
        <p:blipFill>
          <a:blip r:embed="rId2"/>
          <a:srcRect l="12248" t="22783" r="15474" b="5175"/>
          <a:stretch>
            <a:fillRect/>
          </a:stretch>
        </p:blipFill>
        <p:spPr bwMode="auto">
          <a:xfrm>
            <a:off x="7380" y="1674912"/>
            <a:ext cx="6440129" cy="4814378"/>
          </a:xfrm>
          <a:prstGeom prst="rect">
            <a:avLst/>
          </a:prstGeom>
          <a:noFill/>
          <a:ln w="9525">
            <a:noFill/>
            <a:miter lim="800000"/>
            <a:headEnd/>
            <a:tailEnd/>
          </a:ln>
        </p:spPr>
      </p:pic>
      <p:sp>
        <p:nvSpPr>
          <p:cNvPr id="25" name="TextBox 24"/>
          <p:cNvSpPr txBox="1"/>
          <p:nvPr/>
        </p:nvSpPr>
        <p:spPr>
          <a:xfrm>
            <a:off x="5372101" y="1674912"/>
            <a:ext cx="2819400" cy="646331"/>
          </a:xfrm>
          <a:prstGeom prst="rect">
            <a:avLst/>
          </a:prstGeom>
          <a:noFill/>
          <a:ln>
            <a:solidFill>
              <a:srgbClr val="FF00FF"/>
            </a:solidFill>
          </a:ln>
        </p:spPr>
        <p:txBody>
          <a:bodyPr wrap="square" rtlCol="0">
            <a:spAutoFit/>
          </a:bodyPr>
          <a:lstStyle/>
          <a:p>
            <a:r>
              <a:rPr lang="en-US" dirty="0" smtClean="0"/>
              <a:t>Six  Argon capsules and one Water capsule </a:t>
            </a:r>
            <a:endParaRPr lang="en-US" dirty="0"/>
          </a:p>
        </p:txBody>
      </p:sp>
      <p:cxnSp>
        <p:nvCxnSpPr>
          <p:cNvPr id="17418" name="Straight Arrow Connector 30"/>
          <p:cNvCxnSpPr>
            <a:cxnSpLocks noChangeShapeType="1"/>
          </p:cNvCxnSpPr>
          <p:nvPr/>
        </p:nvCxnSpPr>
        <p:spPr bwMode="auto">
          <a:xfrm rot="10800000">
            <a:off x="6422928" y="4559226"/>
            <a:ext cx="588834" cy="226895"/>
          </a:xfrm>
          <a:prstGeom prst="straightConnector1">
            <a:avLst/>
          </a:prstGeom>
          <a:noFill/>
          <a:ln w="9525" algn="ctr">
            <a:solidFill>
              <a:srgbClr val="009900"/>
            </a:solidFill>
            <a:round/>
            <a:headEnd/>
            <a:tailEnd type="arrow" w="med" len="med"/>
          </a:ln>
        </p:spPr>
      </p:cxnSp>
      <p:sp>
        <p:nvSpPr>
          <p:cNvPr id="27" name="TextBox 26"/>
          <p:cNvSpPr txBox="1"/>
          <p:nvPr/>
        </p:nvSpPr>
        <p:spPr>
          <a:xfrm>
            <a:off x="1734953" y="1674912"/>
            <a:ext cx="1116716" cy="369332"/>
          </a:xfrm>
          <a:prstGeom prst="rect">
            <a:avLst/>
          </a:prstGeom>
          <a:noFill/>
          <a:ln>
            <a:solidFill>
              <a:srgbClr val="C00000"/>
            </a:solidFill>
          </a:ln>
        </p:spPr>
        <p:txBody>
          <a:bodyPr wrap="none" rtlCol="0">
            <a:spAutoFit/>
          </a:bodyPr>
          <a:lstStyle/>
          <a:p>
            <a:r>
              <a:rPr lang="en-US" dirty="0" smtClean="0"/>
              <a:t>Top View</a:t>
            </a:r>
            <a:endParaRPr lang="en-US" dirty="0"/>
          </a:p>
        </p:txBody>
      </p:sp>
      <p:sp>
        <p:nvSpPr>
          <p:cNvPr id="28" name="TextBox 27"/>
          <p:cNvSpPr txBox="1"/>
          <p:nvPr/>
        </p:nvSpPr>
        <p:spPr>
          <a:xfrm>
            <a:off x="6422927" y="5209401"/>
            <a:ext cx="2560766" cy="276999"/>
          </a:xfrm>
          <a:prstGeom prst="rect">
            <a:avLst/>
          </a:prstGeom>
          <a:noFill/>
          <a:ln>
            <a:solidFill>
              <a:srgbClr val="C00000"/>
            </a:solidFill>
          </a:ln>
        </p:spPr>
        <p:txBody>
          <a:bodyPr wrap="none" rtlCol="0">
            <a:spAutoFit/>
          </a:bodyPr>
          <a:lstStyle/>
          <a:p>
            <a:r>
              <a:rPr lang="en-US" sz="1200" dirty="0" smtClean="0"/>
              <a:t>Beam View of Samples and Holder</a:t>
            </a:r>
            <a:endParaRPr lang="en-US" sz="1200" dirty="0"/>
          </a:p>
        </p:txBody>
      </p:sp>
      <p:sp>
        <p:nvSpPr>
          <p:cNvPr id="3" name="TextBox 2"/>
          <p:cNvSpPr txBox="1"/>
          <p:nvPr/>
        </p:nvSpPr>
        <p:spPr>
          <a:xfrm>
            <a:off x="3657600" y="1674912"/>
            <a:ext cx="1107996" cy="369332"/>
          </a:xfrm>
          <a:prstGeom prst="rect">
            <a:avLst/>
          </a:prstGeom>
          <a:noFill/>
        </p:spPr>
        <p:txBody>
          <a:bodyPr wrap="none" rtlCol="0">
            <a:spAutoFit/>
          </a:bodyPr>
          <a:lstStyle/>
          <a:p>
            <a:r>
              <a:rPr lang="en-US" dirty="0" smtClean="0">
                <a:solidFill>
                  <a:srgbClr val="C00000"/>
                </a:solidFill>
              </a:rPr>
              <a:t>181 MeV</a:t>
            </a:r>
            <a:endParaRPr lang="en-US" dirty="0">
              <a:solidFill>
                <a:srgbClr val="C00000"/>
              </a:solidFill>
            </a:endParaRPr>
          </a:p>
        </p:txBody>
      </p:sp>
      <p:sp>
        <p:nvSpPr>
          <p:cNvPr id="20" name="TextBox 19"/>
          <p:cNvSpPr txBox="1"/>
          <p:nvPr/>
        </p:nvSpPr>
        <p:spPr>
          <a:xfrm>
            <a:off x="4917996" y="5347900"/>
            <a:ext cx="1283236" cy="369332"/>
          </a:xfrm>
          <a:prstGeom prst="rect">
            <a:avLst/>
          </a:prstGeom>
          <a:noFill/>
        </p:spPr>
        <p:txBody>
          <a:bodyPr wrap="none" rtlCol="0">
            <a:spAutoFit/>
          </a:bodyPr>
          <a:lstStyle/>
          <a:p>
            <a:r>
              <a:rPr lang="en-US" dirty="0" smtClean="0">
                <a:solidFill>
                  <a:srgbClr val="C00000"/>
                </a:solidFill>
              </a:rPr>
              <a:t>112.6 MeV</a:t>
            </a:r>
            <a:endParaRPr lang="en-US" dirty="0">
              <a:solidFill>
                <a:srgbClr val="C00000"/>
              </a:solidFill>
            </a:endParaRPr>
          </a:p>
        </p:txBody>
      </p:sp>
      <p:cxnSp>
        <p:nvCxnSpPr>
          <p:cNvPr id="5" name="Straight Arrow Connector 4"/>
          <p:cNvCxnSpPr/>
          <p:nvPr/>
        </p:nvCxnSpPr>
        <p:spPr>
          <a:xfrm>
            <a:off x="5537036" y="5715000"/>
            <a:ext cx="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784" y="5532566"/>
            <a:ext cx="1276350" cy="112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4413" y="5532566"/>
            <a:ext cx="1059470" cy="129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09AD161-AFAC-41AC-83AA-4053A52B9B02}"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6200" y="0"/>
            <a:ext cx="8915400" cy="898613"/>
          </a:xfrm>
          <a:noFill/>
        </p:spPr>
        <p:txBody>
          <a:bodyPr/>
          <a:lstStyle/>
          <a:p>
            <a:r>
              <a:rPr lang="en-GB" sz="2400" dirty="0" smtClean="0"/>
              <a:t>Effects of accidental 2</a:t>
            </a:r>
            <a:r>
              <a:rPr lang="el-GR" sz="2400" dirty="0" smtClean="0"/>
              <a:t>σ</a:t>
            </a:r>
            <a:r>
              <a:rPr lang="en-GB" sz="2400" dirty="0" smtClean="0"/>
              <a:t> off-centre beam on stress waves in simply supported target rod</a:t>
            </a:r>
            <a:endParaRPr lang="en-US" sz="2400" dirty="0" smtClean="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23" y="1457924"/>
            <a:ext cx="4967177" cy="52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29238" y="953869"/>
            <a:ext cx="3738562" cy="646331"/>
          </a:xfrm>
          <a:prstGeom prst="rect">
            <a:avLst/>
          </a:prstGeom>
          <a:noFill/>
          <a:ln>
            <a:solidFill>
              <a:srgbClr val="7030A0"/>
            </a:solidFill>
          </a:ln>
        </p:spPr>
        <p:txBody>
          <a:bodyPr wrap="square" rtlCol="0">
            <a:spAutoFit/>
          </a:bodyPr>
          <a:lstStyle/>
          <a:p>
            <a:r>
              <a:rPr lang="en-US" dirty="0" smtClean="0"/>
              <a:t>C. </a:t>
            </a:r>
            <a:r>
              <a:rPr lang="en-US" dirty="0" err="1" smtClean="0"/>
              <a:t>Densham</a:t>
            </a:r>
            <a:r>
              <a:rPr lang="en-US" dirty="0" smtClean="0"/>
              <a:t> et al. RAL report, LBNE docs 2400/3247, Nov. 2010</a:t>
            </a:r>
          </a:p>
        </p:txBody>
      </p:sp>
      <p:sp>
        <p:nvSpPr>
          <p:cNvPr id="3" name="TextBox 2"/>
          <p:cNvSpPr txBox="1"/>
          <p:nvPr/>
        </p:nvSpPr>
        <p:spPr>
          <a:xfrm>
            <a:off x="6635905" y="411220"/>
            <a:ext cx="2252796" cy="523220"/>
          </a:xfrm>
          <a:prstGeom prst="rect">
            <a:avLst/>
          </a:prstGeom>
          <a:noFill/>
        </p:spPr>
        <p:txBody>
          <a:bodyPr wrap="none" rtlCol="0">
            <a:spAutoFit/>
          </a:bodyPr>
          <a:lstStyle/>
          <a:p>
            <a:r>
              <a:rPr lang="en-US" sz="2800" dirty="0" smtClean="0">
                <a:solidFill>
                  <a:srgbClr val="FF00FF"/>
                </a:solidFill>
              </a:rPr>
              <a:t>Be target R&amp;D</a:t>
            </a:r>
            <a:endParaRPr lang="en-US" sz="2800" dirty="0">
              <a:solidFill>
                <a:srgbClr val="FF00FF"/>
              </a:solidFill>
            </a:endParaRPr>
          </a:p>
        </p:txBody>
      </p:sp>
      <p:sp>
        <p:nvSpPr>
          <p:cNvPr id="6" name="Slide Number Placeholder 9"/>
          <p:cNvSpPr>
            <a:spLocks noGrp="1"/>
          </p:cNvSpPr>
          <p:nvPr>
            <p:ph type="sldNum" sz="quarter" idx="4294967295"/>
          </p:nvPr>
        </p:nvSpPr>
        <p:spPr>
          <a:xfrm>
            <a:off x="6583680" y="6583680"/>
            <a:ext cx="2133600" cy="246888"/>
          </a:xfrm>
          <a:prstGeom prst="rect">
            <a:avLst/>
          </a:prstGeom>
        </p:spPr>
        <p:txBody>
          <a:bodyPr/>
          <a:lstStyle/>
          <a:p>
            <a:fld id="{672F5E30-4812-49B3-9BCA-1F817841AE4E}" type="slidenum">
              <a:rPr lang="en-US" smtClean="0"/>
              <a:pPr/>
              <a:t>29</a:t>
            </a:fld>
            <a:endParaRPr lang="en-US" dirty="0"/>
          </a:p>
        </p:txBody>
      </p:sp>
      <p:sp>
        <p:nvSpPr>
          <p:cNvPr id="7" name="Rectangle 6"/>
          <p:cNvSpPr/>
          <p:nvPr/>
        </p:nvSpPr>
        <p:spPr>
          <a:xfrm>
            <a:off x="5329238" y="1676400"/>
            <a:ext cx="3814761" cy="4770537"/>
          </a:xfrm>
          <a:prstGeom prst="rect">
            <a:avLst/>
          </a:prstGeom>
        </p:spPr>
        <p:txBody>
          <a:bodyPr wrap="square">
            <a:spAutoFit/>
          </a:bodyPr>
          <a:lstStyle/>
          <a:p>
            <a:r>
              <a:rPr lang="en-US" sz="1900" dirty="0" smtClean="0"/>
              <a:t>For </a:t>
            </a:r>
            <a:r>
              <a:rPr lang="en-US" sz="1900" dirty="0">
                <a:solidFill>
                  <a:srgbClr val="C00000"/>
                </a:solidFill>
              </a:rPr>
              <a:t>700 kW </a:t>
            </a:r>
            <a:r>
              <a:rPr lang="en-US" sz="1900" dirty="0"/>
              <a:t>operation </a:t>
            </a:r>
            <a:r>
              <a:rPr lang="en-US" sz="1900" dirty="0" smtClean="0"/>
              <a:t>of </a:t>
            </a:r>
            <a:r>
              <a:rPr lang="en-US" sz="1900" dirty="0" smtClean="0">
                <a:solidFill>
                  <a:srgbClr val="FF00FF"/>
                </a:solidFill>
              </a:rPr>
              <a:t>a </a:t>
            </a:r>
            <a:r>
              <a:rPr lang="en-US" sz="1900" dirty="0">
                <a:solidFill>
                  <a:srgbClr val="FF00FF"/>
                </a:solidFill>
              </a:rPr>
              <a:t>13 mm diameter 1 m long beryllium cylinder </a:t>
            </a:r>
            <a:r>
              <a:rPr lang="en-US" sz="1900" dirty="0" smtClean="0"/>
              <a:t>falls </a:t>
            </a:r>
            <a:r>
              <a:rPr lang="en-US" sz="1900" dirty="0">
                <a:solidFill>
                  <a:srgbClr val="FF00FF"/>
                </a:solidFill>
              </a:rPr>
              <a:t>inside the </a:t>
            </a:r>
            <a:r>
              <a:rPr lang="en-US" sz="1900" dirty="0" smtClean="0">
                <a:solidFill>
                  <a:srgbClr val="FF00FF"/>
                </a:solidFill>
              </a:rPr>
              <a:t>chosen design </a:t>
            </a:r>
            <a:r>
              <a:rPr lang="en-US" sz="1900" dirty="0">
                <a:solidFill>
                  <a:srgbClr val="FF00FF"/>
                </a:solidFill>
              </a:rPr>
              <a:t>point stress</a:t>
            </a:r>
            <a:r>
              <a:rPr lang="en-US" sz="1900" dirty="0" smtClean="0"/>
              <a:t>. </a:t>
            </a:r>
            <a:r>
              <a:rPr lang="en-US" sz="1900" dirty="0"/>
              <a:t>A series of spheres could be </a:t>
            </a:r>
            <a:r>
              <a:rPr lang="en-US" sz="1900" dirty="0" smtClean="0"/>
              <a:t>fit even better. </a:t>
            </a:r>
            <a:endParaRPr lang="en-US" sz="1900" dirty="0"/>
          </a:p>
          <a:p>
            <a:endParaRPr lang="en-US" sz="1900" b="1" i="1" dirty="0"/>
          </a:p>
          <a:p>
            <a:r>
              <a:rPr lang="en-US" sz="1900" dirty="0"/>
              <a:t>For </a:t>
            </a:r>
            <a:r>
              <a:rPr lang="en-US" sz="1900" dirty="0">
                <a:solidFill>
                  <a:srgbClr val="C00000"/>
                </a:solidFill>
              </a:rPr>
              <a:t>2.3 MW </a:t>
            </a:r>
            <a:r>
              <a:rPr lang="en-US" sz="1900" dirty="0"/>
              <a:t>operation, a cylindrical rod beryllium target would have to be well above 21 </a:t>
            </a:r>
            <a:r>
              <a:rPr lang="en-US" sz="1900" dirty="0" smtClean="0"/>
              <a:t>mm in </a:t>
            </a:r>
            <a:r>
              <a:rPr lang="en-US" sz="1900" dirty="0"/>
              <a:t>diameter </a:t>
            </a:r>
            <a:r>
              <a:rPr lang="en-US" sz="1900" dirty="0" smtClean="0"/>
              <a:t>in </a:t>
            </a:r>
            <a:r>
              <a:rPr lang="en-US" sz="1900" dirty="0"/>
              <a:t>order to bring the </a:t>
            </a:r>
            <a:r>
              <a:rPr lang="en-US" sz="1900" dirty="0" smtClean="0"/>
              <a:t>peak dynamic </a:t>
            </a:r>
            <a:r>
              <a:rPr lang="en-US" sz="1900" dirty="0"/>
              <a:t>stresses below the yield </a:t>
            </a:r>
            <a:r>
              <a:rPr lang="en-US" sz="1900" dirty="0" smtClean="0"/>
              <a:t>strength. The  </a:t>
            </a:r>
            <a:r>
              <a:rPr lang="en-US" sz="1900" dirty="0">
                <a:solidFill>
                  <a:srgbClr val="0070C0"/>
                </a:solidFill>
              </a:rPr>
              <a:t>stress</a:t>
            </a:r>
            <a:r>
              <a:rPr lang="en-US" sz="1900" dirty="0"/>
              <a:t> in a series </a:t>
            </a:r>
            <a:r>
              <a:rPr lang="en-US" sz="1900" dirty="0" smtClean="0"/>
              <a:t>of spheres </a:t>
            </a:r>
            <a:r>
              <a:rPr lang="en-US" sz="1900" dirty="0">
                <a:solidFill>
                  <a:srgbClr val="0070C0"/>
                </a:solidFill>
              </a:rPr>
              <a:t>can be kept below the design point with spheres of 13 </a:t>
            </a:r>
            <a:r>
              <a:rPr lang="en-US" sz="1900" dirty="0" smtClean="0">
                <a:solidFill>
                  <a:srgbClr val="0070C0"/>
                </a:solidFill>
              </a:rPr>
              <a:t>mm diameter</a:t>
            </a:r>
            <a:r>
              <a:rPr lang="en-US" sz="1900" dirty="0" smtClean="0"/>
              <a:t> - advantage </a:t>
            </a:r>
            <a:r>
              <a:rPr lang="en-US" sz="1900" dirty="0"/>
              <a:t>of </a:t>
            </a:r>
            <a:r>
              <a:rPr lang="en-US" sz="1900" dirty="0" smtClean="0"/>
              <a:t>longitudinal segmentation.</a:t>
            </a:r>
            <a:endParaRPr lang="en-US" sz="1900" dirty="0"/>
          </a:p>
        </p:txBody>
      </p:sp>
      <p:sp>
        <p:nvSpPr>
          <p:cNvPr id="4" name="TextBox 3"/>
          <p:cNvSpPr txBox="1"/>
          <p:nvPr/>
        </p:nvSpPr>
        <p:spPr>
          <a:xfrm>
            <a:off x="1143000" y="996259"/>
            <a:ext cx="3336746" cy="461665"/>
          </a:xfrm>
          <a:prstGeom prst="rect">
            <a:avLst/>
          </a:prstGeom>
          <a:noFill/>
          <a:ln>
            <a:solidFill>
              <a:schemeClr val="tx1"/>
            </a:solidFill>
          </a:ln>
        </p:spPr>
        <p:txBody>
          <a:bodyPr wrap="none" rtlCol="0">
            <a:spAutoFit/>
          </a:bodyPr>
          <a:lstStyle/>
          <a:p>
            <a:pPr algn="ctr"/>
            <a:r>
              <a:rPr lang="en-US" sz="1200" dirty="0" smtClean="0"/>
              <a:t>As target diameter was increased in the study, the </a:t>
            </a:r>
          </a:p>
          <a:p>
            <a:pPr algn="ctr"/>
            <a:r>
              <a:rPr lang="en-US" sz="1200" dirty="0" smtClean="0"/>
              <a:t>beam spot size was also increased to match.</a:t>
            </a:r>
            <a:endParaRPr lang="en-US"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7136"/>
            <a:ext cx="8293100" cy="569268"/>
          </a:xfrm>
        </p:spPr>
        <p:txBody>
          <a:bodyPr/>
          <a:lstStyle/>
          <a:p>
            <a:r>
              <a:rPr lang="en-US" sz="2800" dirty="0" smtClean="0"/>
              <a:t>Facility and Experiment </a:t>
            </a:r>
            <a:endParaRPr lang="en-US" sz="2800" dirty="0"/>
          </a:p>
        </p:txBody>
      </p:sp>
      <p:sp>
        <p:nvSpPr>
          <p:cNvPr id="6" name="Slide Number Placeholder 5"/>
          <p:cNvSpPr>
            <a:spLocks noGrp="1"/>
          </p:cNvSpPr>
          <p:nvPr>
            <p:ph type="sldNum" sz="quarter" idx="12"/>
          </p:nvPr>
        </p:nvSpPr>
        <p:spPr/>
        <p:txBody>
          <a:bodyPr/>
          <a:lstStyle/>
          <a:p>
            <a:fld id="{0C39C72E-2A13-EB4D-AD45-6D4E6ACAED8D}" type="slidenum">
              <a:rPr lang="en-US" smtClean="0"/>
              <a:pPr/>
              <a:t>3</a:t>
            </a:fld>
            <a:endParaRPr lang="en-US" dirty="0"/>
          </a:p>
        </p:txBody>
      </p:sp>
      <p:sp>
        <p:nvSpPr>
          <p:cNvPr id="5" name="Content Placeholder 4"/>
          <p:cNvSpPr>
            <a:spLocks noGrp="1"/>
          </p:cNvSpPr>
          <p:nvPr>
            <p:ph idx="13"/>
          </p:nvPr>
        </p:nvSpPr>
        <p:spPr>
          <a:xfrm>
            <a:off x="454025" y="723205"/>
            <a:ext cx="8293100" cy="2907162"/>
          </a:xfrm>
        </p:spPr>
        <p:txBody>
          <a:bodyPr/>
          <a:lstStyle/>
          <a:p>
            <a:pPr lvl="1">
              <a:buFont typeface="Arial" panose="020B0604020202020204" pitchFamily="34" charset="0"/>
              <a:buChar char="•"/>
            </a:pPr>
            <a:r>
              <a:rPr lang="en-US" b="1" dirty="0" smtClean="0"/>
              <a:t>LBNF</a:t>
            </a:r>
            <a:r>
              <a:rPr lang="en-US" dirty="0" smtClean="0"/>
              <a:t>: provides facility infrastructure at two locations to support the experiment:</a:t>
            </a:r>
          </a:p>
          <a:p>
            <a:pPr lvl="2"/>
            <a:r>
              <a:rPr lang="en-US" dirty="0" smtClean="0">
                <a:solidFill>
                  <a:srgbClr val="FF00FF"/>
                </a:solidFill>
              </a:rPr>
              <a:t>Near site</a:t>
            </a:r>
            <a:r>
              <a:rPr lang="en-US" dirty="0" smtClean="0">
                <a:solidFill>
                  <a:srgbClr val="7030A0"/>
                </a:solidFill>
              </a:rPr>
              <a:t>: </a:t>
            </a:r>
            <a:r>
              <a:rPr lang="en-US" dirty="0" smtClean="0"/>
              <a:t>Fermilab, Batavia, IL – facilities and infrastructure to create neutrino beam and host the near DUNE detector</a:t>
            </a:r>
          </a:p>
          <a:p>
            <a:pPr lvl="2"/>
            <a:r>
              <a:rPr lang="en-US" dirty="0" smtClean="0">
                <a:solidFill>
                  <a:srgbClr val="FF00FF"/>
                </a:solidFill>
              </a:rPr>
              <a:t>Far site</a:t>
            </a:r>
            <a:r>
              <a:rPr lang="en-US" dirty="0" smtClean="0">
                <a:solidFill>
                  <a:srgbClr val="7030A0"/>
                </a:solidFill>
              </a:rPr>
              <a:t>: </a:t>
            </a:r>
            <a:r>
              <a:rPr lang="en-US" dirty="0" smtClean="0"/>
              <a:t>Sanford Underground Research Facility, Lead, SD – facilities to support the far DUNE detectors</a:t>
            </a:r>
          </a:p>
          <a:p>
            <a:pPr lvl="1">
              <a:buFont typeface="Arial" panose="020B0604020202020204" pitchFamily="34" charset="0"/>
              <a:buChar char="•"/>
            </a:pPr>
            <a:r>
              <a:rPr lang="en-US" b="1" dirty="0" smtClean="0"/>
              <a:t>DUNE</a:t>
            </a:r>
            <a:r>
              <a:rPr lang="en-US" dirty="0" smtClean="0"/>
              <a:t>: Deep Underground Neutrino Experiment </a:t>
            </a:r>
          </a:p>
          <a:p>
            <a:pPr lvl="2"/>
            <a:r>
              <a:rPr lang="en-US" dirty="0" smtClean="0">
                <a:solidFill>
                  <a:srgbClr val="FF00FF"/>
                </a:solidFill>
              </a:rPr>
              <a:t>Near and far site detectors </a:t>
            </a:r>
          </a:p>
          <a:p>
            <a:endParaRPr lang="en-US" sz="2000" dirty="0" smtClean="0"/>
          </a:p>
        </p:txBody>
      </p:sp>
      <p:pic>
        <p:nvPicPr>
          <p:cNvPr id="7" name="Picture 6"/>
          <p:cNvPicPr>
            <a:picLocks noChangeAspect="1"/>
          </p:cNvPicPr>
          <p:nvPr/>
        </p:nvPicPr>
        <p:blipFill rotWithShape="1">
          <a:blip r:embed="rId3"/>
          <a:srcRect t="8802"/>
          <a:stretch/>
        </p:blipFill>
        <p:spPr>
          <a:xfrm>
            <a:off x="457201" y="3615402"/>
            <a:ext cx="8243624" cy="2497210"/>
          </a:xfrm>
          <a:prstGeom prst="rect">
            <a:avLst/>
          </a:prstGeom>
        </p:spPr>
      </p:pic>
      <p:sp>
        <p:nvSpPr>
          <p:cNvPr id="8"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9" name="Footer Placeholder 4"/>
          <p:cNvSpPr>
            <a:spLocks noGrp="1"/>
          </p:cNvSpPr>
          <p:nvPr>
            <p:ph type="ftr" sz="quarter" idx="11"/>
          </p:nvPr>
        </p:nvSpPr>
        <p:spPr>
          <a:xfrm>
            <a:off x="2116138" y="6488430"/>
            <a:ext cx="5616575" cy="187325"/>
          </a:xfrm>
        </p:spPr>
        <p:txBody>
          <a:bodyPr/>
          <a:lstStyle/>
          <a:p>
            <a:pPr>
              <a:defRPr/>
            </a:pPr>
            <a:r>
              <a:rPr lang="en-US" dirty="0" smtClean="0"/>
              <a:t>Vaia Papadimitriou | Overview of Beamline Design &amp; Target R&amp;D activities </a:t>
            </a:r>
            <a:endParaRPr lang="en-US" dirty="0"/>
          </a:p>
        </p:txBody>
      </p:sp>
      <p:sp>
        <p:nvSpPr>
          <p:cNvPr id="10" name="TextBox 9"/>
          <p:cNvSpPr txBox="1"/>
          <p:nvPr/>
        </p:nvSpPr>
        <p:spPr>
          <a:xfrm>
            <a:off x="4722312" y="4460624"/>
            <a:ext cx="402674" cy="369332"/>
          </a:xfrm>
          <a:prstGeom prst="rect">
            <a:avLst/>
          </a:prstGeom>
          <a:noFill/>
        </p:spPr>
        <p:txBody>
          <a:bodyPr wrap="none" rtlCol="0">
            <a:spAutoFit/>
          </a:bodyPr>
          <a:lstStyle/>
          <a:p>
            <a:r>
              <a:rPr lang="en-US" b="1" dirty="0">
                <a:solidFill>
                  <a:srgbClr val="FFFF00"/>
                </a:solidFill>
                <a:latin typeface="Symbol" charset="2"/>
                <a:cs typeface="Symbol" charset="2"/>
              </a:rPr>
              <a:t>n</a:t>
            </a:r>
            <a:r>
              <a:rPr lang="en-US" b="1" baseline="-25000" dirty="0">
                <a:solidFill>
                  <a:srgbClr val="FFFF00"/>
                </a:solidFill>
                <a:latin typeface="Symbol" charset="2"/>
                <a:cs typeface="Symbol" charset="2"/>
              </a:rPr>
              <a:t>m</a:t>
            </a:r>
            <a:endParaRPr lang="en-US" dirty="0">
              <a:solidFill>
                <a:srgbClr val="FFFF00"/>
              </a:solidFill>
            </a:endParaRPr>
          </a:p>
        </p:txBody>
      </p:sp>
      <p:sp>
        <p:nvSpPr>
          <p:cNvPr id="11" name="TextBox 10"/>
          <p:cNvSpPr txBox="1"/>
          <p:nvPr/>
        </p:nvSpPr>
        <p:spPr>
          <a:xfrm>
            <a:off x="2293368" y="4966183"/>
            <a:ext cx="864339" cy="369332"/>
          </a:xfrm>
          <a:prstGeom prst="rect">
            <a:avLst/>
          </a:prstGeom>
          <a:noFill/>
        </p:spPr>
        <p:txBody>
          <a:bodyPr wrap="none" rtlCol="0">
            <a:spAutoFit/>
          </a:bodyPr>
          <a:lstStyle/>
          <a:p>
            <a:r>
              <a:rPr lang="en-US" b="1" dirty="0" smtClean="0">
                <a:solidFill>
                  <a:srgbClr val="FFFF00"/>
                </a:solidFill>
                <a:latin typeface="Symbol" charset="2"/>
                <a:cs typeface="Symbol" charset="2"/>
              </a:rPr>
              <a:t>n</a:t>
            </a:r>
            <a:r>
              <a:rPr lang="en-US" b="1" baseline="-25000" dirty="0" smtClean="0">
                <a:solidFill>
                  <a:srgbClr val="FFFF00"/>
                </a:solidFill>
                <a:latin typeface="Symbol" charset="2"/>
                <a:cs typeface="Symbol" charset="2"/>
              </a:rPr>
              <a:t>m </a:t>
            </a:r>
            <a:r>
              <a:rPr lang="en-US" b="1" dirty="0" smtClean="0">
                <a:solidFill>
                  <a:srgbClr val="FFFF00"/>
                </a:solidFill>
                <a:latin typeface="Symbol" charset="2"/>
                <a:cs typeface="Symbol" charset="2"/>
              </a:rPr>
              <a:t>&amp;</a:t>
            </a:r>
            <a:r>
              <a:rPr lang="en-US" b="1" baseline="-25000" dirty="0" smtClean="0">
                <a:solidFill>
                  <a:srgbClr val="FFFF00"/>
                </a:solidFill>
                <a:latin typeface="Symbol" charset="2"/>
                <a:cs typeface="Symbol" charset="2"/>
              </a:rPr>
              <a:t> </a:t>
            </a:r>
            <a:r>
              <a:rPr lang="en-US" b="1" dirty="0">
                <a:solidFill>
                  <a:srgbClr val="FFFF00"/>
                </a:solidFill>
                <a:latin typeface="Symbol" charset="2"/>
                <a:cs typeface="Symbol" charset="2"/>
              </a:rPr>
              <a:t>n</a:t>
            </a:r>
            <a:r>
              <a:rPr lang="en-US" baseline="-25000" dirty="0">
                <a:solidFill>
                  <a:srgbClr val="FFFF00"/>
                </a:solidFill>
                <a:cs typeface="Symbol" charset="2"/>
              </a:rPr>
              <a:t>e</a:t>
            </a:r>
            <a:endParaRPr lang="en-US" dirty="0">
              <a:solidFill>
                <a:srgbClr val="FFFF00"/>
              </a:solidFill>
            </a:endParaRPr>
          </a:p>
        </p:txBody>
      </p:sp>
      <p:pic>
        <p:nvPicPr>
          <p:cNvPr id="12" name="Picture 11" descr="FGT_Overview.pdf"/>
          <p:cNvPicPr>
            <a:picLocks noChangeAspect="1"/>
          </p:cNvPicPr>
          <p:nvPr/>
        </p:nvPicPr>
        <p:blipFill rotWithShape="1">
          <a:blip r:embed="rId4">
            <a:extLst>
              <a:ext uri="{28A0092B-C50C-407E-A947-70E740481C1C}">
                <a14:useLocalDpi xmlns:a14="http://schemas.microsoft.com/office/drawing/2010/main" val="0"/>
              </a:ext>
            </a:extLst>
          </a:blip>
          <a:srcRect l="14245" t="6930" r="10735" b="7111"/>
          <a:stretch/>
        </p:blipFill>
        <p:spPr>
          <a:xfrm>
            <a:off x="4924425" y="5300796"/>
            <a:ext cx="755265" cy="668717"/>
          </a:xfrm>
          <a:prstGeom prst="rect">
            <a:avLst/>
          </a:prstGeom>
          <a:ln w="28575" cmpd="sng">
            <a:solidFill>
              <a:srgbClr val="F37C23"/>
            </a:solidFill>
          </a:ln>
        </p:spPr>
      </p:pic>
      <p:sp>
        <p:nvSpPr>
          <p:cNvPr id="13" name="TextBox 12"/>
          <p:cNvSpPr txBox="1"/>
          <p:nvPr/>
        </p:nvSpPr>
        <p:spPr>
          <a:xfrm>
            <a:off x="5679690" y="5643062"/>
            <a:ext cx="479618" cy="369332"/>
          </a:xfrm>
          <a:prstGeom prst="rect">
            <a:avLst/>
          </a:prstGeom>
          <a:noFill/>
        </p:spPr>
        <p:txBody>
          <a:bodyPr wrap="none" rtlCol="0">
            <a:spAutoFit/>
          </a:bodyPr>
          <a:lstStyle/>
          <a:p>
            <a:r>
              <a:rPr lang="en-US" dirty="0">
                <a:solidFill>
                  <a:srgbClr val="F37C23"/>
                </a:solidFill>
              </a:rPr>
              <a:t>N</a:t>
            </a:r>
            <a:r>
              <a:rPr lang="en-US" dirty="0" smtClean="0">
                <a:solidFill>
                  <a:srgbClr val="F37C23"/>
                </a:solidFill>
              </a:rPr>
              <a:t>D</a:t>
            </a:r>
            <a:endParaRPr lang="en-US" dirty="0">
              <a:solidFill>
                <a:srgbClr val="F37C23"/>
              </a:solidFill>
            </a:endParaRPr>
          </a:p>
        </p:txBody>
      </p:sp>
      <p:pic>
        <p:nvPicPr>
          <p:cNvPr id="14" name="Picture 13" descr="FarDet-3D-SP.jpg"/>
          <p:cNvPicPr>
            <a:picLocks noChangeAspect="1"/>
          </p:cNvPicPr>
          <p:nvPr/>
        </p:nvPicPr>
        <p:blipFill rotWithShape="1">
          <a:blip r:embed="rId5">
            <a:extLst>
              <a:ext uri="{28A0092B-C50C-407E-A947-70E740481C1C}">
                <a14:useLocalDpi xmlns:a14="http://schemas.microsoft.com/office/drawing/2010/main" val="0"/>
              </a:ext>
            </a:extLst>
          </a:blip>
          <a:srcRect l="-213" t="5790" r="-1" b="10709"/>
          <a:stretch/>
        </p:blipFill>
        <p:spPr>
          <a:xfrm>
            <a:off x="3121845" y="5648639"/>
            <a:ext cx="1600467" cy="694096"/>
          </a:xfrm>
          <a:prstGeom prst="rect">
            <a:avLst/>
          </a:prstGeom>
          <a:ln w="28575" cmpd="sng">
            <a:solidFill>
              <a:srgbClr val="F37C23"/>
            </a:solidFill>
          </a:ln>
        </p:spPr>
      </p:pic>
      <p:sp>
        <p:nvSpPr>
          <p:cNvPr id="15" name="TextBox 14"/>
          <p:cNvSpPr txBox="1"/>
          <p:nvPr/>
        </p:nvSpPr>
        <p:spPr>
          <a:xfrm>
            <a:off x="3480229" y="5300796"/>
            <a:ext cx="432743" cy="369332"/>
          </a:xfrm>
          <a:prstGeom prst="rect">
            <a:avLst/>
          </a:prstGeom>
          <a:noFill/>
        </p:spPr>
        <p:txBody>
          <a:bodyPr wrap="none" rtlCol="0">
            <a:spAutoFit/>
          </a:bodyPr>
          <a:lstStyle/>
          <a:p>
            <a:r>
              <a:rPr lang="en-US" dirty="0" smtClean="0">
                <a:solidFill>
                  <a:srgbClr val="F37C23"/>
                </a:solidFill>
              </a:rPr>
              <a:t>FD</a:t>
            </a:r>
            <a:endParaRPr lang="en-US" dirty="0">
              <a:solidFill>
                <a:srgbClr val="F37C23"/>
              </a:solidFill>
            </a:endParaRPr>
          </a:p>
        </p:txBody>
      </p:sp>
    </p:spTree>
    <p:extLst>
      <p:ext uri="{BB962C8B-B14F-4D97-AF65-F5344CB8AC3E}">
        <p14:creationId xmlns:p14="http://schemas.microsoft.com/office/powerpoint/2010/main" val="4047458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smtClean="0"/>
              <a:t>The Beamline LBNF Team so far and collaborative activities</a:t>
            </a:r>
            <a:endParaRPr lang="en-US" sz="2800" b="1" dirty="0"/>
          </a:p>
        </p:txBody>
      </p:sp>
      <p:sp>
        <p:nvSpPr>
          <p:cNvPr id="3" name="Content Placeholder 2"/>
          <p:cNvSpPr>
            <a:spLocks noGrp="1"/>
          </p:cNvSpPr>
          <p:nvPr>
            <p:ph idx="1"/>
          </p:nvPr>
        </p:nvSpPr>
        <p:spPr>
          <a:xfrm>
            <a:off x="152400" y="955587"/>
            <a:ext cx="8866340" cy="5334000"/>
          </a:xfrm>
        </p:spPr>
        <p:txBody>
          <a:bodyPr>
            <a:normAutofit fontScale="92500" lnSpcReduction="10000"/>
          </a:bodyPr>
          <a:lstStyle/>
          <a:p>
            <a:r>
              <a:rPr lang="en-US" dirty="0" smtClean="0"/>
              <a:t>From </a:t>
            </a:r>
            <a:r>
              <a:rPr lang="en-US" dirty="0" err="1"/>
              <a:t>Fermilab’s</a:t>
            </a:r>
            <a:r>
              <a:rPr lang="en-US" dirty="0"/>
              <a:t> </a:t>
            </a:r>
            <a:r>
              <a:rPr lang="en-US" dirty="0">
                <a:solidFill>
                  <a:srgbClr val="FF0000"/>
                </a:solidFill>
              </a:rPr>
              <a:t>Accelerator</a:t>
            </a:r>
            <a:r>
              <a:rPr lang="en-US" dirty="0"/>
              <a:t>, </a:t>
            </a:r>
            <a:r>
              <a:rPr lang="en-US" dirty="0" smtClean="0">
                <a:solidFill>
                  <a:srgbClr val="7030A0"/>
                </a:solidFill>
              </a:rPr>
              <a:t>Neutrino</a:t>
            </a:r>
            <a:r>
              <a:rPr lang="en-US" dirty="0" smtClean="0"/>
              <a:t>, </a:t>
            </a:r>
            <a:r>
              <a:rPr lang="en-US" dirty="0" smtClean="0">
                <a:solidFill>
                  <a:srgbClr val="0070C0"/>
                </a:solidFill>
              </a:rPr>
              <a:t>Particle </a:t>
            </a:r>
            <a:r>
              <a:rPr lang="en-US" dirty="0">
                <a:solidFill>
                  <a:srgbClr val="0070C0"/>
                </a:solidFill>
              </a:rPr>
              <a:t>Physics</a:t>
            </a:r>
            <a:r>
              <a:rPr lang="en-US" dirty="0"/>
              <a:t> </a:t>
            </a:r>
            <a:r>
              <a:rPr lang="en-US" dirty="0" smtClean="0"/>
              <a:t>and </a:t>
            </a:r>
            <a:r>
              <a:rPr lang="en-US" dirty="0">
                <a:solidFill>
                  <a:srgbClr val="00B050"/>
                </a:solidFill>
              </a:rPr>
              <a:t>Technical </a:t>
            </a:r>
            <a:r>
              <a:rPr lang="en-US" dirty="0"/>
              <a:t>Divisions, </a:t>
            </a:r>
            <a:r>
              <a:rPr lang="en-US" dirty="0" smtClean="0"/>
              <a:t>Computing Sector, </a:t>
            </a:r>
            <a:r>
              <a:rPr lang="en-US" dirty="0" smtClean="0">
                <a:solidFill>
                  <a:srgbClr val="C00000"/>
                </a:solidFill>
              </a:rPr>
              <a:t>FESS (</a:t>
            </a:r>
            <a:r>
              <a:rPr lang="en-US" dirty="0" err="1" smtClean="0">
                <a:solidFill>
                  <a:srgbClr val="C00000"/>
                </a:solidFill>
              </a:rPr>
              <a:t>Facil</a:t>
            </a:r>
            <a:r>
              <a:rPr lang="en-US" dirty="0" smtClean="0">
                <a:solidFill>
                  <a:srgbClr val="C00000"/>
                </a:solidFill>
              </a:rPr>
              <a:t>. Eng.)</a:t>
            </a:r>
            <a:r>
              <a:rPr lang="en-US" dirty="0" smtClean="0">
                <a:solidFill>
                  <a:srgbClr val="00B050"/>
                </a:solidFill>
              </a:rPr>
              <a:t> </a:t>
            </a:r>
            <a:r>
              <a:rPr lang="en-US" dirty="0" smtClean="0"/>
              <a:t>and</a:t>
            </a:r>
            <a:r>
              <a:rPr lang="en-US" dirty="0" smtClean="0">
                <a:solidFill>
                  <a:srgbClr val="00B050"/>
                </a:solidFill>
              </a:rPr>
              <a:t> </a:t>
            </a:r>
            <a:r>
              <a:rPr lang="en-US" dirty="0">
                <a:solidFill>
                  <a:srgbClr val="FF00FF"/>
                </a:solidFill>
              </a:rPr>
              <a:t>ES&amp;H</a:t>
            </a:r>
            <a:r>
              <a:rPr lang="en-US" dirty="0">
                <a:solidFill>
                  <a:srgbClr val="00B050"/>
                </a:solidFill>
              </a:rPr>
              <a:t> </a:t>
            </a:r>
            <a:r>
              <a:rPr lang="en-US" dirty="0" smtClean="0"/>
              <a:t>Sections.</a:t>
            </a:r>
            <a:endParaRPr lang="en-US" dirty="0" smtClean="0">
              <a:solidFill>
                <a:srgbClr val="7030A0"/>
              </a:solidFill>
            </a:endParaRPr>
          </a:p>
          <a:p>
            <a:r>
              <a:rPr lang="en-US" dirty="0" smtClean="0">
                <a:solidFill>
                  <a:srgbClr val="00B050"/>
                </a:solidFill>
              </a:rPr>
              <a:t>University of Texas at Arlington</a:t>
            </a:r>
            <a:r>
              <a:rPr lang="en-US" dirty="0"/>
              <a:t> </a:t>
            </a:r>
            <a:r>
              <a:rPr lang="en-US" dirty="0" smtClean="0">
                <a:solidFill>
                  <a:schemeClr val="accent3"/>
                </a:solidFill>
              </a:rPr>
              <a:t>(</a:t>
            </a:r>
            <a:r>
              <a:rPr lang="en-US" dirty="0" smtClean="0"/>
              <a:t>Hadron Monitor</a:t>
            </a:r>
            <a:r>
              <a:rPr lang="en-US" dirty="0" smtClean="0">
                <a:solidFill>
                  <a:schemeClr val="accent3"/>
                </a:solidFill>
              </a:rPr>
              <a:t>)</a:t>
            </a:r>
          </a:p>
          <a:p>
            <a:r>
              <a:rPr lang="en-US" dirty="0" smtClean="0">
                <a:solidFill>
                  <a:schemeClr val="accent3"/>
                </a:solidFill>
              </a:rPr>
              <a:t>University of Colorado (</a:t>
            </a:r>
            <a:r>
              <a:rPr lang="en-US" dirty="0" smtClean="0">
                <a:solidFill>
                  <a:schemeClr val="tx1">
                    <a:lumMod val="75000"/>
                    <a:lumOff val="25000"/>
                  </a:schemeClr>
                </a:solidFill>
              </a:rPr>
              <a:t>Muon Systems</a:t>
            </a:r>
            <a:r>
              <a:rPr lang="en-US" dirty="0" smtClean="0">
                <a:solidFill>
                  <a:schemeClr val="accent3"/>
                </a:solidFill>
              </a:rPr>
              <a:t>)</a:t>
            </a:r>
          </a:p>
          <a:p>
            <a:r>
              <a:rPr lang="en-US" dirty="0" smtClean="0">
                <a:solidFill>
                  <a:srgbClr val="FF00FF"/>
                </a:solidFill>
              </a:rPr>
              <a:t>LANL (</a:t>
            </a:r>
            <a:r>
              <a:rPr lang="en-US" dirty="0" smtClean="0">
                <a:solidFill>
                  <a:schemeClr val="tx1">
                    <a:lumMod val="65000"/>
                    <a:lumOff val="35000"/>
                  </a:schemeClr>
                </a:solidFill>
              </a:rPr>
              <a:t>Muon Systems</a:t>
            </a:r>
            <a:r>
              <a:rPr lang="en-US" dirty="0" smtClean="0">
                <a:solidFill>
                  <a:srgbClr val="FF00FF"/>
                </a:solidFill>
              </a:rPr>
              <a:t>)</a:t>
            </a:r>
          </a:p>
          <a:p>
            <a:r>
              <a:rPr lang="en-US" dirty="0" smtClean="0">
                <a:solidFill>
                  <a:srgbClr val="FF0000"/>
                </a:solidFill>
              </a:rPr>
              <a:t>STFC/RAL</a:t>
            </a:r>
            <a:r>
              <a:rPr lang="en-US" dirty="0" smtClean="0"/>
              <a:t> </a:t>
            </a:r>
            <a:r>
              <a:rPr lang="en-US" dirty="0" smtClean="0">
                <a:solidFill>
                  <a:srgbClr val="FF0000"/>
                </a:solidFill>
              </a:rPr>
              <a:t>(</a:t>
            </a:r>
            <a:r>
              <a:rPr lang="en-US" dirty="0" smtClean="0"/>
              <a:t>target R&amp;D and target design</a:t>
            </a:r>
            <a:r>
              <a:rPr lang="en-US" dirty="0" smtClean="0">
                <a:solidFill>
                  <a:srgbClr val="FF0000"/>
                </a:solidFill>
              </a:rPr>
              <a:t>)</a:t>
            </a:r>
          </a:p>
          <a:p>
            <a:r>
              <a:rPr lang="en-US" dirty="0" smtClean="0">
                <a:solidFill>
                  <a:schemeClr val="accent4"/>
                </a:solidFill>
              </a:rPr>
              <a:t>RADIATE Collaboration (</a:t>
            </a:r>
            <a:r>
              <a:rPr lang="en-US" dirty="0" smtClean="0">
                <a:solidFill>
                  <a:schemeClr val="accent6"/>
                </a:solidFill>
              </a:rPr>
              <a:t>radiation damage for target and windows</a:t>
            </a:r>
            <a:r>
              <a:rPr lang="en-US" dirty="0" smtClean="0">
                <a:solidFill>
                  <a:schemeClr val="accent4"/>
                </a:solidFill>
              </a:rPr>
              <a:t>)</a:t>
            </a:r>
          </a:p>
          <a:p>
            <a:r>
              <a:rPr lang="en-US" dirty="0">
                <a:solidFill>
                  <a:schemeClr val="accent3"/>
                </a:solidFill>
              </a:rPr>
              <a:t>CERN (</a:t>
            </a:r>
            <a:r>
              <a:rPr lang="en-US" dirty="0">
                <a:solidFill>
                  <a:schemeClr val="accent6"/>
                </a:solidFill>
              </a:rPr>
              <a:t>target R&amp;D,</a:t>
            </a:r>
            <a:r>
              <a:rPr lang="en-US" dirty="0">
                <a:solidFill>
                  <a:schemeClr val="accent3"/>
                </a:solidFill>
              </a:rPr>
              <a:t> </a:t>
            </a:r>
            <a:r>
              <a:rPr lang="en-US" dirty="0">
                <a:solidFill>
                  <a:schemeClr val="accent6"/>
                </a:solidFill>
              </a:rPr>
              <a:t>corrosion, </a:t>
            </a:r>
            <a:r>
              <a:rPr lang="en-US" dirty="0" smtClean="0">
                <a:solidFill>
                  <a:schemeClr val="accent6"/>
                </a:solidFill>
              </a:rPr>
              <a:t>neutrino </a:t>
            </a:r>
            <a:r>
              <a:rPr lang="en-US" dirty="0" err="1" smtClean="0">
                <a:solidFill>
                  <a:schemeClr val="accent6"/>
                </a:solidFill>
              </a:rPr>
              <a:t>beamline</a:t>
            </a:r>
            <a:r>
              <a:rPr lang="en-US" dirty="0" smtClean="0">
                <a:solidFill>
                  <a:schemeClr val="accent6"/>
                </a:solidFill>
              </a:rPr>
              <a:t> </a:t>
            </a:r>
            <a:r>
              <a:rPr lang="en-US" dirty="0">
                <a:solidFill>
                  <a:schemeClr val="accent6"/>
                </a:solidFill>
              </a:rPr>
              <a:t>monitoring,…</a:t>
            </a:r>
            <a:r>
              <a:rPr lang="en-US" dirty="0">
                <a:solidFill>
                  <a:srgbClr val="00B050"/>
                </a:solidFill>
              </a:rPr>
              <a:t>)</a:t>
            </a:r>
            <a:endParaRPr lang="en-US" dirty="0" smtClean="0">
              <a:solidFill>
                <a:schemeClr val="accent4"/>
              </a:solidFill>
            </a:endParaRPr>
          </a:p>
          <a:p>
            <a:pPr marL="342900" lvl="1" indent="-342900">
              <a:buFont typeface="Arial" pitchFamily="34" charset="0"/>
              <a:buChar char="•"/>
            </a:pPr>
            <a:r>
              <a:rPr lang="en-US" sz="2400" dirty="0">
                <a:solidFill>
                  <a:srgbClr val="7030A0"/>
                </a:solidFill>
              </a:rPr>
              <a:t>US-Japan Task force </a:t>
            </a:r>
            <a:r>
              <a:rPr lang="en-US" sz="2400" dirty="0" smtClean="0">
                <a:solidFill>
                  <a:srgbClr val="7030A0"/>
                </a:solidFill>
              </a:rPr>
              <a:t>(</a:t>
            </a:r>
            <a:r>
              <a:rPr lang="en-US" sz="2400" dirty="0" smtClean="0"/>
              <a:t>radiation damage, non-interactive profile monitor, kicker magnets</a:t>
            </a:r>
            <a:r>
              <a:rPr lang="en-US" sz="2400" dirty="0" smtClean="0">
                <a:solidFill>
                  <a:srgbClr val="7030A0"/>
                </a:solidFill>
              </a:rPr>
              <a:t>)</a:t>
            </a:r>
            <a:endParaRPr lang="en-US" sz="2400" dirty="0">
              <a:solidFill>
                <a:srgbClr val="7030A0"/>
              </a:solidFill>
            </a:endParaRPr>
          </a:p>
          <a:p>
            <a:r>
              <a:rPr lang="en-US" dirty="0" smtClean="0">
                <a:solidFill>
                  <a:schemeClr val="accent2"/>
                </a:solidFill>
              </a:rPr>
              <a:t>IHEP/China</a:t>
            </a:r>
            <a:r>
              <a:rPr lang="en-US" dirty="0"/>
              <a:t> </a:t>
            </a:r>
            <a:r>
              <a:rPr lang="en-US" dirty="0" smtClean="0">
                <a:solidFill>
                  <a:schemeClr val="accent2"/>
                </a:solidFill>
              </a:rPr>
              <a:t>(</a:t>
            </a:r>
            <a:r>
              <a:rPr lang="en-US" dirty="0" smtClean="0"/>
              <a:t>simulations, beam window, special alloys</a:t>
            </a:r>
            <a:r>
              <a:rPr lang="en-US" dirty="0" smtClean="0">
                <a:solidFill>
                  <a:schemeClr val="accent2"/>
                </a:solidFill>
              </a:rPr>
              <a:t>)</a:t>
            </a:r>
            <a:r>
              <a:rPr lang="en-US" dirty="0" smtClean="0">
                <a:solidFill>
                  <a:schemeClr val="accent6"/>
                </a:solidFill>
              </a:rPr>
              <a:t> </a:t>
            </a:r>
            <a:endParaRPr lang="en-US" dirty="0" smtClean="0"/>
          </a:p>
          <a:p>
            <a:r>
              <a:rPr lang="en-US" dirty="0" smtClean="0">
                <a:solidFill>
                  <a:srgbClr val="0066FF"/>
                </a:solidFill>
              </a:rPr>
              <a:t>Universities in Beam simulation efforts</a:t>
            </a:r>
          </a:p>
          <a:p>
            <a:pPr marL="342900" lvl="1" indent="-342900">
              <a:buFont typeface="Arial" charset="0"/>
              <a:buChar char="•"/>
            </a:pPr>
            <a:r>
              <a:rPr lang="en-US" sz="2400" dirty="0" err="1">
                <a:solidFill>
                  <a:srgbClr val="7030A0"/>
                </a:solidFill>
              </a:rPr>
              <a:t>Bartoszek</a:t>
            </a:r>
            <a:r>
              <a:rPr lang="en-US" sz="2400" dirty="0">
                <a:solidFill>
                  <a:srgbClr val="7030A0"/>
                </a:solidFill>
              </a:rPr>
              <a:t> Eng</a:t>
            </a:r>
            <a:r>
              <a:rPr lang="en-US" sz="2400" dirty="0"/>
              <a:t>.</a:t>
            </a:r>
            <a:r>
              <a:rPr lang="en-US" sz="2400" dirty="0">
                <a:solidFill>
                  <a:srgbClr val="0066FF"/>
                </a:solidFill>
              </a:rPr>
              <a:t> </a:t>
            </a:r>
            <a:r>
              <a:rPr lang="en-US" sz="2400" dirty="0">
                <a:solidFill>
                  <a:srgbClr val="7030A0"/>
                </a:solidFill>
              </a:rPr>
              <a:t>(</a:t>
            </a:r>
            <a:r>
              <a:rPr lang="en-US" sz="2400" dirty="0"/>
              <a:t>Contract on baffle/target and horn support </a:t>
            </a:r>
            <a:r>
              <a:rPr lang="en-US" sz="2400" dirty="0" smtClean="0"/>
              <a:t>modules</a:t>
            </a:r>
            <a:r>
              <a:rPr lang="en-US" sz="2400" dirty="0">
                <a:solidFill>
                  <a:srgbClr val="7030A0"/>
                </a:solidFill>
              </a:rPr>
              <a:t> </a:t>
            </a:r>
            <a:r>
              <a:rPr lang="en-US" sz="2400" dirty="0" smtClean="0">
                <a:solidFill>
                  <a:schemeClr val="tx1">
                    <a:lumMod val="75000"/>
                    <a:lumOff val="25000"/>
                  </a:schemeClr>
                </a:solidFill>
              </a:rPr>
              <a:t>and on Muon Systems</a:t>
            </a:r>
            <a:r>
              <a:rPr lang="en-US" sz="2400" dirty="0" smtClean="0">
                <a:solidFill>
                  <a:srgbClr val="7030A0"/>
                </a:solidFill>
              </a:rPr>
              <a:t>)</a:t>
            </a:r>
          </a:p>
        </p:txBody>
      </p:sp>
      <p:sp>
        <p:nvSpPr>
          <p:cNvPr id="5" name="Slide Number Placeholder 4"/>
          <p:cNvSpPr>
            <a:spLocks noGrp="1"/>
          </p:cNvSpPr>
          <p:nvPr>
            <p:ph type="sldNum" sz="quarter" idx="12"/>
          </p:nvPr>
        </p:nvSpPr>
        <p:spPr/>
        <p:txBody>
          <a:bodyPr/>
          <a:lstStyle/>
          <a:p>
            <a:fld id="{309AD161-AFAC-41AC-83AA-4053A52B9B02}" type="slidenum">
              <a:rPr lang="en-US" smtClean="0"/>
              <a:pPr/>
              <a:t>30</a:t>
            </a:fld>
            <a:endParaRPr lang="en-US" dirty="0"/>
          </a:p>
        </p:txBody>
      </p:sp>
    </p:spTree>
    <p:extLst>
      <p:ext uri="{BB962C8B-B14F-4D97-AF65-F5344CB8AC3E}">
        <p14:creationId xmlns:p14="http://schemas.microsoft.com/office/powerpoint/2010/main" val="2049267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32610"/>
            <a:ext cx="8443913" cy="569268"/>
          </a:xfrm>
        </p:spPr>
        <p:txBody>
          <a:bodyPr/>
          <a:lstStyle/>
          <a:p>
            <a:r>
              <a:rPr lang="en-US" sz="2800" dirty="0" smtClean="0"/>
              <a:t>PIP/PIP-II Performance Goals </a:t>
            </a:r>
            <a:endParaRPr lang="en-US" sz="2800"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31</a:t>
            </a:fld>
            <a:endParaRPr lang="en-US" dirty="0"/>
          </a:p>
        </p:txBody>
      </p:sp>
      <p:graphicFrame>
        <p:nvGraphicFramePr>
          <p:cNvPr id="9" name="Content Placeholder 5"/>
          <p:cNvGraphicFramePr>
            <a:graphicFrameLocks noGrp="1"/>
          </p:cNvGraphicFramePr>
          <p:nvPr>
            <p:ph idx="4294967295"/>
            <p:extLst>
              <p:ext uri="{D42A27DB-BD31-4B8C-83A1-F6EECF244321}">
                <p14:modId xmlns:p14="http://schemas.microsoft.com/office/powerpoint/2010/main" val="3031971296"/>
              </p:ext>
            </p:extLst>
          </p:nvPr>
        </p:nvGraphicFramePr>
        <p:xfrm>
          <a:off x="369313" y="992044"/>
          <a:ext cx="8371114" cy="4948512"/>
        </p:xfrm>
        <a:graphic>
          <a:graphicData uri="http://schemas.openxmlformats.org/drawingml/2006/table">
            <a:tbl>
              <a:tblPr/>
              <a:tblGrid>
                <a:gridCol w="4514041"/>
                <a:gridCol w="1581486"/>
                <a:gridCol w="1581486"/>
                <a:gridCol w="694101"/>
              </a:tblGrid>
              <a:tr h="309282">
                <a:tc>
                  <a:txBody>
                    <a:bodyPr/>
                    <a:lstStyle/>
                    <a:p>
                      <a:pPr marL="0" marR="0">
                        <a:spcBef>
                          <a:spcPts val="0"/>
                        </a:spcBef>
                        <a:spcAft>
                          <a:spcPts val="0"/>
                        </a:spcAft>
                      </a:pPr>
                      <a:r>
                        <a:rPr lang="en-US" sz="1600" b="1" dirty="0">
                          <a:solidFill>
                            <a:srgbClr val="000000"/>
                          </a:solidFill>
                          <a:effectLst/>
                          <a:latin typeface="Calibri"/>
                          <a:ea typeface="Calibri"/>
                        </a:rPr>
                        <a:t>Performance Parameter</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b="1" dirty="0" smtClean="0">
                          <a:solidFill>
                            <a:srgbClr val="000000"/>
                          </a:solidFill>
                          <a:effectLst/>
                          <a:latin typeface="Calibri"/>
                          <a:ea typeface="Calibri"/>
                        </a:rPr>
                        <a:t>PIP</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b="1" dirty="0" smtClean="0">
                          <a:solidFill>
                            <a:srgbClr val="000000"/>
                          </a:solidFill>
                          <a:effectLst/>
                          <a:latin typeface="Calibri"/>
                          <a:ea typeface="Calibri"/>
                        </a:rPr>
                        <a:t>PIP-II</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 </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err="1">
                          <a:solidFill>
                            <a:srgbClr val="000000"/>
                          </a:solidFill>
                          <a:effectLst/>
                          <a:latin typeface="Calibri"/>
                          <a:ea typeface="Calibri"/>
                        </a:rPr>
                        <a:t>Linac</a:t>
                      </a:r>
                      <a:r>
                        <a:rPr lang="en-US" sz="1600" dirty="0">
                          <a:solidFill>
                            <a:srgbClr val="000000"/>
                          </a:solidFill>
                          <a:effectLst/>
                          <a:latin typeface="Calibri"/>
                          <a:ea typeface="Calibri"/>
                        </a:rPr>
                        <a:t> Beam Energy</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400</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800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MeV</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err="1">
                          <a:solidFill>
                            <a:srgbClr val="000000"/>
                          </a:solidFill>
                          <a:effectLst/>
                          <a:latin typeface="Calibri"/>
                          <a:ea typeface="Calibri"/>
                        </a:rPr>
                        <a:t>Linac</a:t>
                      </a:r>
                      <a:r>
                        <a:rPr lang="en-US" sz="1600" dirty="0">
                          <a:solidFill>
                            <a:srgbClr val="000000"/>
                          </a:solidFill>
                          <a:effectLst/>
                          <a:latin typeface="Calibri"/>
                          <a:ea typeface="Calibri"/>
                        </a:rPr>
                        <a:t> Beam Current</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25</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mA</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err="1">
                          <a:solidFill>
                            <a:srgbClr val="000000"/>
                          </a:solidFill>
                          <a:effectLst/>
                          <a:latin typeface="Calibri"/>
                          <a:ea typeface="Calibri"/>
                        </a:rPr>
                        <a:t>Linac</a:t>
                      </a:r>
                      <a:r>
                        <a:rPr lang="en-US" sz="1600" dirty="0">
                          <a:solidFill>
                            <a:srgbClr val="000000"/>
                          </a:solidFill>
                          <a:effectLst/>
                          <a:latin typeface="Calibri"/>
                          <a:ea typeface="Calibri"/>
                        </a:rPr>
                        <a:t> Beam Pulse Length</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0.03</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000000"/>
                          </a:solidFill>
                          <a:effectLst/>
                          <a:latin typeface="Calibri"/>
                          <a:ea typeface="Calibri"/>
                        </a:rPr>
                        <a:t>0.5</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a:solidFill>
                            <a:srgbClr val="000000"/>
                          </a:solidFill>
                          <a:effectLst/>
                          <a:latin typeface="Calibri"/>
                          <a:ea typeface="Calibri"/>
                        </a:rPr>
                        <a:t>msec</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err="1">
                          <a:solidFill>
                            <a:srgbClr val="000000"/>
                          </a:solidFill>
                          <a:effectLst/>
                          <a:latin typeface="Calibri"/>
                          <a:ea typeface="Calibri"/>
                        </a:rPr>
                        <a:t>Linac</a:t>
                      </a:r>
                      <a:r>
                        <a:rPr lang="en-US" sz="1600" dirty="0">
                          <a:solidFill>
                            <a:srgbClr val="000000"/>
                          </a:solidFill>
                          <a:effectLst/>
                          <a:latin typeface="Calibri"/>
                          <a:ea typeface="Calibri"/>
                        </a:rPr>
                        <a:t> Pulse Repetition Rate</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15</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000000"/>
                          </a:solidFill>
                          <a:effectLst/>
                          <a:latin typeface="Calibri"/>
                          <a:ea typeface="Calibri"/>
                        </a:rPr>
                        <a:t>20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Hz</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lgn="l" defTabSz="457200" rtl="0" eaLnBrk="1" latinLnBrk="0" hangingPunct="1">
                        <a:spcBef>
                          <a:spcPts val="0"/>
                        </a:spcBef>
                        <a:spcAft>
                          <a:spcPts val="0"/>
                        </a:spcAft>
                      </a:pPr>
                      <a:r>
                        <a:rPr lang="en-US" sz="1600" kern="1200" dirty="0" err="1" smtClean="0">
                          <a:solidFill>
                            <a:srgbClr val="000000"/>
                          </a:solidFill>
                          <a:effectLst/>
                          <a:latin typeface="Calibri"/>
                          <a:ea typeface="Calibri"/>
                          <a:cs typeface="+mn-cs"/>
                        </a:rPr>
                        <a:t>Linac</a:t>
                      </a:r>
                      <a:r>
                        <a:rPr lang="en-US" sz="1600" kern="1200" dirty="0" smtClean="0">
                          <a:solidFill>
                            <a:srgbClr val="000000"/>
                          </a:solidFill>
                          <a:effectLst/>
                          <a:latin typeface="Calibri"/>
                          <a:ea typeface="Calibri"/>
                          <a:cs typeface="+mn-cs"/>
                        </a:rPr>
                        <a:t> Beam Power to Booster</a:t>
                      </a:r>
                      <a:endParaRPr lang="en-US" sz="1600" kern="1200" dirty="0">
                        <a:solidFill>
                          <a:srgbClr val="000000"/>
                        </a:solidFill>
                        <a:effectLst/>
                        <a:latin typeface="Calibri"/>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4</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defTabSz="457200" rtl="0" eaLnBrk="1" latinLnBrk="0" hangingPunct="1">
                        <a:spcBef>
                          <a:spcPts val="0"/>
                        </a:spcBef>
                        <a:spcAft>
                          <a:spcPts val="0"/>
                        </a:spcAft>
                      </a:pPr>
                      <a:r>
                        <a:rPr lang="en-US" sz="1600" kern="1200" dirty="0" smtClean="0">
                          <a:solidFill>
                            <a:srgbClr val="000000"/>
                          </a:solidFill>
                          <a:effectLst/>
                          <a:latin typeface="Calibri"/>
                          <a:ea typeface="Calibri"/>
                          <a:cs typeface="+mn-cs"/>
                        </a:rPr>
                        <a:t>13</a:t>
                      </a:r>
                      <a:endParaRPr lang="en-US" sz="1600" kern="1200" dirty="0">
                        <a:solidFill>
                          <a:srgbClr val="000000"/>
                        </a:solidFill>
                        <a:effectLst/>
                        <a:latin typeface="Calibri"/>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600" kern="1200" dirty="0" smtClean="0">
                          <a:solidFill>
                            <a:srgbClr val="000000"/>
                          </a:solidFill>
                          <a:effectLst/>
                          <a:latin typeface="Calibri"/>
                          <a:ea typeface="Calibri"/>
                          <a:cs typeface="+mn-cs"/>
                        </a:rPr>
                        <a:t>kW</a:t>
                      </a:r>
                      <a:endParaRPr lang="en-US" sz="1600" kern="1200" dirty="0">
                        <a:solidFill>
                          <a:srgbClr val="000000"/>
                        </a:solidFill>
                        <a:effectLst/>
                        <a:latin typeface="Calibri"/>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err="1" smtClean="0">
                          <a:solidFill>
                            <a:srgbClr val="000000"/>
                          </a:solidFill>
                          <a:effectLst/>
                          <a:latin typeface="Calibri"/>
                          <a:ea typeface="Calibri"/>
                        </a:rPr>
                        <a:t>Linac</a:t>
                      </a:r>
                      <a:r>
                        <a:rPr lang="en-US" sz="1600" baseline="0" dirty="0" smtClean="0">
                          <a:solidFill>
                            <a:srgbClr val="000000"/>
                          </a:solidFill>
                          <a:effectLst/>
                          <a:latin typeface="Calibri"/>
                          <a:ea typeface="Calibri"/>
                        </a:rPr>
                        <a:t> </a:t>
                      </a:r>
                      <a:r>
                        <a:rPr lang="en-US" sz="1600" dirty="0" smtClean="0">
                          <a:solidFill>
                            <a:srgbClr val="000000"/>
                          </a:solidFill>
                          <a:effectLst/>
                          <a:latin typeface="Calibri"/>
                          <a:ea typeface="Calibri"/>
                        </a:rPr>
                        <a:t>Beam Power Capability (@&gt;10% Duty</a:t>
                      </a:r>
                      <a:r>
                        <a:rPr lang="en-US" sz="1600" baseline="0" dirty="0" smtClean="0">
                          <a:solidFill>
                            <a:srgbClr val="000000"/>
                          </a:solidFill>
                          <a:effectLst/>
                          <a:latin typeface="Calibri"/>
                          <a:ea typeface="Calibri"/>
                        </a:rPr>
                        <a:t> Factor)</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4</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000000"/>
                          </a:solidFill>
                          <a:effectLst/>
                          <a:latin typeface="Calibri"/>
                          <a:ea typeface="Calibri"/>
                        </a:rPr>
                        <a:t>~200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smtClean="0">
                          <a:solidFill>
                            <a:srgbClr val="000000"/>
                          </a:solidFill>
                          <a:effectLst/>
                          <a:latin typeface="Calibri"/>
                          <a:ea typeface="Calibri"/>
                        </a:rPr>
                        <a:t>kW</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kern="1200" dirty="0" smtClean="0">
                          <a:solidFill>
                            <a:srgbClr val="000000"/>
                          </a:solidFill>
                          <a:effectLst/>
                          <a:latin typeface="Calibri"/>
                          <a:ea typeface="Calibri"/>
                          <a:cs typeface="+mn-cs"/>
                        </a:rPr>
                        <a:t>Mu2e Upgrade Potential (800 MeV)</a:t>
                      </a:r>
                      <a:endParaRPr lang="en-US" sz="1600" kern="1200" dirty="0">
                        <a:solidFill>
                          <a:srgbClr val="000000"/>
                        </a:solidFill>
                        <a:effectLst/>
                        <a:latin typeface="Calibri"/>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kern="1200" dirty="0" smtClean="0">
                          <a:solidFill>
                            <a:srgbClr val="404040"/>
                          </a:solidFill>
                          <a:effectLst/>
                          <a:latin typeface="Calibri" pitchFamily="34" charset="0"/>
                          <a:ea typeface="Calibri"/>
                          <a:cs typeface="+mn-cs"/>
                        </a:rPr>
                        <a:t>NA</a:t>
                      </a:r>
                      <a:endParaRPr lang="en-US" sz="1600" kern="1200" dirty="0">
                        <a:solidFill>
                          <a:srgbClr val="404040"/>
                        </a:solidFill>
                        <a:effectLst/>
                        <a:latin typeface="Calibri" pitchFamily="34" charset="0"/>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kern="1200" dirty="0" smtClean="0">
                          <a:solidFill>
                            <a:srgbClr val="000000"/>
                          </a:solidFill>
                          <a:effectLst/>
                          <a:latin typeface="Calibri"/>
                          <a:ea typeface="Calibri"/>
                          <a:cs typeface="+mn-cs"/>
                        </a:rPr>
                        <a:t>&gt;100</a:t>
                      </a:r>
                      <a:endParaRPr lang="en-US" sz="1600" kern="1200" dirty="0">
                        <a:solidFill>
                          <a:srgbClr val="000000"/>
                        </a:solidFill>
                        <a:effectLst/>
                        <a:latin typeface="Calibri"/>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kern="1200" dirty="0" smtClean="0">
                          <a:solidFill>
                            <a:srgbClr val="000000"/>
                          </a:solidFill>
                          <a:effectLst/>
                          <a:latin typeface="Calibri"/>
                          <a:ea typeface="Calibri"/>
                          <a:cs typeface="+mn-cs"/>
                        </a:rPr>
                        <a:t>kW</a:t>
                      </a:r>
                      <a:endParaRPr lang="en-US" sz="1600" kern="1200" dirty="0">
                        <a:solidFill>
                          <a:srgbClr val="000000"/>
                        </a:solidFill>
                        <a:effectLst/>
                        <a:latin typeface="Calibri"/>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a:solidFill>
                            <a:srgbClr val="000000"/>
                          </a:solidFill>
                          <a:effectLst/>
                          <a:latin typeface="Calibri"/>
                          <a:ea typeface="Calibri"/>
                        </a:rPr>
                        <a:t>Booster Protons per Pulse </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indent="0" algn="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404040"/>
                          </a:solidFill>
                          <a:effectLst/>
                          <a:latin typeface="Calibri"/>
                          <a:ea typeface="Calibri"/>
                        </a:rPr>
                        <a:t>4.2×10</a:t>
                      </a:r>
                      <a:r>
                        <a:rPr lang="en-US" sz="1600" baseline="30000" dirty="0" smtClean="0">
                          <a:solidFill>
                            <a:srgbClr val="404040"/>
                          </a:solidFill>
                          <a:effectLst/>
                          <a:latin typeface="Calibri"/>
                          <a:ea typeface="Calibri"/>
                        </a:rPr>
                        <a:t>12</a:t>
                      </a:r>
                      <a:endParaRPr lang="en-US" sz="1600" dirty="0" smtClean="0">
                        <a:solidFill>
                          <a:srgbClr val="404040"/>
                        </a:solidFill>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6.4×10</a:t>
                      </a:r>
                      <a:r>
                        <a:rPr lang="en-US" sz="1600" baseline="30000" dirty="0">
                          <a:solidFill>
                            <a:srgbClr val="000000"/>
                          </a:solidFill>
                          <a:effectLst/>
                          <a:latin typeface="Calibri"/>
                          <a:ea typeface="Calibri"/>
                        </a:rPr>
                        <a:t>12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 </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a:solidFill>
                            <a:srgbClr val="000000"/>
                          </a:solidFill>
                          <a:effectLst/>
                          <a:latin typeface="Calibri"/>
                          <a:ea typeface="Calibri"/>
                        </a:rPr>
                        <a:t>Booster Pulse Repetition Rate</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15</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000000"/>
                          </a:solidFill>
                          <a:effectLst/>
                          <a:latin typeface="Calibri"/>
                          <a:ea typeface="Calibri"/>
                        </a:rPr>
                        <a:t>20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Hz</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a:solidFill>
                            <a:srgbClr val="000000"/>
                          </a:solidFill>
                          <a:effectLst/>
                          <a:latin typeface="Calibri"/>
                          <a:ea typeface="Calibri"/>
                        </a:rPr>
                        <a:t>Booster Beam Power @ 8 GeV</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80</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000000"/>
                          </a:solidFill>
                          <a:effectLst/>
                          <a:latin typeface="Calibri"/>
                          <a:ea typeface="Calibri"/>
                        </a:rPr>
                        <a:t>160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kW</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a:solidFill>
                            <a:srgbClr val="000000"/>
                          </a:solidFill>
                          <a:effectLst/>
                          <a:latin typeface="Calibri"/>
                          <a:ea typeface="Calibri"/>
                        </a:rPr>
                        <a:t>Beam Power to 8 </a:t>
                      </a:r>
                      <a:r>
                        <a:rPr lang="en-US" sz="1600" dirty="0" err="1">
                          <a:solidFill>
                            <a:srgbClr val="000000"/>
                          </a:solidFill>
                          <a:effectLst/>
                          <a:latin typeface="Calibri"/>
                          <a:ea typeface="Calibri"/>
                        </a:rPr>
                        <a:t>GeV</a:t>
                      </a:r>
                      <a:r>
                        <a:rPr lang="en-US" sz="1600" dirty="0">
                          <a:solidFill>
                            <a:srgbClr val="000000"/>
                          </a:solidFill>
                          <a:effectLst/>
                          <a:latin typeface="Calibri"/>
                          <a:ea typeface="Calibri"/>
                        </a:rPr>
                        <a:t> </a:t>
                      </a:r>
                      <a:r>
                        <a:rPr lang="en-US" sz="1600" dirty="0" smtClean="0">
                          <a:solidFill>
                            <a:srgbClr val="000000"/>
                          </a:solidFill>
                          <a:effectLst/>
                          <a:latin typeface="Calibri"/>
                          <a:ea typeface="Calibri"/>
                        </a:rPr>
                        <a:t>Program (max)</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32</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000000"/>
                          </a:solidFill>
                          <a:effectLst/>
                          <a:latin typeface="Calibri"/>
                          <a:ea typeface="Calibri"/>
                        </a:rPr>
                        <a:t>80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kW</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a:solidFill>
                            <a:srgbClr val="000000"/>
                          </a:solidFill>
                          <a:effectLst/>
                          <a:latin typeface="Calibri"/>
                          <a:ea typeface="Calibri"/>
                        </a:rPr>
                        <a:t>Main Injector Protons per Pulse</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indent="0" algn="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404040"/>
                          </a:solidFill>
                          <a:effectLst/>
                          <a:latin typeface="Calibri"/>
                          <a:ea typeface="Calibri"/>
                        </a:rPr>
                        <a:t>4.9×10</a:t>
                      </a:r>
                      <a:r>
                        <a:rPr lang="en-US" sz="1600" baseline="30000" dirty="0" smtClean="0">
                          <a:solidFill>
                            <a:srgbClr val="404040"/>
                          </a:solidFill>
                          <a:effectLst/>
                          <a:latin typeface="Calibri"/>
                          <a:ea typeface="Calibri"/>
                        </a:rPr>
                        <a:t>13</a:t>
                      </a:r>
                      <a:endParaRPr lang="en-US" sz="1600" dirty="0" smtClean="0">
                        <a:solidFill>
                          <a:srgbClr val="404040"/>
                        </a:solidFill>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7.5×10</a:t>
                      </a:r>
                      <a:r>
                        <a:rPr lang="en-US" sz="1600" baseline="30000" dirty="0">
                          <a:solidFill>
                            <a:srgbClr val="000000"/>
                          </a:solidFill>
                          <a:effectLst/>
                          <a:latin typeface="Calibri"/>
                          <a:ea typeface="Calibri"/>
                        </a:rPr>
                        <a:t>13</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 </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a:solidFill>
                            <a:srgbClr val="000000"/>
                          </a:solidFill>
                          <a:effectLst/>
                          <a:latin typeface="Calibri"/>
                          <a:ea typeface="Calibri"/>
                        </a:rPr>
                        <a:t>Main Injector Cycle Time @ 120 </a:t>
                      </a:r>
                      <a:r>
                        <a:rPr lang="en-US" sz="1600" dirty="0" err="1">
                          <a:solidFill>
                            <a:srgbClr val="000000"/>
                          </a:solidFill>
                          <a:effectLst/>
                          <a:latin typeface="Calibri"/>
                          <a:ea typeface="Calibri"/>
                        </a:rPr>
                        <a:t>GeV</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1.33</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1.2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solidFill>
                            <a:srgbClr val="000000"/>
                          </a:solidFill>
                          <a:effectLst/>
                          <a:latin typeface="Calibri"/>
                          <a:ea typeface="Calibri"/>
                        </a:rPr>
                        <a:t>sec</a:t>
                      </a:r>
                      <a:endParaRPr lang="en-US" sz="160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smtClean="0">
                          <a:solidFill>
                            <a:srgbClr val="000000"/>
                          </a:solidFill>
                          <a:effectLst/>
                          <a:latin typeface="Calibri"/>
                          <a:ea typeface="Calibri"/>
                        </a:rPr>
                        <a:t>LBNF </a:t>
                      </a:r>
                      <a:r>
                        <a:rPr lang="en-US" sz="1600" dirty="0">
                          <a:solidFill>
                            <a:srgbClr val="000000"/>
                          </a:solidFill>
                          <a:effectLst/>
                          <a:latin typeface="Calibri"/>
                          <a:ea typeface="Calibri"/>
                        </a:rPr>
                        <a:t>Beam Power @ </a:t>
                      </a:r>
                      <a:r>
                        <a:rPr lang="en-US" sz="1600" dirty="0" smtClean="0">
                          <a:solidFill>
                            <a:srgbClr val="000000"/>
                          </a:solidFill>
                          <a:effectLst/>
                          <a:latin typeface="Calibri"/>
                          <a:ea typeface="Calibri"/>
                        </a:rPr>
                        <a:t>120 </a:t>
                      </a:r>
                      <a:r>
                        <a:rPr lang="en-US" sz="1600" dirty="0" err="1" smtClean="0">
                          <a:solidFill>
                            <a:srgbClr val="000000"/>
                          </a:solidFill>
                          <a:effectLst/>
                          <a:latin typeface="Calibri"/>
                          <a:ea typeface="Calibri"/>
                        </a:rPr>
                        <a:t>GeV</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0.7</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000000"/>
                          </a:solidFill>
                          <a:effectLst/>
                          <a:latin typeface="Calibri"/>
                          <a:ea typeface="Calibri"/>
                        </a:rPr>
                        <a:t>1.2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MW</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282">
                <a:tc>
                  <a:txBody>
                    <a:bodyPr/>
                    <a:lstStyle/>
                    <a:p>
                      <a:pPr marL="0" marR="0">
                        <a:spcBef>
                          <a:spcPts val="0"/>
                        </a:spcBef>
                        <a:spcAft>
                          <a:spcPts val="0"/>
                        </a:spcAft>
                      </a:pPr>
                      <a:r>
                        <a:rPr lang="en-US" sz="1600" dirty="0" smtClean="0">
                          <a:solidFill>
                            <a:srgbClr val="000000"/>
                          </a:solidFill>
                          <a:effectLst/>
                          <a:latin typeface="Calibri"/>
                          <a:ea typeface="Calibri"/>
                        </a:rPr>
                        <a:t>LBNF </a:t>
                      </a:r>
                      <a:r>
                        <a:rPr lang="en-US" sz="1600" dirty="0">
                          <a:solidFill>
                            <a:srgbClr val="000000"/>
                          </a:solidFill>
                          <a:effectLst/>
                          <a:latin typeface="Calibri"/>
                          <a:ea typeface="Calibri"/>
                        </a:rPr>
                        <a:t>Upgrade Potential @ </a:t>
                      </a:r>
                      <a:r>
                        <a:rPr lang="en-US" sz="1600" dirty="0" smtClean="0">
                          <a:solidFill>
                            <a:srgbClr val="000000"/>
                          </a:solidFill>
                          <a:effectLst/>
                          <a:latin typeface="Calibri"/>
                          <a:ea typeface="Calibri"/>
                        </a:rPr>
                        <a:t>60-120 </a:t>
                      </a:r>
                      <a:r>
                        <a:rPr lang="en-US" sz="1600" dirty="0" err="1">
                          <a:solidFill>
                            <a:srgbClr val="000000"/>
                          </a:solidFill>
                          <a:effectLst/>
                          <a:latin typeface="Calibri"/>
                          <a:ea typeface="Calibri"/>
                        </a:rPr>
                        <a:t>GeV</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404040"/>
                          </a:solidFill>
                          <a:effectLst/>
                          <a:latin typeface="Calibri" pitchFamily="34" charset="0"/>
                          <a:ea typeface="Calibri"/>
                        </a:rPr>
                        <a:t>NA</a:t>
                      </a:r>
                      <a:endParaRPr lang="en-US" sz="1600" dirty="0">
                        <a:solidFill>
                          <a:srgbClr val="404040"/>
                        </a:solidFill>
                        <a:effectLst/>
                        <a:latin typeface="Calibri" pitchFamily="34" charset="0"/>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smtClean="0">
                          <a:solidFill>
                            <a:srgbClr val="000000"/>
                          </a:solidFill>
                          <a:effectLst/>
                          <a:latin typeface="Calibri"/>
                          <a:ea typeface="Calibri"/>
                        </a:rPr>
                        <a:t>&gt;2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MW</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ight Brace 2"/>
          <p:cNvSpPr/>
          <p:nvPr/>
        </p:nvSpPr>
        <p:spPr>
          <a:xfrm>
            <a:off x="8884354" y="4730044"/>
            <a:ext cx="149627" cy="118533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flipV="1">
            <a:off x="8830731" y="1251648"/>
            <a:ext cx="225828" cy="41910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flipV="1">
            <a:off x="8788446" y="3687214"/>
            <a:ext cx="225828" cy="41910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5408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Beamline Recent Technical Progress - Absorber </a:t>
            </a:r>
            <a:endParaRPr lang="en-US" dirty="0"/>
          </a:p>
        </p:txBody>
      </p:sp>
      <p:sp>
        <p:nvSpPr>
          <p:cNvPr id="6" name="Slide Number Placeholder 5"/>
          <p:cNvSpPr>
            <a:spLocks noGrp="1"/>
          </p:cNvSpPr>
          <p:nvPr>
            <p:ph type="sldNum" sz="quarter" idx="12"/>
          </p:nvPr>
        </p:nvSpPr>
        <p:spPr/>
        <p:txBody>
          <a:bodyPr/>
          <a:lstStyle/>
          <a:p>
            <a:fld id="{309AD161-AFAC-41AC-83AA-4053A52B9B02}" type="slidenum">
              <a:rPr lang="en-US" smtClean="0"/>
              <a:pPr/>
              <a:t>32</a:t>
            </a:fld>
            <a:endParaRPr lang="en-US" dirty="0"/>
          </a:p>
        </p:txBody>
      </p:sp>
      <p:sp>
        <p:nvSpPr>
          <p:cNvPr id="5" name="TextBox 4"/>
          <p:cNvSpPr txBox="1"/>
          <p:nvPr/>
        </p:nvSpPr>
        <p:spPr>
          <a:xfrm>
            <a:off x="272089" y="1079300"/>
            <a:ext cx="4008598" cy="369332"/>
          </a:xfrm>
          <a:prstGeom prst="rect">
            <a:avLst/>
          </a:prstGeom>
          <a:noFill/>
          <a:ln>
            <a:solidFill>
              <a:srgbClr val="FF00FF"/>
            </a:solidFill>
          </a:ln>
        </p:spPr>
        <p:txBody>
          <a:bodyPr wrap="none" rtlCol="0">
            <a:spAutoFit/>
          </a:bodyPr>
          <a:lstStyle/>
          <a:p>
            <a:r>
              <a:rPr lang="en-US" dirty="0" smtClean="0"/>
              <a:t>Optimizing water cooling system for core</a:t>
            </a:r>
            <a:endParaRPr lang="en-US" dirty="0"/>
          </a:p>
        </p:txBody>
      </p:sp>
      <p:sp>
        <p:nvSpPr>
          <p:cNvPr id="11" name="TextBox 10"/>
          <p:cNvSpPr txBox="1"/>
          <p:nvPr/>
        </p:nvSpPr>
        <p:spPr>
          <a:xfrm>
            <a:off x="4829522" y="1081268"/>
            <a:ext cx="4206023" cy="369332"/>
          </a:xfrm>
          <a:prstGeom prst="rect">
            <a:avLst/>
          </a:prstGeom>
          <a:noFill/>
          <a:ln>
            <a:solidFill>
              <a:srgbClr val="FF00FF"/>
            </a:solidFill>
          </a:ln>
        </p:spPr>
        <p:txBody>
          <a:bodyPr wrap="none" rtlCol="0">
            <a:spAutoFit/>
          </a:bodyPr>
          <a:lstStyle/>
          <a:p>
            <a:r>
              <a:rPr lang="en-US" dirty="0" smtClean="0"/>
              <a:t>Working on air cooling system for shielding</a:t>
            </a:r>
            <a:endParaRPr lang="en-US"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39398" r="27710"/>
          <a:stretch/>
        </p:blipFill>
        <p:spPr>
          <a:xfrm>
            <a:off x="2432305" y="1728786"/>
            <a:ext cx="2214096" cy="4133303"/>
          </a:xfrm>
          <a:prstGeom prst="rect">
            <a:avLst/>
          </a:prstGeom>
        </p:spPr>
      </p:pic>
      <p:pic>
        <p:nvPicPr>
          <p:cNvPr id="17" name="Picture 16"/>
          <p:cNvPicPr/>
          <p:nvPr/>
        </p:nvPicPr>
        <p:blipFill rotWithShape="1">
          <a:blip r:embed="rId3">
            <a:extLst>
              <a:ext uri="{28A0092B-C50C-407E-A947-70E740481C1C}">
                <a14:useLocalDpi xmlns:a14="http://schemas.microsoft.com/office/drawing/2010/main" val="0"/>
              </a:ext>
            </a:extLst>
          </a:blip>
          <a:srcRect l="33502" r="42311"/>
          <a:stretch/>
        </p:blipFill>
        <p:spPr bwMode="auto">
          <a:xfrm>
            <a:off x="23114" y="1728787"/>
            <a:ext cx="2409190" cy="4133302"/>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85299" y="1687842"/>
            <a:ext cx="803105" cy="369332"/>
          </a:xfrm>
          <a:prstGeom prst="rect">
            <a:avLst/>
          </a:prstGeom>
          <a:noFill/>
        </p:spPr>
        <p:txBody>
          <a:bodyPr wrap="none" rtlCol="0">
            <a:spAutoFit/>
          </a:bodyPr>
          <a:lstStyle/>
          <a:p>
            <a:r>
              <a:rPr lang="en-US" dirty="0" smtClean="0"/>
              <a:t>Before</a:t>
            </a:r>
            <a:endParaRPr lang="en-US" dirty="0"/>
          </a:p>
        </p:txBody>
      </p:sp>
      <p:sp>
        <p:nvSpPr>
          <p:cNvPr id="18" name="TextBox 17"/>
          <p:cNvSpPr txBox="1"/>
          <p:nvPr/>
        </p:nvSpPr>
        <p:spPr>
          <a:xfrm>
            <a:off x="2401148" y="1674194"/>
            <a:ext cx="658257" cy="369332"/>
          </a:xfrm>
          <a:prstGeom prst="rect">
            <a:avLst/>
          </a:prstGeom>
          <a:noFill/>
        </p:spPr>
        <p:txBody>
          <a:bodyPr wrap="none" rtlCol="0">
            <a:spAutoFit/>
          </a:bodyPr>
          <a:lstStyle/>
          <a:p>
            <a:r>
              <a:rPr lang="en-US" dirty="0" smtClean="0"/>
              <a:t>After</a:t>
            </a:r>
            <a:endParaRPr lang="en-US" dirty="0"/>
          </a:p>
        </p:txBody>
      </p:sp>
      <p:pic>
        <p:nvPicPr>
          <p:cNvPr id="19" name="Picture 18"/>
          <p:cNvPicPr/>
          <p:nvPr/>
        </p:nvPicPr>
        <p:blipFill>
          <a:blip r:embed="rId4" cstate="print">
            <a:extLst>
              <a:ext uri="{28A0092B-C50C-407E-A947-70E740481C1C}">
                <a14:useLocalDpi xmlns:a14="http://schemas.microsoft.com/office/drawing/2010/main" val="0"/>
              </a:ext>
            </a:extLst>
          </a:blip>
          <a:stretch>
            <a:fillRect/>
          </a:stretch>
        </p:blipFill>
        <p:spPr>
          <a:xfrm>
            <a:off x="888405" y="2821744"/>
            <a:ext cx="1186056" cy="1026925"/>
          </a:xfrm>
          <a:prstGeom prst="rect">
            <a:avLst/>
          </a:prstGeom>
        </p:spPr>
      </p:pic>
      <p:pic>
        <p:nvPicPr>
          <p:cNvPr id="10" name="Picture 9"/>
          <p:cNvPicPr>
            <a:picLocks noChangeAspect="1"/>
          </p:cNvPicPr>
          <p:nvPr/>
        </p:nvPicPr>
        <p:blipFill>
          <a:blip r:embed="rId5"/>
          <a:stretch>
            <a:fillRect/>
          </a:stretch>
        </p:blipFill>
        <p:spPr>
          <a:xfrm>
            <a:off x="4544704" y="2258691"/>
            <a:ext cx="4599296" cy="2850747"/>
          </a:xfrm>
          <a:prstGeom prst="rect">
            <a:avLst/>
          </a:prstGeom>
        </p:spPr>
      </p:pic>
      <p:sp>
        <p:nvSpPr>
          <p:cNvPr id="22" name="Down Arrow 21"/>
          <p:cNvSpPr/>
          <p:nvPr/>
        </p:nvSpPr>
        <p:spPr>
          <a:xfrm>
            <a:off x="7635210" y="3157142"/>
            <a:ext cx="75775" cy="691527"/>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Down Arrow 22"/>
          <p:cNvSpPr/>
          <p:nvPr/>
        </p:nvSpPr>
        <p:spPr>
          <a:xfrm>
            <a:off x="8389605" y="3289693"/>
            <a:ext cx="75775" cy="691527"/>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Down Arrow 23"/>
          <p:cNvSpPr/>
          <p:nvPr/>
        </p:nvSpPr>
        <p:spPr>
          <a:xfrm>
            <a:off x="7936632" y="2997689"/>
            <a:ext cx="75775" cy="691527"/>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572000" y="5524294"/>
            <a:ext cx="4685129" cy="400110"/>
          </a:xfrm>
          <a:prstGeom prst="rect">
            <a:avLst/>
          </a:prstGeom>
        </p:spPr>
        <p:txBody>
          <a:bodyPr wrap="none">
            <a:spAutoFit/>
          </a:bodyPr>
          <a:lstStyle/>
          <a:p>
            <a:r>
              <a:rPr lang="en-US" sz="2000" dirty="0">
                <a:solidFill>
                  <a:srgbClr val="00B050"/>
                </a:solidFill>
              </a:rPr>
              <a:t>MARS and air cooling simulations to </a:t>
            </a:r>
            <a:r>
              <a:rPr lang="en-US" sz="2000" dirty="0" smtClean="0">
                <a:solidFill>
                  <a:srgbClr val="00B050"/>
                </a:solidFill>
              </a:rPr>
              <a:t>follow </a:t>
            </a:r>
            <a:endParaRPr lang="en-US" sz="2000" dirty="0">
              <a:solidFill>
                <a:srgbClr val="00B050"/>
              </a:solidFill>
            </a:endParaRPr>
          </a:p>
        </p:txBody>
      </p:sp>
    </p:spTree>
    <p:extLst>
      <p:ext uri="{BB962C8B-B14F-4D97-AF65-F5344CB8AC3E}">
        <p14:creationId xmlns:p14="http://schemas.microsoft.com/office/powerpoint/2010/main" val="2167225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Status of sampling to measure contaminants in</a:t>
            </a:r>
            <a:br>
              <a:rPr lang="en-US" sz="2400" dirty="0" smtClean="0"/>
            </a:br>
            <a:r>
              <a:rPr lang="en-US" sz="2400" dirty="0" err="1" smtClean="0"/>
              <a:t>NuMI</a:t>
            </a:r>
            <a:r>
              <a:rPr lang="en-US" sz="2400" dirty="0" smtClean="0"/>
              <a:t> re-circulating chase air system for LBNF planning</a:t>
            </a:r>
            <a:endParaRPr lang="en-US" sz="2400" dirty="0"/>
          </a:p>
        </p:txBody>
      </p:sp>
      <p:sp>
        <p:nvSpPr>
          <p:cNvPr id="3" name="Content Placeholder 2"/>
          <p:cNvSpPr>
            <a:spLocks noGrp="1"/>
          </p:cNvSpPr>
          <p:nvPr>
            <p:ph idx="4294967295"/>
          </p:nvPr>
        </p:nvSpPr>
        <p:spPr>
          <a:xfrm>
            <a:off x="457200" y="1474746"/>
            <a:ext cx="8229600" cy="4849854"/>
          </a:xfrm>
          <a:prstGeom prst="rect">
            <a:avLst/>
          </a:prstGeom>
        </p:spPr>
        <p:txBody>
          <a:bodyPr>
            <a:normAutofit fontScale="92500"/>
          </a:bodyPr>
          <a:lstStyle/>
          <a:p>
            <a:pPr marL="0" indent="0">
              <a:buNone/>
            </a:pPr>
            <a:r>
              <a:rPr lang="en-US" sz="1800" dirty="0" smtClean="0"/>
              <a:t>Want to measure as a function of time and beam power production in air by radiation:</a:t>
            </a:r>
          </a:p>
          <a:p>
            <a:r>
              <a:rPr lang="en-US" sz="1800" dirty="0" smtClean="0"/>
              <a:t>Corrosive chemicals</a:t>
            </a:r>
          </a:p>
          <a:p>
            <a:pPr lvl="1"/>
            <a:r>
              <a:rPr lang="en-US" sz="1700" dirty="0" smtClean="0"/>
              <a:t>Ozone   </a:t>
            </a:r>
            <a:r>
              <a:rPr lang="en-US" sz="1700" dirty="0" smtClean="0">
                <a:solidFill>
                  <a:srgbClr val="7030A0"/>
                </a:solidFill>
              </a:rPr>
              <a:t>(monitor in place)</a:t>
            </a:r>
            <a:endParaRPr lang="en-US" sz="1700" dirty="0" smtClean="0"/>
          </a:p>
          <a:p>
            <a:pPr lvl="1"/>
            <a:r>
              <a:rPr lang="en-US" sz="1700" dirty="0" smtClean="0"/>
              <a:t>Nitric </a:t>
            </a:r>
            <a:r>
              <a:rPr lang="en-US" sz="1700" dirty="0"/>
              <a:t>Acid </a:t>
            </a:r>
            <a:r>
              <a:rPr lang="en-US" sz="1700" dirty="0" smtClean="0">
                <a:solidFill>
                  <a:srgbClr val="7030A0"/>
                </a:solidFill>
              </a:rPr>
              <a:t>(monitor in place)</a:t>
            </a:r>
            <a:endParaRPr lang="en-US" sz="1700" dirty="0" smtClean="0"/>
          </a:p>
          <a:p>
            <a:pPr lvl="1"/>
            <a:r>
              <a:rPr lang="en-US" sz="1700" dirty="0" err="1" smtClean="0"/>
              <a:t>NxOx</a:t>
            </a:r>
            <a:r>
              <a:rPr lang="en-US" sz="1700" dirty="0" smtClean="0"/>
              <a:t> </a:t>
            </a:r>
            <a:r>
              <a:rPr lang="en-US" sz="1700" dirty="0" smtClean="0">
                <a:solidFill>
                  <a:srgbClr val="7030A0"/>
                </a:solidFill>
              </a:rPr>
              <a:t>(lower priority, instrument is expensive, not ordered)</a:t>
            </a:r>
            <a:endParaRPr lang="en-US" sz="1700" dirty="0" smtClean="0"/>
          </a:p>
          <a:p>
            <a:r>
              <a:rPr lang="en-US" sz="1800" dirty="0" smtClean="0"/>
              <a:t>Air-borne Radioisotopes</a:t>
            </a:r>
            <a:endParaRPr lang="en-US" sz="1700" dirty="0" smtClean="0"/>
          </a:p>
          <a:p>
            <a:pPr lvl="1"/>
            <a:r>
              <a:rPr lang="en-US" sz="1700" dirty="0" smtClean="0"/>
              <a:t>Ar-41 / </a:t>
            </a:r>
            <a:r>
              <a:rPr lang="en-US" sz="1700" dirty="0"/>
              <a:t> </a:t>
            </a:r>
            <a:r>
              <a:rPr lang="en-US" sz="1700" dirty="0" smtClean="0"/>
              <a:t>C-11 / N-13 / O15  </a:t>
            </a:r>
            <a:r>
              <a:rPr lang="en-US" sz="1700" dirty="0" smtClean="0">
                <a:solidFill>
                  <a:srgbClr val="7030A0"/>
                </a:solidFill>
              </a:rPr>
              <a:t>(1</a:t>
            </a:r>
            <a:r>
              <a:rPr lang="en-US" sz="1700" baseline="30000" dirty="0" smtClean="0">
                <a:solidFill>
                  <a:srgbClr val="7030A0"/>
                </a:solidFill>
              </a:rPr>
              <a:t>st</a:t>
            </a:r>
            <a:r>
              <a:rPr lang="en-US" sz="1700" dirty="0" smtClean="0">
                <a:solidFill>
                  <a:srgbClr val="7030A0"/>
                </a:solidFill>
              </a:rPr>
              <a:t> data taken at 240 kW beam power 2/12/2015 - Kamran)</a:t>
            </a:r>
            <a:endParaRPr lang="en-US" sz="1700" dirty="0" smtClean="0"/>
          </a:p>
          <a:p>
            <a:r>
              <a:rPr lang="en-US" sz="1800" dirty="0" smtClean="0"/>
              <a:t>Humidity    </a:t>
            </a:r>
            <a:r>
              <a:rPr lang="en-US" sz="1700" dirty="0" smtClean="0"/>
              <a:t>Opportunistic measurement; the humidity monitors in target hall die quickly</a:t>
            </a:r>
          </a:p>
          <a:p>
            <a:endParaRPr lang="en-US" sz="1400" dirty="0" smtClean="0"/>
          </a:p>
          <a:p>
            <a:pPr marL="0" indent="0">
              <a:buNone/>
            </a:pPr>
            <a:r>
              <a:rPr lang="en-US" sz="1900" dirty="0" smtClean="0"/>
              <a:t>Following are required to support understanding of the above measurements</a:t>
            </a:r>
            <a:endParaRPr lang="en-US" sz="1800" dirty="0" smtClean="0"/>
          </a:p>
          <a:p>
            <a:r>
              <a:rPr lang="en-US" sz="1800" dirty="0" smtClean="0"/>
              <a:t>Install sample line to recirculating air system </a:t>
            </a:r>
            <a:r>
              <a:rPr lang="en-US" sz="1800" dirty="0" smtClean="0">
                <a:solidFill>
                  <a:srgbClr val="00B050"/>
                </a:solidFill>
              </a:rPr>
              <a:t>(done during fall shutdown)</a:t>
            </a:r>
          </a:p>
          <a:p>
            <a:r>
              <a:rPr lang="en-US" sz="1800" dirty="0" smtClean="0"/>
              <a:t>Build cart with sampling taps, air pump, flow meter </a:t>
            </a:r>
            <a:r>
              <a:rPr lang="en-US" sz="1800" dirty="0" err="1" smtClean="0"/>
              <a:t>etc</a:t>
            </a:r>
            <a:r>
              <a:rPr lang="en-US" sz="1800" dirty="0" smtClean="0"/>
              <a:t> </a:t>
            </a:r>
            <a:r>
              <a:rPr lang="en-US" sz="1800" dirty="0" smtClean="0">
                <a:solidFill>
                  <a:srgbClr val="00B050"/>
                </a:solidFill>
              </a:rPr>
              <a:t>(done, Cory et al)</a:t>
            </a:r>
          </a:p>
          <a:p>
            <a:r>
              <a:rPr lang="en-US" sz="1800" dirty="0" smtClean="0"/>
              <a:t>Model radiation deposition in </a:t>
            </a:r>
            <a:r>
              <a:rPr lang="en-US" sz="1800" dirty="0" err="1" smtClean="0"/>
              <a:t>NuMI</a:t>
            </a:r>
            <a:r>
              <a:rPr lang="en-US" sz="1800" dirty="0" smtClean="0"/>
              <a:t> air per POT </a:t>
            </a:r>
            <a:r>
              <a:rPr lang="en-US" sz="1800" dirty="0" smtClean="0">
                <a:solidFill>
                  <a:srgbClr val="00B050"/>
                </a:solidFill>
              </a:rPr>
              <a:t>(I. </a:t>
            </a:r>
            <a:r>
              <a:rPr lang="en-US" sz="1800" dirty="0" err="1" smtClean="0">
                <a:solidFill>
                  <a:srgbClr val="00B050"/>
                </a:solidFill>
              </a:rPr>
              <a:t>Rakhno</a:t>
            </a:r>
            <a:r>
              <a:rPr lang="en-US" sz="1800" dirty="0" smtClean="0">
                <a:solidFill>
                  <a:srgbClr val="00B050"/>
                </a:solidFill>
              </a:rPr>
              <a:t> did MARS horn-on; horn off)</a:t>
            </a:r>
          </a:p>
          <a:p>
            <a:r>
              <a:rPr lang="en-US" sz="1800" dirty="0" smtClean="0"/>
              <a:t>Model of corrosives production by radiation </a:t>
            </a:r>
            <a:r>
              <a:rPr lang="en-US" sz="1700" dirty="0" smtClean="0">
                <a:solidFill>
                  <a:srgbClr val="00B050"/>
                </a:solidFill>
              </a:rPr>
              <a:t>(</a:t>
            </a:r>
            <a:r>
              <a:rPr lang="en-US" sz="1700" dirty="0" smtClean="0">
                <a:solidFill>
                  <a:srgbClr val="7030A0"/>
                </a:solidFill>
              </a:rPr>
              <a:t>ESI did literature search</a:t>
            </a:r>
            <a:r>
              <a:rPr lang="en-US" sz="1700" dirty="0" smtClean="0">
                <a:solidFill>
                  <a:srgbClr val="00B050"/>
                </a:solidFill>
              </a:rPr>
              <a:t>, we have the model)</a:t>
            </a:r>
          </a:p>
          <a:p>
            <a:r>
              <a:rPr lang="en-US" sz="1800" dirty="0" smtClean="0"/>
              <a:t>Measure leak rate of chase air to target hall </a:t>
            </a:r>
            <a:r>
              <a:rPr lang="en-US" sz="1700" dirty="0" smtClean="0">
                <a:solidFill>
                  <a:srgbClr val="00B050"/>
                </a:solidFill>
              </a:rPr>
              <a:t>(1</a:t>
            </a:r>
            <a:r>
              <a:rPr lang="en-US" sz="1700" baseline="30000" dirty="0" smtClean="0">
                <a:solidFill>
                  <a:srgbClr val="00B050"/>
                </a:solidFill>
              </a:rPr>
              <a:t>st</a:t>
            </a:r>
            <a:r>
              <a:rPr lang="en-US" sz="1700" dirty="0" smtClean="0">
                <a:solidFill>
                  <a:srgbClr val="00B050"/>
                </a:solidFill>
              </a:rPr>
              <a:t> </a:t>
            </a:r>
            <a:r>
              <a:rPr lang="en-US" sz="1700" dirty="0" err="1" smtClean="0">
                <a:solidFill>
                  <a:srgbClr val="00B050"/>
                </a:solidFill>
              </a:rPr>
              <a:t>meas</a:t>
            </a:r>
            <a:r>
              <a:rPr lang="en-US" sz="1700" dirty="0" smtClean="0">
                <a:solidFill>
                  <a:srgbClr val="00B050"/>
                </a:solidFill>
              </a:rPr>
              <a:t> Feb 18, 2015</a:t>
            </a:r>
            <a:r>
              <a:rPr lang="en-US" sz="1700" dirty="0" smtClean="0">
                <a:solidFill>
                  <a:srgbClr val="7030A0"/>
                </a:solidFill>
              </a:rPr>
              <a:t> -&gt; 55 minute lifetime)</a:t>
            </a:r>
            <a:endParaRPr lang="en-US" sz="1700" dirty="0" smtClean="0"/>
          </a:p>
          <a:p>
            <a:endParaRPr lang="en-US" sz="1400" dirty="0"/>
          </a:p>
          <a:p>
            <a:endParaRPr lang="en-US" sz="800" dirty="0" smtClean="0"/>
          </a:p>
        </p:txBody>
      </p:sp>
      <p:sp>
        <p:nvSpPr>
          <p:cNvPr id="7" name="Slide Number Placeholder 6"/>
          <p:cNvSpPr>
            <a:spLocks noGrp="1"/>
          </p:cNvSpPr>
          <p:nvPr>
            <p:ph type="sldNum" sz="quarter" idx="12"/>
          </p:nvPr>
        </p:nvSpPr>
        <p:spPr/>
        <p:txBody>
          <a:bodyPr/>
          <a:lstStyle/>
          <a:p>
            <a:fld id="{A6AA70CC-5C9F-4901-86E8-D9CA87557859}" type="slidenum">
              <a:rPr lang="en-US" smtClean="0"/>
              <a:t>33</a:t>
            </a:fld>
            <a:endParaRPr lang="en-US"/>
          </a:p>
        </p:txBody>
      </p:sp>
      <p:sp>
        <p:nvSpPr>
          <p:cNvPr id="4" name="TextBox 3"/>
          <p:cNvSpPr txBox="1"/>
          <p:nvPr/>
        </p:nvSpPr>
        <p:spPr>
          <a:xfrm>
            <a:off x="6377066" y="1105414"/>
            <a:ext cx="905569" cy="369332"/>
          </a:xfrm>
          <a:prstGeom prst="rect">
            <a:avLst/>
          </a:prstGeom>
          <a:noFill/>
        </p:spPr>
        <p:txBody>
          <a:bodyPr wrap="none" rtlCol="0">
            <a:spAutoFit/>
          </a:bodyPr>
          <a:lstStyle/>
          <a:p>
            <a:r>
              <a:rPr lang="en-US" dirty="0" smtClean="0"/>
              <a:t>J. </a:t>
            </a:r>
            <a:r>
              <a:rPr lang="en-US" dirty="0" err="1" smtClean="0"/>
              <a:t>Hylen</a:t>
            </a:r>
            <a:endParaRPr lang="en-US" dirty="0"/>
          </a:p>
        </p:txBody>
      </p:sp>
    </p:spTree>
    <p:extLst>
      <p:ext uri="{BB962C8B-B14F-4D97-AF65-F5344CB8AC3E}">
        <p14:creationId xmlns:p14="http://schemas.microsoft.com/office/powerpoint/2010/main" val="4142861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LBNF/DUNE </a:t>
            </a:r>
            <a:r>
              <a:rPr lang="en-US" sz="2800" dirty="0"/>
              <a:t>Science </a:t>
            </a:r>
            <a:r>
              <a:rPr lang="en-US" sz="2800" dirty="0" smtClean="0"/>
              <a:t>Goals</a:t>
            </a:r>
            <a:endParaRPr lang="en-US" sz="2800" dirty="0"/>
          </a:p>
        </p:txBody>
      </p:sp>
      <p:sp>
        <p:nvSpPr>
          <p:cNvPr id="3" name="Content Placeholder 2"/>
          <p:cNvSpPr>
            <a:spLocks noGrp="1"/>
          </p:cNvSpPr>
          <p:nvPr>
            <p:ph idx="4294967295"/>
          </p:nvPr>
        </p:nvSpPr>
        <p:spPr>
          <a:xfrm>
            <a:off x="434050" y="990600"/>
            <a:ext cx="8458200" cy="4953000"/>
          </a:xfrm>
          <a:prstGeom prst="rect">
            <a:avLst/>
          </a:prstGeom>
        </p:spPr>
        <p:txBody>
          <a:bodyPr>
            <a:normAutofit lnSpcReduction="10000"/>
          </a:bodyPr>
          <a:lstStyle/>
          <a:p>
            <a:pPr marL="0" indent="0">
              <a:buNone/>
            </a:pPr>
            <a:r>
              <a:rPr lang="en-US" sz="2200" dirty="0" smtClean="0"/>
              <a:t>LBNF/DUNE </a:t>
            </a:r>
            <a:r>
              <a:rPr lang="en-US" sz="2200" dirty="0"/>
              <a:t>is a </a:t>
            </a:r>
            <a:r>
              <a:rPr lang="en-US" sz="2200" dirty="0" smtClean="0"/>
              <a:t>comprehensive </a:t>
            </a:r>
            <a:r>
              <a:rPr lang="en-US" sz="2200" dirty="0"/>
              <a:t>program </a:t>
            </a:r>
            <a:r>
              <a:rPr lang="en-US" sz="2200" dirty="0" smtClean="0"/>
              <a:t>to: </a:t>
            </a:r>
          </a:p>
          <a:p>
            <a:r>
              <a:rPr lang="en-US" sz="2200" dirty="0">
                <a:solidFill>
                  <a:srgbClr val="C00000"/>
                </a:solidFill>
              </a:rPr>
              <a:t>M</a:t>
            </a:r>
            <a:r>
              <a:rPr lang="en-US" sz="2200" dirty="0" smtClean="0">
                <a:solidFill>
                  <a:srgbClr val="C00000"/>
                </a:solidFill>
              </a:rPr>
              <a:t>easure </a:t>
            </a:r>
            <a:r>
              <a:rPr lang="en-US" sz="2200" dirty="0">
                <a:solidFill>
                  <a:srgbClr val="C00000"/>
                </a:solidFill>
              </a:rPr>
              <a:t>neutrino oscillations</a:t>
            </a:r>
          </a:p>
          <a:p>
            <a:pPr lvl="1">
              <a:spcBef>
                <a:spcPts val="300"/>
              </a:spcBef>
            </a:pPr>
            <a:r>
              <a:rPr lang="en-US" sz="2000" dirty="0" smtClean="0"/>
              <a:t>Direct determination of CP violation in the leptonic sector</a:t>
            </a:r>
          </a:p>
          <a:p>
            <a:pPr lvl="1">
              <a:spcBef>
                <a:spcPts val="300"/>
              </a:spcBef>
            </a:pPr>
            <a:r>
              <a:rPr lang="en-US" sz="2000" dirty="0" smtClean="0"/>
              <a:t>Measurement of the CP phase </a:t>
            </a:r>
            <a:r>
              <a:rPr lang="en-US" sz="2000" dirty="0" smtClean="0">
                <a:latin typeface="Symbol" panose="05050102010706020507" pitchFamily="18" charset="2"/>
              </a:rPr>
              <a:t>d</a:t>
            </a:r>
          </a:p>
          <a:p>
            <a:pPr lvl="1">
              <a:spcBef>
                <a:spcPts val="300"/>
              </a:spcBef>
            </a:pPr>
            <a:r>
              <a:rPr lang="en-US" sz="2000" dirty="0" smtClean="0"/>
              <a:t>Determination of the neutrino mass hierarchy</a:t>
            </a:r>
          </a:p>
          <a:p>
            <a:pPr lvl="1">
              <a:spcBef>
                <a:spcPts val="300"/>
              </a:spcBef>
            </a:pPr>
            <a:r>
              <a:rPr lang="en-US" sz="2000" dirty="0" smtClean="0"/>
              <a:t>Determination of the </a:t>
            </a:r>
            <a:r>
              <a:rPr lang="en-US" sz="2000" dirty="0" smtClean="0">
                <a:latin typeface="Symbol" panose="05050102010706020507" pitchFamily="18" charset="2"/>
              </a:rPr>
              <a:t>q</a:t>
            </a:r>
            <a:r>
              <a:rPr lang="en-US" sz="2000" baseline="-25000" dirty="0" smtClean="0"/>
              <a:t>23</a:t>
            </a:r>
            <a:r>
              <a:rPr lang="en-US" sz="2000" dirty="0" smtClean="0"/>
              <a:t> octant and other precision measurements</a:t>
            </a:r>
          </a:p>
          <a:p>
            <a:pPr lvl="1">
              <a:spcBef>
                <a:spcPts val="300"/>
              </a:spcBef>
            </a:pPr>
            <a:r>
              <a:rPr lang="en-US" sz="2000" dirty="0" smtClean="0"/>
              <a:t>Testing the 3-flavor mixing paradigm</a:t>
            </a:r>
          </a:p>
          <a:p>
            <a:pPr lvl="1">
              <a:spcBef>
                <a:spcPts val="300"/>
              </a:spcBef>
            </a:pPr>
            <a:r>
              <a:rPr lang="en-US" sz="2000" dirty="0" smtClean="0"/>
              <a:t>Precision measurements of neutrino interactions with matter</a:t>
            </a:r>
          </a:p>
          <a:p>
            <a:pPr lvl="1">
              <a:spcBef>
                <a:spcPts val="300"/>
              </a:spcBef>
            </a:pPr>
            <a:r>
              <a:rPr lang="en-US" sz="2000" dirty="0" smtClean="0"/>
              <a:t>Searching </a:t>
            </a:r>
            <a:r>
              <a:rPr lang="en-US" sz="2000" dirty="0"/>
              <a:t>for new </a:t>
            </a:r>
            <a:r>
              <a:rPr lang="en-US" sz="2000" dirty="0" smtClean="0"/>
              <a:t>physics</a:t>
            </a:r>
          </a:p>
          <a:p>
            <a:pPr>
              <a:spcBef>
                <a:spcPts val="600"/>
              </a:spcBef>
            </a:pPr>
            <a:r>
              <a:rPr lang="en-US" sz="2200" dirty="0" smtClean="0">
                <a:solidFill>
                  <a:srgbClr val="C00000"/>
                </a:solidFill>
              </a:rPr>
              <a:t>Study other fundamental physics enabled by a massive, underground detector</a:t>
            </a:r>
          </a:p>
          <a:p>
            <a:pPr lvl="1">
              <a:spcBef>
                <a:spcPts val="300"/>
              </a:spcBef>
            </a:pPr>
            <a:r>
              <a:rPr lang="en-US" sz="2000" dirty="0"/>
              <a:t>Search for nucleon decays </a:t>
            </a:r>
            <a:r>
              <a:rPr lang="en-US" sz="2000" dirty="0" smtClean="0"/>
              <a:t>(e.g. targeting SUSY-favored modes)</a:t>
            </a:r>
          </a:p>
          <a:p>
            <a:pPr lvl="1">
              <a:spcBef>
                <a:spcPts val="300"/>
              </a:spcBef>
            </a:pPr>
            <a:r>
              <a:rPr lang="en-US" sz="2000" dirty="0" smtClean="0"/>
              <a:t>Measurement of </a:t>
            </a:r>
            <a:r>
              <a:rPr lang="en-US" sz="2000" dirty="0"/>
              <a:t>neutrinos from </a:t>
            </a:r>
            <a:r>
              <a:rPr lang="en-US" sz="2000" dirty="0" smtClean="0"/>
              <a:t>galactic core </a:t>
            </a:r>
            <a:r>
              <a:rPr lang="en-US" sz="2000" dirty="0"/>
              <a:t>collapse </a:t>
            </a:r>
            <a:r>
              <a:rPr lang="en-US" sz="2000" dirty="0" smtClean="0"/>
              <a:t>supernovae</a:t>
            </a:r>
          </a:p>
          <a:p>
            <a:pPr lvl="1">
              <a:spcBef>
                <a:spcPts val="300"/>
              </a:spcBef>
            </a:pPr>
            <a:r>
              <a:rPr lang="en-US" sz="2000" dirty="0" smtClean="0"/>
              <a:t>Measurements with atmospheric neutrinos</a:t>
            </a:r>
            <a:endParaRPr lang="en-US" dirty="0"/>
          </a:p>
        </p:txBody>
      </p:sp>
      <p:sp>
        <p:nvSpPr>
          <p:cNvPr id="7"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8" name="Footer Placeholder 4"/>
          <p:cNvSpPr>
            <a:spLocks noGrp="1"/>
          </p:cNvSpPr>
          <p:nvPr>
            <p:ph type="ftr" sz="quarter" idx="11"/>
          </p:nvPr>
        </p:nvSpPr>
        <p:spPr>
          <a:xfrm>
            <a:off x="2116138" y="6488430"/>
            <a:ext cx="5616575" cy="187325"/>
          </a:xfrm>
        </p:spPr>
        <p:txBody>
          <a:bodyPr/>
          <a:lstStyle/>
          <a:p>
            <a:pPr>
              <a:defRPr/>
            </a:pPr>
            <a:r>
              <a:rPr lang="en-US" dirty="0" smtClean="0"/>
              <a:t>Vaia Papadimitriou | Overview of Beamline Design &amp; Target R&amp;D activities </a:t>
            </a:r>
            <a:endParaRPr lang="en-US" dirty="0"/>
          </a:p>
        </p:txBody>
      </p:sp>
      <p:sp>
        <p:nvSpPr>
          <p:cNvPr id="9" name="Slide Number Placeholder 5"/>
          <p:cNvSpPr>
            <a:spLocks noGrp="1"/>
          </p:cNvSpPr>
          <p:nvPr>
            <p:ph type="sldNum" sz="quarter" idx="12"/>
          </p:nvPr>
        </p:nvSpPr>
        <p:spPr>
          <a:xfrm>
            <a:off x="454025" y="6488430"/>
            <a:ext cx="525463" cy="187325"/>
          </a:xfrm>
        </p:spPr>
        <p:txBody>
          <a:bodyPr/>
          <a:lstStyle/>
          <a:p>
            <a:pPr>
              <a:defRPr/>
            </a:pPr>
            <a:r>
              <a:rPr lang="en-US" dirty="0"/>
              <a:t>3</a:t>
            </a:r>
          </a:p>
        </p:txBody>
      </p:sp>
      <p:sp>
        <p:nvSpPr>
          <p:cNvPr id="5" name="TextBox 4"/>
          <p:cNvSpPr txBox="1"/>
          <p:nvPr/>
        </p:nvSpPr>
        <p:spPr>
          <a:xfrm rot="16200000">
            <a:off x="-695812" y="2578089"/>
            <a:ext cx="2253374" cy="369332"/>
          </a:xfrm>
          <a:prstGeom prst="rect">
            <a:avLst/>
          </a:prstGeom>
          <a:noFill/>
        </p:spPr>
        <p:txBody>
          <a:bodyPr wrap="none" rtlCol="0">
            <a:spAutoFit/>
          </a:bodyPr>
          <a:lstStyle/>
          <a:p>
            <a:r>
              <a:rPr lang="en-US" dirty="0" smtClean="0">
                <a:solidFill>
                  <a:srgbClr val="004C97"/>
                </a:solidFill>
              </a:rPr>
              <a:t>In a single experiment</a:t>
            </a:r>
            <a:endParaRPr lang="en-US" dirty="0">
              <a:solidFill>
                <a:srgbClr val="004C97"/>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094" y="787730"/>
            <a:ext cx="3101997" cy="1011224"/>
          </a:xfrm>
          <a:prstGeom prst="rect">
            <a:avLst/>
          </a:prstGeom>
        </p:spPr>
      </p:pic>
      <p:cxnSp>
        <p:nvCxnSpPr>
          <p:cNvPr id="6" name="Straight Connector 5"/>
          <p:cNvCxnSpPr/>
          <p:nvPr/>
        </p:nvCxnSpPr>
        <p:spPr>
          <a:xfrm>
            <a:off x="6200384" y="2492679"/>
            <a:ext cx="1853852" cy="1252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054236" y="1798954"/>
            <a:ext cx="0" cy="693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342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 y="-136173"/>
            <a:ext cx="91382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chor="ctr" anchorCtr="0"/>
          <a:lstStyle/>
          <a:p>
            <a:r>
              <a:rPr lang="en-US" b="1" dirty="0" smtClean="0"/>
              <a:t>Fermilab Accelerator Complex</a:t>
            </a:r>
            <a:endParaRPr lang="en-US" b="1" dirty="0"/>
          </a:p>
        </p:txBody>
      </p:sp>
      <p:sp>
        <p:nvSpPr>
          <p:cNvPr id="6" name="Slide Number Placeholder 5"/>
          <p:cNvSpPr>
            <a:spLocks noGrp="1"/>
          </p:cNvSpPr>
          <p:nvPr>
            <p:ph type="sldNum" sz="quarter" idx="12"/>
          </p:nvPr>
        </p:nvSpPr>
        <p:spPr/>
        <p:txBody>
          <a:bodyPr/>
          <a:lstStyle/>
          <a:p>
            <a:fld id="{ADD09969-9BE7-45EE-ADC4-473149C4B2EB}" type="slidenum">
              <a:rPr lang="en-US" smtClean="0"/>
              <a:pPr/>
              <a:t>5</a:t>
            </a:fld>
            <a:endParaRPr lang="en-US"/>
          </a:p>
        </p:txBody>
      </p:sp>
      <p:sp>
        <p:nvSpPr>
          <p:cNvPr id="12" name="Text Box 15"/>
          <p:cNvSpPr txBox="1">
            <a:spLocks noChangeArrowheads="1"/>
          </p:cNvSpPr>
          <p:nvPr/>
        </p:nvSpPr>
        <p:spPr bwMode="auto">
          <a:xfrm>
            <a:off x="39042" y="6131321"/>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Black" pitchFamily="34" charset="0"/>
              </a:rPr>
              <a:t>Main Injector</a:t>
            </a:r>
          </a:p>
        </p:txBody>
      </p:sp>
      <p:sp>
        <p:nvSpPr>
          <p:cNvPr id="15" name="Line 18"/>
          <p:cNvSpPr>
            <a:spLocks noChangeShapeType="1"/>
          </p:cNvSpPr>
          <p:nvPr/>
        </p:nvSpPr>
        <p:spPr bwMode="auto">
          <a:xfrm flipH="1" flipV="1">
            <a:off x="806448" y="6006979"/>
            <a:ext cx="256232" cy="17377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Box 21"/>
          <p:cNvSpPr txBox="1"/>
          <p:nvPr/>
        </p:nvSpPr>
        <p:spPr>
          <a:xfrm>
            <a:off x="3076664" y="5370749"/>
            <a:ext cx="4938623" cy="1400383"/>
          </a:xfrm>
          <a:prstGeom prst="rect">
            <a:avLst/>
          </a:prstGeom>
          <a:noFill/>
          <a:ln>
            <a:noFill/>
          </a:ln>
        </p:spPr>
        <p:txBody>
          <a:bodyPr wrap="square" rtlCol="0">
            <a:spAutoFit/>
          </a:bodyPr>
          <a:lstStyle/>
          <a:p>
            <a:pPr algn="ctr"/>
            <a:r>
              <a:rPr lang="en-US" sz="1700" b="1" dirty="0" smtClean="0">
                <a:solidFill>
                  <a:schemeClr val="accent5">
                    <a:lumMod val="60000"/>
                    <a:lumOff val="40000"/>
                  </a:schemeClr>
                </a:solidFill>
              </a:rPr>
              <a:t>12 Booster batches are to be injected and slip- stacked in Recycler while Main Injector is accelerating. 700 kW demonstration  expected on the </a:t>
            </a:r>
            <a:r>
              <a:rPr lang="en-US" sz="1700" b="1" dirty="0" err="1" smtClean="0">
                <a:solidFill>
                  <a:schemeClr val="accent5">
                    <a:lumMod val="60000"/>
                    <a:lumOff val="40000"/>
                  </a:schemeClr>
                </a:solidFill>
              </a:rPr>
              <a:t>NuMI</a:t>
            </a:r>
            <a:r>
              <a:rPr lang="en-US" sz="1700" b="1" dirty="0" smtClean="0">
                <a:solidFill>
                  <a:schemeClr val="accent5">
                    <a:lumMod val="60000"/>
                    <a:lumOff val="40000"/>
                  </a:schemeClr>
                </a:solidFill>
              </a:rPr>
              <a:t>/NOvA target in </a:t>
            </a:r>
            <a:r>
              <a:rPr lang="en-US" sz="1700" b="1" dirty="0" smtClean="0">
                <a:solidFill>
                  <a:schemeClr val="bg1"/>
                </a:solidFill>
              </a:rPr>
              <a:t>March 2016</a:t>
            </a:r>
            <a:r>
              <a:rPr lang="en-US" sz="1700" b="1" dirty="0" smtClean="0">
                <a:solidFill>
                  <a:schemeClr val="accent5">
                    <a:lumMod val="60000"/>
                    <a:lumOff val="40000"/>
                  </a:schemeClr>
                </a:solidFill>
              </a:rPr>
              <a:t> – Proton Improvement Plan.</a:t>
            </a:r>
            <a:endParaRPr lang="en-US" sz="1700" b="1" dirty="0">
              <a:solidFill>
                <a:schemeClr val="accent5">
                  <a:lumMod val="60000"/>
                  <a:lumOff val="40000"/>
                </a:schemeClr>
              </a:solidFill>
            </a:endParaRPr>
          </a:p>
        </p:txBody>
      </p:sp>
      <p:sp>
        <p:nvSpPr>
          <p:cNvPr id="3" name="Rectangle 2"/>
          <p:cNvSpPr/>
          <p:nvPr/>
        </p:nvSpPr>
        <p:spPr>
          <a:xfrm>
            <a:off x="-75300" y="2125754"/>
            <a:ext cx="1549470" cy="646331"/>
          </a:xfrm>
          <a:prstGeom prst="rect">
            <a:avLst/>
          </a:prstGeom>
        </p:spPr>
        <p:txBody>
          <a:bodyPr wrap="square">
            <a:spAutoFit/>
          </a:bodyPr>
          <a:lstStyle/>
          <a:p>
            <a:pPr algn="ctr"/>
            <a:r>
              <a:rPr lang="en-US" b="1" dirty="0" smtClean="0">
                <a:solidFill>
                  <a:srgbClr val="FFFF00"/>
                </a:solidFill>
              </a:rPr>
              <a:t>521.3 KW on 07/01/15</a:t>
            </a:r>
            <a:r>
              <a:rPr lang="en-US" dirty="0" smtClean="0"/>
              <a:t>. </a:t>
            </a:r>
            <a:endParaRPr lang="en-US"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2783" t="42306" r="22196" b="7892"/>
          <a:stretch/>
        </p:blipFill>
        <p:spPr>
          <a:xfrm>
            <a:off x="-2823" y="4671435"/>
            <a:ext cx="2960336" cy="2123075"/>
          </a:xfrm>
          <a:prstGeom prst="rect">
            <a:avLst/>
          </a:prstGeom>
        </p:spPr>
      </p:pic>
      <p:sp>
        <p:nvSpPr>
          <p:cNvPr id="18" name="TextBox 17"/>
          <p:cNvSpPr txBox="1"/>
          <p:nvPr/>
        </p:nvSpPr>
        <p:spPr>
          <a:xfrm>
            <a:off x="344606" y="4734027"/>
            <a:ext cx="1189749" cy="338554"/>
          </a:xfrm>
          <a:prstGeom prst="rect">
            <a:avLst/>
          </a:prstGeom>
          <a:noFill/>
        </p:spPr>
        <p:txBody>
          <a:bodyPr wrap="none" rtlCol="0">
            <a:spAutoFit/>
          </a:bodyPr>
          <a:lstStyle/>
          <a:p>
            <a:r>
              <a:rPr lang="en-US" sz="1600" b="1" dirty="0" smtClean="0">
                <a:solidFill>
                  <a:schemeClr val="bg1"/>
                </a:solidFill>
              </a:rPr>
              <a:t>~ 21,000 m</a:t>
            </a:r>
            <a:r>
              <a:rPr lang="en-US" sz="1600" b="1" baseline="30000" dirty="0" smtClean="0">
                <a:solidFill>
                  <a:schemeClr val="bg1"/>
                </a:solidFill>
              </a:rPr>
              <a:t>2</a:t>
            </a:r>
            <a:endParaRPr lang="en-US" sz="1600" b="1" baseline="30000" dirty="0">
              <a:solidFill>
                <a:schemeClr val="bg1"/>
              </a:solidFill>
            </a:endParaRPr>
          </a:p>
        </p:txBody>
      </p:sp>
      <p:cxnSp>
        <p:nvCxnSpPr>
          <p:cNvPr id="19" name="Straight Arrow Connector 18"/>
          <p:cNvCxnSpPr/>
          <p:nvPr/>
        </p:nvCxnSpPr>
        <p:spPr>
          <a:xfrm flipH="1">
            <a:off x="963140" y="5032797"/>
            <a:ext cx="175846" cy="21784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823" y="4646374"/>
            <a:ext cx="2960336" cy="2144589"/>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20585916">
            <a:off x="1725731" y="3363737"/>
            <a:ext cx="1066682" cy="624063"/>
          </a:xfrm>
          <a:prstGeom prst="ellipse">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stCxn id="5" idx="2"/>
          </p:cNvCxnSpPr>
          <p:nvPr/>
        </p:nvCxnSpPr>
        <p:spPr>
          <a:xfrm flipH="1">
            <a:off x="454025" y="3830825"/>
            <a:ext cx="1294743" cy="801942"/>
          </a:xfrm>
          <a:prstGeom prst="straightConnector1">
            <a:avLst/>
          </a:prstGeom>
          <a:ln w="28575">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5" idx="4"/>
          </p:cNvCxnSpPr>
          <p:nvPr/>
        </p:nvCxnSpPr>
        <p:spPr>
          <a:xfrm flipH="1">
            <a:off x="2205616" y="3974322"/>
            <a:ext cx="144172" cy="672052"/>
          </a:xfrm>
          <a:prstGeom prst="straightConnector1">
            <a:avLst/>
          </a:prstGeom>
          <a:ln w="28575">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162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9260" y="976116"/>
            <a:ext cx="5631591" cy="338554"/>
          </a:xfrm>
          <a:prstGeom prst="rect">
            <a:avLst/>
          </a:prstGeom>
          <a:solidFill>
            <a:srgbClr val="FFFF00"/>
          </a:solidFill>
        </p:spPr>
        <p:txBody>
          <a:bodyPr wrap="square" rtlCol="0">
            <a:spAutoFit/>
          </a:bodyPr>
          <a:lstStyle/>
          <a:p>
            <a:r>
              <a:rPr lang="en-US" sz="1600" b="1" dirty="0" smtClean="0">
                <a:solidFill>
                  <a:srgbClr val="FF00FF"/>
                </a:solidFill>
                <a:latin typeface="Helvetica" panose="020B0604020202020204" pitchFamily="34" charset="0"/>
                <a:cs typeface="Helvetica" panose="020B0604020202020204" pitchFamily="34" charset="0"/>
              </a:rPr>
              <a:t>Beamline Facility contained within Fermilab property</a:t>
            </a:r>
            <a:endParaRPr lang="en-US" sz="1600" b="1" dirty="0">
              <a:solidFill>
                <a:srgbClr val="FF00FF"/>
              </a:solidFill>
              <a:latin typeface="Helvetica" panose="020B0604020202020204" pitchFamily="34" charset="0"/>
              <a:cs typeface="Helvetica" panose="020B0604020202020204" pitchFamily="34" charset="0"/>
            </a:endParaRPr>
          </a:p>
        </p:txBody>
      </p:sp>
      <p:sp>
        <p:nvSpPr>
          <p:cNvPr id="4" name="TextBox 3"/>
          <p:cNvSpPr txBox="1"/>
          <p:nvPr/>
        </p:nvSpPr>
        <p:spPr>
          <a:xfrm>
            <a:off x="7504989" y="2562746"/>
            <a:ext cx="1189749" cy="338554"/>
          </a:xfrm>
          <a:prstGeom prst="rect">
            <a:avLst/>
          </a:prstGeom>
          <a:noFill/>
        </p:spPr>
        <p:txBody>
          <a:bodyPr wrap="none" rtlCol="0">
            <a:spAutoFit/>
          </a:bodyPr>
          <a:lstStyle/>
          <a:p>
            <a:r>
              <a:rPr lang="en-US" sz="1600" b="1" dirty="0" smtClean="0">
                <a:solidFill>
                  <a:schemeClr val="bg1"/>
                </a:solidFill>
              </a:rPr>
              <a:t>~ 21,000 m</a:t>
            </a:r>
            <a:r>
              <a:rPr lang="en-US" sz="1600" b="1" baseline="30000" dirty="0" smtClean="0">
                <a:solidFill>
                  <a:schemeClr val="bg1"/>
                </a:solidFill>
              </a:rPr>
              <a:t>2</a:t>
            </a:r>
            <a:endParaRPr lang="en-US" sz="1600" b="1" baseline="30000" dirty="0">
              <a:solidFill>
                <a:schemeClr val="bg1"/>
              </a:solidFill>
            </a:endParaRPr>
          </a:p>
        </p:txBody>
      </p:sp>
      <p:cxnSp>
        <p:nvCxnSpPr>
          <p:cNvPr id="31" name="Straight Arrow Connector 30"/>
          <p:cNvCxnSpPr/>
          <p:nvPr/>
        </p:nvCxnSpPr>
        <p:spPr>
          <a:xfrm flipH="1">
            <a:off x="8249527" y="1718089"/>
            <a:ext cx="271002" cy="16943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454025" y="6488430"/>
            <a:ext cx="525463" cy="187325"/>
          </a:xfrm>
        </p:spPr>
        <p:txBody>
          <a:bodyPr/>
          <a:lstStyle/>
          <a:p>
            <a:pPr>
              <a:defRPr/>
            </a:pPr>
            <a:r>
              <a:rPr lang="en-US" dirty="0"/>
              <a:t>6</a:t>
            </a:r>
          </a:p>
        </p:txBody>
      </p:sp>
      <p:sp>
        <p:nvSpPr>
          <p:cNvPr id="6" name="Title 1"/>
          <p:cNvSpPr>
            <a:spLocks noGrp="1"/>
          </p:cNvSpPr>
          <p:nvPr>
            <p:ph type="title"/>
          </p:nvPr>
        </p:nvSpPr>
        <p:spPr>
          <a:xfrm>
            <a:off x="1105777" y="19068"/>
            <a:ext cx="7120890" cy="822960"/>
          </a:xfrm>
          <a:solidFill>
            <a:srgbClr val="FFC000"/>
          </a:solidFill>
        </p:spPr>
        <p:txBody>
          <a:bodyPr>
            <a:normAutofit/>
          </a:bodyPr>
          <a:lstStyle/>
          <a:p>
            <a:r>
              <a:rPr lang="en-US" b="1" dirty="0"/>
              <a:t>Beamline </a:t>
            </a:r>
            <a:r>
              <a:rPr lang="en-US" b="1" dirty="0" smtClean="0"/>
              <a:t>for </a:t>
            </a:r>
            <a:r>
              <a:rPr lang="en-US" b="1" dirty="0"/>
              <a:t>a new Long-Baseline Neutrino Facility</a:t>
            </a:r>
            <a:r>
              <a:rPr lang="en-US" b="1" dirty="0" smtClean="0"/>
              <a:t/>
            </a:r>
            <a:br>
              <a:rPr lang="en-US" b="1" dirty="0" smtClean="0"/>
            </a:br>
            <a:r>
              <a:rPr lang="en-US" b="1" dirty="0" smtClean="0"/>
              <a:t>MI-10 Extraction, Shallow Beam</a:t>
            </a: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8" y="1626342"/>
            <a:ext cx="8953994" cy="3504376"/>
          </a:xfrm>
          <a:prstGeom prst="rect">
            <a:avLst/>
          </a:prstGeom>
        </p:spPr>
      </p:pic>
      <p:sp>
        <p:nvSpPr>
          <p:cNvPr id="15" name="TextBox 14"/>
          <p:cNvSpPr txBox="1"/>
          <p:nvPr/>
        </p:nvSpPr>
        <p:spPr>
          <a:xfrm>
            <a:off x="4666222" y="5301743"/>
            <a:ext cx="2232021" cy="338554"/>
          </a:xfrm>
          <a:prstGeom prst="rect">
            <a:avLst/>
          </a:prstGeom>
          <a:noFill/>
        </p:spPr>
        <p:txBody>
          <a:bodyPr wrap="none" rtlCol="0">
            <a:spAutoFit/>
          </a:bodyPr>
          <a:lstStyle/>
          <a:p>
            <a:r>
              <a:rPr lang="en-US" sz="1600" dirty="0" smtClean="0"/>
              <a:t>Constructed in Open </a:t>
            </a:r>
            <a:r>
              <a:rPr lang="en-US" sz="1600" dirty="0"/>
              <a:t>C</a:t>
            </a:r>
            <a:r>
              <a:rPr lang="en-US" sz="1600" dirty="0" smtClean="0"/>
              <a:t>ut</a:t>
            </a:r>
            <a:endParaRPr lang="en-US" sz="1600" dirty="0"/>
          </a:p>
        </p:txBody>
      </p:sp>
      <p:sp>
        <p:nvSpPr>
          <p:cNvPr id="20" name="TextBox 19"/>
          <p:cNvSpPr txBox="1"/>
          <p:nvPr/>
        </p:nvSpPr>
        <p:spPr>
          <a:xfrm>
            <a:off x="671755" y="5355565"/>
            <a:ext cx="1936037" cy="584775"/>
          </a:xfrm>
          <a:prstGeom prst="rect">
            <a:avLst/>
          </a:prstGeom>
          <a:noFill/>
        </p:spPr>
        <p:txBody>
          <a:bodyPr wrap="square" rtlCol="0">
            <a:spAutoFit/>
          </a:bodyPr>
          <a:lstStyle/>
          <a:p>
            <a:pPr algn="ctr"/>
            <a:r>
              <a:rPr lang="en-US" sz="1600" dirty="0" smtClean="0"/>
              <a:t>Constructed as Tunneled excavation</a:t>
            </a:r>
            <a:endParaRPr lang="en-US" sz="1600" dirty="0"/>
          </a:p>
        </p:txBody>
      </p:sp>
      <p:cxnSp>
        <p:nvCxnSpPr>
          <p:cNvPr id="24" name="Straight Arrow Connector 23"/>
          <p:cNvCxnSpPr/>
          <p:nvPr/>
        </p:nvCxnSpPr>
        <p:spPr>
          <a:xfrm flipH="1">
            <a:off x="3313216" y="5247636"/>
            <a:ext cx="520731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258785" y="5243141"/>
            <a:ext cx="76197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9"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3882283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p:nvPr/>
        </p:nvPicPr>
        <p:blipFill>
          <a:blip r:embed="rId3"/>
          <a:stretch>
            <a:fillRect/>
          </a:stretch>
        </p:blipFill>
        <p:spPr>
          <a:xfrm>
            <a:off x="209456" y="916823"/>
            <a:ext cx="4610099" cy="4792059"/>
          </a:xfrm>
          <a:prstGeom prst="rect">
            <a:avLst/>
          </a:prstGeom>
        </p:spPr>
      </p:pic>
      <p:sp>
        <p:nvSpPr>
          <p:cNvPr id="3" name="TextBox 2"/>
          <p:cNvSpPr txBox="1"/>
          <p:nvPr/>
        </p:nvSpPr>
        <p:spPr>
          <a:xfrm>
            <a:off x="1976415" y="1259452"/>
            <a:ext cx="2165978" cy="400110"/>
          </a:xfrm>
          <a:prstGeom prst="rect">
            <a:avLst/>
          </a:prstGeom>
          <a:noFill/>
        </p:spPr>
        <p:txBody>
          <a:bodyPr wrap="none" rtlCol="0">
            <a:spAutoFit/>
          </a:bodyPr>
          <a:lstStyle/>
          <a:p>
            <a:r>
              <a:rPr lang="en-US" sz="2000" dirty="0" smtClean="0">
                <a:solidFill>
                  <a:srgbClr val="F52BCA"/>
                </a:solidFill>
              </a:rPr>
              <a:t>800 MeV SC </a:t>
            </a:r>
            <a:r>
              <a:rPr lang="en-US" sz="2000" dirty="0" err="1" smtClean="0">
                <a:solidFill>
                  <a:srgbClr val="F52BCA"/>
                </a:solidFill>
              </a:rPr>
              <a:t>Linac</a:t>
            </a:r>
            <a:r>
              <a:rPr lang="en-US" sz="2000" dirty="0" smtClean="0">
                <a:solidFill>
                  <a:srgbClr val="F52BCA"/>
                </a:solidFill>
              </a:rPr>
              <a:t> </a:t>
            </a:r>
            <a:endParaRPr lang="en-US" sz="2000" dirty="0">
              <a:solidFill>
                <a:srgbClr val="F52BCA"/>
              </a:solidFill>
            </a:endParaRPr>
          </a:p>
        </p:txBody>
      </p:sp>
      <p:sp>
        <p:nvSpPr>
          <p:cNvPr id="4" name="TextBox 3"/>
          <p:cNvSpPr txBox="1"/>
          <p:nvPr/>
        </p:nvSpPr>
        <p:spPr>
          <a:xfrm>
            <a:off x="1119210" y="2518060"/>
            <a:ext cx="857205" cy="369332"/>
          </a:xfrm>
          <a:prstGeom prst="rect">
            <a:avLst/>
          </a:prstGeom>
          <a:noFill/>
        </p:spPr>
        <p:txBody>
          <a:bodyPr wrap="square" rtlCol="0">
            <a:spAutoFit/>
          </a:bodyPr>
          <a:lstStyle/>
          <a:p>
            <a:r>
              <a:rPr lang="en-US" dirty="0" smtClean="0">
                <a:solidFill>
                  <a:srgbClr val="FF00FF"/>
                </a:solidFill>
              </a:rPr>
              <a:t>20 Hz</a:t>
            </a:r>
            <a:endParaRPr lang="en-US" dirty="0">
              <a:solidFill>
                <a:srgbClr val="FF00FF"/>
              </a:solidFill>
            </a:endParaRPr>
          </a:p>
        </p:txBody>
      </p:sp>
      <p:sp>
        <p:nvSpPr>
          <p:cNvPr id="8" name="TextBox 7"/>
          <p:cNvSpPr txBox="1"/>
          <p:nvPr/>
        </p:nvSpPr>
        <p:spPr>
          <a:xfrm>
            <a:off x="2922005" y="4484799"/>
            <a:ext cx="2002420" cy="1200329"/>
          </a:xfrm>
          <a:prstGeom prst="rect">
            <a:avLst/>
          </a:prstGeom>
          <a:noFill/>
        </p:spPr>
        <p:txBody>
          <a:bodyPr wrap="square" rtlCol="0">
            <a:spAutoFit/>
          </a:bodyPr>
          <a:lstStyle/>
          <a:p>
            <a:r>
              <a:rPr lang="en-US" b="1" dirty="0" smtClean="0">
                <a:solidFill>
                  <a:srgbClr val="7030A0"/>
                </a:solidFill>
              </a:rPr>
              <a:t>CD-0 review in</a:t>
            </a:r>
            <a:r>
              <a:rPr lang="en-US" b="1" dirty="0">
                <a:solidFill>
                  <a:srgbClr val="7030A0"/>
                </a:solidFill>
              </a:rPr>
              <a:t> </a:t>
            </a:r>
            <a:r>
              <a:rPr lang="en-US" b="1" dirty="0" smtClean="0">
                <a:solidFill>
                  <a:srgbClr val="7030A0"/>
                </a:solidFill>
              </a:rPr>
              <a:t>June 2015. CD-0 approval expected very soon.</a:t>
            </a:r>
          </a:p>
        </p:txBody>
      </p:sp>
      <p:sp>
        <p:nvSpPr>
          <p:cNvPr id="12" name="Slide Number Placeholder 5"/>
          <p:cNvSpPr>
            <a:spLocks noGrp="1"/>
          </p:cNvSpPr>
          <p:nvPr>
            <p:ph type="sldNum" sz="quarter" idx="12"/>
          </p:nvPr>
        </p:nvSpPr>
        <p:spPr>
          <a:xfrm>
            <a:off x="454025" y="6488430"/>
            <a:ext cx="525463" cy="187325"/>
          </a:xfrm>
        </p:spPr>
        <p:txBody>
          <a:bodyPr/>
          <a:lstStyle/>
          <a:p>
            <a:pPr>
              <a:defRPr/>
            </a:pPr>
            <a:r>
              <a:rPr lang="en-US" dirty="0"/>
              <a:t>7</a:t>
            </a:r>
          </a:p>
        </p:txBody>
      </p:sp>
      <p:sp>
        <p:nvSpPr>
          <p:cNvPr id="17" name="Title 1"/>
          <p:cNvSpPr txBox="1">
            <a:spLocks/>
          </p:cNvSpPr>
          <p:nvPr/>
        </p:nvSpPr>
        <p:spPr>
          <a:xfrm>
            <a:off x="81240" y="71362"/>
            <a:ext cx="9003384" cy="569268"/>
          </a:xfrm>
          <a:prstGeom prst="rect">
            <a:avLst/>
          </a:prstGeom>
        </p:spPr>
        <p:txBody>
          <a:bodyPr lIns="0" tIns="0" rIns="0" bIns="0" anchor="b" anchorCtr="0"/>
          <a:lstStyle>
            <a:lvl1pPr algn="ctr" defTabSz="457200" rtl="0" fontAlgn="base">
              <a:spcBef>
                <a:spcPct val="0"/>
              </a:spcBef>
              <a:spcAft>
                <a:spcPct val="0"/>
              </a:spcAft>
              <a:defRPr sz="2400" kern="1200">
                <a:solidFill>
                  <a:srgbClr val="004C97"/>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a:lstStyle>
          <a:p>
            <a:pPr algn="l"/>
            <a:r>
              <a:rPr lang="en-US" sz="2800" b="1" dirty="0" smtClean="0"/>
              <a:t>Proton Improvement Plan – II (PIP-II) provisional Site Layout</a:t>
            </a:r>
            <a:endParaRPr lang="en-US" sz="2800" b="1" dirty="0"/>
          </a:p>
        </p:txBody>
      </p:sp>
      <p:sp>
        <p:nvSpPr>
          <p:cNvPr id="2" name="TextBox 1"/>
          <p:cNvSpPr txBox="1"/>
          <p:nvPr/>
        </p:nvSpPr>
        <p:spPr>
          <a:xfrm>
            <a:off x="2566854" y="1904145"/>
            <a:ext cx="4425125" cy="369332"/>
          </a:xfrm>
          <a:prstGeom prst="rect">
            <a:avLst/>
          </a:prstGeom>
          <a:noFill/>
        </p:spPr>
        <p:txBody>
          <a:bodyPr wrap="square" rtlCol="0">
            <a:spAutoFit/>
          </a:bodyPr>
          <a:lstStyle/>
          <a:p>
            <a:r>
              <a:rPr lang="en-US" dirty="0" smtClean="0">
                <a:solidFill>
                  <a:srgbClr val="0070C0"/>
                </a:solidFill>
              </a:rPr>
              <a:t>Expected Beam Power: </a:t>
            </a:r>
            <a:r>
              <a:rPr lang="en-US" sz="1600" dirty="0" smtClean="0">
                <a:solidFill>
                  <a:srgbClr val="0070C0"/>
                </a:solidFill>
              </a:rPr>
              <a:t> 1.2 MW </a:t>
            </a:r>
            <a:r>
              <a:rPr lang="en-US" dirty="0" smtClean="0">
                <a:solidFill>
                  <a:srgbClr val="0070C0"/>
                </a:solidFill>
              </a:rPr>
              <a:t>for 120 GeV p </a:t>
            </a:r>
          </a:p>
        </p:txBody>
      </p:sp>
      <p:sp>
        <p:nvSpPr>
          <p:cNvPr id="5" name="TextBox 4"/>
          <p:cNvSpPr txBox="1"/>
          <p:nvPr/>
        </p:nvSpPr>
        <p:spPr>
          <a:xfrm>
            <a:off x="6560566" y="3670100"/>
            <a:ext cx="745717" cy="369332"/>
          </a:xfrm>
          <a:prstGeom prst="rect">
            <a:avLst/>
          </a:prstGeom>
          <a:noFill/>
        </p:spPr>
        <p:txBody>
          <a:bodyPr wrap="none" rtlCol="0">
            <a:spAutoFit/>
          </a:bodyPr>
          <a:lstStyle/>
          <a:p>
            <a:r>
              <a:rPr lang="en-US" b="1" dirty="0" smtClean="0"/>
              <a:t>PIP-III</a:t>
            </a:r>
            <a:endParaRPr lang="en-US" b="1" dirty="0"/>
          </a:p>
        </p:txBody>
      </p:sp>
      <p:sp>
        <p:nvSpPr>
          <p:cNvPr id="20" name="TextBox 19"/>
          <p:cNvSpPr txBox="1"/>
          <p:nvPr/>
        </p:nvSpPr>
        <p:spPr>
          <a:xfrm>
            <a:off x="2116138" y="584000"/>
            <a:ext cx="684803" cy="369332"/>
          </a:xfrm>
          <a:prstGeom prst="rect">
            <a:avLst/>
          </a:prstGeom>
          <a:noFill/>
        </p:spPr>
        <p:txBody>
          <a:bodyPr wrap="none" rtlCol="0">
            <a:spAutoFit/>
          </a:bodyPr>
          <a:lstStyle/>
          <a:p>
            <a:r>
              <a:rPr lang="en-US" b="1" dirty="0" smtClean="0"/>
              <a:t>PIP-II</a:t>
            </a:r>
            <a:endParaRPr lang="en-US" b="1" dirty="0"/>
          </a:p>
        </p:txBody>
      </p:sp>
      <p:sp>
        <p:nvSpPr>
          <p:cNvPr id="7" name="TextBox 6"/>
          <p:cNvSpPr txBox="1"/>
          <p:nvPr/>
        </p:nvSpPr>
        <p:spPr>
          <a:xfrm>
            <a:off x="4779417" y="4034859"/>
            <a:ext cx="4224344" cy="1569660"/>
          </a:xfrm>
          <a:prstGeom prst="rect">
            <a:avLst/>
          </a:prstGeom>
          <a:noFill/>
        </p:spPr>
        <p:txBody>
          <a:bodyPr wrap="square" rtlCol="0">
            <a:spAutoFit/>
          </a:bodyPr>
          <a:lstStyle/>
          <a:p>
            <a:pPr algn="ctr"/>
            <a:r>
              <a:rPr lang="en-US" sz="1600" dirty="0" smtClean="0">
                <a:solidFill>
                  <a:schemeClr val="tx2"/>
                </a:solidFill>
              </a:rPr>
              <a:t>Keep PIP-II </a:t>
            </a:r>
            <a:r>
              <a:rPr lang="en-US" sz="1600" dirty="0" err="1" smtClean="0">
                <a:solidFill>
                  <a:schemeClr val="tx2"/>
                </a:solidFill>
              </a:rPr>
              <a:t>Linac</a:t>
            </a:r>
            <a:r>
              <a:rPr lang="en-US" sz="1600" dirty="0" smtClean="0">
                <a:solidFill>
                  <a:schemeClr val="tx2"/>
                </a:solidFill>
              </a:rPr>
              <a:t> and replace Booster with pulsed </a:t>
            </a:r>
            <a:r>
              <a:rPr lang="en-US" sz="1600" dirty="0" err="1" smtClean="0">
                <a:solidFill>
                  <a:schemeClr val="tx2"/>
                </a:solidFill>
              </a:rPr>
              <a:t>Linac</a:t>
            </a:r>
            <a:r>
              <a:rPr lang="en-US" sz="1600" dirty="0" smtClean="0">
                <a:solidFill>
                  <a:schemeClr val="tx2"/>
                </a:solidFill>
              </a:rPr>
              <a:t> (8 GeV) or RCS</a:t>
            </a:r>
          </a:p>
          <a:p>
            <a:pPr algn="ctr"/>
            <a:r>
              <a:rPr lang="en-US" sz="1600" dirty="0" smtClean="0">
                <a:solidFill>
                  <a:schemeClr val="tx2"/>
                </a:solidFill>
              </a:rPr>
              <a:t>Expected Beam Power: ~ 2.4 MW for 120 GeV p</a:t>
            </a:r>
          </a:p>
          <a:p>
            <a:pPr algn="ctr"/>
            <a:r>
              <a:rPr lang="en-US" sz="1600" dirty="0">
                <a:solidFill>
                  <a:schemeClr val="tx2"/>
                </a:solidFill>
                <a:hlinkClick r:id="rId4"/>
              </a:rPr>
              <a:t>http://</a:t>
            </a:r>
            <a:r>
              <a:rPr lang="en-US" sz="1600" dirty="0" smtClean="0">
                <a:solidFill>
                  <a:schemeClr val="tx2"/>
                </a:solidFill>
                <a:hlinkClick r:id="rId4"/>
              </a:rPr>
              <a:t>projectx-docdb.fnal.gov/cgi-bin/RetrieveFile?docid=1295</a:t>
            </a:r>
            <a:r>
              <a:rPr lang="en-US" sz="1600" dirty="0" smtClean="0">
                <a:solidFill>
                  <a:schemeClr val="tx2"/>
                </a:solidFill>
              </a:rPr>
              <a:t> , 2 June 2014,</a:t>
            </a:r>
          </a:p>
          <a:p>
            <a:pPr algn="ctr"/>
            <a:r>
              <a:rPr lang="en-US" sz="1600" dirty="0" smtClean="0">
                <a:solidFill>
                  <a:schemeClr val="tx2"/>
                </a:solidFill>
              </a:rPr>
              <a:t>P. Derwent, S. Holmes, I. </a:t>
            </a:r>
            <a:r>
              <a:rPr lang="en-US" sz="1600" dirty="0" err="1" smtClean="0">
                <a:solidFill>
                  <a:schemeClr val="tx2"/>
                </a:solidFill>
              </a:rPr>
              <a:t>Kourbanis</a:t>
            </a:r>
            <a:r>
              <a:rPr lang="en-US" sz="1600" dirty="0" smtClean="0">
                <a:solidFill>
                  <a:schemeClr val="tx2"/>
                </a:solidFill>
              </a:rPr>
              <a:t>, V. </a:t>
            </a:r>
            <a:r>
              <a:rPr lang="en-US" sz="1600" dirty="0" err="1" smtClean="0">
                <a:solidFill>
                  <a:schemeClr val="tx2"/>
                </a:solidFill>
              </a:rPr>
              <a:t>Lebedev</a:t>
            </a:r>
            <a:endParaRPr lang="en-US" sz="1600" dirty="0" smtClean="0">
              <a:solidFill>
                <a:schemeClr val="tx2"/>
              </a:solidFill>
            </a:endParaRPr>
          </a:p>
        </p:txBody>
      </p:sp>
      <p:sp>
        <p:nvSpPr>
          <p:cNvPr id="9" name="TextBox 8"/>
          <p:cNvSpPr txBox="1"/>
          <p:nvPr/>
        </p:nvSpPr>
        <p:spPr>
          <a:xfrm>
            <a:off x="3864316" y="1321008"/>
            <a:ext cx="3057888" cy="338554"/>
          </a:xfrm>
          <a:prstGeom prst="rect">
            <a:avLst/>
          </a:prstGeom>
          <a:noFill/>
        </p:spPr>
        <p:txBody>
          <a:bodyPr wrap="none" rtlCol="0">
            <a:spAutoFit/>
          </a:bodyPr>
          <a:lstStyle/>
          <a:p>
            <a:r>
              <a:rPr lang="en-US" sz="1600" dirty="0" smtClean="0"/>
              <a:t>(Replacing existing 400 MeV </a:t>
            </a:r>
            <a:r>
              <a:rPr lang="en-US" sz="1600" dirty="0" err="1" smtClean="0"/>
              <a:t>Linac</a:t>
            </a:r>
            <a:r>
              <a:rPr lang="en-US" sz="1600" dirty="0" smtClean="0"/>
              <a:t>)</a:t>
            </a:r>
            <a:endParaRPr lang="en-US" sz="1600" dirty="0"/>
          </a:p>
        </p:txBody>
      </p:sp>
      <p:sp>
        <p:nvSpPr>
          <p:cNvPr id="11" name="TextBox 10"/>
          <p:cNvSpPr txBox="1"/>
          <p:nvPr/>
        </p:nvSpPr>
        <p:spPr>
          <a:xfrm>
            <a:off x="2514505" y="5858684"/>
            <a:ext cx="4129015" cy="369332"/>
          </a:xfrm>
          <a:prstGeom prst="rect">
            <a:avLst/>
          </a:prstGeom>
          <a:noFill/>
        </p:spPr>
        <p:txBody>
          <a:bodyPr wrap="none" rtlCol="0">
            <a:spAutoFit/>
          </a:bodyPr>
          <a:lstStyle/>
          <a:p>
            <a:r>
              <a:rPr lang="en-US" dirty="0" smtClean="0">
                <a:solidFill>
                  <a:srgbClr val="00B050"/>
                </a:solidFill>
              </a:rPr>
              <a:t>More from E. </a:t>
            </a:r>
            <a:r>
              <a:rPr lang="en-US" dirty="0" err="1" smtClean="0">
                <a:solidFill>
                  <a:srgbClr val="00B050"/>
                </a:solidFill>
              </a:rPr>
              <a:t>Prebys</a:t>
            </a:r>
            <a:r>
              <a:rPr lang="en-US" dirty="0" smtClean="0">
                <a:solidFill>
                  <a:srgbClr val="00B050"/>
                </a:solidFill>
              </a:rPr>
              <a:t> on Plenary Session 1 </a:t>
            </a:r>
            <a:endParaRPr lang="en-US" dirty="0">
              <a:solidFill>
                <a:srgbClr val="00B050"/>
              </a:solidFill>
            </a:endParaRPr>
          </a:p>
        </p:txBody>
      </p:sp>
      <p:sp>
        <p:nvSpPr>
          <p:cNvPr id="16"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8"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Tree>
    <p:extLst>
      <p:ext uri="{BB962C8B-B14F-4D97-AF65-F5344CB8AC3E}">
        <p14:creationId xmlns:p14="http://schemas.microsoft.com/office/powerpoint/2010/main" val="2320507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09AD161-AFAC-41AC-83AA-4053A52B9B02}" type="slidenum">
              <a:rPr lang="en-US" smtClean="0"/>
              <a:pPr/>
              <a:t>8</a:t>
            </a:fld>
            <a:endParaRPr lang="en-US" dirty="0"/>
          </a:p>
        </p:txBody>
      </p:sp>
      <p:sp>
        <p:nvSpPr>
          <p:cNvPr id="3" name="TextBox 2"/>
          <p:cNvSpPr txBox="1"/>
          <p:nvPr/>
        </p:nvSpPr>
        <p:spPr>
          <a:xfrm>
            <a:off x="6840859" y="3580676"/>
            <a:ext cx="2244286" cy="369332"/>
          </a:xfrm>
          <a:prstGeom prst="rect">
            <a:avLst/>
          </a:prstGeom>
          <a:solidFill>
            <a:schemeClr val="bg1"/>
          </a:solidFill>
        </p:spPr>
        <p:txBody>
          <a:bodyPr wrap="square" rtlCol="0">
            <a:spAutoFit/>
          </a:bodyPr>
          <a:lstStyle/>
          <a:p>
            <a:r>
              <a:rPr lang="en-US" sz="1800" dirty="0" smtClean="0">
                <a:solidFill>
                  <a:srgbClr val="C00000"/>
                </a:solidFill>
              </a:rPr>
              <a:t>Pulse duration</a:t>
            </a:r>
            <a:r>
              <a:rPr lang="en-US" sz="1800" dirty="0" smtClean="0"/>
              <a:t>: 10</a:t>
            </a:r>
            <a:r>
              <a:rPr lang="en-US" sz="1800" baseline="30000" dirty="0" smtClean="0"/>
              <a:t> </a:t>
            </a:r>
            <a:r>
              <a:rPr lang="en-US" sz="1800" dirty="0" err="1" smtClean="0">
                <a:latin typeface="Symbol" panose="05050102010706020507" pitchFamily="18" charset="2"/>
              </a:rPr>
              <a:t>m</a:t>
            </a:r>
            <a:r>
              <a:rPr lang="en-US" sz="1800" dirty="0" err="1" smtClean="0"/>
              <a:t>s</a:t>
            </a:r>
            <a:endParaRPr lang="en-US" sz="1800" dirty="0" smtClean="0"/>
          </a:p>
        </p:txBody>
      </p:sp>
      <p:sp>
        <p:nvSpPr>
          <p:cNvPr id="4" name="TextBox 3"/>
          <p:cNvSpPr txBox="1"/>
          <p:nvPr/>
        </p:nvSpPr>
        <p:spPr>
          <a:xfrm>
            <a:off x="36211" y="873115"/>
            <a:ext cx="8119659" cy="369332"/>
          </a:xfrm>
          <a:prstGeom prst="rect">
            <a:avLst/>
          </a:prstGeom>
          <a:noFill/>
        </p:spPr>
        <p:txBody>
          <a:bodyPr wrap="none" rtlCol="0">
            <a:spAutoFit/>
          </a:bodyPr>
          <a:lstStyle/>
          <a:p>
            <a:r>
              <a:rPr lang="en-US" sz="1800" dirty="0" smtClean="0">
                <a:solidFill>
                  <a:schemeClr val="tx1">
                    <a:lumMod val="65000"/>
                    <a:lumOff val="35000"/>
                  </a:schemeClr>
                </a:solidFill>
              </a:rPr>
              <a:t>Summary of key Beamline design parameters for  </a:t>
            </a:r>
            <a:r>
              <a:rPr lang="en-US" sz="1800" dirty="0">
                <a:solidFill>
                  <a:schemeClr val="tx1">
                    <a:lumMod val="65000"/>
                    <a:lumOff val="35000"/>
                  </a:schemeClr>
                </a:solidFill>
                <a:latin typeface="Times New Roman"/>
                <a:cs typeface="Times New Roman"/>
              </a:rPr>
              <a:t>≤</a:t>
            </a:r>
            <a:r>
              <a:rPr lang="en-US" sz="1800" dirty="0" smtClean="0">
                <a:solidFill>
                  <a:schemeClr val="tx1">
                    <a:lumMod val="65000"/>
                    <a:lumOff val="35000"/>
                  </a:schemeClr>
                </a:solidFill>
              </a:rPr>
              <a:t>1.2 MW and </a:t>
            </a:r>
            <a:r>
              <a:rPr lang="en-US" sz="1800" dirty="0">
                <a:solidFill>
                  <a:schemeClr val="tx1">
                    <a:lumMod val="65000"/>
                    <a:lumOff val="35000"/>
                  </a:schemeClr>
                </a:solidFill>
                <a:latin typeface="Times New Roman"/>
                <a:cs typeface="Times New Roman"/>
              </a:rPr>
              <a:t>≤</a:t>
            </a:r>
            <a:r>
              <a:rPr lang="en-US" sz="1800" dirty="0" smtClean="0">
                <a:solidFill>
                  <a:schemeClr val="tx1">
                    <a:lumMod val="65000"/>
                    <a:lumOff val="35000"/>
                  </a:schemeClr>
                </a:solidFill>
              </a:rPr>
              <a:t>2.4 MW operation  </a:t>
            </a:r>
            <a:endParaRPr lang="en-US" sz="1800" dirty="0">
              <a:solidFill>
                <a:schemeClr val="tx1">
                  <a:lumMod val="65000"/>
                  <a:lumOff val="35000"/>
                </a:schemeClr>
              </a:solidFill>
            </a:endParaRPr>
          </a:p>
        </p:txBody>
      </p:sp>
      <p:sp>
        <p:nvSpPr>
          <p:cNvPr id="11" name="Title 1"/>
          <p:cNvSpPr txBox="1">
            <a:spLocks/>
          </p:cNvSpPr>
          <p:nvPr/>
        </p:nvSpPr>
        <p:spPr>
          <a:xfrm>
            <a:off x="364524" y="94102"/>
            <a:ext cx="8686800" cy="641739"/>
          </a:xfrm>
          <a:prstGeom prst="rect">
            <a:avLst/>
          </a:prstGeom>
        </p:spPr>
        <p:txBody>
          <a:bodyPr lIns="0" tIns="0" rIns="0" bIns="0" anchor="b" anchorCtr="0">
            <a:normAutofit/>
          </a:bodyPr>
          <a:lstStyle>
            <a:lvl1pPr algn="ctr" defTabSz="457200" rtl="0" fontAlgn="base">
              <a:spcBef>
                <a:spcPct val="0"/>
              </a:spcBef>
              <a:spcAft>
                <a:spcPct val="0"/>
              </a:spcAft>
              <a:defRPr sz="2400" kern="1200">
                <a:solidFill>
                  <a:srgbClr val="004C97"/>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a:lstStyle>
          <a:p>
            <a:pPr algn="l"/>
            <a:r>
              <a:rPr lang="en-US" sz="3200" b="1" dirty="0" smtClean="0"/>
              <a:t>LBNF Beam Operating Parameters</a:t>
            </a:r>
            <a:endParaRPr lang="en-US" sz="3200" b="1" dirty="0"/>
          </a:p>
        </p:txBody>
      </p:sp>
      <p:sp>
        <p:nvSpPr>
          <p:cNvPr id="7" name="TextBox 6"/>
          <p:cNvSpPr txBox="1"/>
          <p:nvPr/>
        </p:nvSpPr>
        <p:spPr>
          <a:xfrm>
            <a:off x="6840859" y="2451960"/>
            <a:ext cx="2176643" cy="338554"/>
          </a:xfrm>
          <a:prstGeom prst="rect">
            <a:avLst/>
          </a:prstGeom>
          <a:solidFill>
            <a:srgbClr val="F47710"/>
          </a:solidFill>
        </p:spPr>
        <p:txBody>
          <a:bodyPr wrap="square" rtlCol="0">
            <a:spAutoFit/>
          </a:bodyPr>
          <a:lstStyle/>
          <a:p>
            <a:r>
              <a:rPr lang="en-US" sz="1600" dirty="0" smtClean="0"/>
              <a:t>(1.1 – 1.9)x10</a:t>
            </a:r>
            <a:r>
              <a:rPr lang="en-US" sz="1600" baseline="30000" dirty="0" smtClean="0"/>
              <a:t>21</a:t>
            </a:r>
            <a:r>
              <a:rPr lang="en-US" sz="1600" dirty="0" smtClean="0"/>
              <a:t> POT/</a:t>
            </a:r>
            <a:r>
              <a:rPr lang="en-US" sz="1600" dirty="0" err="1" smtClean="0"/>
              <a:t>yr</a:t>
            </a:r>
            <a:endParaRPr lang="en-US" sz="1600" dirty="0"/>
          </a:p>
        </p:txBody>
      </p:sp>
      <p:sp>
        <p:nvSpPr>
          <p:cNvPr id="12" name="Right Brace 11"/>
          <p:cNvSpPr/>
          <p:nvPr/>
        </p:nvSpPr>
        <p:spPr>
          <a:xfrm>
            <a:off x="6656362" y="2370776"/>
            <a:ext cx="149627" cy="1185334"/>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53987" y="1339532"/>
            <a:ext cx="6296025" cy="4191000"/>
          </a:xfrm>
          <a:prstGeom prst="rect">
            <a:avLst/>
          </a:prstGeom>
        </p:spPr>
      </p:pic>
      <p:sp>
        <p:nvSpPr>
          <p:cNvPr id="13"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
        <p:nvSpPr>
          <p:cNvPr id="14"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
        <p:nvSpPr>
          <p:cNvPr id="15" name="Right Brace 14"/>
          <p:cNvSpPr/>
          <p:nvPr/>
        </p:nvSpPr>
        <p:spPr>
          <a:xfrm>
            <a:off x="6608047" y="4232654"/>
            <a:ext cx="149627" cy="1185334"/>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915710" y="4295889"/>
            <a:ext cx="1958125" cy="923330"/>
          </a:xfrm>
          <a:prstGeom prst="rect">
            <a:avLst/>
          </a:prstGeom>
          <a:noFill/>
        </p:spPr>
        <p:txBody>
          <a:bodyPr wrap="square" rtlCol="0">
            <a:spAutoFit/>
          </a:bodyPr>
          <a:lstStyle/>
          <a:p>
            <a:r>
              <a:rPr lang="en-US" dirty="0" smtClean="0"/>
              <a:t>Assuming a pulsed </a:t>
            </a:r>
            <a:r>
              <a:rPr lang="en-US" dirty="0" err="1" smtClean="0"/>
              <a:t>linac</a:t>
            </a:r>
            <a:r>
              <a:rPr lang="en-US" dirty="0" smtClean="0"/>
              <a:t> instead of the Booster </a:t>
            </a:r>
            <a:endParaRPr lang="en-US" dirty="0"/>
          </a:p>
        </p:txBody>
      </p:sp>
    </p:spTree>
    <p:extLst>
      <p:ext uri="{BB962C8B-B14F-4D97-AF65-F5344CB8AC3E}">
        <p14:creationId xmlns:p14="http://schemas.microsoft.com/office/powerpoint/2010/main" val="3659258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DD09969-9BE7-45EE-ADC4-473149C4B2EB}" type="slidenum">
              <a:rPr lang="en-US" smtClean="0"/>
              <a:pPr/>
              <a:t>9</a:t>
            </a:fld>
            <a:endParaRPr lang="en-US"/>
          </a:p>
        </p:txBody>
      </p:sp>
      <p:sp>
        <p:nvSpPr>
          <p:cNvPr id="8" name="Content Placeholder 2"/>
          <p:cNvSpPr>
            <a:spLocks noGrp="1"/>
          </p:cNvSpPr>
          <p:nvPr>
            <p:ph idx="1"/>
          </p:nvPr>
        </p:nvSpPr>
        <p:spPr>
          <a:xfrm>
            <a:off x="197068" y="970313"/>
            <a:ext cx="8915400" cy="4583693"/>
          </a:xfrm>
        </p:spPr>
        <p:txBody>
          <a:bodyPr/>
          <a:lstStyle/>
          <a:p>
            <a:pPr marL="0" indent="0">
              <a:buNone/>
            </a:pPr>
            <a:r>
              <a:rPr lang="en-US" sz="2200" dirty="0" smtClean="0">
                <a:solidFill>
                  <a:schemeClr val="tx1">
                    <a:lumMod val="65000"/>
                    <a:lumOff val="35000"/>
                  </a:schemeClr>
                </a:solidFill>
              </a:rPr>
              <a:t>A design for a new </a:t>
            </a:r>
            <a:r>
              <a:rPr lang="en-US" sz="2200" dirty="0">
                <a:solidFill>
                  <a:schemeClr val="tx1">
                    <a:lumMod val="65000"/>
                    <a:lumOff val="35000"/>
                  </a:schemeClr>
                </a:solidFill>
              </a:rPr>
              <a:t>B</a:t>
            </a:r>
            <a:r>
              <a:rPr lang="en-US" sz="2200" dirty="0" smtClean="0">
                <a:solidFill>
                  <a:schemeClr val="tx1">
                    <a:lumMod val="65000"/>
                    <a:lumOff val="35000"/>
                  </a:schemeClr>
                </a:solidFill>
              </a:rPr>
              <a:t>eamline at Fermilab is under development, which will support the new Long-Baseline Neutrino Facility. </a:t>
            </a:r>
            <a:endParaRPr lang="en-US" sz="2000" dirty="0" smtClean="0">
              <a:solidFill>
                <a:srgbClr val="C00000"/>
              </a:solidFill>
            </a:endParaRPr>
          </a:p>
          <a:p>
            <a:r>
              <a:rPr lang="en-US" sz="2000" dirty="0" smtClean="0"/>
              <a:t>The </a:t>
            </a:r>
            <a:r>
              <a:rPr lang="en-US" sz="2000" dirty="0">
                <a:solidFill>
                  <a:schemeClr val="accent6">
                    <a:lumMod val="75000"/>
                  </a:schemeClr>
                </a:solidFill>
              </a:rPr>
              <a:t>primary </a:t>
            </a:r>
            <a:r>
              <a:rPr lang="en-US" sz="2000" dirty="0" smtClean="0">
                <a:solidFill>
                  <a:schemeClr val="accent6">
                    <a:lumMod val="75000"/>
                  </a:schemeClr>
                </a:solidFill>
              </a:rPr>
              <a:t>beam</a:t>
            </a:r>
            <a:r>
              <a:rPr lang="en-US" sz="2000" dirty="0" smtClean="0">
                <a:solidFill>
                  <a:schemeClr val="tx1"/>
                </a:solidFill>
              </a:rPr>
              <a:t>, </a:t>
            </a:r>
            <a:r>
              <a:rPr lang="en-US" sz="2000" dirty="0" smtClean="0">
                <a:solidFill>
                  <a:schemeClr val="tx1">
                    <a:lumMod val="65000"/>
                    <a:lumOff val="35000"/>
                  </a:schemeClr>
                </a:solidFill>
              </a:rPr>
              <a:t>single turn extracted from MI, is </a:t>
            </a:r>
            <a:r>
              <a:rPr lang="en-US" sz="2000" dirty="0"/>
              <a:t>designed to transport high intensity </a:t>
            </a:r>
            <a:r>
              <a:rPr lang="en-US" sz="2000" dirty="0">
                <a:solidFill>
                  <a:srgbClr val="C00000"/>
                </a:solidFill>
              </a:rPr>
              <a:t>protons in the energy range </a:t>
            </a:r>
            <a:r>
              <a:rPr lang="en-US" sz="2000" dirty="0"/>
              <a:t>of</a:t>
            </a:r>
            <a:r>
              <a:rPr lang="en-US" sz="2000" dirty="0">
                <a:solidFill>
                  <a:srgbClr val="C00000"/>
                </a:solidFill>
              </a:rPr>
              <a:t> 60-120 GeV </a:t>
            </a:r>
            <a:r>
              <a:rPr lang="en-US" sz="2000" dirty="0">
                <a:solidFill>
                  <a:schemeClr val="accent6">
                    <a:lumMod val="75000"/>
                  </a:schemeClr>
                </a:solidFill>
              </a:rPr>
              <a:t>to the </a:t>
            </a:r>
            <a:r>
              <a:rPr lang="en-US" sz="2000" dirty="0" smtClean="0">
                <a:solidFill>
                  <a:schemeClr val="accent6">
                    <a:lumMod val="75000"/>
                  </a:schemeClr>
                </a:solidFill>
              </a:rPr>
              <a:t>LBNF </a:t>
            </a:r>
            <a:r>
              <a:rPr lang="en-US" sz="2000" dirty="0">
                <a:solidFill>
                  <a:schemeClr val="accent6">
                    <a:lumMod val="75000"/>
                  </a:schemeClr>
                </a:solidFill>
              </a:rPr>
              <a:t>target</a:t>
            </a:r>
            <a:r>
              <a:rPr lang="en-US" sz="2000" dirty="0" smtClean="0">
                <a:solidFill>
                  <a:schemeClr val="tx1"/>
                </a:solidFill>
              </a:rPr>
              <a:t>. (</a:t>
            </a:r>
            <a:r>
              <a:rPr lang="en-US" sz="2000" dirty="0" smtClean="0">
                <a:solidFill>
                  <a:srgbClr val="7030A0"/>
                </a:solidFill>
              </a:rPr>
              <a:t>Current reference energy is 80 GeV</a:t>
            </a:r>
            <a:r>
              <a:rPr lang="en-US" sz="2000" dirty="0" smtClean="0">
                <a:solidFill>
                  <a:schemeClr val="tx1"/>
                </a:solidFill>
              </a:rPr>
              <a:t>).</a:t>
            </a:r>
          </a:p>
          <a:p>
            <a:r>
              <a:rPr lang="en-US" sz="2000" dirty="0" smtClean="0"/>
              <a:t>A broad band, sign selected </a:t>
            </a:r>
            <a:r>
              <a:rPr lang="en-US" sz="2000" dirty="0"/>
              <a:t>n</a:t>
            </a:r>
            <a:r>
              <a:rPr lang="en-US" sz="2000" dirty="0" smtClean="0"/>
              <a:t>eutrino beam with its spectrum to </a:t>
            </a:r>
            <a:r>
              <a:rPr lang="en-US" sz="2000" dirty="0" smtClean="0">
                <a:solidFill>
                  <a:srgbClr val="C00000"/>
                </a:solidFill>
              </a:rPr>
              <a:t>cover the 1</a:t>
            </a:r>
            <a:r>
              <a:rPr lang="en-US" sz="2000" baseline="30000" dirty="0" smtClean="0">
                <a:solidFill>
                  <a:srgbClr val="C00000"/>
                </a:solidFill>
              </a:rPr>
              <a:t>st</a:t>
            </a:r>
            <a:r>
              <a:rPr lang="en-US" sz="2000" dirty="0" smtClean="0">
                <a:solidFill>
                  <a:srgbClr val="C00000"/>
                </a:solidFill>
              </a:rPr>
              <a:t> </a:t>
            </a:r>
            <a:r>
              <a:rPr lang="en-US" sz="2000" dirty="0" smtClean="0"/>
              <a:t>(2.4 GeV) </a:t>
            </a:r>
            <a:r>
              <a:rPr lang="en-US" sz="2000" dirty="0" smtClean="0">
                <a:solidFill>
                  <a:srgbClr val="C00000"/>
                </a:solidFill>
              </a:rPr>
              <a:t>and 2</a:t>
            </a:r>
            <a:r>
              <a:rPr lang="en-US" sz="2000" baseline="30000" dirty="0" smtClean="0">
                <a:solidFill>
                  <a:srgbClr val="C00000"/>
                </a:solidFill>
              </a:rPr>
              <a:t>nd</a:t>
            </a:r>
            <a:r>
              <a:rPr lang="en-US" sz="2000" dirty="0" smtClean="0">
                <a:solidFill>
                  <a:srgbClr val="C00000"/>
                </a:solidFill>
              </a:rPr>
              <a:t> </a:t>
            </a:r>
            <a:r>
              <a:rPr lang="en-US" sz="2000" dirty="0" smtClean="0"/>
              <a:t>(0.8 GeV) </a:t>
            </a:r>
            <a:r>
              <a:rPr lang="en-US" sz="2000" dirty="0" smtClean="0">
                <a:solidFill>
                  <a:srgbClr val="C00000"/>
                </a:solidFill>
              </a:rPr>
              <a:t>oscillation maxima </a:t>
            </a:r>
            <a:r>
              <a:rPr lang="en-US" sz="2000" dirty="0" smtClean="0"/>
              <a:t>=&gt; Covering 0.5 ~ 5.0 GeV</a:t>
            </a:r>
          </a:p>
          <a:p>
            <a:r>
              <a:rPr lang="en-US" sz="2000" dirty="0" smtClean="0"/>
              <a:t>All systems designed for </a:t>
            </a:r>
            <a:r>
              <a:rPr lang="en-US" sz="2000" dirty="0" smtClean="0">
                <a:solidFill>
                  <a:srgbClr val="C00000"/>
                </a:solidFill>
              </a:rPr>
              <a:t>1.2 MW initial proton beam power </a:t>
            </a:r>
            <a:r>
              <a:rPr lang="en-US" sz="2000" dirty="0" smtClean="0">
                <a:solidFill>
                  <a:srgbClr val="F47710"/>
                </a:solidFill>
              </a:rPr>
              <a:t>(PIP-II, ~2024</a:t>
            </a:r>
            <a:r>
              <a:rPr lang="en-US" sz="2000" dirty="0" smtClean="0">
                <a:solidFill>
                  <a:schemeClr val="accent6"/>
                </a:solidFill>
              </a:rPr>
              <a:t>)</a:t>
            </a:r>
            <a:r>
              <a:rPr lang="en-US" sz="2000" dirty="0" smtClean="0">
                <a:solidFill>
                  <a:schemeClr val="tx1"/>
                </a:solidFill>
              </a:rPr>
              <a:t>.</a:t>
            </a:r>
          </a:p>
          <a:p>
            <a:r>
              <a:rPr lang="en-US" sz="2000" dirty="0" smtClean="0"/>
              <a:t>Facility is </a:t>
            </a:r>
            <a:r>
              <a:rPr lang="en-US" sz="2000" dirty="0" smtClean="0">
                <a:solidFill>
                  <a:srgbClr val="C00000"/>
                </a:solidFill>
              </a:rPr>
              <a:t>upgradeable to 2.4 MW </a:t>
            </a:r>
            <a:r>
              <a:rPr lang="en-US" sz="2000" dirty="0" smtClean="0">
                <a:solidFill>
                  <a:schemeClr val="tx1">
                    <a:lumMod val="65000"/>
                    <a:lumOff val="35000"/>
                  </a:schemeClr>
                </a:solidFill>
              </a:rPr>
              <a:t>proton </a:t>
            </a:r>
            <a:r>
              <a:rPr lang="en-US" sz="2000" dirty="0">
                <a:solidFill>
                  <a:schemeClr val="tx1">
                    <a:lumMod val="65000"/>
                    <a:lumOff val="35000"/>
                  </a:schemeClr>
                </a:solidFill>
              </a:rPr>
              <a:t>beam </a:t>
            </a:r>
            <a:r>
              <a:rPr lang="en-US" sz="2000" dirty="0" smtClean="0">
                <a:solidFill>
                  <a:schemeClr val="tx1">
                    <a:lumMod val="65000"/>
                    <a:lumOff val="35000"/>
                  </a:schemeClr>
                </a:solidFill>
              </a:rPr>
              <a:t>power </a:t>
            </a:r>
            <a:r>
              <a:rPr lang="en-US" sz="2000" dirty="0" smtClean="0">
                <a:solidFill>
                  <a:srgbClr val="F47710"/>
                </a:solidFill>
              </a:rPr>
              <a:t>(PIP-III)</a:t>
            </a:r>
            <a:r>
              <a:rPr lang="en-US" sz="2000" dirty="0" smtClean="0">
                <a:solidFill>
                  <a:schemeClr val="tx1"/>
                </a:solidFill>
              </a:rPr>
              <a:t>.</a:t>
            </a:r>
          </a:p>
          <a:p>
            <a:pPr marL="342900" lvl="1" indent="-342900">
              <a:buFont typeface="Arial" pitchFamily="34" charset="0"/>
              <a:buChar char="•"/>
            </a:pPr>
            <a:r>
              <a:rPr lang="en-US" sz="2000" dirty="0" smtClean="0">
                <a:latin typeface="Calibri" panose="020F0502020204030204" pitchFamily="34" charset="0"/>
              </a:rPr>
              <a:t>We </a:t>
            </a:r>
            <a:r>
              <a:rPr lang="en-US" sz="2000" dirty="0">
                <a:latin typeface="Calibri" panose="020F0502020204030204" pitchFamily="34" charset="0"/>
              </a:rPr>
              <a:t>are currently assuming </a:t>
            </a:r>
            <a:r>
              <a:rPr lang="en-US" sz="2000" dirty="0" smtClean="0">
                <a:solidFill>
                  <a:srgbClr val="C00000"/>
                </a:solidFill>
                <a:latin typeface="Calibri" panose="020F0502020204030204" pitchFamily="34" charset="0"/>
              </a:rPr>
              <a:t>20 year operation </a:t>
            </a:r>
            <a:r>
              <a:rPr lang="en-US" sz="2000" dirty="0">
                <a:solidFill>
                  <a:schemeClr val="tx1">
                    <a:lumMod val="65000"/>
                    <a:lumOff val="35000"/>
                  </a:schemeClr>
                </a:solidFill>
                <a:latin typeface="Calibri" panose="020F0502020204030204" pitchFamily="34" charset="0"/>
              </a:rPr>
              <a:t>of the </a:t>
            </a:r>
            <a:r>
              <a:rPr lang="en-US" sz="2000" dirty="0" smtClean="0">
                <a:solidFill>
                  <a:schemeClr val="tx1">
                    <a:lumMod val="65000"/>
                    <a:lumOff val="35000"/>
                  </a:schemeClr>
                </a:solidFill>
                <a:latin typeface="Calibri" panose="020F0502020204030204" pitchFamily="34" charset="0"/>
              </a:rPr>
              <a:t>Beamline, where  </a:t>
            </a:r>
            <a:r>
              <a:rPr lang="en-US" sz="2000" dirty="0">
                <a:solidFill>
                  <a:schemeClr val="tx1">
                    <a:lumMod val="65000"/>
                    <a:lumOff val="35000"/>
                  </a:schemeClr>
                </a:solidFill>
                <a:latin typeface="Calibri" panose="020F0502020204030204" pitchFamily="34" charset="0"/>
              </a:rPr>
              <a:t>for the first 5 years </a:t>
            </a:r>
            <a:r>
              <a:rPr lang="en-US" sz="2000" dirty="0" smtClean="0">
                <a:solidFill>
                  <a:schemeClr val="tx1">
                    <a:lumMod val="65000"/>
                    <a:lumOff val="35000"/>
                  </a:schemeClr>
                </a:solidFill>
                <a:latin typeface="Calibri" panose="020F0502020204030204" pitchFamily="34" charset="0"/>
              </a:rPr>
              <a:t>we operate at </a:t>
            </a:r>
            <a:r>
              <a:rPr lang="en-US" sz="2000" dirty="0">
                <a:solidFill>
                  <a:srgbClr val="FF00FF"/>
                </a:solidFill>
                <a:latin typeface="Calibri" panose="020F0502020204030204" pitchFamily="34" charset="0"/>
              </a:rPr>
              <a:t>1.2 MW </a:t>
            </a:r>
            <a:r>
              <a:rPr lang="en-US" sz="2000" dirty="0">
                <a:solidFill>
                  <a:schemeClr val="tx1">
                    <a:lumMod val="65000"/>
                    <a:lumOff val="35000"/>
                  </a:schemeClr>
                </a:solidFill>
                <a:latin typeface="Calibri" panose="020F0502020204030204" pitchFamily="34" charset="0"/>
              </a:rPr>
              <a:t>and for </a:t>
            </a:r>
            <a:r>
              <a:rPr lang="en-US" sz="2000" dirty="0" smtClean="0">
                <a:solidFill>
                  <a:schemeClr val="tx1">
                    <a:lumMod val="65000"/>
                    <a:lumOff val="35000"/>
                  </a:schemeClr>
                </a:solidFill>
                <a:latin typeface="Calibri" panose="020F0502020204030204" pitchFamily="34" charset="0"/>
              </a:rPr>
              <a:t>another 15 </a:t>
            </a:r>
            <a:r>
              <a:rPr lang="en-US" sz="2000" dirty="0">
                <a:solidFill>
                  <a:schemeClr val="tx1">
                    <a:lumMod val="65000"/>
                    <a:lumOff val="35000"/>
                  </a:schemeClr>
                </a:solidFill>
                <a:latin typeface="Calibri" panose="020F0502020204030204" pitchFamily="34" charset="0"/>
              </a:rPr>
              <a:t>years at </a:t>
            </a:r>
            <a:r>
              <a:rPr lang="en-US" sz="2000" dirty="0">
                <a:solidFill>
                  <a:srgbClr val="00B050"/>
                </a:solidFill>
                <a:latin typeface="Calibri" panose="020F0502020204030204" pitchFamily="34" charset="0"/>
              </a:rPr>
              <a:t>2.4 MW</a:t>
            </a:r>
            <a:r>
              <a:rPr lang="en-US" sz="2000" dirty="0" smtClean="0">
                <a:solidFill>
                  <a:srgbClr val="00B050"/>
                </a:solidFill>
                <a:latin typeface="Calibri" panose="020F0502020204030204" pitchFamily="34" charset="0"/>
              </a:rPr>
              <a:t>.</a:t>
            </a:r>
          </a:p>
          <a:p>
            <a:pPr marL="342900" lvl="1" indent="-342900">
              <a:buFont typeface="Arial" pitchFamily="34" charset="0"/>
              <a:buChar char="•"/>
            </a:pPr>
            <a:r>
              <a:rPr lang="en-US" sz="2000" dirty="0">
                <a:solidFill>
                  <a:srgbClr val="C00000"/>
                </a:solidFill>
              </a:rPr>
              <a:t>Uptime</a:t>
            </a:r>
            <a:r>
              <a:rPr lang="en-US" sz="2000" dirty="0"/>
              <a:t> (including the uptime of accelerator complex): aiming to </a:t>
            </a:r>
            <a:r>
              <a:rPr lang="en-US" sz="2000" dirty="0">
                <a:solidFill>
                  <a:srgbClr val="C00000"/>
                </a:solidFill>
              </a:rPr>
              <a:t>at least 55</a:t>
            </a:r>
            <a:r>
              <a:rPr lang="en-US" sz="2000" dirty="0" smtClean="0">
                <a:solidFill>
                  <a:srgbClr val="C00000"/>
                </a:solidFill>
              </a:rPr>
              <a:t>%</a:t>
            </a:r>
            <a:r>
              <a:rPr lang="en-US" sz="2000" dirty="0" smtClean="0"/>
              <a:t>.</a:t>
            </a:r>
            <a:endParaRPr lang="en-US" sz="2000" dirty="0"/>
          </a:p>
          <a:p>
            <a:endParaRPr lang="en-US" sz="2000" dirty="0">
              <a:latin typeface="Helvetica" pitchFamily="34" charset="0"/>
            </a:endParaRPr>
          </a:p>
          <a:p>
            <a:endParaRPr lang="en-US" dirty="0" smtClean="0"/>
          </a:p>
          <a:p>
            <a:endParaRPr lang="en-US" dirty="0"/>
          </a:p>
        </p:txBody>
      </p:sp>
      <p:sp>
        <p:nvSpPr>
          <p:cNvPr id="9" name="Title 1"/>
          <p:cNvSpPr>
            <a:spLocks noGrp="1"/>
          </p:cNvSpPr>
          <p:nvPr>
            <p:ph type="title"/>
          </p:nvPr>
        </p:nvSpPr>
        <p:spPr>
          <a:xfrm>
            <a:off x="228600" y="103664"/>
            <a:ext cx="8686800" cy="641739"/>
          </a:xfrm>
        </p:spPr>
        <p:txBody>
          <a:bodyPr>
            <a:normAutofit fontScale="90000"/>
          </a:bodyPr>
          <a:lstStyle/>
          <a:p>
            <a:pPr algn="l"/>
            <a:r>
              <a:rPr lang="en-US" sz="3200" b="1" dirty="0" smtClean="0"/>
              <a:t>Beamline Design Requirements (relevant to the physics)</a:t>
            </a:r>
            <a:endParaRPr lang="en-US" sz="3200" b="1" dirty="0"/>
          </a:p>
        </p:txBody>
      </p:sp>
      <p:sp>
        <p:nvSpPr>
          <p:cNvPr id="11" name="Footer Placeholder 4"/>
          <p:cNvSpPr>
            <a:spLocks noGrp="1"/>
          </p:cNvSpPr>
          <p:nvPr>
            <p:ph type="ftr" sz="quarter" idx="11"/>
          </p:nvPr>
        </p:nvSpPr>
        <p:spPr>
          <a:xfrm>
            <a:off x="2116138" y="6488430"/>
            <a:ext cx="5616575" cy="187325"/>
          </a:xfrm>
        </p:spPr>
        <p:txBody>
          <a:bodyPr/>
          <a:lstStyle/>
          <a:p>
            <a:pPr>
              <a:defRPr/>
            </a:pPr>
            <a:r>
              <a:rPr lang="en-US" sz="1200" dirty="0" smtClean="0"/>
              <a:t>Vaia Papadimitriou | Overview of Beamline Design &amp; Target R&amp;D activities </a:t>
            </a:r>
            <a:endParaRPr lang="en-US" sz="1200" dirty="0"/>
          </a:p>
        </p:txBody>
      </p:sp>
      <p:sp>
        <p:nvSpPr>
          <p:cNvPr id="12" name="Date Placeholder 3"/>
          <p:cNvSpPr>
            <a:spLocks noGrp="1"/>
          </p:cNvSpPr>
          <p:nvPr>
            <p:ph type="dt" sz="half" idx="10"/>
          </p:nvPr>
        </p:nvSpPr>
        <p:spPr>
          <a:xfrm>
            <a:off x="979488" y="6488430"/>
            <a:ext cx="1136650" cy="187325"/>
          </a:xfrm>
        </p:spPr>
        <p:txBody>
          <a:bodyPr/>
          <a:lstStyle/>
          <a:p>
            <a:pPr>
              <a:defRPr/>
            </a:pPr>
            <a:r>
              <a:rPr lang="en-US" dirty="0" smtClean="0"/>
              <a:t>11.12.15</a:t>
            </a:r>
            <a:endParaRPr lang="en-US" dirty="0"/>
          </a:p>
        </p:txBody>
      </p:sp>
    </p:spTree>
    <p:extLst>
      <p:ext uri="{BB962C8B-B14F-4D97-AF65-F5344CB8AC3E}">
        <p14:creationId xmlns:p14="http://schemas.microsoft.com/office/powerpoint/2010/main" val="1686739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LBNF Template_051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7429</TotalTime>
  <Words>3118</Words>
  <Application>Microsoft Office PowerPoint</Application>
  <PresentationFormat>On-screen Show (4:3)</PresentationFormat>
  <Paragraphs>497</Paragraphs>
  <Slides>33</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ＭＳ Ｐゴシック</vt:lpstr>
      <vt:lpstr>Arial</vt:lpstr>
      <vt:lpstr>Arial Black</vt:lpstr>
      <vt:lpstr>Calibri</vt:lpstr>
      <vt:lpstr>Geneva</vt:lpstr>
      <vt:lpstr>Helvetica</vt:lpstr>
      <vt:lpstr>Lucida Grande</vt:lpstr>
      <vt:lpstr>Symbol</vt:lpstr>
      <vt:lpstr>Times New Roman</vt:lpstr>
      <vt:lpstr>LBNF Template_051215</vt:lpstr>
      <vt:lpstr>LBNF Content-Footer Theme</vt:lpstr>
      <vt:lpstr>Overview of the LBNF Beamline baseline design and target R&amp;D activities </vt:lpstr>
      <vt:lpstr>Outline</vt:lpstr>
      <vt:lpstr>Facility and Experiment </vt:lpstr>
      <vt:lpstr>LBNF/DUNE Science Goals</vt:lpstr>
      <vt:lpstr>Fermilab Accelerator Complex</vt:lpstr>
      <vt:lpstr>Beamline for a new Long-Baseline Neutrino Facility MI-10 Extraction, Shallow Beam</vt:lpstr>
      <vt:lpstr>PowerPoint Presentation</vt:lpstr>
      <vt:lpstr>PowerPoint Presentation</vt:lpstr>
      <vt:lpstr>Beamline Design Requirements (relevant to the physics)</vt:lpstr>
      <vt:lpstr>What is being designed for 2.4 MW</vt:lpstr>
      <vt:lpstr>PowerPoint Presentation</vt:lpstr>
      <vt:lpstr>Target Hall/Decay Pipe Layout</vt:lpstr>
      <vt:lpstr>1.2 MW target and horns inside the target chase</vt:lpstr>
      <vt:lpstr>Target chase allows for optimized focusing systems</vt:lpstr>
      <vt:lpstr>Cooling gas selection for target chase - alternative</vt:lpstr>
      <vt:lpstr>Target R&amp;D activities – LBNE/LBNF </vt:lpstr>
      <vt:lpstr>Target R&amp;D activities – LBNE/LBNF </vt:lpstr>
      <vt:lpstr>Hadron Absorber </vt:lpstr>
      <vt:lpstr>Beamline Muon Detectors in Muon Alcove</vt:lpstr>
      <vt:lpstr>Conclusions of the CD-1 Refresh Review - Beamline</vt:lpstr>
      <vt:lpstr>Conclusions of the CD-1 Refresh Review - Beamline</vt:lpstr>
      <vt:lpstr>LBNF/DUNE - Schedule Summary Overview </vt:lpstr>
      <vt:lpstr>Priorities for FY16 and FY17 </vt:lpstr>
      <vt:lpstr>Priorities for FY16 and FY17 </vt:lpstr>
      <vt:lpstr>Summary</vt:lpstr>
      <vt:lpstr>Beamline Organization &amp; Staffing</vt:lpstr>
      <vt:lpstr>Backup </vt:lpstr>
      <vt:lpstr>BNL/BLIP irradiation study March-June, 2010  ~ 9 weeks of beam</vt:lpstr>
      <vt:lpstr>Effects of accidental 2σ off-centre beam on stress waves in simply supported target rod</vt:lpstr>
      <vt:lpstr>The Beamline LBNF Team so far and collaborative activities</vt:lpstr>
      <vt:lpstr>PIP/PIP-II Performance Goals </vt:lpstr>
      <vt:lpstr>Beamline Recent Technical Progress - Absorber </vt:lpstr>
      <vt:lpstr>Status of sampling to measure contaminants in NuMI re-circulating chase air system for LBNF planning</vt:lpstr>
    </vt:vector>
  </TitlesOfParts>
  <Company>Sandbox Studio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Vaia Papadimitriou x8207 09467N</cp:lastModifiedBy>
  <cp:revision>603</cp:revision>
  <cp:lastPrinted>2015-09-03T03:18:09Z</cp:lastPrinted>
  <dcterms:created xsi:type="dcterms:W3CDTF">2015-04-30T14:29:22Z</dcterms:created>
  <dcterms:modified xsi:type="dcterms:W3CDTF">2015-11-12T21:47:43Z</dcterms:modified>
</cp:coreProperties>
</file>