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5" r:id="rId6"/>
    <p:sldId id="260" r:id="rId7"/>
    <p:sldId id="273" r:id="rId8"/>
    <p:sldId id="274" r:id="rId9"/>
    <p:sldId id="261" r:id="rId10"/>
    <p:sldId id="262" r:id="rId11"/>
    <p:sldId id="275" r:id="rId12"/>
    <p:sldId id="271" r:id="rId13"/>
    <p:sldId id="276" r:id="rId14"/>
    <p:sldId id="264" r:id="rId15"/>
    <p:sldId id="268" r:id="rId16"/>
    <p:sldId id="277" r:id="rId17"/>
    <p:sldId id="266" r:id="rId18"/>
    <p:sldId id="267" r:id="rId19"/>
    <p:sldId id="269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FF66FF"/>
    <a:srgbClr val="4DD013"/>
    <a:srgbClr val="4DF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904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2F11-C162-4645-A55D-C5B6179D4845}" type="datetimeFigureOut">
              <a:rPr lang="en-US" smtClean="0"/>
              <a:pPr/>
              <a:t>11/12/15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E44E5-7F83-1848-BC73-0B4354EB5C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3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D5C3-5314-1F4B-BDE4-484D650FF38E}" type="datetimeFigureOut">
              <a:rPr lang="en-US" smtClean="0"/>
              <a:pPr/>
              <a:t>11/12/15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47C0-856E-8D45-8032-B9D6B6BEE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33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23850" y="1125538"/>
            <a:ext cx="8496300" cy="5256212"/>
          </a:xfrm>
          <a:prstGeom prst="rect">
            <a:avLst/>
          </a:prstGeom>
          <a:solidFill>
            <a:srgbClr val="BBFFF7">
              <a:alpha val="7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Nov. 13, 2015  TJR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45782"/>
            <a:ext cx="39624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ADSR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9EFE-5476-3D44-A408-129CD1432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MuonsInc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5"/>
            <a:ext cx="1551254" cy="790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Nov. 13, 2015  TJR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ADSR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A5C2-52D3-4C47-9F20-73F420D6B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3850" y="1125538"/>
            <a:ext cx="8496300" cy="5256212"/>
          </a:xfrm>
          <a:prstGeom prst="rect">
            <a:avLst/>
          </a:prstGeom>
          <a:solidFill>
            <a:srgbClr val="BBFFF7">
              <a:alpha val="7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1254" y="115888"/>
            <a:ext cx="726889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45782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Nov. 13, 2015  TJR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45782"/>
            <a:ext cx="3962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ADSR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5782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4820C0B-5CFC-6848-A9E8-DF05EAE9B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MuonsInc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5"/>
            <a:ext cx="1551254" cy="790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7154"/>
            <a:ext cx="7772400" cy="2215236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Accelerator Driven Subcritical </a:t>
            </a:r>
            <a:r>
              <a:rPr lang="en-US" sz="4000" dirty="0" smtClean="0">
                <a:solidFill>
                  <a:srgbClr val="0000FF"/>
                </a:solidFill>
              </a:rPr>
              <a:t>Reactors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/>
            </a:r>
            <a:br>
              <a:rPr lang="en-US" sz="1800" dirty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400080"/>
                </a:solidFill>
              </a:rPr>
              <a:t>Introducing GEM*STAR – A Particularly Advantageous Example</a:t>
            </a:r>
            <a:endParaRPr lang="en-US" sz="2400" dirty="0">
              <a:solidFill>
                <a:srgbClr val="4000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7121"/>
            <a:ext cx="6400800" cy="965775"/>
          </a:xfrm>
        </p:spPr>
        <p:txBody>
          <a:bodyPr/>
          <a:lstStyle/>
          <a:p>
            <a:r>
              <a:rPr lang="en-US" dirty="0" smtClean="0"/>
              <a:t>Tom Roberts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Muons, Inc.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Nov. 13, 2015  TJR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69EFE-5476-3D44-A408-129CD1432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228675" y="4950405"/>
            <a:ext cx="6671268" cy="126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18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4" charset="-128"/>
                <a:cs typeface="ＭＳ Ｐゴシック" pitchFamily="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000" dirty="0" smtClean="0"/>
              <a:t>Technology to revitalize the nuclear power industry through improved safety, waste management,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efficiency</a:t>
            </a:r>
            <a:r>
              <a:rPr lang="en-US" sz="2000" dirty="0" smtClean="0"/>
              <a:t>, and </a:t>
            </a:r>
            <a:r>
              <a:rPr lang="en-US" sz="2000" dirty="0" smtClean="0"/>
              <a:t>proliferation </a:t>
            </a:r>
            <a:r>
              <a:rPr lang="en-US" sz="2000" dirty="0" smtClean="0"/>
              <a:t>resistance.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56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Subcritical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076"/>
            <a:ext cx="8229600" cy="52146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Subcritical operation cannot sustain itself, so an external source of neutrons is required.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most appropriate source is a proton accelerator generating spallation neutrons:</a:t>
            </a:r>
            <a:br>
              <a:rPr lang="en-US" dirty="0" smtClean="0"/>
            </a:br>
            <a:r>
              <a:rPr lang="en-US" dirty="0" smtClean="0"/>
              <a:t>	600-1000 MeV</a:t>
            </a:r>
            <a:br>
              <a:rPr lang="en-US" dirty="0" smtClean="0"/>
            </a:br>
            <a:r>
              <a:rPr lang="en-US" dirty="0" smtClean="0"/>
              <a:t>	1-10 MW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Appropriate k values</a:t>
            </a:r>
            <a:r>
              <a:rPr lang="en-US" dirty="0" smtClean="0"/>
              <a:t>: </a:t>
            </a:r>
            <a:r>
              <a:rPr lang="en-US" dirty="0" smtClean="0"/>
              <a:t>0.97&lt;</a:t>
            </a:r>
            <a:r>
              <a:rPr lang="en-US" dirty="0" smtClean="0"/>
              <a:t>k&lt;</a:t>
            </a:r>
            <a:r>
              <a:rPr lang="en-US" dirty="0" smtClean="0"/>
              <a:t>0.99.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k closer to 1 gives more output power for a given beam power. That power ratio can range up to 200 or so.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As fission stops when the accelerator is turned off, this can provide significantly improved safety.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neutron source permits operation even with large amounts of fission fragments – </a:t>
            </a:r>
            <a:r>
              <a:rPr lang="en-US" b="1" dirty="0" smtClean="0"/>
              <a:t>can burn waste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4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254" y="115888"/>
            <a:ext cx="7592746" cy="792162"/>
          </a:xfrm>
        </p:spPr>
        <p:txBody>
          <a:bodyPr/>
          <a:lstStyle/>
          <a:p>
            <a:r>
              <a:rPr lang="en-US" dirty="0"/>
              <a:t>Why now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800" dirty="0" smtClean="0"/>
              <a:t>Answers to Historical Objections to ADSR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Doubt that a multi-MW accelerator could be built.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Belief that such an accelerator would be too expensive and inefficient to operate.</a:t>
            </a:r>
          </a:p>
          <a:p>
            <a:pPr marL="400050" lvl="1" indent="0" algn="ctr">
              <a:spcBef>
                <a:spcPts val="0"/>
              </a:spcBef>
              <a:buNone/>
            </a:pPr>
            <a:endParaRPr lang="en-US" sz="800" dirty="0" smtClean="0"/>
          </a:p>
          <a:p>
            <a:pPr marL="400050" lvl="1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Superconducting accelerators answer both.</a:t>
            </a:r>
            <a:endParaRPr lang="en-US" sz="24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Expectation that frequent accelerator trips would cause mechanical fatigue in the reactor fuel rods.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400050" lvl="1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Eliminated by using molten salt fuel,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and </a:t>
            </a:r>
            <a:r>
              <a:rPr lang="en-US" sz="2400" b="1" u="sng" dirty="0" smtClean="0">
                <a:solidFill>
                  <a:srgbClr val="0000FF"/>
                </a:solidFill>
              </a:rPr>
              <a:t>by</a:t>
            </a:r>
            <a:br>
              <a:rPr lang="en-US" sz="2400" b="1" u="sng" dirty="0" smtClean="0">
                <a:solidFill>
                  <a:srgbClr val="0000FF"/>
                </a:solidFill>
              </a:rPr>
            </a:br>
            <a:r>
              <a:rPr lang="en-US" sz="2400" b="1" u="sng" dirty="0" smtClean="0">
                <a:solidFill>
                  <a:srgbClr val="0000FF"/>
                </a:solidFill>
              </a:rPr>
              <a:t>designing the accelerator for high availability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Doubt that the neutron economy would be viable.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Addressed with modern materials and simulations.</a:t>
            </a:r>
            <a:endParaRPr lang="en-US" sz="24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8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GEM*STAR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62" y="1125538"/>
            <a:ext cx="8465488" cy="52562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Our long-range goal is to sell intrinsically safe and versatile nuclear reactors to address world energy needs.  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GEM*STAR is an Accelerator-Driven Subcritical Reactor designed to burn nuclear waste, natural uranium, depleted uranium, thorium, and excess weapons-grade plutonium.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It uses a superconducting accelerator and molten salt fuel to achieve greatly improved safety, address the issues of nuclear waste, and be both economically and politically feasible.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Note these technologies </a:t>
            </a:r>
            <a:r>
              <a:rPr lang="en-US" u="sng" dirty="0" smtClean="0"/>
              <a:t>have already been demonstrated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believe that even in an era of cheap natural gas that GEM*STAR will be economically attractive.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6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GEM*STAR</a:t>
            </a:r>
            <a:br>
              <a:rPr lang="en-US" dirty="0" smtClean="0"/>
            </a:br>
            <a:r>
              <a:rPr lang="en-US" sz="2800" dirty="0" smtClean="0"/>
              <a:t>Molten Salt Fuel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 b="22430"/>
          <a:stretch>
            <a:fillRect/>
          </a:stretch>
        </p:blipFill>
        <p:spPr bwMode="auto">
          <a:xfrm>
            <a:off x="444029" y="1206356"/>
            <a:ext cx="5400079" cy="33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030" y="4643040"/>
            <a:ext cx="824276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The Molten Salt Reactor Experiment operated at ORNL,1964-1969.</a:t>
            </a:r>
          </a:p>
          <a:p>
            <a:pPr marL="168275" indent="-168275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It demonstrated the key aspects of using molten salt fuel.</a:t>
            </a:r>
          </a:p>
          <a:p>
            <a:pPr marL="168275" indent="-168275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It was a critical reactor tested with several different fuels.</a:t>
            </a:r>
          </a:p>
          <a:p>
            <a:pPr marL="168275" indent="-168275">
              <a:spcBef>
                <a:spcPts val="300"/>
              </a:spcBef>
              <a:buFont typeface="Arial"/>
              <a:buChar char="•"/>
            </a:pPr>
            <a:r>
              <a:rPr lang="en-US" sz="2000" dirty="0" smtClean="0"/>
              <a:t>They routinely powered it down for weekends, something no conventional reactor could do.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12" y="1206356"/>
            <a:ext cx="2564888" cy="335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3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GEM*STAR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8108" y="908050"/>
            <a:ext cx="8726764" cy="5537732"/>
            <a:chOff x="-228600" y="-52575"/>
            <a:chExt cx="8915399" cy="6710446"/>
          </a:xfrm>
        </p:grpSpPr>
        <p:grpSp>
          <p:nvGrpSpPr>
            <p:cNvPr id="8" name="Group 7"/>
            <p:cNvGrpSpPr/>
            <p:nvPr/>
          </p:nvGrpSpPr>
          <p:grpSpPr>
            <a:xfrm>
              <a:off x="-228600" y="-52575"/>
              <a:ext cx="8915399" cy="6710446"/>
              <a:chOff x="-228600" y="-52575"/>
              <a:chExt cx="8915400" cy="6710456"/>
            </a:xfrm>
          </p:grpSpPr>
          <p:pic>
            <p:nvPicPr>
              <p:cNvPr id="13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5" t="3920" r="2626" b="4613"/>
              <a:stretch>
                <a:fillRect/>
              </a:stretch>
            </p:blipFill>
            <p:spPr bwMode="auto">
              <a:xfrm>
                <a:off x="-228600" y="-52575"/>
                <a:ext cx="8915400" cy="6710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937375" y="2095512"/>
                <a:ext cx="2139356" cy="46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 2.5 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MWb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yields:</a:t>
                </a:r>
                <a:endParaRPr 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62401" y="374160"/>
                <a:ext cx="4305300" cy="2956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62401" y="242902"/>
                <a:ext cx="4666780" cy="78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Nuclear fuel plus </a:t>
                </a:r>
                <a:r>
                  <a:rPr lang="en-US" b="1" dirty="0">
                    <a:solidFill>
                      <a:prstClr val="black"/>
                    </a:solidFill>
                  </a:rPr>
                  <a:t>carrier salt 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680074" y="2216724"/>
              <a:ext cx="838200" cy="200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9392" y="1250580"/>
              <a:ext cx="838200" cy="200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4740342"/>
              <a:ext cx="838200" cy="342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99174" y="5410200"/>
              <a:ext cx="838200" cy="200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80025" y="4428152"/>
            <a:ext cx="108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Salt Storage </a:t>
            </a:r>
            <a:br>
              <a:rPr lang="en-US" sz="1200" b="1" dirty="0" smtClean="0"/>
            </a:br>
            <a:r>
              <a:rPr lang="en-US" sz="1200" b="1" dirty="0" smtClean="0"/>
              <a:t>Tank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66754" y="4709810"/>
            <a:ext cx="1256680" cy="15354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9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EM*STAR</a:t>
            </a:r>
            <a:br>
              <a:rPr lang="en-US" dirty="0" smtClean="0"/>
            </a:br>
            <a:r>
              <a:rPr lang="en-US" sz="2800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u="sng" dirty="0" smtClean="0"/>
              <a:t>Proven</a:t>
            </a:r>
            <a:r>
              <a:rPr lang="en-US" dirty="0" smtClean="0"/>
              <a:t> technology put together in a new way.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reactor operates at atmospheric pressure.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pressure vessel.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Major design simplification, and eliminates many accident scenarios.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Volatile fission products are continuously removed.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Avoids possibility of release </a:t>
            </a:r>
            <a:r>
              <a:rPr lang="en-US" dirty="0" smtClean="0"/>
              <a:t>(total ~ a million times lower)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 fuel rods.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</a:t>
            </a:r>
            <a:r>
              <a:rPr lang="en-US" dirty="0" err="1" smtClean="0"/>
              <a:t>Zircaloy</a:t>
            </a:r>
            <a:r>
              <a:rPr lang="en-US" dirty="0" smtClean="0"/>
              <a:t> that can </a:t>
            </a:r>
            <a:r>
              <a:rPr lang="en-US" dirty="0"/>
              <a:t>instigate a hydrogen explosion (Fukishima)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mechanical fatigue from accelerator trips.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No critical mass is ever present, and cannot form.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 reprocessing or isotopic enrichment is </a:t>
            </a:r>
            <a:r>
              <a:rPr lang="en-US" dirty="0" smtClean="0"/>
              <a:t>needed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proliferation resistant than other technologies.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Passive response to </a:t>
            </a:r>
            <a:r>
              <a:rPr lang="en-US" dirty="0" smtClean="0"/>
              <a:t>most accident </a:t>
            </a:r>
            <a:r>
              <a:rPr lang="en-US" dirty="0" smtClean="0"/>
              <a:t>scenarios: turn off the accelerator – passive air cooling is then sufficient.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3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EM*STAR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One thing it does particularly well is to dispose of excess weapons-grade Plutonium.</a:t>
            </a:r>
          </a:p>
          <a:p>
            <a:pPr marL="628650" indent="0">
              <a:spcBef>
                <a:spcPts val="1200"/>
              </a:spcBef>
              <a:buNone/>
              <a:tabLst>
                <a:tab pos="7883525" algn="l"/>
              </a:tabLst>
            </a:pPr>
            <a:r>
              <a:rPr lang="en-US" dirty="0">
                <a:solidFill>
                  <a:srgbClr val="500050"/>
                </a:solidFill>
              </a:rPr>
              <a:t>34 metric tons of excess weapons-grade plutonium </a:t>
            </a:r>
            <a:r>
              <a:rPr lang="en-US" dirty="0" smtClean="0">
                <a:solidFill>
                  <a:srgbClr val="500050"/>
                </a:solidFill>
              </a:rPr>
              <a:t/>
            </a:r>
            <a:br>
              <a:rPr lang="en-US" dirty="0" smtClean="0">
                <a:solidFill>
                  <a:srgbClr val="500050"/>
                </a:solidFill>
              </a:rPr>
            </a:br>
            <a:r>
              <a:rPr lang="en-US" dirty="0" smtClean="0">
                <a:solidFill>
                  <a:srgbClr val="500050"/>
                </a:solidFill>
              </a:rPr>
              <a:t>is slated </a:t>
            </a:r>
            <a:r>
              <a:rPr lang="en-US" dirty="0">
                <a:solidFill>
                  <a:srgbClr val="500050"/>
                </a:solidFill>
              </a:rPr>
              <a:t>to be destroyed by the </a:t>
            </a:r>
            <a:r>
              <a:rPr lang="en-US" dirty="0" smtClean="0">
                <a:solidFill>
                  <a:srgbClr val="500050"/>
                </a:solidFill>
              </a:rPr>
              <a:t>2000 </a:t>
            </a:r>
            <a:r>
              <a:rPr lang="en-US" dirty="0">
                <a:solidFill>
                  <a:srgbClr val="500050"/>
                </a:solidFill>
              </a:rPr>
              <a:t>U.S.-Russian Plutonium Management and Disposition </a:t>
            </a:r>
            <a:r>
              <a:rPr lang="en-US" dirty="0" smtClean="0">
                <a:solidFill>
                  <a:srgbClr val="500050"/>
                </a:solidFill>
              </a:rPr>
              <a:t>Agreement.</a:t>
            </a:r>
          </a:p>
          <a:p>
            <a:pPr>
              <a:spcBef>
                <a:spcPts val="1200"/>
              </a:spcBef>
              <a:tabLst>
                <a:tab pos="7883525" algn="l"/>
              </a:tabLst>
            </a:pPr>
            <a:r>
              <a:rPr lang="en-US" dirty="0" smtClean="0"/>
              <a:t>GEM*STAR destroys it more completely than other approaches.</a:t>
            </a:r>
          </a:p>
          <a:p>
            <a:pPr>
              <a:spcBef>
                <a:spcPts val="1200"/>
              </a:spcBef>
              <a:tabLst>
                <a:tab pos="7883525" algn="l"/>
              </a:tabLst>
            </a:pPr>
            <a:r>
              <a:rPr lang="en-US" dirty="0" smtClean="0"/>
              <a:t>The Pu is fed continuously into the reactor, and is immediately rendered </a:t>
            </a:r>
            <a:r>
              <a:rPr lang="en-US" dirty="0" smtClean="0"/>
              <a:t>not weapons-grade </a:t>
            </a:r>
            <a:r>
              <a:rPr lang="en-US" dirty="0" smtClean="0"/>
              <a:t>(even before burning is complete).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7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GEM*STAR</a:t>
            </a:r>
            <a:br>
              <a:rPr lang="en-US" dirty="0" smtClean="0"/>
            </a:br>
            <a:r>
              <a:rPr lang="en-US" sz="2800" dirty="0" smtClean="0"/>
              <a:t>Simulation Using MuSim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374"/>
          <a:stretch/>
        </p:blipFill>
        <p:spPr>
          <a:xfrm>
            <a:off x="1296365" y="1071616"/>
            <a:ext cx="6633120" cy="4564282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37573" y="5635898"/>
            <a:ext cx="8318500" cy="8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4" charset="-128"/>
                <a:cs typeface="ＭＳ Ｐゴシック" pitchFamily="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green=neutron, cyan=gamma, brown=graphite, purple=molten-salt fuel.</a:t>
            </a:r>
            <a:br>
              <a:rPr lang="en-US" sz="2000" dirty="0" smtClean="0">
                <a:solidFill>
                  <a:srgbClr val="222222"/>
                </a:solidFill>
                <a:latin typeface="arial"/>
              </a:rPr>
            </a:b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This single 1 GeV proton generated 402,138 tracks (not counting e</a:t>
            </a:r>
            <a:r>
              <a:rPr lang="en-US" sz="2000" baseline="30000" dirty="0" smtClean="0">
                <a:solidFill>
                  <a:srgbClr val="222222"/>
                </a:solidFill>
                <a:latin typeface="arial"/>
              </a:rPr>
              <a:t>−</a:t>
            </a:r>
            <a:r>
              <a:rPr lang="en-US" sz="2000" dirty="0" smtClean="0">
                <a:solidFill>
                  <a:srgbClr val="222222"/>
                </a:solidFill>
                <a:latin typeface="arial"/>
              </a:rPr>
              <a:t>).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179517"/>
            <a:ext cx="3869412" cy="42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GEM*STAR</a:t>
            </a:r>
            <a:br>
              <a:rPr lang="en-US" sz="3200" dirty="0" smtClean="0"/>
            </a:br>
            <a:r>
              <a:rPr lang="en-US" sz="3200" dirty="0" smtClean="0"/>
              <a:t>Energy Multiplier vs. Beam Energy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365" y="1283302"/>
            <a:ext cx="6710363" cy="48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021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60"/>
            <a:ext cx="8229600" cy="5111689"/>
          </a:xfrm>
        </p:spPr>
        <p:txBody>
          <a:bodyPr/>
          <a:lstStyle/>
          <a:p>
            <a:r>
              <a:rPr lang="en-US" sz="2000" dirty="0" smtClean="0"/>
              <a:t>Accelerator Driven Subcritical Reactors offer the promise to address the major problems associated with nuclear power </a:t>
            </a:r>
            <a:br>
              <a:rPr lang="en-US" sz="2000" dirty="0" smtClean="0"/>
            </a:br>
            <a:r>
              <a:rPr lang="en-US" sz="2000" dirty="0" smtClean="0"/>
              <a:t>– </a:t>
            </a:r>
            <a:r>
              <a:rPr lang="en-US" sz="2000" b="1" dirty="0" smtClean="0"/>
              <a:t>both technical and political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ADSR can be very flexible </a:t>
            </a:r>
            <a:r>
              <a:rPr lang="en-US" sz="2000" dirty="0"/>
              <a:t>in fuel: spent nuclear fuel, natural uranium, depleted uranium, </a:t>
            </a:r>
            <a:r>
              <a:rPr lang="en-US" sz="2000" dirty="0" smtClean="0"/>
              <a:t>surplus </a:t>
            </a:r>
            <a:r>
              <a:rPr lang="en-US" sz="2000" dirty="0"/>
              <a:t>weapons material</a:t>
            </a:r>
            <a:r>
              <a:rPr lang="en-US" sz="2000" dirty="0" smtClean="0"/>
              <a:t>, and thorium.</a:t>
            </a:r>
          </a:p>
          <a:p>
            <a:r>
              <a:rPr lang="en-US" sz="2000" dirty="0"/>
              <a:t>Burning the waste from current reactors can potentially extend their lifetime and turn a huge liability into highly profitable use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Burning the spent nuclear fuel from the current fleet of nuclear reactors is vastly superior to throwing away its enormous internal energy and just piling it in a hole in the ground for 100,000 years.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With </a:t>
            </a:r>
            <a:r>
              <a:rPr lang="en-US" sz="2000" b="1" dirty="0">
                <a:solidFill>
                  <a:srgbClr val="0000FF"/>
                </a:solidFill>
              </a:rPr>
              <a:t>a fleet of </a:t>
            </a:r>
            <a:r>
              <a:rPr lang="en-US" sz="2000" b="1" dirty="0" smtClean="0">
                <a:solidFill>
                  <a:srgbClr val="0000FF"/>
                </a:solidFill>
              </a:rPr>
              <a:t>systems </a:t>
            </a:r>
            <a:r>
              <a:rPr lang="en-US" sz="2000" b="1" dirty="0">
                <a:solidFill>
                  <a:srgbClr val="0000FF"/>
                </a:solidFill>
              </a:rPr>
              <a:t>like GEM*STAR there is enough uranium </a:t>
            </a:r>
            <a:r>
              <a:rPr lang="en-US" sz="2000" b="1" i="1" dirty="0">
                <a:solidFill>
                  <a:srgbClr val="0000FF"/>
                </a:solidFill>
              </a:rPr>
              <a:t>out of the ground today </a:t>
            </a:r>
            <a:r>
              <a:rPr lang="en-US" sz="2000" b="1" dirty="0">
                <a:solidFill>
                  <a:srgbClr val="0000FF"/>
                </a:solidFill>
              </a:rPr>
              <a:t>to supply the current U.S. electrical power usage for more than 1,000 years.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278"/>
            <a:ext cx="8229600" cy="4926471"/>
          </a:xfrm>
        </p:spPr>
        <p:txBody>
          <a:bodyPr/>
          <a:lstStyle/>
          <a:p>
            <a:r>
              <a:rPr lang="en-US" dirty="0" smtClean="0"/>
              <a:t>“Nuclear Reactors 101” – how they work</a:t>
            </a:r>
          </a:p>
          <a:p>
            <a:r>
              <a:rPr lang="en-US" dirty="0" smtClean="0"/>
              <a:t>Subcritical operation – avoids many problems</a:t>
            </a:r>
          </a:p>
          <a:p>
            <a:r>
              <a:rPr lang="en-US" dirty="0" smtClean="0"/>
              <a:t>Why now? – answers to historical objections to ADSR</a:t>
            </a:r>
          </a:p>
          <a:p>
            <a:r>
              <a:rPr lang="en-US" dirty="0" smtClean="0"/>
              <a:t>GEM*STAR – specific example of ADSR</a:t>
            </a:r>
          </a:p>
          <a:p>
            <a:pPr lvl="1"/>
            <a:r>
              <a:rPr lang="en-US" dirty="0" smtClean="0"/>
              <a:t>Passive safety</a:t>
            </a:r>
          </a:p>
          <a:p>
            <a:pPr lvl="1"/>
            <a:r>
              <a:rPr lang="en-US" dirty="0" smtClean="0"/>
              <a:t>Burns all nuclear waste streams, </a:t>
            </a:r>
            <a:r>
              <a:rPr lang="en-US" i="1" dirty="0" smtClean="0"/>
              <a:t>including its own</a:t>
            </a:r>
            <a:endParaRPr lang="en-US" dirty="0" smtClean="0"/>
          </a:p>
          <a:p>
            <a:pPr lvl="1"/>
            <a:r>
              <a:rPr lang="en-US" dirty="0" smtClean="0"/>
              <a:t>Extracts </a:t>
            </a:r>
            <a:r>
              <a:rPr lang="en-US" dirty="0" smtClean="0"/>
              <a:t>most of </a:t>
            </a:r>
            <a:r>
              <a:rPr lang="en-US" dirty="0" smtClean="0"/>
              <a:t>the 94% energy left in spent nuclear fuel</a:t>
            </a:r>
          </a:p>
          <a:p>
            <a:pPr lvl="1"/>
            <a:r>
              <a:rPr lang="en-US" dirty="0" smtClean="0"/>
              <a:t>Needs no isotope enrichment or reprocessing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Nov. 13, 2015  TJR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3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GEM*STAR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632"/>
            <a:ext cx="8229600" cy="5256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Safety: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Fission stops when the accelerator is turned off.</a:t>
            </a:r>
          </a:p>
          <a:p>
            <a:pPr lvl="1"/>
            <a:r>
              <a:rPr lang="en-US" dirty="0" smtClean="0"/>
              <a:t>Without fission, passive air cooling is sufficient.</a:t>
            </a:r>
          </a:p>
          <a:p>
            <a:pPr lvl="1"/>
            <a:r>
              <a:rPr lang="en-US" dirty="0" smtClean="0"/>
              <a:t>Passive response to </a:t>
            </a:r>
            <a:r>
              <a:rPr lang="en-US" dirty="0" smtClean="0"/>
              <a:t>most accident </a:t>
            </a:r>
            <a:r>
              <a:rPr lang="en-US" dirty="0" smtClean="0"/>
              <a:t>scenarios.</a:t>
            </a:r>
          </a:p>
          <a:p>
            <a:pPr lvl="1"/>
            <a:r>
              <a:rPr lang="en-US" dirty="0" smtClean="0"/>
              <a:t>Design avoids all historical reactor accident scenarios involving radioactive release.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Waste Management:</a:t>
            </a:r>
            <a:endParaRPr lang="en-US" dirty="0" smtClean="0"/>
          </a:p>
          <a:p>
            <a:pPr lvl="1"/>
            <a:r>
              <a:rPr lang="en-US" dirty="0" smtClean="0"/>
              <a:t>Burns all nuclear waste streams, </a:t>
            </a:r>
            <a:r>
              <a:rPr lang="en-US" i="1" dirty="0" smtClean="0"/>
              <a:t>including its own.</a:t>
            </a:r>
          </a:p>
          <a:p>
            <a:pPr lvl="1"/>
            <a:r>
              <a:rPr lang="en-US" dirty="0" smtClean="0"/>
              <a:t>Ultimate waste stream is &gt; two orders of magnitude smaller.</a:t>
            </a:r>
          </a:p>
          <a:p>
            <a:pPr>
              <a:spcBef>
                <a:spcPts val="0"/>
              </a:spcBef>
            </a:pPr>
            <a:r>
              <a:rPr lang="en-US" b="1" dirty="0"/>
              <a:t>Efficiency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Extracts </a:t>
            </a:r>
            <a:r>
              <a:rPr lang="en-US" dirty="0" smtClean="0"/>
              <a:t>most of </a:t>
            </a:r>
            <a:r>
              <a:rPr lang="en-US" dirty="0" smtClean="0"/>
              <a:t>the 94% energy left in spent nuclear fuel.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Proliferation Resistance:</a:t>
            </a:r>
            <a:endParaRPr lang="en-US" dirty="0" smtClean="0"/>
          </a:p>
          <a:p>
            <a:pPr lvl="1"/>
            <a:r>
              <a:rPr lang="en-US" dirty="0" smtClean="0"/>
              <a:t>Needs neither isotopic enrichment nor reprocessing.</a:t>
            </a:r>
          </a:p>
          <a:p>
            <a:pPr lvl="1"/>
            <a:r>
              <a:rPr lang="en-US" dirty="0" smtClean="0"/>
              <a:t>Waste stream is never useful to build weapons.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8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the recent </a:t>
            </a:r>
            <a:r>
              <a:rPr lang="en-US" b="1" dirty="0"/>
              <a:t>White House Summit on Nuclear </a:t>
            </a:r>
            <a:r>
              <a:rPr lang="en-US" b="1" dirty="0" smtClean="0"/>
              <a:t>Energy </a:t>
            </a:r>
            <a:r>
              <a:rPr lang="en-US" dirty="0" smtClean="0"/>
              <a:t>it was clear that nuclear energy is an important part of U.S. energy policy for the future. </a:t>
            </a:r>
          </a:p>
          <a:p>
            <a:pPr marL="0" indent="0">
              <a:buNone/>
            </a:pPr>
            <a:r>
              <a:rPr lang="en-US" dirty="0" smtClean="0"/>
              <a:t>That cannot happen without a sensible approach to the handling of nuclear waste</a:t>
            </a:r>
            <a:r>
              <a:rPr lang="en-US" baseline="30000" dirty="0" smtClean="0"/>
              <a:t>#</a:t>
            </a:r>
            <a:r>
              <a:rPr lang="en-US" dirty="0" smtClean="0"/>
              <a:t>, which we don’t have today.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ADSR is among the best approaches known.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#</a:t>
            </a:r>
            <a:r>
              <a:rPr lang="en-US" dirty="0" smtClean="0"/>
              <a:t> E.g. Illinois has a moratorium on new nuclear facilities</a:t>
            </a:r>
            <a:br>
              <a:rPr lang="en-US" dirty="0" smtClean="0"/>
            </a:br>
            <a:r>
              <a:rPr lang="en-US" dirty="0" smtClean="0"/>
              <a:t>  tied to a national policy on waste management.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8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Fission Chain Reaction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8563" y="1505816"/>
            <a:ext cx="2344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dirty="0" smtClean="0"/>
              <a:t>Each fission yields:</a:t>
            </a:r>
          </a:p>
          <a:p>
            <a:pPr marL="336550" lvl="1" indent="-168275">
              <a:buFont typeface="Arial"/>
              <a:buChar char="•"/>
            </a:pPr>
            <a:r>
              <a:rPr lang="en-US" dirty="0" smtClean="0"/>
              <a:t>2-3 fragments</a:t>
            </a:r>
          </a:p>
          <a:p>
            <a:pPr marL="336550" lvl="1" indent="-168275">
              <a:buFont typeface="Arial"/>
              <a:buChar char="•"/>
            </a:pPr>
            <a:r>
              <a:rPr lang="en-US" dirty="0" smtClean="0"/>
              <a:t>2-3 neutrons</a:t>
            </a:r>
          </a:p>
          <a:p>
            <a:pPr marL="336550" lvl="1" indent="-168275">
              <a:buFont typeface="Arial"/>
              <a:buChar char="•"/>
            </a:pPr>
            <a:r>
              <a:rPr lang="en-US" dirty="0" smtClean="0"/>
              <a:t>1-3 gammas</a:t>
            </a:r>
          </a:p>
          <a:p>
            <a:pPr marL="336550" lvl="1" indent="-168275">
              <a:buFont typeface="Arial"/>
              <a:buChar char="•"/>
            </a:pPr>
            <a:r>
              <a:rPr lang="en-US" dirty="0" smtClean="0"/>
              <a:t>Energy released</a:t>
            </a:r>
            <a:br>
              <a:rPr lang="en-US" dirty="0" smtClean="0"/>
            </a:br>
            <a:r>
              <a:rPr lang="en-US" dirty="0" smtClean="0"/>
              <a:t>~ 200 MeV</a:t>
            </a:r>
          </a:p>
          <a:p>
            <a:pPr marL="168275" lvl="1"/>
            <a:endParaRPr lang="en-US" dirty="0" smtClean="0"/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Some neutrons are lost, some are absorbed.</a:t>
            </a:r>
          </a:p>
          <a:p>
            <a:pPr marL="168275" indent="-168275">
              <a:buFont typeface="Arial"/>
              <a:buChar char="•"/>
            </a:pPr>
            <a:endParaRPr lang="en-US" dirty="0"/>
          </a:p>
          <a:p>
            <a:pPr marL="168275" indent="-168275">
              <a:buFont typeface="Arial"/>
              <a:buChar char="•"/>
            </a:pPr>
            <a:r>
              <a:rPr lang="en-US" dirty="0" smtClean="0"/>
              <a:t>Many fragments are radioactive – that is important.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8016" y="6010162"/>
            <a:ext cx="272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http://www.scienceclarified.com</a:t>
            </a:r>
            <a:endParaRPr lang="en-US" dirty="0"/>
          </a:p>
        </p:txBody>
      </p:sp>
      <p:pic>
        <p:nvPicPr>
          <p:cNvPr id="11" name="Content Placeholder 10" descr="uesc_07_img040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194"/>
          <a:stretch/>
        </p:blipFill>
        <p:spPr>
          <a:xfrm>
            <a:off x="360840" y="1191558"/>
            <a:ext cx="6270469" cy="4857886"/>
          </a:xfrm>
        </p:spPr>
      </p:pic>
      <p:sp>
        <p:nvSpPr>
          <p:cNvPr id="12" name="Line Callout 1 11"/>
          <p:cNvSpPr/>
          <p:nvPr/>
        </p:nvSpPr>
        <p:spPr>
          <a:xfrm>
            <a:off x="2309296" y="1276670"/>
            <a:ext cx="1194812" cy="746360"/>
          </a:xfrm>
          <a:prstGeom prst="borderCallout1">
            <a:avLst>
              <a:gd name="adj1" fmla="val 107173"/>
              <a:gd name="adj2" fmla="val 46231"/>
              <a:gd name="adj3" fmla="val 264110"/>
              <a:gd name="adj4" fmla="val -82168"/>
            </a:avLst>
          </a:prstGeom>
          <a:solidFill>
            <a:srgbClr val="FFFF00"/>
          </a:solidFill>
          <a:ln w="19050">
            <a:solidFill>
              <a:srgbClr val="3366FF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Fuel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Nuclei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>
            <a:off x="2906702" y="2023030"/>
            <a:ext cx="0" cy="726717"/>
          </a:xfrm>
          <a:prstGeom prst="straightConnector1">
            <a:avLst/>
          </a:prstGeom>
          <a:solidFill>
            <a:srgbClr val="FFFF00"/>
          </a:solidFill>
          <a:ln w="19050">
            <a:solidFill>
              <a:srgbClr val="3366FF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>
            <a:off x="2906702" y="2023030"/>
            <a:ext cx="1453351" cy="124392"/>
          </a:xfrm>
          <a:prstGeom prst="straightConnector1">
            <a:avLst/>
          </a:prstGeom>
          <a:solidFill>
            <a:srgbClr val="FFFF00"/>
          </a:solidFill>
          <a:ln w="19050">
            <a:solidFill>
              <a:srgbClr val="3366FF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Line Callout 1 21"/>
          <p:cNvSpPr/>
          <p:nvPr/>
        </p:nvSpPr>
        <p:spPr>
          <a:xfrm>
            <a:off x="916692" y="4926184"/>
            <a:ext cx="1194812" cy="746360"/>
          </a:xfrm>
          <a:prstGeom prst="borderCallout1">
            <a:avLst>
              <a:gd name="adj1" fmla="val -1599"/>
              <a:gd name="adj2" fmla="val 49519"/>
              <a:gd name="adj3" fmla="val -86766"/>
              <a:gd name="adj4" fmla="val 80016"/>
            </a:avLst>
          </a:prstGeom>
          <a:solidFill>
            <a:srgbClr val="FFFF00"/>
          </a:solidFill>
          <a:ln w="19050">
            <a:solidFill>
              <a:srgbClr val="3366FF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Fission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Fragments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06702" y="2075406"/>
            <a:ext cx="0" cy="726717"/>
          </a:xfrm>
          <a:prstGeom prst="straightConnector1">
            <a:avLst/>
          </a:prstGeom>
          <a:solidFill>
            <a:srgbClr val="FFFF00"/>
          </a:solidFill>
          <a:ln w="19050">
            <a:solidFill>
              <a:srgbClr val="3366FF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2" name="Line Callout 1 31"/>
          <p:cNvSpPr/>
          <p:nvPr/>
        </p:nvSpPr>
        <p:spPr>
          <a:xfrm>
            <a:off x="3015281" y="5251634"/>
            <a:ext cx="1194812" cy="420910"/>
          </a:xfrm>
          <a:prstGeom prst="borderCallout1">
            <a:avLst>
              <a:gd name="adj1" fmla="val -1599"/>
              <a:gd name="adj2" fmla="val 49519"/>
              <a:gd name="adj3" fmla="val -158316"/>
              <a:gd name="adj4" fmla="val 96453"/>
            </a:avLst>
          </a:prstGeom>
          <a:solidFill>
            <a:srgbClr val="FFFF00"/>
          </a:solidFill>
          <a:ln w="19050">
            <a:solidFill>
              <a:srgbClr val="3366FF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Neutrons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0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Criticality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38" y="1125538"/>
            <a:ext cx="8505912" cy="5256212"/>
          </a:xfrm>
        </p:spPr>
        <p:txBody>
          <a:bodyPr/>
          <a:lstStyle/>
          <a:p>
            <a:pPr marL="173038" indent="-173038"/>
            <a:r>
              <a:rPr lang="en-US" dirty="0" smtClean="0"/>
              <a:t>A key parameter of a nuclear reactor is the </a:t>
            </a:r>
            <a:r>
              <a:rPr lang="en-US" i="1" dirty="0" smtClean="0"/>
              <a:t>criticality factor:</a:t>
            </a:r>
          </a:p>
          <a:p>
            <a:pPr marL="173038" indent="-173038"/>
            <a:endParaRPr lang="en-US" sz="5400" dirty="0" smtClean="0"/>
          </a:p>
          <a:p>
            <a:pPr marL="173038" indent="-173038">
              <a:spcBef>
                <a:spcPts val="1200"/>
              </a:spcBef>
            </a:pPr>
            <a:r>
              <a:rPr lang="en-US" dirty="0" smtClean="0"/>
              <a:t>k depends on the fuel mixture, the geometry, and the probability of a neutron inducing fission vs. being absorbed.</a:t>
            </a:r>
          </a:p>
          <a:p>
            <a:pPr marL="173038" indent="-173038">
              <a:spcBef>
                <a:spcPts val="1200"/>
              </a:spcBef>
            </a:pPr>
            <a:r>
              <a:rPr lang="en-US" dirty="0" smtClean="0"/>
              <a:t>If k&gt;1 the reaction grows without bound until something stops it (typically the system exploding violently). </a:t>
            </a:r>
            <a:r>
              <a:rPr lang="en-US" b="1" dirty="0" smtClean="0"/>
              <a:t>Bomb.</a:t>
            </a:r>
            <a:endParaRPr lang="en-US" dirty="0" smtClean="0"/>
          </a:p>
          <a:p>
            <a:pPr marL="173038" indent="-173038">
              <a:spcBef>
                <a:spcPts val="1200"/>
              </a:spcBef>
            </a:pPr>
            <a:r>
              <a:rPr lang="en-US" dirty="0" smtClean="0"/>
              <a:t>If k&lt;1 the reaction stops, typically in less than 1 second.</a:t>
            </a:r>
            <a:br>
              <a:rPr lang="en-US" dirty="0" smtClean="0"/>
            </a:br>
            <a:r>
              <a:rPr lang="en-US" b="1" dirty="0" smtClean="0"/>
              <a:t>Subcritical reactor.</a:t>
            </a:r>
            <a:endParaRPr lang="en-US" dirty="0" smtClean="0"/>
          </a:p>
          <a:p>
            <a:pPr marL="173038" indent="-173038">
              <a:spcBef>
                <a:spcPts val="1200"/>
              </a:spcBef>
            </a:pPr>
            <a:r>
              <a:rPr lang="en-US" dirty="0" smtClean="0"/>
              <a:t>All current reactors operate with k=1, maintained within about 1 part per million. </a:t>
            </a:r>
            <a:r>
              <a:rPr lang="en-US" b="1" dirty="0" smtClean="0"/>
              <a:t>Critical reactor.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585409"/>
            <a:ext cx="7340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Neutron Moderation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neutrons emitted from a fission are </a:t>
            </a:r>
            <a:r>
              <a:rPr lang="en-US" i="1" dirty="0" smtClean="0"/>
              <a:t>fast neutrons </a:t>
            </a:r>
            <a:r>
              <a:rPr lang="en-US" dirty="0" smtClean="0"/>
              <a:t>with kinetic energies of 1-10 MeV.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a typical reactor fuel mixture, fast neutrons are more likely to be absorbed than to induce fission.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That makes k=1 difficult to achieve with fast neutrons.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 </a:t>
            </a:r>
            <a:r>
              <a:rPr lang="en-US" i="1" dirty="0" smtClean="0"/>
              <a:t>moderator</a:t>
            </a:r>
            <a:r>
              <a:rPr lang="en-US" dirty="0" smtClean="0"/>
              <a:t> is used to slow the neutrons down to become </a:t>
            </a:r>
            <a:r>
              <a:rPr lang="en-US" i="1" dirty="0" smtClean="0"/>
              <a:t>thermal neutrons</a:t>
            </a:r>
            <a:r>
              <a:rPr lang="en-US" dirty="0" smtClean="0"/>
              <a:t> (&lt; 1 eV), via elastic collisions.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Thermal neutrons are much more likely to induce fission.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Moderators have low A and low neutron absorption.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Typical moderators: water, heavy water, and graphite.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geometry is important.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Delayed Neutrons – Needed for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Neutron-induced fission occurs within femtoseconds; neutron moderation and transport takes microseconds.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That is too fast to be able to control the reaction.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Fortunately many fission products are radioactive, and some of them emit neutrons with a delay from milliseconds to minutes– typically 0.6−0.8% of the neutron flux.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reactor operating point is set to be </a:t>
            </a:r>
            <a:r>
              <a:rPr lang="en-US" u="sng" dirty="0" smtClean="0"/>
              <a:t>subcritical</a:t>
            </a:r>
            <a:r>
              <a:rPr lang="en-US" dirty="0" smtClean="0"/>
              <a:t> for the fission neutrons alone, but </a:t>
            </a:r>
            <a:r>
              <a:rPr lang="en-US" u="sng" dirty="0" smtClean="0"/>
              <a:t>critical</a:t>
            </a:r>
            <a:r>
              <a:rPr lang="en-US" dirty="0" smtClean="0"/>
              <a:t> when the delayed neutrons are included.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This is slow enough that control can be maintained.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4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Cooling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The reactor must be maintained at k=1 to operate.</a:t>
            </a:r>
          </a:p>
          <a:p>
            <a:pPr>
              <a:spcBef>
                <a:spcPts val="600"/>
              </a:spcBef>
            </a:pPr>
            <a:r>
              <a:rPr lang="en-US" i="1" dirty="0" smtClean="0"/>
              <a:t>Control rods </a:t>
            </a:r>
            <a:r>
              <a:rPr lang="en-US" dirty="0" smtClean="0"/>
              <a:t>are used, which are made of powerful neutron absorbers. With them fully inserted, k&lt;&lt;1.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 operation, the control rods are partially withdrawn to set the operating point (where k=1).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At the operating point, higher temperature will reduce k, while cooling down will increase it (combination of thermal expansion and moderation efficiency).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Thus the reactor will automatically generate enough power to maintain its temperature – if you increase the cooling capacity it will increase power, etc.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control rods can be inserted at any time to shut down the reactor.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Fuel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As a reactor operates, some of the fissionable portion of its fuel is burned, and fission fragments build up in the fuel rods.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Some fission fragments are powerful neutron absorbers.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So the control rods must be gradually withdrawn to maintain the operating point.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Typically every 12-18 months, ¼-⅓ of the fuel rods are replaced</a:t>
            </a:r>
            <a:r>
              <a:rPr lang="en-US" dirty="0"/>
              <a:t>. They </a:t>
            </a:r>
            <a:r>
              <a:rPr lang="en-US" dirty="0" smtClean="0"/>
              <a:t>still contain ~ </a:t>
            </a:r>
            <a:r>
              <a:rPr lang="en-US" dirty="0"/>
              <a:t>94% of </a:t>
            </a:r>
            <a:r>
              <a:rPr lang="en-US" dirty="0" smtClean="0"/>
              <a:t>their initial </a:t>
            </a:r>
            <a:r>
              <a:rPr lang="en-US" dirty="0"/>
              <a:t>energy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spent fuel rods are stored on-site, usually with water cooling to remove the decay heat from their residual radioactivity.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That radioactivity remains dangerous for &gt; 100,000 years.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1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Reactors </a:t>
            </a:r>
            <a:r>
              <a:rPr lang="en-US" dirty="0" smtClean="0"/>
              <a:t>101</a:t>
            </a:r>
            <a:br>
              <a:rPr lang="en-US" dirty="0" smtClean="0"/>
            </a:br>
            <a:r>
              <a:rPr lang="en-US" sz="280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590"/>
            <a:ext cx="8229600" cy="5046159"/>
          </a:xfrm>
        </p:spPr>
        <p:txBody>
          <a:bodyPr/>
          <a:lstStyle/>
          <a:p>
            <a:r>
              <a:rPr lang="en-US" dirty="0" smtClean="0"/>
              <a:t>Nuclear reactors depend on many details of nuclear physics. Fortunately that is now very well known.</a:t>
            </a:r>
          </a:p>
          <a:p>
            <a:r>
              <a:rPr lang="en-US" dirty="0" smtClean="0"/>
              <a:t>They must operate at k=1.000000 ± 0.000001.</a:t>
            </a:r>
            <a:br>
              <a:rPr lang="en-US" dirty="0" smtClean="0"/>
            </a:br>
            <a:r>
              <a:rPr lang="en-US" dirty="0" smtClean="0"/>
              <a:t>Fortunately this is possible.</a:t>
            </a:r>
          </a:p>
          <a:p>
            <a:r>
              <a:rPr lang="en-US" dirty="0" smtClean="0"/>
              <a:t>They depend on </a:t>
            </a:r>
            <a:r>
              <a:rPr lang="en-US" baseline="30000" dirty="0" smtClean="0"/>
              <a:t>235</a:t>
            </a:r>
            <a:r>
              <a:rPr lang="en-US" dirty="0" smtClean="0"/>
              <a:t>U, which is difficult to obtain and of limited supply on earth. Isotopic enrichment is required, which makes it intimately connected with concerns about nuclear weapons proliferation.</a:t>
            </a:r>
          </a:p>
          <a:p>
            <a:r>
              <a:rPr lang="en-US" dirty="0" smtClean="0"/>
              <a:t>There are significant concerns about safety.</a:t>
            </a:r>
          </a:p>
          <a:p>
            <a:r>
              <a:rPr lang="en-US" dirty="0" smtClean="0"/>
              <a:t>But the big problem is that the U.S. has no viable plan for the handling of nuclear waste.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Nov. 13, 2015  TJR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ADSR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5A5C2-52D3-4C47-9F20-73F420D6BFA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7777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Template.potx</Template>
  <TotalTime>8081</TotalTime>
  <Words>1378</Words>
  <Application>Microsoft Macintosh PowerPoint</Application>
  <PresentationFormat>On-screen Show (4:3)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 Template</vt:lpstr>
      <vt:lpstr>Accelerator Driven Subcritical Reactors  Introducing GEM*STAR – A Particularly Advantageous Example</vt:lpstr>
      <vt:lpstr>Outline</vt:lpstr>
      <vt:lpstr>Nuclear Reactors 101 Fission Chain Reaction</vt:lpstr>
      <vt:lpstr>Nuclear Reactors 101 Criticality Factor</vt:lpstr>
      <vt:lpstr>Nuclear Reactors 101 Neutron Moderation</vt:lpstr>
      <vt:lpstr>Nuclear Reactors 101 Delayed Neutrons – Needed for Control</vt:lpstr>
      <vt:lpstr>Nuclear Reactors 101 Cooling and Control</vt:lpstr>
      <vt:lpstr>Nuclear Reactors 101 Fuel Handling</vt:lpstr>
      <vt:lpstr>Nuclear Reactors 101 Summary</vt:lpstr>
      <vt:lpstr>Subcritical Operation</vt:lpstr>
      <vt:lpstr>Why now? Answers to Historical Objections to ADSR</vt:lpstr>
      <vt:lpstr>GEM*STAR</vt:lpstr>
      <vt:lpstr>GEM*STAR Molten Salt Fuel</vt:lpstr>
      <vt:lpstr>GEM*STAR</vt:lpstr>
      <vt:lpstr>GEM*STAR Advantages</vt:lpstr>
      <vt:lpstr>GEM*STAR</vt:lpstr>
      <vt:lpstr>GEM*STAR Simulation Using MuSim</vt:lpstr>
      <vt:lpstr>GEM*STAR Energy Multiplier vs. Beam Energy</vt:lpstr>
      <vt:lpstr>Summary</vt:lpstr>
      <vt:lpstr>Summary – GEM*STAR</vt:lpstr>
      <vt:lpstr>Summary – Future</vt:lpstr>
    </vt:vector>
  </TitlesOfParts>
  <Company>Muons Inc. / 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MDI 2</dc:title>
  <dc:creator>Tom Roberts</dc:creator>
  <cp:lastModifiedBy>Tom Roberts</cp:lastModifiedBy>
  <cp:revision>125</cp:revision>
  <dcterms:created xsi:type="dcterms:W3CDTF">2011-06-28T14:34:25Z</dcterms:created>
  <dcterms:modified xsi:type="dcterms:W3CDTF">2015-11-13T04:48:47Z</dcterms:modified>
</cp:coreProperties>
</file>