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9" r:id="rId6"/>
    <p:sldId id="260" r:id="rId7"/>
    <p:sldId id="268" r:id="rId8"/>
    <p:sldId id="270" r:id="rId9"/>
    <p:sldId id="271" r:id="rId10"/>
    <p:sldId id="283" r:id="rId11"/>
    <p:sldId id="274" r:id="rId12"/>
    <p:sldId id="287" r:id="rId13"/>
    <p:sldId id="286" r:id="rId14"/>
    <p:sldId id="288" r:id="rId15"/>
    <p:sldId id="289" r:id="rId16"/>
    <p:sldId id="290" r:id="rId17"/>
    <p:sldId id="291" r:id="rId18"/>
    <p:sldId id="292" r:id="rId19"/>
    <p:sldId id="293" r:id="rId20"/>
    <p:sldId id="295" r:id="rId21"/>
    <p:sldId id="294" r:id="rId22"/>
    <p:sldId id="296" r:id="rId23"/>
    <p:sldId id="297" r:id="rId24"/>
    <p:sldId id="298" r:id="rId25"/>
    <p:sldId id="299" r:id="rId26"/>
    <p:sldId id="30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37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C4102-81A8-3D4D-A4E3-91CB7ACFC28F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ACDA1-9072-6445-8FA8-05EB07AC9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4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Lucida Grande"/>
              <a:ea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6C479E-2471-45F0-9836-046BD86ED44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31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8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23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12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40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2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2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08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02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78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94C5F-D61B-4D27-BD42-2ACFB3329ABD}" type="datetimeFigureOut">
              <a:rPr lang="en-GB" smtClean="0"/>
              <a:t>12/11/2015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C1E01-A58E-4C24-8281-EDB15777E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70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r>
              <a:rPr lang="en-GB" b="1" dirty="0"/>
              <a:t>High Power Proton Linac Development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Ciprian Plostinar, STFC</a:t>
            </a:r>
          </a:p>
          <a:p>
            <a:endParaRPr lang="en-GB" dirty="0" smtClean="0"/>
          </a:p>
          <a:p>
            <a:r>
              <a:rPr lang="en-GB" sz="2400" dirty="0" smtClean="0"/>
              <a:t>- PASI Meeting, 12 November 2015, </a:t>
            </a:r>
            <a:r>
              <a:rPr lang="en-GB" sz="2400" dirty="0" err="1" smtClean="0"/>
              <a:t>Fermilab</a:t>
            </a:r>
            <a:r>
              <a:rPr lang="en-GB" sz="2400" dirty="0" smtClean="0"/>
              <a:t> -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1388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ISIS Today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1484784"/>
            <a:ext cx="4680520" cy="2116832"/>
          </a:xfrm>
        </p:spPr>
        <p:txBody>
          <a:bodyPr>
            <a:noAutofit/>
          </a:bodyPr>
          <a:lstStyle/>
          <a:p>
            <a:pPr marL="97200" lvl="1" indent="0">
              <a:buNone/>
            </a:pPr>
            <a:r>
              <a:rPr lang="en-GB" sz="2400" dirty="0" smtClean="0"/>
              <a:t>Upgrades:</a:t>
            </a:r>
          </a:p>
          <a:p>
            <a:pPr marL="97200" lvl="1" indent="0">
              <a:buNone/>
            </a:pPr>
            <a:r>
              <a:rPr lang="en-GB" sz="2400" dirty="0" smtClean="0"/>
              <a:t>   - Maintain current capabilities</a:t>
            </a:r>
          </a:p>
          <a:p>
            <a:pPr marL="97200" lvl="1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- Demand </a:t>
            </a:r>
            <a:r>
              <a:rPr lang="en-GB" sz="2400" dirty="0"/>
              <a:t>for </a:t>
            </a:r>
            <a:r>
              <a:rPr lang="en-GB" sz="2400" dirty="0" smtClean="0"/>
              <a:t>high </a:t>
            </a:r>
            <a:r>
              <a:rPr lang="en-GB" sz="2400" dirty="0"/>
              <a:t>power </a:t>
            </a:r>
            <a:r>
              <a:rPr lang="en-GB" sz="2400" dirty="0" smtClean="0"/>
              <a:t>beams</a:t>
            </a:r>
          </a:p>
          <a:p>
            <a:pPr marL="97200" lvl="1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- ISIS </a:t>
            </a:r>
            <a:r>
              <a:rPr lang="en-GB" sz="2400" dirty="0"/>
              <a:t>is an aging </a:t>
            </a:r>
            <a:r>
              <a:rPr lang="en-GB" sz="2400" dirty="0" smtClean="0"/>
              <a:t>machine</a:t>
            </a:r>
          </a:p>
          <a:p>
            <a:pPr marL="97200" lvl="1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- Various upgrade scenarios</a:t>
            </a:r>
            <a:endParaRPr lang="en-GB" sz="2400" dirty="0"/>
          </a:p>
          <a:p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28718"/>
              </p:ext>
            </p:extLst>
          </p:nvPr>
        </p:nvGraphicFramePr>
        <p:xfrm>
          <a:off x="5004049" y="4116281"/>
          <a:ext cx="3744415" cy="2481071"/>
        </p:xfrm>
        <a:graphic>
          <a:graphicData uri="http://schemas.openxmlformats.org/drawingml/2006/table">
            <a:tbl>
              <a:tblPr/>
              <a:tblGrid>
                <a:gridCol w="1248138"/>
                <a:gridCol w="1225556"/>
                <a:gridCol w="1270721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202.5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0.2-0.25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1-1.25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&lt;20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~55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77072"/>
            <a:ext cx="3240360" cy="249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4932040" y="1196752"/>
            <a:ext cx="3888432" cy="2762128"/>
            <a:chOff x="4932040" y="1196752"/>
            <a:chExt cx="3888432" cy="27621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040" y="1196752"/>
              <a:ext cx="3888432" cy="27621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292080" y="3356992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523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ISIS Linac Today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988" y="1557338"/>
            <a:ext cx="489108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557338"/>
            <a:ext cx="393065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2268538" y="5661025"/>
            <a:ext cx="1295400" cy="576263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13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Two Linac Upgrade Options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High </a:t>
            </a:r>
            <a:r>
              <a:rPr lang="en-GB" dirty="0"/>
              <a:t>power adds severe constraints</a:t>
            </a:r>
          </a:p>
          <a:p>
            <a:pPr lvl="1"/>
            <a:r>
              <a:rPr lang="en-GB" dirty="0" err="1"/>
              <a:t>Emittance</a:t>
            </a:r>
            <a:r>
              <a:rPr lang="en-GB" dirty="0"/>
              <a:t> growth, halo </a:t>
            </a:r>
            <a:r>
              <a:rPr lang="en-GB" dirty="0" smtClean="0"/>
              <a:t>formation, </a:t>
            </a:r>
            <a:r>
              <a:rPr lang="en-GB" dirty="0"/>
              <a:t>etc. </a:t>
            </a:r>
          </a:p>
          <a:p>
            <a:r>
              <a:rPr lang="en-GB" dirty="0"/>
              <a:t>Strict design </a:t>
            </a:r>
            <a:r>
              <a:rPr lang="en-GB" dirty="0" smtClean="0"/>
              <a:t>laws</a:t>
            </a:r>
          </a:p>
          <a:p>
            <a:r>
              <a:rPr lang="en-GB" dirty="0" smtClean="0"/>
              <a:t>Beam loss </a:t>
            </a:r>
            <a:r>
              <a:rPr lang="en-GB" dirty="0" smtClean="0"/>
              <a:t>mitigation</a:t>
            </a:r>
          </a:p>
          <a:p>
            <a:pPr lvl="1"/>
            <a:r>
              <a:rPr lang="en-GB" dirty="0" smtClean="0"/>
              <a:t>1 W/m?</a:t>
            </a:r>
            <a:endParaRPr lang="en-GB" dirty="0" smtClean="0"/>
          </a:p>
          <a:p>
            <a:r>
              <a:rPr lang="en-GB" dirty="0" smtClean="0"/>
              <a:t>Suitable structures</a:t>
            </a:r>
          </a:p>
          <a:p>
            <a:pPr lvl="1"/>
            <a:r>
              <a:rPr lang="en-GB" dirty="0"/>
              <a:t>Normal Conducting </a:t>
            </a:r>
            <a:r>
              <a:rPr lang="en-GB" dirty="0" err="1"/>
              <a:t>vs</a:t>
            </a:r>
            <a:r>
              <a:rPr lang="en-GB" dirty="0"/>
              <a:t> </a:t>
            </a:r>
            <a:r>
              <a:rPr lang="en-GB" dirty="0" smtClean="0"/>
              <a:t>Superconducting</a:t>
            </a:r>
            <a:endParaRPr lang="en-GB" dirty="0" smtClean="0"/>
          </a:p>
          <a:p>
            <a:pPr lvl="1"/>
            <a:r>
              <a:rPr lang="en-GB" dirty="0" smtClean="0"/>
              <a:t>Efficiency</a:t>
            </a:r>
            <a:endParaRPr lang="en-GB" dirty="0"/>
          </a:p>
          <a:p>
            <a:r>
              <a:rPr lang="en-GB" dirty="0" smtClean="0"/>
              <a:t>Technology choice</a:t>
            </a:r>
          </a:p>
          <a:p>
            <a:r>
              <a:rPr lang="en-GB" dirty="0" smtClean="0"/>
              <a:t>Frequency choice</a:t>
            </a:r>
          </a:p>
          <a:p>
            <a:r>
              <a:rPr lang="en-GB" dirty="0" smtClean="0"/>
              <a:t>Etc</a:t>
            </a:r>
            <a:r>
              <a:rPr lang="en-GB" dirty="0" smtClean="0"/>
              <a:t>.</a:t>
            </a:r>
          </a:p>
          <a:p>
            <a:r>
              <a:rPr lang="en-GB" dirty="0" smtClean="0"/>
              <a:t>Two options:</a:t>
            </a:r>
          </a:p>
          <a:p>
            <a:pPr lvl="1"/>
            <a:r>
              <a:rPr lang="en-US" dirty="0"/>
              <a:t>180 MeV Normal Conducting</a:t>
            </a:r>
          </a:p>
          <a:p>
            <a:pPr lvl="1"/>
            <a:r>
              <a:rPr lang="en-US" dirty="0"/>
              <a:t>800 MeV </a:t>
            </a:r>
            <a:r>
              <a:rPr lang="en-US" dirty="0" smtClean="0"/>
              <a:t>Superconducting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25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780" y="1556792"/>
            <a:ext cx="5866556" cy="22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962811"/>
              </p:ext>
            </p:extLst>
          </p:nvPr>
        </p:nvGraphicFramePr>
        <p:xfrm>
          <a:off x="2123728" y="4149080"/>
          <a:ext cx="4680520" cy="2095499"/>
        </p:xfrm>
        <a:graphic>
          <a:graphicData uri="http://schemas.openxmlformats.org/drawingml/2006/table">
            <a:tbl>
              <a:tblPr/>
              <a:tblGrid>
                <a:gridCol w="2447487"/>
                <a:gridCol w="1451472"/>
                <a:gridCol w="781561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GB" sz="1100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MeV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324/648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 – 1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 – 5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54 - 540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CCL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~99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68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36912"/>
            <a:ext cx="4536504" cy="168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87906"/>
            <a:ext cx="3672408" cy="24254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4" y="1133227"/>
            <a:ext cx="33464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48" y="764704"/>
            <a:ext cx="2806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994" y="2636912"/>
            <a:ext cx="4210510" cy="16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4293096"/>
            <a:ext cx="3384376" cy="24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37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122037"/>
            <a:ext cx="6624736" cy="2403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35863"/>
            <a:ext cx="6552728" cy="24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4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50" y="4005064"/>
            <a:ext cx="7592474" cy="2016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340768"/>
            <a:ext cx="3139056" cy="2231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603" y="1354277"/>
            <a:ext cx="2932901" cy="22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7" y="1342320"/>
            <a:ext cx="3022784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997135"/>
            <a:ext cx="4283968" cy="3592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628800"/>
            <a:ext cx="4568303" cy="43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1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800 MeV Linac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534105"/>
              </p:ext>
            </p:extLst>
          </p:nvPr>
        </p:nvGraphicFramePr>
        <p:xfrm>
          <a:off x="1547664" y="4141813"/>
          <a:ext cx="5472608" cy="2095499"/>
        </p:xfrm>
        <a:graphic>
          <a:graphicData uri="http://schemas.openxmlformats.org/drawingml/2006/table">
            <a:tbl>
              <a:tblPr/>
              <a:tblGrid>
                <a:gridCol w="1825246"/>
                <a:gridCol w="1823994"/>
                <a:gridCol w="1823368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GB" sz="1100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MeV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324/648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 – 1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 – 5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CCL, SCL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~244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" y="1684839"/>
            <a:ext cx="7812360" cy="217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33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800 MeV Linac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73647"/>
            <a:ext cx="7380312" cy="143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6" y="4324574"/>
            <a:ext cx="4741860" cy="2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3" y="1222792"/>
            <a:ext cx="7364837" cy="1126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248108"/>
            <a:ext cx="3559342" cy="256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6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The Big Picture: </a:t>
            </a:r>
            <a:br>
              <a:rPr lang="en-GB" sz="3200" dirty="0" smtClean="0"/>
            </a:br>
            <a:r>
              <a:rPr lang="en-GB" sz="3200" dirty="0" smtClean="0"/>
              <a:t>Global Demand for High Power Beams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Spallation Neutron </a:t>
            </a:r>
            <a:r>
              <a:rPr lang="en-GB" dirty="0" smtClean="0"/>
              <a:t>Sources</a:t>
            </a:r>
          </a:p>
          <a:p>
            <a:pPr lvl="1"/>
            <a:r>
              <a:rPr lang="en-GB" dirty="0" smtClean="0"/>
              <a:t>ISIS </a:t>
            </a:r>
            <a:r>
              <a:rPr lang="en-GB" dirty="0"/>
              <a:t>(UK), SINQ@PSI (</a:t>
            </a:r>
            <a:r>
              <a:rPr lang="en-GB" dirty="0" smtClean="0"/>
              <a:t>CH), SNS </a:t>
            </a:r>
            <a:r>
              <a:rPr lang="en-GB" dirty="0"/>
              <a:t>(USA</a:t>
            </a:r>
            <a:r>
              <a:rPr lang="en-GB" dirty="0" smtClean="0"/>
              <a:t>), J-PARC </a:t>
            </a:r>
            <a:r>
              <a:rPr lang="en-GB" dirty="0"/>
              <a:t>(JP), LANSCE (</a:t>
            </a:r>
            <a:r>
              <a:rPr lang="en-GB" dirty="0" smtClean="0"/>
              <a:t>USA), CSNS </a:t>
            </a:r>
            <a:r>
              <a:rPr lang="en-GB" dirty="0"/>
              <a:t>(CN), ESS (SE</a:t>
            </a:r>
            <a:r>
              <a:rPr lang="en-GB" dirty="0" smtClean="0"/>
              <a:t>)</a:t>
            </a:r>
          </a:p>
          <a:p>
            <a:r>
              <a:rPr lang="en-GB" dirty="0"/>
              <a:t>Radioactive Ion Beams (RIB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FAIR@GSI (DE</a:t>
            </a:r>
            <a:r>
              <a:rPr lang="en-GB" dirty="0"/>
              <a:t>), FRIB (USA), EURISOL (Europe), </a:t>
            </a:r>
            <a:r>
              <a:rPr lang="en-GB" dirty="0" smtClean="0"/>
              <a:t>ISOLDE (CH</a:t>
            </a:r>
            <a:r>
              <a:rPr lang="en-GB" dirty="0"/>
              <a:t>), RIKEN (JP), SPIRAL2 (FR), SPES (IT), SARAF (IL</a:t>
            </a:r>
            <a:r>
              <a:rPr lang="en-GB" dirty="0" smtClean="0"/>
              <a:t>), etc.</a:t>
            </a:r>
          </a:p>
          <a:p>
            <a:r>
              <a:rPr lang="en-GB" dirty="0"/>
              <a:t>Material Irradiation Facilities (MIF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IFMIF-EVEDA</a:t>
            </a:r>
            <a:r>
              <a:rPr lang="en-GB" dirty="0"/>
              <a:t>, IFMIF and FAFNIR(Global </a:t>
            </a:r>
            <a:r>
              <a:rPr lang="en-GB" dirty="0" smtClean="0"/>
              <a:t>effort).</a:t>
            </a:r>
          </a:p>
          <a:p>
            <a:r>
              <a:rPr lang="en-GB" dirty="0"/>
              <a:t>Secondary Beams (Neutrino/</a:t>
            </a:r>
            <a:r>
              <a:rPr lang="en-GB" dirty="0" err="1"/>
              <a:t>Muon</a:t>
            </a:r>
            <a:r>
              <a:rPr lang="en-GB" dirty="0"/>
              <a:t>/</a:t>
            </a:r>
            <a:r>
              <a:rPr lang="en-GB" dirty="0" err="1"/>
              <a:t>Kaon</a:t>
            </a:r>
            <a:r>
              <a:rPr lang="en-GB" dirty="0"/>
              <a:t> Factories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Linac4/SPL@CERN (CH), </a:t>
            </a:r>
            <a:r>
              <a:rPr lang="en-GB" dirty="0"/>
              <a:t>PIP-II </a:t>
            </a:r>
            <a:r>
              <a:rPr lang="en-GB" dirty="0" smtClean="0"/>
              <a:t>at </a:t>
            </a:r>
            <a:r>
              <a:rPr lang="en-GB" dirty="0" err="1" smtClean="0"/>
              <a:t>Fermilab</a:t>
            </a:r>
            <a:r>
              <a:rPr lang="en-GB" dirty="0" smtClean="0"/>
              <a:t>, (IDS-NF </a:t>
            </a:r>
            <a:r>
              <a:rPr lang="en-GB" dirty="0"/>
              <a:t>(Global </a:t>
            </a:r>
            <a:r>
              <a:rPr lang="en-GB" dirty="0" smtClean="0"/>
              <a:t>effort</a:t>
            </a:r>
            <a:r>
              <a:rPr lang="en-GB" dirty="0"/>
              <a:t>), UKNF (UK</a:t>
            </a:r>
            <a:r>
              <a:rPr lang="en-GB" dirty="0" smtClean="0"/>
              <a:t>))</a:t>
            </a:r>
          </a:p>
          <a:p>
            <a:r>
              <a:rPr lang="en-GB" dirty="0"/>
              <a:t>Accelerator Driven Subcritical Reactors (ADSR</a:t>
            </a:r>
            <a:r>
              <a:rPr lang="en-GB" dirty="0" smtClean="0"/>
              <a:t>).</a:t>
            </a:r>
          </a:p>
          <a:p>
            <a:pPr lvl="1"/>
            <a:r>
              <a:rPr lang="en-GB" dirty="0" smtClean="0"/>
              <a:t>ADS </a:t>
            </a:r>
            <a:r>
              <a:rPr lang="en-GB" dirty="0"/>
              <a:t>(CN), MYRRHA (BE), </a:t>
            </a:r>
            <a:r>
              <a:rPr lang="en-GB" dirty="0" err="1"/>
              <a:t>ThorEA</a:t>
            </a:r>
            <a:r>
              <a:rPr lang="en-GB" dirty="0"/>
              <a:t> (UK</a:t>
            </a:r>
            <a:r>
              <a:rPr lang="en-GB" dirty="0" smtClean="0"/>
              <a:t>).</a:t>
            </a:r>
          </a:p>
          <a:p>
            <a:r>
              <a:rPr lang="en-GB" dirty="0"/>
              <a:t>Accelerator Driven Transmutation of Radioactive Waste (ATW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TRASCO (IT)</a:t>
            </a:r>
          </a:p>
          <a:p>
            <a:r>
              <a:rPr lang="en-GB" dirty="0"/>
              <a:t>Accelerator Production of Tritium (APT). </a:t>
            </a:r>
            <a:endParaRPr lang="en-GB" dirty="0" smtClean="0"/>
          </a:p>
          <a:p>
            <a:pPr lvl="1"/>
            <a:r>
              <a:rPr lang="en-GB" dirty="0" smtClean="0"/>
              <a:t>APT@LANL </a:t>
            </a:r>
            <a:r>
              <a:rPr lang="en-GB" dirty="0"/>
              <a:t>(USA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461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800 MeV Linac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109976"/>
            <a:ext cx="6480720" cy="2336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8" y="1484784"/>
            <a:ext cx="6432548" cy="2337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124744"/>
            <a:ext cx="2299269" cy="187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3" y="2996952"/>
            <a:ext cx="2304256" cy="1887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1" y="4926012"/>
            <a:ext cx="2160240" cy="18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5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800 MeV Linac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700808"/>
            <a:ext cx="4248472" cy="4059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" y="1815404"/>
            <a:ext cx="4716016" cy="38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5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Power/Intensity Linac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Generic beam dynamics studies of ultimate intensity limits in proton linacs</a:t>
            </a:r>
          </a:p>
          <a:p>
            <a:pPr lvl="1"/>
            <a:r>
              <a:rPr lang="en-US" dirty="0" smtClean="0"/>
              <a:t>RAL-JAI-Industry </a:t>
            </a:r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More details at IPAC’16</a:t>
            </a:r>
            <a:endParaRPr lang="en-US" dirty="0" smtClean="0"/>
          </a:p>
          <a:p>
            <a:r>
              <a:rPr lang="en-US" dirty="0" smtClean="0"/>
              <a:t>Parameter space</a:t>
            </a:r>
          </a:p>
          <a:p>
            <a:pPr lvl="1"/>
            <a:r>
              <a:rPr lang="en-US" dirty="0" smtClean="0"/>
              <a:t>Energy: Up to 1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Beam Current: Up to 1 A</a:t>
            </a:r>
          </a:p>
          <a:p>
            <a:pPr lvl="1"/>
            <a:r>
              <a:rPr lang="en-US" dirty="0" smtClean="0"/>
              <a:t>Beam Power: &gt;100 MW</a:t>
            </a:r>
          </a:p>
          <a:p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Normal/Super-Conducting</a:t>
            </a:r>
          </a:p>
          <a:p>
            <a:pPr lvl="1"/>
            <a:r>
              <a:rPr lang="en-US" dirty="0" smtClean="0"/>
              <a:t>Many questions</a:t>
            </a:r>
          </a:p>
          <a:p>
            <a:pPr lvl="1"/>
            <a:r>
              <a:rPr lang="en-US" dirty="0" smtClean="0"/>
              <a:t>Many potential limiting factors – well aware of</a:t>
            </a:r>
          </a:p>
          <a:p>
            <a:pPr lvl="2"/>
            <a:r>
              <a:rPr lang="en-US" dirty="0" smtClean="0"/>
              <a:t>What are the intensity limits?</a:t>
            </a:r>
          </a:p>
          <a:p>
            <a:pPr lvl="2"/>
            <a:r>
              <a:rPr lang="en-US" dirty="0" smtClean="0"/>
              <a:t>Can the technology be pushed to achieve proton beam powers orders of magnitude higher than what we have today? </a:t>
            </a:r>
          </a:p>
        </p:txBody>
      </p:sp>
    </p:spTree>
    <p:extLst>
      <p:ext uri="{BB962C8B-B14F-4D97-AF65-F5344CB8AC3E}">
        <p14:creationId xmlns:p14="http://schemas.microsoft.com/office/powerpoint/2010/main" val="144178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Power/Intensity Linac Studies</a:t>
            </a:r>
            <a:endParaRPr lang="en-US" dirty="0"/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6" y="1574040"/>
            <a:ext cx="4885759" cy="1966274"/>
          </a:xfrm>
          <a:prstGeom prst="rect">
            <a:avLst/>
          </a:prstGeom>
        </p:spPr>
      </p:pic>
      <p:pic>
        <p:nvPicPr>
          <p:cNvPr id="2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51" y="1887120"/>
            <a:ext cx="3631202" cy="198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1" name="Group 290"/>
          <p:cNvGrpSpPr/>
          <p:nvPr/>
        </p:nvGrpSpPr>
        <p:grpSpPr>
          <a:xfrm>
            <a:off x="209176" y="3921925"/>
            <a:ext cx="4586942" cy="2769232"/>
            <a:chOff x="103248" y="1412976"/>
            <a:chExt cx="8546862" cy="5411382"/>
          </a:xfrm>
        </p:grpSpPr>
        <p:pic>
          <p:nvPicPr>
            <p:cNvPr id="28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8" y="1412976"/>
              <a:ext cx="8501629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81" y="3224358"/>
              <a:ext cx="8501629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81" y="5024358"/>
              <a:ext cx="8501629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50" y="4593695"/>
            <a:ext cx="3517649" cy="183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TextBox 294"/>
          <p:cNvSpPr txBox="1"/>
          <p:nvPr/>
        </p:nvSpPr>
        <p:spPr>
          <a:xfrm>
            <a:off x="5991415" y="1509065"/>
            <a:ext cx="206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Evolution</a:t>
            </a:r>
            <a:endParaRPr lang="en-US" dirty="0"/>
          </a:p>
        </p:txBody>
      </p:sp>
      <p:sp>
        <p:nvSpPr>
          <p:cNvPr id="296" name="TextBox 295"/>
          <p:cNvSpPr txBox="1"/>
          <p:nvPr/>
        </p:nvSpPr>
        <p:spPr>
          <a:xfrm>
            <a:off x="5994405" y="4292927"/>
            <a:ext cx="214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Density Levels</a:t>
            </a:r>
            <a:endParaRPr lang="en-US" dirty="0"/>
          </a:p>
        </p:txBody>
      </p:sp>
      <p:sp>
        <p:nvSpPr>
          <p:cNvPr id="297" name="TextBox 296"/>
          <p:cNvSpPr txBox="1"/>
          <p:nvPr/>
        </p:nvSpPr>
        <p:spPr>
          <a:xfrm>
            <a:off x="1574859" y="362357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7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Power/Intensity Linac Studies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7" y="1417638"/>
            <a:ext cx="4791930" cy="210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50059" y="3929531"/>
            <a:ext cx="4608000" cy="2772000"/>
            <a:chOff x="504056" y="1389618"/>
            <a:chExt cx="8100392" cy="544691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56" y="3189818"/>
              <a:ext cx="8100392" cy="182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56" y="1389618"/>
              <a:ext cx="8100392" cy="182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56" y="5013176"/>
              <a:ext cx="8100392" cy="182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694387" y="362357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Density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40" y="1700807"/>
            <a:ext cx="3944471" cy="22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23" y="4422585"/>
            <a:ext cx="3780118" cy="19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91415" y="1374596"/>
            <a:ext cx="206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Evolution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94405" y="4128576"/>
            <a:ext cx="214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Density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5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169"/>
            <a:ext cx="8229600" cy="1143000"/>
          </a:xfrm>
        </p:spPr>
        <p:txBody>
          <a:bodyPr/>
          <a:lstStyle/>
          <a:p>
            <a:r>
              <a:rPr lang="en-US" dirty="0" smtClean="0"/>
              <a:t>High Power/Intensity Linac Studies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7" y="1283169"/>
            <a:ext cx="6582635" cy="2184423"/>
          </a:xfrm>
          <a:prstGeom prst="rect">
            <a:avLst/>
          </a:prstGeom>
        </p:spPr>
      </p:pic>
      <p:pic>
        <p:nvPicPr>
          <p:cNvPr id="6" name="Picture 2" descr="C:\LANL\WGRA 0074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4787" r="5691" b="4577"/>
          <a:stretch/>
        </p:blipFill>
        <p:spPr bwMode="auto">
          <a:xfrm>
            <a:off x="59984" y="3925370"/>
            <a:ext cx="5438370" cy="26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LANL\ESSB\trace00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61992" r="2195" b="2292"/>
          <a:stretch/>
        </p:blipFill>
        <p:spPr bwMode="auto">
          <a:xfrm>
            <a:off x="5688555" y="3731135"/>
            <a:ext cx="3455445" cy="12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LANL\ESSB\trace01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61969" r="2195" b="2053"/>
          <a:stretch/>
        </p:blipFill>
        <p:spPr bwMode="auto">
          <a:xfrm>
            <a:off x="5688554" y="5426824"/>
            <a:ext cx="3455446" cy="141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67912" y="354886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Density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14622" y="3384551"/>
            <a:ext cx="182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Funnel Envelopes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87100" y="5057492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Section Envelopes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5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the larger context of increased demand for high beam power, at ISIS, several upgrade scenarios have been developed</a:t>
            </a:r>
          </a:p>
          <a:p>
            <a:pPr lvl="1"/>
            <a:r>
              <a:rPr lang="en-US" dirty="0" smtClean="0"/>
              <a:t>Two linac solutions presented here</a:t>
            </a:r>
          </a:p>
          <a:p>
            <a:pPr lvl="2"/>
            <a:r>
              <a:rPr lang="en-US" dirty="0" smtClean="0"/>
              <a:t>More developed, better understood</a:t>
            </a:r>
          </a:p>
          <a:p>
            <a:pPr lvl="2"/>
            <a:r>
              <a:rPr lang="en-US" dirty="0" smtClean="0"/>
              <a:t>Conceptual design stage</a:t>
            </a:r>
          </a:p>
          <a:p>
            <a:pPr lvl="2"/>
            <a:r>
              <a:rPr lang="en-US" dirty="0" smtClean="0"/>
              <a:t>Development of a technical design dependent on a strategic decision about ISIS-2</a:t>
            </a:r>
          </a:p>
          <a:p>
            <a:r>
              <a:rPr lang="en-US" dirty="0" smtClean="0"/>
              <a:t>Generic high power studies</a:t>
            </a:r>
          </a:p>
          <a:p>
            <a:pPr lvl="1"/>
            <a:r>
              <a:rPr lang="en-US" dirty="0" smtClean="0"/>
              <a:t>Beam </a:t>
            </a:r>
            <a:r>
              <a:rPr lang="en-US" dirty="0"/>
              <a:t>dynamics </a:t>
            </a:r>
            <a:r>
              <a:rPr lang="en-US" dirty="0" smtClean="0"/>
              <a:t>and </a:t>
            </a:r>
            <a:r>
              <a:rPr lang="en-US" dirty="0"/>
              <a:t>ultimate intensity limits in proton </a:t>
            </a:r>
            <a:r>
              <a:rPr lang="en-US" dirty="0" smtClean="0"/>
              <a:t>linacs</a:t>
            </a:r>
          </a:p>
          <a:p>
            <a:pPr lvl="1"/>
            <a:r>
              <a:rPr lang="en-US" dirty="0" smtClean="0"/>
              <a:t>Collaborative effort</a:t>
            </a:r>
          </a:p>
          <a:p>
            <a:pPr lvl="1"/>
            <a:r>
              <a:rPr lang="en-US" dirty="0" smtClean="0"/>
              <a:t>What are the bottlenecks?</a:t>
            </a:r>
          </a:p>
          <a:p>
            <a:pPr lvl="1"/>
            <a:r>
              <a:rPr lang="en-US" dirty="0" smtClean="0"/>
              <a:t>How much can the technology be pushed?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51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The Big Picture: </a:t>
            </a:r>
            <a:br>
              <a:rPr lang="en-GB" sz="3200" dirty="0" smtClean="0"/>
            </a:br>
            <a:r>
              <a:rPr lang="en-GB" sz="3200" dirty="0" smtClean="0"/>
              <a:t>Global Demand for High Power Beams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56784" cy="525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0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62880" y="4462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Modern High Power Proton Linacs - Operational</a:t>
            </a:r>
            <a:endParaRPr lang="en-GB" sz="32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006244"/>
            <a:ext cx="448101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385" y="3052282"/>
            <a:ext cx="4097095" cy="116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73845" y="2636912"/>
            <a:ext cx="55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SNS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61686" y="2636912"/>
            <a:ext cx="84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J-PARC</a:t>
            </a:r>
            <a:endParaRPr lang="en-GB" b="1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7504" y="1268760"/>
            <a:ext cx="4834880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Different routes to high power:</a:t>
            </a:r>
          </a:p>
          <a:p>
            <a:pPr lvl="1"/>
            <a:r>
              <a:rPr lang="en-GB" sz="2000" dirty="0" smtClean="0"/>
              <a:t>Linacs, synchrotrons, cyclotrons, FFAGs</a:t>
            </a:r>
            <a:endParaRPr lang="en-GB" sz="24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276066"/>
              </p:ext>
            </p:extLst>
          </p:nvPr>
        </p:nvGraphicFramePr>
        <p:xfrm>
          <a:off x="179510" y="4437112"/>
          <a:ext cx="4248474" cy="2288285"/>
        </p:xfrm>
        <a:graphic>
          <a:graphicData uri="http://schemas.openxmlformats.org/drawingml/2006/table">
            <a:tbl>
              <a:tblPr/>
              <a:tblGrid>
                <a:gridCol w="1708690"/>
                <a:gridCol w="1459664"/>
                <a:gridCol w="1080120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402.5/805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 per Pulse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1.5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GB" sz="110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CCL, SCL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~257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463351"/>
              </p:ext>
            </p:extLst>
          </p:nvPr>
        </p:nvGraphicFramePr>
        <p:xfrm>
          <a:off x="4860033" y="4437112"/>
          <a:ext cx="3888431" cy="2288285"/>
        </p:xfrm>
        <a:graphic>
          <a:graphicData uri="http://schemas.openxmlformats.org/drawingml/2006/table">
            <a:tbl>
              <a:tblPr/>
              <a:tblGrid>
                <a:gridCol w="1848205"/>
                <a:gridCol w="1392154"/>
                <a:gridCol w="648072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324/972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30/50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 per Pulse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9.4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GB" sz="1100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1.5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GB" sz="1100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1.25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80/133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SDTL, ACS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~244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>
          <a:xfrm>
            <a:off x="4716016" y="1268760"/>
            <a:ext cx="3744416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Linacs</a:t>
            </a:r>
          </a:p>
          <a:p>
            <a:pPr lvl="1"/>
            <a:r>
              <a:rPr lang="en-GB" sz="2000" dirty="0" smtClean="0"/>
              <a:t>Different technologies</a:t>
            </a:r>
          </a:p>
          <a:p>
            <a:pPr lvl="1"/>
            <a:r>
              <a:rPr lang="en-GB" sz="2000" dirty="0" smtClean="0"/>
              <a:t>Various design approaches</a:t>
            </a:r>
          </a:p>
        </p:txBody>
      </p:sp>
      <p:sp>
        <p:nvSpPr>
          <p:cNvPr id="2" name="Oval 1"/>
          <p:cNvSpPr/>
          <p:nvPr/>
        </p:nvSpPr>
        <p:spPr>
          <a:xfrm>
            <a:off x="179512" y="188640"/>
            <a:ext cx="504056" cy="504056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7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Modern Proton Linacs – </a:t>
            </a:r>
            <a:r>
              <a:rPr lang="en-GB" sz="3200" dirty="0"/>
              <a:t>Under Construction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63688" y="1466200"/>
            <a:ext cx="79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Linac4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29697" y="1475492"/>
            <a:ext cx="212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FAIR Proton Injector</a:t>
            </a:r>
            <a:endParaRPr lang="en-GB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97896"/>
            <a:ext cx="4428000" cy="125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474" y="1990632"/>
            <a:ext cx="3959998" cy="1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895040"/>
              </p:ext>
            </p:extLst>
          </p:nvPr>
        </p:nvGraphicFramePr>
        <p:xfrm>
          <a:off x="179512" y="4021035"/>
          <a:ext cx="4176464" cy="2288285"/>
        </p:xfrm>
        <a:graphic>
          <a:graphicData uri="http://schemas.openxmlformats.org/drawingml/2006/table">
            <a:tbl>
              <a:tblPr/>
              <a:tblGrid>
                <a:gridCol w="1656184"/>
                <a:gridCol w="1872208"/>
                <a:gridCol w="648072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H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352.21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 per Pulse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1.0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0.08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5.1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CCDTL, PIMS (*CCL)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~80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613751"/>
              </p:ext>
            </p:extLst>
          </p:nvPr>
        </p:nvGraphicFramePr>
        <p:xfrm>
          <a:off x="4932040" y="4021035"/>
          <a:ext cx="3744416" cy="2288285"/>
        </p:xfrm>
        <a:graphic>
          <a:graphicData uri="http://schemas.openxmlformats.org/drawingml/2006/table">
            <a:tbl>
              <a:tblPr/>
              <a:tblGrid>
                <a:gridCol w="1848205"/>
                <a:gridCol w="1104123"/>
                <a:gridCol w="792088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Protons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325.244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μ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 per Pulse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7.88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0.0144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3.53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CH-DTL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~31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179512" y="188640"/>
            <a:ext cx="504056" cy="50405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2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High Power Proton Linacs – Under Construction</a:t>
            </a:r>
            <a:endParaRPr lang="en-GB" sz="3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90105"/>
            <a:ext cx="4896544" cy="148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256327" y="1340768"/>
            <a:ext cx="51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ESS</a:t>
            </a:r>
            <a:endParaRPr lang="en-GB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454000"/>
              </p:ext>
            </p:extLst>
          </p:nvPr>
        </p:nvGraphicFramePr>
        <p:xfrm>
          <a:off x="323528" y="3933056"/>
          <a:ext cx="4320479" cy="2288285"/>
        </p:xfrm>
        <a:graphic>
          <a:graphicData uri="http://schemas.openxmlformats.org/drawingml/2006/table">
            <a:tbl>
              <a:tblPr/>
              <a:tblGrid>
                <a:gridCol w="1848205"/>
                <a:gridCol w="1848205"/>
                <a:gridCol w="624069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Protons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352.21/704.42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2.86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62.5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 per Pulse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1.1 x 10</a:t>
                      </a:r>
                      <a:r>
                        <a:rPr lang="en-GB" sz="1100" baseline="300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GB" sz="1100" baseline="300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SC Spokes/Elliptical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~365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4" descr="Big bird Final new_s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202" y="1361536"/>
            <a:ext cx="3913921" cy="22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202" y="3824439"/>
            <a:ext cx="3923999" cy="261632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79512" y="188640"/>
            <a:ext cx="504056" cy="50405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1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Future High Power Proton Linacs</a:t>
            </a:r>
            <a:endParaRPr lang="en-GB" sz="32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58714"/>
            <a:ext cx="4425279" cy="180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763688" y="14662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MYRRHA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30737"/>
            <a:ext cx="3960440" cy="18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536300" y="1475492"/>
            <a:ext cx="77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C-ADS</a:t>
            </a:r>
            <a:endParaRPr lang="en-GB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300607"/>
              </p:ext>
            </p:extLst>
          </p:nvPr>
        </p:nvGraphicFramePr>
        <p:xfrm>
          <a:off x="323528" y="4005064"/>
          <a:ext cx="4176464" cy="1902713"/>
        </p:xfrm>
        <a:graphic>
          <a:graphicData uri="http://schemas.openxmlformats.org/drawingml/2006/table">
            <a:tbl>
              <a:tblPr/>
              <a:tblGrid>
                <a:gridCol w="1666809"/>
                <a:gridCol w="1665666"/>
                <a:gridCol w="843989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MeV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352/704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2.5-4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CW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CW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&lt;2.4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MW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CH-DTL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Spokes, SCL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015626"/>
              </p:ext>
            </p:extLst>
          </p:nvPr>
        </p:nvGraphicFramePr>
        <p:xfrm>
          <a:off x="4860032" y="4005064"/>
          <a:ext cx="4176464" cy="1902713"/>
        </p:xfrm>
        <a:graphic>
          <a:graphicData uri="http://schemas.openxmlformats.org/drawingml/2006/table">
            <a:tbl>
              <a:tblPr/>
              <a:tblGrid>
                <a:gridCol w="1666809"/>
                <a:gridCol w="1665666"/>
                <a:gridCol w="843989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Protons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1500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MeV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162.5/325/650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CW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CW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CW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&lt;15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MW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SC-HWR, Spokes, SCL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179512" y="188640"/>
            <a:ext cx="504056" cy="504056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6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Future High Power Proton Linacs</a:t>
            </a:r>
            <a:endParaRPr lang="en-GB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979712" y="1466200"/>
            <a:ext cx="68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PIP-II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28184" y="147549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ISIS Upgrades</a:t>
            </a:r>
            <a:endParaRPr lang="en-GB" b="1" dirty="0"/>
          </a:p>
        </p:txBody>
      </p:sp>
      <p:sp>
        <p:nvSpPr>
          <p:cNvPr id="13" name="Oval 12"/>
          <p:cNvSpPr/>
          <p:nvPr/>
        </p:nvSpPr>
        <p:spPr>
          <a:xfrm>
            <a:off x="179512" y="188640"/>
            <a:ext cx="504056" cy="504056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U:\mydocs\holmes\PIP-II\Pictures\PIP II Site_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9" y="2132856"/>
            <a:ext cx="4051167" cy="22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573876"/>
            <a:ext cx="4464496" cy="1170201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132856"/>
            <a:ext cx="36034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689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95452"/>
            <a:ext cx="6624736" cy="496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2008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Proton/Ion Linacs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2708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4042</TotalTime>
  <Words>1136</Words>
  <Application>Microsoft Macintosh PowerPoint</Application>
  <PresentationFormat>On-screen Show (4:3)</PresentationFormat>
  <Paragraphs>393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High Power Proton Linac Development</vt:lpstr>
      <vt:lpstr>The Big Picture:  Global Demand for High Power Beams</vt:lpstr>
      <vt:lpstr>The Big Picture:  Global Demand for High Power Beams</vt:lpstr>
      <vt:lpstr>Modern High Power Proton Linacs - Operational</vt:lpstr>
      <vt:lpstr>Modern Proton Linacs – Under Construction</vt:lpstr>
      <vt:lpstr>High Power Proton Linacs – Under Construction</vt:lpstr>
      <vt:lpstr>Future High Power Proton Linacs</vt:lpstr>
      <vt:lpstr>Future High Power Proton Linacs</vt:lpstr>
      <vt:lpstr>Proton/Ion Linacs</vt:lpstr>
      <vt:lpstr>ISIS Today</vt:lpstr>
      <vt:lpstr>ISIS Linac Today</vt:lpstr>
      <vt:lpstr>Two Linac Upgrade Options</vt:lpstr>
      <vt:lpstr>180 MeV Linac</vt:lpstr>
      <vt:lpstr>180 MeV Linac</vt:lpstr>
      <vt:lpstr>180 MeV Linac</vt:lpstr>
      <vt:lpstr>180 MeV Linac</vt:lpstr>
      <vt:lpstr>180 MeV Linac</vt:lpstr>
      <vt:lpstr>800 MeV Linac</vt:lpstr>
      <vt:lpstr>800 MeV Linac</vt:lpstr>
      <vt:lpstr>800 MeV Linac</vt:lpstr>
      <vt:lpstr>800 MeV Linac</vt:lpstr>
      <vt:lpstr>High Power/Intensity Linac Studies</vt:lpstr>
      <vt:lpstr>High Power/Intensity Linac Studies</vt:lpstr>
      <vt:lpstr>High Power/Intensity Linac Studies</vt:lpstr>
      <vt:lpstr>High Power/Intensity Linac Studies</vt:lpstr>
      <vt:lpstr>Summary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Power Proton Linac Development</dc:title>
  <dc:creator>Ciprian Plostinar</dc:creator>
  <cp:lastModifiedBy>Ciprian Plostinar</cp:lastModifiedBy>
  <cp:revision>40</cp:revision>
  <dcterms:created xsi:type="dcterms:W3CDTF">2015-11-05T15:46:03Z</dcterms:created>
  <dcterms:modified xsi:type="dcterms:W3CDTF">2015-11-12T22:33:43Z</dcterms:modified>
</cp:coreProperties>
</file>