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5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  <p:sldMasterId id="2147483945" r:id="rId2"/>
    <p:sldMasterId id="2147483988" r:id="rId3"/>
    <p:sldMasterId id="2147484046" r:id="rId4"/>
    <p:sldMasterId id="2147484061" r:id="rId5"/>
    <p:sldMasterId id="2147484075" r:id="rId6"/>
  </p:sldMasterIdLst>
  <p:notesMasterIdLst>
    <p:notesMasterId r:id="rId57"/>
  </p:notesMasterIdLst>
  <p:handoutMasterIdLst>
    <p:handoutMasterId r:id="rId58"/>
  </p:handoutMasterIdLst>
  <p:sldIdLst>
    <p:sldId id="448" r:id="rId7"/>
    <p:sldId id="451" r:id="rId8"/>
    <p:sldId id="452" r:id="rId9"/>
    <p:sldId id="534" r:id="rId10"/>
    <p:sldId id="535" r:id="rId11"/>
    <p:sldId id="475" r:id="rId12"/>
    <p:sldId id="536" r:id="rId13"/>
    <p:sldId id="529" r:id="rId14"/>
    <p:sldId id="487" r:id="rId15"/>
    <p:sldId id="488" r:id="rId16"/>
    <p:sldId id="491" r:id="rId17"/>
    <p:sldId id="493" r:id="rId18"/>
    <p:sldId id="539" r:id="rId19"/>
    <p:sldId id="492" r:id="rId20"/>
    <p:sldId id="494" r:id="rId21"/>
    <p:sldId id="540" r:id="rId22"/>
    <p:sldId id="495" r:id="rId23"/>
    <p:sldId id="496" r:id="rId24"/>
    <p:sldId id="509" r:id="rId25"/>
    <p:sldId id="510" r:id="rId26"/>
    <p:sldId id="544" r:id="rId27"/>
    <p:sldId id="545" r:id="rId28"/>
    <p:sldId id="547" r:id="rId29"/>
    <p:sldId id="514" r:id="rId30"/>
    <p:sldId id="546" r:id="rId31"/>
    <p:sldId id="515" r:id="rId32"/>
    <p:sldId id="516" r:id="rId33"/>
    <p:sldId id="517" r:id="rId34"/>
    <p:sldId id="518" r:id="rId35"/>
    <p:sldId id="548" r:id="rId36"/>
    <p:sldId id="549" r:id="rId37"/>
    <p:sldId id="550" r:id="rId38"/>
    <p:sldId id="551" r:id="rId39"/>
    <p:sldId id="520" r:id="rId40"/>
    <p:sldId id="556" r:id="rId41"/>
    <p:sldId id="501" r:id="rId42"/>
    <p:sldId id="552" r:id="rId43"/>
    <p:sldId id="553" r:id="rId44"/>
    <p:sldId id="502" r:id="rId45"/>
    <p:sldId id="504" r:id="rId46"/>
    <p:sldId id="506" r:id="rId47"/>
    <p:sldId id="528" r:id="rId48"/>
    <p:sldId id="554" r:id="rId49"/>
    <p:sldId id="479" r:id="rId50"/>
    <p:sldId id="484" r:id="rId51"/>
    <p:sldId id="555" r:id="rId52"/>
    <p:sldId id="481" r:id="rId53"/>
    <p:sldId id="482" r:id="rId54"/>
    <p:sldId id="557" r:id="rId55"/>
    <p:sldId id="533" r:id="rId56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orient="horz" pos="223">
          <p15:clr>
            <a:srgbClr val="A4A3A4"/>
          </p15:clr>
        </p15:guide>
        <p15:guide id="4" orient="horz" pos="4032">
          <p15:clr>
            <a:srgbClr val="A4A3A4"/>
          </p15:clr>
        </p15:guide>
        <p15:guide id="5" orient="horz" pos="488">
          <p15:clr>
            <a:srgbClr val="A4A3A4"/>
          </p15:clr>
        </p15:guide>
        <p15:guide id="6" orient="horz" pos="96">
          <p15:clr>
            <a:srgbClr val="A4A3A4"/>
          </p15:clr>
        </p15:guide>
        <p15:guide id="7" orient="horz" pos="3600">
          <p15:clr>
            <a:srgbClr val="A4A3A4"/>
          </p15:clr>
        </p15:guide>
        <p15:guide id="8" orient="horz" pos="4203">
          <p15:clr>
            <a:srgbClr val="A4A3A4"/>
          </p15:clr>
        </p15:guide>
        <p15:guide id="9" orient="horz" pos="1248">
          <p15:clr>
            <a:srgbClr val="A4A3A4"/>
          </p15:clr>
        </p15:guide>
        <p15:guide id="10" pos="2880">
          <p15:clr>
            <a:srgbClr val="A4A3A4"/>
          </p15:clr>
        </p15:guide>
        <p15:guide id="11" pos="624">
          <p15:clr>
            <a:srgbClr val="A4A3A4"/>
          </p15:clr>
        </p15:guide>
        <p15:guide id="12" pos="54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5584B"/>
    <a:srgbClr val="D04CC7"/>
    <a:srgbClr val="8A4FFF"/>
    <a:srgbClr val="FFFFFF"/>
    <a:srgbClr val="CCCCCC"/>
    <a:srgbClr val="61468B"/>
    <a:srgbClr val="9C9C9C"/>
    <a:srgbClr val="6B6B6B"/>
    <a:srgbClr val="6B7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60" autoAdjust="0"/>
    <p:restoredTop sz="94660" autoAdjust="0"/>
  </p:normalViewPr>
  <p:slideViewPr>
    <p:cSldViewPr showGuides="1">
      <p:cViewPr>
        <p:scale>
          <a:sx n="50" d="100"/>
          <a:sy n="50" d="100"/>
        </p:scale>
        <p:origin x="941" y="802"/>
      </p:cViewPr>
      <p:guideLst>
        <p:guide orient="horz" pos="2160"/>
        <p:guide orient="horz" pos="3888"/>
        <p:guide orient="horz" pos="223"/>
        <p:guide orient="horz" pos="4032"/>
        <p:guide orient="horz" pos="488"/>
        <p:guide orient="horz" pos="96"/>
        <p:guide orient="horz" pos="3600"/>
        <p:guide orient="horz" pos="4203"/>
        <p:guide orient="horz" pos="1248"/>
        <p:guide pos="2880"/>
        <p:guide pos="624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82418" cy="464205"/>
          </a:xfrm>
          <a:prstGeom prst="rect">
            <a:avLst/>
          </a:prstGeom>
        </p:spPr>
        <p:txBody>
          <a:bodyPr vert="horz" lIns="88135" tIns="44067" rIns="88135" bIns="4406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903" y="2"/>
            <a:ext cx="2982418" cy="464205"/>
          </a:xfrm>
          <a:prstGeom prst="rect">
            <a:avLst/>
          </a:prstGeom>
        </p:spPr>
        <p:txBody>
          <a:bodyPr vert="horz" lIns="88135" tIns="44067" rIns="88135" bIns="44067" rtlCol="0"/>
          <a:lstStyle>
            <a:lvl1pPr algn="r">
              <a:defRPr sz="1200"/>
            </a:lvl1pPr>
          </a:lstStyle>
          <a:p>
            <a:fld id="{1BD6D0B3-A8AC-1F4F-9659-78B6C33AA49D}" type="datetimeFigureOut">
              <a:rPr lang="en-US" smtClean="0"/>
              <a:pPr/>
              <a:t>11/11/2015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30661"/>
            <a:ext cx="2982418" cy="464205"/>
          </a:xfrm>
          <a:prstGeom prst="rect">
            <a:avLst/>
          </a:prstGeom>
        </p:spPr>
        <p:txBody>
          <a:bodyPr vert="horz" lIns="88135" tIns="44067" rIns="88135" bIns="4406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903" y="8830661"/>
            <a:ext cx="2982418" cy="464205"/>
          </a:xfrm>
          <a:prstGeom prst="rect">
            <a:avLst/>
          </a:prstGeom>
        </p:spPr>
        <p:txBody>
          <a:bodyPr vert="horz" lIns="88135" tIns="44067" rIns="88135" bIns="44067" rtlCol="0" anchor="b"/>
          <a:lstStyle>
            <a:lvl1pPr algn="r">
              <a:defRPr sz="1200"/>
            </a:lvl1pPr>
          </a:lstStyle>
          <a:p>
            <a:fld id="{45E2E28A-62F3-AA44-99B8-647DE55633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67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r">
              <a:defRPr sz="1300"/>
            </a:lvl1pPr>
          </a:lstStyle>
          <a:p>
            <a:fld id="{96FCCE9C-97C6-4127-8839-CAB1314A3683}" type="datetimeFigureOut">
              <a:rPr lang="en-US" smtClean="0"/>
              <a:pPr/>
              <a:t>11/11/2015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8" tIns="46584" rIns="93168" bIns="4658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</p:spPr>
        <p:txBody>
          <a:bodyPr vert="horz" lIns="93168" tIns="46584" rIns="93168" bIns="4658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4820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4820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r">
              <a:defRPr sz="1300"/>
            </a:lvl1pPr>
          </a:lstStyle>
          <a:p>
            <a:fld id="{AF3C882C-6931-48D7-9B18-809CA6FAEA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73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510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 txBox="1">
            <a:spLocks noGrp="1" noChangeArrowheads="1"/>
          </p:cNvSpPr>
          <p:nvPr/>
        </p:nvSpPr>
        <p:spPr bwMode="auto">
          <a:xfrm>
            <a:off x="3977323" y="8842122"/>
            <a:ext cx="3042604" cy="46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1" tIns="46240" rIns="92481" bIns="46240" anchor="b"/>
          <a:lstStyle/>
          <a:p>
            <a:pPr algn="r" defTabSz="920858" eaLnBrk="0" hangingPunct="0"/>
            <a:fld id="{73622DFF-EE22-4562-A9E6-4BE17F64C502}" type="slidenum">
              <a:rPr lang="en-US" sz="1300" b="0">
                <a:solidFill>
                  <a:prstClr val="black"/>
                </a:solidFill>
                <a:latin typeface="AvantGarde LT Medium"/>
              </a:rPr>
              <a:pPr algn="r" defTabSz="920858" eaLnBrk="0" hangingPunct="0"/>
              <a:t>10</a:t>
            </a:fld>
            <a:endParaRPr lang="en-US" sz="1300" b="0" dirty="0">
              <a:solidFill>
                <a:prstClr val="black"/>
              </a:solidFill>
              <a:latin typeface="AvantGarde LT Medium"/>
            </a:endParaRPr>
          </a:p>
        </p:txBody>
      </p:sp>
      <p:sp>
        <p:nvSpPr>
          <p:cNvPr id="310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31567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60648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57400" y="2743200"/>
            <a:ext cx="6722378" cy="1520204"/>
          </a:xfrm>
        </p:spPr>
        <p:txBody>
          <a:bodyPr rIns="0" bIns="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Horizontal Plane Computed Tomography 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CT’s in the seated position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0" y="4648200"/>
            <a:ext cx="1997978" cy="521779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Mark Pankuch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64422" y="6525841"/>
            <a:ext cx="857339" cy="1682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E851144-35F7-41D1-815A-1681A6B2D48A}" type="datetime1">
              <a:rPr lang="en-US" smtClean="0"/>
              <a:t>11/11/2015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17359"/>
            <a:ext cx="1665407" cy="2716098"/>
          </a:xfrm>
          <a:prstGeom prst="rect">
            <a:avLst/>
          </a:prstGeom>
        </p:spPr>
      </p:pic>
      <p:pic>
        <p:nvPicPr>
          <p:cNvPr id="8" name="Picture 7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2438400" cy="715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17359"/>
            <a:ext cx="1665407" cy="2716098"/>
          </a:xfrm>
          <a:prstGeom prst="rect">
            <a:avLst/>
          </a:prstGeom>
        </p:spPr>
      </p:pic>
      <p:pic>
        <p:nvPicPr>
          <p:cNvPr id="10" name="Picture 9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2438400" cy="715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17359"/>
            <a:ext cx="1665407" cy="2716098"/>
          </a:xfrm>
          <a:prstGeom prst="rect">
            <a:avLst/>
          </a:prstGeom>
        </p:spPr>
      </p:pic>
      <p:pic>
        <p:nvPicPr>
          <p:cNvPr id="12" name="Picture 11" descr="NM-CPC-Preferred-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67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63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2340" r="13130" b="3889"/>
          <a:stretch/>
        </p:blipFill>
        <p:spPr>
          <a:xfrm>
            <a:off x="-133556" y="0"/>
            <a:ext cx="9277556" cy="689569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3566"/>
      </p:ext>
    </p:extLst>
  </p:cSld>
  <p:clrMapOvr>
    <a:masterClrMapping/>
  </p:clrMapOvr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2286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1D049-0818-4173-B303-635F335B7D9E}" type="slidenum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88115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72593"/>
      </p:ext>
    </p:extLst>
  </p:cSld>
  <p:clrMapOvr>
    <a:masterClrMapping/>
  </p:clrMapOvr>
  <p:hf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605942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1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951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937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9075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399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171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85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529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r="742"/>
          <a:stretch/>
        </p:blipFill>
        <p:spPr>
          <a:xfrm flipH="1">
            <a:off x="-76200" y="0"/>
            <a:ext cx="9220200" cy="6858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8" name="Picture 7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84781"/>
      </p:ext>
    </p:extLst>
  </p:cSld>
  <p:clrMapOvr>
    <a:masterClrMapping/>
  </p:clrMapOvr>
  <p:hf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448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62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787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2286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1D049-0818-4173-B303-635F335B7D9E}" type="slidenum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95988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11/12/2015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77804"/>
      </p:ext>
    </p:extLst>
  </p:cSld>
  <p:clrMapOvr>
    <a:masterClrMapping/>
  </p:clrMapOvr>
  <p:hf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4163-1234-448D-81CC-837D8B266A2A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F174-811A-458C-96F0-7242F229638E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577038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4163-1234-448D-81CC-837D8B266A2A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F174-811A-458C-96F0-7242F229638E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8575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4163-1234-448D-81CC-837D8B266A2A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900F174-811A-458C-96F0-7242F229638E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28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4163-1234-448D-81CC-837D8B266A2A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F174-811A-458C-96F0-7242F229638E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498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4163-1234-448D-81CC-837D8B266A2A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F174-811A-458C-96F0-7242F229638E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90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91180"/>
      </p:ext>
    </p:extLst>
  </p:cSld>
  <p:clrMapOvr>
    <a:masterClrMapping/>
  </p:clrMapOvr>
  <p:hf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4163-1234-448D-81CC-837D8B266A2A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F174-811A-458C-96F0-7242F229638E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734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4163-1234-448D-81CC-837D8B266A2A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F174-811A-458C-96F0-7242F229638E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972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4163-1234-448D-81CC-837D8B266A2A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F174-811A-458C-96F0-7242F229638E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101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4163-1234-448D-81CC-837D8B266A2A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F174-811A-458C-96F0-7242F229638E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8928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4163-1234-448D-81CC-837D8B266A2A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F174-811A-458C-96F0-7242F229638E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884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4163-1234-448D-81CC-837D8B266A2A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F174-811A-458C-96F0-7242F229638E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472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34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3"/>
          <a:stretch/>
        </p:blipFill>
        <p:spPr>
          <a:xfrm>
            <a:off x="-76200" y="-8194"/>
            <a:ext cx="9220200" cy="6874388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2445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MG_8841_111613_Jenkins_nm name ta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" r="14263" b="1417"/>
          <a:stretch/>
        </p:blipFill>
        <p:spPr>
          <a:xfrm>
            <a:off x="-76200" y="0"/>
            <a:ext cx="9220200" cy="6915355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9181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0435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MG_9429_111613_Jenkins_nm name ta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2" t="3331" r="19927" b="2588"/>
          <a:stretch/>
        </p:blipFill>
        <p:spPr>
          <a:xfrm>
            <a:off x="45064" y="-65548"/>
            <a:ext cx="9135807" cy="698909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5883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ection Header You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6" name="Picture 5" descr="NM-CPC-Preferred-RGB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0749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ection Header You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t_gradient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5" t="527" b="654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44846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323" y="4267200"/>
            <a:ext cx="8548677" cy="122834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5584368"/>
            <a:ext cx="4386944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4375768"/>
            <a:ext cx="7282544" cy="993991"/>
          </a:xfrm>
        </p:spPr>
        <p:txBody>
          <a:bodyPr rIns="0" bIns="0" anchor="ctr" anchorCtr="0"/>
          <a:lstStyle>
            <a:lvl1pPr>
              <a:lnSpc>
                <a:spcPct val="90000"/>
              </a:lnSpc>
              <a:defRPr sz="28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Breaker Page Title Goes Here</a:t>
            </a:r>
            <a:endParaRPr lang="en-US" dirty="0"/>
          </a:p>
        </p:txBody>
      </p:sp>
      <p:pic>
        <p:nvPicPr>
          <p:cNvPr id="8" name="Picture 7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3293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The Proton Center Beam Delivery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/>
              <a:t>11/11/2015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42597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197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422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2512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6889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1624012"/>
            <a:ext cx="3770375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7124" y="1981200"/>
            <a:ext cx="377037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04112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w/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5157" y="3724712"/>
            <a:ext cx="3586843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4038600"/>
            <a:ext cx="3579492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3724712"/>
            <a:ext cx="3584448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8036" y="4038600"/>
            <a:ext cx="3580898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dirty="0" smtClean="0"/>
            </a:lvl1pPr>
            <a:lvl2pPr marL="206375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31825" indent="0">
              <a:buNone/>
              <a:defRPr lang="en-US" dirty="0" smtClean="0"/>
            </a:lvl4pPr>
            <a:lvl5pPr marL="804862" indent="0">
              <a:buNone/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83D0-10DE-4D5C-B8E6-A689F41ADD89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908036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712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cked Two Content + Sid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73089" cy="17113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0599" y="3652124"/>
            <a:ext cx="3581401" cy="349526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3911" y="4012035"/>
            <a:ext cx="3770375" cy="15589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E57F-60CF-4F17-9919-6E89C3FFE40B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209563" y="1676400"/>
            <a:ext cx="3934437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652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Facts +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2438400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2399203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z="1850" smtClean="0"/>
            </a:lvl1pPr>
            <a:lvl2pPr>
              <a:defRPr lang="en-US" sz="1850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7FA3B-4297-4241-AF2D-2E0E3988F303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35052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0198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389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875401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21F28-D2B7-4BFC-99B0-2AE568E8227E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77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283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2542593"/>
            <a:ext cx="7713969" cy="762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1EDF-C6F2-4CB4-AEB2-0698226BF5AB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34290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tx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1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11/11/2015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492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45685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197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422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483127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6889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1624012"/>
            <a:ext cx="3770375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7124" y="1981200"/>
            <a:ext cx="377037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71395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 w/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5157" y="3724712"/>
            <a:ext cx="3586843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4038600"/>
            <a:ext cx="3579492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3724712"/>
            <a:ext cx="3584448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8036" y="4038600"/>
            <a:ext cx="3580898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dirty="0" smtClean="0"/>
            </a:lvl1pPr>
            <a:lvl2pPr marL="206375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31825" indent="0">
              <a:buNone/>
              <a:defRPr lang="en-US" dirty="0" smtClean="0"/>
            </a:lvl4pPr>
            <a:lvl5pPr marL="804862" indent="0">
              <a:buNone/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908036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701357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cked Two Content + Sid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73089" cy="17113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0599" y="3652124"/>
            <a:ext cx="3581401" cy="349526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3911" y="4012035"/>
            <a:ext cx="3770375" cy="15589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209563" y="1676400"/>
            <a:ext cx="3934437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200282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ey Facts +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2438400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2399203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z="1850" smtClean="0"/>
            </a:lvl1pPr>
            <a:lvl2pPr>
              <a:defRPr lang="en-US" sz="1850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35052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0198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74570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018728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2542593"/>
            <a:ext cx="7713969" cy="762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34290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tx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14136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29832-848F-4DB3-B4EE-A98DEE2B09E4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722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197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422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3211-FF73-4426-9117-A517ECC5BE9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37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500646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6889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1624012"/>
            <a:ext cx="3770375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7124" y="1981200"/>
            <a:ext cx="377037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C6A5-6693-4C56-9050-D9D58F4DB302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799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 w/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5157" y="3724712"/>
            <a:ext cx="3586843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4038600"/>
            <a:ext cx="3579492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3724712"/>
            <a:ext cx="3584448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8036" y="4038600"/>
            <a:ext cx="3580898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dirty="0" smtClean="0"/>
            </a:lvl1pPr>
            <a:lvl2pPr marL="206375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31825" indent="0">
              <a:buNone/>
              <a:defRPr lang="en-US" dirty="0" smtClean="0"/>
            </a:lvl4pPr>
            <a:lvl5pPr marL="804862" indent="0">
              <a:buNone/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83D0-10DE-4D5C-B8E6-A689F41ADD89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908036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22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cked Two Content + Sid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73089" cy="17113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0599" y="3652124"/>
            <a:ext cx="3581401" cy="349526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3911" y="4012035"/>
            <a:ext cx="3770375" cy="15589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E57F-60CF-4F17-9919-6E89C3FFE40B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209563" y="1676400"/>
            <a:ext cx="3934437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1578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ey Facts +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2438400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2399203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z="1850" smtClean="0"/>
            </a:lvl1pPr>
            <a:lvl2pPr>
              <a:defRPr lang="en-US" sz="1850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7FA3B-4297-4241-AF2D-2E0E3988F303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35052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0198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8741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DCB8-1AAA-4D2B-A3DC-A7D0258DF718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1488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2542593"/>
            <a:ext cx="7713969" cy="762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1EDF-C6F2-4CB4-AEB2-0698226BF5AB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34290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tx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572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FEEC-5D8F-4131-B613-34162BE1A633}" type="datetimeFigureOut">
              <a:rPr lang="en-US" smtClean="0"/>
              <a:pPr/>
              <a:t>11/11/2015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E3F1-E8FF-4220-A34F-FC1825DF08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6643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64422" y="2243956"/>
            <a:ext cx="6722378" cy="1520204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Document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4422" y="3821621"/>
            <a:ext cx="6400800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Document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64422" y="6525841"/>
            <a:ext cx="857339" cy="1682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E851144-35F7-41D1-815A-1681A6B2D48A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17359"/>
            <a:ext cx="1665407" cy="2716098"/>
          </a:xfrm>
          <a:prstGeom prst="rect">
            <a:avLst/>
          </a:prstGeom>
        </p:spPr>
      </p:pic>
      <p:pic>
        <p:nvPicPr>
          <p:cNvPr id="8" name="Picture 7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2438400" cy="715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17359"/>
            <a:ext cx="1665407" cy="2716098"/>
          </a:xfrm>
          <a:prstGeom prst="rect">
            <a:avLst/>
          </a:prstGeom>
        </p:spPr>
      </p:pic>
      <p:pic>
        <p:nvPicPr>
          <p:cNvPr id="10" name="Picture 9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2438400" cy="715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17359"/>
            <a:ext cx="1665407" cy="2716098"/>
          </a:xfrm>
          <a:prstGeom prst="rect">
            <a:avLst/>
          </a:prstGeom>
        </p:spPr>
      </p:pic>
      <p:pic>
        <p:nvPicPr>
          <p:cNvPr id="12" name="Picture 11" descr="NM-CPC-Preferred-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669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NM-CPC-Preferred-RGB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  <p:pic>
        <p:nvPicPr>
          <p:cNvPr id="12" name="Picture 11" descr="_MG_9131_111613_Jenkins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" t="8458" r="25213" b="8962"/>
          <a:stretch/>
        </p:blipFill>
        <p:spPr>
          <a:xfrm>
            <a:off x="-57356" y="0"/>
            <a:ext cx="9201355" cy="6915355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 descr="NM-CPC-Preferred-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92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4407_nm logo on ta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" r="22099" b="12120"/>
          <a:stretch/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1534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64422" y="2243956"/>
            <a:ext cx="6722378" cy="1520204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Document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4422" y="3821621"/>
            <a:ext cx="6400800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Document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64422" y="6525841"/>
            <a:ext cx="857339" cy="1682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E851144-35F7-41D1-815A-1681A6B2D48A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17359"/>
            <a:ext cx="1665407" cy="2716098"/>
          </a:xfrm>
          <a:prstGeom prst="rect">
            <a:avLst/>
          </a:prstGeom>
        </p:spPr>
      </p:pic>
      <p:pic>
        <p:nvPicPr>
          <p:cNvPr id="8" name="Picture 7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2438400" cy="715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17359"/>
            <a:ext cx="1665407" cy="2716098"/>
          </a:xfrm>
          <a:prstGeom prst="rect">
            <a:avLst/>
          </a:prstGeom>
        </p:spPr>
      </p:pic>
      <p:pic>
        <p:nvPicPr>
          <p:cNvPr id="10" name="Picture 9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2438400" cy="715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17359"/>
            <a:ext cx="1665407" cy="2716098"/>
          </a:xfrm>
          <a:prstGeom prst="rect">
            <a:avLst/>
          </a:prstGeom>
        </p:spPr>
      </p:pic>
      <p:pic>
        <p:nvPicPr>
          <p:cNvPr id="12" name="Picture 11" descr="NM-CPC-Preferred-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669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14039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7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r="3905"/>
          <a:stretch/>
        </p:blipFill>
        <p:spPr>
          <a:xfrm>
            <a:off x="-57355" y="-6555"/>
            <a:ext cx="9201356" cy="6925187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63039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63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2340" r="13130" b="3889"/>
          <a:stretch/>
        </p:blipFill>
        <p:spPr>
          <a:xfrm>
            <a:off x="-133556" y="0"/>
            <a:ext cx="9277556" cy="689569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3566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529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r="742"/>
          <a:stretch/>
        </p:blipFill>
        <p:spPr>
          <a:xfrm flipH="1">
            <a:off x="-76200" y="0"/>
            <a:ext cx="9220200" cy="6858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8" name="Picture 7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84781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91180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34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3"/>
          <a:stretch/>
        </p:blipFill>
        <p:spPr>
          <a:xfrm>
            <a:off x="-76200" y="-8194"/>
            <a:ext cx="9220200" cy="6874388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24453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MG_8841_111613_Jenkins_nm name ta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" r="14263" b="1417"/>
          <a:stretch/>
        </p:blipFill>
        <p:spPr>
          <a:xfrm>
            <a:off x="-76200" y="0"/>
            <a:ext cx="9220200" cy="6915355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91818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04359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MG_9429_111613_Jenkins_nm name ta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2" t="3331" r="19927" b="2588"/>
          <a:stretch/>
        </p:blipFill>
        <p:spPr>
          <a:xfrm>
            <a:off x="45064" y="-65548"/>
            <a:ext cx="9135807" cy="698909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58839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ection Header You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6" name="Picture 5" descr="NM-CPC-Preferred-RGB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0749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NM-CPC-Preferred-RGB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  <p:pic>
        <p:nvPicPr>
          <p:cNvPr id="12" name="Picture 11" descr="_MG_9131_111613_Jenkins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" t="8458" r="25213" b="8962"/>
          <a:stretch/>
        </p:blipFill>
        <p:spPr>
          <a:xfrm>
            <a:off x="-57356" y="0"/>
            <a:ext cx="9201355" cy="6915355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 descr="NM-CPC-Preferred-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920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ection Header You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t_gradient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5" t="527" b="654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44846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323" y="4267200"/>
            <a:ext cx="8548677" cy="122834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5584368"/>
            <a:ext cx="4386944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4375768"/>
            <a:ext cx="7282544" cy="993991"/>
          </a:xfrm>
        </p:spPr>
        <p:txBody>
          <a:bodyPr rIns="0" bIns="0" anchor="ctr" anchorCtr="0"/>
          <a:lstStyle>
            <a:lvl1pPr>
              <a:lnSpc>
                <a:spcPct val="90000"/>
              </a:lnSpc>
              <a:defRPr sz="28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Breaker Page Title Goes Here</a:t>
            </a:r>
            <a:endParaRPr lang="en-US" dirty="0"/>
          </a:p>
        </p:txBody>
      </p:sp>
      <p:pic>
        <p:nvPicPr>
          <p:cNvPr id="8" name="Picture 7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32937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425972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197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422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25129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6889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1624012"/>
            <a:ext cx="3770375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7124" y="1981200"/>
            <a:ext cx="377037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04112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w/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5157" y="3724712"/>
            <a:ext cx="3586843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4038600"/>
            <a:ext cx="3579492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3724712"/>
            <a:ext cx="3584448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8036" y="4038600"/>
            <a:ext cx="3580898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dirty="0" smtClean="0"/>
            </a:lvl1pPr>
            <a:lvl2pPr marL="206375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31825" indent="0">
              <a:buNone/>
              <a:defRPr lang="en-US" dirty="0" smtClean="0"/>
            </a:lvl4pPr>
            <a:lvl5pPr marL="804862" indent="0">
              <a:buNone/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83D0-10DE-4D5C-B8E6-A689F41ADD89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908036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7123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cked Two Content + Sid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73089" cy="17113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0599" y="3652124"/>
            <a:ext cx="3581401" cy="349526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3911" y="4012035"/>
            <a:ext cx="3770375" cy="15589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E57F-60CF-4F17-9919-6E89C3FFE40B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209563" y="1676400"/>
            <a:ext cx="3934437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6525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Facts +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2438400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2399203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z="1850" smtClean="0"/>
            </a:lvl1pPr>
            <a:lvl2pPr>
              <a:defRPr lang="en-US" sz="1850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7FA3B-4297-4241-AF2D-2E0E3988F303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35052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0198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3895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875401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21F28-D2B7-4BFC-99B0-2AE568E8227E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7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4407_nm logo on ta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" r="22099" b="12120"/>
          <a:stretch/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15345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2832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2542593"/>
            <a:ext cx="7713969" cy="762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1EDF-C6F2-4CB4-AEB2-0698226BF5AB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34290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tx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143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45685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197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422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483127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6889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1624012"/>
            <a:ext cx="3770375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7124" y="1981200"/>
            <a:ext cx="377037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713958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 w/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5157" y="3724712"/>
            <a:ext cx="3586843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4038600"/>
            <a:ext cx="3579492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3724712"/>
            <a:ext cx="3584448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8036" y="4038600"/>
            <a:ext cx="3580898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dirty="0" smtClean="0"/>
            </a:lvl1pPr>
            <a:lvl2pPr marL="206375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31825" indent="0">
              <a:buNone/>
              <a:defRPr lang="en-US" dirty="0" smtClean="0"/>
            </a:lvl4pPr>
            <a:lvl5pPr marL="804862" indent="0">
              <a:buNone/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908036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701357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cked Two Content + Sid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73089" cy="17113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0599" y="3652124"/>
            <a:ext cx="3581401" cy="349526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3911" y="4012035"/>
            <a:ext cx="3770375" cy="15589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209563" y="1676400"/>
            <a:ext cx="3934437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200282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ey Facts +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2438400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2399203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z="1850" smtClean="0"/>
            </a:lvl1pPr>
            <a:lvl2pPr>
              <a:defRPr lang="en-US" sz="1850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35052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0198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74570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018728"/>
      </p:ext>
    </p:extLst>
  </p:cSld>
  <p:clrMapOvr>
    <a:masterClrMapping/>
  </p:clrMapOvr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2542593"/>
            <a:ext cx="7713969" cy="762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34290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tx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1413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14039"/>
      </p:ext>
    </p:extLst>
  </p:cSld>
  <p:clrMapOvr>
    <a:masterClrMapping/>
  </p:clrMapOvr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29832-848F-4DB3-B4EE-A98DEE2B09E4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722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197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422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3211-FF73-4426-9117-A517ECC5BE9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372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6889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1624012"/>
            <a:ext cx="3770375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7124" y="1981200"/>
            <a:ext cx="377037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C6A5-6693-4C56-9050-D9D58F4DB302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799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 w/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5157" y="3724712"/>
            <a:ext cx="3586843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4038600"/>
            <a:ext cx="3579492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3724712"/>
            <a:ext cx="3584448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8036" y="4038600"/>
            <a:ext cx="3580898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dirty="0" smtClean="0"/>
            </a:lvl1pPr>
            <a:lvl2pPr marL="206375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31825" indent="0">
              <a:buNone/>
              <a:defRPr lang="en-US" dirty="0" smtClean="0"/>
            </a:lvl4pPr>
            <a:lvl5pPr marL="804862" indent="0">
              <a:buNone/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83D0-10DE-4D5C-B8E6-A689F41ADD89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908036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221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cked Two Content + Sid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73089" cy="17113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0599" y="3652124"/>
            <a:ext cx="3581401" cy="349526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3911" y="4012035"/>
            <a:ext cx="3770375" cy="15589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E57F-60CF-4F17-9919-6E89C3FFE40B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209563" y="1676400"/>
            <a:ext cx="3934437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1578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ey Facts +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2438400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2399203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z="1850" smtClean="0"/>
            </a:lvl1pPr>
            <a:lvl2pPr>
              <a:defRPr lang="en-US" sz="1850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7FA3B-4297-4241-AF2D-2E0E3988F303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35052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0198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8741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DCB8-1AAA-4D2B-A3DC-A7D0258DF718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1488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2542593"/>
            <a:ext cx="7713969" cy="762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1EDF-C6F2-4CB4-AEB2-0698226BF5AB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34290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tx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572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FEEC-5D8F-4131-B613-34162BE1A633}" type="datetimeFigureOut">
              <a:rPr lang="en-US" smtClean="0"/>
              <a:pPr/>
              <a:t>11/11/2015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E3F1-E8FF-4220-A34F-FC1825DF08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6643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11/11/2015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05256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7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r="3905"/>
          <a:stretch/>
        </p:blipFill>
        <p:spPr>
          <a:xfrm>
            <a:off x="-57355" y="-6555"/>
            <a:ext cx="9201356" cy="6925187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2438400" cy="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63039"/>
      </p:ext>
    </p:extLst>
  </p:cSld>
  <p:clrMapOvr>
    <a:masterClrMapping/>
  </p:clrMapOvr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11/11/2015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6129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11/11/2015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9851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11/11/2015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046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11/11/2015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146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11/11/2015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221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11/11/2015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220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11/11/2015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066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11/11/2015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83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11/11/2015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568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11/11/2015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1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43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34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4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45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4.xml"/><Relationship Id="rId45" Type="http://schemas.openxmlformats.org/officeDocument/2006/relationships/image" Target="../media/image2.emf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35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9" Type="http://schemas.openxmlformats.org/officeDocument/2006/relationships/slideLayout" Target="../slideLayouts/slideLayout85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80.xml"/><Relationship Id="rId42" Type="http://schemas.openxmlformats.org/officeDocument/2006/relationships/slideLayout" Target="../slideLayouts/slideLayout88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38" Type="http://schemas.openxmlformats.org/officeDocument/2006/relationships/slideLayout" Target="../slideLayouts/slideLayout84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41" Type="http://schemas.openxmlformats.org/officeDocument/2006/relationships/slideLayout" Target="../slideLayouts/slideLayout87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37" Type="http://schemas.openxmlformats.org/officeDocument/2006/relationships/slideLayout" Target="../slideLayouts/slideLayout83.xml"/><Relationship Id="rId40" Type="http://schemas.openxmlformats.org/officeDocument/2006/relationships/slideLayout" Target="../slideLayouts/slideLayout86.xml"/><Relationship Id="rId45" Type="http://schemas.openxmlformats.org/officeDocument/2006/relationships/image" Target="../media/image2.emf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81.xml"/><Relationship Id="rId4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197" y="1621971"/>
            <a:ext cx="7049689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51531" y="6525841"/>
            <a:ext cx="857339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8620D31C-4C87-4D05-B87B-929086A523B0}" type="datetime1">
              <a:rPr lang="en-US" smtClean="0"/>
              <a:t>11/11/2015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1994" y="6484127"/>
            <a:ext cx="51816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6484127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97" y="474215"/>
            <a:ext cx="883922" cy="304801"/>
          </a:xfrm>
          <a:prstGeom prst="rect">
            <a:avLst/>
          </a:prstGeom>
        </p:spPr>
      </p:pic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80939"/>
            <a:ext cx="1447800" cy="424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97" y="474215"/>
            <a:ext cx="883922" cy="304801"/>
          </a:xfrm>
          <a:prstGeom prst="rect">
            <a:avLst/>
          </a:prstGeom>
        </p:spPr>
      </p:pic>
      <p:pic>
        <p:nvPicPr>
          <p:cNvPr id="10" name="Picture 9" descr="NM-CPC-Preferred-RGB.ep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80939"/>
            <a:ext cx="1447800" cy="4246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97" y="474215"/>
            <a:ext cx="883922" cy="304801"/>
          </a:xfrm>
          <a:prstGeom prst="rect">
            <a:avLst/>
          </a:prstGeom>
        </p:spPr>
      </p:pic>
      <p:pic>
        <p:nvPicPr>
          <p:cNvPr id="13" name="Picture 12" descr="NM-CPC-Preferred-RGB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80939"/>
            <a:ext cx="1447800" cy="4246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4" r:id="rId2"/>
    <p:sldLayoutId id="2147484031" r:id="rId3"/>
    <p:sldLayoutId id="2147484060" r:id="rId4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50825" algn="l" defTabSz="914400" rtl="0" eaLnBrk="1" latinLnBrk="0" hangingPunct="1">
        <a:spcBef>
          <a:spcPct val="20000"/>
        </a:spcBef>
        <a:buClr>
          <a:srgbClr val="605F62"/>
        </a:buClr>
        <a:buFont typeface="Symbol" pitchFamily="18" charset="2"/>
        <a:buChar char="-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2pPr>
      <a:lvl3pPr marL="620713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3038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4pPr>
      <a:lvl5pPr marL="968375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197" y="1621971"/>
            <a:ext cx="7049689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51531" y="6525841"/>
            <a:ext cx="857339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1994" y="6484127"/>
            <a:ext cx="51816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6484127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97" y="474215"/>
            <a:ext cx="883922" cy="304801"/>
          </a:xfrm>
          <a:prstGeom prst="rect">
            <a:avLst/>
          </a:prstGeom>
        </p:spPr>
      </p:pic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80939"/>
            <a:ext cx="1447800" cy="424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97" y="474215"/>
            <a:ext cx="883922" cy="304801"/>
          </a:xfrm>
          <a:prstGeom prst="rect">
            <a:avLst/>
          </a:prstGeom>
        </p:spPr>
      </p:pic>
      <p:pic>
        <p:nvPicPr>
          <p:cNvPr id="10" name="Picture 9" descr="NM-CPC-Preferred-RGB.eps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80939"/>
            <a:ext cx="1447800" cy="4246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97" y="474215"/>
            <a:ext cx="883922" cy="304801"/>
          </a:xfrm>
          <a:prstGeom prst="rect">
            <a:avLst/>
          </a:prstGeom>
        </p:spPr>
      </p:pic>
      <p:pic>
        <p:nvPicPr>
          <p:cNvPr id="13" name="Picture 12" descr="NM-CPC-Preferred-RGB.eps"/>
          <p:cNvPicPr>
            <a:picLocks noChangeAspect="1"/>
          </p:cNvPicPr>
          <p:nvPr userDrawn="1"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80939"/>
            <a:ext cx="1447800" cy="42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5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  <p:sldLayoutId id="2147483960" r:id="rId15"/>
    <p:sldLayoutId id="2147483961" r:id="rId16"/>
    <p:sldLayoutId id="2147483962" r:id="rId17"/>
    <p:sldLayoutId id="2147483963" r:id="rId18"/>
    <p:sldLayoutId id="2147483964" r:id="rId19"/>
    <p:sldLayoutId id="2147483965" r:id="rId20"/>
    <p:sldLayoutId id="2147483966" r:id="rId21"/>
    <p:sldLayoutId id="2147483967" r:id="rId22"/>
    <p:sldLayoutId id="2147483968" r:id="rId23"/>
    <p:sldLayoutId id="2147483969" r:id="rId24"/>
    <p:sldLayoutId id="2147483970" r:id="rId25"/>
    <p:sldLayoutId id="2147483971" r:id="rId26"/>
    <p:sldLayoutId id="2147483972" r:id="rId27"/>
    <p:sldLayoutId id="2147483973" r:id="rId28"/>
    <p:sldLayoutId id="2147483974" r:id="rId29"/>
    <p:sldLayoutId id="2147483975" r:id="rId30"/>
    <p:sldLayoutId id="2147483976" r:id="rId31"/>
    <p:sldLayoutId id="2147483977" r:id="rId32"/>
    <p:sldLayoutId id="2147483978" r:id="rId33"/>
    <p:sldLayoutId id="2147483979" r:id="rId34"/>
    <p:sldLayoutId id="2147483980" r:id="rId35"/>
    <p:sldLayoutId id="2147483981" r:id="rId36"/>
    <p:sldLayoutId id="2147483982" r:id="rId37"/>
    <p:sldLayoutId id="2147483983" r:id="rId38"/>
    <p:sldLayoutId id="2147483984" r:id="rId39"/>
    <p:sldLayoutId id="2147483985" r:id="rId40"/>
    <p:sldLayoutId id="2147483986" r:id="rId41"/>
    <p:sldLayoutId id="2147483987" r:id="rId4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50825" algn="l" defTabSz="914400" rtl="0" eaLnBrk="1" latinLnBrk="0" hangingPunct="1">
        <a:spcBef>
          <a:spcPct val="20000"/>
        </a:spcBef>
        <a:buClr>
          <a:srgbClr val="605F62"/>
        </a:buClr>
        <a:buFont typeface="Symbol" pitchFamily="18" charset="2"/>
        <a:buChar char="-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2pPr>
      <a:lvl3pPr marL="620713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3038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4pPr>
      <a:lvl5pPr marL="968375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197" y="1621971"/>
            <a:ext cx="7049689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51531" y="6525841"/>
            <a:ext cx="857339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8620D31C-4C87-4D05-B87B-929086A523B0}" type="datetime1">
              <a:rPr lang="en-US" smtClean="0">
                <a:solidFill>
                  <a:srgbClr val="54585A"/>
                </a:solidFill>
              </a:rPr>
              <a:pPr/>
              <a:t>11/11/2015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1994" y="6484127"/>
            <a:ext cx="51816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6484127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97" y="474215"/>
            <a:ext cx="883922" cy="304801"/>
          </a:xfrm>
          <a:prstGeom prst="rect">
            <a:avLst/>
          </a:prstGeom>
        </p:spPr>
      </p:pic>
      <p:pic>
        <p:nvPicPr>
          <p:cNvPr id="7" name="Picture 6" descr="NM-CPC-Preferred-RGB.eps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80939"/>
            <a:ext cx="1447800" cy="424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97" y="474215"/>
            <a:ext cx="883922" cy="304801"/>
          </a:xfrm>
          <a:prstGeom prst="rect">
            <a:avLst/>
          </a:prstGeom>
        </p:spPr>
      </p:pic>
      <p:pic>
        <p:nvPicPr>
          <p:cNvPr id="10" name="Picture 9" descr="NM-CPC-Preferred-RGB.eps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80939"/>
            <a:ext cx="1447800" cy="4246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97" y="474215"/>
            <a:ext cx="883922" cy="304801"/>
          </a:xfrm>
          <a:prstGeom prst="rect">
            <a:avLst/>
          </a:prstGeom>
        </p:spPr>
      </p:pic>
      <p:pic>
        <p:nvPicPr>
          <p:cNvPr id="13" name="Picture 12" descr="NM-CPC-Preferred-RGB.eps"/>
          <p:cNvPicPr>
            <a:picLocks noChangeAspect="1"/>
          </p:cNvPicPr>
          <p:nvPr userDrawn="1"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80939"/>
            <a:ext cx="1447800" cy="42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5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  <p:sldLayoutId id="2147484003" r:id="rId15"/>
    <p:sldLayoutId id="2147484004" r:id="rId16"/>
    <p:sldLayoutId id="2147484005" r:id="rId17"/>
    <p:sldLayoutId id="2147484006" r:id="rId18"/>
    <p:sldLayoutId id="2147484007" r:id="rId19"/>
    <p:sldLayoutId id="2147484008" r:id="rId20"/>
    <p:sldLayoutId id="2147484009" r:id="rId21"/>
    <p:sldLayoutId id="2147484010" r:id="rId22"/>
    <p:sldLayoutId id="2147484011" r:id="rId23"/>
    <p:sldLayoutId id="2147484012" r:id="rId24"/>
    <p:sldLayoutId id="2147484013" r:id="rId25"/>
    <p:sldLayoutId id="2147484014" r:id="rId26"/>
    <p:sldLayoutId id="2147484015" r:id="rId27"/>
    <p:sldLayoutId id="2147484016" r:id="rId28"/>
    <p:sldLayoutId id="2147484017" r:id="rId29"/>
    <p:sldLayoutId id="2147484018" r:id="rId30"/>
    <p:sldLayoutId id="2147484019" r:id="rId31"/>
    <p:sldLayoutId id="2147484020" r:id="rId32"/>
    <p:sldLayoutId id="2147484021" r:id="rId33"/>
    <p:sldLayoutId id="2147484022" r:id="rId34"/>
    <p:sldLayoutId id="2147484023" r:id="rId35"/>
    <p:sldLayoutId id="2147484024" r:id="rId36"/>
    <p:sldLayoutId id="2147484025" r:id="rId37"/>
    <p:sldLayoutId id="2147484026" r:id="rId38"/>
    <p:sldLayoutId id="2147484027" r:id="rId39"/>
    <p:sldLayoutId id="2147484028" r:id="rId40"/>
    <p:sldLayoutId id="2147484029" r:id="rId41"/>
    <p:sldLayoutId id="2147484030" r:id="rId4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50825" algn="l" defTabSz="914400" rtl="0" eaLnBrk="1" latinLnBrk="0" hangingPunct="1">
        <a:spcBef>
          <a:spcPct val="20000"/>
        </a:spcBef>
        <a:buClr>
          <a:srgbClr val="605F62"/>
        </a:buClr>
        <a:buFont typeface="Symbol" pitchFamily="18" charset="2"/>
        <a:buChar char="-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2pPr>
      <a:lvl3pPr marL="620713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3038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4pPr>
      <a:lvl5pPr marL="968375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  <a:ea typeface="ＭＳ Ｐゴシック" charset="-128"/>
              </a:rPr>
              <a:pPr/>
              <a:t>11/11/2015</a:t>
            </a:fld>
            <a:endParaRPr lang="en-US" dirty="0">
              <a:solidFill>
                <a:prstClr val="white">
                  <a:shade val="50000"/>
                </a:prstClr>
              </a:solidFill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shade val="50000"/>
                </a:prstClr>
              </a:solidFill>
              <a:ea typeface="ＭＳ Ｐゴシック" charset="-128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  <a:ea typeface="ＭＳ Ｐゴシック" charset="-128"/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13079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DBA0CA3-281E-41BF-A1B3-845359C41436}" type="datetimeFigureOut">
              <a:rPr lang="en-US" smtClean="0">
                <a:solidFill>
                  <a:prstClr val="white">
                    <a:shade val="50000"/>
                  </a:prstClr>
                </a:solidFill>
                <a:ea typeface="ＭＳ Ｐゴシック" charset="-128"/>
              </a:rPr>
              <a:pPr/>
              <a:t>11/12/2015</a:t>
            </a:fld>
            <a:endParaRPr lang="en-US" dirty="0">
              <a:solidFill>
                <a:prstClr val="white">
                  <a:shade val="50000"/>
                </a:prstClr>
              </a:solidFill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shade val="50000"/>
                </a:prstClr>
              </a:solidFill>
              <a:ea typeface="ＭＳ Ｐゴシック" charset="-128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E69AA72-F992-478E-A0AF-C7B335E6DE08}" type="slidenum">
              <a:rPr lang="en-US" smtClean="0">
                <a:solidFill>
                  <a:prstClr val="white">
                    <a:shade val="50000"/>
                  </a:prstClr>
                </a:solidFill>
                <a:ea typeface="ＭＳ Ｐゴシック" charset="-128"/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49486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  <p:sldLayoutId id="2147484074" r:id="rId13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F634163-1234-448D-81CC-837D8B266A2A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11/12/2015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900F174-811A-458C-96F0-7242F229638E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479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microsoft.com/office/2007/relationships/hdphoto" Target="../media/hdphoto2.wdp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5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cad=rja&amp;uact=8&amp;ved=0CAcQjRw&amp;url=http://chicagohealthonline.com/northwestern-and-cadence-announce-intent-to-merger/&amp;ei=wlZbVb37PJCzyASiqYGQBA&amp;bvm=bv.93756505,d.cGU&amp;psig=AFQjCNEiDrzZzkVFmPOKCLeAiWbwgDQ_zA&amp;ust=1432135230919984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3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frm=1&amp;source=images&amp;cd=&amp;cad=rja&amp;uact=8&amp;ved=0CAcQjRw&amp;url=http://www.cadencehealth.org/locations/outpatient-facilities/behavioral-health/bhs-highlake&amp;ei=ZVVbVfKLEcORyASEyYCgAw&amp;bvm=bv.93756505,d.cGU&amp;psig=AFQjCNEiDrzZzkVFmPOKCLeAiWbwgDQ_zA&amp;ust=1432135230919984" TargetMode="External"/><Relationship Id="rId5" Type="http://schemas.openxmlformats.org/officeDocument/2006/relationships/image" Target="../media/image22.gif"/><Relationship Id="rId10" Type="http://schemas.openxmlformats.org/officeDocument/2006/relationships/image" Target="../media/image25.png"/><Relationship Id="rId4" Type="http://schemas.openxmlformats.org/officeDocument/2006/relationships/image" Target="../media/image21.jpe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google.com/url?sa=i&amp;rct=j&amp;q=&amp;esrc=s&amp;frm=1&amp;source=images&amp;cd=&amp;cad=rja&amp;uact=8&amp;ved=&amp;url=http://www.thetcr.org/article/view/598/1100&amp;ei=QuGAVdyHBfSZsQTNt4PQBw&amp;bvm=bv.96041959,d.cWc&amp;psig=AFQjCNHqRCRCFY5u377hhP7pW_5cVypNOQ&amp;ust=143459603465092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www.google.com/url?sa=i&amp;rct=j&amp;q=&amp;esrc=s&amp;frm=1&amp;source=images&amp;cd=&amp;cad=rja&amp;uact=8&amp;ved=0CAcQjRw&amp;url=http://www.propelbikes.co.uk/news/a-little-thanks/&amp;ei=761bVc29IMeWgwSXjIG4BA&amp;bvm=bv.93756505,d.eXY&amp;psig=AFQjCNGMMjSpreQr4SdXCvvwyCq8mrT3SA&amp;ust=1432158050492660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8200" y="25908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3600" b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overview of Proton Therapy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3600" b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United States</a:t>
            </a:r>
            <a:endParaRPr lang="en-US" sz="36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800" y="47244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400" spc="-50" dirty="0" smtClean="0"/>
              <a:t>Mark </a:t>
            </a:r>
            <a:r>
              <a:rPr lang="en-US" sz="2400" spc="-50" dirty="0" err="1" smtClean="0"/>
              <a:t>Pankuch</a:t>
            </a:r>
            <a:r>
              <a:rPr lang="en-US" sz="2400" spc="-50" dirty="0" smtClean="0"/>
              <a:t> PhD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400" spc="-50" dirty="0" smtClean="0"/>
              <a:t>Northwestern Medicine Chicago Proton Center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2400" spc="-50" dirty="0" smtClean="0"/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400" spc="-50" dirty="0" smtClean="0"/>
              <a:t>Proton Accelerators for Science and Innovation : Medical Applications</a:t>
            </a:r>
            <a:endParaRPr lang="en-US" sz="2400" spc="-50" dirty="0" smtClean="0"/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400" spc="-50" dirty="0" smtClean="0"/>
              <a:t>Fermi National Accelerator Laboratory</a:t>
            </a:r>
            <a:endParaRPr lang="en-US" sz="2400" spc="-50" dirty="0"/>
          </a:p>
        </p:txBody>
      </p:sp>
    </p:spTree>
    <p:extLst>
      <p:ext uri="{BB962C8B-B14F-4D97-AF65-F5344CB8AC3E}">
        <p14:creationId xmlns:p14="http://schemas.microsoft.com/office/powerpoint/2010/main" val="357856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3" name="Text Box 5"/>
          <p:cNvSpPr txBox="1">
            <a:spLocks noChangeArrowheads="1"/>
          </p:cNvSpPr>
          <p:nvPr/>
        </p:nvSpPr>
        <p:spPr bwMode="auto">
          <a:xfrm>
            <a:off x="2133186" y="214450"/>
            <a:ext cx="54938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 Specific Devices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197430"/>
            <a:ext cx="7789612" cy="551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1" name="Text Box 3"/>
          <p:cNvSpPr txBox="1">
            <a:spLocks noChangeArrowheads="1"/>
          </p:cNvSpPr>
          <p:nvPr/>
        </p:nvSpPr>
        <p:spPr bwMode="auto">
          <a:xfrm>
            <a:off x="3397501" y="1329949"/>
            <a:ext cx="29651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0" dirty="0" smtClean="0">
                <a:solidFill>
                  <a:schemeClr val="bg1"/>
                </a:solidFill>
              </a:rPr>
              <a:t>Aperture</a:t>
            </a:r>
            <a:endParaRPr lang="en-US" sz="2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9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Universal Nozzle with Aperture and Compensator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8956" r="12326"/>
          <a:stretch/>
        </p:blipFill>
        <p:spPr bwMode="auto">
          <a:xfrm rot="5400000">
            <a:off x="1764652" y="1394539"/>
            <a:ext cx="5473177" cy="545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" t="7173" r="3922"/>
          <a:stretch/>
        </p:blipFill>
        <p:spPr bwMode="auto">
          <a:xfrm>
            <a:off x="1328058" y="1384822"/>
            <a:ext cx="6498772" cy="547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501240" y="4626429"/>
            <a:ext cx="3902532" cy="664028"/>
          </a:xfrm>
          <a:prstGeom prst="straightConnector1">
            <a:avLst/>
          </a:prstGeom>
          <a:ln w="82550">
            <a:solidFill>
              <a:srgbClr val="FBE9F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12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950" y="-304800"/>
            <a:ext cx="8229600" cy="1143000"/>
          </a:xfrm>
        </p:spPr>
        <p:txBody>
          <a:bodyPr/>
          <a:lstStyle/>
          <a:p>
            <a:r>
              <a:rPr lang="en-US" dirty="0" smtClean="0"/>
              <a:t>The benefits of a compensator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5840"/>
            <a:ext cx="10942659" cy="619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5840"/>
            <a:ext cx="10942659" cy="619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5840"/>
            <a:ext cx="10949747" cy="619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5840"/>
            <a:ext cx="10942659" cy="619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7791450" y="4102953"/>
            <a:ext cx="1562100" cy="0"/>
          </a:xfrm>
          <a:prstGeom prst="straightConnector1">
            <a:avLst/>
          </a:prstGeom>
          <a:ln w="117475">
            <a:solidFill>
              <a:schemeClr val="accent3">
                <a:lumMod val="75000"/>
              </a:schemeClr>
            </a:solidFill>
            <a:tailEnd type="arrow"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tx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676400" y="1524000"/>
            <a:ext cx="2819400" cy="2057400"/>
          </a:xfrm>
          <a:prstGeom prst="straightConnector1">
            <a:avLst/>
          </a:prstGeom>
          <a:ln w="117475">
            <a:solidFill>
              <a:schemeClr val="bg1">
                <a:lumMod val="75000"/>
              </a:schemeClr>
            </a:solidFill>
            <a:tailEnd type="arrow"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tx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343900" y="1843197"/>
            <a:ext cx="330200" cy="14478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43900" y="4914910"/>
            <a:ext cx="330200" cy="14478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0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51177" y="228600"/>
            <a:ext cx="4800599" cy="712787"/>
          </a:xfrm>
          <a:noFill/>
          <a:ln/>
        </p:spPr>
        <p:txBody>
          <a:bodyPr rIns="45720" rtlCol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Pencil Beam Scanning</a:t>
            </a:r>
            <a:endParaRPr lang="en-US" b="1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043" y="1778401"/>
            <a:ext cx="3844583" cy="228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Oval 4"/>
          <p:cNvSpPr>
            <a:spLocks noChangeArrowheads="1"/>
          </p:cNvSpPr>
          <p:nvPr/>
        </p:nvSpPr>
        <p:spPr bwMode="auto">
          <a:xfrm>
            <a:off x="4384876" y="1932008"/>
            <a:ext cx="3733800" cy="3657600"/>
          </a:xfrm>
          <a:prstGeom prst="ellipse">
            <a:avLst/>
          </a:prstGeom>
          <a:solidFill>
            <a:srgbClr val="00B0F0"/>
          </a:solidFill>
          <a:ln w="952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orbel" pitchFamily="34" charset="0"/>
              <a:ea typeface="+mn-ea"/>
            </a:endParaRPr>
          </a:p>
        </p:txBody>
      </p:sp>
      <p:sp>
        <p:nvSpPr>
          <p:cNvPr id="3" name="Oval 2"/>
          <p:cNvSpPr/>
          <p:nvPr/>
        </p:nvSpPr>
        <p:spPr>
          <a:xfrm>
            <a:off x="5181600" y="1932008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735309" y="1932008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302576" y="1932008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835976" y="1932008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4503409" y="2438400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057118" y="2438400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624385" y="2438400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6157785" y="2438400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6691185" y="2438400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7258452" y="2438400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226527" y="2944792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780236" y="2944792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5347503" y="2944792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880903" y="2944792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414303" y="2944792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981570" y="2944792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547925" y="2944792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4328181" y="3475353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881890" y="3475353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449157" y="3475353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982557" y="3475353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6515957" y="3475353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7083224" y="3475353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649579" y="3475353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290135" y="3981745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4843844" y="3981745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5411111" y="3981745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944511" y="3981745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6477911" y="3981745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7045178" y="3981745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7611533" y="3981745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4648200" y="4488137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201909" y="4488137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5769176" y="4488137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6302576" y="4488137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6835976" y="4488137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7403243" y="4488137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5029200" y="4995333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582909" y="4995333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6150176" y="4995333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6683576" y="4995333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7240661" y="4995333"/>
            <a:ext cx="533400" cy="506392"/>
          </a:xfrm>
          <a:prstGeom prst="ellipse">
            <a:avLst/>
          </a:prstGeom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2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4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2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4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6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8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2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4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6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8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62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4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6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8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2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4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16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8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2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2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64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66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68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7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72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74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16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18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2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2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228600"/>
            <a:ext cx="7467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Pencil Beam Delivery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599" y="1744133"/>
            <a:ext cx="87968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Layers of unique spot patterns delivered over the target volume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Distal AND Proximal conformity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The ability to perform Multi-Field Optimizations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984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1858962"/>
            <a:ext cx="4999037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228684"/>
            <a:ext cx="82296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 of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a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Compensator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8963"/>
            <a:ext cx="4999037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879600" y="2218267"/>
            <a:ext cx="550334" cy="1388533"/>
          </a:xfrm>
          <a:prstGeom prst="straightConnector1">
            <a:avLst/>
          </a:prstGeom>
          <a:ln w="63500">
            <a:solidFill>
              <a:srgbClr val="00B0F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920999" y="2218267"/>
            <a:ext cx="414868" cy="1388533"/>
          </a:xfrm>
          <a:prstGeom prst="straightConnector1">
            <a:avLst/>
          </a:prstGeom>
          <a:ln w="63500">
            <a:solidFill>
              <a:srgbClr val="00B0F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765799" y="2218267"/>
            <a:ext cx="668867" cy="1388533"/>
          </a:xfrm>
          <a:prstGeom prst="straightConnector1">
            <a:avLst/>
          </a:prstGeom>
          <a:ln w="63500">
            <a:solidFill>
              <a:srgbClr val="00B0F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15743" y="5635264"/>
            <a:ext cx="1772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 Compensator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133168" y="2218267"/>
            <a:ext cx="397934" cy="1388533"/>
          </a:xfrm>
          <a:prstGeom prst="straightConnector1">
            <a:avLst/>
          </a:prstGeom>
          <a:ln w="63500">
            <a:solidFill>
              <a:srgbClr val="00B0F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60412"/>
            <a:ext cx="1200421" cy="9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967785" y="5635265"/>
            <a:ext cx="195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With Compensator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9106854" y="1858962"/>
            <a:ext cx="0" cy="4999036"/>
          </a:xfrm>
          <a:prstGeom prst="straightConnector1">
            <a:avLst/>
          </a:prstGeom>
          <a:ln w="63500">
            <a:solidFill>
              <a:srgbClr val="FFFF99"/>
            </a:solidFill>
            <a:tailEnd type="non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999037" y="1858964"/>
            <a:ext cx="0" cy="4999036"/>
          </a:xfrm>
          <a:prstGeom prst="straightConnector1">
            <a:avLst/>
          </a:prstGeom>
          <a:ln w="63500">
            <a:solidFill>
              <a:srgbClr val="FFFF99"/>
            </a:solidFill>
            <a:tailEnd type="non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80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-0.11476 -0.0007 " pathEditMode="relative" rAng="0" ptsTypes="AA">
                                      <p:cBhvr>
                                        <p:cTn id="3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7" y="-4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-0.14254 -0.00301 " pathEditMode="relative" rAng="0" ptsTypes="AA">
                                      <p:cBhvr>
                                        <p:cTn id="3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0"/>
            <a:ext cx="9295377" cy="526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228600"/>
            <a:ext cx="7467600" cy="1143000"/>
          </a:xfrm>
        </p:spPr>
        <p:txBody>
          <a:bodyPr/>
          <a:lstStyle/>
          <a:p>
            <a:r>
              <a:rPr lang="en-US" dirty="0" smtClean="0"/>
              <a:t>PBS Delivery with Layer Stacking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0"/>
            <a:ext cx="9295377" cy="526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0"/>
            <a:ext cx="9295377" cy="526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0"/>
            <a:ext cx="9295377" cy="526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0"/>
            <a:ext cx="9295377" cy="526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0"/>
            <a:ext cx="9295377" cy="526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0"/>
            <a:ext cx="9295377" cy="526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0"/>
            <a:ext cx="9295377" cy="526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0"/>
            <a:ext cx="9295377" cy="526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0"/>
            <a:ext cx="9295377" cy="526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7791450" y="4102953"/>
            <a:ext cx="1562100" cy="0"/>
          </a:xfrm>
          <a:prstGeom prst="straightConnector1">
            <a:avLst/>
          </a:prstGeom>
          <a:ln w="117475">
            <a:solidFill>
              <a:schemeClr val="accent3">
                <a:lumMod val="75000"/>
              </a:schemeClr>
            </a:solidFill>
            <a:tailEnd type="arrow"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tx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010400" y="1828800"/>
            <a:ext cx="330200" cy="14478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10400" y="4900513"/>
            <a:ext cx="330200" cy="14478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Layers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4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4184678"/>
            <a:ext cx="3382270" cy="267332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273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5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8963"/>
            <a:ext cx="4999037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1858962"/>
            <a:ext cx="4999037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8963"/>
            <a:ext cx="4999154" cy="499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67785" y="5635265"/>
            <a:ext cx="195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With Compensator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8118" y="565312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PBS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133168" y="2218267"/>
            <a:ext cx="397934" cy="1388533"/>
          </a:xfrm>
          <a:prstGeom prst="straightConnector1">
            <a:avLst/>
          </a:prstGeom>
          <a:ln w="63500">
            <a:solidFill>
              <a:srgbClr val="00B0F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557867" y="2311399"/>
            <a:ext cx="550334" cy="1388533"/>
          </a:xfrm>
          <a:prstGeom prst="straightConnector1">
            <a:avLst/>
          </a:prstGeom>
          <a:ln w="63500">
            <a:solidFill>
              <a:srgbClr val="00B0F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109888" y="2252133"/>
            <a:ext cx="414868" cy="1388533"/>
          </a:xfrm>
          <a:prstGeom prst="straightConnector1">
            <a:avLst/>
          </a:prstGeom>
          <a:ln w="63500">
            <a:solidFill>
              <a:srgbClr val="00B0F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66800" y="-176233"/>
            <a:ext cx="7467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Advantages of PBS</a:t>
            </a:r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60412"/>
            <a:ext cx="1200421" cy="9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H="1">
            <a:off x="5765799" y="2218267"/>
            <a:ext cx="668867" cy="1388533"/>
          </a:xfrm>
          <a:prstGeom prst="straightConnector1">
            <a:avLst/>
          </a:prstGeom>
          <a:ln w="63500">
            <a:solidFill>
              <a:srgbClr val="00B0F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9106854" y="1858962"/>
            <a:ext cx="0" cy="4999036"/>
          </a:xfrm>
          <a:prstGeom prst="straightConnector1">
            <a:avLst/>
          </a:prstGeom>
          <a:ln w="63500">
            <a:solidFill>
              <a:srgbClr val="FFFF99"/>
            </a:solidFill>
            <a:tailEnd type="non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99037" y="1858964"/>
            <a:ext cx="0" cy="4999036"/>
          </a:xfrm>
          <a:prstGeom prst="straightConnector1">
            <a:avLst/>
          </a:prstGeom>
          <a:ln w="63500">
            <a:solidFill>
              <a:srgbClr val="FFFF99"/>
            </a:solidFill>
            <a:tailEnd type="non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28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-0.11476 -0.0007 " pathEditMode="relative" rAng="0" ptsTypes="AA">
                                      <p:cBhvr>
                                        <p:cTn id="31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7" y="-4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-0.14254 -0.00301 " pathEditMode="relative" rAng="0" ptsTypes="AA">
                                      <p:cBhvr>
                                        <p:cTn id="3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228600"/>
            <a:ext cx="7467600" cy="1143000"/>
          </a:xfrm>
        </p:spPr>
        <p:txBody>
          <a:bodyPr/>
          <a:lstStyle/>
          <a:p>
            <a:r>
              <a:rPr lang="en-US" dirty="0" smtClean="0"/>
              <a:t>Different Methods of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sz="2400" dirty="0" smtClean="0"/>
              <a:t>Single Field Uniform Dose Optimization</a:t>
            </a:r>
          </a:p>
          <a:p>
            <a:pPr lvl="1"/>
            <a:r>
              <a:rPr lang="en-US" sz="2400" dirty="0" smtClean="0"/>
              <a:t>Uniform Dose is delivered by each field individually</a:t>
            </a:r>
          </a:p>
          <a:p>
            <a:pPr lvl="1"/>
            <a:r>
              <a:rPr lang="en-US" sz="2400" dirty="0" smtClean="0"/>
              <a:t>Less sparing of critical structures</a:t>
            </a:r>
          </a:p>
          <a:p>
            <a:pPr lvl="1"/>
            <a:r>
              <a:rPr lang="en-US" sz="2400" dirty="0" smtClean="0"/>
              <a:t>Less sensitive to uncertainties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Multi- Field Optimization</a:t>
            </a:r>
          </a:p>
          <a:p>
            <a:pPr lvl="1"/>
            <a:r>
              <a:rPr lang="en-US" sz="2400" dirty="0" smtClean="0"/>
              <a:t>All field spot weights are optimized together</a:t>
            </a:r>
          </a:p>
          <a:p>
            <a:pPr lvl="1"/>
            <a:r>
              <a:rPr lang="en-US" sz="2400" dirty="0" smtClean="0"/>
              <a:t>Better for sparing critical structures</a:t>
            </a:r>
          </a:p>
          <a:p>
            <a:pPr lvl="1"/>
            <a:r>
              <a:rPr lang="en-US" sz="2400" dirty="0" smtClean="0"/>
              <a:t>More sensitive to uncertainties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867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429319" y="3037419"/>
            <a:ext cx="2870816" cy="2421467"/>
          </a:xfrm>
          <a:custGeom>
            <a:avLst/>
            <a:gdLst>
              <a:gd name="connsiteX0" fmla="*/ 0 w 2074950"/>
              <a:gd name="connsiteY0" fmla="*/ 1752600 h 1778000"/>
              <a:gd name="connsiteX1" fmla="*/ 8466 w 2074950"/>
              <a:gd name="connsiteY1" fmla="*/ 1583267 h 1778000"/>
              <a:gd name="connsiteX2" fmla="*/ 16933 w 2074950"/>
              <a:gd name="connsiteY2" fmla="*/ 1430867 h 1778000"/>
              <a:gd name="connsiteX3" fmla="*/ 25400 w 2074950"/>
              <a:gd name="connsiteY3" fmla="*/ 1380067 h 1778000"/>
              <a:gd name="connsiteX4" fmla="*/ 42333 w 2074950"/>
              <a:gd name="connsiteY4" fmla="*/ 1312333 h 1778000"/>
              <a:gd name="connsiteX5" fmla="*/ 33866 w 2074950"/>
              <a:gd name="connsiteY5" fmla="*/ 778933 h 1778000"/>
              <a:gd name="connsiteX6" fmla="*/ 25400 w 2074950"/>
              <a:gd name="connsiteY6" fmla="*/ 465667 h 1778000"/>
              <a:gd name="connsiteX7" fmla="*/ 50800 w 2074950"/>
              <a:gd name="connsiteY7" fmla="*/ 262467 h 1778000"/>
              <a:gd name="connsiteX8" fmla="*/ 76200 w 2074950"/>
              <a:gd name="connsiteY8" fmla="*/ 169333 h 1778000"/>
              <a:gd name="connsiteX9" fmla="*/ 127000 w 2074950"/>
              <a:gd name="connsiteY9" fmla="*/ 101600 h 1778000"/>
              <a:gd name="connsiteX10" fmla="*/ 177800 w 2074950"/>
              <a:gd name="connsiteY10" fmla="*/ 50800 h 1778000"/>
              <a:gd name="connsiteX11" fmla="*/ 228600 w 2074950"/>
              <a:gd name="connsiteY11" fmla="*/ 33867 h 1778000"/>
              <a:gd name="connsiteX12" fmla="*/ 254000 w 2074950"/>
              <a:gd name="connsiteY12" fmla="*/ 25400 h 1778000"/>
              <a:gd name="connsiteX13" fmla="*/ 448733 w 2074950"/>
              <a:gd name="connsiteY13" fmla="*/ 8467 h 1778000"/>
              <a:gd name="connsiteX14" fmla="*/ 482600 w 2074950"/>
              <a:gd name="connsiteY14" fmla="*/ 0 h 1778000"/>
              <a:gd name="connsiteX15" fmla="*/ 651933 w 2074950"/>
              <a:gd name="connsiteY15" fmla="*/ 16933 h 1778000"/>
              <a:gd name="connsiteX16" fmla="*/ 685800 w 2074950"/>
              <a:gd name="connsiteY16" fmla="*/ 33867 h 1778000"/>
              <a:gd name="connsiteX17" fmla="*/ 702733 w 2074950"/>
              <a:gd name="connsiteY17" fmla="*/ 59267 h 1778000"/>
              <a:gd name="connsiteX18" fmla="*/ 728133 w 2074950"/>
              <a:gd name="connsiteY18" fmla="*/ 84667 h 1778000"/>
              <a:gd name="connsiteX19" fmla="*/ 745066 w 2074950"/>
              <a:gd name="connsiteY19" fmla="*/ 118533 h 1778000"/>
              <a:gd name="connsiteX20" fmla="*/ 762000 w 2074950"/>
              <a:gd name="connsiteY20" fmla="*/ 143933 h 1778000"/>
              <a:gd name="connsiteX21" fmla="*/ 770466 w 2074950"/>
              <a:gd name="connsiteY21" fmla="*/ 169333 h 1778000"/>
              <a:gd name="connsiteX22" fmla="*/ 821266 w 2074950"/>
              <a:gd name="connsiteY22" fmla="*/ 220133 h 1778000"/>
              <a:gd name="connsiteX23" fmla="*/ 829733 w 2074950"/>
              <a:gd name="connsiteY23" fmla="*/ 245533 h 1778000"/>
              <a:gd name="connsiteX24" fmla="*/ 846666 w 2074950"/>
              <a:gd name="connsiteY24" fmla="*/ 270933 h 1778000"/>
              <a:gd name="connsiteX25" fmla="*/ 863600 w 2074950"/>
              <a:gd name="connsiteY25" fmla="*/ 304800 h 1778000"/>
              <a:gd name="connsiteX26" fmla="*/ 880533 w 2074950"/>
              <a:gd name="connsiteY26" fmla="*/ 482600 h 1778000"/>
              <a:gd name="connsiteX27" fmla="*/ 889000 w 2074950"/>
              <a:gd name="connsiteY27" fmla="*/ 575733 h 1778000"/>
              <a:gd name="connsiteX28" fmla="*/ 922866 w 2074950"/>
              <a:gd name="connsiteY28" fmla="*/ 711200 h 1778000"/>
              <a:gd name="connsiteX29" fmla="*/ 931333 w 2074950"/>
              <a:gd name="connsiteY29" fmla="*/ 736600 h 1778000"/>
              <a:gd name="connsiteX30" fmla="*/ 939800 w 2074950"/>
              <a:gd name="connsiteY30" fmla="*/ 770467 h 1778000"/>
              <a:gd name="connsiteX31" fmla="*/ 999066 w 2074950"/>
              <a:gd name="connsiteY31" fmla="*/ 804333 h 1778000"/>
              <a:gd name="connsiteX32" fmla="*/ 1007533 w 2074950"/>
              <a:gd name="connsiteY32" fmla="*/ 829733 h 1778000"/>
              <a:gd name="connsiteX33" fmla="*/ 1049866 w 2074950"/>
              <a:gd name="connsiteY33" fmla="*/ 863600 h 1778000"/>
              <a:gd name="connsiteX34" fmla="*/ 1083733 w 2074950"/>
              <a:gd name="connsiteY34" fmla="*/ 872067 h 1778000"/>
              <a:gd name="connsiteX35" fmla="*/ 1185333 w 2074950"/>
              <a:gd name="connsiteY35" fmla="*/ 897467 h 1778000"/>
              <a:gd name="connsiteX36" fmla="*/ 1219200 w 2074950"/>
              <a:gd name="connsiteY36" fmla="*/ 914400 h 1778000"/>
              <a:gd name="connsiteX37" fmla="*/ 1278466 w 2074950"/>
              <a:gd name="connsiteY37" fmla="*/ 931333 h 1778000"/>
              <a:gd name="connsiteX38" fmla="*/ 1312333 w 2074950"/>
              <a:gd name="connsiteY38" fmla="*/ 948267 h 1778000"/>
              <a:gd name="connsiteX39" fmla="*/ 1371600 w 2074950"/>
              <a:gd name="connsiteY39" fmla="*/ 965200 h 1778000"/>
              <a:gd name="connsiteX40" fmla="*/ 1473200 w 2074950"/>
              <a:gd name="connsiteY40" fmla="*/ 999067 h 1778000"/>
              <a:gd name="connsiteX41" fmla="*/ 1676400 w 2074950"/>
              <a:gd name="connsiteY41" fmla="*/ 1016000 h 1778000"/>
              <a:gd name="connsiteX42" fmla="*/ 1828800 w 2074950"/>
              <a:gd name="connsiteY42" fmla="*/ 1032933 h 1778000"/>
              <a:gd name="connsiteX43" fmla="*/ 1862666 w 2074950"/>
              <a:gd name="connsiteY43" fmla="*/ 1049867 h 1778000"/>
              <a:gd name="connsiteX44" fmla="*/ 1947333 w 2074950"/>
              <a:gd name="connsiteY44" fmla="*/ 1075267 h 1778000"/>
              <a:gd name="connsiteX45" fmla="*/ 2015066 w 2074950"/>
              <a:gd name="connsiteY45" fmla="*/ 1109133 h 1778000"/>
              <a:gd name="connsiteX46" fmla="*/ 2040466 w 2074950"/>
              <a:gd name="connsiteY46" fmla="*/ 1126067 h 1778000"/>
              <a:gd name="connsiteX47" fmla="*/ 2048933 w 2074950"/>
              <a:gd name="connsiteY47" fmla="*/ 1473200 h 1778000"/>
              <a:gd name="connsiteX48" fmla="*/ 2032000 w 2074950"/>
              <a:gd name="connsiteY48" fmla="*/ 1540933 h 1778000"/>
              <a:gd name="connsiteX49" fmla="*/ 1998133 w 2074950"/>
              <a:gd name="connsiteY49" fmla="*/ 1583267 h 1778000"/>
              <a:gd name="connsiteX50" fmla="*/ 1947333 w 2074950"/>
              <a:gd name="connsiteY50" fmla="*/ 1600200 h 1778000"/>
              <a:gd name="connsiteX51" fmla="*/ 1921933 w 2074950"/>
              <a:gd name="connsiteY51" fmla="*/ 1608667 h 1778000"/>
              <a:gd name="connsiteX52" fmla="*/ 1888066 w 2074950"/>
              <a:gd name="connsiteY52" fmla="*/ 1667933 h 1778000"/>
              <a:gd name="connsiteX53" fmla="*/ 1854200 w 2074950"/>
              <a:gd name="connsiteY53" fmla="*/ 1693333 h 1778000"/>
              <a:gd name="connsiteX54" fmla="*/ 1803400 w 2074950"/>
              <a:gd name="connsiteY54" fmla="*/ 1727200 h 1778000"/>
              <a:gd name="connsiteX55" fmla="*/ 1727200 w 2074950"/>
              <a:gd name="connsiteY55" fmla="*/ 1752600 h 1778000"/>
              <a:gd name="connsiteX56" fmla="*/ 1667933 w 2074950"/>
              <a:gd name="connsiteY56" fmla="*/ 1778000 h 1778000"/>
              <a:gd name="connsiteX57" fmla="*/ 1540933 w 2074950"/>
              <a:gd name="connsiteY57" fmla="*/ 1769533 h 1778000"/>
              <a:gd name="connsiteX58" fmla="*/ 1490133 w 2074950"/>
              <a:gd name="connsiteY58" fmla="*/ 1761067 h 1778000"/>
              <a:gd name="connsiteX59" fmla="*/ 1456266 w 2074950"/>
              <a:gd name="connsiteY59" fmla="*/ 1752600 h 1778000"/>
              <a:gd name="connsiteX60" fmla="*/ 1236133 w 2074950"/>
              <a:gd name="connsiteY60" fmla="*/ 1744133 h 1778000"/>
              <a:gd name="connsiteX61" fmla="*/ 237066 w 2074950"/>
              <a:gd name="connsiteY61" fmla="*/ 1735667 h 1778000"/>
              <a:gd name="connsiteX62" fmla="*/ 169333 w 2074950"/>
              <a:gd name="connsiteY62" fmla="*/ 1752600 h 1778000"/>
              <a:gd name="connsiteX63" fmla="*/ 59266 w 2074950"/>
              <a:gd name="connsiteY63" fmla="*/ 1752600 h 1778000"/>
              <a:gd name="connsiteX0" fmla="*/ 69243 w 2144193"/>
              <a:gd name="connsiteY0" fmla="*/ 1752600 h 1778000"/>
              <a:gd name="connsiteX1" fmla="*/ 77709 w 2144193"/>
              <a:gd name="connsiteY1" fmla="*/ 1583267 h 1778000"/>
              <a:gd name="connsiteX2" fmla="*/ 86176 w 2144193"/>
              <a:gd name="connsiteY2" fmla="*/ 1430867 h 1778000"/>
              <a:gd name="connsiteX3" fmla="*/ 94643 w 2144193"/>
              <a:gd name="connsiteY3" fmla="*/ 1380067 h 1778000"/>
              <a:gd name="connsiteX4" fmla="*/ 111576 w 2144193"/>
              <a:gd name="connsiteY4" fmla="*/ 1312333 h 1778000"/>
              <a:gd name="connsiteX5" fmla="*/ 103109 w 2144193"/>
              <a:gd name="connsiteY5" fmla="*/ 778933 h 1778000"/>
              <a:gd name="connsiteX6" fmla="*/ 94643 w 2144193"/>
              <a:gd name="connsiteY6" fmla="*/ 465667 h 1778000"/>
              <a:gd name="connsiteX7" fmla="*/ 120043 w 2144193"/>
              <a:gd name="connsiteY7" fmla="*/ 262467 h 1778000"/>
              <a:gd name="connsiteX8" fmla="*/ 145443 w 2144193"/>
              <a:gd name="connsiteY8" fmla="*/ 169333 h 1778000"/>
              <a:gd name="connsiteX9" fmla="*/ 196243 w 2144193"/>
              <a:gd name="connsiteY9" fmla="*/ 101600 h 1778000"/>
              <a:gd name="connsiteX10" fmla="*/ 247043 w 2144193"/>
              <a:gd name="connsiteY10" fmla="*/ 50800 h 1778000"/>
              <a:gd name="connsiteX11" fmla="*/ 297843 w 2144193"/>
              <a:gd name="connsiteY11" fmla="*/ 33867 h 1778000"/>
              <a:gd name="connsiteX12" fmla="*/ 323243 w 2144193"/>
              <a:gd name="connsiteY12" fmla="*/ 25400 h 1778000"/>
              <a:gd name="connsiteX13" fmla="*/ 517976 w 2144193"/>
              <a:gd name="connsiteY13" fmla="*/ 8467 h 1778000"/>
              <a:gd name="connsiteX14" fmla="*/ 551843 w 2144193"/>
              <a:gd name="connsiteY14" fmla="*/ 0 h 1778000"/>
              <a:gd name="connsiteX15" fmla="*/ 721176 w 2144193"/>
              <a:gd name="connsiteY15" fmla="*/ 16933 h 1778000"/>
              <a:gd name="connsiteX16" fmla="*/ 755043 w 2144193"/>
              <a:gd name="connsiteY16" fmla="*/ 33867 h 1778000"/>
              <a:gd name="connsiteX17" fmla="*/ 771976 w 2144193"/>
              <a:gd name="connsiteY17" fmla="*/ 59267 h 1778000"/>
              <a:gd name="connsiteX18" fmla="*/ 797376 w 2144193"/>
              <a:gd name="connsiteY18" fmla="*/ 84667 h 1778000"/>
              <a:gd name="connsiteX19" fmla="*/ 814309 w 2144193"/>
              <a:gd name="connsiteY19" fmla="*/ 118533 h 1778000"/>
              <a:gd name="connsiteX20" fmla="*/ 831243 w 2144193"/>
              <a:gd name="connsiteY20" fmla="*/ 143933 h 1778000"/>
              <a:gd name="connsiteX21" fmla="*/ 839709 w 2144193"/>
              <a:gd name="connsiteY21" fmla="*/ 169333 h 1778000"/>
              <a:gd name="connsiteX22" fmla="*/ 890509 w 2144193"/>
              <a:gd name="connsiteY22" fmla="*/ 220133 h 1778000"/>
              <a:gd name="connsiteX23" fmla="*/ 898976 w 2144193"/>
              <a:gd name="connsiteY23" fmla="*/ 245533 h 1778000"/>
              <a:gd name="connsiteX24" fmla="*/ 915909 w 2144193"/>
              <a:gd name="connsiteY24" fmla="*/ 270933 h 1778000"/>
              <a:gd name="connsiteX25" fmla="*/ 932843 w 2144193"/>
              <a:gd name="connsiteY25" fmla="*/ 304800 h 1778000"/>
              <a:gd name="connsiteX26" fmla="*/ 949776 w 2144193"/>
              <a:gd name="connsiteY26" fmla="*/ 482600 h 1778000"/>
              <a:gd name="connsiteX27" fmla="*/ 958243 w 2144193"/>
              <a:gd name="connsiteY27" fmla="*/ 575733 h 1778000"/>
              <a:gd name="connsiteX28" fmla="*/ 992109 w 2144193"/>
              <a:gd name="connsiteY28" fmla="*/ 711200 h 1778000"/>
              <a:gd name="connsiteX29" fmla="*/ 1000576 w 2144193"/>
              <a:gd name="connsiteY29" fmla="*/ 736600 h 1778000"/>
              <a:gd name="connsiteX30" fmla="*/ 1009043 w 2144193"/>
              <a:gd name="connsiteY30" fmla="*/ 770467 h 1778000"/>
              <a:gd name="connsiteX31" fmla="*/ 1068309 w 2144193"/>
              <a:gd name="connsiteY31" fmla="*/ 804333 h 1778000"/>
              <a:gd name="connsiteX32" fmla="*/ 1076776 w 2144193"/>
              <a:gd name="connsiteY32" fmla="*/ 829733 h 1778000"/>
              <a:gd name="connsiteX33" fmla="*/ 1119109 w 2144193"/>
              <a:gd name="connsiteY33" fmla="*/ 863600 h 1778000"/>
              <a:gd name="connsiteX34" fmla="*/ 1152976 w 2144193"/>
              <a:gd name="connsiteY34" fmla="*/ 872067 h 1778000"/>
              <a:gd name="connsiteX35" fmla="*/ 1254576 w 2144193"/>
              <a:gd name="connsiteY35" fmla="*/ 897467 h 1778000"/>
              <a:gd name="connsiteX36" fmla="*/ 1288443 w 2144193"/>
              <a:gd name="connsiteY36" fmla="*/ 914400 h 1778000"/>
              <a:gd name="connsiteX37" fmla="*/ 1347709 w 2144193"/>
              <a:gd name="connsiteY37" fmla="*/ 931333 h 1778000"/>
              <a:gd name="connsiteX38" fmla="*/ 1381576 w 2144193"/>
              <a:gd name="connsiteY38" fmla="*/ 948267 h 1778000"/>
              <a:gd name="connsiteX39" fmla="*/ 1440843 w 2144193"/>
              <a:gd name="connsiteY39" fmla="*/ 965200 h 1778000"/>
              <a:gd name="connsiteX40" fmla="*/ 1542443 w 2144193"/>
              <a:gd name="connsiteY40" fmla="*/ 999067 h 1778000"/>
              <a:gd name="connsiteX41" fmla="*/ 1745643 w 2144193"/>
              <a:gd name="connsiteY41" fmla="*/ 1016000 h 1778000"/>
              <a:gd name="connsiteX42" fmla="*/ 1898043 w 2144193"/>
              <a:gd name="connsiteY42" fmla="*/ 1032933 h 1778000"/>
              <a:gd name="connsiteX43" fmla="*/ 1931909 w 2144193"/>
              <a:gd name="connsiteY43" fmla="*/ 1049867 h 1778000"/>
              <a:gd name="connsiteX44" fmla="*/ 2016576 w 2144193"/>
              <a:gd name="connsiteY44" fmla="*/ 1075267 h 1778000"/>
              <a:gd name="connsiteX45" fmla="*/ 2084309 w 2144193"/>
              <a:gd name="connsiteY45" fmla="*/ 1109133 h 1778000"/>
              <a:gd name="connsiteX46" fmla="*/ 2109709 w 2144193"/>
              <a:gd name="connsiteY46" fmla="*/ 1126067 h 1778000"/>
              <a:gd name="connsiteX47" fmla="*/ 2118176 w 2144193"/>
              <a:gd name="connsiteY47" fmla="*/ 1473200 h 1778000"/>
              <a:gd name="connsiteX48" fmla="*/ 2101243 w 2144193"/>
              <a:gd name="connsiteY48" fmla="*/ 1540933 h 1778000"/>
              <a:gd name="connsiteX49" fmla="*/ 2067376 w 2144193"/>
              <a:gd name="connsiteY49" fmla="*/ 1583267 h 1778000"/>
              <a:gd name="connsiteX50" fmla="*/ 2016576 w 2144193"/>
              <a:gd name="connsiteY50" fmla="*/ 1600200 h 1778000"/>
              <a:gd name="connsiteX51" fmla="*/ 1991176 w 2144193"/>
              <a:gd name="connsiteY51" fmla="*/ 1608667 h 1778000"/>
              <a:gd name="connsiteX52" fmla="*/ 1957309 w 2144193"/>
              <a:gd name="connsiteY52" fmla="*/ 1667933 h 1778000"/>
              <a:gd name="connsiteX53" fmla="*/ 1923443 w 2144193"/>
              <a:gd name="connsiteY53" fmla="*/ 1693333 h 1778000"/>
              <a:gd name="connsiteX54" fmla="*/ 1872643 w 2144193"/>
              <a:gd name="connsiteY54" fmla="*/ 1727200 h 1778000"/>
              <a:gd name="connsiteX55" fmla="*/ 1796443 w 2144193"/>
              <a:gd name="connsiteY55" fmla="*/ 1752600 h 1778000"/>
              <a:gd name="connsiteX56" fmla="*/ 1737176 w 2144193"/>
              <a:gd name="connsiteY56" fmla="*/ 1778000 h 1778000"/>
              <a:gd name="connsiteX57" fmla="*/ 1610176 w 2144193"/>
              <a:gd name="connsiteY57" fmla="*/ 1769533 h 1778000"/>
              <a:gd name="connsiteX58" fmla="*/ 1559376 w 2144193"/>
              <a:gd name="connsiteY58" fmla="*/ 1761067 h 1778000"/>
              <a:gd name="connsiteX59" fmla="*/ 1525509 w 2144193"/>
              <a:gd name="connsiteY59" fmla="*/ 1752600 h 1778000"/>
              <a:gd name="connsiteX60" fmla="*/ 1305376 w 2144193"/>
              <a:gd name="connsiteY60" fmla="*/ 1744133 h 1778000"/>
              <a:gd name="connsiteX61" fmla="*/ 306309 w 2144193"/>
              <a:gd name="connsiteY61" fmla="*/ 1735667 h 1778000"/>
              <a:gd name="connsiteX62" fmla="*/ 238576 w 2144193"/>
              <a:gd name="connsiteY62" fmla="*/ 1752600 h 1778000"/>
              <a:gd name="connsiteX63" fmla="*/ 0 w 2144193"/>
              <a:gd name="connsiteY63" fmla="*/ 1758817 h 1778000"/>
              <a:gd name="connsiteX0" fmla="*/ 0 w 2074950"/>
              <a:gd name="connsiteY0" fmla="*/ 1752600 h 1901803"/>
              <a:gd name="connsiteX1" fmla="*/ 8466 w 2074950"/>
              <a:gd name="connsiteY1" fmla="*/ 1583267 h 1901803"/>
              <a:gd name="connsiteX2" fmla="*/ 16933 w 2074950"/>
              <a:gd name="connsiteY2" fmla="*/ 1430867 h 1901803"/>
              <a:gd name="connsiteX3" fmla="*/ 25400 w 2074950"/>
              <a:gd name="connsiteY3" fmla="*/ 1380067 h 1901803"/>
              <a:gd name="connsiteX4" fmla="*/ 42333 w 2074950"/>
              <a:gd name="connsiteY4" fmla="*/ 1312333 h 1901803"/>
              <a:gd name="connsiteX5" fmla="*/ 33866 w 2074950"/>
              <a:gd name="connsiteY5" fmla="*/ 778933 h 1901803"/>
              <a:gd name="connsiteX6" fmla="*/ 25400 w 2074950"/>
              <a:gd name="connsiteY6" fmla="*/ 465667 h 1901803"/>
              <a:gd name="connsiteX7" fmla="*/ 50800 w 2074950"/>
              <a:gd name="connsiteY7" fmla="*/ 262467 h 1901803"/>
              <a:gd name="connsiteX8" fmla="*/ 76200 w 2074950"/>
              <a:gd name="connsiteY8" fmla="*/ 169333 h 1901803"/>
              <a:gd name="connsiteX9" fmla="*/ 127000 w 2074950"/>
              <a:gd name="connsiteY9" fmla="*/ 101600 h 1901803"/>
              <a:gd name="connsiteX10" fmla="*/ 177800 w 2074950"/>
              <a:gd name="connsiteY10" fmla="*/ 50800 h 1901803"/>
              <a:gd name="connsiteX11" fmla="*/ 228600 w 2074950"/>
              <a:gd name="connsiteY11" fmla="*/ 33867 h 1901803"/>
              <a:gd name="connsiteX12" fmla="*/ 254000 w 2074950"/>
              <a:gd name="connsiteY12" fmla="*/ 25400 h 1901803"/>
              <a:gd name="connsiteX13" fmla="*/ 448733 w 2074950"/>
              <a:gd name="connsiteY13" fmla="*/ 8467 h 1901803"/>
              <a:gd name="connsiteX14" fmla="*/ 482600 w 2074950"/>
              <a:gd name="connsiteY14" fmla="*/ 0 h 1901803"/>
              <a:gd name="connsiteX15" fmla="*/ 651933 w 2074950"/>
              <a:gd name="connsiteY15" fmla="*/ 16933 h 1901803"/>
              <a:gd name="connsiteX16" fmla="*/ 685800 w 2074950"/>
              <a:gd name="connsiteY16" fmla="*/ 33867 h 1901803"/>
              <a:gd name="connsiteX17" fmla="*/ 702733 w 2074950"/>
              <a:gd name="connsiteY17" fmla="*/ 59267 h 1901803"/>
              <a:gd name="connsiteX18" fmla="*/ 728133 w 2074950"/>
              <a:gd name="connsiteY18" fmla="*/ 84667 h 1901803"/>
              <a:gd name="connsiteX19" fmla="*/ 745066 w 2074950"/>
              <a:gd name="connsiteY19" fmla="*/ 118533 h 1901803"/>
              <a:gd name="connsiteX20" fmla="*/ 762000 w 2074950"/>
              <a:gd name="connsiteY20" fmla="*/ 143933 h 1901803"/>
              <a:gd name="connsiteX21" fmla="*/ 770466 w 2074950"/>
              <a:gd name="connsiteY21" fmla="*/ 169333 h 1901803"/>
              <a:gd name="connsiteX22" fmla="*/ 821266 w 2074950"/>
              <a:gd name="connsiteY22" fmla="*/ 220133 h 1901803"/>
              <a:gd name="connsiteX23" fmla="*/ 829733 w 2074950"/>
              <a:gd name="connsiteY23" fmla="*/ 245533 h 1901803"/>
              <a:gd name="connsiteX24" fmla="*/ 846666 w 2074950"/>
              <a:gd name="connsiteY24" fmla="*/ 270933 h 1901803"/>
              <a:gd name="connsiteX25" fmla="*/ 863600 w 2074950"/>
              <a:gd name="connsiteY25" fmla="*/ 304800 h 1901803"/>
              <a:gd name="connsiteX26" fmla="*/ 880533 w 2074950"/>
              <a:gd name="connsiteY26" fmla="*/ 482600 h 1901803"/>
              <a:gd name="connsiteX27" fmla="*/ 889000 w 2074950"/>
              <a:gd name="connsiteY27" fmla="*/ 575733 h 1901803"/>
              <a:gd name="connsiteX28" fmla="*/ 922866 w 2074950"/>
              <a:gd name="connsiteY28" fmla="*/ 711200 h 1901803"/>
              <a:gd name="connsiteX29" fmla="*/ 931333 w 2074950"/>
              <a:gd name="connsiteY29" fmla="*/ 736600 h 1901803"/>
              <a:gd name="connsiteX30" fmla="*/ 939800 w 2074950"/>
              <a:gd name="connsiteY30" fmla="*/ 770467 h 1901803"/>
              <a:gd name="connsiteX31" fmla="*/ 999066 w 2074950"/>
              <a:gd name="connsiteY31" fmla="*/ 804333 h 1901803"/>
              <a:gd name="connsiteX32" fmla="*/ 1007533 w 2074950"/>
              <a:gd name="connsiteY32" fmla="*/ 829733 h 1901803"/>
              <a:gd name="connsiteX33" fmla="*/ 1049866 w 2074950"/>
              <a:gd name="connsiteY33" fmla="*/ 863600 h 1901803"/>
              <a:gd name="connsiteX34" fmla="*/ 1083733 w 2074950"/>
              <a:gd name="connsiteY34" fmla="*/ 872067 h 1901803"/>
              <a:gd name="connsiteX35" fmla="*/ 1185333 w 2074950"/>
              <a:gd name="connsiteY35" fmla="*/ 897467 h 1901803"/>
              <a:gd name="connsiteX36" fmla="*/ 1219200 w 2074950"/>
              <a:gd name="connsiteY36" fmla="*/ 914400 h 1901803"/>
              <a:gd name="connsiteX37" fmla="*/ 1278466 w 2074950"/>
              <a:gd name="connsiteY37" fmla="*/ 931333 h 1901803"/>
              <a:gd name="connsiteX38" fmla="*/ 1312333 w 2074950"/>
              <a:gd name="connsiteY38" fmla="*/ 948267 h 1901803"/>
              <a:gd name="connsiteX39" fmla="*/ 1371600 w 2074950"/>
              <a:gd name="connsiteY39" fmla="*/ 965200 h 1901803"/>
              <a:gd name="connsiteX40" fmla="*/ 1473200 w 2074950"/>
              <a:gd name="connsiteY40" fmla="*/ 999067 h 1901803"/>
              <a:gd name="connsiteX41" fmla="*/ 1676400 w 2074950"/>
              <a:gd name="connsiteY41" fmla="*/ 1016000 h 1901803"/>
              <a:gd name="connsiteX42" fmla="*/ 1828800 w 2074950"/>
              <a:gd name="connsiteY42" fmla="*/ 1032933 h 1901803"/>
              <a:gd name="connsiteX43" fmla="*/ 1862666 w 2074950"/>
              <a:gd name="connsiteY43" fmla="*/ 1049867 h 1901803"/>
              <a:gd name="connsiteX44" fmla="*/ 1947333 w 2074950"/>
              <a:gd name="connsiteY44" fmla="*/ 1075267 h 1901803"/>
              <a:gd name="connsiteX45" fmla="*/ 2015066 w 2074950"/>
              <a:gd name="connsiteY45" fmla="*/ 1109133 h 1901803"/>
              <a:gd name="connsiteX46" fmla="*/ 2040466 w 2074950"/>
              <a:gd name="connsiteY46" fmla="*/ 1126067 h 1901803"/>
              <a:gd name="connsiteX47" fmla="*/ 2048933 w 2074950"/>
              <a:gd name="connsiteY47" fmla="*/ 1473200 h 1901803"/>
              <a:gd name="connsiteX48" fmla="*/ 2032000 w 2074950"/>
              <a:gd name="connsiteY48" fmla="*/ 1540933 h 1901803"/>
              <a:gd name="connsiteX49" fmla="*/ 1998133 w 2074950"/>
              <a:gd name="connsiteY49" fmla="*/ 1583267 h 1901803"/>
              <a:gd name="connsiteX50" fmla="*/ 1947333 w 2074950"/>
              <a:gd name="connsiteY50" fmla="*/ 1600200 h 1901803"/>
              <a:gd name="connsiteX51" fmla="*/ 1921933 w 2074950"/>
              <a:gd name="connsiteY51" fmla="*/ 1608667 h 1901803"/>
              <a:gd name="connsiteX52" fmla="*/ 1888066 w 2074950"/>
              <a:gd name="connsiteY52" fmla="*/ 1667933 h 1901803"/>
              <a:gd name="connsiteX53" fmla="*/ 1854200 w 2074950"/>
              <a:gd name="connsiteY53" fmla="*/ 1693333 h 1901803"/>
              <a:gd name="connsiteX54" fmla="*/ 1803400 w 2074950"/>
              <a:gd name="connsiteY54" fmla="*/ 1727200 h 1901803"/>
              <a:gd name="connsiteX55" fmla="*/ 1727200 w 2074950"/>
              <a:gd name="connsiteY55" fmla="*/ 1752600 h 1901803"/>
              <a:gd name="connsiteX56" fmla="*/ 1667933 w 2074950"/>
              <a:gd name="connsiteY56" fmla="*/ 1778000 h 1901803"/>
              <a:gd name="connsiteX57" fmla="*/ 1540933 w 2074950"/>
              <a:gd name="connsiteY57" fmla="*/ 1769533 h 1901803"/>
              <a:gd name="connsiteX58" fmla="*/ 1490133 w 2074950"/>
              <a:gd name="connsiteY58" fmla="*/ 1761067 h 1901803"/>
              <a:gd name="connsiteX59" fmla="*/ 1456266 w 2074950"/>
              <a:gd name="connsiteY59" fmla="*/ 1752600 h 1901803"/>
              <a:gd name="connsiteX60" fmla="*/ 1236133 w 2074950"/>
              <a:gd name="connsiteY60" fmla="*/ 1744133 h 1901803"/>
              <a:gd name="connsiteX61" fmla="*/ 237066 w 2074950"/>
              <a:gd name="connsiteY61" fmla="*/ 1735667 h 1901803"/>
              <a:gd name="connsiteX62" fmla="*/ 169333 w 2074950"/>
              <a:gd name="connsiteY62" fmla="*/ 1752600 h 1901803"/>
              <a:gd name="connsiteX63" fmla="*/ 4191 w 2074950"/>
              <a:gd name="connsiteY63" fmla="*/ 1901803 h 1901803"/>
              <a:gd name="connsiteX0" fmla="*/ 0 w 2074950"/>
              <a:gd name="connsiteY0" fmla="*/ 1752600 h 1778000"/>
              <a:gd name="connsiteX1" fmla="*/ 8466 w 2074950"/>
              <a:gd name="connsiteY1" fmla="*/ 1583267 h 1778000"/>
              <a:gd name="connsiteX2" fmla="*/ 16933 w 2074950"/>
              <a:gd name="connsiteY2" fmla="*/ 1430867 h 1778000"/>
              <a:gd name="connsiteX3" fmla="*/ 25400 w 2074950"/>
              <a:gd name="connsiteY3" fmla="*/ 1380067 h 1778000"/>
              <a:gd name="connsiteX4" fmla="*/ 42333 w 2074950"/>
              <a:gd name="connsiteY4" fmla="*/ 1312333 h 1778000"/>
              <a:gd name="connsiteX5" fmla="*/ 33866 w 2074950"/>
              <a:gd name="connsiteY5" fmla="*/ 778933 h 1778000"/>
              <a:gd name="connsiteX6" fmla="*/ 25400 w 2074950"/>
              <a:gd name="connsiteY6" fmla="*/ 465667 h 1778000"/>
              <a:gd name="connsiteX7" fmla="*/ 50800 w 2074950"/>
              <a:gd name="connsiteY7" fmla="*/ 262467 h 1778000"/>
              <a:gd name="connsiteX8" fmla="*/ 76200 w 2074950"/>
              <a:gd name="connsiteY8" fmla="*/ 169333 h 1778000"/>
              <a:gd name="connsiteX9" fmla="*/ 127000 w 2074950"/>
              <a:gd name="connsiteY9" fmla="*/ 101600 h 1778000"/>
              <a:gd name="connsiteX10" fmla="*/ 177800 w 2074950"/>
              <a:gd name="connsiteY10" fmla="*/ 50800 h 1778000"/>
              <a:gd name="connsiteX11" fmla="*/ 228600 w 2074950"/>
              <a:gd name="connsiteY11" fmla="*/ 33867 h 1778000"/>
              <a:gd name="connsiteX12" fmla="*/ 254000 w 2074950"/>
              <a:gd name="connsiteY12" fmla="*/ 25400 h 1778000"/>
              <a:gd name="connsiteX13" fmla="*/ 448733 w 2074950"/>
              <a:gd name="connsiteY13" fmla="*/ 8467 h 1778000"/>
              <a:gd name="connsiteX14" fmla="*/ 482600 w 2074950"/>
              <a:gd name="connsiteY14" fmla="*/ 0 h 1778000"/>
              <a:gd name="connsiteX15" fmla="*/ 651933 w 2074950"/>
              <a:gd name="connsiteY15" fmla="*/ 16933 h 1778000"/>
              <a:gd name="connsiteX16" fmla="*/ 685800 w 2074950"/>
              <a:gd name="connsiteY16" fmla="*/ 33867 h 1778000"/>
              <a:gd name="connsiteX17" fmla="*/ 702733 w 2074950"/>
              <a:gd name="connsiteY17" fmla="*/ 59267 h 1778000"/>
              <a:gd name="connsiteX18" fmla="*/ 728133 w 2074950"/>
              <a:gd name="connsiteY18" fmla="*/ 84667 h 1778000"/>
              <a:gd name="connsiteX19" fmla="*/ 745066 w 2074950"/>
              <a:gd name="connsiteY19" fmla="*/ 118533 h 1778000"/>
              <a:gd name="connsiteX20" fmla="*/ 762000 w 2074950"/>
              <a:gd name="connsiteY20" fmla="*/ 143933 h 1778000"/>
              <a:gd name="connsiteX21" fmla="*/ 770466 w 2074950"/>
              <a:gd name="connsiteY21" fmla="*/ 169333 h 1778000"/>
              <a:gd name="connsiteX22" fmla="*/ 821266 w 2074950"/>
              <a:gd name="connsiteY22" fmla="*/ 220133 h 1778000"/>
              <a:gd name="connsiteX23" fmla="*/ 829733 w 2074950"/>
              <a:gd name="connsiteY23" fmla="*/ 245533 h 1778000"/>
              <a:gd name="connsiteX24" fmla="*/ 846666 w 2074950"/>
              <a:gd name="connsiteY24" fmla="*/ 270933 h 1778000"/>
              <a:gd name="connsiteX25" fmla="*/ 863600 w 2074950"/>
              <a:gd name="connsiteY25" fmla="*/ 304800 h 1778000"/>
              <a:gd name="connsiteX26" fmla="*/ 880533 w 2074950"/>
              <a:gd name="connsiteY26" fmla="*/ 482600 h 1778000"/>
              <a:gd name="connsiteX27" fmla="*/ 889000 w 2074950"/>
              <a:gd name="connsiteY27" fmla="*/ 575733 h 1778000"/>
              <a:gd name="connsiteX28" fmla="*/ 922866 w 2074950"/>
              <a:gd name="connsiteY28" fmla="*/ 711200 h 1778000"/>
              <a:gd name="connsiteX29" fmla="*/ 931333 w 2074950"/>
              <a:gd name="connsiteY29" fmla="*/ 736600 h 1778000"/>
              <a:gd name="connsiteX30" fmla="*/ 939800 w 2074950"/>
              <a:gd name="connsiteY30" fmla="*/ 770467 h 1778000"/>
              <a:gd name="connsiteX31" fmla="*/ 999066 w 2074950"/>
              <a:gd name="connsiteY31" fmla="*/ 804333 h 1778000"/>
              <a:gd name="connsiteX32" fmla="*/ 1007533 w 2074950"/>
              <a:gd name="connsiteY32" fmla="*/ 829733 h 1778000"/>
              <a:gd name="connsiteX33" fmla="*/ 1049866 w 2074950"/>
              <a:gd name="connsiteY33" fmla="*/ 863600 h 1778000"/>
              <a:gd name="connsiteX34" fmla="*/ 1083733 w 2074950"/>
              <a:gd name="connsiteY34" fmla="*/ 872067 h 1778000"/>
              <a:gd name="connsiteX35" fmla="*/ 1185333 w 2074950"/>
              <a:gd name="connsiteY35" fmla="*/ 897467 h 1778000"/>
              <a:gd name="connsiteX36" fmla="*/ 1219200 w 2074950"/>
              <a:gd name="connsiteY36" fmla="*/ 914400 h 1778000"/>
              <a:gd name="connsiteX37" fmla="*/ 1278466 w 2074950"/>
              <a:gd name="connsiteY37" fmla="*/ 931333 h 1778000"/>
              <a:gd name="connsiteX38" fmla="*/ 1312333 w 2074950"/>
              <a:gd name="connsiteY38" fmla="*/ 948267 h 1778000"/>
              <a:gd name="connsiteX39" fmla="*/ 1371600 w 2074950"/>
              <a:gd name="connsiteY39" fmla="*/ 965200 h 1778000"/>
              <a:gd name="connsiteX40" fmla="*/ 1473200 w 2074950"/>
              <a:gd name="connsiteY40" fmla="*/ 999067 h 1778000"/>
              <a:gd name="connsiteX41" fmla="*/ 1676400 w 2074950"/>
              <a:gd name="connsiteY41" fmla="*/ 1016000 h 1778000"/>
              <a:gd name="connsiteX42" fmla="*/ 1828800 w 2074950"/>
              <a:gd name="connsiteY42" fmla="*/ 1032933 h 1778000"/>
              <a:gd name="connsiteX43" fmla="*/ 1862666 w 2074950"/>
              <a:gd name="connsiteY43" fmla="*/ 1049867 h 1778000"/>
              <a:gd name="connsiteX44" fmla="*/ 1947333 w 2074950"/>
              <a:gd name="connsiteY44" fmla="*/ 1075267 h 1778000"/>
              <a:gd name="connsiteX45" fmla="*/ 2015066 w 2074950"/>
              <a:gd name="connsiteY45" fmla="*/ 1109133 h 1778000"/>
              <a:gd name="connsiteX46" fmla="*/ 2040466 w 2074950"/>
              <a:gd name="connsiteY46" fmla="*/ 1126067 h 1778000"/>
              <a:gd name="connsiteX47" fmla="*/ 2048933 w 2074950"/>
              <a:gd name="connsiteY47" fmla="*/ 1473200 h 1778000"/>
              <a:gd name="connsiteX48" fmla="*/ 2032000 w 2074950"/>
              <a:gd name="connsiteY48" fmla="*/ 1540933 h 1778000"/>
              <a:gd name="connsiteX49" fmla="*/ 1998133 w 2074950"/>
              <a:gd name="connsiteY49" fmla="*/ 1583267 h 1778000"/>
              <a:gd name="connsiteX50" fmla="*/ 1947333 w 2074950"/>
              <a:gd name="connsiteY50" fmla="*/ 1600200 h 1778000"/>
              <a:gd name="connsiteX51" fmla="*/ 1921933 w 2074950"/>
              <a:gd name="connsiteY51" fmla="*/ 1608667 h 1778000"/>
              <a:gd name="connsiteX52" fmla="*/ 1888066 w 2074950"/>
              <a:gd name="connsiteY52" fmla="*/ 1667933 h 1778000"/>
              <a:gd name="connsiteX53" fmla="*/ 1854200 w 2074950"/>
              <a:gd name="connsiteY53" fmla="*/ 1693333 h 1778000"/>
              <a:gd name="connsiteX54" fmla="*/ 1803400 w 2074950"/>
              <a:gd name="connsiteY54" fmla="*/ 1727200 h 1778000"/>
              <a:gd name="connsiteX55" fmla="*/ 1727200 w 2074950"/>
              <a:gd name="connsiteY55" fmla="*/ 1752600 h 1778000"/>
              <a:gd name="connsiteX56" fmla="*/ 1667933 w 2074950"/>
              <a:gd name="connsiteY56" fmla="*/ 1778000 h 1778000"/>
              <a:gd name="connsiteX57" fmla="*/ 1540933 w 2074950"/>
              <a:gd name="connsiteY57" fmla="*/ 1769533 h 1778000"/>
              <a:gd name="connsiteX58" fmla="*/ 1490133 w 2074950"/>
              <a:gd name="connsiteY58" fmla="*/ 1761067 h 1778000"/>
              <a:gd name="connsiteX59" fmla="*/ 1456266 w 2074950"/>
              <a:gd name="connsiteY59" fmla="*/ 1752600 h 1778000"/>
              <a:gd name="connsiteX60" fmla="*/ 1236133 w 2074950"/>
              <a:gd name="connsiteY60" fmla="*/ 1744133 h 1778000"/>
              <a:gd name="connsiteX61" fmla="*/ 237066 w 2074950"/>
              <a:gd name="connsiteY61" fmla="*/ 1735667 h 1778000"/>
              <a:gd name="connsiteX62" fmla="*/ 169333 w 2074950"/>
              <a:gd name="connsiteY62" fmla="*/ 1752600 h 1778000"/>
              <a:gd name="connsiteX63" fmla="*/ 16430 w 2074950"/>
              <a:gd name="connsiteY63" fmla="*/ 1758817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074950" h="1778000">
                <a:moveTo>
                  <a:pt x="0" y="1752600"/>
                </a:moveTo>
                <a:cubicBezTo>
                  <a:pt x="2822" y="1696156"/>
                  <a:pt x="5496" y="1639704"/>
                  <a:pt x="8466" y="1583267"/>
                </a:cubicBezTo>
                <a:cubicBezTo>
                  <a:pt x="11140" y="1532459"/>
                  <a:pt x="12708" y="1481570"/>
                  <a:pt x="16933" y="1430867"/>
                </a:cubicBezTo>
                <a:cubicBezTo>
                  <a:pt x="18359" y="1413759"/>
                  <a:pt x="22329" y="1396957"/>
                  <a:pt x="25400" y="1380067"/>
                </a:cubicBezTo>
                <a:cubicBezTo>
                  <a:pt x="33574" y="1335106"/>
                  <a:pt x="30581" y="1347587"/>
                  <a:pt x="42333" y="1312333"/>
                </a:cubicBezTo>
                <a:cubicBezTo>
                  <a:pt x="39511" y="1134533"/>
                  <a:pt x="37422" y="956720"/>
                  <a:pt x="33866" y="778933"/>
                </a:cubicBezTo>
                <a:cubicBezTo>
                  <a:pt x="31777" y="674494"/>
                  <a:pt x="25400" y="570127"/>
                  <a:pt x="25400" y="465667"/>
                </a:cubicBezTo>
                <a:cubicBezTo>
                  <a:pt x="25400" y="301919"/>
                  <a:pt x="10622" y="342819"/>
                  <a:pt x="50800" y="262467"/>
                </a:cubicBezTo>
                <a:cubicBezTo>
                  <a:pt x="56994" y="231495"/>
                  <a:pt x="61875" y="197983"/>
                  <a:pt x="76200" y="169333"/>
                </a:cubicBezTo>
                <a:cubicBezTo>
                  <a:pt x="100273" y="121187"/>
                  <a:pt x="84209" y="144391"/>
                  <a:pt x="127000" y="101600"/>
                </a:cubicBezTo>
                <a:lnTo>
                  <a:pt x="177800" y="50800"/>
                </a:lnTo>
                <a:cubicBezTo>
                  <a:pt x="190421" y="38179"/>
                  <a:pt x="211667" y="39511"/>
                  <a:pt x="228600" y="33867"/>
                </a:cubicBezTo>
                <a:lnTo>
                  <a:pt x="254000" y="25400"/>
                </a:lnTo>
                <a:cubicBezTo>
                  <a:pt x="333014" y="-939"/>
                  <a:pt x="270486" y="17379"/>
                  <a:pt x="448733" y="8467"/>
                </a:cubicBezTo>
                <a:cubicBezTo>
                  <a:pt x="460022" y="5645"/>
                  <a:pt x="470964" y="0"/>
                  <a:pt x="482600" y="0"/>
                </a:cubicBezTo>
                <a:cubicBezTo>
                  <a:pt x="524016" y="0"/>
                  <a:pt x="605955" y="11186"/>
                  <a:pt x="651933" y="16933"/>
                </a:cubicBezTo>
                <a:cubicBezTo>
                  <a:pt x="663222" y="22578"/>
                  <a:pt x="676104" y="25787"/>
                  <a:pt x="685800" y="33867"/>
                </a:cubicBezTo>
                <a:cubicBezTo>
                  <a:pt x="693617" y="40381"/>
                  <a:pt x="696219" y="51450"/>
                  <a:pt x="702733" y="59267"/>
                </a:cubicBezTo>
                <a:cubicBezTo>
                  <a:pt x="710398" y="68465"/>
                  <a:pt x="721173" y="74924"/>
                  <a:pt x="728133" y="84667"/>
                </a:cubicBezTo>
                <a:cubicBezTo>
                  <a:pt x="735469" y="94937"/>
                  <a:pt x="738804" y="107575"/>
                  <a:pt x="745066" y="118533"/>
                </a:cubicBezTo>
                <a:cubicBezTo>
                  <a:pt x="750115" y="127368"/>
                  <a:pt x="756355" y="135466"/>
                  <a:pt x="762000" y="143933"/>
                </a:cubicBezTo>
                <a:cubicBezTo>
                  <a:pt x="764822" y="152400"/>
                  <a:pt x="764987" y="162288"/>
                  <a:pt x="770466" y="169333"/>
                </a:cubicBezTo>
                <a:cubicBezTo>
                  <a:pt x="785168" y="188236"/>
                  <a:pt x="821266" y="220133"/>
                  <a:pt x="821266" y="220133"/>
                </a:cubicBezTo>
                <a:cubicBezTo>
                  <a:pt x="824088" y="228600"/>
                  <a:pt x="825742" y="237551"/>
                  <a:pt x="829733" y="245533"/>
                </a:cubicBezTo>
                <a:cubicBezTo>
                  <a:pt x="834284" y="254634"/>
                  <a:pt x="841617" y="262098"/>
                  <a:pt x="846666" y="270933"/>
                </a:cubicBezTo>
                <a:cubicBezTo>
                  <a:pt x="852928" y="281892"/>
                  <a:pt x="857955" y="293511"/>
                  <a:pt x="863600" y="304800"/>
                </a:cubicBezTo>
                <a:cubicBezTo>
                  <a:pt x="884386" y="387952"/>
                  <a:pt x="868637" y="316069"/>
                  <a:pt x="880533" y="482600"/>
                </a:cubicBezTo>
                <a:cubicBezTo>
                  <a:pt x="882754" y="513693"/>
                  <a:pt x="884592" y="544874"/>
                  <a:pt x="889000" y="575733"/>
                </a:cubicBezTo>
                <a:cubicBezTo>
                  <a:pt x="899217" y="647250"/>
                  <a:pt x="903168" y="652106"/>
                  <a:pt x="922866" y="711200"/>
                </a:cubicBezTo>
                <a:lnTo>
                  <a:pt x="931333" y="736600"/>
                </a:lnTo>
                <a:cubicBezTo>
                  <a:pt x="935013" y="747639"/>
                  <a:pt x="934027" y="760364"/>
                  <a:pt x="939800" y="770467"/>
                </a:cubicBezTo>
                <a:cubicBezTo>
                  <a:pt x="956614" y="799892"/>
                  <a:pt x="969923" y="797048"/>
                  <a:pt x="999066" y="804333"/>
                </a:cubicBezTo>
                <a:cubicBezTo>
                  <a:pt x="1001888" y="812800"/>
                  <a:pt x="1002941" y="822080"/>
                  <a:pt x="1007533" y="829733"/>
                </a:cubicBezTo>
                <a:cubicBezTo>
                  <a:pt x="1013836" y="840239"/>
                  <a:pt x="1040546" y="859606"/>
                  <a:pt x="1049866" y="863600"/>
                </a:cubicBezTo>
                <a:cubicBezTo>
                  <a:pt x="1060562" y="868184"/>
                  <a:pt x="1072587" y="868723"/>
                  <a:pt x="1083733" y="872067"/>
                </a:cubicBezTo>
                <a:cubicBezTo>
                  <a:pt x="1167589" y="897224"/>
                  <a:pt x="1100798" y="883377"/>
                  <a:pt x="1185333" y="897467"/>
                </a:cubicBezTo>
                <a:cubicBezTo>
                  <a:pt x="1196622" y="903111"/>
                  <a:pt x="1207382" y="909968"/>
                  <a:pt x="1219200" y="914400"/>
                </a:cubicBezTo>
                <a:cubicBezTo>
                  <a:pt x="1276454" y="935870"/>
                  <a:pt x="1230730" y="910875"/>
                  <a:pt x="1278466" y="931333"/>
                </a:cubicBezTo>
                <a:cubicBezTo>
                  <a:pt x="1290067" y="936305"/>
                  <a:pt x="1300515" y="943835"/>
                  <a:pt x="1312333" y="948267"/>
                </a:cubicBezTo>
                <a:cubicBezTo>
                  <a:pt x="1369640" y="969757"/>
                  <a:pt x="1323824" y="944724"/>
                  <a:pt x="1371600" y="965200"/>
                </a:cubicBezTo>
                <a:cubicBezTo>
                  <a:pt x="1423684" y="987522"/>
                  <a:pt x="1398012" y="988327"/>
                  <a:pt x="1473200" y="999067"/>
                </a:cubicBezTo>
                <a:cubicBezTo>
                  <a:pt x="1612064" y="1018903"/>
                  <a:pt x="1435430" y="995345"/>
                  <a:pt x="1676400" y="1016000"/>
                </a:cubicBezTo>
                <a:cubicBezTo>
                  <a:pt x="1727326" y="1020365"/>
                  <a:pt x="1778000" y="1027289"/>
                  <a:pt x="1828800" y="1032933"/>
                </a:cubicBezTo>
                <a:cubicBezTo>
                  <a:pt x="1840089" y="1038578"/>
                  <a:pt x="1850947" y="1045180"/>
                  <a:pt x="1862666" y="1049867"/>
                </a:cubicBezTo>
                <a:cubicBezTo>
                  <a:pt x="1897016" y="1063607"/>
                  <a:pt x="1914071" y="1066951"/>
                  <a:pt x="1947333" y="1075267"/>
                </a:cubicBezTo>
                <a:cubicBezTo>
                  <a:pt x="2006185" y="1114501"/>
                  <a:pt x="1932209" y="1067704"/>
                  <a:pt x="2015066" y="1109133"/>
                </a:cubicBezTo>
                <a:cubicBezTo>
                  <a:pt x="2024167" y="1113684"/>
                  <a:pt x="2031999" y="1120422"/>
                  <a:pt x="2040466" y="1126067"/>
                </a:cubicBezTo>
                <a:cubicBezTo>
                  <a:pt x="2103378" y="1251884"/>
                  <a:pt x="2063868" y="1159570"/>
                  <a:pt x="2048933" y="1473200"/>
                </a:cubicBezTo>
                <a:cubicBezTo>
                  <a:pt x="2048425" y="1483873"/>
                  <a:pt x="2038995" y="1526943"/>
                  <a:pt x="2032000" y="1540933"/>
                </a:cubicBezTo>
                <a:cubicBezTo>
                  <a:pt x="2028013" y="1548907"/>
                  <a:pt x="2008631" y="1578018"/>
                  <a:pt x="1998133" y="1583267"/>
                </a:cubicBezTo>
                <a:cubicBezTo>
                  <a:pt x="1982168" y="1591250"/>
                  <a:pt x="1964266" y="1594556"/>
                  <a:pt x="1947333" y="1600200"/>
                </a:cubicBezTo>
                <a:lnTo>
                  <a:pt x="1921933" y="1608667"/>
                </a:lnTo>
                <a:cubicBezTo>
                  <a:pt x="1915291" y="1621951"/>
                  <a:pt x="1900035" y="1655964"/>
                  <a:pt x="1888066" y="1667933"/>
                </a:cubicBezTo>
                <a:cubicBezTo>
                  <a:pt x="1878088" y="1677911"/>
                  <a:pt x="1865040" y="1684299"/>
                  <a:pt x="1854200" y="1693333"/>
                </a:cubicBezTo>
                <a:cubicBezTo>
                  <a:pt x="1826013" y="1716823"/>
                  <a:pt x="1848088" y="1710442"/>
                  <a:pt x="1803400" y="1727200"/>
                </a:cubicBezTo>
                <a:cubicBezTo>
                  <a:pt x="1738726" y="1751453"/>
                  <a:pt x="1801317" y="1715542"/>
                  <a:pt x="1727200" y="1752600"/>
                </a:cubicBezTo>
                <a:cubicBezTo>
                  <a:pt x="1668729" y="1781835"/>
                  <a:pt x="1738418" y="1760378"/>
                  <a:pt x="1667933" y="1778000"/>
                </a:cubicBezTo>
                <a:cubicBezTo>
                  <a:pt x="1625600" y="1775178"/>
                  <a:pt x="1583169" y="1773555"/>
                  <a:pt x="1540933" y="1769533"/>
                </a:cubicBezTo>
                <a:cubicBezTo>
                  <a:pt x="1523843" y="1767905"/>
                  <a:pt x="1506967" y="1764434"/>
                  <a:pt x="1490133" y="1761067"/>
                </a:cubicBezTo>
                <a:cubicBezTo>
                  <a:pt x="1478723" y="1758785"/>
                  <a:pt x="1467877" y="1753374"/>
                  <a:pt x="1456266" y="1752600"/>
                </a:cubicBezTo>
                <a:cubicBezTo>
                  <a:pt x="1382997" y="1747715"/>
                  <a:pt x="1309511" y="1746955"/>
                  <a:pt x="1236133" y="1744133"/>
                </a:cubicBezTo>
                <a:cubicBezTo>
                  <a:pt x="671508" y="1768683"/>
                  <a:pt x="1527252" y="1735667"/>
                  <a:pt x="237066" y="1735667"/>
                </a:cubicBezTo>
                <a:cubicBezTo>
                  <a:pt x="213793" y="1735667"/>
                  <a:pt x="206106" y="1748742"/>
                  <a:pt x="169333" y="1752600"/>
                </a:cubicBezTo>
                <a:cubicBezTo>
                  <a:pt x="132560" y="1756458"/>
                  <a:pt x="95955" y="1756745"/>
                  <a:pt x="16430" y="1758817"/>
                </a:cubicBezTo>
              </a:path>
            </a:pathLst>
          </a:custGeom>
          <a:solidFill>
            <a:srgbClr val="5FCA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 rot="16200000">
            <a:off x="-248802" y="1143003"/>
            <a:ext cx="7785100" cy="69850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9000">
                <a:schemeClr val="tx1">
                  <a:lumMod val="6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 rot="16200000">
            <a:off x="623264" y="1143003"/>
            <a:ext cx="7785100" cy="69850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9000">
                <a:schemeClr val="tx1">
                  <a:lumMod val="6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 rot="16200000">
            <a:off x="1471470" y="1143003"/>
            <a:ext cx="7785100" cy="69850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9000">
                <a:schemeClr val="tx1">
                  <a:lumMod val="6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 rot="16200000">
            <a:off x="-1087002" y="990603"/>
            <a:ext cx="7785100" cy="69850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9000">
                <a:schemeClr val="tx1">
                  <a:lumMod val="6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21113" y="4883153"/>
            <a:ext cx="7785100" cy="69850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9000">
                <a:schemeClr val="tx1">
                  <a:lumMod val="6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589867" y="4870452"/>
            <a:ext cx="7785100" cy="69850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9000">
                <a:schemeClr val="tx1">
                  <a:lumMod val="6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721113" y="4030136"/>
            <a:ext cx="7785100" cy="69850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9000">
                <a:schemeClr val="tx1">
                  <a:lumMod val="6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1291" y="4030136"/>
            <a:ext cx="7785100" cy="69850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9000">
                <a:schemeClr val="tx1">
                  <a:lumMod val="6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771067" y="3117852"/>
            <a:ext cx="7785100" cy="69850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9000">
                <a:schemeClr val="tx1">
                  <a:lumMod val="6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589867" y="3139019"/>
            <a:ext cx="7785100" cy="69850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9000">
                <a:schemeClr val="tx1">
                  <a:lumMod val="6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00391" y="2719920"/>
            <a:ext cx="1371600" cy="1176867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OAR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361586" y="4802718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 rot="10800000">
            <a:off x="6246770" y="3632203"/>
            <a:ext cx="1752600" cy="6350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344345" y="3930651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361586" y="3037419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35192" y="4790019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3133591" y="1608665"/>
            <a:ext cx="1752600" cy="6350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148659" y="5880104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02585" y="5833535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8555" y="6032386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&lt; 100% of Dose</a:t>
            </a:r>
            <a:endParaRPr lang="en-US" sz="2400" b="1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29662" y="6032386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100% of Dose</a:t>
            </a:r>
            <a:endParaRPr lang="en-US" sz="2400" b="1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235192" y="3930651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235192" y="3037419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077934" y="4790019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082474" y="3896787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929756" y="4802718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939455" y="3930651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381907" y="4802718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229189" y="4802718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381907" y="4802718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082474" y="4785789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220107" y="4802720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082474" y="4790019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939455" y="4802720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939455" y="4802720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347426" y="3930651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344345" y="3930651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227650" y="3943350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220107" y="3949703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092173" y="3896787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082474" y="3896787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940379" y="3949703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929756" y="3949703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361586" y="3037419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361586" y="3037419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3244891" y="3050122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3220107" y="3058586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41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Single Field Uniform Dose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4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0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3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4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"/>
                            </p:stCondLst>
                            <p:childTnLst>
                              <p:par>
                                <p:cTn id="9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"/>
                            </p:stCondLst>
                            <p:childTnLst>
                              <p:par>
                                <p:cTn id="10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00"/>
                            </p:stCondLst>
                            <p:childTnLst>
                              <p:par>
                                <p:cTn id="126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4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6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700"/>
                            </p:stCondLst>
                            <p:childTnLst>
                              <p:par>
                                <p:cTn id="1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8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900"/>
                            </p:stCondLst>
                            <p:childTnLst>
                              <p:par>
                                <p:cTn id="1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100"/>
                            </p:stCondLst>
                            <p:childTnLst>
                              <p:par>
                                <p:cTn id="158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2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300"/>
                            </p:stCondLst>
                            <p:childTnLst>
                              <p:par>
                                <p:cTn id="16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4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5" grpId="0" animBg="1"/>
      <p:bldP spid="2" grpId="0" animBg="1"/>
      <p:bldP spid="58" grpId="0" animBg="1"/>
      <p:bldP spid="56" grpId="0" animBg="1"/>
      <p:bldP spid="59" grpId="0" animBg="1"/>
      <p:bldP spid="57" grpId="0" animBg="1"/>
      <p:bldP spid="60" grpId="0" animBg="1"/>
      <p:bldP spid="8" grpId="0" animBg="1"/>
      <p:bldP spid="3" grpId="0" animBg="1"/>
      <p:bldP spid="9" grpId="0" animBg="1"/>
      <p:bldP spid="10" grpId="0" animBg="1"/>
      <p:bldP spid="11" grpId="0" animBg="1"/>
      <p:bldP spid="1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2220406"/>
            <a:ext cx="3834637" cy="726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241" y="2125000"/>
            <a:ext cx="2979718" cy="858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713969" cy="762000"/>
          </a:xfrm>
        </p:spPr>
        <p:txBody>
          <a:bodyPr/>
          <a:lstStyle/>
          <a:p>
            <a:r>
              <a:rPr lang="en-US" dirty="0" smtClean="0"/>
              <a:t>What’s in a name????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57" y="1371600"/>
            <a:ext cx="4671060" cy="830580"/>
          </a:xfrm>
          <a:prstGeom prst="rect">
            <a:avLst/>
          </a:prstGeom>
        </p:spPr>
      </p:pic>
      <p:pic>
        <p:nvPicPr>
          <p:cNvPr id="7" name="Picture 6" descr="http://pronet/TreatCenters/chitown/marketing/Shared%20Documents/Center%20Logo/final%20logo%20horizontal%20-%20transparent%20bk_no%20circle%20R_gif.gif"/>
          <p:cNvPicPr>
            <a:picLocks noChangeAspect="1" noChangeArrowheads="1"/>
          </p:cNvPicPr>
          <p:nvPr/>
        </p:nvPicPr>
        <p:blipFill>
          <a:blip r:embed="rId5" cstate="print"/>
          <a:srcRect l="21053" t="64122" r="36090"/>
          <a:stretch>
            <a:fillRect/>
          </a:stretch>
        </p:blipFill>
        <p:spPr bwMode="auto">
          <a:xfrm>
            <a:off x="381000" y="4572000"/>
            <a:ext cx="1931017" cy="990600"/>
          </a:xfrm>
          <a:prstGeom prst="rect">
            <a:avLst/>
          </a:prstGeom>
          <a:noFill/>
        </p:spPr>
      </p:pic>
      <p:pic>
        <p:nvPicPr>
          <p:cNvPr id="8" name="Picture 7" descr="http://pronet/TreatCenters/chitown/marketing/Shared%20Documents/Center%20Logo/final%20logo%20horizontal%20-%20transparent%20bk_no%20circle%20R_gif.gif"/>
          <p:cNvPicPr>
            <a:picLocks noChangeAspect="1" noChangeArrowheads="1"/>
          </p:cNvPicPr>
          <p:nvPr/>
        </p:nvPicPr>
        <p:blipFill>
          <a:blip r:embed="rId5" cstate="print"/>
          <a:srcRect r="52632" b="42748"/>
          <a:stretch>
            <a:fillRect/>
          </a:stretch>
        </p:blipFill>
        <p:spPr bwMode="auto">
          <a:xfrm>
            <a:off x="7381914" y="4616903"/>
            <a:ext cx="1440167" cy="85725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191000" y="5181600"/>
            <a:ext cx="2133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981200" y="3769308"/>
            <a:ext cx="2707961" cy="110554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4689161" y="3769308"/>
            <a:ext cx="2778439" cy="80269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89161" y="2057400"/>
            <a:ext cx="0" cy="171190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http://pronet/TreatCenters/chitown/marketing/Shared%20Documents/Center%20Logo/final%20logo%20horizontal%20-%20transparent%20bk_no%20circle%20R_gif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0751" y="3053300"/>
            <a:ext cx="3040380" cy="14973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0" name="AutoShape 2" descr="Image result for cadence health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AutoShape 4" descr="Image result for cadence health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AutoShape 6" descr="Image result for cadence health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2" name="Picture 8" descr="http://www.cadencehealth.org/images/logo-print.gif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893" y="4586436"/>
            <a:ext cx="2391107" cy="9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://www.cadencehealth.org/images/logo-print.gif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4414"/>
            <a:ext cx="2391107" cy="9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http://pronet/TreatCenters/chitown/marketing/Shared%20Documents/Center%20Logo/final%20logo%20horizontal%20-%20transparent%20bk_no%20circle%20R_gif.gif"/>
          <p:cNvPicPr>
            <a:picLocks noChangeAspect="1" noChangeArrowheads="1"/>
          </p:cNvPicPr>
          <p:nvPr/>
        </p:nvPicPr>
        <p:blipFill rotWithShape="1">
          <a:blip r:embed="rId5" cstate="print"/>
          <a:srcRect b="40549"/>
          <a:stretch/>
        </p:blipFill>
        <p:spPr bwMode="auto">
          <a:xfrm>
            <a:off x="3280751" y="3053300"/>
            <a:ext cx="3040380" cy="89017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34" name="Picture 10" descr="http://chicagohealthonline.com/wp-content/uploads/2014/03/NW_Cadence_2-500x300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019" y="5556981"/>
            <a:ext cx="2479361" cy="148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/>
          <p:cNvCxnSpPr/>
          <p:nvPr/>
        </p:nvCxnSpPr>
        <p:spPr>
          <a:xfrm>
            <a:off x="4689161" y="3276600"/>
            <a:ext cx="0" cy="260596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06" y="3253165"/>
            <a:ext cx="3643312" cy="10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http://chicagohealthonline.com/wp-content/uploads/2014/03/NW_Cadence_2-500x300.pn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7" r="66416" b="29577"/>
          <a:stretch/>
        </p:blipFill>
        <p:spPr bwMode="auto">
          <a:xfrm>
            <a:off x="3610277" y="5791200"/>
            <a:ext cx="832664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59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750" fill="hold"/>
                                        <p:tgtEl>
                                          <p:spTgt spid="26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0.07639 -0.0275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-138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32188 0.5344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26713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6 L -0.2717 0.5275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429319" y="3037419"/>
            <a:ext cx="2870816" cy="2421467"/>
          </a:xfrm>
          <a:custGeom>
            <a:avLst/>
            <a:gdLst>
              <a:gd name="connsiteX0" fmla="*/ 0 w 2074950"/>
              <a:gd name="connsiteY0" fmla="*/ 1752600 h 1778000"/>
              <a:gd name="connsiteX1" fmla="*/ 8466 w 2074950"/>
              <a:gd name="connsiteY1" fmla="*/ 1583267 h 1778000"/>
              <a:gd name="connsiteX2" fmla="*/ 16933 w 2074950"/>
              <a:gd name="connsiteY2" fmla="*/ 1430867 h 1778000"/>
              <a:gd name="connsiteX3" fmla="*/ 25400 w 2074950"/>
              <a:gd name="connsiteY3" fmla="*/ 1380067 h 1778000"/>
              <a:gd name="connsiteX4" fmla="*/ 42333 w 2074950"/>
              <a:gd name="connsiteY4" fmla="*/ 1312333 h 1778000"/>
              <a:gd name="connsiteX5" fmla="*/ 33866 w 2074950"/>
              <a:gd name="connsiteY5" fmla="*/ 778933 h 1778000"/>
              <a:gd name="connsiteX6" fmla="*/ 25400 w 2074950"/>
              <a:gd name="connsiteY6" fmla="*/ 465667 h 1778000"/>
              <a:gd name="connsiteX7" fmla="*/ 50800 w 2074950"/>
              <a:gd name="connsiteY7" fmla="*/ 262467 h 1778000"/>
              <a:gd name="connsiteX8" fmla="*/ 76200 w 2074950"/>
              <a:gd name="connsiteY8" fmla="*/ 169333 h 1778000"/>
              <a:gd name="connsiteX9" fmla="*/ 127000 w 2074950"/>
              <a:gd name="connsiteY9" fmla="*/ 101600 h 1778000"/>
              <a:gd name="connsiteX10" fmla="*/ 177800 w 2074950"/>
              <a:gd name="connsiteY10" fmla="*/ 50800 h 1778000"/>
              <a:gd name="connsiteX11" fmla="*/ 228600 w 2074950"/>
              <a:gd name="connsiteY11" fmla="*/ 33867 h 1778000"/>
              <a:gd name="connsiteX12" fmla="*/ 254000 w 2074950"/>
              <a:gd name="connsiteY12" fmla="*/ 25400 h 1778000"/>
              <a:gd name="connsiteX13" fmla="*/ 448733 w 2074950"/>
              <a:gd name="connsiteY13" fmla="*/ 8467 h 1778000"/>
              <a:gd name="connsiteX14" fmla="*/ 482600 w 2074950"/>
              <a:gd name="connsiteY14" fmla="*/ 0 h 1778000"/>
              <a:gd name="connsiteX15" fmla="*/ 651933 w 2074950"/>
              <a:gd name="connsiteY15" fmla="*/ 16933 h 1778000"/>
              <a:gd name="connsiteX16" fmla="*/ 685800 w 2074950"/>
              <a:gd name="connsiteY16" fmla="*/ 33867 h 1778000"/>
              <a:gd name="connsiteX17" fmla="*/ 702733 w 2074950"/>
              <a:gd name="connsiteY17" fmla="*/ 59267 h 1778000"/>
              <a:gd name="connsiteX18" fmla="*/ 728133 w 2074950"/>
              <a:gd name="connsiteY18" fmla="*/ 84667 h 1778000"/>
              <a:gd name="connsiteX19" fmla="*/ 745066 w 2074950"/>
              <a:gd name="connsiteY19" fmla="*/ 118533 h 1778000"/>
              <a:gd name="connsiteX20" fmla="*/ 762000 w 2074950"/>
              <a:gd name="connsiteY20" fmla="*/ 143933 h 1778000"/>
              <a:gd name="connsiteX21" fmla="*/ 770466 w 2074950"/>
              <a:gd name="connsiteY21" fmla="*/ 169333 h 1778000"/>
              <a:gd name="connsiteX22" fmla="*/ 821266 w 2074950"/>
              <a:gd name="connsiteY22" fmla="*/ 220133 h 1778000"/>
              <a:gd name="connsiteX23" fmla="*/ 829733 w 2074950"/>
              <a:gd name="connsiteY23" fmla="*/ 245533 h 1778000"/>
              <a:gd name="connsiteX24" fmla="*/ 846666 w 2074950"/>
              <a:gd name="connsiteY24" fmla="*/ 270933 h 1778000"/>
              <a:gd name="connsiteX25" fmla="*/ 863600 w 2074950"/>
              <a:gd name="connsiteY25" fmla="*/ 304800 h 1778000"/>
              <a:gd name="connsiteX26" fmla="*/ 880533 w 2074950"/>
              <a:gd name="connsiteY26" fmla="*/ 482600 h 1778000"/>
              <a:gd name="connsiteX27" fmla="*/ 889000 w 2074950"/>
              <a:gd name="connsiteY27" fmla="*/ 575733 h 1778000"/>
              <a:gd name="connsiteX28" fmla="*/ 922866 w 2074950"/>
              <a:gd name="connsiteY28" fmla="*/ 711200 h 1778000"/>
              <a:gd name="connsiteX29" fmla="*/ 931333 w 2074950"/>
              <a:gd name="connsiteY29" fmla="*/ 736600 h 1778000"/>
              <a:gd name="connsiteX30" fmla="*/ 939800 w 2074950"/>
              <a:gd name="connsiteY30" fmla="*/ 770467 h 1778000"/>
              <a:gd name="connsiteX31" fmla="*/ 999066 w 2074950"/>
              <a:gd name="connsiteY31" fmla="*/ 804333 h 1778000"/>
              <a:gd name="connsiteX32" fmla="*/ 1007533 w 2074950"/>
              <a:gd name="connsiteY32" fmla="*/ 829733 h 1778000"/>
              <a:gd name="connsiteX33" fmla="*/ 1049866 w 2074950"/>
              <a:gd name="connsiteY33" fmla="*/ 863600 h 1778000"/>
              <a:gd name="connsiteX34" fmla="*/ 1083733 w 2074950"/>
              <a:gd name="connsiteY34" fmla="*/ 872067 h 1778000"/>
              <a:gd name="connsiteX35" fmla="*/ 1185333 w 2074950"/>
              <a:gd name="connsiteY35" fmla="*/ 897467 h 1778000"/>
              <a:gd name="connsiteX36" fmla="*/ 1219200 w 2074950"/>
              <a:gd name="connsiteY36" fmla="*/ 914400 h 1778000"/>
              <a:gd name="connsiteX37" fmla="*/ 1278466 w 2074950"/>
              <a:gd name="connsiteY37" fmla="*/ 931333 h 1778000"/>
              <a:gd name="connsiteX38" fmla="*/ 1312333 w 2074950"/>
              <a:gd name="connsiteY38" fmla="*/ 948267 h 1778000"/>
              <a:gd name="connsiteX39" fmla="*/ 1371600 w 2074950"/>
              <a:gd name="connsiteY39" fmla="*/ 965200 h 1778000"/>
              <a:gd name="connsiteX40" fmla="*/ 1473200 w 2074950"/>
              <a:gd name="connsiteY40" fmla="*/ 999067 h 1778000"/>
              <a:gd name="connsiteX41" fmla="*/ 1676400 w 2074950"/>
              <a:gd name="connsiteY41" fmla="*/ 1016000 h 1778000"/>
              <a:gd name="connsiteX42" fmla="*/ 1828800 w 2074950"/>
              <a:gd name="connsiteY42" fmla="*/ 1032933 h 1778000"/>
              <a:gd name="connsiteX43" fmla="*/ 1862666 w 2074950"/>
              <a:gd name="connsiteY43" fmla="*/ 1049867 h 1778000"/>
              <a:gd name="connsiteX44" fmla="*/ 1947333 w 2074950"/>
              <a:gd name="connsiteY44" fmla="*/ 1075267 h 1778000"/>
              <a:gd name="connsiteX45" fmla="*/ 2015066 w 2074950"/>
              <a:gd name="connsiteY45" fmla="*/ 1109133 h 1778000"/>
              <a:gd name="connsiteX46" fmla="*/ 2040466 w 2074950"/>
              <a:gd name="connsiteY46" fmla="*/ 1126067 h 1778000"/>
              <a:gd name="connsiteX47" fmla="*/ 2048933 w 2074950"/>
              <a:gd name="connsiteY47" fmla="*/ 1473200 h 1778000"/>
              <a:gd name="connsiteX48" fmla="*/ 2032000 w 2074950"/>
              <a:gd name="connsiteY48" fmla="*/ 1540933 h 1778000"/>
              <a:gd name="connsiteX49" fmla="*/ 1998133 w 2074950"/>
              <a:gd name="connsiteY49" fmla="*/ 1583267 h 1778000"/>
              <a:gd name="connsiteX50" fmla="*/ 1947333 w 2074950"/>
              <a:gd name="connsiteY50" fmla="*/ 1600200 h 1778000"/>
              <a:gd name="connsiteX51" fmla="*/ 1921933 w 2074950"/>
              <a:gd name="connsiteY51" fmla="*/ 1608667 h 1778000"/>
              <a:gd name="connsiteX52" fmla="*/ 1888066 w 2074950"/>
              <a:gd name="connsiteY52" fmla="*/ 1667933 h 1778000"/>
              <a:gd name="connsiteX53" fmla="*/ 1854200 w 2074950"/>
              <a:gd name="connsiteY53" fmla="*/ 1693333 h 1778000"/>
              <a:gd name="connsiteX54" fmla="*/ 1803400 w 2074950"/>
              <a:gd name="connsiteY54" fmla="*/ 1727200 h 1778000"/>
              <a:gd name="connsiteX55" fmla="*/ 1727200 w 2074950"/>
              <a:gd name="connsiteY55" fmla="*/ 1752600 h 1778000"/>
              <a:gd name="connsiteX56" fmla="*/ 1667933 w 2074950"/>
              <a:gd name="connsiteY56" fmla="*/ 1778000 h 1778000"/>
              <a:gd name="connsiteX57" fmla="*/ 1540933 w 2074950"/>
              <a:gd name="connsiteY57" fmla="*/ 1769533 h 1778000"/>
              <a:gd name="connsiteX58" fmla="*/ 1490133 w 2074950"/>
              <a:gd name="connsiteY58" fmla="*/ 1761067 h 1778000"/>
              <a:gd name="connsiteX59" fmla="*/ 1456266 w 2074950"/>
              <a:gd name="connsiteY59" fmla="*/ 1752600 h 1778000"/>
              <a:gd name="connsiteX60" fmla="*/ 1236133 w 2074950"/>
              <a:gd name="connsiteY60" fmla="*/ 1744133 h 1778000"/>
              <a:gd name="connsiteX61" fmla="*/ 237066 w 2074950"/>
              <a:gd name="connsiteY61" fmla="*/ 1735667 h 1778000"/>
              <a:gd name="connsiteX62" fmla="*/ 169333 w 2074950"/>
              <a:gd name="connsiteY62" fmla="*/ 1752600 h 1778000"/>
              <a:gd name="connsiteX63" fmla="*/ 59266 w 2074950"/>
              <a:gd name="connsiteY63" fmla="*/ 1752600 h 1778000"/>
              <a:gd name="connsiteX0" fmla="*/ 69243 w 2144193"/>
              <a:gd name="connsiteY0" fmla="*/ 1752600 h 1778000"/>
              <a:gd name="connsiteX1" fmla="*/ 77709 w 2144193"/>
              <a:gd name="connsiteY1" fmla="*/ 1583267 h 1778000"/>
              <a:gd name="connsiteX2" fmla="*/ 86176 w 2144193"/>
              <a:gd name="connsiteY2" fmla="*/ 1430867 h 1778000"/>
              <a:gd name="connsiteX3" fmla="*/ 94643 w 2144193"/>
              <a:gd name="connsiteY3" fmla="*/ 1380067 h 1778000"/>
              <a:gd name="connsiteX4" fmla="*/ 111576 w 2144193"/>
              <a:gd name="connsiteY4" fmla="*/ 1312333 h 1778000"/>
              <a:gd name="connsiteX5" fmla="*/ 103109 w 2144193"/>
              <a:gd name="connsiteY5" fmla="*/ 778933 h 1778000"/>
              <a:gd name="connsiteX6" fmla="*/ 94643 w 2144193"/>
              <a:gd name="connsiteY6" fmla="*/ 465667 h 1778000"/>
              <a:gd name="connsiteX7" fmla="*/ 120043 w 2144193"/>
              <a:gd name="connsiteY7" fmla="*/ 262467 h 1778000"/>
              <a:gd name="connsiteX8" fmla="*/ 145443 w 2144193"/>
              <a:gd name="connsiteY8" fmla="*/ 169333 h 1778000"/>
              <a:gd name="connsiteX9" fmla="*/ 196243 w 2144193"/>
              <a:gd name="connsiteY9" fmla="*/ 101600 h 1778000"/>
              <a:gd name="connsiteX10" fmla="*/ 247043 w 2144193"/>
              <a:gd name="connsiteY10" fmla="*/ 50800 h 1778000"/>
              <a:gd name="connsiteX11" fmla="*/ 297843 w 2144193"/>
              <a:gd name="connsiteY11" fmla="*/ 33867 h 1778000"/>
              <a:gd name="connsiteX12" fmla="*/ 323243 w 2144193"/>
              <a:gd name="connsiteY12" fmla="*/ 25400 h 1778000"/>
              <a:gd name="connsiteX13" fmla="*/ 517976 w 2144193"/>
              <a:gd name="connsiteY13" fmla="*/ 8467 h 1778000"/>
              <a:gd name="connsiteX14" fmla="*/ 551843 w 2144193"/>
              <a:gd name="connsiteY14" fmla="*/ 0 h 1778000"/>
              <a:gd name="connsiteX15" fmla="*/ 721176 w 2144193"/>
              <a:gd name="connsiteY15" fmla="*/ 16933 h 1778000"/>
              <a:gd name="connsiteX16" fmla="*/ 755043 w 2144193"/>
              <a:gd name="connsiteY16" fmla="*/ 33867 h 1778000"/>
              <a:gd name="connsiteX17" fmla="*/ 771976 w 2144193"/>
              <a:gd name="connsiteY17" fmla="*/ 59267 h 1778000"/>
              <a:gd name="connsiteX18" fmla="*/ 797376 w 2144193"/>
              <a:gd name="connsiteY18" fmla="*/ 84667 h 1778000"/>
              <a:gd name="connsiteX19" fmla="*/ 814309 w 2144193"/>
              <a:gd name="connsiteY19" fmla="*/ 118533 h 1778000"/>
              <a:gd name="connsiteX20" fmla="*/ 831243 w 2144193"/>
              <a:gd name="connsiteY20" fmla="*/ 143933 h 1778000"/>
              <a:gd name="connsiteX21" fmla="*/ 839709 w 2144193"/>
              <a:gd name="connsiteY21" fmla="*/ 169333 h 1778000"/>
              <a:gd name="connsiteX22" fmla="*/ 890509 w 2144193"/>
              <a:gd name="connsiteY22" fmla="*/ 220133 h 1778000"/>
              <a:gd name="connsiteX23" fmla="*/ 898976 w 2144193"/>
              <a:gd name="connsiteY23" fmla="*/ 245533 h 1778000"/>
              <a:gd name="connsiteX24" fmla="*/ 915909 w 2144193"/>
              <a:gd name="connsiteY24" fmla="*/ 270933 h 1778000"/>
              <a:gd name="connsiteX25" fmla="*/ 932843 w 2144193"/>
              <a:gd name="connsiteY25" fmla="*/ 304800 h 1778000"/>
              <a:gd name="connsiteX26" fmla="*/ 949776 w 2144193"/>
              <a:gd name="connsiteY26" fmla="*/ 482600 h 1778000"/>
              <a:gd name="connsiteX27" fmla="*/ 958243 w 2144193"/>
              <a:gd name="connsiteY27" fmla="*/ 575733 h 1778000"/>
              <a:gd name="connsiteX28" fmla="*/ 992109 w 2144193"/>
              <a:gd name="connsiteY28" fmla="*/ 711200 h 1778000"/>
              <a:gd name="connsiteX29" fmla="*/ 1000576 w 2144193"/>
              <a:gd name="connsiteY29" fmla="*/ 736600 h 1778000"/>
              <a:gd name="connsiteX30" fmla="*/ 1009043 w 2144193"/>
              <a:gd name="connsiteY30" fmla="*/ 770467 h 1778000"/>
              <a:gd name="connsiteX31" fmla="*/ 1068309 w 2144193"/>
              <a:gd name="connsiteY31" fmla="*/ 804333 h 1778000"/>
              <a:gd name="connsiteX32" fmla="*/ 1076776 w 2144193"/>
              <a:gd name="connsiteY32" fmla="*/ 829733 h 1778000"/>
              <a:gd name="connsiteX33" fmla="*/ 1119109 w 2144193"/>
              <a:gd name="connsiteY33" fmla="*/ 863600 h 1778000"/>
              <a:gd name="connsiteX34" fmla="*/ 1152976 w 2144193"/>
              <a:gd name="connsiteY34" fmla="*/ 872067 h 1778000"/>
              <a:gd name="connsiteX35" fmla="*/ 1254576 w 2144193"/>
              <a:gd name="connsiteY35" fmla="*/ 897467 h 1778000"/>
              <a:gd name="connsiteX36" fmla="*/ 1288443 w 2144193"/>
              <a:gd name="connsiteY36" fmla="*/ 914400 h 1778000"/>
              <a:gd name="connsiteX37" fmla="*/ 1347709 w 2144193"/>
              <a:gd name="connsiteY37" fmla="*/ 931333 h 1778000"/>
              <a:gd name="connsiteX38" fmla="*/ 1381576 w 2144193"/>
              <a:gd name="connsiteY38" fmla="*/ 948267 h 1778000"/>
              <a:gd name="connsiteX39" fmla="*/ 1440843 w 2144193"/>
              <a:gd name="connsiteY39" fmla="*/ 965200 h 1778000"/>
              <a:gd name="connsiteX40" fmla="*/ 1542443 w 2144193"/>
              <a:gd name="connsiteY40" fmla="*/ 999067 h 1778000"/>
              <a:gd name="connsiteX41" fmla="*/ 1745643 w 2144193"/>
              <a:gd name="connsiteY41" fmla="*/ 1016000 h 1778000"/>
              <a:gd name="connsiteX42" fmla="*/ 1898043 w 2144193"/>
              <a:gd name="connsiteY42" fmla="*/ 1032933 h 1778000"/>
              <a:gd name="connsiteX43" fmla="*/ 1931909 w 2144193"/>
              <a:gd name="connsiteY43" fmla="*/ 1049867 h 1778000"/>
              <a:gd name="connsiteX44" fmla="*/ 2016576 w 2144193"/>
              <a:gd name="connsiteY44" fmla="*/ 1075267 h 1778000"/>
              <a:gd name="connsiteX45" fmla="*/ 2084309 w 2144193"/>
              <a:gd name="connsiteY45" fmla="*/ 1109133 h 1778000"/>
              <a:gd name="connsiteX46" fmla="*/ 2109709 w 2144193"/>
              <a:gd name="connsiteY46" fmla="*/ 1126067 h 1778000"/>
              <a:gd name="connsiteX47" fmla="*/ 2118176 w 2144193"/>
              <a:gd name="connsiteY47" fmla="*/ 1473200 h 1778000"/>
              <a:gd name="connsiteX48" fmla="*/ 2101243 w 2144193"/>
              <a:gd name="connsiteY48" fmla="*/ 1540933 h 1778000"/>
              <a:gd name="connsiteX49" fmla="*/ 2067376 w 2144193"/>
              <a:gd name="connsiteY49" fmla="*/ 1583267 h 1778000"/>
              <a:gd name="connsiteX50" fmla="*/ 2016576 w 2144193"/>
              <a:gd name="connsiteY50" fmla="*/ 1600200 h 1778000"/>
              <a:gd name="connsiteX51" fmla="*/ 1991176 w 2144193"/>
              <a:gd name="connsiteY51" fmla="*/ 1608667 h 1778000"/>
              <a:gd name="connsiteX52" fmla="*/ 1957309 w 2144193"/>
              <a:gd name="connsiteY52" fmla="*/ 1667933 h 1778000"/>
              <a:gd name="connsiteX53" fmla="*/ 1923443 w 2144193"/>
              <a:gd name="connsiteY53" fmla="*/ 1693333 h 1778000"/>
              <a:gd name="connsiteX54" fmla="*/ 1872643 w 2144193"/>
              <a:gd name="connsiteY54" fmla="*/ 1727200 h 1778000"/>
              <a:gd name="connsiteX55" fmla="*/ 1796443 w 2144193"/>
              <a:gd name="connsiteY55" fmla="*/ 1752600 h 1778000"/>
              <a:gd name="connsiteX56" fmla="*/ 1737176 w 2144193"/>
              <a:gd name="connsiteY56" fmla="*/ 1778000 h 1778000"/>
              <a:gd name="connsiteX57" fmla="*/ 1610176 w 2144193"/>
              <a:gd name="connsiteY57" fmla="*/ 1769533 h 1778000"/>
              <a:gd name="connsiteX58" fmla="*/ 1559376 w 2144193"/>
              <a:gd name="connsiteY58" fmla="*/ 1761067 h 1778000"/>
              <a:gd name="connsiteX59" fmla="*/ 1525509 w 2144193"/>
              <a:gd name="connsiteY59" fmla="*/ 1752600 h 1778000"/>
              <a:gd name="connsiteX60" fmla="*/ 1305376 w 2144193"/>
              <a:gd name="connsiteY60" fmla="*/ 1744133 h 1778000"/>
              <a:gd name="connsiteX61" fmla="*/ 306309 w 2144193"/>
              <a:gd name="connsiteY61" fmla="*/ 1735667 h 1778000"/>
              <a:gd name="connsiteX62" fmla="*/ 238576 w 2144193"/>
              <a:gd name="connsiteY62" fmla="*/ 1752600 h 1778000"/>
              <a:gd name="connsiteX63" fmla="*/ 0 w 2144193"/>
              <a:gd name="connsiteY63" fmla="*/ 1758817 h 1778000"/>
              <a:gd name="connsiteX0" fmla="*/ 0 w 2074950"/>
              <a:gd name="connsiteY0" fmla="*/ 1752600 h 1901803"/>
              <a:gd name="connsiteX1" fmla="*/ 8466 w 2074950"/>
              <a:gd name="connsiteY1" fmla="*/ 1583267 h 1901803"/>
              <a:gd name="connsiteX2" fmla="*/ 16933 w 2074950"/>
              <a:gd name="connsiteY2" fmla="*/ 1430867 h 1901803"/>
              <a:gd name="connsiteX3" fmla="*/ 25400 w 2074950"/>
              <a:gd name="connsiteY3" fmla="*/ 1380067 h 1901803"/>
              <a:gd name="connsiteX4" fmla="*/ 42333 w 2074950"/>
              <a:gd name="connsiteY4" fmla="*/ 1312333 h 1901803"/>
              <a:gd name="connsiteX5" fmla="*/ 33866 w 2074950"/>
              <a:gd name="connsiteY5" fmla="*/ 778933 h 1901803"/>
              <a:gd name="connsiteX6" fmla="*/ 25400 w 2074950"/>
              <a:gd name="connsiteY6" fmla="*/ 465667 h 1901803"/>
              <a:gd name="connsiteX7" fmla="*/ 50800 w 2074950"/>
              <a:gd name="connsiteY7" fmla="*/ 262467 h 1901803"/>
              <a:gd name="connsiteX8" fmla="*/ 76200 w 2074950"/>
              <a:gd name="connsiteY8" fmla="*/ 169333 h 1901803"/>
              <a:gd name="connsiteX9" fmla="*/ 127000 w 2074950"/>
              <a:gd name="connsiteY9" fmla="*/ 101600 h 1901803"/>
              <a:gd name="connsiteX10" fmla="*/ 177800 w 2074950"/>
              <a:gd name="connsiteY10" fmla="*/ 50800 h 1901803"/>
              <a:gd name="connsiteX11" fmla="*/ 228600 w 2074950"/>
              <a:gd name="connsiteY11" fmla="*/ 33867 h 1901803"/>
              <a:gd name="connsiteX12" fmla="*/ 254000 w 2074950"/>
              <a:gd name="connsiteY12" fmla="*/ 25400 h 1901803"/>
              <a:gd name="connsiteX13" fmla="*/ 448733 w 2074950"/>
              <a:gd name="connsiteY13" fmla="*/ 8467 h 1901803"/>
              <a:gd name="connsiteX14" fmla="*/ 482600 w 2074950"/>
              <a:gd name="connsiteY14" fmla="*/ 0 h 1901803"/>
              <a:gd name="connsiteX15" fmla="*/ 651933 w 2074950"/>
              <a:gd name="connsiteY15" fmla="*/ 16933 h 1901803"/>
              <a:gd name="connsiteX16" fmla="*/ 685800 w 2074950"/>
              <a:gd name="connsiteY16" fmla="*/ 33867 h 1901803"/>
              <a:gd name="connsiteX17" fmla="*/ 702733 w 2074950"/>
              <a:gd name="connsiteY17" fmla="*/ 59267 h 1901803"/>
              <a:gd name="connsiteX18" fmla="*/ 728133 w 2074950"/>
              <a:gd name="connsiteY18" fmla="*/ 84667 h 1901803"/>
              <a:gd name="connsiteX19" fmla="*/ 745066 w 2074950"/>
              <a:gd name="connsiteY19" fmla="*/ 118533 h 1901803"/>
              <a:gd name="connsiteX20" fmla="*/ 762000 w 2074950"/>
              <a:gd name="connsiteY20" fmla="*/ 143933 h 1901803"/>
              <a:gd name="connsiteX21" fmla="*/ 770466 w 2074950"/>
              <a:gd name="connsiteY21" fmla="*/ 169333 h 1901803"/>
              <a:gd name="connsiteX22" fmla="*/ 821266 w 2074950"/>
              <a:gd name="connsiteY22" fmla="*/ 220133 h 1901803"/>
              <a:gd name="connsiteX23" fmla="*/ 829733 w 2074950"/>
              <a:gd name="connsiteY23" fmla="*/ 245533 h 1901803"/>
              <a:gd name="connsiteX24" fmla="*/ 846666 w 2074950"/>
              <a:gd name="connsiteY24" fmla="*/ 270933 h 1901803"/>
              <a:gd name="connsiteX25" fmla="*/ 863600 w 2074950"/>
              <a:gd name="connsiteY25" fmla="*/ 304800 h 1901803"/>
              <a:gd name="connsiteX26" fmla="*/ 880533 w 2074950"/>
              <a:gd name="connsiteY26" fmla="*/ 482600 h 1901803"/>
              <a:gd name="connsiteX27" fmla="*/ 889000 w 2074950"/>
              <a:gd name="connsiteY27" fmla="*/ 575733 h 1901803"/>
              <a:gd name="connsiteX28" fmla="*/ 922866 w 2074950"/>
              <a:gd name="connsiteY28" fmla="*/ 711200 h 1901803"/>
              <a:gd name="connsiteX29" fmla="*/ 931333 w 2074950"/>
              <a:gd name="connsiteY29" fmla="*/ 736600 h 1901803"/>
              <a:gd name="connsiteX30" fmla="*/ 939800 w 2074950"/>
              <a:gd name="connsiteY30" fmla="*/ 770467 h 1901803"/>
              <a:gd name="connsiteX31" fmla="*/ 999066 w 2074950"/>
              <a:gd name="connsiteY31" fmla="*/ 804333 h 1901803"/>
              <a:gd name="connsiteX32" fmla="*/ 1007533 w 2074950"/>
              <a:gd name="connsiteY32" fmla="*/ 829733 h 1901803"/>
              <a:gd name="connsiteX33" fmla="*/ 1049866 w 2074950"/>
              <a:gd name="connsiteY33" fmla="*/ 863600 h 1901803"/>
              <a:gd name="connsiteX34" fmla="*/ 1083733 w 2074950"/>
              <a:gd name="connsiteY34" fmla="*/ 872067 h 1901803"/>
              <a:gd name="connsiteX35" fmla="*/ 1185333 w 2074950"/>
              <a:gd name="connsiteY35" fmla="*/ 897467 h 1901803"/>
              <a:gd name="connsiteX36" fmla="*/ 1219200 w 2074950"/>
              <a:gd name="connsiteY36" fmla="*/ 914400 h 1901803"/>
              <a:gd name="connsiteX37" fmla="*/ 1278466 w 2074950"/>
              <a:gd name="connsiteY37" fmla="*/ 931333 h 1901803"/>
              <a:gd name="connsiteX38" fmla="*/ 1312333 w 2074950"/>
              <a:gd name="connsiteY38" fmla="*/ 948267 h 1901803"/>
              <a:gd name="connsiteX39" fmla="*/ 1371600 w 2074950"/>
              <a:gd name="connsiteY39" fmla="*/ 965200 h 1901803"/>
              <a:gd name="connsiteX40" fmla="*/ 1473200 w 2074950"/>
              <a:gd name="connsiteY40" fmla="*/ 999067 h 1901803"/>
              <a:gd name="connsiteX41" fmla="*/ 1676400 w 2074950"/>
              <a:gd name="connsiteY41" fmla="*/ 1016000 h 1901803"/>
              <a:gd name="connsiteX42" fmla="*/ 1828800 w 2074950"/>
              <a:gd name="connsiteY42" fmla="*/ 1032933 h 1901803"/>
              <a:gd name="connsiteX43" fmla="*/ 1862666 w 2074950"/>
              <a:gd name="connsiteY43" fmla="*/ 1049867 h 1901803"/>
              <a:gd name="connsiteX44" fmla="*/ 1947333 w 2074950"/>
              <a:gd name="connsiteY44" fmla="*/ 1075267 h 1901803"/>
              <a:gd name="connsiteX45" fmla="*/ 2015066 w 2074950"/>
              <a:gd name="connsiteY45" fmla="*/ 1109133 h 1901803"/>
              <a:gd name="connsiteX46" fmla="*/ 2040466 w 2074950"/>
              <a:gd name="connsiteY46" fmla="*/ 1126067 h 1901803"/>
              <a:gd name="connsiteX47" fmla="*/ 2048933 w 2074950"/>
              <a:gd name="connsiteY47" fmla="*/ 1473200 h 1901803"/>
              <a:gd name="connsiteX48" fmla="*/ 2032000 w 2074950"/>
              <a:gd name="connsiteY48" fmla="*/ 1540933 h 1901803"/>
              <a:gd name="connsiteX49" fmla="*/ 1998133 w 2074950"/>
              <a:gd name="connsiteY49" fmla="*/ 1583267 h 1901803"/>
              <a:gd name="connsiteX50" fmla="*/ 1947333 w 2074950"/>
              <a:gd name="connsiteY50" fmla="*/ 1600200 h 1901803"/>
              <a:gd name="connsiteX51" fmla="*/ 1921933 w 2074950"/>
              <a:gd name="connsiteY51" fmla="*/ 1608667 h 1901803"/>
              <a:gd name="connsiteX52" fmla="*/ 1888066 w 2074950"/>
              <a:gd name="connsiteY52" fmla="*/ 1667933 h 1901803"/>
              <a:gd name="connsiteX53" fmla="*/ 1854200 w 2074950"/>
              <a:gd name="connsiteY53" fmla="*/ 1693333 h 1901803"/>
              <a:gd name="connsiteX54" fmla="*/ 1803400 w 2074950"/>
              <a:gd name="connsiteY54" fmla="*/ 1727200 h 1901803"/>
              <a:gd name="connsiteX55" fmla="*/ 1727200 w 2074950"/>
              <a:gd name="connsiteY55" fmla="*/ 1752600 h 1901803"/>
              <a:gd name="connsiteX56" fmla="*/ 1667933 w 2074950"/>
              <a:gd name="connsiteY56" fmla="*/ 1778000 h 1901803"/>
              <a:gd name="connsiteX57" fmla="*/ 1540933 w 2074950"/>
              <a:gd name="connsiteY57" fmla="*/ 1769533 h 1901803"/>
              <a:gd name="connsiteX58" fmla="*/ 1490133 w 2074950"/>
              <a:gd name="connsiteY58" fmla="*/ 1761067 h 1901803"/>
              <a:gd name="connsiteX59" fmla="*/ 1456266 w 2074950"/>
              <a:gd name="connsiteY59" fmla="*/ 1752600 h 1901803"/>
              <a:gd name="connsiteX60" fmla="*/ 1236133 w 2074950"/>
              <a:gd name="connsiteY60" fmla="*/ 1744133 h 1901803"/>
              <a:gd name="connsiteX61" fmla="*/ 237066 w 2074950"/>
              <a:gd name="connsiteY61" fmla="*/ 1735667 h 1901803"/>
              <a:gd name="connsiteX62" fmla="*/ 169333 w 2074950"/>
              <a:gd name="connsiteY62" fmla="*/ 1752600 h 1901803"/>
              <a:gd name="connsiteX63" fmla="*/ 4191 w 2074950"/>
              <a:gd name="connsiteY63" fmla="*/ 1901803 h 1901803"/>
              <a:gd name="connsiteX0" fmla="*/ 0 w 2074950"/>
              <a:gd name="connsiteY0" fmla="*/ 1752600 h 1778000"/>
              <a:gd name="connsiteX1" fmla="*/ 8466 w 2074950"/>
              <a:gd name="connsiteY1" fmla="*/ 1583267 h 1778000"/>
              <a:gd name="connsiteX2" fmla="*/ 16933 w 2074950"/>
              <a:gd name="connsiteY2" fmla="*/ 1430867 h 1778000"/>
              <a:gd name="connsiteX3" fmla="*/ 25400 w 2074950"/>
              <a:gd name="connsiteY3" fmla="*/ 1380067 h 1778000"/>
              <a:gd name="connsiteX4" fmla="*/ 42333 w 2074950"/>
              <a:gd name="connsiteY4" fmla="*/ 1312333 h 1778000"/>
              <a:gd name="connsiteX5" fmla="*/ 33866 w 2074950"/>
              <a:gd name="connsiteY5" fmla="*/ 778933 h 1778000"/>
              <a:gd name="connsiteX6" fmla="*/ 25400 w 2074950"/>
              <a:gd name="connsiteY6" fmla="*/ 465667 h 1778000"/>
              <a:gd name="connsiteX7" fmla="*/ 50800 w 2074950"/>
              <a:gd name="connsiteY7" fmla="*/ 262467 h 1778000"/>
              <a:gd name="connsiteX8" fmla="*/ 76200 w 2074950"/>
              <a:gd name="connsiteY8" fmla="*/ 169333 h 1778000"/>
              <a:gd name="connsiteX9" fmla="*/ 127000 w 2074950"/>
              <a:gd name="connsiteY9" fmla="*/ 101600 h 1778000"/>
              <a:gd name="connsiteX10" fmla="*/ 177800 w 2074950"/>
              <a:gd name="connsiteY10" fmla="*/ 50800 h 1778000"/>
              <a:gd name="connsiteX11" fmla="*/ 228600 w 2074950"/>
              <a:gd name="connsiteY11" fmla="*/ 33867 h 1778000"/>
              <a:gd name="connsiteX12" fmla="*/ 254000 w 2074950"/>
              <a:gd name="connsiteY12" fmla="*/ 25400 h 1778000"/>
              <a:gd name="connsiteX13" fmla="*/ 448733 w 2074950"/>
              <a:gd name="connsiteY13" fmla="*/ 8467 h 1778000"/>
              <a:gd name="connsiteX14" fmla="*/ 482600 w 2074950"/>
              <a:gd name="connsiteY14" fmla="*/ 0 h 1778000"/>
              <a:gd name="connsiteX15" fmla="*/ 651933 w 2074950"/>
              <a:gd name="connsiteY15" fmla="*/ 16933 h 1778000"/>
              <a:gd name="connsiteX16" fmla="*/ 685800 w 2074950"/>
              <a:gd name="connsiteY16" fmla="*/ 33867 h 1778000"/>
              <a:gd name="connsiteX17" fmla="*/ 702733 w 2074950"/>
              <a:gd name="connsiteY17" fmla="*/ 59267 h 1778000"/>
              <a:gd name="connsiteX18" fmla="*/ 728133 w 2074950"/>
              <a:gd name="connsiteY18" fmla="*/ 84667 h 1778000"/>
              <a:gd name="connsiteX19" fmla="*/ 745066 w 2074950"/>
              <a:gd name="connsiteY19" fmla="*/ 118533 h 1778000"/>
              <a:gd name="connsiteX20" fmla="*/ 762000 w 2074950"/>
              <a:gd name="connsiteY20" fmla="*/ 143933 h 1778000"/>
              <a:gd name="connsiteX21" fmla="*/ 770466 w 2074950"/>
              <a:gd name="connsiteY21" fmla="*/ 169333 h 1778000"/>
              <a:gd name="connsiteX22" fmla="*/ 821266 w 2074950"/>
              <a:gd name="connsiteY22" fmla="*/ 220133 h 1778000"/>
              <a:gd name="connsiteX23" fmla="*/ 829733 w 2074950"/>
              <a:gd name="connsiteY23" fmla="*/ 245533 h 1778000"/>
              <a:gd name="connsiteX24" fmla="*/ 846666 w 2074950"/>
              <a:gd name="connsiteY24" fmla="*/ 270933 h 1778000"/>
              <a:gd name="connsiteX25" fmla="*/ 863600 w 2074950"/>
              <a:gd name="connsiteY25" fmla="*/ 304800 h 1778000"/>
              <a:gd name="connsiteX26" fmla="*/ 880533 w 2074950"/>
              <a:gd name="connsiteY26" fmla="*/ 482600 h 1778000"/>
              <a:gd name="connsiteX27" fmla="*/ 889000 w 2074950"/>
              <a:gd name="connsiteY27" fmla="*/ 575733 h 1778000"/>
              <a:gd name="connsiteX28" fmla="*/ 922866 w 2074950"/>
              <a:gd name="connsiteY28" fmla="*/ 711200 h 1778000"/>
              <a:gd name="connsiteX29" fmla="*/ 931333 w 2074950"/>
              <a:gd name="connsiteY29" fmla="*/ 736600 h 1778000"/>
              <a:gd name="connsiteX30" fmla="*/ 939800 w 2074950"/>
              <a:gd name="connsiteY30" fmla="*/ 770467 h 1778000"/>
              <a:gd name="connsiteX31" fmla="*/ 999066 w 2074950"/>
              <a:gd name="connsiteY31" fmla="*/ 804333 h 1778000"/>
              <a:gd name="connsiteX32" fmla="*/ 1007533 w 2074950"/>
              <a:gd name="connsiteY32" fmla="*/ 829733 h 1778000"/>
              <a:gd name="connsiteX33" fmla="*/ 1049866 w 2074950"/>
              <a:gd name="connsiteY33" fmla="*/ 863600 h 1778000"/>
              <a:gd name="connsiteX34" fmla="*/ 1083733 w 2074950"/>
              <a:gd name="connsiteY34" fmla="*/ 872067 h 1778000"/>
              <a:gd name="connsiteX35" fmla="*/ 1185333 w 2074950"/>
              <a:gd name="connsiteY35" fmla="*/ 897467 h 1778000"/>
              <a:gd name="connsiteX36" fmla="*/ 1219200 w 2074950"/>
              <a:gd name="connsiteY36" fmla="*/ 914400 h 1778000"/>
              <a:gd name="connsiteX37" fmla="*/ 1278466 w 2074950"/>
              <a:gd name="connsiteY37" fmla="*/ 931333 h 1778000"/>
              <a:gd name="connsiteX38" fmla="*/ 1312333 w 2074950"/>
              <a:gd name="connsiteY38" fmla="*/ 948267 h 1778000"/>
              <a:gd name="connsiteX39" fmla="*/ 1371600 w 2074950"/>
              <a:gd name="connsiteY39" fmla="*/ 965200 h 1778000"/>
              <a:gd name="connsiteX40" fmla="*/ 1473200 w 2074950"/>
              <a:gd name="connsiteY40" fmla="*/ 999067 h 1778000"/>
              <a:gd name="connsiteX41" fmla="*/ 1676400 w 2074950"/>
              <a:gd name="connsiteY41" fmla="*/ 1016000 h 1778000"/>
              <a:gd name="connsiteX42" fmla="*/ 1828800 w 2074950"/>
              <a:gd name="connsiteY42" fmla="*/ 1032933 h 1778000"/>
              <a:gd name="connsiteX43" fmla="*/ 1862666 w 2074950"/>
              <a:gd name="connsiteY43" fmla="*/ 1049867 h 1778000"/>
              <a:gd name="connsiteX44" fmla="*/ 1947333 w 2074950"/>
              <a:gd name="connsiteY44" fmla="*/ 1075267 h 1778000"/>
              <a:gd name="connsiteX45" fmla="*/ 2015066 w 2074950"/>
              <a:gd name="connsiteY45" fmla="*/ 1109133 h 1778000"/>
              <a:gd name="connsiteX46" fmla="*/ 2040466 w 2074950"/>
              <a:gd name="connsiteY46" fmla="*/ 1126067 h 1778000"/>
              <a:gd name="connsiteX47" fmla="*/ 2048933 w 2074950"/>
              <a:gd name="connsiteY47" fmla="*/ 1473200 h 1778000"/>
              <a:gd name="connsiteX48" fmla="*/ 2032000 w 2074950"/>
              <a:gd name="connsiteY48" fmla="*/ 1540933 h 1778000"/>
              <a:gd name="connsiteX49" fmla="*/ 1998133 w 2074950"/>
              <a:gd name="connsiteY49" fmla="*/ 1583267 h 1778000"/>
              <a:gd name="connsiteX50" fmla="*/ 1947333 w 2074950"/>
              <a:gd name="connsiteY50" fmla="*/ 1600200 h 1778000"/>
              <a:gd name="connsiteX51" fmla="*/ 1921933 w 2074950"/>
              <a:gd name="connsiteY51" fmla="*/ 1608667 h 1778000"/>
              <a:gd name="connsiteX52" fmla="*/ 1888066 w 2074950"/>
              <a:gd name="connsiteY52" fmla="*/ 1667933 h 1778000"/>
              <a:gd name="connsiteX53" fmla="*/ 1854200 w 2074950"/>
              <a:gd name="connsiteY53" fmla="*/ 1693333 h 1778000"/>
              <a:gd name="connsiteX54" fmla="*/ 1803400 w 2074950"/>
              <a:gd name="connsiteY54" fmla="*/ 1727200 h 1778000"/>
              <a:gd name="connsiteX55" fmla="*/ 1727200 w 2074950"/>
              <a:gd name="connsiteY55" fmla="*/ 1752600 h 1778000"/>
              <a:gd name="connsiteX56" fmla="*/ 1667933 w 2074950"/>
              <a:gd name="connsiteY56" fmla="*/ 1778000 h 1778000"/>
              <a:gd name="connsiteX57" fmla="*/ 1540933 w 2074950"/>
              <a:gd name="connsiteY57" fmla="*/ 1769533 h 1778000"/>
              <a:gd name="connsiteX58" fmla="*/ 1490133 w 2074950"/>
              <a:gd name="connsiteY58" fmla="*/ 1761067 h 1778000"/>
              <a:gd name="connsiteX59" fmla="*/ 1456266 w 2074950"/>
              <a:gd name="connsiteY59" fmla="*/ 1752600 h 1778000"/>
              <a:gd name="connsiteX60" fmla="*/ 1236133 w 2074950"/>
              <a:gd name="connsiteY60" fmla="*/ 1744133 h 1778000"/>
              <a:gd name="connsiteX61" fmla="*/ 237066 w 2074950"/>
              <a:gd name="connsiteY61" fmla="*/ 1735667 h 1778000"/>
              <a:gd name="connsiteX62" fmla="*/ 169333 w 2074950"/>
              <a:gd name="connsiteY62" fmla="*/ 1752600 h 1778000"/>
              <a:gd name="connsiteX63" fmla="*/ 16430 w 2074950"/>
              <a:gd name="connsiteY63" fmla="*/ 1758817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074950" h="1778000">
                <a:moveTo>
                  <a:pt x="0" y="1752600"/>
                </a:moveTo>
                <a:cubicBezTo>
                  <a:pt x="2822" y="1696156"/>
                  <a:pt x="5496" y="1639704"/>
                  <a:pt x="8466" y="1583267"/>
                </a:cubicBezTo>
                <a:cubicBezTo>
                  <a:pt x="11140" y="1532459"/>
                  <a:pt x="12708" y="1481570"/>
                  <a:pt x="16933" y="1430867"/>
                </a:cubicBezTo>
                <a:cubicBezTo>
                  <a:pt x="18359" y="1413759"/>
                  <a:pt x="22329" y="1396957"/>
                  <a:pt x="25400" y="1380067"/>
                </a:cubicBezTo>
                <a:cubicBezTo>
                  <a:pt x="33574" y="1335106"/>
                  <a:pt x="30581" y="1347587"/>
                  <a:pt x="42333" y="1312333"/>
                </a:cubicBezTo>
                <a:cubicBezTo>
                  <a:pt x="39511" y="1134533"/>
                  <a:pt x="37422" y="956720"/>
                  <a:pt x="33866" y="778933"/>
                </a:cubicBezTo>
                <a:cubicBezTo>
                  <a:pt x="31777" y="674494"/>
                  <a:pt x="25400" y="570127"/>
                  <a:pt x="25400" y="465667"/>
                </a:cubicBezTo>
                <a:cubicBezTo>
                  <a:pt x="25400" y="301919"/>
                  <a:pt x="10622" y="342819"/>
                  <a:pt x="50800" y="262467"/>
                </a:cubicBezTo>
                <a:cubicBezTo>
                  <a:pt x="56994" y="231495"/>
                  <a:pt x="61875" y="197983"/>
                  <a:pt x="76200" y="169333"/>
                </a:cubicBezTo>
                <a:cubicBezTo>
                  <a:pt x="100273" y="121187"/>
                  <a:pt x="84209" y="144391"/>
                  <a:pt x="127000" y="101600"/>
                </a:cubicBezTo>
                <a:lnTo>
                  <a:pt x="177800" y="50800"/>
                </a:lnTo>
                <a:cubicBezTo>
                  <a:pt x="190421" y="38179"/>
                  <a:pt x="211667" y="39511"/>
                  <a:pt x="228600" y="33867"/>
                </a:cubicBezTo>
                <a:lnTo>
                  <a:pt x="254000" y="25400"/>
                </a:lnTo>
                <a:cubicBezTo>
                  <a:pt x="333014" y="-939"/>
                  <a:pt x="270486" y="17379"/>
                  <a:pt x="448733" y="8467"/>
                </a:cubicBezTo>
                <a:cubicBezTo>
                  <a:pt x="460022" y="5645"/>
                  <a:pt x="470964" y="0"/>
                  <a:pt x="482600" y="0"/>
                </a:cubicBezTo>
                <a:cubicBezTo>
                  <a:pt x="524016" y="0"/>
                  <a:pt x="605955" y="11186"/>
                  <a:pt x="651933" y="16933"/>
                </a:cubicBezTo>
                <a:cubicBezTo>
                  <a:pt x="663222" y="22578"/>
                  <a:pt x="676104" y="25787"/>
                  <a:pt x="685800" y="33867"/>
                </a:cubicBezTo>
                <a:cubicBezTo>
                  <a:pt x="693617" y="40381"/>
                  <a:pt x="696219" y="51450"/>
                  <a:pt x="702733" y="59267"/>
                </a:cubicBezTo>
                <a:cubicBezTo>
                  <a:pt x="710398" y="68465"/>
                  <a:pt x="721173" y="74924"/>
                  <a:pt x="728133" y="84667"/>
                </a:cubicBezTo>
                <a:cubicBezTo>
                  <a:pt x="735469" y="94937"/>
                  <a:pt x="738804" y="107575"/>
                  <a:pt x="745066" y="118533"/>
                </a:cubicBezTo>
                <a:cubicBezTo>
                  <a:pt x="750115" y="127368"/>
                  <a:pt x="756355" y="135466"/>
                  <a:pt x="762000" y="143933"/>
                </a:cubicBezTo>
                <a:cubicBezTo>
                  <a:pt x="764822" y="152400"/>
                  <a:pt x="764987" y="162288"/>
                  <a:pt x="770466" y="169333"/>
                </a:cubicBezTo>
                <a:cubicBezTo>
                  <a:pt x="785168" y="188236"/>
                  <a:pt x="821266" y="220133"/>
                  <a:pt x="821266" y="220133"/>
                </a:cubicBezTo>
                <a:cubicBezTo>
                  <a:pt x="824088" y="228600"/>
                  <a:pt x="825742" y="237551"/>
                  <a:pt x="829733" y="245533"/>
                </a:cubicBezTo>
                <a:cubicBezTo>
                  <a:pt x="834284" y="254634"/>
                  <a:pt x="841617" y="262098"/>
                  <a:pt x="846666" y="270933"/>
                </a:cubicBezTo>
                <a:cubicBezTo>
                  <a:pt x="852928" y="281892"/>
                  <a:pt x="857955" y="293511"/>
                  <a:pt x="863600" y="304800"/>
                </a:cubicBezTo>
                <a:cubicBezTo>
                  <a:pt x="884386" y="387952"/>
                  <a:pt x="868637" y="316069"/>
                  <a:pt x="880533" y="482600"/>
                </a:cubicBezTo>
                <a:cubicBezTo>
                  <a:pt x="882754" y="513693"/>
                  <a:pt x="884592" y="544874"/>
                  <a:pt x="889000" y="575733"/>
                </a:cubicBezTo>
                <a:cubicBezTo>
                  <a:pt x="899217" y="647250"/>
                  <a:pt x="903168" y="652106"/>
                  <a:pt x="922866" y="711200"/>
                </a:cubicBezTo>
                <a:lnTo>
                  <a:pt x="931333" y="736600"/>
                </a:lnTo>
                <a:cubicBezTo>
                  <a:pt x="935013" y="747639"/>
                  <a:pt x="934027" y="760364"/>
                  <a:pt x="939800" y="770467"/>
                </a:cubicBezTo>
                <a:cubicBezTo>
                  <a:pt x="956614" y="799892"/>
                  <a:pt x="969923" y="797048"/>
                  <a:pt x="999066" y="804333"/>
                </a:cubicBezTo>
                <a:cubicBezTo>
                  <a:pt x="1001888" y="812800"/>
                  <a:pt x="1002941" y="822080"/>
                  <a:pt x="1007533" y="829733"/>
                </a:cubicBezTo>
                <a:cubicBezTo>
                  <a:pt x="1013836" y="840239"/>
                  <a:pt x="1040546" y="859606"/>
                  <a:pt x="1049866" y="863600"/>
                </a:cubicBezTo>
                <a:cubicBezTo>
                  <a:pt x="1060562" y="868184"/>
                  <a:pt x="1072587" y="868723"/>
                  <a:pt x="1083733" y="872067"/>
                </a:cubicBezTo>
                <a:cubicBezTo>
                  <a:pt x="1167589" y="897224"/>
                  <a:pt x="1100798" y="883377"/>
                  <a:pt x="1185333" y="897467"/>
                </a:cubicBezTo>
                <a:cubicBezTo>
                  <a:pt x="1196622" y="903111"/>
                  <a:pt x="1207382" y="909968"/>
                  <a:pt x="1219200" y="914400"/>
                </a:cubicBezTo>
                <a:cubicBezTo>
                  <a:pt x="1276454" y="935870"/>
                  <a:pt x="1230730" y="910875"/>
                  <a:pt x="1278466" y="931333"/>
                </a:cubicBezTo>
                <a:cubicBezTo>
                  <a:pt x="1290067" y="936305"/>
                  <a:pt x="1300515" y="943835"/>
                  <a:pt x="1312333" y="948267"/>
                </a:cubicBezTo>
                <a:cubicBezTo>
                  <a:pt x="1369640" y="969757"/>
                  <a:pt x="1323824" y="944724"/>
                  <a:pt x="1371600" y="965200"/>
                </a:cubicBezTo>
                <a:cubicBezTo>
                  <a:pt x="1423684" y="987522"/>
                  <a:pt x="1398012" y="988327"/>
                  <a:pt x="1473200" y="999067"/>
                </a:cubicBezTo>
                <a:cubicBezTo>
                  <a:pt x="1612064" y="1018903"/>
                  <a:pt x="1435430" y="995345"/>
                  <a:pt x="1676400" y="1016000"/>
                </a:cubicBezTo>
                <a:cubicBezTo>
                  <a:pt x="1727326" y="1020365"/>
                  <a:pt x="1778000" y="1027289"/>
                  <a:pt x="1828800" y="1032933"/>
                </a:cubicBezTo>
                <a:cubicBezTo>
                  <a:pt x="1840089" y="1038578"/>
                  <a:pt x="1850947" y="1045180"/>
                  <a:pt x="1862666" y="1049867"/>
                </a:cubicBezTo>
                <a:cubicBezTo>
                  <a:pt x="1897016" y="1063607"/>
                  <a:pt x="1914071" y="1066951"/>
                  <a:pt x="1947333" y="1075267"/>
                </a:cubicBezTo>
                <a:cubicBezTo>
                  <a:pt x="2006185" y="1114501"/>
                  <a:pt x="1932209" y="1067704"/>
                  <a:pt x="2015066" y="1109133"/>
                </a:cubicBezTo>
                <a:cubicBezTo>
                  <a:pt x="2024167" y="1113684"/>
                  <a:pt x="2031999" y="1120422"/>
                  <a:pt x="2040466" y="1126067"/>
                </a:cubicBezTo>
                <a:cubicBezTo>
                  <a:pt x="2103378" y="1251884"/>
                  <a:pt x="2063868" y="1159570"/>
                  <a:pt x="2048933" y="1473200"/>
                </a:cubicBezTo>
                <a:cubicBezTo>
                  <a:pt x="2048425" y="1483873"/>
                  <a:pt x="2038995" y="1526943"/>
                  <a:pt x="2032000" y="1540933"/>
                </a:cubicBezTo>
                <a:cubicBezTo>
                  <a:pt x="2028013" y="1548907"/>
                  <a:pt x="2008631" y="1578018"/>
                  <a:pt x="1998133" y="1583267"/>
                </a:cubicBezTo>
                <a:cubicBezTo>
                  <a:pt x="1982168" y="1591250"/>
                  <a:pt x="1964266" y="1594556"/>
                  <a:pt x="1947333" y="1600200"/>
                </a:cubicBezTo>
                <a:lnTo>
                  <a:pt x="1921933" y="1608667"/>
                </a:lnTo>
                <a:cubicBezTo>
                  <a:pt x="1915291" y="1621951"/>
                  <a:pt x="1900035" y="1655964"/>
                  <a:pt x="1888066" y="1667933"/>
                </a:cubicBezTo>
                <a:cubicBezTo>
                  <a:pt x="1878088" y="1677911"/>
                  <a:pt x="1865040" y="1684299"/>
                  <a:pt x="1854200" y="1693333"/>
                </a:cubicBezTo>
                <a:cubicBezTo>
                  <a:pt x="1826013" y="1716823"/>
                  <a:pt x="1848088" y="1710442"/>
                  <a:pt x="1803400" y="1727200"/>
                </a:cubicBezTo>
                <a:cubicBezTo>
                  <a:pt x="1738726" y="1751453"/>
                  <a:pt x="1801317" y="1715542"/>
                  <a:pt x="1727200" y="1752600"/>
                </a:cubicBezTo>
                <a:cubicBezTo>
                  <a:pt x="1668729" y="1781835"/>
                  <a:pt x="1738418" y="1760378"/>
                  <a:pt x="1667933" y="1778000"/>
                </a:cubicBezTo>
                <a:cubicBezTo>
                  <a:pt x="1625600" y="1775178"/>
                  <a:pt x="1583169" y="1773555"/>
                  <a:pt x="1540933" y="1769533"/>
                </a:cubicBezTo>
                <a:cubicBezTo>
                  <a:pt x="1523843" y="1767905"/>
                  <a:pt x="1506967" y="1764434"/>
                  <a:pt x="1490133" y="1761067"/>
                </a:cubicBezTo>
                <a:cubicBezTo>
                  <a:pt x="1478723" y="1758785"/>
                  <a:pt x="1467877" y="1753374"/>
                  <a:pt x="1456266" y="1752600"/>
                </a:cubicBezTo>
                <a:cubicBezTo>
                  <a:pt x="1382997" y="1747715"/>
                  <a:pt x="1309511" y="1746955"/>
                  <a:pt x="1236133" y="1744133"/>
                </a:cubicBezTo>
                <a:cubicBezTo>
                  <a:pt x="671508" y="1768683"/>
                  <a:pt x="1527252" y="1735667"/>
                  <a:pt x="237066" y="1735667"/>
                </a:cubicBezTo>
                <a:cubicBezTo>
                  <a:pt x="213793" y="1735667"/>
                  <a:pt x="206106" y="1748742"/>
                  <a:pt x="169333" y="1752600"/>
                </a:cubicBezTo>
                <a:cubicBezTo>
                  <a:pt x="132560" y="1756458"/>
                  <a:pt x="95955" y="1756745"/>
                  <a:pt x="16430" y="1758817"/>
                </a:cubicBezTo>
              </a:path>
            </a:pathLst>
          </a:custGeom>
          <a:solidFill>
            <a:srgbClr val="5FCA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rot="16200000">
            <a:off x="-1087002" y="990603"/>
            <a:ext cx="7785100" cy="69850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9000">
                <a:schemeClr val="tx1">
                  <a:lumMod val="6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 rot="16200000">
            <a:off x="-280899" y="990603"/>
            <a:ext cx="7785100" cy="69850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9000">
                <a:schemeClr val="tx1">
                  <a:lumMod val="6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64369" y="4889504"/>
            <a:ext cx="7785100" cy="69850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9000">
                <a:schemeClr val="tx1">
                  <a:lumMod val="6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64369" y="4023783"/>
            <a:ext cx="7785100" cy="69850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9000">
                <a:schemeClr val="tx1">
                  <a:lumMod val="6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00391" y="2719920"/>
            <a:ext cx="1371600" cy="1176867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OAR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361586" y="4802718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 rot="10800000">
            <a:off x="6246770" y="3632203"/>
            <a:ext cx="1752600" cy="6350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344345" y="3930651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191627" y="4802718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191627" y="3943350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38909" y="4802718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038909" y="3943350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911592" y="4802718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911592" y="3943350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3133591" y="1608665"/>
            <a:ext cx="1752600" cy="6350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41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Multi-Field Optimized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60971" y="4802718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362818" y="4802718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188010" y="4802718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191627" y="4809071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340728" y="3930651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340728" y="3930651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208253" y="3943350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210100" y="3930651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354044" y="3037419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210100" y="3090335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148659" y="5880104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02585" y="5833535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8555" y="6032386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&lt; 100% of Dose</a:t>
            </a:r>
            <a:endParaRPr lang="en-US" sz="2400" b="1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29662" y="6032386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100% of Dose</a:t>
            </a:r>
            <a:endParaRPr lang="en-US" sz="2400" b="1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669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"/>
                            </p:stCondLst>
                            <p:childTnLst>
                              <p:par>
                                <p:cTn id="7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"/>
                            </p:stCondLst>
                            <p:childTnLst>
                              <p:par>
                                <p:cTn id="83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100"/>
                            </p:stCondLst>
                            <p:childTnLst>
                              <p:par>
                                <p:cTn id="9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300"/>
                            </p:stCondLst>
                            <p:childTnLst>
                              <p:par>
                                <p:cTn id="99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400"/>
                            </p:stCondLst>
                            <p:childTnLst>
                              <p:par>
                                <p:cTn id="10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0" grpId="0" animBg="1"/>
      <p:bldP spid="31" grpId="0" animBg="1"/>
      <p:bldP spid="8" grpId="0" animBg="1"/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 Scanning in Chicago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9696" y="1472243"/>
            <a:ext cx="6095613" cy="52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4791919" y="1359964"/>
            <a:ext cx="4352081" cy="5466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325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PBS and the Radiation Oncologist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477000" cy="491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48265"/>
            <a:ext cx="7239000" cy="511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17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429319" y="3037419"/>
            <a:ext cx="2870816" cy="2421467"/>
          </a:xfrm>
          <a:custGeom>
            <a:avLst/>
            <a:gdLst>
              <a:gd name="connsiteX0" fmla="*/ 0 w 2074950"/>
              <a:gd name="connsiteY0" fmla="*/ 1752600 h 1778000"/>
              <a:gd name="connsiteX1" fmla="*/ 8466 w 2074950"/>
              <a:gd name="connsiteY1" fmla="*/ 1583267 h 1778000"/>
              <a:gd name="connsiteX2" fmla="*/ 16933 w 2074950"/>
              <a:gd name="connsiteY2" fmla="*/ 1430867 h 1778000"/>
              <a:gd name="connsiteX3" fmla="*/ 25400 w 2074950"/>
              <a:gd name="connsiteY3" fmla="*/ 1380067 h 1778000"/>
              <a:gd name="connsiteX4" fmla="*/ 42333 w 2074950"/>
              <a:gd name="connsiteY4" fmla="*/ 1312333 h 1778000"/>
              <a:gd name="connsiteX5" fmla="*/ 33866 w 2074950"/>
              <a:gd name="connsiteY5" fmla="*/ 778933 h 1778000"/>
              <a:gd name="connsiteX6" fmla="*/ 25400 w 2074950"/>
              <a:gd name="connsiteY6" fmla="*/ 465667 h 1778000"/>
              <a:gd name="connsiteX7" fmla="*/ 50800 w 2074950"/>
              <a:gd name="connsiteY7" fmla="*/ 262467 h 1778000"/>
              <a:gd name="connsiteX8" fmla="*/ 76200 w 2074950"/>
              <a:gd name="connsiteY8" fmla="*/ 169333 h 1778000"/>
              <a:gd name="connsiteX9" fmla="*/ 127000 w 2074950"/>
              <a:gd name="connsiteY9" fmla="*/ 101600 h 1778000"/>
              <a:gd name="connsiteX10" fmla="*/ 177800 w 2074950"/>
              <a:gd name="connsiteY10" fmla="*/ 50800 h 1778000"/>
              <a:gd name="connsiteX11" fmla="*/ 228600 w 2074950"/>
              <a:gd name="connsiteY11" fmla="*/ 33867 h 1778000"/>
              <a:gd name="connsiteX12" fmla="*/ 254000 w 2074950"/>
              <a:gd name="connsiteY12" fmla="*/ 25400 h 1778000"/>
              <a:gd name="connsiteX13" fmla="*/ 448733 w 2074950"/>
              <a:gd name="connsiteY13" fmla="*/ 8467 h 1778000"/>
              <a:gd name="connsiteX14" fmla="*/ 482600 w 2074950"/>
              <a:gd name="connsiteY14" fmla="*/ 0 h 1778000"/>
              <a:gd name="connsiteX15" fmla="*/ 651933 w 2074950"/>
              <a:gd name="connsiteY15" fmla="*/ 16933 h 1778000"/>
              <a:gd name="connsiteX16" fmla="*/ 685800 w 2074950"/>
              <a:gd name="connsiteY16" fmla="*/ 33867 h 1778000"/>
              <a:gd name="connsiteX17" fmla="*/ 702733 w 2074950"/>
              <a:gd name="connsiteY17" fmla="*/ 59267 h 1778000"/>
              <a:gd name="connsiteX18" fmla="*/ 728133 w 2074950"/>
              <a:gd name="connsiteY18" fmla="*/ 84667 h 1778000"/>
              <a:gd name="connsiteX19" fmla="*/ 745066 w 2074950"/>
              <a:gd name="connsiteY19" fmla="*/ 118533 h 1778000"/>
              <a:gd name="connsiteX20" fmla="*/ 762000 w 2074950"/>
              <a:gd name="connsiteY20" fmla="*/ 143933 h 1778000"/>
              <a:gd name="connsiteX21" fmla="*/ 770466 w 2074950"/>
              <a:gd name="connsiteY21" fmla="*/ 169333 h 1778000"/>
              <a:gd name="connsiteX22" fmla="*/ 821266 w 2074950"/>
              <a:gd name="connsiteY22" fmla="*/ 220133 h 1778000"/>
              <a:gd name="connsiteX23" fmla="*/ 829733 w 2074950"/>
              <a:gd name="connsiteY23" fmla="*/ 245533 h 1778000"/>
              <a:gd name="connsiteX24" fmla="*/ 846666 w 2074950"/>
              <a:gd name="connsiteY24" fmla="*/ 270933 h 1778000"/>
              <a:gd name="connsiteX25" fmla="*/ 863600 w 2074950"/>
              <a:gd name="connsiteY25" fmla="*/ 304800 h 1778000"/>
              <a:gd name="connsiteX26" fmla="*/ 880533 w 2074950"/>
              <a:gd name="connsiteY26" fmla="*/ 482600 h 1778000"/>
              <a:gd name="connsiteX27" fmla="*/ 889000 w 2074950"/>
              <a:gd name="connsiteY27" fmla="*/ 575733 h 1778000"/>
              <a:gd name="connsiteX28" fmla="*/ 922866 w 2074950"/>
              <a:gd name="connsiteY28" fmla="*/ 711200 h 1778000"/>
              <a:gd name="connsiteX29" fmla="*/ 931333 w 2074950"/>
              <a:gd name="connsiteY29" fmla="*/ 736600 h 1778000"/>
              <a:gd name="connsiteX30" fmla="*/ 939800 w 2074950"/>
              <a:gd name="connsiteY30" fmla="*/ 770467 h 1778000"/>
              <a:gd name="connsiteX31" fmla="*/ 999066 w 2074950"/>
              <a:gd name="connsiteY31" fmla="*/ 804333 h 1778000"/>
              <a:gd name="connsiteX32" fmla="*/ 1007533 w 2074950"/>
              <a:gd name="connsiteY32" fmla="*/ 829733 h 1778000"/>
              <a:gd name="connsiteX33" fmla="*/ 1049866 w 2074950"/>
              <a:gd name="connsiteY33" fmla="*/ 863600 h 1778000"/>
              <a:gd name="connsiteX34" fmla="*/ 1083733 w 2074950"/>
              <a:gd name="connsiteY34" fmla="*/ 872067 h 1778000"/>
              <a:gd name="connsiteX35" fmla="*/ 1185333 w 2074950"/>
              <a:gd name="connsiteY35" fmla="*/ 897467 h 1778000"/>
              <a:gd name="connsiteX36" fmla="*/ 1219200 w 2074950"/>
              <a:gd name="connsiteY36" fmla="*/ 914400 h 1778000"/>
              <a:gd name="connsiteX37" fmla="*/ 1278466 w 2074950"/>
              <a:gd name="connsiteY37" fmla="*/ 931333 h 1778000"/>
              <a:gd name="connsiteX38" fmla="*/ 1312333 w 2074950"/>
              <a:gd name="connsiteY38" fmla="*/ 948267 h 1778000"/>
              <a:gd name="connsiteX39" fmla="*/ 1371600 w 2074950"/>
              <a:gd name="connsiteY39" fmla="*/ 965200 h 1778000"/>
              <a:gd name="connsiteX40" fmla="*/ 1473200 w 2074950"/>
              <a:gd name="connsiteY40" fmla="*/ 999067 h 1778000"/>
              <a:gd name="connsiteX41" fmla="*/ 1676400 w 2074950"/>
              <a:gd name="connsiteY41" fmla="*/ 1016000 h 1778000"/>
              <a:gd name="connsiteX42" fmla="*/ 1828800 w 2074950"/>
              <a:gd name="connsiteY42" fmla="*/ 1032933 h 1778000"/>
              <a:gd name="connsiteX43" fmla="*/ 1862666 w 2074950"/>
              <a:gd name="connsiteY43" fmla="*/ 1049867 h 1778000"/>
              <a:gd name="connsiteX44" fmla="*/ 1947333 w 2074950"/>
              <a:gd name="connsiteY44" fmla="*/ 1075267 h 1778000"/>
              <a:gd name="connsiteX45" fmla="*/ 2015066 w 2074950"/>
              <a:gd name="connsiteY45" fmla="*/ 1109133 h 1778000"/>
              <a:gd name="connsiteX46" fmla="*/ 2040466 w 2074950"/>
              <a:gd name="connsiteY46" fmla="*/ 1126067 h 1778000"/>
              <a:gd name="connsiteX47" fmla="*/ 2048933 w 2074950"/>
              <a:gd name="connsiteY47" fmla="*/ 1473200 h 1778000"/>
              <a:gd name="connsiteX48" fmla="*/ 2032000 w 2074950"/>
              <a:gd name="connsiteY48" fmla="*/ 1540933 h 1778000"/>
              <a:gd name="connsiteX49" fmla="*/ 1998133 w 2074950"/>
              <a:gd name="connsiteY49" fmla="*/ 1583267 h 1778000"/>
              <a:gd name="connsiteX50" fmla="*/ 1947333 w 2074950"/>
              <a:gd name="connsiteY50" fmla="*/ 1600200 h 1778000"/>
              <a:gd name="connsiteX51" fmla="*/ 1921933 w 2074950"/>
              <a:gd name="connsiteY51" fmla="*/ 1608667 h 1778000"/>
              <a:gd name="connsiteX52" fmla="*/ 1888066 w 2074950"/>
              <a:gd name="connsiteY52" fmla="*/ 1667933 h 1778000"/>
              <a:gd name="connsiteX53" fmla="*/ 1854200 w 2074950"/>
              <a:gd name="connsiteY53" fmla="*/ 1693333 h 1778000"/>
              <a:gd name="connsiteX54" fmla="*/ 1803400 w 2074950"/>
              <a:gd name="connsiteY54" fmla="*/ 1727200 h 1778000"/>
              <a:gd name="connsiteX55" fmla="*/ 1727200 w 2074950"/>
              <a:gd name="connsiteY55" fmla="*/ 1752600 h 1778000"/>
              <a:gd name="connsiteX56" fmla="*/ 1667933 w 2074950"/>
              <a:gd name="connsiteY56" fmla="*/ 1778000 h 1778000"/>
              <a:gd name="connsiteX57" fmla="*/ 1540933 w 2074950"/>
              <a:gd name="connsiteY57" fmla="*/ 1769533 h 1778000"/>
              <a:gd name="connsiteX58" fmla="*/ 1490133 w 2074950"/>
              <a:gd name="connsiteY58" fmla="*/ 1761067 h 1778000"/>
              <a:gd name="connsiteX59" fmla="*/ 1456266 w 2074950"/>
              <a:gd name="connsiteY59" fmla="*/ 1752600 h 1778000"/>
              <a:gd name="connsiteX60" fmla="*/ 1236133 w 2074950"/>
              <a:gd name="connsiteY60" fmla="*/ 1744133 h 1778000"/>
              <a:gd name="connsiteX61" fmla="*/ 237066 w 2074950"/>
              <a:gd name="connsiteY61" fmla="*/ 1735667 h 1778000"/>
              <a:gd name="connsiteX62" fmla="*/ 169333 w 2074950"/>
              <a:gd name="connsiteY62" fmla="*/ 1752600 h 1778000"/>
              <a:gd name="connsiteX63" fmla="*/ 59266 w 2074950"/>
              <a:gd name="connsiteY63" fmla="*/ 1752600 h 1778000"/>
              <a:gd name="connsiteX0" fmla="*/ 69243 w 2144193"/>
              <a:gd name="connsiteY0" fmla="*/ 1752600 h 1778000"/>
              <a:gd name="connsiteX1" fmla="*/ 77709 w 2144193"/>
              <a:gd name="connsiteY1" fmla="*/ 1583267 h 1778000"/>
              <a:gd name="connsiteX2" fmla="*/ 86176 w 2144193"/>
              <a:gd name="connsiteY2" fmla="*/ 1430867 h 1778000"/>
              <a:gd name="connsiteX3" fmla="*/ 94643 w 2144193"/>
              <a:gd name="connsiteY3" fmla="*/ 1380067 h 1778000"/>
              <a:gd name="connsiteX4" fmla="*/ 111576 w 2144193"/>
              <a:gd name="connsiteY4" fmla="*/ 1312333 h 1778000"/>
              <a:gd name="connsiteX5" fmla="*/ 103109 w 2144193"/>
              <a:gd name="connsiteY5" fmla="*/ 778933 h 1778000"/>
              <a:gd name="connsiteX6" fmla="*/ 94643 w 2144193"/>
              <a:gd name="connsiteY6" fmla="*/ 465667 h 1778000"/>
              <a:gd name="connsiteX7" fmla="*/ 120043 w 2144193"/>
              <a:gd name="connsiteY7" fmla="*/ 262467 h 1778000"/>
              <a:gd name="connsiteX8" fmla="*/ 145443 w 2144193"/>
              <a:gd name="connsiteY8" fmla="*/ 169333 h 1778000"/>
              <a:gd name="connsiteX9" fmla="*/ 196243 w 2144193"/>
              <a:gd name="connsiteY9" fmla="*/ 101600 h 1778000"/>
              <a:gd name="connsiteX10" fmla="*/ 247043 w 2144193"/>
              <a:gd name="connsiteY10" fmla="*/ 50800 h 1778000"/>
              <a:gd name="connsiteX11" fmla="*/ 297843 w 2144193"/>
              <a:gd name="connsiteY11" fmla="*/ 33867 h 1778000"/>
              <a:gd name="connsiteX12" fmla="*/ 323243 w 2144193"/>
              <a:gd name="connsiteY12" fmla="*/ 25400 h 1778000"/>
              <a:gd name="connsiteX13" fmla="*/ 517976 w 2144193"/>
              <a:gd name="connsiteY13" fmla="*/ 8467 h 1778000"/>
              <a:gd name="connsiteX14" fmla="*/ 551843 w 2144193"/>
              <a:gd name="connsiteY14" fmla="*/ 0 h 1778000"/>
              <a:gd name="connsiteX15" fmla="*/ 721176 w 2144193"/>
              <a:gd name="connsiteY15" fmla="*/ 16933 h 1778000"/>
              <a:gd name="connsiteX16" fmla="*/ 755043 w 2144193"/>
              <a:gd name="connsiteY16" fmla="*/ 33867 h 1778000"/>
              <a:gd name="connsiteX17" fmla="*/ 771976 w 2144193"/>
              <a:gd name="connsiteY17" fmla="*/ 59267 h 1778000"/>
              <a:gd name="connsiteX18" fmla="*/ 797376 w 2144193"/>
              <a:gd name="connsiteY18" fmla="*/ 84667 h 1778000"/>
              <a:gd name="connsiteX19" fmla="*/ 814309 w 2144193"/>
              <a:gd name="connsiteY19" fmla="*/ 118533 h 1778000"/>
              <a:gd name="connsiteX20" fmla="*/ 831243 w 2144193"/>
              <a:gd name="connsiteY20" fmla="*/ 143933 h 1778000"/>
              <a:gd name="connsiteX21" fmla="*/ 839709 w 2144193"/>
              <a:gd name="connsiteY21" fmla="*/ 169333 h 1778000"/>
              <a:gd name="connsiteX22" fmla="*/ 890509 w 2144193"/>
              <a:gd name="connsiteY22" fmla="*/ 220133 h 1778000"/>
              <a:gd name="connsiteX23" fmla="*/ 898976 w 2144193"/>
              <a:gd name="connsiteY23" fmla="*/ 245533 h 1778000"/>
              <a:gd name="connsiteX24" fmla="*/ 915909 w 2144193"/>
              <a:gd name="connsiteY24" fmla="*/ 270933 h 1778000"/>
              <a:gd name="connsiteX25" fmla="*/ 932843 w 2144193"/>
              <a:gd name="connsiteY25" fmla="*/ 304800 h 1778000"/>
              <a:gd name="connsiteX26" fmla="*/ 949776 w 2144193"/>
              <a:gd name="connsiteY26" fmla="*/ 482600 h 1778000"/>
              <a:gd name="connsiteX27" fmla="*/ 958243 w 2144193"/>
              <a:gd name="connsiteY27" fmla="*/ 575733 h 1778000"/>
              <a:gd name="connsiteX28" fmla="*/ 992109 w 2144193"/>
              <a:gd name="connsiteY28" fmla="*/ 711200 h 1778000"/>
              <a:gd name="connsiteX29" fmla="*/ 1000576 w 2144193"/>
              <a:gd name="connsiteY29" fmla="*/ 736600 h 1778000"/>
              <a:gd name="connsiteX30" fmla="*/ 1009043 w 2144193"/>
              <a:gd name="connsiteY30" fmla="*/ 770467 h 1778000"/>
              <a:gd name="connsiteX31" fmla="*/ 1068309 w 2144193"/>
              <a:gd name="connsiteY31" fmla="*/ 804333 h 1778000"/>
              <a:gd name="connsiteX32" fmla="*/ 1076776 w 2144193"/>
              <a:gd name="connsiteY32" fmla="*/ 829733 h 1778000"/>
              <a:gd name="connsiteX33" fmla="*/ 1119109 w 2144193"/>
              <a:gd name="connsiteY33" fmla="*/ 863600 h 1778000"/>
              <a:gd name="connsiteX34" fmla="*/ 1152976 w 2144193"/>
              <a:gd name="connsiteY34" fmla="*/ 872067 h 1778000"/>
              <a:gd name="connsiteX35" fmla="*/ 1254576 w 2144193"/>
              <a:gd name="connsiteY35" fmla="*/ 897467 h 1778000"/>
              <a:gd name="connsiteX36" fmla="*/ 1288443 w 2144193"/>
              <a:gd name="connsiteY36" fmla="*/ 914400 h 1778000"/>
              <a:gd name="connsiteX37" fmla="*/ 1347709 w 2144193"/>
              <a:gd name="connsiteY37" fmla="*/ 931333 h 1778000"/>
              <a:gd name="connsiteX38" fmla="*/ 1381576 w 2144193"/>
              <a:gd name="connsiteY38" fmla="*/ 948267 h 1778000"/>
              <a:gd name="connsiteX39" fmla="*/ 1440843 w 2144193"/>
              <a:gd name="connsiteY39" fmla="*/ 965200 h 1778000"/>
              <a:gd name="connsiteX40" fmla="*/ 1542443 w 2144193"/>
              <a:gd name="connsiteY40" fmla="*/ 999067 h 1778000"/>
              <a:gd name="connsiteX41" fmla="*/ 1745643 w 2144193"/>
              <a:gd name="connsiteY41" fmla="*/ 1016000 h 1778000"/>
              <a:gd name="connsiteX42" fmla="*/ 1898043 w 2144193"/>
              <a:gd name="connsiteY42" fmla="*/ 1032933 h 1778000"/>
              <a:gd name="connsiteX43" fmla="*/ 1931909 w 2144193"/>
              <a:gd name="connsiteY43" fmla="*/ 1049867 h 1778000"/>
              <a:gd name="connsiteX44" fmla="*/ 2016576 w 2144193"/>
              <a:gd name="connsiteY44" fmla="*/ 1075267 h 1778000"/>
              <a:gd name="connsiteX45" fmla="*/ 2084309 w 2144193"/>
              <a:gd name="connsiteY45" fmla="*/ 1109133 h 1778000"/>
              <a:gd name="connsiteX46" fmla="*/ 2109709 w 2144193"/>
              <a:gd name="connsiteY46" fmla="*/ 1126067 h 1778000"/>
              <a:gd name="connsiteX47" fmla="*/ 2118176 w 2144193"/>
              <a:gd name="connsiteY47" fmla="*/ 1473200 h 1778000"/>
              <a:gd name="connsiteX48" fmla="*/ 2101243 w 2144193"/>
              <a:gd name="connsiteY48" fmla="*/ 1540933 h 1778000"/>
              <a:gd name="connsiteX49" fmla="*/ 2067376 w 2144193"/>
              <a:gd name="connsiteY49" fmla="*/ 1583267 h 1778000"/>
              <a:gd name="connsiteX50" fmla="*/ 2016576 w 2144193"/>
              <a:gd name="connsiteY50" fmla="*/ 1600200 h 1778000"/>
              <a:gd name="connsiteX51" fmla="*/ 1991176 w 2144193"/>
              <a:gd name="connsiteY51" fmla="*/ 1608667 h 1778000"/>
              <a:gd name="connsiteX52" fmla="*/ 1957309 w 2144193"/>
              <a:gd name="connsiteY52" fmla="*/ 1667933 h 1778000"/>
              <a:gd name="connsiteX53" fmla="*/ 1923443 w 2144193"/>
              <a:gd name="connsiteY53" fmla="*/ 1693333 h 1778000"/>
              <a:gd name="connsiteX54" fmla="*/ 1872643 w 2144193"/>
              <a:gd name="connsiteY54" fmla="*/ 1727200 h 1778000"/>
              <a:gd name="connsiteX55" fmla="*/ 1796443 w 2144193"/>
              <a:gd name="connsiteY55" fmla="*/ 1752600 h 1778000"/>
              <a:gd name="connsiteX56" fmla="*/ 1737176 w 2144193"/>
              <a:gd name="connsiteY56" fmla="*/ 1778000 h 1778000"/>
              <a:gd name="connsiteX57" fmla="*/ 1610176 w 2144193"/>
              <a:gd name="connsiteY57" fmla="*/ 1769533 h 1778000"/>
              <a:gd name="connsiteX58" fmla="*/ 1559376 w 2144193"/>
              <a:gd name="connsiteY58" fmla="*/ 1761067 h 1778000"/>
              <a:gd name="connsiteX59" fmla="*/ 1525509 w 2144193"/>
              <a:gd name="connsiteY59" fmla="*/ 1752600 h 1778000"/>
              <a:gd name="connsiteX60" fmla="*/ 1305376 w 2144193"/>
              <a:gd name="connsiteY60" fmla="*/ 1744133 h 1778000"/>
              <a:gd name="connsiteX61" fmla="*/ 306309 w 2144193"/>
              <a:gd name="connsiteY61" fmla="*/ 1735667 h 1778000"/>
              <a:gd name="connsiteX62" fmla="*/ 238576 w 2144193"/>
              <a:gd name="connsiteY62" fmla="*/ 1752600 h 1778000"/>
              <a:gd name="connsiteX63" fmla="*/ 0 w 2144193"/>
              <a:gd name="connsiteY63" fmla="*/ 1758817 h 1778000"/>
              <a:gd name="connsiteX0" fmla="*/ 0 w 2074950"/>
              <a:gd name="connsiteY0" fmla="*/ 1752600 h 1901803"/>
              <a:gd name="connsiteX1" fmla="*/ 8466 w 2074950"/>
              <a:gd name="connsiteY1" fmla="*/ 1583267 h 1901803"/>
              <a:gd name="connsiteX2" fmla="*/ 16933 w 2074950"/>
              <a:gd name="connsiteY2" fmla="*/ 1430867 h 1901803"/>
              <a:gd name="connsiteX3" fmla="*/ 25400 w 2074950"/>
              <a:gd name="connsiteY3" fmla="*/ 1380067 h 1901803"/>
              <a:gd name="connsiteX4" fmla="*/ 42333 w 2074950"/>
              <a:gd name="connsiteY4" fmla="*/ 1312333 h 1901803"/>
              <a:gd name="connsiteX5" fmla="*/ 33866 w 2074950"/>
              <a:gd name="connsiteY5" fmla="*/ 778933 h 1901803"/>
              <a:gd name="connsiteX6" fmla="*/ 25400 w 2074950"/>
              <a:gd name="connsiteY6" fmla="*/ 465667 h 1901803"/>
              <a:gd name="connsiteX7" fmla="*/ 50800 w 2074950"/>
              <a:gd name="connsiteY7" fmla="*/ 262467 h 1901803"/>
              <a:gd name="connsiteX8" fmla="*/ 76200 w 2074950"/>
              <a:gd name="connsiteY8" fmla="*/ 169333 h 1901803"/>
              <a:gd name="connsiteX9" fmla="*/ 127000 w 2074950"/>
              <a:gd name="connsiteY9" fmla="*/ 101600 h 1901803"/>
              <a:gd name="connsiteX10" fmla="*/ 177800 w 2074950"/>
              <a:gd name="connsiteY10" fmla="*/ 50800 h 1901803"/>
              <a:gd name="connsiteX11" fmla="*/ 228600 w 2074950"/>
              <a:gd name="connsiteY11" fmla="*/ 33867 h 1901803"/>
              <a:gd name="connsiteX12" fmla="*/ 254000 w 2074950"/>
              <a:gd name="connsiteY12" fmla="*/ 25400 h 1901803"/>
              <a:gd name="connsiteX13" fmla="*/ 448733 w 2074950"/>
              <a:gd name="connsiteY13" fmla="*/ 8467 h 1901803"/>
              <a:gd name="connsiteX14" fmla="*/ 482600 w 2074950"/>
              <a:gd name="connsiteY14" fmla="*/ 0 h 1901803"/>
              <a:gd name="connsiteX15" fmla="*/ 651933 w 2074950"/>
              <a:gd name="connsiteY15" fmla="*/ 16933 h 1901803"/>
              <a:gd name="connsiteX16" fmla="*/ 685800 w 2074950"/>
              <a:gd name="connsiteY16" fmla="*/ 33867 h 1901803"/>
              <a:gd name="connsiteX17" fmla="*/ 702733 w 2074950"/>
              <a:gd name="connsiteY17" fmla="*/ 59267 h 1901803"/>
              <a:gd name="connsiteX18" fmla="*/ 728133 w 2074950"/>
              <a:gd name="connsiteY18" fmla="*/ 84667 h 1901803"/>
              <a:gd name="connsiteX19" fmla="*/ 745066 w 2074950"/>
              <a:gd name="connsiteY19" fmla="*/ 118533 h 1901803"/>
              <a:gd name="connsiteX20" fmla="*/ 762000 w 2074950"/>
              <a:gd name="connsiteY20" fmla="*/ 143933 h 1901803"/>
              <a:gd name="connsiteX21" fmla="*/ 770466 w 2074950"/>
              <a:gd name="connsiteY21" fmla="*/ 169333 h 1901803"/>
              <a:gd name="connsiteX22" fmla="*/ 821266 w 2074950"/>
              <a:gd name="connsiteY22" fmla="*/ 220133 h 1901803"/>
              <a:gd name="connsiteX23" fmla="*/ 829733 w 2074950"/>
              <a:gd name="connsiteY23" fmla="*/ 245533 h 1901803"/>
              <a:gd name="connsiteX24" fmla="*/ 846666 w 2074950"/>
              <a:gd name="connsiteY24" fmla="*/ 270933 h 1901803"/>
              <a:gd name="connsiteX25" fmla="*/ 863600 w 2074950"/>
              <a:gd name="connsiteY25" fmla="*/ 304800 h 1901803"/>
              <a:gd name="connsiteX26" fmla="*/ 880533 w 2074950"/>
              <a:gd name="connsiteY26" fmla="*/ 482600 h 1901803"/>
              <a:gd name="connsiteX27" fmla="*/ 889000 w 2074950"/>
              <a:gd name="connsiteY27" fmla="*/ 575733 h 1901803"/>
              <a:gd name="connsiteX28" fmla="*/ 922866 w 2074950"/>
              <a:gd name="connsiteY28" fmla="*/ 711200 h 1901803"/>
              <a:gd name="connsiteX29" fmla="*/ 931333 w 2074950"/>
              <a:gd name="connsiteY29" fmla="*/ 736600 h 1901803"/>
              <a:gd name="connsiteX30" fmla="*/ 939800 w 2074950"/>
              <a:gd name="connsiteY30" fmla="*/ 770467 h 1901803"/>
              <a:gd name="connsiteX31" fmla="*/ 999066 w 2074950"/>
              <a:gd name="connsiteY31" fmla="*/ 804333 h 1901803"/>
              <a:gd name="connsiteX32" fmla="*/ 1007533 w 2074950"/>
              <a:gd name="connsiteY32" fmla="*/ 829733 h 1901803"/>
              <a:gd name="connsiteX33" fmla="*/ 1049866 w 2074950"/>
              <a:gd name="connsiteY33" fmla="*/ 863600 h 1901803"/>
              <a:gd name="connsiteX34" fmla="*/ 1083733 w 2074950"/>
              <a:gd name="connsiteY34" fmla="*/ 872067 h 1901803"/>
              <a:gd name="connsiteX35" fmla="*/ 1185333 w 2074950"/>
              <a:gd name="connsiteY35" fmla="*/ 897467 h 1901803"/>
              <a:gd name="connsiteX36" fmla="*/ 1219200 w 2074950"/>
              <a:gd name="connsiteY36" fmla="*/ 914400 h 1901803"/>
              <a:gd name="connsiteX37" fmla="*/ 1278466 w 2074950"/>
              <a:gd name="connsiteY37" fmla="*/ 931333 h 1901803"/>
              <a:gd name="connsiteX38" fmla="*/ 1312333 w 2074950"/>
              <a:gd name="connsiteY38" fmla="*/ 948267 h 1901803"/>
              <a:gd name="connsiteX39" fmla="*/ 1371600 w 2074950"/>
              <a:gd name="connsiteY39" fmla="*/ 965200 h 1901803"/>
              <a:gd name="connsiteX40" fmla="*/ 1473200 w 2074950"/>
              <a:gd name="connsiteY40" fmla="*/ 999067 h 1901803"/>
              <a:gd name="connsiteX41" fmla="*/ 1676400 w 2074950"/>
              <a:gd name="connsiteY41" fmla="*/ 1016000 h 1901803"/>
              <a:gd name="connsiteX42" fmla="*/ 1828800 w 2074950"/>
              <a:gd name="connsiteY42" fmla="*/ 1032933 h 1901803"/>
              <a:gd name="connsiteX43" fmla="*/ 1862666 w 2074950"/>
              <a:gd name="connsiteY43" fmla="*/ 1049867 h 1901803"/>
              <a:gd name="connsiteX44" fmla="*/ 1947333 w 2074950"/>
              <a:gd name="connsiteY44" fmla="*/ 1075267 h 1901803"/>
              <a:gd name="connsiteX45" fmla="*/ 2015066 w 2074950"/>
              <a:gd name="connsiteY45" fmla="*/ 1109133 h 1901803"/>
              <a:gd name="connsiteX46" fmla="*/ 2040466 w 2074950"/>
              <a:gd name="connsiteY46" fmla="*/ 1126067 h 1901803"/>
              <a:gd name="connsiteX47" fmla="*/ 2048933 w 2074950"/>
              <a:gd name="connsiteY47" fmla="*/ 1473200 h 1901803"/>
              <a:gd name="connsiteX48" fmla="*/ 2032000 w 2074950"/>
              <a:gd name="connsiteY48" fmla="*/ 1540933 h 1901803"/>
              <a:gd name="connsiteX49" fmla="*/ 1998133 w 2074950"/>
              <a:gd name="connsiteY49" fmla="*/ 1583267 h 1901803"/>
              <a:gd name="connsiteX50" fmla="*/ 1947333 w 2074950"/>
              <a:gd name="connsiteY50" fmla="*/ 1600200 h 1901803"/>
              <a:gd name="connsiteX51" fmla="*/ 1921933 w 2074950"/>
              <a:gd name="connsiteY51" fmla="*/ 1608667 h 1901803"/>
              <a:gd name="connsiteX52" fmla="*/ 1888066 w 2074950"/>
              <a:gd name="connsiteY52" fmla="*/ 1667933 h 1901803"/>
              <a:gd name="connsiteX53" fmla="*/ 1854200 w 2074950"/>
              <a:gd name="connsiteY53" fmla="*/ 1693333 h 1901803"/>
              <a:gd name="connsiteX54" fmla="*/ 1803400 w 2074950"/>
              <a:gd name="connsiteY54" fmla="*/ 1727200 h 1901803"/>
              <a:gd name="connsiteX55" fmla="*/ 1727200 w 2074950"/>
              <a:gd name="connsiteY55" fmla="*/ 1752600 h 1901803"/>
              <a:gd name="connsiteX56" fmla="*/ 1667933 w 2074950"/>
              <a:gd name="connsiteY56" fmla="*/ 1778000 h 1901803"/>
              <a:gd name="connsiteX57" fmla="*/ 1540933 w 2074950"/>
              <a:gd name="connsiteY57" fmla="*/ 1769533 h 1901803"/>
              <a:gd name="connsiteX58" fmla="*/ 1490133 w 2074950"/>
              <a:gd name="connsiteY58" fmla="*/ 1761067 h 1901803"/>
              <a:gd name="connsiteX59" fmla="*/ 1456266 w 2074950"/>
              <a:gd name="connsiteY59" fmla="*/ 1752600 h 1901803"/>
              <a:gd name="connsiteX60" fmla="*/ 1236133 w 2074950"/>
              <a:gd name="connsiteY60" fmla="*/ 1744133 h 1901803"/>
              <a:gd name="connsiteX61" fmla="*/ 237066 w 2074950"/>
              <a:gd name="connsiteY61" fmla="*/ 1735667 h 1901803"/>
              <a:gd name="connsiteX62" fmla="*/ 169333 w 2074950"/>
              <a:gd name="connsiteY62" fmla="*/ 1752600 h 1901803"/>
              <a:gd name="connsiteX63" fmla="*/ 4191 w 2074950"/>
              <a:gd name="connsiteY63" fmla="*/ 1901803 h 1901803"/>
              <a:gd name="connsiteX0" fmla="*/ 0 w 2074950"/>
              <a:gd name="connsiteY0" fmla="*/ 1752600 h 1778000"/>
              <a:gd name="connsiteX1" fmla="*/ 8466 w 2074950"/>
              <a:gd name="connsiteY1" fmla="*/ 1583267 h 1778000"/>
              <a:gd name="connsiteX2" fmla="*/ 16933 w 2074950"/>
              <a:gd name="connsiteY2" fmla="*/ 1430867 h 1778000"/>
              <a:gd name="connsiteX3" fmla="*/ 25400 w 2074950"/>
              <a:gd name="connsiteY3" fmla="*/ 1380067 h 1778000"/>
              <a:gd name="connsiteX4" fmla="*/ 42333 w 2074950"/>
              <a:gd name="connsiteY4" fmla="*/ 1312333 h 1778000"/>
              <a:gd name="connsiteX5" fmla="*/ 33866 w 2074950"/>
              <a:gd name="connsiteY5" fmla="*/ 778933 h 1778000"/>
              <a:gd name="connsiteX6" fmla="*/ 25400 w 2074950"/>
              <a:gd name="connsiteY6" fmla="*/ 465667 h 1778000"/>
              <a:gd name="connsiteX7" fmla="*/ 50800 w 2074950"/>
              <a:gd name="connsiteY7" fmla="*/ 262467 h 1778000"/>
              <a:gd name="connsiteX8" fmla="*/ 76200 w 2074950"/>
              <a:gd name="connsiteY8" fmla="*/ 169333 h 1778000"/>
              <a:gd name="connsiteX9" fmla="*/ 127000 w 2074950"/>
              <a:gd name="connsiteY9" fmla="*/ 101600 h 1778000"/>
              <a:gd name="connsiteX10" fmla="*/ 177800 w 2074950"/>
              <a:gd name="connsiteY10" fmla="*/ 50800 h 1778000"/>
              <a:gd name="connsiteX11" fmla="*/ 228600 w 2074950"/>
              <a:gd name="connsiteY11" fmla="*/ 33867 h 1778000"/>
              <a:gd name="connsiteX12" fmla="*/ 254000 w 2074950"/>
              <a:gd name="connsiteY12" fmla="*/ 25400 h 1778000"/>
              <a:gd name="connsiteX13" fmla="*/ 448733 w 2074950"/>
              <a:gd name="connsiteY13" fmla="*/ 8467 h 1778000"/>
              <a:gd name="connsiteX14" fmla="*/ 482600 w 2074950"/>
              <a:gd name="connsiteY14" fmla="*/ 0 h 1778000"/>
              <a:gd name="connsiteX15" fmla="*/ 651933 w 2074950"/>
              <a:gd name="connsiteY15" fmla="*/ 16933 h 1778000"/>
              <a:gd name="connsiteX16" fmla="*/ 685800 w 2074950"/>
              <a:gd name="connsiteY16" fmla="*/ 33867 h 1778000"/>
              <a:gd name="connsiteX17" fmla="*/ 702733 w 2074950"/>
              <a:gd name="connsiteY17" fmla="*/ 59267 h 1778000"/>
              <a:gd name="connsiteX18" fmla="*/ 728133 w 2074950"/>
              <a:gd name="connsiteY18" fmla="*/ 84667 h 1778000"/>
              <a:gd name="connsiteX19" fmla="*/ 745066 w 2074950"/>
              <a:gd name="connsiteY19" fmla="*/ 118533 h 1778000"/>
              <a:gd name="connsiteX20" fmla="*/ 762000 w 2074950"/>
              <a:gd name="connsiteY20" fmla="*/ 143933 h 1778000"/>
              <a:gd name="connsiteX21" fmla="*/ 770466 w 2074950"/>
              <a:gd name="connsiteY21" fmla="*/ 169333 h 1778000"/>
              <a:gd name="connsiteX22" fmla="*/ 821266 w 2074950"/>
              <a:gd name="connsiteY22" fmla="*/ 220133 h 1778000"/>
              <a:gd name="connsiteX23" fmla="*/ 829733 w 2074950"/>
              <a:gd name="connsiteY23" fmla="*/ 245533 h 1778000"/>
              <a:gd name="connsiteX24" fmla="*/ 846666 w 2074950"/>
              <a:gd name="connsiteY24" fmla="*/ 270933 h 1778000"/>
              <a:gd name="connsiteX25" fmla="*/ 863600 w 2074950"/>
              <a:gd name="connsiteY25" fmla="*/ 304800 h 1778000"/>
              <a:gd name="connsiteX26" fmla="*/ 880533 w 2074950"/>
              <a:gd name="connsiteY26" fmla="*/ 482600 h 1778000"/>
              <a:gd name="connsiteX27" fmla="*/ 889000 w 2074950"/>
              <a:gd name="connsiteY27" fmla="*/ 575733 h 1778000"/>
              <a:gd name="connsiteX28" fmla="*/ 922866 w 2074950"/>
              <a:gd name="connsiteY28" fmla="*/ 711200 h 1778000"/>
              <a:gd name="connsiteX29" fmla="*/ 931333 w 2074950"/>
              <a:gd name="connsiteY29" fmla="*/ 736600 h 1778000"/>
              <a:gd name="connsiteX30" fmla="*/ 939800 w 2074950"/>
              <a:gd name="connsiteY30" fmla="*/ 770467 h 1778000"/>
              <a:gd name="connsiteX31" fmla="*/ 999066 w 2074950"/>
              <a:gd name="connsiteY31" fmla="*/ 804333 h 1778000"/>
              <a:gd name="connsiteX32" fmla="*/ 1007533 w 2074950"/>
              <a:gd name="connsiteY32" fmla="*/ 829733 h 1778000"/>
              <a:gd name="connsiteX33" fmla="*/ 1049866 w 2074950"/>
              <a:gd name="connsiteY33" fmla="*/ 863600 h 1778000"/>
              <a:gd name="connsiteX34" fmla="*/ 1083733 w 2074950"/>
              <a:gd name="connsiteY34" fmla="*/ 872067 h 1778000"/>
              <a:gd name="connsiteX35" fmla="*/ 1185333 w 2074950"/>
              <a:gd name="connsiteY35" fmla="*/ 897467 h 1778000"/>
              <a:gd name="connsiteX36" fmla="*/ 1219200 w 2074950"/>
              <a:gd name="connsiteY36" fmla="*/ 914400 h 1778000"/>
              <a:gd name="connsiteX37" fmla="*/ 1278466 w 2074950"/>
              <a:gd name="connsiteY37" fmla="*/ 931333 h 1778000"/>
              <a:gd name="connsiteX38" fmla="*/ 1312333 w 2074950"/>
              <a:gd name="connsiteY38" fmla="*/ 948267 h 1778000"/>
              <a:gd name="connsiteX39" fmla="*/ 1371600 w 2074950"/>
              <a:gd name="connsiteY39" fmla="*/ 965200 h 1778000"/>
              <a:gd name="connsiteX40" fmla="*/ 1473200 w 2074950"/>
              <a:gd name="connsiteY40" fmla="*/ 999067 h 1778000"/>
              <a:gd name="connsiteX41" fmla="*/ 1676400 w 2074950"/>
              <a:gd name="connsiteY41" fmla="*/ 1016000 h 1778000"/>
              <a:gd name="connsiteX42" fmla="*/ 1828800 w 2074950"/>
              <a:gd name="connsiteY42" fmla="*/ 1032933 h 1778000"/>
              <a:gd name="connsiteX43" fmla="*/ 1862666 w 2074950"/>
              <a:gd name="connsiteY43" fmla="*/ 1049867 h 1778000"/>
              <a:gd name="connsiteX44" fmla="*/ 1947333 w 2074950"/>
              <a:gd name="connsiteY44" fmla="*/ 1075267 h 1778000"/>
              <a:gd name="connsiteX45" fmla="*/ 2015066 w 2074950"/>
              <a:gd name="connsiteY45" fmla="*/ 1109133 h 1778000"/>
              <a:gd name="connsiteX46" fmla="*/ 2040466 w 2074950"/>
              <a:gd name="connsiteY46" fmla="*/ 1126067 h 1778000"/>
              <a:gd name="connsiteX47" fmla="*/ 2048933 w 2074950"/>
              <a:gd name="connsiteY47" fmla="*/ 1473200 h 1778000"/>
              <a:gd name="connsiteX48" fmla="*/ 2032000 w 2074950"/>
              <a:gd name="connsiteY48" fmla="*/ 1540933 h 1778000"/>
              <a:gd name="connsiteX49" fmla="*/ 1998133 w 2074950"/>
              <a:gd name="connsiteY49" fmla="*/ 1583267 h 1778000"/>
              <a:gd name="connsiteX50" fmla="*/ 1947333 w 2074950"/>
              <a:gd name="connsiteY50" fmla="*/ 1600200 h 1778000"/>
              <a:gd name="connsiteX51" fmla="*/ 1921933 w 2074950"/>
              <a:gd name="connsiteY51" fmla="*/ 1608667 h 1778000"/>
              <a:gd name="connsiteX52" fmla="*/ 1888066 w 2074950"/>
              <a:gd name="connsiteY52" fmla="*/ 1667933 h 1778000"/>
              <a:gd name="connsiteX53" fmla="*/ 1854200 w 2074950"/>
              <a:gd name="connsiteY53" fmla="*/ 1693333 h 1778000"/>
              <a:gd name="connsiteX54" fmla="*/ 1803400 w 2074950"/>
              <a:gd name="connsiteY54" fmla="*/ 1727200 h 1778000"/>
              <a:gd name="connsiteX55" fmla="*/ 1727200 w 2074950"/>
              <a:gd name="connsiteY55" fmla="*/ 1752600 h 1778000"/>
              <a:gd name="connsiteX56" fmla="*/ 1667933 w 2074950"/>
              <a:gd name="connsiteY56" fmla="*/ 1778000 h 1778000"/>
              <a:gd name="connsiteX57" fmla="*/ 1540933 w 2074950"/>
              <a:gd name="connsiteY57" fmla="*/ 1769533 h 1778000"/>
              <a:gd name="connsiteX58" fmla="*/ 1490133 w 2074950"/>
              <a:gd name="connsiteY58" fmla="*/ 1761067 h 1778000"/>
              <a:gd name="connsiteX59" fmla="*/ 1456266 w 2074950"/>
              <a:gd name="connsiteY59" fmla="*/ 1752600 h 1778000"/>
              <a:gd name="connsiteX60" fmla="*/ 1236133 w 2074950"/>
              <a:gd name="connsiteY60" fmla="*/ 1744133 h 1778000"/>
              <a:gd name="connsiteX61" fmla="*/ 237066 w 2074950"/>
              <a:gd name="connsiteY61" fmla="*/ 1735667 h 1778000"/>
              <a:gd name="connsiteX62" fmla="*/ 169333 w 2074950"/>
              <a:gd name="connsiteY62" fmla="*/ 1752600 h 1778000"/>
              <a:gd name="connsiteX63" fmla="*/ 16430 w 2074950"/>
              <a:gd name="connsiteY63" fmla="*/ 1758817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074950" h="1778000">
                <a:moveTo>
                  <a:pt x="0" y="1752600"/>
                </a:moveTo>
                <a:cubicBezTo>
                  <a:pt x="2822" y="1696156"/>
                  <a:pt x="5496" y="1639704"/>
                  <a:pt x="8466" y="1583267"/>
                </a:cubicBezTo>
                <a:cubicBezTo>
                  <a:pt x="11140" y="1532459"/>
                  <a:pt x="12708" y="1481570"/>
                  <a:pt x="16933" y="1430867"/>
                </a:cubicBezTo>
                <a:cubicBezTo>
                  <a:pt x="18359" y="1413759"/>
                  <a:pt x="22329" y="1396957"/>
                  <a:pt x="25400" y="1380067"/>
                </a:cubicBezTo>
                <a:cubicBezTo>
                  <a:pt x="33574" y="1335106"/>
                  <a:pt x="30581" y="1347587"/>
                  <a:pt x="42333" y="1312333"/>
                </a:cubicBezTo>
                <a:cubicBezTo>
                  <a:pt x="39511" y="1134533"/>
                  <a:pt x="37422" y="956720"/>
                  <a:pt x="33866" y="778933"/>
                </a:cubicBezTo>
                <a:cubicBezTo>
                  <a:pt x="31777" y="674494"/>
                  <a:pt x="25400" y="570127"/>
                  <a:pt x="25400" y="465667"/>
                </a:cubicBezTo>
                <a:cubicBezTo>
                  <a:pt x="25400" y="301919"/>
                  <a:pt x="10622" y="342819"/>
                  <a:pt x="50800" y="262467"/>
                </a:cubicBezTo>
                <a:cubicBezTo>
                  <a:pt x="56994" y="231495"/>
                  <a:pt x="61875" y="197983"/>
                  <a:pt x="76200" y="169333"/>
                </a:cubicBezTo>
                <a:cubicBezTo>
                  <a:pt x="100273" y="121187"/>
                  <a:pt x="84209" y="144391"/>
                  <a:pt x="127000" y="101600"/>
                </a:cubicBezTo>
                <a:lnTo>
                  <a:pt x="177800" y="50800"/>
                </a:lnTo>
                <a:cubicBezTo>
                  <a:pt x="190421" y="38179"/>
                  <a:pt x="211667" y="39511"/>
                  <a:pt x="228600" y="33867"/>
                </a:cubicBezTo>
                <a:lnTo>
                  <a:pt x="254000" y="25400"/>
                </a:lnTo>
                <a:cubicBezTo>
                  <a:pt x="333014" y="-939"/>
                  <a:pt x="270486" y="17379"/>
                  <a:pt x="448733" y="8467"/>
                </a:cubicBezTo>
                <a:cubicBezTo>
                  <a:pt x="460022" y="5645"/>
                  <a:pt x="470964" y="0"/>
                  <a:pt x="482600" y="0"/>
                </a:cubicBezTo>
                <a:cubicBezTo>
                  <a:pt x="524016" y="0"/>
                  <a:pt x="605955" y="11186"/>
                  <a:pt x="651933" y="16933"/>
                </a:cubicBezTo>
                <a:cubicBezTo>
                  <a:pt x="663222" y="22578"/>
                  <a:pt x="676104" y="25787"/>
                  <a:pt x="685800" y="33867"/>
                </a:cubicBezTo>
                <a:cubicBezTo>
                  <a:pt x="693617" y="40381"/>
                  <a:pt x="696219" y="51450"/>
                  <a:pt x="702733" y="59267"/>
                </a:cubicBezTo>
                <a:cubicBezTo>
                  <a:pt x="710398" y="68465"/>
                  <a:pt x="721173" y="74924"/>
                  <a:pt x="728133" y="84667"/>
                </a:cubicBezTo>
                <a:cubicBezTo>
                  <a:pt x="735469" y="94937"/>
                  <a:pt x="738804" y="107575"/>
                  <a:pt x="745066" y="118533"/>
                </a:cubicBezTo>
                <a:cubicBezTo>
                  <a:pt x="750115" y="127368"/>
                  <a:pt x="756355" y="135466"/>
                  <a:pt x="762000" y="143933"/>
                </a:cubicBezTo>
                <a:cubicBezTo>
                  <a:pt x="764822" y="152400"/>
                  <a:pt x="764987" y="162288"/>
                  <a:pt x="770466" y="169333"/>
                </a:cubicBezTo>
                <a:cubicBezTo>
                  <a:pt x="785168" y="188236"/>
                  <a:pt x="821266" y="220133"/>
                  <a:pt x="821266" y="220133"/>
                </a:cubicBezTo>
                <a:cubicBezTo>
                  <a:pt x="824088" y="228600"/>
                  <a:pt x="825742" y="237551"/>
                  <a:pt x="829733" y="245533"/>
                </a:cubicBezTo>
                <a:cubicBezTo>
                  <a:pt x="834284" y="254634"/>
                  <a:pt x="841617" y="262098"/>
                  <a:pt x="846666" y="270933"/>
                </a:cubicBezTo>
                <a:cubicBezTo>
                  <a:pt x="852928" y="281892"/>
                  <a:pt x="857955" y="293511"/>
                  <a:pt x="863600" y="304800"/>
                </a:cubicBezTo>
                <a:cubicBezTo>
                  <a:pt x="884386" y="387952"/>
                  <a:pt x="868637" y="316069"/>
                  <a:pt x="880533" y="482600"/>
                </a:cubicBezTo>
                <a:cubicBezTo>
                  <a:pt x="882754" y="513693"/>
                  <a:pt x="884592" y="544874"/>
                  <a:pt x="889000" y="575733"/>
                </a:cubicBezTo>
                <a:cubicBezTo>
                  <a:pt x="899217" y="647250"/>
                  <a:pt x="903168" y="652106"/>
                  <a:pt x="922866" y="711200"/>
                </a:cubicBezTo>
                <a:lnTo>
                  <a:pt x="931333" y="736600"/>
                </a:lnTo>
                <a:cubicBezTo>
                  <a:pt x="935013" y="747639"/>
                  <a:pt x="934027" y="760364"/>
                  <a:pt x="939800" y="770467"/>
                </a:cubicBezTo>
                <a:cubicBezTo>
                  <a:pt x="956614" y="799892"/>
                  <a:pt x="969923" y="797048"/>
                  <a:pt x="999066" y="804333"/>
                </a:cubicBezTo>
                <a:cubicBezTo>
                  <a:pt x="1001888" y="812800"/>
                  <a:pt x="1002941" y="822080"/>
                  <a:pt x="1007533" y="829733"/>
                </a:cubicBezTo>
                <a:cubicBezTo>
                  <a:pt x="1013836" y="840239"/>
                  <a:pt x="1040546" y="859606"/>
                  <a:pt x="1049866" y="863600"/>
                </a:cubicBezTo>
                <a:cubicBezTo>
                  <a:pt x="1060562" y="868184"/>
                  <a:pt x="1072587" y="868723"/>
                  <a:pt x="1083733" y="872067"/>
                </a:cubicBezTo>
                <a:cubicBezTo>
                  <a:pt x="1167589" y="897224"/>
                  <a:pt x="1100798" y="883377"/>
                  <a:pt x="1185333" y="897467"/>
                </a:cubicBezTo>
                <a:cubicBezTo>
                  <a:pt x="1196622" y="903111"/>
                  <a:pt x="1207382" y="909968"/>
                  <a:pt x="1219200" y="914400"/>
                </a:cubicBezTo>
                <a:cubicBezTo>
                  <a:pt x="1276454" y="935870"/>
                  <a:pt x="1230730" y="910875"/>
                  <a:pt x="1278466" y="931333"/>
                </a:cubicBezTo>
                <a:cubicBezTo>
                  <a:pt x="1290067" y="936305"/>
                  <a:pt x="1300515" y="943835"/>
                  <a:pt x="1312333" y="948267"/>
                </a:cubicBezTo>
                <a:cubicBezTo>
                  <a:pt x="1369640" y="969757"/>
                  <a:pt x="1323824" y="944724"/>
                  <a:pt x="1371600" y="965200"/>
                </a:cubicBezTo>
                <a:cubicBezTo>
                  <a:pt x="1423684" y="987522"/>
                  <a:pt x="1398012" y="988327"/>
                  <a:pt x="1473200" y="999067"/>
                </a:cubicBezTo>
                <a:cubicBezTo>
                  <a:pt x="1612064" y="1018903"/>
                  <a:pt x="1435430" y="995345"/>
                  <a:pt x="1676400" y="1016000"/>
                </a:cubicBezTo>
                <a:cubicBezTo>
                  <a:pt x="1727326" y="1020365"/>
                  <a:pt x="1778000" y="1027289"/>
                  <a:pt x="1828800" y="1032933"/>
                </a:cubicBezTo>
                <a:cubicBezTo>
                  <a:pt x="1840089" y="1038578"/>
                  <a:pt x="1850947" y="1045180"/>
                  <a:pt x="1862666" y="1049867"/>
                </a:cubicBezTo>
                <a:cubicBezTo>
                  <a:pt x="1897016" y="1063607"/>
                  <a:pt x="1914071" y="1066951"/>
                  <a:pt x="1947333" y="1075267"/>
                </a:cubicBezTo>
                <a:cubicBezTo>
                  <a:pt x="2006185" y="1114501"/>
                  <a:pt x="1932209" y="1067704"/>
                  <a:pt x="2015066" y="1109133"/>
                </a:cubicBezTo>
                <a:cubicBezTo>
                  <a:pt x="2024167" y="1113684"/>
                  <a:pt x="2031999" y="1120422"/>
                  <a:pt x="2040466" y="1126067"/>
                </a:cubicBezTo>
                <a:cubicBezTo>
                  <a:pt x="2103378" y="1251884"/>
                  <a:pt x="2063868" y="1159570"/>
                  <a:pt x="2048933" y="1473200"/>
                </a:cubicBezTo>
                <a:cubicBezTo>
                  <a:pt x="2048425" y="1483873"/>
                  <a:pt x="2038995" y="1526943"/>
                  <a:pt x="2032000" y="1540933"/>
                </a:cubicBezTo>
                <a:cubicBezTo>
                  <a:pt x="2028013" y="1548907"/>
                  <a:pt x="2008631" y="1578018"/>
                  <a:pt x="1998133" y="1583267"/>
                </a:cubicBezTo>
                <a:cubicBezTo>
                  <a:pt x="1982168" y="1591250"/>
                  <a:pt x="1964266" y="1594556"/>
                  <a:pt x="1947333" y="1600200"/>
                </a:cubicBezTo>
                <a:lnTo>
                  <a:pt x="1921933" y="1608667"/>
                </a:lnTo>
                <a:cubicBezTo>
                  <a:pt x="1915291" y="1621951"/>
                  <a:pt x="1900035" y="1655964"/>
                  <a:pt x="1888066" y="1667933"/>
                </a:cubicBezTo>
                <a:cubicBezTo>
                  <a:pt x="1878088" y="1677911"/>
                  <a:pt x="1865040" y="1684299"/>
                  <a:pt x="1854200" y="1693333"/>
                </a:cubicBezTo>
                <a:cubicBezTo>
                  <a:pt x="1826013" y="1716823"/>
                  <a:pt x="1848088" y="1710442"/>
                  <a:pt x="1803400" y="1727200"/>
                </a:cubicBezTo>
                <a:cubicBezTo>
                  <a:pt x="1738726" y="1751453"/>
                  <a:pt x="1801317" y="1715542"/>
                  <a:pt x="1727200" y="1752600"/>
                </a:cubicBezTo>
                <a:cubicBezTo>
                  <a:pt x="1668729" y="1781835"/>
                  <a:pt x="1738418" y="1760378"/>
                  <a:pt x="1667933" y="1778000"/>
                </a:cubicBezTo>
                <a:cubicBezTo>
                  <a:pt x="1625600" y="1775178"/>
                  <a:pt x="1583169" y="1773555"/>
                  <a:pt x="1540933" y="1769533"/>
                </a:cubicBezTo>
                <a:cubicBezTo>
                  <a:pt x="1523843" y="1767905"/>
                  <a:pt x="1506967" y="1764434"/>
                  <a:pt x="1490133" y="1761067"/>
                </a:cubicBezTo>
                <a:cubicBezTo>
                  <a:pt x="1478723" y="1758785"/>
                  <a:pt x="1467877" y="1753374"/>
                  <a:pt x="1456266" y="1752600"/>
                </a:cubicBezTo>
                <a:cubicBezTo>
                  <a:pt x="1382997" y="1747715"/>
                  <a:pt x="1309511" y="1746955"/>
                  <a:pt x="1236133" y="1744133"/>
                </a:cubicBezTo>
                <a:cubicBezTo>
                  <a:pt x="671508" y="1768683"/>
                  <a:pt x="1527252" y="1735667"/>
                  <a:pt x="237066" y="1735667"/>
                </a:cubicBezTo>
                <a:cubicBezTo>
                  <a:pt x="213793" y="1735667"/>
                  <a:pt x="206106" y="1748742"/>
                  <a:pt x="169333" y="1752600"/>
                </a:cubicBezTo>
                <a:cubicBezTo>
                  <a:pt x="132560" y="1756458"/>
                  <a:pt x="95955" y="1756745"/>
                  <a:pt x="16430" y="1758817"/>
                </a:cubicBezTo>
              </a:path>
            </a:pathLst>
          </a:custGeom>
          <a:solidFill>
            <a:srgbClr val="5FCA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00391" y="2719920"/>
            <a:ext cx="1371600" cy="1176867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OAR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361586" y="4802718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 rot="10800000">
            <a:off x="6246770" y="3632203"/>
            <a:ext cx="1752600" cy="6350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344345" y="3930651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361586" y="3037419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35192" y="4790019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3133591" y="1608665"/>
            <a:ext cx="1752600" cy="6350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4134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SFUD with range error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148659" y="5880104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02585" y="5833535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8555" y="6032386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&lt; 100% of Dose</a:t>
            </a:r>
            <a:endParaRPr lang="en-US" sz="2400" b="1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29662" y="6032386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100% of Dose</a:t>
            </a:r>
            <a:endParaRPr lang="en-US" sz="2400" b="1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235192" y="3930651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235192" y="3037419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077934" y="4790019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082474" y="3896787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929756" y="4802718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939455" y="3930651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363125" y="4790019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210407" y="4790019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063692" y="4773090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920673" y="4790021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328644" y="3917952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208868" y="3930651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073391" y="3884088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921597" y="3937004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342804" y="3024720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3226109" y="3037423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34646" y="3048001"/>
            <a:ext cx="3442392" cy="2624667"/>
            <a:chOff x="6248310" y="3090335"/>
            <a:chExt cx="3442392" cy="2624667"/>
          </a:xfrm>
        </p:grpSpPr>
        <p:sp>
          <p:nvSpPr>
            <p:cNvPr id="56" name="Oval 55"/>
            <p:cNvSpPr/>
            <p:nvPr/>
          </p:nvSpPr>
          <p:spPr>
            <a:xfrm>
              <a:off x="6265551" y="4855634"/>
              <a:ext cx="847282" cy="85936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248310" y="3983567"/>
              <a:ext cx="847282" cy="85936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6265551" y="3090335"/>
              <a:ext cx="847282" cy="85936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7139157" y="4842935"/>
              <a:ext cx="847282" cy="85936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7139157" y="3983567"/>
              <a:ext cx="847282" cy="85936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7139157" y="3090335"/>
              <a:ext cx="847282" cy="85936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981899" y="4842935"/>
              <a:ext cx="847282" cy="85936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7986439" y="3949703"/>
              <a:ext cx="847282" cy="85936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8833721" y="4855634"/>
              <a:ext cx="847282" cy="85936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8843420" y="3983567"/>
              <a:ext cx="847282" cy="85936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2372207" y="4794248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225492" y="4794250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072774" y="4781549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929755" y="4794250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351886" y="3922181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210407" y="3941233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072774" y="3888317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920056" y="3941233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351886" y="3028949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3235191" y="3050116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3" name="Moon 12"/>
          <p:cNvSpPr/>
          <p:nvPr/>
        </p:nvSpPr>
        <p:spPr>
          <a:xfrm rot="10800000">
            <a:off x="5401633" y="4800602"/>
            <a:ext cx="391997" cy="859367"/>
          </a:xfrm>
          <a:prstGeom prst="moon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78" name="Moon 77"/>
          <p:cNvSpPr/>
          <p:nvPr/>
        </p:nvSpPr>
        <p:spPr>
          <a:xfrm rot="10800000">
            <a:off x="5401633" y="3937004"/>
            <a:ext cx="391997" cy="859367"/>
          </a:xfrm>
          <a:prstGeom prst="moon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79" name="Moon 78"/>
          <p:cNvSpPr/>
          <p:nvPr/>
        </p:nvSpPr>
        <p:spPr>
          <a:xfrm rot="10800000">
            <a:off x="3690477" y="3037424"/>
            <a:ext cx="391997" cy="859367"/>
          </a:xfrm>
          <a:prstGeom prst="moon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9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-0.02413 -0.0013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"/>
                            </p:stCondLst>
                            <p:childTnLst>
                              <p:par>
                                <p:cTn id="9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"/>
                            </p:stCondLst>
                            <p:childTnLst>
                              <p:par>
                                <p:cTn id="10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7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7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00"/>
                            </p:stCondLst>
                            <p:childTnLst>
                              <p:par>
                                <p:cTn id="1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3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300"/>
                            </p:stCondLst>
                            <p:childTnLst>
                              <p:par>
                                <p:cTn id="1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6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600"/>
                            </p:stCondLst>
                            <p:childTnLst>
                              <p:par>
                                <p:cTn id="1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9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9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900"/>
                            </p:stCondLst>
                            <p:childTnLst>
                              <p:par>
                                <p:cTn id="16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2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00"/>
                            </p:stCondLst>
                            <p:childTnLst>
                              <p:par>
                                <p:cTn id="16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6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9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38" grpId="0" animBg="1"/>
      <p:bldP spid="40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13" grpId="0" animBg="1"/>
      <p:bldP spid="78" grpId="0" animBg="1"/>
      <p:bldP spid="7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429319" y="3037419"/>
            <a:ext cx="2870816" cy="2421467"/>
          </a:xfrm>
          <a:custGeom>
            <a:avLst/>
            <a:gdLst>
              <a:gd name="connsiteX0" fmla="*/ 0 w 2074950"/>
              <a:gd name="connsiteY0" fmla="*/ 1752600 h 1778000"/>
              <a:gd name="connsiteX1" fmla="*/ 8466 w 2074950"/>
              <a:gd name="connsiteY1" fmla="*/ 1583267 h 1778000"/>
              <a:gd name="connsiteX2" fmla="*/ 16933 w 2074950"/>
              <a:gd name="connsiteY2" fmla="*/ 1430867 h 1778000"/>
              <a:gd name="connsiteX3" fmla="*/ 25400 w 2074950"/>
              <a:gd name="connsiteY3" fmla="*/ 1380067 h 1778000"/>
              <a:gd name="connsiteX4" fmla="*/ 42333 w 2074950"/>
              <a:gd name="connsiteY4" fmla="*/ 1312333 h 1778000"/>
              <a:gd name="connsiteX5" fmla="*/ 33866 w 2074950"/>
              <a:gd name="connsiteY5" fmla="*/ 778933 h 1778000"/>
              <a:gd name="connsiteX6" fmla="*/ 25400 w 2074950"/>
              <a:gd name="connsiteY6" fmla="*/ 465667 h 1778000"/>
              <a:gd name="connsiteX7" fmla="*/ 50800 w 2074950"/>
              <a:gd name="connsiteY7" fmla="*/ 262467 h 1778000"/>
              <a:gd name="connsiteX8" fmla="*/ 76200 w 2074950"/>
              <a:gd name="connsiteY8" fmla="*/ 169333 h 1778000"/>
              <a:gd name="connsiteX9" fmla="*/ 127000 w 2074950"/>
              <a:gd name="connsiteY9" fmla="*/ 101600 h 1778000"/>
              <a:gd name="connsiteX10" fmla="*/ 177800 w 2074950"/>
              <a:gd name="connsiteY10" fmla="*/ 50800 h 1778000"/>
              <a:gd name="connsiteX11" fmla="*/ 228600 w 2074950"/>
              <a:gd name="connsiteY11" fmla="*/ 33867 h 1778000"/>
              <a:gd name="connsiteX12" fmla="*/ 254000 w 2074950"/>
              <a:gd name="connsiteY12" fmla="*/ 25400 h 1778000"/>
              <a:gd name="connsiteX13" fmla="*/ 448733 w 2074950"/>
              <a:gd name="connsiteY13" fmla="*/ 8467 h 1778000"/>
              <a:gd name="connsiteX14" fmla="*/ 482600 w 2074950"/>
              <a:gd name="connsiteY14" fmla="*/ 0 h 1778000"/>
              <a:gd name="connsiteX15" fmla="*/ 651933 w 2074950"/>
              <a:gd name="connsiteY15" fmla="*/ 16933 h 1778000"/>
              <a:gd name="connsiteX16" fmla="*/ 685800 w 2074950"/>
              <a:gd name="connsiteY16" fmla="*/ 33867 h 1778000"/>
              <a:gd name="connsiteX17" fmla="*/ 702733 w 2074950"/>
              <a:gd name="connsiteY17" fmla="*/ 59267 h 1778000"/>
              <a:gd name="connsiteX18" fmla="*/ 728133 w 2074950"/>
              <a:gd name="connsiteY18" fmla="*/ 84667 h 1778000"/>
              <a:gd name="connsiteX19" fmla="*/ 745066 w 2074950"/>
              <a:gd name="connsiteY19" fmla="*/ 118533 h 1778000"/>
              <a:gd name="connsiteX20" fmla="*/ 762000 w 2074950"/>
              <a:gd name="connsiteY20" fmla="*/ 143933 h 1778000"/>
              <a:gd name="connsiteX21" fmla="*/ 770466 w 2074950"/>
              <a:gd name="connsiteY21" fmla="*/ 169333 h 1778000"/>
              <a:gd name="connsiteX22" fmla="*/ 821266 w 2074950"/>
              <a:gd name="connsiteY22" fmla="*/ 220133 h 1778000"/>
              <a:gd name="connsiteX23" fmla="*/ 829733 w 2074950"/>
              <a:gd name="connsiteY23" fmla="*/ 245533 h 1778000"/>
              <a:gd name="connsiteX24" fmla="*/ 846666 w 2074950"/>
              <a:gd name="connsiteY24" fmla="*/ 270933 h 1778000"/>
              <a:gd name="connsiteX25" fmla="*/ 863600 w 2074950"/>
              <a:gd name="connsiteY25" fmla="*/ 304800 h 1778000"/>
              <a:gd name="connsiteX26" fmla="*/ 880533 w 2074950"/>
              <a:gd name="connsiteY26" fmla="*/ 482600 h 1778000"/>
              <a:gd name="connsiteX27" fmla="*/ 889000 w 2074950"/>
              <a:gd name="connsiteY27" fmla="*/ 575733 h 1778000"/>
              <a:gd name="connsiteX28" fmla="*/ 922866 w 2074950"/>
              <a:gd name="connsiteY28" fmla="*/ 711200 h 1778000"/>
              <a:gd name="connsiteX29" fmla="*/ 931333 w 2074950"/>
              <a:gd name="connsiteY29" fmla="*/ 736600 h 1778000"/>
              <a:gd name="connsiteX30" fmla="*/ 939800 w 2074950"/>
              <a:gd name="connsiteY30" fmla="*/ 770467 h 1778000"/>
              <a:gd name="connsiteX31" fmla="*/ 999066 w 2074950"/>
              <a:gd name="connsiteY31" fmla="*/ 804333 h 1778000"/>
              <a:gd name="connsiteX32" fmla="*/ 1007533 w 2074950"/>
              <a:gd name="connsiteY32" fmla="*/ 829733 h 1778000"/>
              <a:gd name="connsiteX33" fmla="*/ 1049866 w 2074950"/>
              <a:gd name="connsiteY33" fmla="*/ 863600 h 1778000"/>
              <a:gd name="connsiteX34" fmla="*/ 1083733 w 2074950"/>
              <a:gd name="connsiteY34" fmla="*/ 872067 h 1778000"/>
              <a:gd name="connsiteX35" fmla="*/ 1185333 w 2074950"/>
              <a:gd name="connsiteY35" fmla="*/ 897467 h 1778000"/>
              <a:gd name="connsiteX36" fmla="*/ 1219200 w 2074950"/>
              <a:gd name="connsiteY36" fmla="*/ 914400 h 1778000"/>
              <a:gd name="connsiteX37" fmla="*/ 1278466 w 2074950"/>
              <a:gd name="connsiteY37" fmla="*/ 931333 h 1778000"/>
              <a:gd name="connsiteX38" fmla="*/ 1312333 w 2074950"/>
              <a:gd name="connsiteY38" fmla="*/ 948267 h 1778000"/>
              <a:gd name="connsiteX39" fmla="*/ 1371600 w 2074950"/>
              <a:gd name="connsiteY39" fmla="*/ 965200 h 1778000"/>
              <a:gd name="connsiteX40" fmla="*/ 1473200 w 2074950"/>
              <a:gd name="connsiteY40" fmla="*/ 999067 h 1778000"/>
              <a:gd name="connsiteX41" fmla="*/ 1676400 w 2074950"/>
              <a:gd name="connsiteY41" fmla="*/ 1016000 h 1778000"/>
              <a:gd name="connsiteX42" fmla="*/ 1828800 w 2074950"/>
              <a:gd name="connsiteY42" fmla="*/ 1032933 h 1778000"/>
              <a:gd name="connsiteX43" fmla="*/ 1862666 w 2074950"/>
              <a:gd name="connsiteY43" fmla="*/ 1049867 h 1778000"/>
              <a:gd name="connsiteX44" fmla="*/ 1947333 w 2074950"/>
              <a:gd name="connsiteY44" fmla="*/ 1075267 h 1778000"/>
              <a:gd name="connsiteX45" fmla="*/ 2015066 w 2074950"/>
              <a:gd name="connsiteY45" fmla="*/ 1109133 h 1778000"/>
              <a:gd name="connsiteX46" fmla="*/ 2040466 w 2074950"/>
              <a:gd name="connsiteY46" fmla="*/ 1126067 h 1778000"/>
              <a:gd name="connsiteX47" fmla="*/ 2048933 w 2074950"/>
              <a:gd name="connsiteY47" fmla="*/ 1473200 h 1778000"/>
              <a:gd name="connsiteX48" fmla="*/ 2032000 w 2074950"/>
              <a:gd name="connsiteY48" fmla="*/ 1540933 h 1778000"/>
              <a:gd name="connsiteX49" fmla="*/ 1998133 w 2074950"/>
              <a:gd name="connsiteY49" fmla="*/ 1583267 h 1778000"/>
              <a:gd name="connsiteX50" fmla="*/ 1947333 w 2074950"/>
              <a:gd name="connsiteY50" fmla="*/ 1600200 h 1778000"/>
              <a:gd name="connsiteX51" fmla="*/ 1921933 w 2074950"/>
              <a:gd name="connsiteY51" fmla="*/ 1608667 h 1778000"/>
              <a:gd name="connsiteX52" fmla="*/ 1888066 w 2074950"/>
              <a:gd name="connsiteY52" fmla="*/ 1667933 h 1778000"/>
              <a:gd name="connsiteX53" fmla="*/ 1854200 w 2074950"/>
              <a:gd name="connsiteY53" fmla="*/ 1693333 h 1778000"/>
              <a:gd name="connsiteX54" fmla="*/ 1803400 w 2074950"/>
              <a:gd name="connsiteY54" fmla="*/ 1727200 h 1778000"/>
              <a:gd name="connsiteX55" fmla="*/ 1727200 w 2074950"/>
              <a:gd name="connsiteY55" fmla="*/ 1752600 h 1778000"/>
              <a:gd name="connsiteX56" fmla="*/ 1667933 w 2074950"/>
              <a:gd name="connsiteY56" fmla="*/ 1778000 h 1778000"/>
              <a:gd name="connsiteX57" fmla="*/ 1540933 w 2074950"/>
              <a:gd name="connsiteY57" fmla="*/ 1769533 h 1778000"/>
              <a:gd name="connsiteX58" fmla="*/ 1490133 w 2074950"/>
              <a:gd name="connsiteY58" fmla="*/ 1761067 h 1778000"/>
              <a:gd name="connsiteX59" fmla="*/ 1456266 w 2074950"/>
              <a:gd name="connsiteY59" fmla="*/ 1752600 h 1778000"/>
              <a:gd name="connsiteX60" fmla="*/ 1236133 w 2074950"/>
              <a:gd name="connsiteY60" fmla="*/ 1744133 h 1778000"/>
              <a:gd name="connsiteX61" fmla="*/ 237066 w 2074950"/>
              <a:gd name="connsiteY61" fmla="*/ 1735667 h 1778000"/>
              <a:gd name="connsiteX62" fmla="*/ 169333 w 2074950"/>
              <a:gd name="connsiteY62" fmla="*/ 1752600 h 1778000"/>
              <a:gd name="connsiteX63" fmla="*/ 59266 w 2074950"/>
              <a:gd name="connsiteY63" fmla="*/ 1752600 h 1778000"/>
              <a:gd name="connsiteX0" fmla="*/ 69243 w 2144193"/>
              <a:gd name="connsiteY0" fmla="*/ 1752600 h 1778000"/>
              <a:gd name="connsiteX1" fmla="*/ 77709 w 2144193"/>
              <a:gd name="connsiteY1" fmla="*/ 1583267 h 1778000"/>
              <a:gd name="connsiteX2" fmla="*/ 86176 w 2144193"/>
              <a:gd name="connsiteY2" fmla="*/ 1430867 h 1778000"/>
              <a:gd name="connsiteX3" fmla="*/ 94643 w 2144193"/>
              <a:gd name="connsiteY3" fmla="*/ 1380067 h 1778000"/>
              <a:gd name="connsiteX4" fmla="*/ 111576 w 2144193"/>
              <a:gd name="connsiteY4" fmla="*/ 1312333 h 1778000"/>
              <a:gd name="connsiteX5" fmla="*/ 103109 w 2144193"/>
              <a:gd name="connsiteY5" fmla="*/ 778933 h 1778000"/>
              <a:gd name="connsiteX6" fmla="*/ 94643 w 2144193"/>
              <a:gd name="connsiteY6" fmla="*/ 465667 h 1778000"/>
              <a:gd name="connsiteX7" fmla="*/ 120043 w 2144193"/>
              <a:gd name="connsiteY7" fmla="*/ 262467 h 1778000"/>
              <a:gd name="connsiteX8" fmla="*/ 145443 w 2144193"/>
              <a:gd name="connsiteY8" fmla="*/ 169333 h 1778000"/>
              <a:gd name="connsiteX9" fmla="*/ 196243 w 2144193"/>
              <a:gd name="connsiteY9" fmla="*/ 101600 h 1778000"/>
              <a:gd name="connsiteX10" fmla="*/ 247043 w 2144193"/>
              <a:gd name="connsiteY10" fmla="*/ 50800 h 1778000"/>
              <a:gd name="connsiteX11" fmla="*/ 297843 w 2144193"/>
              <a:gd name="connsiteY11" fmla="*/ 33867 h 1778000"/>
              <a:gd name="connsiteX12" fmla="*/ 323243 w 2144193"/>
              <a:gd name="connsiteY12" fmla="*/ 25400 h 1778000"/>
              <a:gd name="connsiteX13" fmla="*/ 517976 w 2144193"/>
              <a:gd name="connsiteY13" fmla="*/ 8467 h 1778000"/>
              <a:gd name="connsiteX14" fmla="*/ 551843 w 2144193"/>
              <a:gd name="connsiteY14" fmla="*/ 0 h 1778000"/>
              <a:gd name="connsiteX15" fmla="*/ 721176 w 2144193"/>
              <a:gd name="connsiteY15" fmla="*/ 16933 h 1778000"/>
              <a:gd name="connsiteX16" fmla="*/ 755043 w 2144193"/>
              <a:gd name="connsiteY16" fmla="*/ 33867 h 1778000"/>
              <a:gd name="connsiteX17" fmla="*/ 771976 w 2144193"/>
              <a:gd name="connsiteY17" fmla="*/ 59267 h 1778000"/>
              <a:gd name="connsiteX18" fmla="*/ 797376 w 2144193"/>
              <a:gd name="connsiteY18" fmla="*/ 84667 h 1778000"/>
              <a:gd name="connsiteX19" fmla="*/ 814309 w 2144193"/>
              <a:gd name="connsiteY19" fmla="*/ 118533 h 1778000"/>
              <a:gd name="connsiteX20" fmla="*/ 831243 w 2144193"/>
              <a:gd name="connsiteY20" fmla="*/ 143933 h 1778000"/>
              <a:gd name="connsiteX21" fmla="*/ 839709 w 2144193"/>
              <a:gd name="connsiteY21" fmla="*/ 169333 h 1778000"/>
              <a:gd name="connsiteX22" fmla="*/ 890509 w 2144193"/>
              <a:gd name="connsiteY22" fmla="*/ 220133 h 1778000"/>
              <a:gd name="connsiteX23" fmla="*/ 898976 w 2144193"/>
              <a:gd name="connsiteY23" fmla="*/ 245533 h 1778000"/>
              <a:gd name="connsiteX24" fmla="*/ 915909 w 2144193"/>
              <a:gd name="connsiteY24" fmla="*/ 270933 h 1778000"/>
              <a:gd name="connsiteX25" fmla="*/ 932843 w 2144193"/>
              <a:gd name="connsiteY25" fmla="*/ 304800 h 1778000"/>
              <a:gd name="connsiteX26" fmla="*/ 949776 w 2144193"/>
              <a:gd name="connsiteY26" fmla="*/ 482600 h 1778000"/>
              <a:gd name="connsiteX27" fmla="*/ 958243 w 2144193"/>
              <a:gd name="connsiteY27" fmla="*/ 575733 h 1778000"/>
              <a:gd name="connsiteX28" fmla="*/ 992109 w 2144193"/>
              <a:gd name="connsiteY28" fmla="*/ 711200 h 1778000"/>
              <a:gd name="connsiteX29" fmla="*/ 1000576 w 2144193"/>
              <a:gd name="connsiteY29" fmla="*/ 736600 h 1778000"/>
              <a:gd name="connsiteX30" fmla="*/ 1009043 w 2144193"/>
              <a:gd name="connsiteY30" fmla="*/ 770467 h 1778000"/>
              <a:gd name="connsiteX31" fmla="*/ 1068309 w 2144193"/>
              <a:gd name="connsiteY31" fmla="*/ 804333 h 1778000"/>
              <a:gd name="connsiteX32" fmla="*/ 1076776 w 2144193"/>
              <a:gd name="connsiteY32" fmla="*/ 829733 h 1778000"/>
              <a:gd name="connsiteX33" fmla="*/ 1119109 w 2144193"/>
              <a:gd name="connsiteY33" fmla="*/ 863600 h 1778000"/>
              <a:gd name="connsiteX34" fmla="*/ 1152976 w 2144193"/>
              <a:gd name="connsiteY34" fmla="*/ 872067 h 1778000"/>
              <a:gd name="connsiteX35" fmla="*/ 1254576 w 2144193"/>
              <a:gd name="connsiteY35" fmla="*/ 897467 h 1778000"/>
              <a:gd name="connsiteX36" fmla="*/ 1288443 w 2144193"/>
              <a:gd name="connsiteY36" fmla="*/ 914400 h 1778000"/>
              <a:gd name="connsiteX37" fmla="*/ 1347709 w 2144193"/>
              <a:gd name="connsiteY37" fmla="*/ 931333 h 1778000"/>
              <a:gd name="connsiteX38" fmla="*/ 1381576 w 2144193"/>
              <a:gd name="connsiteY38" fmla="*/ 948267 h 1778000"/>
              <a:gd name="connsiteX39" fmla="*/ 1440843 w 2144193"/>
              <a:gd name="connsiteY39" fmla="*/ 965200 h 1778000"/>
              <a:gd name="connsiteX40" fmla="*/ 1542443 w 2144193"/>
              <a:gd name="connsiteY40" fmla="*/ 999067 h 1778000"/>
              <a:gd name="connsiteX41" fmla="*/ 1745643 w 2144193"/>
              <a:gd name="connsiteY41" fmla="*/ 1016000 h 1778000"/>
              <a:gd name="connsiteX42" fmla="*/ 1898043 w 2144193"/>
              <a:gd name="connsiteY42" fmla="*/ 1032933 h 1778000"/>
              <a:gd name="connsiteX43" fmla="*/ 1931909 w 2144193"/>
              <a:gd name="connsiteY43" fmla="*/ 1049867 h 1778000"/>
              <a:gd name="connsiteX44" fmla="*/ 2016576 w 2144193"/>
              <a:gd name="connsiteY44" fmla="*/ 1075267 h 1778000"/>
              <a:gd name="connsiteX45" fmla="*/ 2084309 w 2144193"/>
              <a:gd name="connsiteY45" fmla="*/ 1109133 h 1778000"/>
              <a:gd name="connsiteX46" fmla="*/ 2109709 w 2144193"/>
              <a:gd name="connsiteY46" fmla="*/ 1126067 h 1778000"/>
              <a:gd name="connsiteX47" fmla="*/ 2118176 w 2144193"/>
              <a:gd name="connsiteY47" fmla="*/ 1473200 h 1778000"/>
              <a:gd name="connsiteX48" fmla="*/ 2101243 w 2144193"/>
              <a:gd name="connsiteY48" fmla="*/ 1540933 h 1778000"/>
              <a:gd name="connsiteX49" fmla="*/ 2067376 w 2144193"/>
              <a:gd name="connsiteY49" fmla="*/ 1583267 h 1778000"/>
              <a:gd name="connsiteX50" fmla="*/ 2016576 w 2144193"/>
              <a:gd name="connsiteY50" fmla="*/ 1600200 h 1778000"/>
              <a:gd name="connsiteX51" fmla="*/ 1991176 w 2144193"/>
              <a:gd name="connsiteY51" fmla="*/ 1608667 h 1778000"/>
              <a:gd name="connsiteX52" fmla="*/ 1957309 w 2144193"/>
              <a:gd name="connsiteY52" fmla="*/ 1667933 h 1778000"/>
              <a:gd name="connsiteX53" fmla="*/ 1923443 w 2144193"/>
              <a:gd name="connsiteY53" fmla="*/ 1693333 h 1778000"/>
              <a:gd name="connsiteX54" fmla="*/ 1872643 w 2144193"/>
              <a:gd name="connsiteY54" fmla="*/ 1727200 h 1778000"/>
              <a:gd name="connsiteX55" fmla="*/ 1796443 w 2144193"/>
              <a:gd name="connsiteY55" fmla="*/ 1752600 h 1778000"/>
              <a:gd name="connsiteX56" fmla="*/ 1737176 w 2144193"/>
              <a:gd name="connsiteY56" fmla="*/ 1778000 h 1778000"/>
              <a:gd name="connsiteX57" fmla="*/ 1610176 w 2144193"/>
              <a:gd name="connsiteY57" fmla="*/ 1769533 h 1778000"/>
              <a:gd name="connsiteX58" fmla="*/ 1559376 w 2144193"/>
              <a:gd name="connsiteY58" fmla="*/ 1761067 h 1778000"/>
              <a:gd name="connsiteX59" fmla="*/ 1525509 w 2144193"/>
              <a:gd name="connsiteY59" fmla="*/ 1752600 h 1778000"/>
              <a:gd name="connsiteX60" fmla="*/ 1305376 w 2144193"/>
              <a:gd name="connsiteY60" fmla="*/ 1744133 h 1778000"/>
              <a:gd name="connsiteX61" fmla="*/ 306309 w 2144193"/>
              <a:gd name="connsiteY61" fmla="*/ 1735667 h 1778000"/>
              <a:gd name="connsiteX62" fmla="*/ 238576 w 2144193"/>
              <a:gd name="connsiteY62" fmla="*/ 1752600 h 1778000"/>
              <a:gd name="connsiteX63" fmla="*/ 0 w 2144193"/>
              <a:gd name="connsiteY63" fmla="*/ 1758817 h 1778000"/>
              <a:gd name="connsiteX0" fmla="*/ 0 w 2074950"/>
              <a:gd name="connsiteY0" fmla="*/ 1752600 h 1901803"/>
              <a:gd name="connsiteX1" fmla="*/ 8466 w 2074950"/>
              <a:gd name="connsiteY1" fmla="*/ 1583267 h 1901803"/>
              <a:gd name="connsiteX2" fmla="*/ 16933 w 2074950"/>
              <a:gd name="connsiteY2" fmla="*/ 1430867 h 1901803"/>
              <a:gd name="connsiteX3" fmla="*/ 25400 w 2074950"/>
              <a:gd name="connsiteY3" fmla="*/ 1380067 h 1901803"/>
              <a:gd name="connsiteX4" fmla="*/ 42333 w 2074950"/>
              <a:gd name="connsiteY4" fmla="*/ 1312333 h 1901803"/>
              <a:gd name="connsiteX5" fmla="*/ 33866 w 2074950"/>
              <a:gd name="connsiteY5" fmla="*/ 778933 h 1901803"/>
              <a:gd name="connsiteX6" fmla="*/ 25400 w 2074950"/>
              <a:gd name="connsiteY6" fmla="*/ 465667 h 1901803"/>
              <a:gd name="connsiteX7" fmla="*/ 50800 w 2074950"/>
              <a:gd name="connsiteY7" fmla="*/ 262467 h 1901803"/>
              <a:gd name="connsiteX8" fmla="*/ 76200 w 2074950"/>
              <a:gd name="connsiteY8" fmla="*/ 169333 h 1901803"/>
              <a:gd name="connsiteX9" fmla="*/ 127000 w 2074950"/>
              <a:gd name="connsiteY9" fmla="*/ 101600 h 1901803"/>
              <a:gd name="connsiteX10" fmla="*/ 177800 w 2074950"/>
              <a:gd name="connsiteY10" fmla="*/ 50800 h 1901803"/>
              <a:gd name="connsiteX11" fmla="*/ 228600 w 2074950"/>
              <a:gd name="connsiteY11" fmla="*/ 33867 h 1901803"/>
              <a:gd name="connsiteX12" fmla="*/ 254000 w 2074950"/>
              <a:gd name="connsiteY12" fmla="*/ 25400 h 1901803"/>
              <a:gd name="connsiteX13" fmla="*/ 448733 w 2074950"/>
              <a:gd name="connsiteY13" fmla="*/ 8467 h 1901803"/>
              <a:gd name="connsiteX14" fmla="*/ 482600 w 2074950"/>
              <a:gd name="connsiteY14" fmla="*/ 0 h 1901803"/>
              <a:gd name="connsiteX15" fmla="*/ 651933 w 2074950"/>
              <a:gd name="connsiteY15" fmla="*/ 16933 h 1901803"/>
              <a:gd name="connsiteX16" fmla="*/ 685800 w 2074950"/>
              <a:gd name="connsiteY16" fmla="*/ 33867 h 1901803"/>
              <a:gd name="connsiteX17" fmla="*/ 702733 w 2074950"/>
              <a:gd name="connsiteY17" fmla="*/ 59267 h 1901803"/>
              <a:gd name="connsiteX18" fmla="*/ 728133 w 2074950"/>
              <a:gd name="connsiteY18" fmla="*/ 84667 h 1901803"/>
              <a:gd name="connsiteX19" fmla="*/ 745066 w 2074950"/>
              <a:gd name="connsiteY19" fmla="*/ 118533 h 1901803"/>
              <a:gd name="connsiteX20" fmla="*/ 762000 w 2074950"/>
              <a:gd name="connsiteY20" fmla="*/ 143933 h 1901803"/>
              <a:gd name="connsiteX21" fmla="*/ 770466 w 2074950"/>
              <a:gd name="connsiteY21" fmla="*/ 169333 h 1901803"/>
              <a:gd name="connsiteX22" fmla="*/ 821266 w 2074950"/>
              <a:gd name="connsiteY22" fmla="*/ 220133 h 1901803"/>
              <a:gd name="connsiteX23" fmla="*/ 829733 w 2074950"/>
              <a:gd name="connsiteY23" fmla="*/ 245533 h 1901803"/>
              <a:gd name="connsiteX24" fmla="*/ 846666 w 2074950"/>
              <a:gd name="connsiteY24" fmla="*/ 270933 h 1901803"/>
              <a:gd name="connsiteX25" fmla="*/ 863600 w 2074950"/>
              <a:gd name="connsiteY25" fmla="*/ 304800 h 1901803"/>
              <a:gd name="connsiteX26" fmla="*/ 880533 w 2074950"/>
              <a:gd name="connsiteY26" fmla="*/ 482600 h 1901803"/>
              <a:gd name="connsiteX27" fmla="*/ 889000 w 2074950"/>
              <a:gd name="connsiteY27" fmla="*/ 575733 h 1901803"/>
              <a:gd name="connsiteX28" fmla="*/ 922866 w 2074950"/>
              <a:gd name="connsiteY28" fmla="*/ 711200 h 1901803"/>
              <a:gd name="connsiteX29" fmla="*/ 931333 w 2074950"/>
              <a:gd name="connsiteY29" fmla="*/ 736600 h 1901803"/>
              <a:gd name="connsiteX30" fmla="*/ 939800 w 2074950"/>
              <a:gd name="connsiteY30" fmla="*/ 770467 h 1901803"/>
              <a:gd name="connsiteX31" fmla="*/ 999066 w 2074950"/>
              <a:gd name="connsiteY31" fmla="*/ 804333 h 1901803"/>
              <a:gd name="connsiteX32" fmla="*/ 1007533 w 2074950"/>
              <a:gd name="connsiteY32" fmla="*/ 829733 h 1901803"/>
              <a:gd name="connsiteX33" fmla="*/ 1049866 w 2074950"/>
              <a:gd name="connsiteY33" fmla="*/ 863600 h 1901803"/>
              <a:gd name="connsiteX34" fmla="*/ 1083733 w 2074950"/>
              <a:gd name="connsiteY34" fmla="*/ 872067 h 1901803"/>
              <a:gd name="connsiteX35" fmla="*/ 1185333 w 2074950"/>
              <a:gd name="connsiteY35" fmla="*/ 897467 h 1901803"/>
              <a:gd name="connsiteX36" fmla="*/ 1219200 w 2074950"/>
              <a:gd name="connsiteY36" fmla="*/ 914400 h 1901803"/>
              <a:gd name="connsiteX37" fmla="*/ 1278466 w 2074950"/>
              <a:gd name="connsiteY37" fmla="*/ 931333 h 1901803"/>
              <a:gd name="connsiteX38" fmla="*/ 1312333 w 2074950"/>
              <a:gd name="connsiteY38" fmla="*/ 948267 h 1901803"/>
              <a:gd name="connsiteX39" fmla="*/ 1371600 w 2074950"/>
              <a:gd name="connsiteY39" fmla="*/ 965200 h 1901803"/>
              <a:gd name="connsiteX40" fmla="*/ 1473200 w 2074950"/>
              <a:gd name="connsiteY40" fmla="*/ 999067 h 1901803"/>
              <a:gd name="connsiteX41" fmla="*/ 1676400 w 2074950"/>
              <a:gd name="connsiteY41" fmla="*/ 1016000 h 1901803"/>
              <a:gd name="connsiteX42" fmla="*/ 1828800 w 2074950"/>
              <a:gd name="connsiteY42" fmla="*/ 1032933 h 1901803"/>
              <a:gd name="connsiteX43" fmla="*/ 1862666 w 2074950"/>
              <a:gd name="connsiteY43" fmla="*/ 1049867 h 1901803"/>
              <a:gd name="connsiteX44" fmla="*/ 1947333 w 2074950"/>
              <a:gd name="connsiteY44" fmla="*/ 1075267 h 1901803"/>
              <a:gd name="connsiteX45" fmla="*/ 2015066 w 2074950"/>
              <a:gd name="connsiteY45" fmla="*/ 1109133 h 1901803"/>
              <a:gd name="connsiteX46" fmla="*/ 2040466 w 2074950"/>
              <a:gd name="connsiteY46" fmla="*/ 1126067 h 1901803"/>
              <a:gd name="connsiteX47" fmla="*/ 2048933 w 2074950"/>
              <a:gd name="connsiteY47" fmla="*/ 1473200 h 1901803"/>
              <a:gd name="connsiteX48" fmla="*/ 2032000 w 2074950"/>
              <a:gd name="connsiteY48" fmla="*/ 1540933 h 1901803"/>
              <a:gd name="connsiteX49" fmla="*/ 1998133 w 2074950"/>
              <a:gd name="connsiteY49" fmla="*/ 1583267 h 1901803"/>
              <a:gd name="connsiteX50" fmla="*/ 1947333 w 2074950"/>
              <a:gd name="connsiteY50" fmla="*/ 1600200 h 1901803"/>
              <a:gd name="connsiteX51" fmla="*/ 1921933 w 2074950"/>
              <a:gd name="connsiteY51" fmla="*/ 1608667 h 1901803"/>
              <a:gd name="connsiteX52" fmla="*/ 1888066 w 2074950"/>
              <a:gd name="connsiteY52" fmla="*/ 1667933 h 1901803"/>
              <a:gd name="connsiteX53" fmla="*/ 1854200 w 2074950"/>
              <a:gd name="connsiteY53" fmla="*/ 1693333 h 1901803"/>
              <a:gd name="connsiteX54" fmla="*/ 1803400 w 2074950"/>
              <a:gd name="connsiteY54" fmla="*/ 1727200 h 1901803"/>
              <a:gd name="connsiteX55" fmla="*/ 1727200 w 2074950"/>
              <a:gd name="connsiteY55" fmla="*/ 1752600 h 1901803"/>
              <a:gd name="connsiteX56" fmla="*/ 1667933 w 2074950"/>
              <a:gd name="connsiteY56" fmla="*/ 1778000 h 1901803"/>
              <a:gd name="connsiteX57" fmla="*/ 1540933 w 2074950"/>
              <a:gd name="connsiteY57" fmla="*/ 1769533 h 1901803"/>
              <a:gd name="connsiteX58" fmla="*/ 1490133 w 2074950"/>
              <a:gd name="connsiteY58" fmla="*/ 1761067 h 1901803"/>
              <a:gd name="connsiteX59" fmla="*/ 1456266 w 2074950"/>
              <a:gd name="connsiteY59" fmla="*/ 1752600 h 1901803"/>
              <a:gd name="connsiteX60" fmla="*/ 1236133 w 2074950"/>
              <a:gd name="connsiteY60" fmla="*/ 1744133 h 1901803"/>
              <a:gd name="connsiteX61" fmla="*/ 237066 w 2074950"/>
              <a:gd name="connsiteY61" fmla="*/ 1735667 h 1901803"/>
              <a:gd name="connsiteX62" fmla="*/ 169333 w 2074950"/>
              <a:gd name="connsiteY62" fmla="*/ 1752600 h 1901803"/>
              <a:gd name="connsiteX63" fmla="*/ 4191 w 2074950"/>
              <a:gd name="connsiteY63" fmla="*/ 1901803 h 1901803"/>
              <a:gd name="connsiteX0" fmla="*/ 0 w 2074950"/>
              <a:gd name="connsiteY0" fmla="*/ 1752600 h 1778000"/>
              <a:gd name="connsiteX1" fmla="*/ 8466 w 2074950"/>
              <a:gd name="connsiteY1" fmla="*/ 1583267 h 1778000"/>
              <a:gd name="connsiteX2" fmla="*/ 16933 w 2074950"/>
              <a:gd name="connsiteY2" fmla="*/ 1430867 h 1778000"/>
              <a:gd name="connsiteX3" fmla="*/ 25400 w 2074950"/>
              <a:gd name="connsiteY3" fmla="*/ 1380067 h 1778000"/>
              <a:gd name="connsiteX4" fmla="*/ 42333 w 2074950"/>
              <a:gd name="connsiteY4" fmla="*/ 1312333 h 1778000"/>
              <a:gd name="connsiteX5" fmla="*/ 33866 w 2074950"/>
              <a:gd name="connsiteY5" fmla="*/ 778933 h 1778000"/>
              <a:gd name="connsiteX6" fmla="*/ 25400 w 2074950"/>
              <a:gd name="connsiteY6" fmla="*/ 465667 h 1778000"/>
              <a:gd name="connsiteX7" fmla="*/ 50800 w 2074950"/>
              <a:gd name="connsiteY7" fmla="*/ 262467 h 1778000"/>
              <a:gd name="connsiteX8" fmla="*/ 76200 w 2074950"/>
              <a:gd name="connsiteY8" fmla="*/ 169333 h 1778000"/>
              <a:gd name="connsiteX9" fmla="*/ 127000 w 2074950"/>
              <a:gd name="connsiteY9" fmla="*/ 101600 h 1778000"/>
              <a:gd name="connsiteX10" fmla="*/ 177800 w 2074950"/>
              <a:gd name="connsiteY10" fmla="*/ 50800 h 1778000"/>
              <a:gd name="connsiteX11" fmla="*/ 228600 w 2074950"/>
              <a:gd name="connsiteY11" fmla="*/ 33867 h 1778000"/>
              <a:gd name="connsiteX12" fmla="*/ 254000 w 2074950"/>
              <a:gd name="connsiteY12" fmla="*/ 25400 h 1778000"/>
              <a:gd name="connsiteX13" fmla="*/ 448733 w 2074950"/>
              <a:gd name="connsiteY13" fmla="*/ 8467 h 1778000"/>
              <a:gd name="connsiteX14" fmla="*/ 482600 w 2074950"/>
              <a:gd name="connsiteY14" fmla="*/ 0 h 1778000"/>
              <a:gd name="connsiteX15" fmla="*/ 651933 w 2074950"/>
              <a:gd name="connsiteY15" fmla="*/ 16933 h 1778000"/>
              <a:gd name="connsiteX16" fmla="*/ 685800 w 2074950"/>
              <a:gd name="connsiteY16" fmla="*/ 33867 h 1778000"/>
              <a:gd name="connsiteX17" fmla="*/ 702733 w 2074950"/>
              <a:gd name="connsiteY17" fmla="*/ 59267 h 1778000"/>
              <a:gd name="connsiteX18" fmla="*/ 728133 w 2074950"/>
              <a:gd name="connsiteY18" fmla="*/ 84667 h 1778000"/>
              <a:gd name="connsiteX19" fmla="*/ 745066 w 2074950"/>
              <a:gd name="connsiteY19" fmla="*/ 118533 h 1778000"/>
              <a:gd name="connsiteX20" fmla="*/ 762000 w 2074950"/>
              <a:gd name="connsiteY20" fmla="*/ 143933 h 1778000"/>
              <a:gd name="connsiteX21" fmla="*/ 770466 w 2074950"/>
              <a:gd name="connsiteY21" fmla="*/ 169333 h 1778000"/>
              <a:gd name="connsiteX22" fmla="*/ 821266 w 2074950"/>
              <a:gd name="connsiteY22" fmla="*/ 220133 h 1778000"/>
              <a:gd name="connsiteX23" fmla="*/ 829733 w 2074950"/>
              <a:gd name="connsiteY23" fmla="*/ 245533 h 1778000"/>
              <a:gd name="connsiteX24" fmla="*/ 846666 w 2074950"/>
              <a:gd name="connsiteY24" fmla="*/ 270933 h 1778000"/>
              <a:gd name="connsiteX25" fmla="*/ 863600 w 2074950"/>
              <a:gd name="connsiteY25" fmla="*/ 304800 h 1778000"/>
              <a:gd name="connsiteX26" fmla="*/ 880533 w 2074950"/>
              <a:gd name="connsiteY26" fmla="*/ 482600 h 1778000"/>
              <a:gd name="connsiteX27" fmla="*/ 889000 w 2074950"/>
              <a:gd name="connsiteY27" fmla="*/ 575733 h 1778000"/>
              <a:gd name="connsiteX28" fmla="*/ 922866 w 2074950"/>
              <a:gd name="connsiteY28" fmla="*/ 711200 h 1778000"/>
              <a:gd name="connsiteX29" fmla="*/ 931333 w 2074950"/>
              <a:gd name="connsiteY29" fmla="*/ 736600 h 1778000"/>
              <a:gd name="connsiteX30" fmla="*/ 939800 w 2074950"/>
              <a:gd name="connsiteY30" fmla="*/ 770467 h 1778000"/>
              <a:gd name="connsiteX31" fmla="*/ 999066 w 2074950"/>
              <a:gd name="connsiteY31" fmla="*/ 804333 h 1778000"/>
              <a:gd name="connsiteX32" fmla="*/ 1007533 w 2074950"/>
              <a:gd name="connsiteY32" fmla="*/ 829733 h 1778000"/>
              <a:gd name="connsiteX33" fmla="*/ 1049866 w 2074950"/>
              <a:gd name="connsiteY33" fmla="*/ 863600 h 1778000"/>
              <a:gd name="connsiteX34" fmla="*/ 1083733 w 2074950"/>
              <a:gd name="connsiteY34" fmla="*/ 872067 h 1778000"/>
              <a:gd name="connsiteX35" fmla="*/ 1185333 w 2074950"/>
              <a:gd name="connsiteY35" fmla="*/ 897467 h 1778000"/>
              <a:gd name="connsiteX36" fmla="*/ 1219200 w 2074950"/>
              <a:gd name="connsiteY36" fmla="*/ 914400 h 1778000"/>
              <a:gd name="connsiteX37" fmla="*/ 1278466 w 2074950"/>
              <a:gd name="connsiteY37" fmla="*/ 931333 h 1778000"/>
              <a:gd name="connsiteX38" fmla="*/ 1312333 w 2074950"/>
              <a:gd name="connsiteY38" fmla="*/ 948267 h 1778000"/>
              <a:gd name="connsiteX39" fmla="*/ 1371600 w 2074950"/>
              <a:gd name="connsiteY39" fmla="*/ 965200 h 1778000"/>
              <a:gd name="connsiteX40" fmla="*/ 1473200 w 2074950"/>
              <a:gd name="connsiteY40" fmla="*/ 999067 h 1778000"/>
              <a:gd name="connsiteX41" fmla="*/ 1676400 w 2074950"/>
              <a:gd name="connsiteY41" fmla="*/ 1016000 h 1778000"/>
              <a:gd name="connsiteX42" fmla="*/ 1828800 w 2074950"/>
              <a:gd name="connsiteY42" fmla="*/ 1032933 h 1778000"/>
              <a:gd name="connsiteX43" fmla="*/ 1862666 w 2074950"/>
              <a:gd name="connsiteY43" fmla="*/ 1049867 h 1778000"/>
              <a:gd name="connsiteX44" fmla="*/ 1947333 w 2074950"/>
              <a:gd name="connsiteY44" fmla="*/ 1075267 h 1778000"/>
              <a:gd name="connsiteX45" fmla="*/ 2015066 w 2074950"/>
              <a:gd name="connsiteY45" fmla="*/ 1109133 h 1778000"/>
              <a:gd name="connsiteX46" fmla="*/ 2040466 w 2074950"/>
              <a:gd name="connsiteY46" fmla="*/ 1126067 h 1778000"/>
              <a:gd name="connsiteX47" fmla="*/ 2048933 w 2074950"/>
              <a:gd name="connsiteY47" fmla="*/ 1473200 h 1778000"/>
              <a:gd name="connsiteX48" fmla="*/ 2032000 w 2074950"/>
              <a:gd name="connsiteY48" fmla="*/ 1540933 h 1778000"/>
              <a:gd name="connsiteX49" fmla="*/ 1998133 w 2074950"/>
              <a:gd name="connsiteY49" fmla="*/ 1583267 h 1778000"/>
              <a:gd name="connsiteX50" fmla="*/ 1947333 w 2074950"/>
              <a:gd name="connsiteY50" fmla="*/ 1600200 h 1778000"/>
              <a:gd name="connsiteX51" fmla="*/ 1921933 w 2074950"/>
              <a:gd name="connsiteY51" fmla="*/ 1608667 h 1778000"/>
              <a:gd name="connsiteX52" fmla="*/ 1888066 w 2074950"/>
              <a:gd name="connsiteY52" fmla="*/ 1667933 h 1778000"/>
              <a:gd name="connsiteX53" fmla="*/ 1854200 w 2074950"/>
              <a:gd name="connsiteY53" fmla="*/ 1693333 h 1778000"/>
              <a:gd name="connsiteX54" fmla="*/ 1803400 w 2074950"/>
              <a:gd name="connsiteY54" fmla="*/ 1727200 h 1778000"/>
              <a:gd name="connsiteX55" fmla="*/ 1727200 w 2074950"/>
              <a:gd name="connsiteY55" fmla="*/ 1752600 h 1778000"/>
              <a:gd name="connsiteX56" fmla="*/ 1667933 w 2074950"/>
              <a:gd name="connsiteY56" fmla="*/ 1778000 h 1778000"/>
              <a:gd name="connsiteX57" fmla="*/ 1540933 w 2074950"/>
              <a:gd name="connsiteY57" fmla="*/ 1769533 h 1778000"/>
              <a:gd name="connsiteX58" fmla="*/ 1490133 w 2074950"/>
              <a:gd name="connsiteY58" fmla="*/ 1761067 h 1778000"/>
              <a:gd name="connsiteX59" fmla="*/ 1456266 w 2074950"/>
              <a:gd name="connsiteY59" fmla="*/ 1752600 h 1778000"/>
              <a:gd name="connsiteX60" fmla="*/ 1236133 w 2074950"/>
              <a:gd name="connsiteY60" fmla="*/ 1744133 h 1778000"/>
              <a:gd name="connsiteX61" fmla="*/ 237066 w 2074950"/>
              <a:gd name="connsiteY61" fmla="*/ 1735667 h 1778000"/>
              <a:gd name="connsiteX62" fmla="*/ 169333 w 2074950"/>
              <a:gd name="connsiteY62" fmla="*/ 1752600 h 1778000"/>
              <a:gd name="connsiteX63" fmla="*/ 16430 w 2074950"/>
              <a:gd name="connsiteY63" fmla="*/ 1758817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074950" h="1778000">
                <a:moveTo>
                  <a:pt x="0" y="1752600"/>
                </a:moveTo>
                <a:cubicBezTo>
                  <a:pt x="2822" y="1696156"/>
                  <a:pt x="5496" y="1639704"/>
                  <a:pt x="8466" y="1583267"/>
                </a:cubicBezTo>
                <a:cubicBezTo>
                  <a:pt x="11140" y="1532459"/>
                  <a:pt x="12708" y="1481570"/>
                  <a:pt x="16933" y="1430867"/>
                </a:cubicBezTo>
                <a:cubicBezTo>
                  <a:pt x="18359" y="1413759"/>
                  <a:pt x="22329" y="1396957"/>
                  <a:pt x="25400" y="1380067"/>
                </a:cubicBezTo>
                <a:cubicBezTo>
                  <a:pt x="33574" y="1335106"/>
                  <a:pt x="30581" y="1347587"/>
                  <a:pt x="42333" y="1312333"/>
                </a:cubicBezTo>
                <a:cubicBezTo>
                  <a:pt x="39511" y="1134533"/>
                  <a:pt x="37422" y="956720"/>
                  <a:pt x="33866" y="778933"/>
                </a:cubicBezTo>
                <a:cubicBezTo>
                  <a:pt x="31777" y="674494"/>
                  <a:pt x="25400" y="570127"/>
                  <a:pt x="25400" y="465667"/>
                </a:cubicBezTo>
                <a:cubicBezTo>
                  <a:pt x="25400" y="301919"/>
                  <a:pt x="10622" y="342819"/>
                  <a:pt x="50800" y="262467"/>
                </a:cubicBezTo>
                <a:cubicBezTo>
                  <a:pt x="56994" y="231495"/>
                  <a:pt x="61875" y="197983"/>
                  <a:pt x="76200" y="169333"/>
                </a:cubicBezTo>
                <a:cubicBezTo>
                  <a:pt x="100273" y="121187"/>
                  <a:pt x="84209" y="144391"/>
                  <a:pt x="127000" y="101600"/>
                </a:cubicBezTo>
                <a:lnTo>
                  <a:pt x="177800" y="50800"/>
                </a:lnTo>
                <a:cubicBezTo>
                  <a:pt x="190421" y="38179"/>
                  <a:pt x="211667" y="39511"/>
                  <a:pt x="228600" y="33867"/>
                </a:cubicBezTo>
                <a:lnTo>
                  <a:pt x="254000" y="25400"/>
                </a:lnTo>
                <a:cubicBezTo>
                  <a:pt x="333014" y="-939"/>
                  <a:pt x="270486" y="17379"/>
                  <a:pt x="448733" y="8467"/>
                </a:cubicBezTo>
                <a:cubicBezTo>
                  <a:pt x="460022" y="5645"/>
                  <a:pt x="470964" y="0"/>
                  <a:pt x="482600" y="0"/>
                </a:cubicBezTo>
                <a:cubicBezTo>
                  <a:pt x="524016" y="0"/>
                  <a:pt x="605955" y="11186"/>
                  <a:pt x="651933" y="16933"/>
                </a:cubicBezTo>
                <a:cubicBezTo>
                  <a:pt x="663222" y="22578"/>
                  <a:pt x="676104" y="25787"/>
                  <a:pt x="685800" y="33867"/>
                </a:cubicBezTo>
                <a:cubicBezTo>
                  <a:pt x="693617" y="40381"/>
                  <a:pt x="696219" y="51450"/>
                  <a:pt x="702733" y="59267"/>
                </a:cubicBezTo>
                <a:cubicBezTo>
                  <a:pt x="710398" y="68465"/>
                  <a:pt x="721173" y="74924"/>
                  <a:pt x="728133" y="84667"/>
                </a:cubicBezTo>
                <a:cubicBezTo>
                  <a:pt x="735469" y="94937"/>
                  <a:pt x="738804" y="107575"/>
                  <a:pt x="745066" y="118533"/>
                </a:cubicBezTo>
                <a:cubicBezTo>
                  <a:pt x="750115" y="127368"/>
                  <a:pt x="756355" y="135466"/>
                  <a:pt x="762000" y="143933"/>
                </a:cubicBezTo>
                <a:cubicBezTo>
                  <a:pt x="764822" y="152400"/>
                  <a:pt x="764987" y="162288"/>
                  <a:pt x="770466" y="169333"/>
                </a:cubicBezTo>
                <a:cubicBezTo>
                  <a:pt x="785168" y="188236"/>
                  <a:pt x="821266" y="220133"/>
                  <a:pt x="821266" y="220133"/>
                </a:cubicBezTo>
                <a:cubicBezTo>
                  <a:pt x="824088" y="228600"/>
                  <a:pt x="825742" y="237551"/>
                  <a:pt x="829733" y="245533"/>
                </a:cubicBezTo>
                <a:cubicBezTo>
                  <a:pt x="834284" y="254634"/>
                  <a:pt x="841617" y="262098"/>
                  <a:pt x="846666" y="270933"/>
                </a:cubicBezTo>
                <a:cubicBezTo>
                  <a:pt x="852928" y="281892"/>
                  <a:pt x="857955" y="293511"/>
                  <a:pt x="863600" y="304800"/>
                </a:cubicBezTo>
                <a:cubicBezTo>
                  <a:pt x="884386" y="387952"/>
                  <a:pt x="868637" y="316069"/>
                  <a:pt x="880533" y="482600"/>
                </a:cubicBezTo>
                <a:cubicBezTo>
                  <a:pt x="882754" y="513693"/>
                  <a:pt x="884592" y="544874"/>
                  <a:pt x="889000" y="575733"/>
                </a:cubicBezTo>
                <a:cubicBezTo>
                  <a:pt x="899217" y="647250"/>
                  <a:pt x="903168" y="652106"/>
                  <a:pt x="922866" y="711200"/>
                </a:cubicBezTo>
                <a:lnTo>
                  <a:pt x="931333" y="736600"/>
                </a:lnTo>
                <a:cubicBezTo>
                  <a:pt x="935013" y="747639"/>
                  <a:pt x="934027" y="760364"/>
                  <a:pt x="939800" y="770467"/>
                </a:cubicBezTo>
                <a:cubicBezTo>
                  <a:pt x="956614" y="799892"/>
                  <a:pt x="969923" y="797048"/>
                  <a:pt x="999066" y="804333"/>
                </a:cubicBezTo>
                <a:cubicBezTo>
                  <a:pt x="1001888" y="812800"/>
                  <a:pt x="1002941" y="822080"/>
                  <a:pt x="1007533" y="829733"/>
                </a:cubicBezTo>
                <a:cubicBezTo>
                  <a:pt x="1013836" y="840239"/>
                  <a:pt x="1040546" y="859606"/>
                  <a:pt x="1049866" y="863600"/>
                </a:cubicBezTo>
                <a:cubicBezTo>
                  <a:pt x="1060562" y="868184"/>
                  <a:pt x="1072587" y="868723"/>
                  <a:pt x="1083733" y="872067"/>
                </a:cubicBezTo>
                <a:cubicBezTo>
                  <a:pt x="1167589" y="897224"/>
                  <a:pt x="1100798" y="883377"/>
                  <a:pt x="1185333" y="897467"/>
                </a:cubicBezTo>
                <a:cubicBezTo>
                  <a:pt x="1196622" y="903111"/>
                  <a:pt x="1207382" y="909968"/>
                  <a:pt x="1219200" y="914400"/>
                </a:cubicBezTo>
                <a:cubicBezTo>
                  <a:pt x="1276454" y="935870"/>
                  <a:pt x="1230730" y="910875"/>
                  <a:pt x="1278466" y="931333"/>
                </a:cubicBezTo>
                <a:cubicBezTo>
                  <a:pt x="1290067" y="936305"/>
                  <a:pt x="1300515" y="943835"/>
                  <a:pt x="1312333" y="948267"/>
                </a:cubicBezTo>
                <a:cubicBezTo>
                  <a:pt x="1369640" y="969757"/>
                  <a:pt x="1323824" y="944724"/>
                  <a:pt x="1371600" y="965200"/>
                </a:cubicBezTo>
                <a:cubicBezTo>
                  <a:pt x="1423684" y="987522"/>
                  <a:pt x="1398012" y="988327"/>
                  <a:pt x="1473200" y="999067"/>
                </a:cubicBezTo>
                <a:cubicBezTo>
                  <a:pt x="1612064" y="1018903"/>
                  <a:pt x="1435430" y="995345"/>
                  <a:pt x="1676400" y="1016000"/>
                </a:cubicBezTo>
                <a:cubicBezTo>
                  <a:pt x="1727326" y="1020365"/>
                  <a:pt x="1778000" y="1027289"/>
                  <a:pt x="1828800" y="1032933"/>
                </a:cubicBezTo>
                <a:cubicBezTo>
                  <a:pt x="1840089" y="1038578"/>
                  <a:pt x="1850947" y="1045180"/>
                  <a:pt x="1862666" y="1049867"/>
                </a:cubicBezTo>
                <a:cubicBezTo>
                  <a:pt x="1897016" y="1063607"/>
                  <a:pt x="1914071" y="1066951"/>
                  <a:pt x="1947333" y="1075267"/>
                </a:cubicBezTo>
                <a:cubicBezTo>
                  <a:pt x="2006185" y="1114501"/>
                  <a:pt x="1932209" y="1067704"/>
                  <a:pt x="2015066" y="1109133"/>
                </a:cubicBezTo>
                <a:cubicBezTo>
                  <a:pt x="2024167" y="1113684"/>
                  <a:pt x="2031999" y="1120422"/>
                  <a:pt x="2040466" y="1126067"/>
                </a:cubicBezTo>
                <a:cubicBezTo>
                  <a:pt x="2103378" y="1251884"/>
                  <a:pt x="2063868" y="1159570"/>
                  <a:pt x="2048933" y="1473200"/>
                </a:cubicBezTo>
                <a:cubicBezTo>
                  <a:pt x="2048425" y="1483873"/>
                  <a:pt x="2038995" y="1526943"/>
                  <a:pt x="2032000" y="1540933"/>
                </a:cubicBezTo>
                <a:cubicBezTo>
                  <a:pt x="2028013" y="1548907"/>
                  <a:pt x="2008631" y="1578018"/>
                  <a:pt x="1998133" y="1583267"/>
                </a:cubicBezTo>
                <a:cubicBezTo>
                  <a:pt x="1982168" y="1591250"/>
                  <a:pt x="1964266" y="1594556"/>
                  <a:pt x="1947333" y="1600200"/>
                </a:cubicBezTo>
                <a:lnTo>
                  <a:pt x="1921933" y="1608667"/>
                </a:lnTo>
                <a:cubicBezTo>
                  <a:pt x="1915291" y="1621951"/>
                  <a:pt x="1900035" y="1655964"/>
                  <a:pt x="1888066" y="1667933"/>
                </a:cubicBezTo>
                <a:cubicBezTo>
                  <a:pt x="1878088" y="1677911"/>
                  <a:pt x="1865040" y="1684299"/>
                  <a:pt x="1854200" y="1693333"/>
                </a:cubicBezTo>
                <a:cubicBezTo>
                  <a:pt x="1826013" y="1716823"/>
                  <a:pt x="1848088" y="1710442"/>
                  <a:pt x="1803400" y="1727200"/>
                </a:cubicBezTo>
                <a:cubicBezTo>
                  <a:pt x="1738726" y="1751453"/>
                  <a:pt x="1801317" y="1715542"/>
                  <a:pt x="1727200" y="1752600"/>
                </a:cubicBezTo>
                <a:cubicBezTo>
                  <a:pt x="1668729" y="1781835"/>
                  <a:pt x="1738418" y="1760378"/>
                  <a:pt x="1667933" y="1778000"/>
                </a:cubicBezTo>
                <a:cubicBezTo>
                  <a:pt x="1625600" y="1775178"/>
                  <a:pt x="1583169" y="1773555"/>
                  <a:pt x="1540933" y="1769533"/>
                </a:cubicBezTo>
                <a:cubicBezTo>
                  <a:pt x="1523843" y="1767905"/>
                  <a:pt x="1506967" y="1764434"/>
                  <a:pt x="1490133" y="1761067"/>
                </a:cubicBezTo>
                <a:cubicBezTo>
                  <a:pt x="1478723" y="1758785"/>
                  <a:pt x="1467877" y="1753374"/>
                  <a:pt x="1456266" y="1752600"/>
                </a:cubicBezTo>
                <a:cubicBezTo>
                  <a:pt x="1382997" y="1747715"/>
                  <a:pt x="1309511" y="1746955"/>
                  <a:pt x="1236133" y="1744133"/>
                </a:cubicBezTo>
                <a:cubicBezTo>
                  <a:pt x="671508" y="1768683"/>
                  <a:pt x="1527252" y="1735667"/>
                  <a:pt x="237066" y="1735667"/>
                </a:cubicBezTo>
                <a:cubicBezTo>
                  <a:pt x="213793" y="1735667"/>
                  <a:pt x="206106" y="1748742"/>
                  <a:pt x="169333" y="1752600"/>
                </a:cubicBezTo>
                <a:cubicBezTo>
                  <a:pt x="132560" y="1756458"/>
                  <a:pt x="95955" y="1756745"/>
                  <a:pt x="16430" y="1758817"/>
                </a:cubicBezTo>
              </a:path>
            </a:pathLst>
          </a:custGeom>
          <a:solidFill>
            <a:srgbClr val="5FCA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00391" y="2719920"/>
            <a:ext cx="1371600" cy="1176867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OAR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361586" y="4802718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 rot="10800000">
            <a:off x="6246770" y="3632203"/>
            <a:ext cx="1752600" cy="6350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344345" y="3930651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191627" y="4802718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191627" y="3943350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55535" y="4809071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055535" y="3949703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928218" y="4809071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928218" y="3949703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3133591" y="1608665"/>
            <a:ext cx="1752600" cy="6350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4134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MFO with </a:t>
            </a:r>
            <a:r>
              <a:rPr lang="en-US" dirty="0" smtClean="0">
                <a:solidFill>
                  <a:schemeClr val="bg1"/>
                </a:solidFill>
              </a:rPr>
              <a:t>a range error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44345" y="4815417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171384" y="4815417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324102" y="3943350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191627" y="3956049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148659" y="5880104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02585" y="5833535"/>
            <a:ext cx="847282" cy="8593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8555" y="6032386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&lt; 100% of Dose</a:t>
            </a:r>
            <a:endParaRPr lang="en-US" sz="2400" b="1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29662" y="6032386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100% of Dose</a:t>
            </a:r>
            <a:endParaRPr lang="en-US" sz="2400" b="1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39957" y="3943350"/>
            <a:ext cx="3431155" cy="1737788"/>
            <a:chOff x="6150730" y="4250274"/>
            <a:chExt cx="3431155" cy="1737788"/>
          </a:xfrm>
        </p:grpSpPr>
        <p:sp>
          <p:nvSpPr>
            <p:cNvPr id="30" name="Oval 29"/>
            <p:cNvSpPr/>
            <p:nvPr/>
          </p:nvSpPr>
          <p:spPr>
            <a:xfrm>
              <a:off x="6167971" y="5122341"/>
              <a:ext cx="847282" cy="85936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150730" y="4250274"/>
              <a:ext cx="847282" cy="85936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998012" y="5122341"/>
              <a:ext cx="847282" cy="85936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998012" y="4262973"/>
              <a:ext cx="847282" cy="85936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7861920" y="5128694"/>
              <a:ext cx="847282" cy="859368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7861920" y="4269326"/>
              <a:ext cx="847282" cy="859368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8734603" y="5128694"/>
              <a:ext cx="847282" cy="859368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8734603" y="4269326"/>
              <a:ext cx="847282" cy="859368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2356583" y="4809064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185392" y="4815417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334493" y="3936997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181775" y="3956049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347809" y="3043765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203865" y="3096681"/>
            <a:ext cx="847282" cy="859368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9" name="Moon 38"/>
          <p:cNvSpPr/>
          <p:nvPr/>
        </p:nvSpPr>
        <p:spPr>
          <a:xfrm rot="10800000">
            <a:off x="3589867" y="4821770"/>
            <a:ext cx="470858" cy="859367"/>
          </a:xfrm>
          <a:prstGeom prst="moon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0" name="Moon 39"/>
          <p:cNvSpPr/>
          <p:nvPr/>
        </p:nvSpPr>
        <p:spPr>
          <a:xfrm rot="10800000">
            <a:off x="3570347" y="3968749"/>
            <a:ext cx="470858" cy="859367"/>
          </a:xfrm>
          <a:prstGeom prst="moon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-0.03246 0.0013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19" grpId="0" animBg="1"/>
      <p:bldP spid="21" grpId="0" animBg="1"/>
      <p:bldP spid="23" grpId="0" animBg="1"/>
      <p:bldP spid="18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39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228600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Pencil Beam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709160"/>
          </a:xfrm>
        </p:spPr>
        <p:txBody>
          <a:bodyPr>
            <a:noAutofit/>
          </a:bodyPr>
          <a:lstStyle/>
          <a:p>
            <a:r>
              <a:rPr lang="en-US" sz="2400" dirty="0" smtClean="0"/>
              <a:t>Maximum</a:t>
            </a:r>
            <a:r>
              <a:rPr lang="en-US" sz="2400" dirty="0" smtClean="0"/>
              <a:t> Potential benefits for Protons require the implementation of PBS </a:t>
            </a:r>
          </a:p>
          <a:p>
            <a:pPr lvl="1"/>
            <a:r>
              <a:rPr lang="en-US" sz="2400" dirty="0" smtClean="0"/>
              <a:t>Greatest dose control of dose</a:t>
            </a:r>
          </a:p>
          <a:p>
            <a:pPr lvl="1"/>
            <a:r>
              <a:rPr lang="en-US" sz="2400" dirty="0" smtClean="0"/>
              <a:t>Better Target coverage</a:t>
            </a:r>
          </a:p>
          <a:p>
            <a:pPr lvl="1"/>
            <a:r>
              <a:rPr lang="en-US" sz="2400" dirty="0" smtClean="0"/>
              <a:t>Lower dose to Organs at Risk (OAR)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All new proton centers have PBS capabilities, or have plans to implement in the future</a:t>
            </a:r>
          </a:p>
          <a:p>
            <a:pPr lvl="1"/>
            <a:r>
              <a:rPr lang="en-US" sz="2400" dirty="0" smtClean="0"/>
              <a:t>Some new centers have dedicated to PBS delivery only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Most operating centers have upgraded or plan to upgrade to enable PBS delivery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75656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26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reenshot 2015-04-14 09.47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178800" cy="2837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053" r="53186" b="3399"/>
          <a:stretch/>
        </p:blipFill>
        <p:spPr>
          <a:xfrm>
            <a:off x="6146800" y="2833718"/>
            <a:ext cx="2685097" cy="4024282"/>
          </a:xfrm>
          <a:prstGeom prst="rect">
            <a:avLst/>
          </a:prstGeom>
        </p:spPr>
      </p:pic>
      <p:pic>
        <p:nvPicPr>
          <p:cNvPr id="15" name="Picture 14" descr="Screenshot 2015-04-04 21.13.47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906"/>
          <a:stretch/>
        </p:blipFill>
        <p:spPr>
          <a:xfrm>
            <a:off x="457200" y="2821017"/>
            <a:ext cx="1528493" cy="4024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Screenshot 2015-04-04 21.14.23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400" y="2833718"/>
            <a:ext cx="1494526" cy="4024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2438400" y="44958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5400" b="1" spc="-50" dirty="0" smtClean="0">
                <a:solidFill>
                  <a:schemeClr val="tx1"/>
                </a:solidFill>
              </a:rPr>
              <a:t>+</a:t>
            </a:r>
            <a:endParaRPr lang="en-US" sz="5400" b="1" spc="-5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57800" y="44958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5400" b="1" spc="-50" dirty="0">
                <a:solidFill>
                  <a:schemeClr val="tx1"/>
                </a:solidFill>
              </a:rPr>
              <a:t>=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-83502" y="4724400"/>
            <a:ext cx="990600" cy="1593042"/>
          </a:xfrm>
          <a:prstGeom prst="straightConnector1">
            <a:avLst/>
          </a:prstGeom>
          <a:ln w="127000">
            <a:solidFill>
              <a:srgbClr val="FBE38B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022249" y="4749800"/>
            <a:ext cx="990600" cy="1828800"/>
          </a:xfrm>
          <a:prstGeom prst="straightConnector1">
            <a:avLst/>
          </a:prstGeom>
          <a:ln w="127000">
            <a:solidFill>
              <a:srgbClr val="FBE38B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04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 / Neck with PBS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27</a:t>
            </a:fld>
            <a:endParaRPr lang="en-US" dirty="0">
              <a:solidFill>
                <a:srgbClr val="B1ACCE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2" t="17532" r="47726" b="36475"/>
          <a:stretch/>
        </p:blipFill>
        <p:spPr bwMode="auto">
          <a:xfrm>
            <a:off x="4706005" y="1447800"/>
            <a:ext cx="430399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19800" y="5638800"/>
            <a:ext cx="1600200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800" b="1" spc="-5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 PBS</a:t>
            </a:r>
            <a:endParaRPr lang="en-US" sz="2800" b="1" spc="-5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6" t="17532" r="7520" b="36475"/>
          <a:stretch/>
        </p:blipFill>
        <p:spPr bwMode="auto">
          <a:xfrm>
            <a:off x="152400" y="1447800"/>
            <a:ext cx="4419600" cy="406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95400" y="5638800"/>
            <a:ext cx="2582298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800" b="1" spc="-5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Photon IMRT</a:t>
            </a:r>
            <a:endParaRPr lang="en-US" sz="2800" b="1" spc="-5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620000" y="1714500"/>
            <a:ext cx="1524000" cy="1600200"/>
          </a:xfrm>
          <a:prstGeom prst="straightConnector1">
            <a:avLst/>
          </a:prstGeom>
          <a:ln w="127000">
            <a:solidFill>
              <a:srgbClr val="FFFF99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477000" y="163830"/>
            <a:ext cx="228600" cy="2263140"/>
          </a:xfrm>
          <a:prstGeom prst="straightConnector1">
            <a:avLst/>
          </a:prstGeom>
          <a:ln w="127000">
            <a:solidFill>
              <a:srgbClr val="FFFF99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12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ark.pankuch\Desktop\Director Breast Presentation\No Dose.png"/>
          <p:cNvPicPr>
            <a:picLocks noChangeAspect="1" noChangeArrowheads="1"/>
          </p:cNvPicPr>
          <p:nvPr/>
        </p:nvPicPr>
        <p:blipFill>
          <a:blip r:embed="rId2" cstate="print"/>
          <a:srcRect l="2613"/>
          <a:stretch>
            <a:fillRect/>
          </a:stretch>
        </p:blipFill>
        <p:spPr bwMode="auto">
          <a:xfrm>
            <a:off x="1905000" y="1447800"/>
            <a:ext cx="5680539" cy="5105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229736"/>
            <a:ext cx="8229600" cy="1143000"/>
          </a:xfrm>
        </p:spPr>
        <p:txBody>
          <a:bodyPr/>
          <a:lstStyle/>
          <a:p>
            <a:r>
              <a:rPr lang="en-US" dirty="0" smtClean="0"/>
              <a:t>Lt Sided Breast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rot="10800000">
            <a:off x="3581400" y="1905000"/>
            <a:ext cx="4724400" cy="259080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 rot="1740000">
            <a:off x="3647603" y="1632766"/>
            <a:ext cx="5403958" cy="1670675"/>
          </a:xfrm>
          <a:prstGeom prst="rect">
            <a:avLst/>
          </a:prstGeom>
          <a:solidFill>
            <a:srgbClr val="FFC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 rot="1740000">
            <a:off x="3643508" y="1632312"/>
            <a:ext cx="5403958" cy="1677914"/>
          </a:xfrm>
          <a:prstGeom prst="rect">
            <a:avLst/>
          </a:prstGeom>
          <a:solidFill>
            <a:srgbClr val="FFC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419600" y="2590800"/>
            <a:ext cx="838200" cy="1066800"/>
          </a:xfrm>
          <a:prstGeom prst="straightConnector1">
            <a:avLst/>
          </a:prstGeom>
          <a:ln w="63500">
            <a:solidFill>
              <a:srgbClr val="00B0F0"/>
            </a:solidFill>
            <a:tailEnd type="arrow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24600" y="3581400"/>
            <a:ext cx="838200" cy="1066800"/>
          </a:xfrm>
          <a:prstGeom prst="straightConnector1">
            <a:avLst/>
          </a:prstGeom>
          <a:ln w="63500">
            <a:solidFill>
              <a:srgbClr val="00B0F0"/>
            </a:solidFill>
            <a:tailEnd type="arrow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162722" y="1423386"/>
            <a:ext cx="1445541" cy="1610927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20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ark.pankuch\Desktop\Director Breast Presentation\No Dose.png"/>
          <p:cNvPicPr>
            <a:picLocks noChangeAspect="1" noChangeArrowheads="1"/>
          </p:cNvPicPr>
          <p:nvPr/>
        </p:nvPicPr>
        <p:blipFill>
          <a:blip r:embed="rId2" cstate="print"/>
          <a:srcRect l="2613"/>
          <a:stretch>
            <a:fillRect/>
          </a:stretch>
        </p:blipFill>
        <p:spPr bwMode="auto">
          <a:xfrm>
            <a:off x="1905000" y="1447800"/>
            <a:ext cx="5680539" cy="5105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249508"/>
            <a:ext cx="8229600" cy="1143000"/>
          </a:xfrm>
        </p:spPr>
        <p:txBody>
          <a:bodyPr/>
          <a:lstStyle/>
          <a:p>
            <a:r>
              <a:rPr lang="en-US" dirty="0" smtClean="0"/>
              <a:t>Protons beam</a:t>
            </a:r>
            <a:endParaRPr lang="en-US" dirty="0"/>
          </a:p>
        </p:txBody>
      </p:sp>
      <p:pic>
        <p:nvPicPr>
          <p:cNvPr id="4100" name="Picture 4" descr="C:\Users\mark.pankuch\Desktop\Director Breast Presentation\60.png"/>
          <p:cNvPicPr>
            <a:picLocks noChangeAspect="1" noChangeArrowheads="1"/>
          </p:cNvPicPr>
          <p:nvPr/>
        </p:nvPicPr>
        <p:blipFill>
          <a:blip r:embed="rId3" cstate="print"/>
          <a:srcRect t="4362" r="2604"/>
          <a:stretch>
            <a:fillRect/>
          </a:stretch>
        </p:blipFill>
        <p:spPr bwMode="auto">
          <a:xfrm>
            <a:off x="1905000" y="1371600"/>
            <a:ext cx="5656929" cy="5240047"/>
          </a:xfrm>
          <a:prstGeom prst="rect">
            <a:avLst/>
          </a:prstGeom>
          <a:noFill/>
        </p:spPr>
      </p:pic>
      <p:cxnSp>
        <p:nvCxnSpPr>
          <p:cNvPr id="8" name="Straight Connector 7"/>
          <p:cNvCxnSpPr>
            <a:stCxn id="15" idx="12"/>
            <a:endCxn id="15" idx="11"/>
          </p:cNvCxnSpPr>
          <p:nvPr/>
        </p:nvCxnSpPr>
        <p:spPr>
          <a:xfrm flipH="1">
            <a:off x="7167732" y="893492"/>
            <a:ext cx="1290468" cy="337370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4800599" y="228600"/>
            <a:ext cx="3657601" cy="4038600"/>
          </a:xfrm>
          <a:custGeom>
            <a:avLst/>
            <a:gdLst>
              <a:gd name="connsiteX0" fmla="*/ 2683933 w 4055533"/>
              <a:gd name="connsiteY0" fmla="*/ 84667 h 4165600"/>
              <a:gd name="connsiteX1" fmla="*/ 0 w 4055533"/>
              <a:gd name="connsiteY1" fmla="*/ 2472267 h 4165600"/>
              <a:gd name="connsiteX2" fmla="*/ 321733 w 4055533"/>
              <a:gd name="connsiteY2" fmla="*/ 2438400 h 4165600"/>
              <a:gd name="connsiteX3" fmla="*/ 931333 w 4055533"/>
              <a:gd name="connsiteY3" fmla="*/ 2269067 h 4165600"/>
              <a:gd name="connsiteX4" fmla="*/ 1430867 w 4055533"/>
              <a:gd name="connsiteY4" fmla="*/ 2277534 h 4165600"/>
              <a:gd name="connsiteX5" fmla="*/ 1769533 w 4055533"/>
              <a:gd name="connsiteY5" fmla="*/ 2345267 h 4165600"/>
              <a:gd name="connsiteX6" fmla="*/ 2040467 w 4055533"/>
              <a:gd name="connsiteY6" fmla="*/ 2540000 h 4165600"/>
              <a:gd name="connsiteX7" fmla="*/ 2252133 w 4055533"/>
              <a:gd name="connsiteY7" fmla="*/ 2768600 h 4165600"/>
              <a:gd name="connsiteX8" fmla="*/ 2387600 w 4055533"/>
              <a:gd name="connsiteY8" fmla="*/ 3031067 h 4165600"/>
              <a:gd name="connsiteX9" fmla="*/ 2540000 w 4055533"/>
              <a:gd name="connsiteY9" fmla="*/ 3488267 h 4165600"/>
              <a:gd name="connsiteX10" fmla="*/ 2599267 w 4055533"/>
              <a:gd name="connsiteY10" fmla="*/ 3852334 h 4165600"/>
              <a:gd name="connsiteX11" fmla="*/ 2624667 w 4055533"/>
              <a:gd name="connsiteY11" fmla="*/ 4165600 h 4165600"/>
              <a:gd name="connsiteX12" fmla="*/ 4055533 w 4055533"/>
              <a:gd name="connsiteY12" fmla="*/ 685800 h 4165600"/>
              <a:gd name="connsiteX13" fmla="*/ 2785533 w 4055533"/>
              <a:gd name="connsiteY13" fmla="*/ 0 h 41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55533" h="4165600">
                <a:moveTo>
                  <a:pt x="2683933" y="84667"/>
                </a:moveTo>
                <a:lnTo>
                  <a:pt x="0" y="2472267"/>
                </a:lnTo>
                <a:lnTo>
                  <a:pt x="321733" y="2438400"/>
                </a:lnTo>
                <a:lnTo>
                  <a:pt x="931333" y="2269067"/>
                </a:lnTo>
                <a:lnTo>
                  <a:pt x="1430867" y="2277534"/>
                </a:lnTo>
                <a:lnTo>
                  <a:pt x="1769533" y="2345267"/>
                </a:lnTo>
                <a:lnTo>
                  <a:pt x="2040467" y="2540000"/>
                </a:lnTo>
                <a:lnTo>
                  <a:pt x="2252133" y="2768600"/>
                </a:lnTo>
                <a:lnTo>
                  <a:pt x="2387600" y="3031067"/>
                </a:lnTo>
                <a:lnTo>
                  <a:pt x="2540000" y="3488267"/>
                </a:lnTo>
                <a:lnTo>
                  <a:pt x="2599267" y="3852334"/>
                </a:lnTo>
                <a:lnTo>
                  <a:pt x="2624667" y="4165600"/>
                </a:lnTo>
                <a:lnTo>
                  <a:pt x="4055533" y="685800"/>
                </a:lnTo>
                <a:lnTo>
                  <a:pt x="2785533" y="0"/>
                </a:lnTo>
              </a:path>
            </a:pathLst>
          </a:custGeom>
          <a:solidFill>
            <a:schemeClr val="accent6">
              <a:alpha val="54000"/>
            </a:schemeClr>
          </a:solidFill>
          <a:ln>
            <a:solidFill>
              <a:schemeClr val="bg1">
                <a:alpha val="5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/>
          <p:cNvCxnSpPr>
            <a:stCxn id="15" idx="13"/>
          </p:cNvCxnSpPr>
          <p:nvPr/>
        </p:nvCxnSpPr>
        <p:spPr>
          <a:xfrm flipH="1">
            <a:off x="4673603" y="228600"/>
            <a:ext cx="2639210" cy="249766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0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13969" cy="762000"/>
          </a:xfrm>
        </p:spPr>
        <p:txBody>
          <a:bodyPr/>
          <a:lstStyle/>
          <a:p>
            <a:r>
              <a:rPr lang="en-US" dirty="0" smtClean="0"/>
              <a:t>Northwestern Medicine Chicago Proton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3" name="Picture 3" descr="C:\Users\mark.pankuch\Desktop\2015 SEE Meeting\Chicago-Proton-Therapy-abou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0" r="2618"/>
          <a:stretch/>
        </p:blipFill>
        <p:spPr bwMode="auto">
          <a:xfrm>
            <a:off x="228598" y="1524000"/>
            <a:ext cx="8638391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04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looks bright!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Future development should be focused on Pencil Beam technology</a:t>
            </a:r>
          </a:p>
          <a:p>
            <a:endParaRPr lang="en-US" sz="2800" dirty="0" smtClean="0"/>
          </a:p>
          <a:p>
            <a:r>
              <a:rPr lang="en-US" sz="2800" dirty="0" smtClean="0"/>
              <a:t>Several things can be improved</a:t>
            </a:r>
          </a:p>
          <a:p>
            <a:pPr lvl="1"/>
            <a:r>
              <a:rPr lang="en-US" sz="2800" dirty="0" smtClean="0"/>
              <a:t>Range uncertainty</a:t>
            </a:r>
          </a:p>
          <a:p>
            <a:pPr lvl="1"/>
            <a:r>
              <a:rPr lang="en-US" sz="2800" dirty="0" smtClean="0"/>
              <a:t>Delivery system </a:t>
            </a:r>
          </a:p>
          <a:p>
            <a:pPr lvl="1"/>
            <a:r>
              <a:rPr lang="en-US" sz="2800" dirty="0" smtClean="0"/>
              <a:t>Pencil Spot size </a:t>
            </a:r>
          </a:p>
          <a:p>
            <a:pPr lvl="1"/>
            <a:r>
              <a:rPr lang="en-US" sz="2800" dirty="0" smtClean="0"/>
              <a:t>Cost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22186" y="137160"/>
            <a:ext cx="7713969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kern="1200" spc="-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With some more work…….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84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6036304" y="4611189"/>
            <a:ext cx="3048000" cy="1005840"/>
          </a:xfrm>
          <a:prstGeom prst="wedgeEllipseCallout">
            <a:avLst>
              <a:gd name="adj1" fmla="val -105472"/>
              <a:gd name="adj2" fmla="val -931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Improved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Imaging Methods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Range Uncertainty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19200"/>
            <a:ext cx="7049689" cy="4093029"/>
          </a:xfrm>
        </p:spPr>
        <p:txBody>
          <a:bodyPr/>
          <a:lstStyle/>
          <a:p>
            <a:r>
              <a:rPr lang="en-US" sz="2400" dirty="0" smtClean="0"/>
              <a:t>Patient anatomical changes</a:t>
            </a:r>
          </a:p>
          <a:p>
            <a:pPr lvl="1"/>
            <a:r>
              <a:rPr lang="en-US" sz="2000" dirty="0" smtClean="0"/>
              <a:t>Set-up variances</a:t>
            </a:r>
          </a:p>
          <a:p>
            <a:pPr lvl="1"/>
            <a:r>
              <a:rPr lang="en-US" sz="2000" dirty="0" smtClean="0"/>
              <a:t>Changes in particle path length</a:t>
            </a:r>
          </a:p>
          <a:p>
            <a:pPr lvl="2"/>
            <a:r>
              <a:rPr lang="en-US" sz="2000" dirty="0" smtClean="0"/>
              <a:t>Weight loss  / Weight Gain</a:t>
            </a:r>
          </a:p>
          <a:p>
            <a:pPr lvl="2"/>
            <a:r>
              <a:rPr lang="en-US" sz="2000" dirty="0" smtClean="0"/>
              <a:t>Target response to radiation</a:t>
            </a:r>
          </a:p>
          <a:p>
            <a:pPr lvl="1"/>
            <a:r>
              <a:rPr lang="en-US" sz="2000" dirty="0" smtClean="0"/>
              <a:t>Motion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Inaccurate Range calculation</a:t>
            </a:r>
          </a:p>
          <a:p>
            <a:pPr lvl="1"/>
            <a:r>
              <a:rPr lang="en-US" sz="2000" dirty="0"/>
              <a:t>Errors in the conversion for HU to Stopping Powers</a:t>
            </a:r>
          </a:p>
          <a:p>
            <a:pPr lvl="2"/>
            <a:r>
              <a:rPr lang="en-US" sz="2000" dirty="0"/>
              <a:t>Trying to use X-ray as a spectrometer</a:t>
            </a:r>
          </a:p>
          <a:p>
            <a:pPr lvl="2"/>
            <a:r>
              <a:rPr lang="en-US" sz="2000" dirty="0" smtClean="0"/>
              <a:t>X-Ray </a:t>
            </a:r>
            <a:r>
              <a:rPr lang="en-US" sz="2000" dirty="0"/>
              <a:t>Beam </a:t>
            </a:r>
            <a:r>
              <a:rPr lang="en-US" sz="2000" dirty="0" smtClean="0"/>
              <a:t>hardening</a:t>
            </a:r>
          </a:p>
          <a:p>
            <a:pPr lvl="2"/>
            <a:r>
              <a:rPr lang="en-US" sz="2000" dirty="0" smtClean="0"/>
              <a:t>Potential for inter-human tissue variability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Multiply 4"/>
          <p:cNvSpPr/>
          <p:nvPr/>
        </p:nvSpPr>
        <p:spPr>
          <a:xfrm>
            <a:off x="533400" y="1524000"/>
            <a:ext cx="3124200" cy="533400"/>
          </a:xfrm>
          <a:prstGeom prst="mathMultiply">
            <a:avLst/>
          </a:prstGeom>
          <a:solidFill>
            <a:srgbClr val="FF0000">
              <a:alpha val="51000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Callout 5"/>
          <p:cNvSpPr/>
          <p:nvPr/>
        </p:nvSpPr>
        <p:spPr>
          <a:xfrm>
            <a:off x="6066784" y="518160"/>
            <a:ext cx="3048000" cy="1005840"/>
          </a:xfrm>
          <a:prstGeom prst="wedgeEllipseCallout">
            <a:avLst>
              <a:gd name="adj1" fmla="val -109270"/>
              <a:gd name="adj2" fmla="val 10987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treatment Volumetric Imaging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066784" y="2373383"/>
            <a:ext cx="3048000" cy="1005840"/>
          </a:xfrm>
          <a:prstGeom prst="wedgeEllipseCallout">
            <a:avLst>
              <a:gd name="adj1" fmla="val -182972"/>
              <a:gd name="adj2" fmla="val 4169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Faster Delivery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Variable Spot Size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163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On-Board Imaging  /  </a:t>
            </a:r>
            <a:r>
              <a:rPr lang="en-US" dirty="0"/>
              <a:t>I</a:t>
            </a:r>
            <a:r>
              <a:rPr lang="en-US" dirty="0" smtClean="0"/>
              <a:t>n-room Imaging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" y="1904999"/>
            <a:ext cx="3852693" cy="394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5839" y="14478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800" spc="-50" dirty="0" smtClean="0">
                <a:solidFill>
                  <a:srgbClr val="000000"/>
                </a:solidFill>
              </a:rPr>
              <a:t>2-D Planar Image</a:t>
            </a:r>
            <a:endParaRPr lang="en-US" sz="2800" spc="-50" dirty="0">
              <a:solidFill>
                <a:srgbClr val="000000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-2218" r="51359" b="2218"/>
          <a:stretch/>
        </p:blipFill>
        <p:spPr bwMode="auto">
          <a:xfrm>
            <a:off x="4771383" y="1904999"/>
            <a:ext cx="4952736" cy="394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4" t="-2218" b="2218"/>
          <a:stretch/>
        </p:blipFill>
        <p:spPr bwMode="auto">
          <a:xfrm>
            <a:off x="-677430" y="1905058"/>
            <a:ext cx="5195338" cy="394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15000" y="14478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800" spc="-50" dirty="0">
                <a:solidFill>
                  <a:srgbClr val="000000"/>
                </a:solidFill>
              </a:rPr>
              <a:t>3</a:t>
            </a:r>
            <a:r>
              <a:rPr lang="en-US" sz="2800" spc="-50" dirty="0" smtClean="0">
                <a:solidFill>
                  <a:srgbClr val="000000"/>
                </a:solidFill>
              </a:rPr>
              <a:t>-D Volumetric Image</a:t>
            </a:r>
            <a:endParaRPr lang="en-US" sz="2800" spc="-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7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On-Board Imaging  /  </a:t>
            </a:r>
            <a:r>
              <a:rPr lang="en-US" dirty="0"/>
              <a:t>I</a:t>
            </a:r>
            <a:r>
              <a:rPr lang="en-US" dirty="0" smtClean="0"/>
              <a:t>n-room Imaging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848599" cy="471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79" y="1402080"/>
            <a:ext cx="8251965" cy="4688023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0591"/>
            <a:ext cx="9205606" cy="4191000"/>
          </a:xfr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5" r="4100"/>
          <a:stretch/>
        </p:blipFill>
        <p:spPr bwMode="auto">
          <a:xfrm>
            <a:off x="852069" y="1293184"/>
            <a:ext cx="7501467" cy="525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27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data:image/jpeg;base64,/9j/4AAQSkZJRgABAQAAAQABAAD/2wCEAAkGBxQTEhIRExIWFBQUFhQYFRYXExcWGRgcGBYYFxcVGBUZHTQgGBslGxcXIT0hJikrLy4uGh8zODMtNyotLisBCgoKDQwNDw8NFCsZFBk3KywsLCsuKywrKysrKysrKysrKyw3KysrKysrKysrKysrKysrKysrKysrKysrKysrK//AABEIAJ8BPQMBIgACEQEDEQH/xAAcAAEAAgMBAQEAAAAAAAAAAAAABQYDBAcCAQj/xABPEAABBAADAwYFDgwGAQUAAAABAAIDEQQSIQUGMRMiQVFhcTIzQoGTBxQWI1JUcnORkqGxstEVJDREVWJjgpTB0tNDU3Sis/DCZIOEo+H/xAAWAQEBAQAAAAAAAAAAAAAAAAAAAQL/xAAWEQEBAQAAAAAAAAAAAAAAAAAAEQH/2gAMAwEAAhEDEQA/AO4oiICIiAiIgIiICIiAiIgItLaO1oIBc00cd8MzwCe4cSoLE7/YRoJZyspHQ2ItvuMmUV22gtSLnuI9UWQ+LwoA/aTa/NY0j6Vo4rfrGO8DkYx8W55+Uvr6Eg6gqDtPfWeDFYiLk45I43tDRZY+sjHHn6g6uPQO9VubePGu44uQfBbEz7LL+lRr3FznOc5z3ONuc42SaA1PcAPMrB1HZm+uFlprnmF58mUZRfUJPAJ7LtWIFcLIvQrb2ftOeAjkZnMA8i80fdyZ0A7qPakHakVC2Z6oRsNxEOn+ZEb6OJjOo8xcrhsnasWJjEsLw9lkXRGo0IIIsEKDdREQEREBERAREQEREBERAREQEREBERAREQEREBERAREQF8JX1c137286SV+FYaijNPom5HVq136ouq6T3BBN7Y39hZbcO3l3cM15Yx+/Vu/dBHaFTtp7x4qcnNO5jfcQ3EPnA5z86uxRS8vkAoE6ngOk9w4lVH3ILLq5x4npPeeJX1SWE3exctFmGfR8qSogO8POb/apzC+p9O4e2Txxnqax0v0kt18yCor6ug4b1OoB4yaaQ/CbGPMGAH5SVKwbnYJor1u13xhdJ9slKrk0krW+E4DvIH1pFK1wtrg4dYII+ULs2G2FhozceGhYetsLGn5QFRNqbr4mbG4gsiDInPBEjyAyuTYDlaOc42D0AacUqKst/ZOxZ8TRhjtl+MccsY7cx1d+6Cr5sfcbDxc6X8Yf+u0ZB3RcPObParS1taDQBKqobG3CijOed3Lu9yRliH7l8/8AeJHYFbYow0BrQGtAoACgB1ADgvaKAiIgIiICIiAiIgIiICIiAiIgIiICIiAiIgIiICIiAiIgLh+1ZScdio6JLsTII6FlxLqy113/AN0XcFwfeUfjmLv/AD5ftWrgu2xtwXPAdinll/4UZF9z5P5N4dauWzdiYeDxMLGGqLg23mvdPPOd5yuYbE38xMADH1iGD3biJAOyTXN+8L7Vedmb94OXKDLyLz5Moya9WfwCe4qCzIvLHggEEEHgRqD516QEREBERAREQEREBERAREQEREBERAREQEREBERAREQEREBERAREQEREBERAXPN/90Hve7F4cF7nVysQq9BXKM6zQFjp4jt6GgKD87NN8EK7Rt3dDC4q3OZych4yx015NeVpT/OCqRtf1O8THZhc2dvV4uT5DzXfKO5WiqYTFyRaRSyRa3UcjmDzhpo+dT+B38xsehkZMP2kYv5Y8qgsfgZYPHxPi7XsIb8/wfpWu1wOoNjs1RF8wvqnyjxuFY7tjlLT81zaPzlMYT1S8K7w45oz2sa4fKxxXLESK7G3f3AH84rvilH1sW3DvbgXVWMg16DMxp+Qm1xFfD2pB36PacLtWzRkdkjT/NbDJmng4HuIK/OroGnixp/dCDDsHkgeYJB+jUX515MdS6n6kv5LMOqd1ejjUF3REQEREBERARF8BQfUQFEBERAREQEREBERAREQEREBERAReXvAFk0BxJVC3m3sztc2FxbGGlxkaQ18jRxMZd4uPWjKe5t2CgnNubwkOMOHp0gNSPIJji04GvDf+oD3kdMRsXeQx4Yx5nYjE8riAA52oaJnta+RwFMZpwAs9A0VR2XyzpHPGWNjM7c2UhjGgkOyNJHOsWbvrcfIG7sbaMZlMMLfay17+VLrMjgWZnHTnXynhE8egKi6bmTyPdi+VlMhErKsUG3EwlrGjwW2eCs6q25PhYz42P8A4WK0qD44XoVE43djCS6vw0RPWGBrvnNoqXXl7gASTQHEoKZivUzwrr5N80XdJnH/ANgJ+lR0/qXmjkxevRniB+lrh9Sy7f8AVKY08lg4xiH9MhOWIdx4vPdQ7VTcVtPHTEumxcwBPgR+1sHYAzU8eklUTU/qb4weDJh3jtdJGfkyO+taEu5GPbf4uHfBmjP2iCtGPBSH/EkN9Ilffn533rfwmIxERDo8XNpxt7pBp0Oa+xXcAUGod1cd04OX50R+p68HdvGDjhJvmg/UVcdj7+SscGYuMFh/xY2kEdRdHZsdo+RX3CYtkrWyRuD2OFhwNgoOJexzF+9ZvRu+5dF9TPASQ4eVssboyZi4BwokcnGLo9oPyK3ooCIiAiIgIvL3ACyaA4nqVC3n3tzNc2F1RBpdyjTldI0ceScdGR8AZT102zRQTm294srnQYenyA0951ZF2O15z/1B566YvZO8LosOY87sRiTLPQeeAErgHyuApjOoAWaoDqpmAEr5BI0tjZGZAXEHKxtOacodVuunHNfW48Grf2LtKJ0roYW2zK55lJ1keCzM7hzvDGv0AUqLnuZPK5+L5WQyHNEeprczLLWN8lvZqeskq0KrbmeMxffD/wAatKgIiICIiAiIgIiICIiAiIgLV2htCOFhkleGNFCz1k0ABxJJ0AGpWttvbLMO0XbpHA8nG2i51dnQ3hbjoFSsfiXOPL4h9vOkbBZZGS002JtW55151ZjrwGiDDvJvGZjT+ZEHZeSOupGhmo091GxEDQBtx00hMLg3PAmxDnMZbSBfPkdlB1oA8cwFdFhoaNTmwOy+SjdiJxmc1jncloQKLnAHjZ14WReup1UTi8e+aVtk6vIGhIALW0A3Umw52mU3p1cyjLtPaZlaWNbkja3SOgKADnWa00DR1AXx4OWXdVtTs6+RffH/ANP0EUBr310N0CjM15g0g8LOhokSkVlFF1aiq7LNvUluoBy7aH+C+9B08gePEnXu6r1cQ6PuT4WM+Nj/AOFitKq25PhYz42P/hYrSoC5d6oW8bpnOwUJpjXVK4Gs5HFlV4I0vrOiuG8u9eHw0clzx8s1rskecFxdWgyjXjS47gZ22M1uNanI51kmybrrVwSmBwORoAb9DSpXC4TXhRqzWhA7jp8i0mYxlAZJdeqGThpwodVqVgx4LdI53ZifzeQ0Ow1xAVR99bA68AOBGgPwh0L4cOejm9nX2gL0/aMYOvKNA4l8Mrarg11tpeGbWgecrZ47HAcoAb9zqbpBqYnCt4cb4dh7h0Lf3B2k6HE+tteSmstB4NeATY76I7wF5nIIOUWCL04WOOvyfSoPEzmOSOUHKWSMdp2Frj/NQdtRfAV9UUREQFq7Qx8cLDJI4Na2rJviTQAA1JJIFDUrW21tqPDgA86RwPJxtIzvrqB4AdLjoFSdo4hzrnncOUqo2NstjJBpsY4ufr4dWewaIMW8u8ZmNP5kQfl5I0QbFgzixmdWohB0FFxHRC4XCueOWne5kXNoeVISAfJ7bAroJDQBqfeA2YYofXGJBe+Njncnxri6jxt2vCyL11OqjsXjJJpad3t5pIaOaKAy2eL+g3p1cyj7tTavKNDGAMjGgjFAAAOdmdXUGjTgLu+Dln3Vb+Mntid9qLh2a6fU3S4eN3MYG687U3dEtfXA051cKI1HSbeLHupu07EGR5l5CJzXML/LeSWFwa4usUWEEgkakAk25Bat25MTnxD8PDG+N5jAfJK6MOLGlrgwCN2YA6XwvheqnfXOP97Yb+Kk/sKLi3aygNbtGRrQAA1ryAAOAAD6AXv2Pu/SUvpXf1oJH1zj/e2G/ipP7Ceucf72w38VJ/YUb7HnfpOX0rv609j7v0nL6V39aCS9c4/3thv4qT+ynrnH+9sN/FSf2FG+x536Sl9K7+tPY+79Jy+ld/WgkvXOP97Yb+Kk/sJ65x/vbDfxUn9hRvsfd+k5fSu/rVR25jJBiPWmHxssrgDyx5V+lg5Y4gH8554lx5rACXdSCfxO/M4lfh24eF8jOaXMne9mer5HWMFz61NaNGriOBt2wccZ8NBO5oa6WNjy0EkAuAJAJGoVD2DhBG1ttjD6nzGNmUX65eNOngGi+nKFcdzPyDCfEx/ZCgmkREBV7bW8YY4wwASTCs12GRA628ji6uDBqdLoarU29tt73PggJjDSWyTVrY4siHX1vOg6LOorxflPIQtAIALnOshgddOJOsjyQdL7SesPssuRx4zYiQWSSA52vFx4RxgnhwHAAnjkw+Fpxkec8h6fJaPcsafBHbxPT0AesJhRGNLJOrnu1c49bj/LgOAACzqo0du/k0/xT/snsVIjPOaBoBI8a0NA2Jp0ceaOtzgCeBs+1q8bc/Jp/in/AGSqNEacy9BmOh08iMjMRVdHMDgG6Cmg84rzisUwZml4F00AElzieUGUNskNs63mvS78Ebu7mKfyzeTiLjyUlNc4R6XCM+pJAOUa5bNg2da1DEG5gRRI4VWtPGtAZjrVUR0GtGKX3WaeXaeuKQdlt9bjjfHr0+4Bb91sNi5Dig2ePD+2R58kfKuvkWeC95AAr9U6qfi3UjOs82IxJ6pZnZPRR0z6Fq7jmzi3DVplaAeglsTGuAPTRBB7RStSgp2/G7rBs+duFhjjcwCRobG1oPJnMQaGtgFcowO0srmOkNNfQa7IQL9yWnnNPeu27640w4HFSAW4RPDe9wyj61wfAbMkknga9+ZlgluX3FG/Cs//AKqLS7bLG6k6Cqprj19AHcpvYW1opSRG8Z6HXYA6SwjN9HnVW3iDQXcmC3VtlouqBs6jTXrUZhNssFMlcHng05aks9DXRiwePDVEdNmf2/vWef2f98y0MUxrhTmtIqgHNBvjlHmI4LW2TNI6O3XYuiW2dOB6gSDRWfE6HznV1dY0AVEdiNnQ0SIms8I83mHUDpYR1qBxGBLpGRskkt0jGi3l4Flosh133Wp3aeJayMk2aB+gNOl8OrQKD3HjM+Pwz3XRkzVZN5cztR0AVoK6AoOwNgx7BpNh5+rPE+E+dzXOB+QLGza+Mb43Zxd1mDERSD5JCw/QrCiioGTeyBmkzJ4T+0w0tfPa0t+laeO3yif7Xg3xzyEAkh1sjBPhPI1J08Eanpoarzt3br3ukw8BLAw5ZJvKDtLjjaRxri86C9LPCu5Aw8nCwB1W55FhoJPOcbzSOJB0vXiSOmj1NNkcbLpsRJrqec6us8IowejgOizx94bC07lHnNJ0Guawe5YOgdvE9PUMmFwwYDRJJ1c4m3OPWT/IaDgFmRGjt38mxHxUn2SqYCOUAAoDMOAGgyA+ENB1ucATwNmo1c9u/k0/xUn2SqW59SDXKK0BoDyCLpwDdPIDmhumjQbcVgd4sdRuuNnRzSBYur0PhWa0J5g7HupsfDuweFc7DxEmGOyYmknmjiS21xT2wNaHBrhfDgbykeDlp3F2lEcGmrynqu7G90cWEw7JYnsDI2NzB0LxoK8Bj87TpwyCuoKC1/gPDe9ofQs+5PwHhve0PoWfcohm/wBgHaNxDc11ldcRB7eUpbh3hZ0GHz4mIfLRKDb/AAHhve0PoWfcn4Dw3vaH0LPuWoNvN/zMMP8A5TT/ACXr8MtP5xhR/wC6HfzCDZ/AeG97Q+hZ9yfgPDe9ofQs+5ap2mw/n0A7iz+byvPrqA+Fjg7unjb9mig3DsXDD82h9Cz7lzjYEOVw5uUCWXSqoGFgGnVYIV+bPgumaF3wpmv+05cy2ftyNnPMmcieZrWNOZ7iYWBrWjtdpfBBNT7RZA3O+yScQGMGrpHHFSUxo6ST8iuW5n5Bg/iIvsjRUfYWBBc2eWMNnd64cW5+UEZOIe0hhPDmtbw6b6yrxuZ+QYT4mP7IQZ9q7fw+Hc1kslPcLawNc97hdWGMBJF9i0pNt4h+mHwMjgfLne2BlfB1k8xYFP5enpX1BzyMvzS8oGh/LS5g0ktvN0EiyFrYbx8/wYfqet6Xxk/x0v2lo4bx8/wYfqeqjdREQaO3Pyaf4p/2T/3iqPhh7YwiyS4mxp5EbzT+7XNmPG7F5zeduD8Xn+Lf9RVT2fgLIeaaGyutxZylu5gyNaLM0mZrhl5wa4WS9wJRXnB4QucWtAsNaTrka1tS25/NGRmvCszr0AF3dN2t1jLTzmZFlAEtFkkrdPa2DjDDo0e6IH7xk93d09GunZTRqIHHPZ4CSd9nlX0OBsDtIBFyApBjw2HZG1rGNDGtFNa0AADsAWVEUFU9VCUN2dNfAmMHs9sbqucbGysHKSENLtGg1zW9xI5x83QF1nfHAcvgsRFrZYXNoXzmc9unTq0aLi2ztoSYqMF0UVuokgG8unBvAFXBP4eHPzgLJvt16tepb+F2KA62saCa1DACR00evzrBC7K4EaB3SGk1qa+js61NYeVvU4303VHpFE128PrVRmxELYwBzSKu+wa0XcWkno7NFDzygG7bevDnHgSfpcFt4vFHLowNs0RfHr0A7FBYjEHUkgdPfrfT3BBEb04h+QhhN2wcBwzAGhXYrJ6mez8+KEoHMhY4k9GaTmtbXUGh30qt46PlC0amyAABq4nyQOJJNLr25uxPWuHDDWd3OfQqjQAYOwAfLaip5ERQc9PjsV/qJP8AxWKLxsnwYvrkWU+OxX+ok/ksUfjZPgxfXIqjYRfV8QaW3D+LT/FSfZPb/MKlxmpWmyS4XYNe5cSHl3ZebMeN6Xyhue3R+LT/ABUnb5J6lWcJs85y/g0OIc4gvt9t5gZqZpLbWS3BrtSXOBRWps7Bl7WBoFjnHyWtbT+c40MjLPUHHXLQsnqO6e72Efg8K84eMl8THEgaEuFk+e7WrsHdEBgfMzK0AlsJOYuNUJMQ7/EfQHN1A7SBU/uh+Q4T4mP7IUH127GEOhw7CO5ag3F2cPBwULD7pjAxw7nNoj5VYkQU2b1OcNmLo5J4yejlOVb8yUOA81L5Fuc9gOuFm00z4Yxm+1zHkf7Vc0Qc+/AUzTUmz43t91h5Y7HCyRK1v0Er1HhMJn5MwSxuzZafhDKNeBzxggDtJCv618ThGv11Dhwc3Rw8/V2IIX2KxD/Bgd3xub9TiqNsLBxCQPa0ZhLIAS0XpEDV9QzOIPW49q6e2OYaZ2O7XMIP+00fkXMdkYmNtuugJ5gTebnckwFoaBqTYaGjW+3RBLQTBgzONAeuOgn87kAAA1JJoADUkq37q4d0eDw0b2lr2RRhzTVghosGtFGbt7vAZcRO13K5pXMje4FsQfI54IaNM9Ea2aJIB4q0ICIiCgy+Mn+Ol+0tHDePn+DB9T1vS+Mn+Ol+0tHDePn+DB9T1UbqIvmHikmeYoQCWmpJHA5I+w+7f+oD3kdIYcTz/aRHyr5GkCIVq3gS4nRrNdXHuFmgbRu/u42CpH0+UAAECmRivBiZ5I7eJ+QDc2PsaPDtIbznO8OR1F7z1ud2dAFAcAApJRRERAREQfCF+etr7NOCxMsPLiEtcSwOZYex2rHA1fDSh1L9DLnPqi7NAxMOJLeY5nJud1OBJZfVYJ+RMFN2XjcS7MZeTLBq1zWujcSOtp6OPGlYuXpt69B1eBpwJoHuWlMGgHKda6K6643pwWhPiCeaznHsoDttwWkbW0MY1oJJA1Juq4jjrxUa1z3a5co6C7V3eB5lJbJ2UHEySnO7UgVoObYoHp7ePctvFFoJygae5A7NL8yCV9TbYgdJJiX2TGQyO/dEAudXRQIHnK6Qq36n8RGDa48Xvkd8rqH0AKyLKiIiDnp8div9RJ/JYovGyfBi+uRZT47Ff6iT/wAVii8bJ8GL65FUbCIvOHY+Z5igAJBqSQi2RdPO1tzq8ga8LoIMWKId7SGcq+QECIeUODi48Gs63Hu1NBWXd/dtsOWSQNdK0ANoDJEK8CJvQP1uJ7qC39jbGjw7SG257qzyO1e89p6AOhooDoUkor4Qov2NYT3pB6Fn3KVRBFexrB+9IPQs+5PY1g/ekHoWfcpVEEV7GsH70g9Cz7k9jWD96QehZ9ylUQRXsawfvSD0LPuT2NYP3pB6Fn3KVRBFexrCe9IPQs+5fId2sKyRsrcOxrmG2U2mtNVmazwWurTMBalkQEREBEQoOfYuUNfiHOIDRNMSTwHOWjgy7l8QXsMekNB2hy5XU5w8i9dDrVXXAXHC7tME8k8juVt5fGwgZIyTeavKfflHh0VrfnF7sMlxT55Xl0bmsBhqmktBFvN89uvg8Ou9FRB7L2e/F6tJjw5APKis0vZF7lv7T5vuldMBg2QsEcbGsa26a0UNTZPeSSb6SVnApfVAREQEREBERAWOaFrwWvaHNPEOAIPeDxWREEY7d7Cm/wAVh1/ZM+5VvaO4ILvaHtjYSDkLSQ34JHR9Su6IKTgtypGAh0zTfRTq8EhecRuTK40JmNaeJDSSBr4I4Xr0q8IrRr4HCtijZE3wWNDRrfDrK2ERQERCg51PK1kmLe4hrWzykkmgBzeJWLDFxkkLo3RgtiLc2hLefTy3i29dDrXGuCtOD3XYJ5Z5HGTNIXxsIpjCa52Xy36eEeHQBqTk2hu42fEcrK4uiLGtMNDK4tz6vPFzed4PDTW1RX9m4B+KrKTHhzXto0dJrwivg39p283rF0wGCZCwRxtDWjoHabJPWSdSTqSs7GgAACgNAOrsXpQEREBERAREQEREBERAREQEREH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762000" y="-1205973"/>
            <a:ext cx="432435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20"/>
          <a:stretch/>
        </p:blipFill>
        <p:spPr bwMode="auto">
          <a:xfrm>
            <a:off x="600075" y="4419599"/>
            <a:ext cx="795655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-227540"/>
            <a:ext cx="8229600" cy="1143000"/>
          </a:xfrm>
        </p:spPr>
        <p:txBody>
          <a:bodyPr/>
          <a:lstStyle/>
          <a:p>
            <a:r>
              <a:rPr lang="en-US" dirty="0" smtClean="0"/>
              <a:t>Proton </a:t>
            </a:r>
            <a:r>
              <a:rPr lang="en-US" dirty="0" smtClean="0"/>
              <a:t>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982028"/>
            <a:ext cx="9956800" cy="4709160"/>
          </a:xfrm>
        </p:spPr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Using transmission protons to directly </a:t>
            </a:r>
            <a:r>
              <a:rPr lang="en-US" sz="2000" dirty="0" smtClean="0">
                <a:solidFill>
                  <a:srgbClr val="000000"/>
                </a:solidFill>
              </a:rPr>
              <a:t>reconstruct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Proton Radiographs (Positioning AND Pre-treatment Range verification)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Precursor to v</a:t>
            </a:r>
            <a:r>
              <a:rPr lang="en-US" sz="2000" dirty="0" smtClean="0">
                <a:solidFill>
                  <a:srgbClr val="000000"/>
                </a:solidFill>
              </a:rPr>
              <a:t>olumetric Stopping </a:t>
            </a:r>
            <a:r>
              <a:rPr lang="en-US" sz="2000" dirty="0" smtClean="0">
                <a:solidFill>
                  <a:srgbClr val="000000"/>
                </a:solidFill>
              </a:rPr>
              <a:t>Power </a:t>
            </a:r>
            <a:r>
              <a:rPr lang="en-US" sz="2000" dirty="0" smtClean="0">
                <a:solidFill>
                  <a:srgbClr val="000000"/>
                </a:solidFill>
              </a:rPr>
              <a:t>maps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0400" y="4149723"/>
            <a:ext cx="1885950" cy="472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rved Left Arrow 6"/>
          <p:cNvSpPr/>
          <p:nvPr/>
        </p:nvSpPr>
        <p:spPr>
          <a:xfrm rot="10800000">
            <a:off x="2628265" y="2469513"/>
            <a:ext cx="2162175" cy="2041208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9" y="2251285"/>
            <a:ext cx="8436702" cy="474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17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 Proton tomography required in every room??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028" name="Picture 4" descr="https://www.casimaging.com.au/wp-content/uploads/2015/08/maru_ct_0041-960x53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6809"/>
            <a:ext cx="3027759" cy="168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204960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 smtClean="0"/>
              <a:t>Standard CT</a:t>
            </a:r>
            <a:endParaRPr lang="en-US" sz="1850" spc="-5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86" y="2506809"/>
            <a:ext cx="3179914" cy="178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96843" y="204181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 smtClean="0"/>
              <a:t>Proton</a:t>
            </a:r>
            <a:r>
              <a:rPr lang="en-US" sz="1850" spc="-50" dirty="0" smtClean="0"/>
              <a:t> CT</a:t>
            </a:r>
            <a:endParaRPr lang="en-US" sz="1850" spc="-50" dirty="0"/>
          </a:p>
        </p:txBody>
      </p:sp>
      <p:pic>
        <p:nvPicPr>
          <p:cNvPr id="10" name="Picture 4" descr="https://www.casimaging.com.au/wp-content/uploads/2015/08/maru_ct_0041-960x53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3" y="4818747"/>
            <a:ext cx="3027759" cy="168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03742" y="651460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 smtClean="0"/>
              <a:t>Dual Energy</a:t>
            </a:r>
            <a:r>
              <a:rPr lang="en-US" sz="1850" spc="-50" dirty="0" smtClean="0"/>
              <a:t> CT</a:t>
            </a:r>
            <a:endParaRPr lang="en-US" sz="1850" spc="-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30" y="1088487"/>
            <a:ext cx="1857375" cy="11715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67521" y="224856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 smtClean="0"/>
              <a:t>Proton radiograph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 smtClean="0"/>
              <a:t>CT Corrections</a:t>
            </a:r>
            <a:endParaRPr lang="en-US" sz="1850" spc="-5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57200" y="4572000"/>
            <a:ext cx="7848599" cy="76201"/>
          </a:xfrm>
          <a:prstGeom prst="straightConnector1">
            <a:avLst/>
          </a:prstGeom>
          <a:ln w="117475">
            <a:solidFill>
              <a:schemeClr val="accent3">
                <a:lumMod val="75000"/>
              </a:schemeClr>
            </a:solidFill>
            <a:tailEnd type="arrow"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tx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72440" y="4610100"/>
            <a:ext cx="5491646" cy="38278"/>
          </a:xfrm>
          <a:prstGeom prst="straightConnector1">
            <a:avLst/>
          </a:prstGeom>
          <a:ln w="117475">
            <a:solidFill>
              <a:srgbClr val="0070C0"/>
            </a:solidFill>
            <a:tailEnd type="arrow"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tx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57200" y="4610100"/>
            <a:ext cx="6858000" cy="20735"/>
          </a:xfrm>
          <a:prstGeom prst="straightConnector1">
            <a:avLst/>
          </a:prstGeom>
          <a:ln w="117475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tx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5240" y="492607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400" b="1" spc="-50" dirty="0" smtClean="0">
                <a:solidFill>
                  <a:srgbClr val="000000"/>
                </a:solidFill>
              </a:rPr>
              <a:t>Approximation</a:t>
            </a:r>
            <a:endParaRPr lang="en-US" sz="2400" b="1" spc="-5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28454" y="48006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400" b="1" spc="-50" dirty="0" smtClean="0">
                <a:solidFill>
                  <a:srgbClr val="000000"/>
                </a:solidFill>
              </a:rPr>
              <a:t>Truth</a:t>
            </a:r>
            <a:endParaRPr lang="en-US" sz="2400" b="1" spc="-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5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4" grpId="0"/>
      <p:bldP spid="25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228600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Moving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709160"/>
          </a:xfrm>
        </p:spPr>
        <p:txBody>
          <a:bodyPr>
            <a:normAutofit/>
          </a:bodyPr>
          <a:lstStyle/>
          <a:p>
            <a:r>
              <a:rPr lang="en-US" sz="2400" dirty="0"/>
              <a:t>Temporal dependencies of the PBS delivery system </a:t>
            </a:r>
            <a:r>
              <a:rPr lang="en-US" sz="2400" dirty="0" smtClean="0"/>
              <a:t>need </a:t>
            </a:r>
            <a:r>
              <a:rPr lang="en-US" sz="2400" dirty="0"/>
              <a:t>to be understood when </a:t>
            </a:r>
            <a:r>
              <a:rPr lang="en-US" sz="2400" dirty="0" smtClean="0"/>
              <a:t>there may be motion</a:t>
            </a:r>
          </a:p>
          <a:p>
            <a:endParaRPr lang="en-US" sz="2400" dirty="0"/>
          </a:p>
          <a:p>
            <a:pPr lvl="1"/>
            <a:r>
              <a:rPr lang="en-US" sz="2400" dirty="0" smtClean="0"/>
              <a:t>Lateral </a:t>
            </a:r>
            <a:r>
              <a:rPr lang="en-US" sz="2400" dirty="0" smtClean="0"/>
              <a:t>Spread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Longitudinal Spread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How long each takes</a:t>
            </a:r>
          </a:p>
          <a:p>
            <a:pPr marL="13716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048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42" y="12227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Moving Target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3525982" y="2971800"/>
            <a:ext cx="2438400" cy="365760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4208734" y="1951074"/>
            <a:ext cx="1072896" cy="1020726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678382" y="3200400"/>
            <a:ext cx="975360" cy="1871330"/>
          </a:xfrm>
          <a:prstGeom prst="ellipse">
            <a:avLst/>
          </a:prstGeom>
          <a:solidFill>
            <a:srgbClr val="D558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873198" y="3200400"/>
            <a:ext cx="975360" cy="1871330"/>
          </a:xfrm>
          <a:prstGeom prst="ellipse">
            <a:avLst/>
          </a:prstGeom>
          <a:solidFill>
            <a:srgbClr val="D558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591297" y="4604657"/>
            <a:ext cx="1769581" cy="1057180"/>
          </a:xfrm>
          <a:custGeom>
            <a:avLst/>
            <a:gdLst>
              <a:gd name="connsiteX0" fmla="*/ 195943 w 1382485"/>
              <a:gd name="connsiteY0" fmla="*/ 947057 h 947057"/>
              <a:gd name="connsiteX1" fmla="*/ 326571 w 1382485"/>
              <a:gd name="connsiteY1" fmla="*/ 707571 h 947057"/>
              <a:gd name="connsiteX2" fmla="*/ 544285 w 1382485"/>
              <a:gd name="connsiteY2" fmla="*/ 544286 h 947057"/>
              <a:gd name="connsiteX3" fmla="*/ 772885 w 1382485"/>
              <a:gd name="connsiteY3" fmla="*/ 435429 h 947057"/>
              <a:gd name="connsiteX4" fmla="*/ 1110343 w 1382485"/>
              <a:gd name="connsiteY4" fmla="*/ 326571 h 947057"/>
              <a:gd name="connsiteX5" fmla="*/ 1382485 w 1382485"/>
              <a:gd name="connsiteY5" fmla="*/ 283029 h 947057"/>
              <a:gd name="connsiteX6" fmla="*/ 1371600 w 1382485"/>
              <a:gd name="connsiteY6" fmla="*/ 130629 h 947057"/>
              <a:gd name="connsiteX7" fmla="*/ 1099457 w 1382485"/>
              <a:gd name="connsiteY7" fmla="*/ 108857 h 947057"/>
              <a:gd name="connsiteX8" fmla="*/ 566057 w 1382485"/>
              <a:gd name="connsiteY8" fmla="*/ 0 h 947057"/>
              <a:gd name="connsiteX9" fmla="*/ 272143 w 1382485"/>
              <a:gd name="connsiteY9" fmla="*/ 10886 h 947057"/>
              <a:gd name="connsiteX10" fmla="*/ 65314 w 1382485"/>
              <a:gd name="connsiteY10" fmla="*/ 97971 h 947057"/>
              <a:gd name="connsiteX11" fmla="*/ 0 w 1382485"/>
              <a:gd name="connsiteY11" fmla="*/ 424543 h 947057"/>
              <a:gd name="connsiteX12" fmla="*/ 76200 w 1382485"/>
              <a:gd name="connsiteY12" fmla="*/ 892629 h 94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2485" h="947057">
                <a:moveTo>
                  <a:pt x="195943" y="947057"/>
                </a:moveTo>
                <a:lnTo>
                  <a:pt x="326571" y="707571"/>
                </a:lnTo>
                <a:lnTo>
                  <a:pt x="544285" y="544286"/>
                </a:lnTo>
                <a:lnTo>
                  <a:pt x="772885" y="435429"/>
                </a:lnTo>
                <a:lnTo>
                  <a:pt x="1110343" y="326571"/>
                </a:lnTo>
                <a:lnTo>
                  <a:pt x="1382485" y="283029"/>
                </a:lnTo>
                <a:lnTo>
                  <a:pt x="1371600" y="130629"/>
                </a:lnTo>
                <a:lnTo>
                  <a:pt x="1099457" y="108857"/>
                </a:lnTo>
                <a:lnTo>
                  <a:pt x="566057" y="0"/>
                </a:lnTo>
                <a:lnTo>
                  <a:pt x="272143" y="10886"/>
                </a:lnTo>
                <a:lnTo>
                  <a:pt x="65314" y="97971"/>
                </a:lnTo>
                <a:lnTo>
                  <a:pt x="0" y="424543"/>
                </a:lnTo>
                <a:lnTo>
                  <a:pt x="76200" y="892629"/>
                </a:lnTo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671416" y="4488852"/>
            <a:ext cx="1675166" cy="382774"/>
          </a:xfrm>
          <a:custGeom>
            <a:avLst/>
            <a:gdLst>
              <a:gd name="connsiteX0" fmla="*/ 195943 w 1382485"/>
              <a:gd name="connsiteY0" fmla="*/ 947057 h 947057"/>
              <a:gd name="connsiteX1" fmla="*/ 326571 w 1382485"/>
              <a:gd name="connsiteY1" fmla="*/ 707571 h 947057"/>
              <a:gd name="connsiteX2" fmla="*/ 544285 w 1382485"/>
              <a:gd name="connsiteY2" fmla="*/ 544286 h 947057"/>
              <a:gd name="connsiteX3" fmla="*/ 772885 w 1382485"/>
              <a:gd name="connsiteY3" fmla="*/ 435429 h 947057"/>
              <a:gd name="connsiteX4" fmla="*/ 1110343 w 1382485"/>
              <a:gd name="connsiteY4" fmla="*/ 326571 h 947057"/>
              <a:gd name="connsiteX5" fmla="*/ 1382485 w 1382485"/>
              <a:gd name="connsiteY5" fmla="*/ 283029 h 947057"/>
              <a:gd name="connsiteX6" fmla="*/ 1371600 w 1382485"/>
              <a:gd name="connsiteY6" fmla="*/ 130629 h 947057"/>
              <a:gd name="connsiteX7" fmla="*/ 1099457 w 1382485"/>
              <a:gd name="connsiteY7" fmla="*/ 108857 h 947057"/>
              <a:gd name="connsiteX8" fmla="*/ 566057 w 1382485"/>
              <a:gd name="connsiteY8" fmla="*/ 0 h 947057"/>
              <a:gd name="connsiteX9" fmla="*/ 272143 w 1382485"/>
              <a:gd name="connsiteY9" fmla="*/ 10886 h 947057"/>
              <a:gd name="connsiteX10" fmla="*/ 65314 w 1382485"/>
              <a:gd name="connsiteY10" fmla="*/ 97971 h 947057"/>
              <a:gd name="connsiteX11" fmla="*/ 0 w 1382485"/>
              <a:gd name="connsiteY11" fmla="*/ 424543 h 947057"/>
              <a:gd name="connsiteX12" fmla="*/ 76200 w 1382485"/>
              <a:gd name="connsiteY12" fmla="*/ 892629 h 947057"/>
              <a:gd name="connsiteX0" fmla="*/ 141514 w 1328056"/>
              <a:gd name="connsiteY0" fmla="*/ 947057 h 947057"/>
              <a:gd name="connsiteX1" fmla="*/ 272142 w 1328056"/>
              <a:gd name="connsiteY1" fmla="*/ 707571 h 947057"/>
              <a:gd name="connsiteX2" fmla="*/ 489856 w 1328056"/>
              <a:gd name="connsiteY2" fmla="*/ 544286 h 947057"/>
              <a:gd name="connsiteX3" fmla="*/ 718456 w 1328056"/>
              <a:gd name="connsiteY3" fmla="*/ 435429 h 947057"/>
              <a:gd name="connsiteX4" fmla="*/ 1055914 w 1328056"/>
              <a:gd name="connsiteY4" fmla="*/ 326571 h 947057"/>
              <a:gd name="connsiteX5" fmla="*/ 1328056 w 1328056"/>
              <a:gd name="connsiteY5" fmla="*/ 283029 h 947057"/>
              <a:gd name="connsiteX6" fmla="*/ 1317171 w 1328056"/>
              <a:gd name="connsiteY6" fmla="*/ 130629 h 947057"/>
              <a:gd name="connsiteX7" fmla="*/ 1045028 w 1328056"/>
              <a:gd name="connsiteY7" fmla="*/ 108857 h 947057"/>
              <a:gd name="connsiteX8" fmla="*/ 511628 w 1328056"/>
              <a:gd name="connsiteY8" fmla="*/ 0 h 947057"/>
              <a:gd name="connsiteX9" fmla="*/ 217714 w 1328056"/>
              <a:gd name="connsiteY9" fmla="*/ 10886 h 947057"/>
              <a:gd name="connsiteX10" fmla="*/ 10885 w 1328056"/>
              <a:gd name="connsiteY10" fmla="*/ 97971 h 947057"/>
              <a:gd name="connsiteX11" fmla="*/ 0 w 1328056"/>
              <a:gd name="connsiteY11" fmla="*/ 386443 h 947057"/>
              <a:gd name="connsiteX12" fmla="*/ 21771 w 1328056"/>
              <a:gd name="connsiteY12" fmla="*/ 892629 h 947057"/>
              <a:gd name="connsiteX0" fmla="*/ 272142 w 1328056"/>
              <a:gd name="connsiteY0" fmla="*/ 707571 h 892629"/>
              <a:gd name="connsiteX1" fmla="*/ 489856 w 1328056"/>
              <a:gd name="connsiteY1" fmla="*/ 544286 h 892629"/>
              <a:gd name="connsiteX2" fmla="*/ 718456 w 1328056"/>
              <a:gd name="connsiteY2" fmla="*/ 435429 h 892629"/>
              <a:gd name="connsiteX3" fmla="*/ 1055914 w 1328056"/>
              <a:gd name="connsiteY3" fmla="*/ 326571 h 892629"/>
              <a:gd name="connsiteX4" fmla="*/ 1328056 w 1328056"/>
              <a:gd name="connsiteY4" fmla="*/ 283029 h 892629"/>
              <a:gd name="connsiteX5" fmla="*/ 1317171 w 1328056"/>
              <a:gd name="connsiteY5" fmla="*/ 130629 h 892629"/>
              <a:gd name="connsiteX6" fmla="*/ 1045028 w 1328056"/>
              <a:gd name="connsiteY6" fmla="*/ 108857 h 892629"/>
              <a:gd name="connsiteX7" fmla="*/ 511628 w 1328056"/>
              <a:gd name="connsiteY7" fmla="*/ 0 h 892629"/>
              <a:gd name="connsiteX8" fmla="*/ 217714 w 1328056"/>
              <a:gd name="connsiteY8" fmla="*/ 10886 h 892629"/>
              <a:gd name="connsiteX9" fmla="*/ 10885 w 1328056"/>
              <a:gd name="connsiteY9" fmla="*/ 97971 h 892629"/>
              <a:gd name="connsiteX10" fmla="*/ 0 w 1328056"/>
              <a:gd name="connsiteY10" fmla="*/ 386443 h 892629"/>
              <a:gd name="connsiteX11" fmla="*/ 21771 w 1328056"/>
              <a:gd name="connsiteY11" fmla="*/ 892629 h 892629"/>
              <a:gd name="connsiteX0" fmla="*/ 326571 w 1328056"/>
              <a:gd name="connsiteY0" fmla="*/ 402771 h 892629"/>
              <a:gd name="connsiteX1" fmla="*/ 489856 w 1328056"/>
              <a:gd name="connsiteY1" fmla="*/ 544286 h 892629"/>
              <a:gd name="connsiteX2" fmla="*/ 718456 w 1328056"/>
              <a:gd name="connsiteY2" fmla="*/ 435429 h 892629"/>
              <a:gd name="connsiteX3" fmla="*/ 1055914 w 1328056"/>
              <a:gd name="connsiteY3" fmla="*/ 326571 h 892629"/>
              <a:gd name="connsiteX4" fmla="*/ 1328056 w 1328056"/>
              <a:gd name="connsiteY4" fmla="*/ 283029 h 892629"/>
              <a:gd name="connsiteX5" fmla="*/ 1317171 w 1328056"/>
              <a:gd name="connsiteY5" fmla="*/ 130629 h 892629"/>
              <a:gd name="connsiteX6" fmla="*/ 1045028 w 1328056"/>
              <a:gd name="connsiteY6" fmla="*/ 108857 h 892629"/>
              <a:gd name="connsiteX7" fmla="*/ 511628 w 1328056"/>
              <a:gd name="connsiteY7" fmla="*/ 0 h 892629"/>
              <a:gd name="connsiteX8" fmla="*/ 217714 w 1328056"/>
              <a:gd name="connsiteY8" fmla="*/ 10886 h 892629"/>
              <a:gd name="connsiteX9" fmla="*/ 10885 w 1328056"/>
              <a:gd name="connsiteY9" fmla="*/ 97971 h 892629"/>
              <a:gd name="connsiteX10" fmla="*/ 0 w 1328056"/>
              <a:gd name="connsiteY10" fmla="*/ 386443 h 892629"/>
              <a:gd name="connsiteX11" fmla="*/ 21771 w 1328056"/>
              <a:gd name="connsiteY11" fmla="*/ 892629 h 892629"/>
              <a:gd name="connsiteX0" fmla="*/ 326571 w 1328056"/>
              <a:gd name="connsiteY0" fmla="*/ 402771 h 544286"/>
              <a:gd name="connsiteX1" fmla="*/ 489856 w 1328056"/>
              <a:gd name="connsiteY1" fmla="*/ 544286 h 544286"/>
              <a:gd name="connsiteX2" fmla="*/ 718456 w 1328056"/>
              <a:gd name="connsiteY2" fmla="*/ 435429 h 544286"/>
              <a:gd name="connsiteX3" fmla="*/ 1055914 w 1328056"/>
              <a:gd name="connsiteY3" fmla="*/ 326571 h 544286"/>
              <a:gd name="connsiteX4" fmla="*/ 1328056 w 1328056"/>
              <a:gd name="connsiteY4" fmla="*/ 283029 h 544286"/>
              <a:gd name="connsiteX5" fmla="*/ 1317171 w 1328056"/>
              <a:gd name="connsiteY5" fmla="*/ 130629 h 544286"/>
              <a:gd name="connsiteX6" fmla="*/ 1045028 w 1328056"/>
              <a:gd name="connsiteY6" fmla="*/ 108857 h 544286"/>
              <a:gd name="connsiteX7" fmla="*/ 511628 w 1328056"/>
              <a:gd name="connsiteY7" fmla="*/ 0 h 544286"/>
              <a:gd name="connsiteX8" fmla="*/ 217714 w 1328056"/>
              <a:gd name="connsiteY8" fmla="*/ 10886 h 544286"/>
              <a:gd name="connsiteX9" fmla="*/ 10885 w 1328056"/>
              <a:gd name="connsiteY9" fmla="*/ 97971 h 544286"/>
              <a:gd name="connsiteX10" fmla="*/ 0 w 1328056"/>
              <a:gd name="connsiteY10" fmla="*/ 386443 h 544286"/>
              <a:gd name="connsiteX11" fmla="*/ 179614 w 1328056"/>
              <a:gd name="connsiteY11" fmla="*/ 462643 h 544286"/>
              <a:gd name="connsiteX0" fmla="*/ 326571 w 1328056"/>
              <a:gd name="connsiteY0" fmla="*/ 402771 h 462643"/>
              <a:gd name="connsiteX1" fmla="*/ 718456 w 1328056"/>
              <a:gd name="connsiteY1" fmla="*/ 435429 h 462643"/>
              <a:gd name="connsiteX2" fmla="*/ 1055914 w 1328056"/>
              <a:gd name="connsiteY2" fmla="*/ 326571 h 462643"/>
              <a:gd name="connsiteX3" fmla="*/ 1328056 w 1328056"/>
              <a:gd name="connsiteY3" fmla="*/ 283029 h 462643"/>
              <a:gd name="connsiteX4" fmla="*/ 1317171 w 1328056"/>
              <a:gd name="connsiteY4" fmla="*/ 130629 h 462643"/>
              <a:gd name="connsiteX5" fmla="*/ 1045028 w 1328056"/>
              <a:gd name="connsiteY5" fmla="*/ 108857 h 462643"/>
              <a:gd name="connsiteX6" fmla="*/ 511628 w 1328056"/>
              <a:gd name="connsiteY6" fmla="*/ 0 h 462643"/>
              <a:gd name="connsiteX7" fmla="*/ 217714 w 1328056"/>
              <a:gd name="connsiteY7" fmla="*/ 10886 h 462643"/>
              <a:gd name="connsiteX8" fmla="*/ 10885 w 1328056"/>
              <a:gd name="connsiteY8" fmla="*/ 97971 h 462643"/>
              <a:gd name="connsiteX9" fmla="*/ 0 w 1328056"/>
              <a:gd name="connsiteY9" fmla="*/ 386443 h 462643"/>
              <a:gd name="connsiteX10" fmla="*/ 179614 w 1328056"/>
              <a:gd name="connsiteY10" fmla="*/ 462643 h 462643"/>
              <a:gd name="connsiteX0" fmla="*/ 326571 w 1328056"/>
              <a:gd name="connsiteY0" fmla="*/ 402771 h 435429"/>
              <a:gd name="connsiteX1" fmla="*/ 718456 w 1328056"/>
              <a:gd name="connsiteY1" fmla="*/ 435429 h 435429"/>
              <a:gd name="connsiteX2" fmla="*/ 1055914 w 1328056"/>
              <a:gd name="connsiteY2" fmla="*/ 326571 h 435429"/>
              <a:gd name="connsiteX3" fmla="*/ 1328056 w 1328056"/>
              <a:gd name="connsiteY3" fmla="*/ 283029 h 435429"/>
              <a:gd name="connsiteX4" fmla="*/ 1317171 w 1328056"/>
              <a:gd name="connsiteY4" fmla="*/ 130629 h 435429"/>
              <a:gd name="connsiteX5" fmla="*/ 1045028 w 1328056"/>
              <a:gd name="connsiteY5" fmla="*/ 108857 h 435429"/>
              <a:gd name="connsiteX6" fmla="*/ 511628 w 1328056"/>
              <a:gd name="connsiteY6" fmla="*/ 0 h 435429"/>
              <a:gd name="connsiteX7" fmla="*/ 217714 w 1328056"/>
              <a:gd name="connsiteY7" fmla="*/ 10886 h 435429"/>
              <a:gd name="connsiteX8" fmla="*/ 10885 w 1328056"/>
              <a:gd name="connsiteY8" fmla="*/ 97971 h 435429"/>
              <a:gd name="connsiteX9" fmla="*/ 0 w 1328056"/>
              <a:gd name="connsiteY9" fmla="*/ 386443 h 435429"/>
              <a:gd name="connsiteX0" fmla="*/ 326571 w 1328056"/>
              <a:gd name="connsiteY0" fmla="*/ 402771 h 402771"/>
              <a:gd name="connsiteX1" fmla="*/ 729341 w 1328056"/>
              <a:gd name="connsiteY1" fmla="*/ 375557 h 402771"/>
              <a:gd name="connsiteX2" fmla="*/ 1055914 w 1328056"/>
              <a:gd name="connsiteY2" fmla="*/ 326571 h 402771"/>
              <a:gd name="connsiteX3" fmla="*/ 1328056 w 1328056"/>
              <a:gd name="connsiteY3" fmla="*/ 283029 h 402771"/>
              <a:gd name="connsiteX4" fmla="*/ 1317171 w 1328056"/>
              <a:gd name="connsiteY4" fmla="*/ 130629 h 402771"/>
              <a:gd name="connsiteX5" fmla="*/ 1045028 w 1328056"/>
              <a:gd name="connsiteY5" fmla="*/ 108857 h 402771"/>
              <a:gd name="connsiteX6" fmla="*/ 511628 w 1328056"/>
              <a:gd name="connsiteY6" fmla="*/ 0 h 402771"/>
              <a:gd name="connsiteX7" fmla="*/ 217714 w 1328056"/>
              <a:gd name="connsiteY7" fmla="*/ 10886 h 402771"/>
              <a:gd name="connsiteX8" fmla="*/ 10885 w 1328056"/>
              <a:gd name="connsiteY8" fmla="*/ 97971 h 402771"/>
              <a:gd name="connsiteX9" fmla="*/ 0 w 1328056"/>
              <a:gd name="connsiteY9" fmla="*/ 386443 h 402771"/>
              <a:gd name="connsiteX0" fmla="*/ 326571 w 1328056"/>
              <a:gd name="connsiteY0" fmla="*/ 402771 h 402771"/>
              <a:gd name="connsiteX1" fmla="*/ 729341 w 1328056"/>
              <a:gd name="connsiteY1" fmla="*/ 375557 h 402771"/>
              <a:gd name="connsiteX2" fmla="*/ 1055914 w 1328056"/>
              <a:gd name="connsiteY2" fmla="*/ 326571 h 402771"/>
              <a:gd name="connsiteX3" fmla="*/ 1328056 w 1328056"/>
              <a:gd name="connsiteY3" fmla="*/ 283029 h 402771"/>
              <a:gd name="connsiteX4" fmla="*/ 1224643 w 1328056"/>
              <a:gd name="connsiteY4" fmla="*/ 179615 h 402771"/>
              <a:gd name="connsiteX5" fmla="*/ 1045028 w 1328056"/>
              <a:gd name="connsiteY5" fmla="*/ 108857 h 402771"/>
              <a:gd name="connsiteX6" fmla="*/ 511628 w 1328056"/>
              <a:gd name="connsiteY6" fmla="*/ 0 h 402771"/>
              <a:gd name="connsiteX7" fmla="*/ 217714 w 1328056"/>
              <a:gd name="connsiteY7" fmla="*/ 10886 h 402771"/>
              <a:gd name="connsiteX8" fmla="*/ 10885 w 1328056"/>
              <a:gd name="connsiteY8" fmla="*/ 97971 h 402771"/>
              <a:gd name="connsiteX9" fmla="*/ 0 w 1328056"/>
              <a:gd name="connsiteY9" fmla="*/ 386443 h 402771"/>
              <a:gd name="connsiteX0" fmla="*/ 326571 w 1328056"/>
              <a:gd name="connsiteY0" fmla="*/ 402771 h 402771"/>
              <a:gd name="connsiteX1" fmla="*/ 729341 w 1328056"/>
              <a:gd name="connsiteY1" fmla="*/ 375557 h 402771"/>
              <a:gd name="connsiteX2" fmla="*/ 1055914 w 1328056"/>
              <a:gd name="connsiteY2" fmla="*/ 326571 h 402771"/>
              <a:gd name="connsiteX3" fmla="*/ 1328056 w 1328056"/>
              <a:gd name="connsiteY3" fmla="*/ 283029 h 402771"/>
              <a:gd name="connsiteX4" fmla="*/ 1224643 w 1328056"/>
              <a:gd name="connsiteY4" fmla="*/ 179615 h 402771"/>
              <a:gd name="connsiteX5" fmla="*/ 1045028 w 1328056"/>
              <a:gd name="connsiteY5" fmla="*/ 108857 h 402771"/>
              <a:gd name="connsiteX6" fmla="*/ 511628 w 1328056"/>
              <a:gd name="connsiteY6" fmla="*/ 0 h 402771"/>
              <a:gd name="connsiteX7" fmla="*/ 217714 w 1328056"/>
              <a:gd name="connsiteY7" fmla="*/ 10886 h 402771"/>
              <a:gd name="connsiteX8" fmla="*/ 114299 w 1328056"/>
              <a:gd name="connsiteY8" fmla="*/ 114299 h 402771"/>
              <a:gd name="connsiteX9" fmla="*/ 0 w 1328056"/>
              <a:gd name="connsiteY9" fmla="*/ 386443 h 402771"/>
              <a:gd name="connsiteX0" fmla="*/ 255814 w 1257299"/>
              <a:gd name="connsiteY0" fmla="*/ 402771 h 402771"/>
              <a:gd name="connsiteX1" fmla="*/ 658584 w 1257299"/>
              <a:gd name="connsiteY1" fmla="*/ 375557 h 402771"/>
              <a:gd name="connsiteX2" fmla="*/ 985157 w 1257299"/>
              <a:gd name="connsiteY2" fmla="*/ 326571 h 402771"/>
              <a:gd name="connsiteX3" fmla="*/ 1257299 w 1257299"/>
              <a:gd name="connsiteY3" fmla="*/ 283029 h 402771"/>
              <a:gd name="connsiteX4" fmla="*/ 1153886 w 1257299"/>
              <a:gd name="connsiteY4" fmla="*/ 179615 h 402771"/>
              <a:gd name="connsiteX5" fmla="*/ 974271 w 1257299"/>
              <a:gd name="connsiteY5" fmla="*/ 108857 h 402771"/>
              <a:gd name="connsiteX6" fmla="*/ 440871 w 1257299"/>
              <a:gd name="connsiteY6" fmla="*/ 0 h 402771"/>
              <a:gd name="connsiteX7" fmla="*/ 146957 w 1257299"/>
              <a:gd name="connsiteY7" fmla="*/ 10886 h 402771"/>
              <a:gd name="connsiteX8" fmla="*/ 43542 w 1257299"/>
              <a:gd name="connsiteY8" fmla="*/ 114299 h 402771"/>
              <a:gd name="connsiteX9" fmla="*/ 0 w 1257299"/>
              <a:gd name="connsiteY9" fmla="*/ 381000 h 402771"/>
              <a:gd name="connsiteX0" fmla="*/ 255814 w 1257299"/>
              <a:gd name="connsiteY0" fmla="*/ 402771 h 402771"/>
              <a:gd name="connsiteX1" fmla="*/ 658584 w 1257299"/>
              <a:gd name="connsiteY1" fmla="*/ 375557 h 402771"/>
              <a:gd name="connsiteX2" fmla="*/ 1245606 w 1257299"/>
              <a:gd name="connsiteY2" fmla="*/ 396729 h 402771"/>
              <a:gd name="connsiteX3" fmla="*/ 1257299 w 1257299"/>
              <a:gd name="connsiteY3" fmla="*/ 283029 h 402771"/>
              <a:gd name="connsiteX4" fmla="*/ 1153886 w 1257299"/>
              <a:gd name="connsiteY4" fmla="*/ 179615 h 402771"/>
              <a:gd name="connsiteX5" fmla="*/ 974271 w 1257299"/>
              <a:gd name="connsiteY5" fmla="*/ 108857 h 402771"/>
              <a:gd name="connsiteX6" fmla="*/ 440871 w 1257299"/>
              <a:gd name="connsiteY6" fmla="*/ 0 h 402771"/>
              <a:gd name="connsiteX7" fmla="*/ 146957 w 1257299"/>
              <a:gd name="connsiteY7" fmla="*/ 10886 h 402771"/>
              <a:gd name="connsiteX8" fmla="*/ 43542 w 1257299"/>
              <a:gd name="connsiteY8" fmla="*/ 114299 h 402771"/>
              <a:gd name="connsiteX9" fmla="*/ 0 w 1257299"/>
              <a:gd name="connsiteY9" fmla="*/ 381000 h 402771"/>
              <a:gd name="connsiteX0" fmla="*/ 255814 w 1264502"/>
              <a:gd name="connsiteY0" fmla="*/ 402771 h 402771"/>
              <a:gd name="connsiteX1" fmla="*/ 658584 w 1264502"/>
              <a:gd name="connsiteY1" fmla="*/ 375557 h 402771"/>
              <a:gd name="connsiteX2" fmla="*/ 1245606 w 1264502"/>
              <a:gd name="connsiteY2" fmla="*/ 396729 h 402771"/>
              <a:gd name="connsiteX3" fmla="*/ 1264502 w 1264502"/>
              <a:gd name="connsiteY3" fmla="*/ 252961 h 402771"/>
              <a:gd name="connsiteX4" fmla="*/ 1153886 w 1264502"/>
              <a:gd name="connsiteY4" fmla="*/ 179615 h 402771"/>
              <a:gd name="connsiteX5" fmla="*/ 974271 w 1264502"/>
              <a:gd name="connsiteY5" fmla="*/ 108857 h 402771"/>
              <a:gd name="connsiteX6" fmla="*/ 440871 w 1264502"/>
              <a:gd name="connsiteY6" fmla="*/ 0 h 402771"/>
              <a:gd name="connsiteX7" fmla="*/ 146957 w 1264502"/>
              <a:gd name="connsiteY7" fmla="*/ 10886 h 402771"/>
              <a:gd name="connsiteX8" fmla="*/ 43542 w 1264502"/>
              <a:gd name="connsiteY8" fmla="*/ 114299 h 402771"/>
              <a:gd name="connsiteX9" fmla="*/ 0 w 1264502"/>
              <a:gd name="connsiteY9" fmla="*/ 381000 h 402771"/>
              <a:gd name="connsiteX0" fmla="*/ 255814 w 1264502"/>
              <a:gd name="connsiteY0" fmla="*/ 402771 h 402771"/>
              <a:gd name="connsiteX1" fmla="*/ 658584 w 1264502"/>
              <a:gd name="connsiteY1" fmla="*/ 375557 h 402771"/>
              <a:gd name="connsiteX2" fmla="*/ 1245606 w 1264502"/>
              <a:gd name="connsiteY2" fmla="*/ 396729 h 402771"/>
              <a:gd name="connsiteX3" fmla="*/ 1264502 w 1264502"/>
              <a:gd name="connsiteY3" fmla="*/ 252961 h 402771"/>
              <a:gd name="connsiteX4" fmla="*/ 1153886 w 1264502"/>
              <a:gd name="connsiteY4" fmla="*/ 179615 h 402771"/>
              <a:gd name="connsiteX5" fmla="*/ 974271 w 1264502"/>
              <a:gd name="connsiteY5" fmla="*/ 108857 h 402771"/>
              <a:gd name="connsiteX6" fmla="*/ 440871 w 1264502"/>
              <a:gd name="connsiteY6" fmla="*/ 0 h 402771"/>
              <a:gd name="connsiteX7" fmla="*/ 146957 w 1264502"/>
              <a:gd name="connsiteY7" fmla="*/ 10886 h 402771"/>
              <a:gd name="connsiteX8" fmla="*/ 21933 w 1264502"/>
              <a:gd name="connsiteY8" fmla="*/ 149377 h 402771"/>
              <a:gd name="connsiteX9" fmla="*/ 0 w 1264502"/>
              <a:gd name="connsiteY9" fmla="*/ 381000 h 402771"/>
              <a:gd name="connsiteX0" fmla="*/ 255814 w 1264502"/>
              <a:gd name="connsiteY0" fmla="*/ 402771 h 402771"/>
              <a:gd name="connsiteX1" fmla="*/ 658584 w 1264502"/>
              <a:gd name="connsiteY1" fmla="*/ 375557 h 402771"/>
              <a:gd name="connsiteX2" fmla="*/ 1260638 w 1264502"/>
              <a:gd name="connsiteY2" fmla="*/ 320034 h 402771"/>
              <a:gd name="connsiteX3" fmla="*/ 1264502 w 1264502"/>
              <a:gd name="connsiteY3" fmla="*/ 252961 h 402771"/>
              <a:gd name="connsiteX4" fmla="*/ 1153886 w 1264502"/>
              <a:gd name="connsiteY4" fmla="*/ 179615 h 402771"/>
              <a:gd name="connsiteX5" fmla="*/ 974271 w 1264502"/>
              <a:gd name="connsiteY5" fmla="*/ 108857 h 402771"/>
              <a:gd name="connsiteX6" fmla="*/ 440871 w 1264502"/>
              <a:gd name="connsiteY6" fmla="*/ 0 h 402771"/>
              <a:gd name="connsiteX7" fmla="*/ 146957 w 1264502"/>
              <a:gd name="connsiteY7" fmla="*/ 10886 h 402771"/>
              <a:gd name="connsiteX8" fmla="*/ 21933 w 1264502"/>
              <a:gd name="connsiteY8" fmla="*/ 149377 h 402771"/>
              <a:gd name="connsiteX9" fmla="*/ 0 w 1264502"/>
              <a:gd name="connsiteY9" fmla="*/ 381000 h 402771"/>
              <a:gd name="connsiteX0" fmla="*/ 255814 w 1264502"/>
              <a:gd name="connsiteY0" fmla="*/ 402771 h 402771"/>
              <a:gd name="connsiteX1" fmla="*/ 658584 w 1264502"/>
              <a:gd name="connsiteY1" fmla="*/ 375557 h 402771"/>
              <a:gd name="connsiteX2" fmla="*/ 1260638 w 1264502"/>
              <a:gd name="connsiteY2" fmla="*/ 320034 h 402771"/>
              <a:gd name="connsiteX3" fmla="*/ 1264502 w 1264502"/>
              <a:gd name="connsiteY3" fmla="*/ 252961 h 402771"/>
              <a:gd name="connsiteX4" fmla="*/ 1153886 w 1264502"/>
              <a:gd name="connsiteY4" fmla="*/ 179615 h 402771"/>
              <a:gd name="connsiteX5" fmla="*/ 974271 w 1264502"/>
              <a:gd name="connsiteY5" fmla="*/ 108857 h 402771"/>
              <a:gd name="connsiteX6" fmla="*/ 440871 w 1264502"/>
              <a:gd name="connsiteY6" fmla="*/ 0 h 402771"/>
              <a:gd name="connsiteX7" fmla="*/ 146957 w 1264502"/>
              <a:gd name="connsiteY7" fmla="*/ 10886 h 402771"/>
              <a:gd name="connsiteX8" fmla="*/ 21933 w 1264502"/>
              <a:gd name="connsiteY8" fmla="*/ 149377 h 402771"/>
              <a:gd name="connsiteX9" fmla="*/ 0 w 1264502"/>
              <a:gd name="connsiteY9" fmla="*/ 381000 h 402771"/>
              <a:gd name="connsiteX0" fmla="*/ 255814 w 1266813"/>
              <a:gd name="connsiteY0" fmla="*/ 402771 h 402771"/>
              <a:gd name="connsiteX1" fmla="*/ 658584 w 1266813"/>
              <a:gd name="connsiteY1" fmla="*/ 375557 h 402771"/>
              <a:gd name="connsiteX2" fmla="*/ 1266813 w 1266813"/>
              <a:gd name="connsiteY2" fmla="*/ 340079 h 402771"/>
              <a:gd name="connsiteX3" fmla="*/ 1264502 w 1266813"/>
              <a:gd name="connsiteY3" fmla="*/ 252961 h 402771"/>
              <a:gd name="connsiteX4" fmla="*/ 1153886 w 1266813"/>
              <a:gd name="connsiteY4" fmla="*/ 179615 h 402771"/>
              <a:gd name="connsiteX5" fmla="*/ 974271 w 1266813"/>
              <a:gd name="connsiteY5" fmla="*/ 108857 h 402771"/>
              <a:gd name="connsiteX6" fmla="*/ 440871 w 1266813"/>
              <a:gd name="connsiteY6" fmla="*/ 0 h 402771"/>
              <a:gd name="connsiteX7" fmla="*/ 146957 w 1266813"/>
              <a:gd name="connsiteY7" fmla="*/ 10886 h 402771"/>
              <a:gd name="connsiteX8" fmla="*/ 21933 w 1266813"/>
              <a:gd name="connsiteY8" fmla="*/ 149377 h 402771"/>
              <a:gd name="connsiteX9" fmla="*/ 0 w 1266813"/>
              <a:gd name="connsiteY9" fmla="*/ 381000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6813" h="402771">
                <a:moveTo>
                  <a:pt x="255814" y="402771"/>
                </a:moveTo>
                <a:lnTo>
                  <a:pt x="658584" y="375557"/>
                </a:lnTo>
                <a:cubicBezTo>
                  <a:pt x="859269" y="357049"/>
                  <a:pt x="1061116" y="389962"/>
                  <a:pt x="1266813" y="340079"/>
                </a:cubicBezTo>
                <a:cubicBezTo>
                  <a:pt x="1266043" y="311040"/>
                  <a:pt x="1265272" y="282000"/>
                  <a:pt x="1264502" y="252961"/>
                </a:cubicBezTo>
                <a:lnTo>
                  <a:pt x="1153886" y="179615"/>
                </a:lnTo>
                <a:lnTo>
                  <a:pt x="974271" y="108857"/>
                </a:lnTo>
                <a:lnTo>
                  <a:pt x="440871" y="0"/>
                </a:lnTo>
                <a:lnTo>
                  <a:pt x="146957" y="10886"/>
                </a:lnTo>
                <a:lnTo>
                  <a:pt x="21933" y="149377"/>
                </a:lnTo>
                <a:lnTo>
                  <a:pt x="0" y="381000"/>
                </a:lnTo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rapezoid 15"/>
          <p:cNvSpPr/>
          <p:nvPr/>
        </p:nvSpPr>
        <p:spPr>
          <a:xfrm rot="16200000">
            <a:off x="2767399" y="2696876"/>
            <a:ext cx="344841" cy="3028289"/>
          </a:xfrm>
          <a:prstGeom prst="trapezoid">
            <a:avLst/>
          </a:prstGeom>
          <a:solidFill>
            <a:schemeClr val="accent4">
              <a:lumMod val="75000"/>
              <a:alpha val="5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200" y="167640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Geometric miss of target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13662" y="4102395"/>
            <a:ext cx="390144" cy="2172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8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repeatCount="indefinite" accel="16667" decel="1666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3.05556E-6 -0.01435 L 0.00018 0.01366 L -0.00017 -0.00023 " pathEditMode="relative" rAng="0" ptsTypes="AAAA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16667" decel="1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59259E-6 L -0.00018 -0.01019 L -0.00035 0.01365 L 4.44444E-6 2.59259E-6 Z " pathEditMode="relative" rAng="0" ptsTypes="AAAA">
                                      <p:cBhvr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  <p:bldP spid="13" grpId="1" animBg="1"/>
      <p:bldP spid="16" grpId="0" animBg="1"/>
      <p:bldP spid="17" grpId="0"/>
      <p:bldP spid="14" grpId="0" animBg="1"/>
      <p:bldP spid="1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Moving Anatomy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Altered Path-length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3525982" y="2971800"/>
            <a:ext cx="2438400" cy="365760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4208734" y="1951074"/>
            <a:ext cx="1072896" cy="1020726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678382" y="3200400"/>
            <a:ext cx="975360" cy="1871330"/>
          </a:xfrm>
          <a:prstGeom prst="ellipse">
            <a:avLst/>
          </a:prstGeom>
          <a:solidFill>
            <a:srgbClr val="D558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873198" y="3200400"/>
            <a:ext cx="975360" cy="1871330"/>
          </a:xfrm>
          <a:prstGeom prst="ellipse">
            <a:avLst/>
          </a:prstGeom>
          <a:solidFill>
            <a:srgbClr val="D558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rapezoid 15"/>
          <p:cNvSpPr/>
          <p:nvPr/>
        </p:nvSpPr>
        <p:spPr>
          <a:xfrm rot="16200000">
            <a:off x="2829870" y="2305463"/>
            <a:ext cx="280258" cy="3661202"/>
          </a:xfrm>
          <a:prstGeom prst="trapezoid">
            <a:avLst/>
          </a:prstGeom>
          <a:solidFill>
            <a:schemeClr val="accent4">
              <a:lumMod val="75000"/>
              <a:alpha val="5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1717173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Range Error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4600" y="144780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 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 length 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4445356" y="4034035"/>
            <a:ext cx="311549" cy="20405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656030" y="4320530"/>
            <a:ext cx="1563033" cy="727003"/>
          </a:xfrm>
          <a:custGeom>
            <a:avLst/>
            <a:gdLst>
              <a:gd name="connsiteX0" fmla="*/ 195943 w 1382485"/>
              <a:gd name="connsiteY0" fmla="*/ 947057 h 947057"/>
              <a:gd name="connsiteX1" fmla="*/ 326571 w 1382485"/>
              <a:gd name="connsiteY1" fmla="*/ 707571 h 947057"/>
              <a:gd name="connsiteX2" fmla="*/ 544285 w 1382485"/>
              <a:gd name="connsiteY2" fmla="*/ 544286 h 947057"/>
              <a:gd name="connsiteX3" fmla="*/ 772885 w 1382485"/>
              <a:gd name="connsiteY3" fmla="*/ 435429 h 947057"/>
              <a:gd name="connsiteX4" fmla="*/ 1110343 w 1382485"/>
              <a:gd name="connsiteY4" fmla="*/ 326571 h 947057"/>
              <a:gd name="connsiteX5" fmla="*/ 1382485 w 1382485"/>
              <a:gd name="connsiteY5" fmla="*/ 283029 h 947057"/>
              <a:gd name="connsiteX6" fmla="*/ 1371600 w 1382485"/>
              <a:gd name="connsiteY6" fmla="*/ 130629 h 947057"/>
              <a:gd name="connsiteX7" fmla="*/ 1099457 w 1382485"/>
              <a:gd name="connsiteY7" fmla="*/ 108857 h 947057"/>
              <a:gd name="connsiteX8" fmla="*/ 566057 w 1382485"/>
              <a:gd name="connsiteY8" fmla="*/ 0 h 947057"/>
              <a:gd name="connsiteX9" fmla="*/ 272143 w 1382485"/>
              <a:gd name="connsiteY9" fmla="*/ 10886 h 947057"/>
              <a:gd name="connsiteX10" fmla="*/ 65314 w 1382485"/>
              <a:gd name="connsiteY10" fmla="*/ 97971 h 947057"/>
              <a:gd name="connsiteX11" fmla="*/ 0 w 1382485"/>
              <a:gd name="connsiteY11" fmla="*/ 424543 h 947057"/>
              <a:gd name="connsiteX12" fmla="*/ 76200 w 1382485"/>
              <a:gd name="connsiteY12" fmla="*/ 892629 h 947057"/>
              <a:gd name="connsiteX0" fmla="*/ 141514 w 1328056"/>
              <a:gd name="connsiteY0" fmla="*/ 947057 h 947057"/>
              <a:gd name="connsiteX1" fmla="*/ 272142 w 1328056"/>
              <a:gd name="connsiteY1" fmla="*/ 707571 h 947057"/>
              <a:gd name="connsiteX2" fmla="*/ 489856 w 1328056"/>
              <a:gd name="connsiteY2" fmla="*/ 544286 h 947057"/>
              <a:gd name="connsiteX3" fmla="*/ 718456 w 1328056"/>
              <a:gd name="connsiteY3" fmla="*/ 435429 h 947057"/>
              <a:gd name="connsiteX4" fmla="*/ 1055914 w 1328056"/>
              <a:gd name="connsiteY4" fmla="*/ 326571 h 947057"/>
              <a:gd name="connsiteX5" fmla="*/ 1328056 w 1328056"/>
              <a:gd name="connsiteY5" fmla="*/ 283029 h 947057"/>
              <a:gd name="connsiteX6" fmla="*/ 1317171 w 1328056"/>
              <a:gd name="connsiteY6" fmla="*/ 130629 h 947057"/>
              <a:gd name="connsiteX7" fmla="*/ 1045028 w 1328056"/>
              <a:gd name="connsiteY7" fmla="*/ 108857 h 947057"/>
              <a:gd name="connsiteX8" fmla="*/ 511628 w 1328056"/>
              <a:gd name="connsiteY8" fmla="*/ 0 h 947057"/>
              <a:gd name="connsiteX9" fmla="*/ 217714 w 1328056"/>
              <a:gd name="connsiteY9" fmla="*/ 10886 h 947057"/>
              <a:gd name="connsiteX10" fmla="*/ 10885 w 1328056"/>
              <a:gd name="connsiteY10" fmla="*/ 97971 h 947057"/>
              <a:gd name="connsiteX11" fmla="*/ 0 w 1328056"/>
              <a:gd name="connsiteY11" fmla="*/ 386443 h 947057"/>
              <a:gd name="connsiteX12" fmla="*/ 21771 w 1328056"/>
              <a:gd name="connsiteY12" fmla="*/ 892629 h 947057"/>
              <a:gd name="connsiteX0" fmla="*/ 272142 w 1328056"/>
              <a:gd name="connsiteY0" fmla="*/ 707571 h 892629"/>
              <a:gd name="connsiteX1" fmla="*/ 489856 w 1328056"/>
              <a:gd name="connsiteY1" fmla="*/ 544286 h 892629"/>
              <a:gd name="connsiteX2" fmla="*/ 718456 w 1328056"/>
              <a:gd name="connsiteY2" fmla="*/ 435429 h 892629"/>
              <a:gd name="connsiteX3" fmla="*/ 1055914 w 1328056"/>
              <a:gd name="connsiteY3" fmla="*/ 326571 h 892629"/>
              <a:gd name="connsiteX4" fmla="*/ 1328056 w 1328056"/>
              <a:gd name="connsiteY4" fmla="*/ 283029 h 892629"/>
              <a:gd name="connsiteX5" fmla="*/ 1317171 w 1328056"/>
              <a:gd name="connsiteY5" fmla="*/ 130629 h 892629"/>
              <a:gd name="connsiteX6" fmla="*/ 1045028 w 1328056"/>
              <a:gd name="connsiteY6" fmla="*/ 108857 h 892629"/>
              <a:gd name="connsiteX7" fmla="*/ 511628 w 1328056"/>
              <a:gd name="connsiteY7" fmla="*/ 0 h 892629"/>
              <a:gd name="connsiteX8" fmla="*/ 217714 w 1328056"/>
              <a:gd name="connsiteY8" fmla="*/ 10886 h 892629"/>
              <a:gd name="connsiteX9" fmla="*/ 10885 w 1328056"/>
              <a:gd name="connsiteY9" fmla="*/ 97971 h 892629"/>
              <a:gd name="connsiteX10" fmla="*/ 0 w 1328056"/>
              <a:gd name="connsiteY10" fmla="*/ 386443 h 892629"/>
              <a:gd name="connsiteX11" fmla="*/ 21771 w 1328056"/>
              <a:gd name="connsiteY11" fmla="*/ 892629 h 892629"/>
              <a:gd name="connsiteX0" fmla="*/ 326571 w 1328056"/>
              <a:gd name="connsiteY0" fmla="*/ 402771 h 892629"/>
              <a:gd name="connsiteX1" fmla="*/ 489856 w 1328056"/>
              <a:gd name="connsiteY1" fmla="*/ 544286 h 892629"/>
              <a:gd name="connsiteX2" fmla="*/ 718456 w 1328056"/>
              <a:gd name="connsiteY2" fmla="*/ 435429 h 892629"/>
              <a:gd name="connsiteX3" fmla="*/ 1055914 w 1328056"/>
              <a:gd name="connsiteY3" fmla="*/ 326571 h 892629"/>
              <a:gd name="connsiteX4" fmla="*/ 1328056 w 1328056"/>
              <a:gd name="connsiteY4" fmla="*/ 283029 h 892629"/>
              <a:gd name="connsiteX5" fmla="*/ 1317171 w 1328056"/>
              <a:gd name="connsiteY5" fmla="*/ 130629 h 892629"/>
              <a:gd name="connsiteX6" fmla="*/ 1045028 w 1328056"/>
              <a:gd name="connsiteY6" fmla="*/ 108857 h 892629"/>
              <a:gd name="connsiteX7" fmla="*/ 511628 w 1328056"/>
              <a:gd name="connsiteY7" fmla="*/ 0 h 892629"/>
              <a:gd name="connsiteX8" fmla="*/ 217714 w 1328056"/>
              <a:gd name="connsiteY8" fmla="*/ 10886 h 892629"/>
              <a:gd name="connsiteX9" fmla="*/ 10885 w 1328056"/>
              <a:gd name="connsiteY9" fmla="*/ 97971 h 892629"/>
              <a:gd name="connsiteX10" fmla="*/ 0 w 1328056"/>
              <a:gd name="connsiteY10" fmla="*/ 386443 h 892629"/>
              <a:gd name="connsiteX11" fmla="*/ 21771 w 1328056"/>
              <a:gd name="connsiteY11" fmla="*/ 892629 h 892629"/>
              <a:gd name="connsiteX0" fmla="*/ 326571 w 1328056"/>
              <a:gd name="connsiteY0" fmla="*/ 402771 h 544286"/>
              <a:gd name="connsiteX1" fmla="*/ 489856 w 1328056"/>
              <a:gd name="connsiteY1" fmla="*/ 544286 h 544286"/>
              <a:gd name="connsiteX2" fmla="*/ 718456 w 1328056"/>
              <a:gd name="connsiteY2" fmla="*/ 435429 h 544286"/>
              <a:gd name="connsiteX3" fmla="*/ 1055914 w 1328056"/>
              <a:gd name="connsiteY3" fmla="*/ 326571 h 544286"/>
              <a:gd name="connsiteX4" fmla="*/ 1328056 w 1328056"/>
              <a:gd name="connsiteY4" fmla="*/ 283029 h 544286"/>
              <a:gd name="connsiteX5" fmla="*/ 1317171 w 1328056"/>
              <a:gd name="connsiteY5" fmla="*/ 130629 h 544286"/>
              <a:gd name="connsiteX6" fmla="*/ 1045028 w 1328056"/>
              <a:gd name="connsiteY6" fmla="*/ 108857 h 544286"/>
              <a:gd name="connsiteX7" fmla="*/ 511628 w 1328056"/>
              <a:gd name="connsiteY7" fmla="*/ 0 h 544286"/>
              <a:gd name="connsiteX8" fmla="*/ 217714 w 1328056"/>
              <a:gd name="connsiteY8" fmla="*/ 10886 h 544286"/>
              <a:gd name="connsiteX9" fmla="*/ 10885 w 1328056"/>
              <a:gd name="connsiteY9" fmla="*/ 97971 h 544286"/>
              <a:gd name="connsiteX10" fmla="*/ 0 w 1328056"/>
              <a:gd name="connsiteY10" fmla="*/ 386443 h 544286"/>
              <a:gd name="connsiteX11" fmla="*/ 179614 w 1328056"/>
              <a:gd name="connsiteY11" fmla="*/ 462643 h 544286"/>
              <a:gd name="connsiteX0" fmla="*/ 326571 w 1328056"/>
              <a:gd name="connsiteY0" fmla="*/ 402771 h 462643"/>
              <a:gd name="connsiteX1" fmla="*/ 718456 w 1328056"/>
              <a:gd name="connsiteY1" fmla="*/ 435429 h 462643"/>
              <a:gd name="connsiteX2" fmla="*/ 1055914 w 1328056"/>
              <a:gd name="connsiteY2" fmla="*/ 326571 h 462643"/>
              <a:gd name="connsiteX3" fmla="*/ 1328056 w 1328056"/>
              <a:gd name="connsiteY3" fmla="*/ 283029 h 462643"/>
              <a:gd name="connsiteX4" fmla="*/ 1317171 w 1328056"/>
              <a:gd name="connsiteY4" fmla="*/ 130629 h 462643"/>
              <a:gd name="connsiteX5" fmla="*/ 1045028 w 1328056"/>
              <a:gd name="connsiteY5" fmla="*/ 108857 h 462643"/>
              <a:gd name="connsiteX6" fmla="*/ 511628 w 1328056"/>
              <a:gd name="connsiteY6" fmla="*/ 0 h 462643"/>
              <a:gd name="connsiteX7" fmla="*/ 217714 w 1328056"/>
              <a:gd name="connsiteY7" fmla="*/ 10886 h 462643"/>
              <a:gd name="connsiteX8" fmla="*/ 10885 w 1328056"/>
              <a:gd name="connsiteY8" fmla="*/ 97971 h 462643"/>
              <a:gd name="connsiteX9" fmla="*/ 0 w 1328056"/>
              <a:gd name="connsiteY9" fmla="*/ 386443 h 462643"/>
              <a:gd name="connsiteX10" fmla="*/ 179614 w 1328056"/>
              <a:gd name="connsiteY10" fmla="*/ 462643 h 462643"/>
              <a:gd name="connsiteX0" fmla="*/ 326571 w 1328056"/>
              <a:gd name="connsiteY0" fmla="*/ 402771 h 435429"/>
              <a:gd name="connsiteX1" fmla="*/ 718456 w 1328056"/>
              <a:gd name="connsiteY1" fmla="*/ 435429 h 435429"/>
              <a:gd name="connsiteX2" fmla="*/ 1055914 w 1328056"/>
              <a:gd name="connsiteY2" fmla="*/ 326571 h 435429"/>
              <a:gd name="connsiteX3" fmla="*/ 1328056 w 1328056"/>
              <a:gd name="connsiteY3" fmla="*/ 283029 h 435429"/>
              <a:gd name="connsiteX4" fmla="*/ 1317171 w 1328056"/>
              <a:gd name="connsiteY4" fmla="*/ 130629 h 435429"/>
              <a:gd name="connsiteX5" fmla="*/ 1045028 w 1328056"/>
              <a:gd name="connsiteY5" fmla="*/ 108857 h 435429"/>
              <a:gd name="connsiteX6" fmla="*/ 511628 w 1328056"/>
              <a:gd name="connsiteY6" fmla="*/ 0 h 435429"/>
              <a:gd name="connsiteX7" fmla="*/ 217714 w 1328056"/>
              <a:gd name="connsiteY7" fmla="*/ 10886 h 435429"/>
              <a:gd name="connsiteX8" fmla="*/ 10885 w 1328056"/>
              <a:gd name="connsiteY8" fmla="*/ 97971 h 435429"/>
              <a:gd name="connsiteX9" fmla="*/ 0 w 1328056"/>
              <a:gd name="connsiteY9" fmla="*/ 386443 h 435429"/>
              <a:gd name="connsiteX0" fmla="*/ 326571 w 1328056"/>
              <a:gd name="connsiteY0" fmla="*/ 402771 h 402771"/>
              <a:gd name="connsiteX1" fmla="*/ 729341 w 1328056"/>
              <a:gd name="connsiteY1" fmla="*/ 375557 h 402771"/>
              <a:gd name="connsiteX2" fmla="*/ 1055914 w 1328056"/>
              <a:gd name="connsiteY2" fmla="*/ 326571 h 402771"/>
              <a:gd name="connsiteX3" fmla="*/ 1328056 w 1328056"/>
              <a:gd name="connsiteY3" fmla="*/ 283029 h 402771"/>
              <a:gd name="connsiteX4" fmla="*/ 1317171 w 1328056"/>
              <a:gd name="connsiteY4" fmla="*/ 130629 h 402771"/>
              <a:gd name="connsiteX5" fmla="*/ 1045028 w 1328056"/>
              <a:gd name="connsiteY5" fmla="*/ 108857 h 402771"/>
              <a:gd name="connsiteX6" fmla="*/ 511628 w 1328056"/>
              <a:gd name="connsiteY6" fmla="*/ 0 h 402771"/>
              <a:gd name="connsiteX7" fmla="*/ 217714 w 1328056"/>
              <a:gd name="connsiteY7" fmla="*/ 10886 h 402771"/>
              <a:gd name="connsiteX8" fmla="*/ 10885 w 1328056"/>
              <a:gd name="connsiteY8" fmla="*/ 97971 h 402771"/>
              <a:gd name="connsiteX9" fmla="*/ 0 w 1328056"/>
              <a:gd name="connsiteY9" fmla="*/ 386443 h 402771"/>
              <a:gd name="connsiteX0" fmla="*/ 326571 w 1328056"/>
              <a:gd name="connsiteY0" fmla="*/ 402771 h 402771"/>
              <a:gd name="connsiteX1" fmla="*/ 729341 w 1328056"/>
              <a:gd name="connsiteY1" fmla="*/ 375557 h 402771"/>
              <a:gd name="connsiteX2" fmla="*/ 1055914 w 1328056"/>
              <a:gd name="connsiteY2" fmla="*/ 326571 h 402771"/>
              <a:gd name="connsiteX3" fmla="*/ 1328056 w 1328056"/>
              <a:gd name="connsiteY3" fmla="*/ 283029 h 402771"/>
              <a:gd name="connsiteX4" fmla="*/ 1224643 w 1328056"/>
              <a:gd name="connsiteY4" fmla="*/ 179615 h 402771"/>
              <a:gd name="connsiteX5" fmla="*/ 1045028 w 1328056"/>
              <a:gd name="connsiteY5" fmla="*/ 108857 h 402771"/>
              <a:gd name="connsiteX6" fmla="*/ 511628 w 1328056"/>
              <a:gd name="connsiteY6" fmla="*/ 0 h 402771"/>
              <a:gd name="connsiteX7" fmla="*/ 217714 w 1328056"/>
              <a:gd name="connsiteY7" fmla="*/ 10886 h 402771"/>
              <a:gd name="connsiteX8" fmla="*/ 10885 w 1328056"/>
              <a:gd name="connsiteY8" fmla="*/ 97971 h 402771"/>
              <a:gd name="connsiteX9" fmla="*/ 0 w 1328056"/>
              <a:gd name="connsiteY9" fmla="*/ 386443 h 402771"/>
              <a:gd name="connsiteX0" fmla="*/ 326571 w 1328056"/>
              <a:gd name="connsiteY0" fmla="*/ 402771 h 402771"/>
              <a:gd name="connsiteX1" fmla="*/ 729341 w 1328056"/>
              <a:gd name="connsiteY1" fmla="*/ 375557 h 402771"/>
              <a:gd name="connsiteX2" fmla="*/ 1055914 w 1328056"/>
              <a:gd name="connsiteY2" fmla="*/ 326571 h 402771"/>
              <a:gd name="connsiteX3" fmla="*/ 1328056 w 1328056"/>
              <a:gd name="connsiteY3" fmla="*/ 283029 h 402771"/>
              <a:gd name="connsiteX4" fmla="*/ 1224643 w 1328056"/>
              <a:gd name="connsiteY4" fmla="*/ 179615 h 402771"/>
              <a:gd name="connsiteX5" fmla="*/ 1045028 w 1328056"/>
              <a:gd name="connsiteY5" fmla="*/ 108857 h 402771"/>
              <a:gd name="connsiteX6" fmla="*/ 511628 w 1328056"/>
              <a:gd name="connsiteY6" fmla="*/ 0 h 402771"/>
              <a:gd name="connsiteX7" fmla="*/ 217714 w 1328056"/>
              <a:gd name="connsiteY7" fmla="*/ 10886 h 402771"/>
              <a:gd name="connsiteX8" fmla="*/ 114299 w 1328056"/>
              <a:gd name="connsiteY8" fmla="*/ 114299 h 402771"/>
              <a:gd name="connsiteX9" fmla="*/ 0 w 1328056"/>
              <a:gd name="connsiteY9" fmla="*/ 386443 h 402771"/>
              <a:gd name="connsiteX0" fmla="*/ 255814 w 1257299"/>
              <a:gd name="connsiteY0" fmla="*/ 402771 h 402771"/>
              <a:gd name="connsiteX1" fmla="*/ 658584 w 1257299"/>
              <a:gd name="connsiteY1" fmla="*/ 375557 h 402771"/>
              <a:gd name="connsiteX2" fmla="*/ 985157 w 1257299"/>
              <a:gd name="connsiteY2" fmla="*/ 326571 h 402771"/>
              <a:gd name="connsiteX3" fmla="*/ 1257299 w 1257299"/>
              <a:gd name="connsiteY3" fmla="*/ 283029 h 402771"/>
              <a:gd name="connsiteX4" fmla="*/ 1153886 w 1257299"/>
              <a:gd name="connsiteY4" fmla="*/ 179615 h 402771"/>
              <a:gd name="connsiteX5" fmla="*/ 974271 w 1257299"/>
              <a:gd name="connsiteY5" fmla="*/ 108857 h 402771"/>
              <a:gd name="connsiteX6" fmla="*/ 440871 w 1257299"/>
              <a:gd name="connsiteY6" fmla="*/ 0 h 402771"/>
              <a:gd name="connsiteX7" fmla="*/ 146957 w 1257299"/>
              <a:gd name="connsiteY7" fmla="*/ 10886 h 402771"/>
              <a:gd name="connsiteX8" fmla="*/ 43542 w 1257299"/>
              <a:gd name="connsiteY8" fmla="*/ 114299 h 402771"/>
              <a:gd name="connsiteX9" fmla="*/ 0 w 1257299"/>
              <a:gd name="connsiteY9" fmla="*/ 381000 h 402771"/>
              <a:gd name="connsiteX0" fmla="*/ 255814 w 1257299"/>
              <a:gd name="connsiteY0" fmla="*/ 402771 h 402771"/>
              <a:gd name="connsiteX1" fmla="*/ 658584 w 1257299"/>
              <a:gd name="connsiteY1" fmla="*/ 375557 h 402771"/>
              <a:gd name="connsiteX2" fmla="*/ 985157 w 1257299"/>
              <a:gd name="connsiteY2" fmla="*/ 326571 h 402771"/>
              <a:gd name="connsiteX3" fmla="*/ 1257299 w 1257299"/>
              <a:gd name="connsiteY3" fmla="*/ 283029 h 402771"/>
              <a:gd name="connsiteX4" fmla="*/ 1153886 w 1257299"/>
              <a:gd name="connsiteY4" fmla="*/ 179615 h 402771"/>
              <a:gd name="connsiteX5" fmla="*/ 769710 w 1257299"/>
              <a:gd name="connsiteY5" fmla="*/ 151258 h 402771"/>
              <a:gd name="connsiteX6" fmla="*/ 440871 w 1257299"/>
              <a:gd name="connsiteY6" fmla="*/ 0 h 402771"/>
              <a:gd name="connsiteX7" fmla="*/ 146957 w 1257299"/>
              <a:gd name="connsiteY7" fmla="*/ 10886 h 402771"/>
              <a:gd name="connsiteX8" fmla="*/ 43542 w 1257299"/>
              <a:gd name="connsiteY8" fmla="*/ 114299 h 402771"/>
              <a:gd name="connsiteX9" fmla="*/ 0 w 1257299"/>
              <a:gd name="connsiteY9" fmla="*/ 381000 h 402771"/>
              <a:gd name="connsiteX0" fmla="*/ 255814 w 1257299"/>
              <a:gd name="connsiteY0" fmla="*/ 391885 h 391885"/>
              <a:gd name="connsiteX1" fmla="*/ 658584 w 1257299"/>
              <a:gd name="connsiteY1" fmla="*/ 364671 h 391885"/>
              <a:gd name="connsiteX2" fmla="*/ 985157 w 1257299"/>
              <a:gd name="connsiteY2" fmla="*/ 315685 h 391885"/>
              <a:gd name="connsiteX3" fmla="*/ 1257299 w 1257299"/>
              <a:gd name="connsiteY3" fmla="*/ 272143 h 391885"/>
              <a:gd name="connsiteX4" fmla="*/ 1153886 w 1257299"/>
              <a:gd name="connsiteY4" fmla="*/ 168729 h 391885"/>
              <a:gd name="connsiteX5" fmla="*/ 769710 w 1257299"/>
              <a:gd name="connsiteY5" fmla="*/ 140372 h 391885"/>
              <a:gd name="connsiteX6" fmla="*/ 400957 w 1257299"/>
              <a:gd name="connsiteY6" fmla="*/ 18468 h 391885"/>
              <a:gd name="connsiteX7" fmla="*/ 146957 w 1257299"/>
              <a:gd name="connsiteY7" fmla="*/ 0 h 391885"/>
              <a:gd name="connsiteX8" fmla="*/ 43542 w 1257299"/>
              <a:gd name="connsiteY8" fmla="*/ 103413 h 391885"/>
              <a:gd name="connsiteX9" fmla="*/ 0 w 1257299"/>
              <a:gd name="connsiteY9" fmla="*/ 370114 h 391885"/>
              <a:gd name="connsiteX0" fmla="*/ 255814 w 1257299"/>
              <a:gd name="connsiteY0" fmla="*/ 373417 h 373417"/>
              <a:gd name="connsiteX1" fmla="*/ 658584 w 1257299"/>
              <a:gd name="connsiteY1" fmla="*/ 346203 h 373417"/>
              <a:gd name="connsiteX2" fmla="*/ 985157 w 1257299"/>
              <a:gd name="connsiteY2" fmla="*/ 297217 h 373417"/>
              <a:gd name="connsiteX3" fmla="*/ 1257299 w 1257299"/>
              <a:gd name="connsiteY3" fmla="*/ 253675 h 373417"/>
              <a:gd name="connsiteX4" fmla="*/ 1153886 w 1257299"/>
              <a:gd name="connsiteY4" fmla="*/ 150261 h 373417"/>
              <a:gd name="connsiteX5" fmla="*/ 769710 w 1257299"/>
              <a:gd name="connsiteY5" fmla="*/ 121904 h 373417"/>
              <a:gd name="connsiteX6" fmla="*/ 400957 w 1257299"/>
              <a:gd name="connsiteY6" fmla="*/ 0 h 373417"/>
              <a:gd name="connsiteX7" fmla="*/ 151946 w 1257299"/>
              <a:gd name="connsiteY7" fmla="*/ 14148 h 373417"/>
              <a:gd name="connsiteX8" fmla="*/ 43542 w 1257299"/>
              <a:gd name="connsiteY8" fmla="*/ 84945 h 373417"/>
              <a:gd name="connsiteX9" fmla="*/ 0 w 1257299"/>
              <a:gd name="connsiteY9" fmla="*/ 351646 h 373417"/>
              <a:gd name="connsiteX0" fmla="*/ 255814 w 1207406"/>
              <a:gd name="connsiteY0" fmla="*/ 373417 h 373417"/>
              <a:gd name="connsiteX1" fmla="*/ 658584 w 1207406"/>
              <a:gd name="connsiteY1" fmla="*/ 346203 h 373417"/>
              <a:gd name="connsiteX2" fmla="*/ 985157 w 1207406"/>
              <a:gd name="connsiteY2" fmla="*/ 297217 h 373417"/>
              <a:gd name="connsiteX3" fmla="*/ 1207406 w 1207406"/>
              <a:gd name="connsiteY3" fmla="*/ 253675 h 373417"/>
              <a:gd name="connsiteX4" fmla="*/ 1153886 w 1207406"/>
              <a:gd name="connsiteY4" fmla="*/ 150261 h 373417"/>
              <a:gd name="connsiteX5" fmla="*/ 769710 w 1207406"/>
              <a:gd name="connsiteY5" fmla="*/ 121904 h 373417"/>
              <a:gd name="connsiteX6" fmla="*/ 400957 w 1207406"/>
              <a:gd name="connsiteY6" fmla="*/ 0 h 373417"/>
              <a:gd name="connsiteX7" fmla="*/ 151946 w 1207406"/>
              <a:gd name="connsiteY7" fmla="*/ 14148 h 373417"/>
              <a:gd name="connsiteX8" fmla="*/ 43542 w 1207406"/>
              <a:gd name="connsiteY8" fmla="*/ 84945 h 373417"/>
              <a:gd name="connsiteX9" fmla="*/ 0 w 1207406"/>
              <a:gd name="connsiteY9" fmla="*/ 351646 h 373417"/>
              <a:gd name="connsiteX0" fmla="*/ 255814 w 1207406"/>
              <a:gd name="connsiteY0" fmla="*/ 373417 h 373417"/>
              <a:gd name="connsiteX1" fmla="*/ 658584 w 1207406"/>
              <a:gd name="connsiteY1" fmla="*/ 346203 h 373417"/>
              <a:gd name="connsiteX2" fmla="*/ 985157 w 1207406"/>
              <a:gd name="connsiteY2" fmla="*/ 297217 h 373417"/>
              <a:gd name="connsiteX3" fmla="*/ 1207406 w 1207406"/>
              <a:gd name="connsiteY3" fmla="*/ 253675 h 373417"/>
              <a:gd name="connsiteX4" fmla="*/ 1039133 w 1207406"/>
              <a:gd name="connsiteY4" fmla="*/ 160046 h 373417"/>
              <a:gd name="connsiteX5" fmla="*/ 769710 w 1207406"/>
              <a:gd name="connsiteY5" fmla="*/ 121904 h 373417"/>
              <a:gd name="connsiteX6" fmla="*/ 400957 w 1207406"/>
              <a:gd name="connsiteY6" fmla="*/ 0 h 373417"/>
              <a:gd name="connsiteX7" fmla="*/ 151946 w 1207406"/>
              <a:gd name="connsiteY7" fmla="*/ 14148 h 373417"/>
              <a:gd name="connsiteX8" fmla="*/ 43542 w 1207406"/>
              <a:gd name="connsiteY8" fmla="*/ 84945 h 373417"/>
              <a:gd name="connsiteX9" fmla="*/ 0 w 1207406"/>
              <a:gd name="connsiteY9" fmla="*/ 351646 h 373417"/>
              <a:gd name="connsiteX0" fmla="*/ 255814 w 1234621"/>
              <a:gd name="connsiteY0" fmla="*/ 373417 h 373417"/>
              <a:gd name="connsiteX1" fmla="*/ 658584 w 1234621"/>
              <a:gd name="connsiteY1" fmla="*/ 346203 h 373417"/>
              <a:gd name="connsiteX2" fmla="*/ 1234621 w 1234621"/>
              <a:gd name="connsiteY2" fmla="*/ 297217 h 373417"/>
              <a:gd name="connsiteX3" fmla="*/ 1207406 w 1234621"/>
              <a:gd name="connsiteY3" fmla="*/ 253675 h 373417"/>
              <a:gd name="connsiteX4" fmla="*/ 1039133 w 1234621"/>
              <a:gd name="connsiteY4" fmla="*/ 160046 h 373417"/>
              <a:gd name="connsiteX5" fmla="*/ 769710 w 1234621"/>
              <a:gd name="connsiteY5" fmla="*/ 121904 h 373417"/>
              <a:gd name="connsiteX6" fmla="*/ 400957 w 1234621"/>
              <a:gd name="connsiteY6" fmla="*/ 0 h 373417"/>
              <a:gd name="connsiteX7" fmla="*/ 151946 w 1234621"/>
              <a:gd name="connsiteY7" fmla="*/ 14148 h 373417"/>
              <a:gd name="connsiteX8" fmla="*/ 43542 w 1234621"/>
              <a:gd name="connsiteY8" fmla="*/ 84945 h 373417"/>
              <a:gd name="connsiteX9" fmla="*/ 0 w 1234621"/>
              <a:gd name="connsiteY9" fmla="*/ 351646 h 373417"/>
              <a:gd name="connsiteX0" fmla="*/ 255814 w 1207406"/>
              <a:gd name="connsiteY0" fmla="*/ 373417 h 373417"/>
              <a:gd name="connsiteX1" fmla="*/ 658584 w 1207406"/>
              <a:gd name="connsiteY1" fmla="*/ 346203 h 373417"/>
              <a:gd name="connsiteX2" fmla="*/ 1189717 w 1207406"/>
              <a:gd name="connsiteY2" fmla="*/ 297217 h 373417"/>
              <a:gd name="connsiteX3" fmla="*/ 1207406 w 1207406"/>
              <a:gd name="connsiteY3" fmla="*/ 253675 h 373417"/>
              <a:gd name="connsiteX4" fmla="*/ 1039133 w 1207406"/>
              <a:gd name="connsiteY4" fmla="*/ 160046 h 373417"/>
              <a:gd name="connsiteX5" fmla="*/ 769710 w 1207406"/>
              <a:gd name="connsiteY5" fmla="*/ 121904 h 373417"/>
              <a:gd name="connsiteX6" fmla="*/ 400957 w 1207406"/>
              <a:gd name="connsiteY6" fmla="*/ 0 h 373417"/>
              <a:gd name="connsiteX7" fmla="*/ 151946 w 1207406"/>
              <a:gd name="connsiteY7" fmla="*/ 14148 h 373417"/>
              <a:gd name="connsiteX8" fmla="*/ 43542 w 1207406"/>
              <a:gd name="connsiteY8" fmla="*/ 84945 h 373417"/>
              <a:gd name="connsiteX9" fmla="*/ 0 w 1207406"/>
              <a:gd name="connsiteY9" fmla="*/ 351646 h 373417"/>
              <a:gd name="connsiteX0" fmla="*/ 255814 w 1228096"/>
              <a:gd name="connsiteY0" fmla="*/ 373417 h 373417"/>
              <a:gd name="connsiteX1" fmla="*/ 658584 w 1228096"/>
              <a:gd name="connsiteY1" fmla="*/ 346203 h 373417"/>
              <a:gd name="connsiteX2" fmla="*/ 1228096 w 1228096"/>
              <a:gd name="connsiteY2" fmla="*/ 307253 h 373417"/>
              <a:gd name="connsiteX3" fmla="*/ 1207406 w 1228096"/>
              <a:gd name="connsiteY3" fmla="*/ 253675 h 373417"/>
              <a:gd name="connsiteX4" fmla="*/ 1039133 w 1228096"/>
              <a:gd name="connsiteY4" fmla="*/ 160046 h 373417"/>
              <a:gd name="connsiteX5" fmla="*/ 769710 w 1228096"/>
              <a:gd name="connsiteY5" fmla="*/ 121904 h 373417"/>
              <a:gd name="connsiteX6" fmla="*/ 400957 w 1228096"/>
              <a:gd name="connsiteY6" fmla="*/ 0 h 373417"/>
              <a:gd name="connsiteX7" fmla="*/ 151946 w 1228096"/>
              <a:gd name="connsiteY7" fmla="*/ 14148 h 373417"/>
              <a:gd name="connsiteX8" fmla="*/ 43542 w 1228096"/>
              <a:gd name="connsiteY8" fmla="*/ 84945 h 373417"/>
              <a:gd name="connsiteX9" fmla="*/ 0 w 1228096"/>
              <a:gd name="connsiteY9" fmla="*/ 351646 h 37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8096" h="373417">
                <a:moveTo>
                  <a:pt x="255814" y="373417"/>
                </a:moveTo>
                <a:lnTo>
                  <a:pt x="658584" y="346203"/>
                </a:lnTo>
                <a:lnTo>
                  <a:pt x="1228096" y="307253"/>
                </a:lnTo>
                <a:lnTo>
                  <a:pt x="1207406" y="253675"/>
                </a:lnTo>
                <a:lnTo>
                  <a:pt x="1039133" y="160046"/>
                </a:lnTo>
                <a:lnTo>
                  <a:pt x="769710" y="121904"/>
                </a:lnTo>
                <a:lnTo>
                  <a:pt x="400957" y="0"/>
                </a:lnTo>
                <a:lnTo>
                  <a:pt x="151946" y="14148"/>
                </a:lnTo>
                <a:lnTo>
                  <a:pt x="43542" y="84945"/>
                </a:lnTo>
                <a:lnTo>
                  <a:pt x="0" y="351646"/>
                </a:lnTo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591297" y="4604657"/>
            <a:ext cx="1661631" cy="1057180"/>
          </a:xfrm>
          <a:custGeom>
            <a:avLst/>
            <a:gdLst>
              <a:gd name="connsiteX0" fmla="*/ 195943 w 1382485"/>
              <a:gd name="connsiteY0" fmla="*/ 947057 h 947057"/>
              <a:gd name="connsiteX1" fmla="*/ 326571 w 1382485"/>
              <a:gd name="connsiteY1" fmla="*/ 707571 h 947057"/>
              <a:gd name="connsiteX2" fmla="*/ 544285 w 1382485"/>
              <a:gd name="connsiteY2" fmla="*/ 544286 h 947057"/>
              <a:gd name="connsiteX3" fmla="*/ 772885 w 1382485"/>
              <a:gd name="connsiteY3" fmla="*/ 435429 h 947057"/>
              <a:gd name="connsiteX4" fmla="*/ 1110343 w 1382485"/>
              <a:gd name="connsiteY4" fmla="*/ 326571 h 947057"/>
              <a:gd name="connsiteX5" fmla="*/ 1382485 w 1382485"/>
              <a:gd name="connsiteY5" fmla="*/ 283029 h 947057"/>
              <a:gd name="connsiteX6" fmla="*/ 1371600 w 1382485"/>
              <a:gd name="connsiteY6" fmla="*/ 130629 h 947057"/>
              <a:gd name="connsiteX7" fmla="*/ 1099457 w 1382485"/>
              <a:gd name="connsiteY7" fmla="*/ 108857 h 947057"/>
              <a:gd name="connsiteX8" fmla="*/ 566057 w 1382485"/>
              <a:gd name="connsiteY8" fmla="*/ 0 h 947057"/>
              <a:gd name="connsiteX9" fmla="*/ 272143 w 1382485"/>
              <a:gd name="connsiteY9" fmla="*/ 10886 h 947057"/>
              <a:gd name="connsiteX10" fmla="*/ 65314 w 1382485"/>
              <a:gd name="connsiteY10" fmla="*/ 97971 h 947057"/>
              <a:gd name="connsiteX11" fmla="*/ 0 w 1382485"/>
              <a:gd name="connsiteY11" fmla="*/ 424543 h 947057"/>
              <a:gd name="connsiteX12" fmla="*/ 76200 w 1382485"/>
              <a:gd name="connsiteY12" fmla="*/ 892629 h 947057"/>
              <a:gd name="connsiteX0" fmla="*/ 195943 w 1382485"/>
              <a:gd name="connsiteY0" fmla="*/ 947057 h 947057"/>
              <a:gd name="connsiteX1" fmla="*/ 326571 w 1382485"/>
              <a:gd name="connsiteY1" fmla="*/ 707571 h 947057"/>
              <a:gd name="connsiteX2" fmla="*/ 544285 w 1382485"/>
              <a:gd name="connsiteY2" fmla="*/ 544286 h 947057"/>
              <a:gd name="connsiteX3" fmla="*/ 772885 w 1382485"/>
              <a:gd name="connsiteY3" fmla="*/ 435429 h 947057"/>
              <a:gd name="connsiteX4" fmla="*/ 1110343 w 1382485"/>
              <a:gd name="connsiteY4" fmla="*/ 326571 h 947057"/>
              <a:gd name="connsiteX5" fmla="*/ 1382485 w 1382485"/>
              <a:gd name="connsiteY5" fmla="*/ 283029 h 947057"/>
              <a:gd name="connsiteX6" fmla="*/ 1252537 w 1382485"/>
              <a:gd name="connsiteY6" fmla="*/ 136317 h 947057"/>
              <a:gd name="connsiteX7" fmla="*/ 1099457 w 1382485"/>
              <a:gd name="connsiteY7" fmla="*/ 108857 h 947057"/>
              <a:gd name="connsiteX8" fmla="*/ 566057 w 1382485"/>
              <a:gd name="connsiteY8" fmla="*/ 0 h 947057"/>
              <a:gd name="connsiteX9" fmla="*/ 272143 w 1382485"/>
              <a:gd name="connsiteY9" fmla="*/ 10886 h 947057"/>
              <a:gd name="connsiteX10" fmla="*/ 65314 w 1382485"/>
              <a:gd name="connsiteY10" fmla="*/ 97971 h 947057"/>
              <a:gd name="connsiteX11" fmla="*/ 0 w 1382485"/>
              <a:gd name="connsiteY11" fmla="*/ 424543 h 947057"/>
              <a:gd name="connsiteX12" fmla="*/ 76200 w 1382485"/>
              <a:gd name="connsiteY12" fmla="*/ 892629 h 947057"/>
              <a:gd name="connsiteX0" fmla="*/ 195943 w 1298149"/>
              <a:gd name="connsiteY0" fmla="*/ 947057 h 947057"/>
              <a:gd name="connsiteX1" fmla="*/ 326571 w 1298149"/>
              <a:gd name="connsiteY1" fmla="*/ 707571 h 947057"/>
              <a:gd name="connsiteX2" fmla="*/ 544285 w 1298149"/>
              <a:gd name="connsiteY2" fmla="*/ 544286 h 947057"/>
              <a:gd name="connsiteX3" fmla="*/ 772885 w 1298149"/>
              <a:gd name="connsiteY3" fmla="*/ 435429 h 947057"/>
              <a:gd name="connsiteX4" fmla="*/ 1110343 w 1298149"/>
              <a:gd name="connsiteY4" fmla="*/ 326571 h 947057"/>
              <a:gd name="connsiteX5" fmla="*/ 1298149 w 1298149"/>
              <a:gd name="connsiteY5" fmla="*/ 288717 h 947057"/>
              <a:gd name="connsiteX6" fmla="*/ 1252537 w 1298149"/>
              <a:gd name="connsiteY6" fmla="*/ 136317 h 947057"/>
              <a:gd name="connsiteX7" fmla="*/ 1099457 w 1298149"/>
              <a:gd name="connsiteY7" fmla="*/ 108857 h 947057"/>
              <a:gd name="connsiteX8" fmla="*/ 566057 w 1298149"/>
              <a:gd name="connsiteY8" fmla="*/ 0 h 947057"/>
              <a:gd name="connsiteX9" fmla="*/ 272143 w 1298149"/>
              <a:gd name="connsiteY9" fmla="*/ 10886 h 947057"/>
              <a:gd name="connsiteX10" fmla="*/ 65314 w 1298149"/>
              <a:gd name="connsiteY10" fmla="*/ 97971 h 947057"/>
              <a:gd name="connsiteX11" fmla="*/ 0 w 1298149"/>
              <a:gd name="connsiteY11" fmla="*/ 424543 h 947057"/>
              <a:gd name="connsiteX12" fmla="*/ 76200 w 1298149"/>
              <a:gd name="connsiteY12" fmla="*/ 892629 h 947057"/>
              <a:gd name="connsiteX0" fmla="*/ 195943 w 1298149"/>
              <a:gd name="connsiteY0" fmla="*/ 947057 h 947057"/>
              <a:gd name="connsiteX1" fmla="*/ 326571 w 1298149"/>
              <a:gd name="connsiteY1" fmla="*/ 707571 h 947057"/>
              <a:gd name="connsiteX2" fmla="*/ 544285 w 1298149"/>
              <a:gd name="connsiteY2" fmla="*/ 544286 h 947057"/>
              <a:gd name="connsiteX3" fmla="*/ 772885 w 1298149"/>
              <a:gd name="connsiteY3" fmla="*/ 435429 h 947057"/>
              <a:gd name="connsiteX4" fmla="*/ 1110343 w 1298149"/>
              <a:gd name="connsiteY4" fmla="*/ 326571 h 947057"/>
              <a:gd name="connsiteX5" fmla="*/ 1298149 w 1298149"/>
              <a:gd name="connsiteY5" fmla="*/ 288717 h 947057"/>
              <a:gd name="connsiteX6" fmla="*/ 1252537 w 1298149"/>
              <a:gd name="connsiteY6" fmla="*/ 136317 h 947057"/>
              <a:gd name="connsiteX7" fmla="*/ 1099457 w 1298149"/>
              <a:gd name="connsiteY7" fmla="*/ 108857 h 947057"/>
              <a:gd name="connsiteX8" fmla="*/ 566057 w 1298149"/>
              <a:gd name="connsiteY8" fmla="*/ 0 h 947057"/>
              <a:gd name="connsiteX9" fmla="*/ 272143 w 1298149"/>
              <a:gd name="connsiteY9" fmla="*/ 10886 h 947057"/>
              <a:gd name="connsiteX10" fmla="*/ 65314 w 1298149"/>
              <a:gd name="connsiteY10" fmla="*/ 97971 h 947057"/>
              <a:gd name="connsiteX11" fmla="*/ 0 w 1298149"/>
              <a:gd name="connsiteY11" fmla="*/ 424543 h 947057"/>
              <a:gd name="connsiteX12" fmla="*/ 76200 w 1298149"/>
              <a:gd name="connsiteY12" fmla="*/ 892629 h 947057"/>
              <a:gd name="connsiteX0" fmla="*/ 195943 w 1298149"/>
              <a:gd name="connsiteY0" fmla="*/ 947057 h 947057"/>
              <a:gd name="connsiteX1" fmla="*/ 326571 w 1298149"/>
              <a:gd name="connsiteY1" fmla="*/ 707571 h 947057"/>
              <a:gd name="connsiteX2" fmla="*/ 544285 w 1298149"/>
              <a:gd name="connsiteY2" fmla="*/ 544286 h 947057"/>
              <a:gd name="connsiteX3" fmla="*/ 772885 w 1298149"/>
              <a:gd name="connsiteY3" fmla="*/ 435429 h 947057"/>
              <a:gd name="connsiteX4" fmla="*/ 1110343 w 1298149"/>
              <a:gd name="connsiteY4" fmla="*/ 326571 h 947057"/>
              <a:gd name="connsiteX5" fmla="*/ 1298149 w 1298149"/>
              <a:gd name="connsiteY5" fmla="*/ 288717 h 947057"/>
              <a:gd name="connsiteX6" fmla="*/ 1252537 w 1298149"/>
              <a:gd name="connsiteY6" fmla="*/ 136317 h 947057"/>
              <a:gd name="connsiteX7" fmla="*/ 1085719 w 1298149"/>
              <a:gd name="connsiteY7" fmla="*/ 89604 h 947057"/>
              <a:gd name="connsiteX8" fmla="*/ 566057 w 1298149"/>
              <a:gd name="connsiteY8" fmla="*/ 0 h 947057"/>
              <a:gd name="connsiteX9" fmla="*/ 272143 w 1298149"/>
              <a:gd name="connsiteY9" fmla="*/ 10886 h 947057"/>
              <a:gd name="connsiteX10" fmla="*/ 65314 w 1298149"/>
              <a:gd name="connsiteY10" fmla="*/ 97971 h 947057"/>
              <a:gd name="connsiteX11" fmla="*/ 0 w 1298149"/>
              <a:gd name="connsiteY11" fmla="*/ 424543 h 947057"/>
              <a:gd name="connsiteX12" fmla="*/ 76200 w 1298149"/>
              <a:gd name="connsiteY12" fmla="*/ 892629 h 947057"/>
              <a:gd name="connsiteX0" fmla="*/ 195943 w 1298149"/>
              <a:gd name="connsiteY0" fmla="*/ 947057 h 947057"/>
              <a:gd name="connsiteX1" fmla="*/ 326571 w 1298149"/>
              <a:gd name="connsiteY1" fmla="*/ 707571 h 947057"/>
              <a:gd name="connsiteX2" fmla="*/ 544285 w 1298149"/>
              <a:gd name="connsiteY2" fmla="*/ 544286 h 947057"/>
              <a:gd name="connsiteX3" fmla="*/ 772885 w 1298149"/>
              <a:gd name="connsiteY3" fmla="*/ 435429 h 947057"/>
              <a:gd name="connsiteX4" fmla="*/ 1110343 w 1298149"/>
              <a:gd name="connsiteY4" fmla="*/ 326571 h 947057"/>
              <a:gd name="connsiteX5" fmla="*/ 1298149 w 1298149"/>
              <a:gd name="connsiteY5" fmla="*/ 288717 h 947057"/>
              <a:gd name="connsiteX6" fmla="*/ 1252537 w 1298149"/>
              <a:gd name="connsiteY6" fmla="*/ 136317 h 947057"/>
              <a:gd name="connsiteX7" fmla="*/ 1085719 w 1298149"/>
              <a:gd name="connsiteY7" fmla="*/ 80853 h 947057"/>
              <a:gd name="connsiteX8" fmla="*/ 566057 w 1298149"/>
              <a:gd name="connsiteY8" fmla="*/ 0 h 947057"/>
              <a:gd name="connsiteX9" fmla="*/ 272143 w 1298149"/>
              <a:gd name="connsiteY9" fmla="*/ 10886 h 947057"/>
              <a:gd name="connsiteX10" fmla="*/ 65314 w 1298149"/>
              <a:gd name="connsiteY10" fmla="*/ 97971 h 947057"/>
              <a:gd name="connsiteX11" fmla="*/ 0 w 1298149"/>
              <a:gd name="connsiteY11" fmla="*/ 424543 h 947057"/>
              <a:gd name="connsiteX12" fmla="*/ 76200 w 1298149"/>
              <a:gd name="connsiteY12" fmla="*/ 892629 h 94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98149" h="947057">
                <a:moveTo>
                  <a:pt x="195943" y="947057"/>
                </a:moveTo>
                <a:lnTo>
                  <a:pt x="326571" y="707571"/>
                </a:lnTo>
                <a:lnTo>
                  <a:pt x="544285" y="544286"/>
                </a:lnTo>
                <a:lnTo>
                  <a:pt x="772885" y="435429"/>
                </a:lnTo>
                <a:lnTo>
                  <a:pt x="1110343" y="326571"/>
                </a:lnTo>
                <a:lnTo>
                  <a:pt x="1298149" y="288717"/>
                </a:lnTo>
                <a:lnTo>
                  <a:pt x="1252537" y="136317"/>
                </a:lnTo>
                <a:cubicBezTo>
                  <a:pt x="1195404" y="109662"/>
                  <a:pt x="1136746" y="90006"/>
                  <a:pt x="1085719" y="80853"/>
                </a:cubicBezTo>
                <a:lnTo>
                  <a:pt x="566057" y="0"/>
                </a:lnTo>
                <a:lnTo>
                  <a:pt x="272143" y="10886"/>
                </a:lnTo>
                <a:lnTo>
                  <a:pt x="65314" y="97971"/>
                </a:lnTo>
                <a:lnTo>
                  <a:pt x="0" y="424543"/>
                </a:lnTo>
                <a:lnTo>
                  <a:pt x="76200" y="892629"/>
                </a:lnTo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85185E-6 L -3.05556E-6 -0.025 L -3.05556E-6 -1.85185E-6 Z " pathEditMode="relative" rAng="0" ptsTypes="AAA"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4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05987" y="1828800"/>
            <a:ext cx="2988340" cy="1365586"/>
          </a:xfrm>
          <a:prstGeom prst="rect">
            <a:avLst/>
          </a:prstGeom>
          <a:solidFill>
            <a:schemeClr val="tx1">
              <a:lumMod val="75000"/>
              <a:alpha val="38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457370" y="3703723"/>
            <a:ext cx="809725" cy="2739189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lowchart: Direct Access Storage 3"/>
          <p:cNvSpPr/>
          <p:nvPr/>
        </p:nvSpPr>
        <p:spPr>
          <a:xfrm rot="10800000">
            <a:off x="5904895" y="3703723"/>
            <a:ext cx="2362200" cy="2739188"/>
          </a:xfrm>
          <a:prstGeom prst="flowChartMagneticDrum">
            <a:avLst/>
          </a:prstGeom>
          <a:solidFill>
            <a:schemeClr val="accent4">
              <a:lumMod val="75000"/>
              <a:alpha val="5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7437316" y="3703723"/>
            <a:ext cx="809725" cy="2739189"/>
          </a:xfrm>
          <a:prstGeom prst="ellipse">
            <a:avLst/>
          </a:prstGeom>
          <a:solidFill>
            <a:srgbClr val="FF0000"/>
          </a:solidFill>
          <a:ln w="44450" cmpd="dbl">
            <a:solidFill>
              <a:srgbClr val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14887" y="4991100"/>
            <a:ext cx="25908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005687" y="4839703"/>
            <a:ext cx="76200" cy="302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043787" y="3924300"/>
            <a:ext cx="4798391" cy="10668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6"/>
          </p:cNvCxnSpPr>
          <p:nvPr/>
        </p:nvCxnSpPr>
        <p:spPr>
          <a:xfrm flipV="1">
            <a:off x="3081887" y="4229100"/>
            <a:ext cx="4648200" cy="762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6"/>
          </p:cNvCxnSpPr>
          <p:nvPr/>
        </p:nvCxnSpPr>
        <p:spPr>
          <a:xfrm flipV="1">
            <a:off x="3081887" y="4419600"/>
            <a:ext cx="4953000" cy="5715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9" idx="6"/>
          </p:cNvCxnSpPr>
          <p:nvPr/>
        </p:nvCxnSpPr>
        <p:spPr>
          <a:xfrm flipV="1">
            <a:off x="3081887" y="4839703"/>
            <a:ext cx="4495800" cy="1513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081887" y="4940969"/>
            <a:ext cx="4780345" cy="757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137832" y="4980574"/>
            <a:ext cx="4897055" cy="92743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9" idx="6"/>
          </p:cNvCxnSpPr>
          <p:nvPr/>
        </p:nvCxnSpPr>
        <p:spPr>
          <a:xfrm>
            <a:off x="3081887" y="4991100"/>
            <a:ext cx="4563979" cy="4572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9" idx="6"/>
          </p:cNvCxnSpPr>
          <p:nvPr/>
        </p:nvCxnSpPr>
        <p:spPr>
          <a:xfrm>
            <a:off x="3081887" y="4991100"/>
            <a:ext cx="4953000" cy="685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6"/>
          </p:cNvCxnSpPr>
          <p:nvPr/>
        </p:nvCxnSpPr>
        <p:spPr>
          <a:xfrm>
            <a:off x="3081887" y="4991100"/>
            <a:ext cx="4760291" cy="1143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5395758" y="1935081"/>
            <a:ext cx="2752368" cy="1259448"/>
          </a:xfrm>
          <a:custGeom>
            <a:avLst/>
            <a:gdLst>
              <a:gd name="connsiteX0" fmla="*/ 0 w 1917031"/>
              <a:gd name="connsiteY0" fmla="*/ 834189 h 1259305"/>
              <a:gd name="connsiteX1" fmla="*/ 1171073 w 1917031"/>
              <a:gd name="connsiteY1" fmla="*/ 834189 h 1259305"/>
              <a:gd name="connsiteX2" fmla="*/ 1339515 w 1917031"/>
              <a:gd name="connsiteY2" fmla="*/ 770021 h 1259305"/>
              <a:gd name="connsiteX3" fmla="*/ 1427747 w 1917031"/>
              <a:gd name="connsiteY3" fmla="*/ 689811 h 1259305"/>
              <a:gd name="connsiteX4" fmla="*/ 1524000 w 1917031"/>
              <a:gd name="connsiteY4" fmla="*/ 513347 h 1259305"/>
              <a:gd name="connsiteX5" fmla="*/ 1708484 w 1917031"/>
              <a:gd name="connsiteY5" fmla="*/ 0 h 1259305"/>
              <a:gd name="connsiteX6" fmla="*/ 1748589 w 1917031"/>
              <a:gd name="connsiteY6" fmla="*/ 8021 h 1259305"/>
              <a:gd name="connsiteX7" fmla="*/ 1748589 w 1917031"/>
              <a:gd name="connsiteY7" fmla="*/ 8021 h 1259305"/>
              <a:gd name="connsiteX8" fmla="*/ 1917031 w 1917031"/>
              <a:gd name="connsiteY8" fmla="*/ 1259305 h 1259305"/>
              <a:gd name="connsiteX9" fmla="*/ 1917031 w 1917031"/>
              <a:gd name="connsiteY9" fmla="*/ 1251284 h 1259305"/>
              <a:gd name="connsiteX0" fmla="*/ 0 w 2026427"/>
              <a:gd name="connsiteY0" fmla="*/ 834189 h 1436341"/>
              <a:gd name="connsiteX1" fmla="*/ 1171073 w 2026427"/>
              <a:gd name="connsiteY1" fmla="*/ 834189 h 1436341"/>
              <a:gd name="connsiteX2" fmla="*/ 1339515 w 2026427"/>
              <a:gd name="connsiteY2" fmla="*/ 770021 h 1436341"/>
              <a:gd name="connsiteX3" fmla="*/ 1427747 w 2026427"/>
              <a:gd name="connsiteY3" fmla="*/ 689811 h 1436341"/>
              <a:gd name="connsiteX4" fmla="*/ 1524000 w 2026427"/>
              <a:gd name="connsiteY4" fmla="*/ 513347 h 1436341"/>
              <a:gd name="connsiteX5" fmla="*/ 1708484 w 2026427"/>
              <a:gd name="connsiteY5" fmla="*/ 0 h 1436341"/>
              <a:gd name="connsiteX6" fmla="*/ 1748589 w 2026427"/>
              <a:gd name="connsiteY6" fmla="*/ 8021 h 1436341"/>
              <a:gd name="connsiteX7" fmla="*/ 1748589 w 2026427"/>
              <a:gd name="connsiteY7" fmla="*/ 8021 h 1436341"/>
              <a:gd name="connsiteX8" fmla="*/ 1917031 w 2026427"/>
              <a:gd name="connsiteY8" fmla="*/ 1259305 h 1436341"/>
              <a:gd name="connsiteX9" fmla="*/ 2026427 w 2026427"/>
              <a:gd name="connsiteY9" fmla="*/ 1436341 h 1436341"/>
              <a:gd name="connsiteX0" fmla="*/ 0 w 2026427"/>
              <a:gd name="connsiteY0" fmla="*/ 834189 h 1436341"/>
              <a:gd name="connsiteX1" fmla="*/ 1171073 w 2026427"/>
              <a:gd name="connsiteY1" fmla="*/ 834189 h 1436341"/>
              <a:gd name="connsiteX2" fmla="*/ 1339515 w 2026427"/>
              <a:gd name="connsiteY2" fmla="*/ 770021 h 1436341"/>
              <a:gd name="connsiteX3" fmla="*/ 1427747 w 2026427"/>
              <a:gd name="connsiteY3" fmla="*/ 689811 h 1436341"/>
              <a:gd name="connsiteX4" fmla="*/ 1524000 w 2026427"/>
              <a:gd name="connsiteY4" fmla="*/ 513347 h 1436341"/>
              <a:gd name="connsiteX5" fmla="*/ 1708484 w 2026427"/>
              <a:gd name="connsiteY5" fmla="*/ 0 h 1436341"/>
              <a:gd name="connsiteX6" fmla="*/ 1748589 w 2026427"/>
              <a:gd name="connsiteY6" fmla="*/ 8021 h 1436341"/>
              <a:gd name="connsiteX7" fmla="*/ 1748589 w 2026427"/>
              <a:gd name="connsiteY7" fmla="*/ 8021 h 1436341"/>
              <a:gd name="connsiteX8" fmla="*/ 2026427 w 2026427"/>
              <a:gd name="connsiteY8" fmla="*/ 1436341 h 1436341"/>
              <a:gd name="connsiteX0" fmla="*/ 0 w 1907307"/>
              <a:gd name="connsiteY0" fmla="*/ 834189 h 1259448"/>
              <a:gd name="connsiteX1" fmla="*/ 1171073 w 1907307"/>
              <a:gd name="connsiteY1" fmla="*/ 834189 h 1259448"/>
              <a:gd name="connsiteX2" fmla="*/ 1339515 w 1907307"/>
              <a:gd name="connsiteY2" fmla="*/ 770021 h 1259448"/>
              <a:gd name="connsiteX3" fmla="*/ 1427747 w 1907307"/>
              <a:gd name="connsiteY3" fmla="*/ 689811 h 1259448"/>
              <a:gd name="connsiteX4" fmla="*/ 1524000 w 1907307"/>
              <a:gd name="connsiteY4" fmla="*/ 513347 h 1259448"/>
              <a:gd name="connsiteX5" fmla="*/ 1708484 w 1907307"/>
              <a:gd name="connsiteY5" fmla="*/ 0 h 1259448"/>
              <a:gd name="connsiteX6" fmla="*/ 1748589 w 1907307"/>
              <a:gd name="connsiteY6" fmla="*/ 8021 h 1259448"/>
              <a:gd name="connsiteX7" fmla="*/ 1748589 w 1907307"/>
              <a:gd name="connsiteY7" fmla="*/ 8021 h 1259448"/>
              <a:gd name="connsiteX8" fmla="*/ 1907307 w 1907307"/>
              <a:gd name="connsiteY8" fmla="*/ 1259448 h 1259448"/>
              <a:gd name="connsiteX0" fmla="*/ 0 w 2690097"/>
              <a:gd name="connsiteY0" fmla="*/ 826569 h 1259448"/>
              <a:gd name="connsiteX1" fmla="*/ 1953863 w 2690097"/>
              <a:gd name="connsiteY1" fmla="*/ 834189 h 1259448"/>
              <a:gd name="connsiteX2" fmla="*/ 2122305 w 2690097"/>
              <a:gd name="connsiteY2" fmla="*/ 770021 h 1259448"/>
              <a:gd name="connsiteX3" fmla="*/ 2210537 w 2690097"/>
              <a:gd name="connsiteY3" fmla="*/ 689811 h 1259448"/>
              <a:gd name="connsiteX4" fmla="*/ 2306790 w 2690097"/>
              <a:gd name="connsiteY4" fmla="*/ 513347 h 1259448"/>
              <a:gd name="connsiteX5" fmla="*/ 2491274 w 2690097"/>
              <a:gd name="connsiteY5" fmla="*/ 0 h 1259448"/>
              <a:gd name="connsiteX6" fmla="*/ 2531379 w 2690097"/>
              <a:gd name="connsiteY6" fmla="*/ 8021 h 1259448"/>
              <a:gd name="connsiteX7" fmla="*/ 2531379 w 2690097"/>
              <a:gd name="connsiteY7" fmla="*/ 8021 h 1259448"/>
              <a:gd name="connsiteX8" fmla="*/ 2690097 w 2690097"/>
              <a:gd name="connsiteY8" fmla="*/ 1259448 h 1259448"/>
              <a:gd name="connsiteX0" fmla="*/ 0 w 2458663"/>
              <a:gd name="connsiteY0" fmla="*/ 826569 h 1259448"/>
              <a:gd name="connsiteX1" fmla="*/ 1722429 w 2458663"/>
              <a:gd name="connsiteY1" fmla="*/ 834189 h 1259448"/>
              <a:gd name="connsiteX2" fmla="*/ 1890871 w 2458663"/>
              <a:gd name="connsiteY2" fmla="*/ 770021 h 1259448"/>
              <a:gd name="connsiteX3" fmla="*/ 1979103 w 2458663"/>
              <a:gd name="connsiteY3" fmla="*/ 689811 h 1259448"/>
              <a:gd name="connsiteX4" fmla="*/ 2075356 w 2458663"/>
              <a:gd name="connsiteY4" fmla="*/ 513347 h 1259448"/>
              <a:gd name="connsiteX5" fmla="*/ 2259840 w 2458663"/>
              <a:gd name="connsiteY5" fmla="*/ 0 h 1259448"/>
              <a:gd name="connsiteX6" fmla="*/ 2299945 w 2458663"/>
              <a:gd name="connsiteY6" fmla="*/ 8021 h 1259448"/>
              <a:gd name="connsiteX7" fmla="*/ 2299945 w 2458663"/>
              <a:gd name="connsiteY7" fmla="*/ 8021 h 1259448"/>
              <a:gd name="connsiteX8" fmla="*/ 2458663 w 2458663"/>
              <a:gd name="connsiteY8" fmla="*/ 1259448 h 125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8663" h="1259448">
                <a:moveTo>
                  <a:pt x="0" y="826569"/>
                </a:moveTo>
                <a:lnTo>
                  <a:pt x="1722429" y="834189"/>
                </a:lnTo>
                <a:lnTo>
                  <a:pt x="1890871" y="770021"/>
                </a:lnTo>
                <a:lnTo>
                  <a:pt x="1979103" y="689811"/>
                </a:lnTo>
                <a:lnTo>
                  <a:pt x="2075356" y="513347"/>
                </a:lnTo>
                <a:lnTo>
                  <a:pt x="2259840" y="0"/>
                </a:lnTo>
                <a:lnTo>
                  <a:pt x="2299945" y="8021"/>
                </a:lnTo>
                <a:lnTo>
                  <a:pt x="2299945" y="8021"/>
                </a:lnTo>
                <a:lnTo>
                  <a:pt x="2458663" y="1259448"/>
                </a:lnTo>
              </a:path>
            </a:pathLst>
          </a:custGeom>
          <a:noFill/>
          <a:ln w="508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74472" y="3244334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Depth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4636363" y="2280760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Dose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00800" y="1935080"/>
            <a:ext cx="1600200" cy="1259305"/>
          </a:xfrm>
          <a:prstGeom prst="rect">
            <a:avLst/>
          </a:prstGeom>
          <a:solidFill>
            <a:srgbClr val="00B0F0">
              <a:alpha val="3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26431" y="1743624"/>
            <a:ext cx="3220561" cy="92333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~ </a:t>
            </a:r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1 </a:t>
            </a:r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second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986387" y="-199523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Lateral Beam Spread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48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8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6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8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4" grpId="0" animBg="1"/>
      <p:bldP spid="40" grpId="0" animBg="1"/>
      <p:bldP spid="9" grpId="0" animBg="1"/>
      <p:bldP spid="6" grpId="0" animBg="1"/>
      <p:bldP spid="10" grpId="0"/>
      <p:bldP spid="23" grpId="0"/>
      <p:bldP spid="24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current state of Healthcare in United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Costs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2000" dirty="0" smtClean="0"/>
              <a:t>For Example: Direct cost of Diabetes in 2012 $176 billion *</a:t>
            </a:r>
          </a:p>
          <a:p>
            <a:pPr lvl="2"/>
            <a:r>
              <a:rPr lang="en-US" sz="1550" dirty="0" smtClean="0"/>
              <a:t>Inconsistent pricing</a:t>
            </a:r>
          </a:p>
          <a:p>
            <a:pPr lvl="2"/>
            <a:r>
              <a:rPr lang="en-US" sz="1550" dirty="0" smtClean="0"/>
              <a:t>Expensive medications</a:t>
            </a:r>
          </a:p>
          <a:p>
            <a:pPr lvl="2"/>
            <a:r>
              <a:rPr lang="en-US" sz="1550" dirty="0" smtClean="0"/>
              <a:t>Over-testing, cautious medicine</a:t>
            </a:r>
          </a:p>
          <a:p>
            <a:pPr lvl="2"/>
            <a:r>
              <a:rPr lang="en-US" sz="1550" dirty="0" smtClean="0"/>
              <a:t>New, more costly technologies</a:t>
            </a:r>
          </a:p>
          <a:p>
            <a:pPr lvl="3"/>
            <a:r>
              <a:rPr lang="en-US" sz="1600" dirty="0" smtClean="0"/>
              <a:t>Robotic Surgery</a:t>
            </a:r>
          </a:p>
          <a:p>
            <a:pPr lvl="3"/>
            <a:r>
              <a:rPr lang="en-US" sz="1600" dirty="0" smtClean="0"/>
              <a:t>Proton Therapy</a:t>
            </a:r>
          </a:p>
          <a:p>
            <a:pPr lvl="3"/>
            <a:endParaRPr lang="en-US" sz="1600" dirty="0" smtClean="0"/>
          </a:p>
          <a:p>
            <a:r>
              <a:rPr lang="en-US" sz="3200" dirty="0" smtClean="0"/>
              <a:t>Reimbursement </a:t>
            </a:r>
          </a:p>
          <a:p>
            <a:pPr lvl="1"/>
            <a:r>
              <a:rPr lang="en-US" sz="2000" dirty="0" smtClean="0"/>
              <a:t>Value based medicine</a:t>
            </a:r>
          </a:p>
          <a:p>
            <a:pPr lvl="1"/>
            <a:r>
              <a:rPr lang="en-US" sz="2000" dirty="0" smtClean="0"/>
              <a:t>Policies for denials of coverage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Up Arrow 4"/>
          <p:cNvSpPr/>
          <p:nvPr/>
        </p:nvSpPr>
        <p:spPr>
          <a:xfrm>
            <a:off x="2057400" y="899160"/>
            <a:ext cx="762000" cy="1447800"/>
          </a:xfrm>
          <a:prstGeom prst="upArrow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 rot="10800000">
            <a:off x="3733800" y="4267200"/>
            <a:ext cx="762000" cy="1447800"/>
          </a:xfrm>
          <a:prstGeom prst="upArrow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81800" y="659976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100" spc="-50" dirty="0" smtClean="0"/>
              <a:t>* American Diabetes Association</a:t>
            </a:r>
            <a:endParaRPr lang="en-US" sz="1100" spc="-50" dirty="0"/>
          </a:p>
        </p:txBody>
      </p:sp>
    </p:spTree>
    <p:extLst>
      <p:ext uri="{BB962C8B-B14F-4D97-AF65-F5344CB8AC3E}">
        <p14:creationId xmlns:p14="http://schemas.microsoft.com/office/powerpoint/2010/main" val="20086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irect Access Storage 3"/>
          <p:cNvSpPr/>
          <p:nvPr/>
        </p:nvSpPr>
        <p:spPr>
          <a:xfrm rot="10800000">
            <a:off x="5904895" y="3703723"/>
            <a:ext cx="2362200" cy="2739188"/>
          </a:xfrm>
          <a:prstGeom prst="flowChartMagneticDrum">
            <a:avLst/>
          </a:prstGeom>
          <a:solidFill>
            <a:schemeClr val="accent4">
              <a:lumMod val="75000"/>
              <a:alpha val="5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457370" y="3703723"/>
            <a:ext cx="809725" cy="2739189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7437316" y="3703723"/>
            <a:ext cx="809725" cy="2739189"/>
          </a:xfrm>
          <a:prstGeom prst="ellipse">
            <a:avLst/>
          </a:prstGeom>
          <a:solidFill>
            <a:srgbClr val="FF0000"/>
          </a:solidFill>
          <a:ln w="44450" cmpd="dbl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27143" y="1828800"/>
            <a:ext cx="2967183" cy="1365586"/>
          </a:xfrm>
          <a:prstGeom prst="rect">
            <a:avLst/>
          </a:prstGeom>
          <a:solidFill>
            <a:schemeClr val="tx1">
              <a:lumMod val="75000"/>
              <a:alpha val="38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14887" y="4991100"/>
            <a:ext cx="25908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005687" y="4839703"/>
            <a:ext cx="76200" cy="302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043787" y="4114800"/>
            <a:ext cx="4798391" cy="1981200"/>
            <a:chOff x="3043787" y="4114800"/>
            <a:chExt cx="4798391" cy="1981200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043787" y="4114800"/>
              <a:ext cx="4553346" cy="87630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9" idx="6"/>
            </p:cNvCxnSpPr>
            <p:nvPr/>
          </p:nvCxnSpPr>
          <p:spPr>
            <a:xfrm flipV="1">
              <a:off x="3081887" y="4495800"/>
              <a:ext cx="4355429" cy="49530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9" idx="6"/>
            </p:cNvCxnSpPr>
            <p:nvPr/>
          </p:nvCxnSpPr>
          <p:spPr>
            <a:xfrm flipV="1">
              <a:off x="3081887" y="4610100"/>
              <a:ext cx="4690513" cy="38100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9" idx="6"/>
            </p:cNvCxnSpPr>
            <p:nvPr/>
          </p:nvCxnSpPr>
          <p:spPr>
            <a:xfrm>
              <a:off x="3081887" y="4991100"/>
              <a:ext cx="4233313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081887" y="5016669"/>
              <a:ext cx="4495800" cy="83468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137832" y="4980574"/>
              <a:ext cx="4704346" cy="239126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9" idx="6"/>
            </p:cNvCxnSpPr>
            <p:nvPr/>
          </p:nvCxnSpPr>
          <p:spPr>
            <a:xfrm>
              <a:off x="3081887" y="4991100"/>
              <a:ext cx="4233313" cy="45720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9" idx="6"/>
            </p:cNvCxnSpPr>
            <p:nvPr/>
          </p:nvCxnSpPr>
          <p:spPr>
            <a:xfrm>
              <a:off x="3081887" y="4991100"/>
              <a:ext cx="4690513" cy="68580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9" idx="6"/>
            </p:cNvCxnSpPr>
            <p:nvPr/>
          </p:nvCxnSpPr>
          <p:spPr>
            <a:xfrm>
              <a:off x="3081887" y="4991100"/>
              <a:ext cx="4495800" cy="110490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reeform 5"/>
          <p:cNvSpPr/>
          <p:nvPr/>
        </p:nvSpPr>
        <p:spPr>
          <a:xfrm>
            <a:off x="5433856" y="1935081"/>
            <a:ext cx="2714269" cy="1259448"/>
          </a:xfrm>
          <a:custGeom>
            <a:avLst/>
            <a:gdLst>
              <a:gd name="connsiteX0" fmla="*/ 0 w 1917031"/>
              <a:gd name="connsiteY0" fmla="*/ 834189 h 1259305"/>
              <a:gd name="connsiteX1" fmla="*/ 1171073 w 1917031"/>
              <a:gd name="connsiteY1" fmla="*/ 834189 h 1259305"/>
              <a:gd name="connsiteX2" fmla="*/ 1339515 w 1917031"/>
              <a:gd name="connsiteY2" fmla="*/ 770021 h 1259305"/>
              <a:gd name="connsiteX3" fmla="*/ 1427747 w 1917031"/>
              <a:gd name="connsiteY3" fmla="*/ 689811 h 1259305"/>
              <a:gd name="connsiteX4" fmla="*/ 1524000 w 1917031"/>
              <a:gd name="connsiteY4" fmla="*/ 513347 h 1259305"/>
              <a:gd name="connsiteX5" fmla="*/ 1708484 w 1917031"/>
              <a:gd name="connsiteY5" fmla="*/ 0 h 1259305"/>
              <a:gd name="connsiteX6" fmla="*/ 1748589 w 1917031"/>
              <a:gd name="connsiteY6" fmla="*/ 8021 h 1259305"/>
              <a:gd name="connsiteX7" fmla="*/ 1748589 w 1917031"/>
              <a:gd name="connsiteY7" fmla="*/ 8021 h 1259305"/>
              <a:gd name="connsiteX8" fmla="*/ 1917031 w 1917031"/>
              <a:gd name="connsiteY8" fmla="*/ 1259305 h 1259305"/>
              <a:gd name="connsiteX9" fmla="*/ 1917031 w 1917031"/>
              <a:gd name="connsiteY9" fmla="*/ 1251284 h 1259305"/>
              <a:gd name="connsiteX0" fmla="*/ 0 w 2026427"/>
              <a:gd name="connsiteY0" fmla="*/ 834189 h 1436341"/>
              <a:gd name="connsiteX1" fmla="*/ 1171073 w 2026427"/>
              <a:gd name="connsiteY1" fmla="*/ 834189 h 1436341"/>
              <a:gd name="connsiteX2" fmla="*/ 1339515 w 2026427"/>
              <a:gd name="connsiteY2" fmla="*/ 770021 h 1436341"/>
              <a:gd name="connsiteX3" fmla="*/ 1427747 w 2026427"/>
              <a:gd name="connsiteY3" fmla="*/ 689811 h 1436341"/>
              <a:gd name="connsiteX4" fmla="*/ 1524000 w 2026427"/>
              <a:gd name="connsiteY4" fmla="*/ 513347 h 1436341"/>
              <a:gd name="connsiteX5" fmla="*/ 1708484 w 2026427"/>
              <a:gd name="connsiteY5" fmla="*/ 0 h 1436341"/>
              <a:gd name="connsiteX6" fmla="*/ 1748589 w 2026427"/>
              <a:gd name="connsiteY6" fmla="*/ 8021 h 1436341"/>
              <a:gd name="connsiteX7" fmla="*/ 1748589 w 2026427"/>
              <a:gd name="connsiteY7" fmla="*/ 8021 h 1436341"/>
              <a:gd name="connsiteX8" fmla="*/ 1917031 w 2026427"/>
              <a:gd name="connsiteY8" fmla="*/ 1259305 h 1436341"/>
              <a:gd name="connsiteX9" fmla="*/ 2026427 w 2026427"/>
              <a:gd name="connsiteY9" fmla="*/ 1436341 h 1436341"/>
              <a:gd name="connsiteX0" fmla="*/ 0 w 2026427"/>
              <a:gd name="connsiteY0" fmla="*/ 834189 h 1436341"/>
              <a:gd name="connsiteX1" fmla="*/ 1171073 w 2026427"/>
              <a:gd name="connsiteY1" fmla="*/ 834189 h 1436341"/>
              <a:gd name="connsiteX2" fmla="*/ 1339515 w 2026427"/>
              <a:gd name="connsiteY2" fmla="*/ 770021 h 1436341"/>
              <a:gd name="connsiteX3" fmla="*/ 1427747 w 2026427"/>
              <a:gd name="connsiteY3" fmla="*/ 689811 h 1436341"/>
              <a:gd name="connsiteX4" fmla="*/ 1524000 w 2026427"/>
              <a:gd name="connsiteY4" fmla="*/ 513347 h 1436341"/>
              <a:gd name="connsiteX5" fmla="*/ 1708484 w 2026427"/>
              <a:gd name="connsiteY5" fmla="*/ 0 h 1436341"/>
              <a:gd name="connsiteX6" fmla="*/ 1748589 w 2026427"/>
              <a:gd name="connsiteY6" fmla="*/ 8021 h 1436341"/>
              <a:gd name="connsiteX7" fmla="*/ 1748589 w 2026427"/>
              <a:gd name="connsiteY7" fmla="*/ 8021 h 1436341"/>
              <a:gd name="connsiteX8" fmla="*/ 2026427 w 2026427"/>
              <a:gd name="connsiteY8" fmla="*/ 1436341 h 1436341"/>
              <a:gd name="connsiteX0" fmla="*/ 0 w 1907307"/>
              <a:gd name="connsiteY0" fmla="*/ 834189 h 1259448"/>
              <a:gd name="connsiteX1" fmla="*/ 1171073 w 1907307"/>
              <a:gd name="connsiteY1" fmla="*/ 834189 h 1259448"/>
              <a:gd name="connsiteX2" fmla="*/ 1339515 w 1907307"/>
              <a:gd name="connsiteY2" fmla="*/ 770021 h 1259448"/>
              <a:gd name="connsiteX3" fmla="*/ 1427747 w 1907307"/>
              <a:gd name="connsiteY3" fmla="*/ 689811 h 1259448"/>
              <a:gd name="connsiteX4" fmla="*/ 1524000 w 1907307"/>
              <a:gd name="connsiteY4" fmla="*/ 513347 h 1259448"/>
              <a:gd name="connsiteX5" fmla="*/ 1708484 w 1907307"/>
              <a:gd name="connsiteY5" fmla="*/ 0 h 1259448"/>
              <a:gd name="connsiteX6" fmla="*/ 1748589 w 1907307"/>
              <a:gd name="connsiteY6" fmla="*/ 8021 h 1259448"/>
              <a:gd name="connsiteX7" fmla="*/ 1748589 w 1907307"/>
              <a:gd name="connsiteY7" fmla="*/ 8021 h 1259448"/>
              <a:gd name="connsiteX8" fmla="*/ 1907307 w 1907307"/>
              <a:gd name="connsiteY8" fmla="*/ 1259448 h 1259448"/>
              <a:gd name="connsiteX0" fmla="*/ 0 w 2424629"/>
              <a:gd name="connsiteY0" fmla="*/ 826569 h 1259448"/>
              <a:gd name="connsiteX1" fmla="*/ 1688395 w 2424629"/>
              <a:gd name="connsiteY1" fmla="*/ 834189 h 1259448"/>
              <a:gd name="connsiteX2" fmla="*/ 1856837 w 2424629"/>
              <a:gd name="connsiteY2" fmla="*/ 770021 h 1259448"/>
              <a:gd name="connsiteX3" fmla="*/ 1945069 w 2424629"/>
              <a:gd name="connsiteY3" fmla="*/ 689811 h 1259448"/>
              <a:gd name="connsiteX4" fmla="*/ 2041322 w 2424629"/>
              <a:gd name="connsiteY4" fmla="*/ 513347 h 1259448"/>
              <a:gd name="connsiteX5" fmla="*/ 2225806 w 2424629"/>
              <a:gd name="connsiteY5" fmla="*/ 0 h 1259448"/>
              <a:gd name="connsiteX6" fmla="*/ 2265911 w 2424629"/>
              <a:gd name="connsiteY6" fmla="*/ 8021 h 1259448"/>
              <a:gd name="connsiteX7" fmla="*/ 2265911 w 2424629"/>
              <a:gd name="connsiteY7" fmla="*/ 8021 h 1259448"/>
              <a:gd name="connsiteX8" fmla="*/ 2424629 w 2424629"/>
              <a:gd name="connsiteY8" fmla="*/ 1259448 h 125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4629" h="1259448">
                <a:moveTo>
                  <a:pt x="0" y="826569"/>
                </a:moveTo>
                <a:lnTo>
                  <a:pt x="1688395" y="834189"/>
                </a:lnTo>
                <a:lnTo>
                  <a:pt x="1856837" y="770021"/>
                </a:lnTo>
                <a:lnTo>
                  <a:pt x="1945069" y="689811"/>
                </a:lnTo>
                <a:lnTo>
                  <a:pt x="2041322" y="513347"/>
                </a:lnTo>
                <a:lnTo>
                  <a:pt x="2225806" y="0"/>
                </a:lnTo>
                <a:lnTo>
                  <a:pt x="2265911" y="8021"/>
                </a:lnTo>
                <a:lnTo>
                  <a:pt x="2265911" y="8021"/>
                </a:lnTo>
                <a:lnTo>
                  <a:pt x="2424629" y="1259448"/>
                </a:lnTo>
              </a:path>
            </a:pathLst>
          </a:custGeom>
          <a:noFill/>
          <a:ln w="508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74472" y="3244334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Depth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4750579" y="2326608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Dose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03550" y="1935079"/>
            <a:ext cx="1600200" cy="1259305"/>
          </a:xfrm>
          <a:prstGeom prst="rect">
            <a:avLst/>
          </a:prstGeom>
          <a:solidFill>
            <a:srgbClr val="00B0F0">
              <a:alpha val="3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>
            <a:off x="5426235" y="2438400"/>
            <a:ext cx="2346165" cy="755984"/>
          </a:xfrm>
          <a:custGeom>
            <a:avLst/>
            <a:gdLst>
              <a:gd name="connsiteX0" fmla="*/ 0 w 1917031"/>
              <a:gd name="connsiteY0" fmla="*/ 834189 h 1259305"/>
              <a:gd name="connsiteX1" fmla="*/ 1171073 w 1917031"/>
              <a:gd name="connsiteY1" fmla="*/ 834189 h 1259305"/>
              <a:gd name="connsiteX2" fmla="*/ 1339515 w 1917031"/>
              <a:gd name="connsiteY2" fmla="*/ 770021 h 1259305"/>
              <a:gd name="connsiteX3" fmla="*/ 1427747 w 1917031"/>
              <a:gd name="connsiteY3" fmla="*/ 689811 h 1259305"/>
              <a:gd name="connsiteX4" fmla="*/ 1524000 w 1917031"/>
              <a:gd name="connsiteY4" fmla="*/ 513347 h 1259305"/>
              <a:gd name="connsiteX5" fmla="*/ 1708484 w 1917031"/>
              <a:gd name="connsiteY5" fmla="*/ 0 h 1259305"/>
              <a:gd name="connsiteX6" fmla="*/ 1748589 w 1917031"/>
              <a:gd name="connsiteY6" fmla="*/ 8021 h 1259305"/>
              <a:gd name="connsiteX7" fmla="*/ 1748589 w 1917031"/>
              <a:gd name="connsiteY7" fmla="*/ 8021 h 1259305"/>
              <a:gd name="connsiteX8" fmla="*/ 1917031 w 1917031"/>
              <a:gd name="connsiteY8" fmla="*/ 1259305 h 1259305"/>
              <a:gd name="connsiteX9" fmla="*/ 1917031 w 1917031"/>
              <a:gd name="connsiteY9" fmla="*/ 1251284 h 1259305"/>
              <a:gd name="connsiteX0" fmla="*/ 0 w 2026427"/>
              <a:gd name="connsiteY0" fmla="*/ 834189 h 1436341"/>
              <a:gd name="connsiteX1" fmla="*/ 1171073 w 2026427"/>
              <a:gd name="connsiteY1" fmla="*/ 834189 h 1436341"/>
              <a:gd name="connsiteX2" fmla="*/ 1339515 w 2026427"/>
              <a:gd name="connsiteY2" fmla="*/ 770021 h 1436341"/>
              <a:gd name="connsiteX3" fmla="*/ 1427747 w 2026427"/>
              <a:gd name="connsiteY3" fmla="*/ 689811 h 1436341"/>
              <a:gd name="connsiteX4" fmla="*/ 1524000 w 2026427"/>
              <a:gd name="connsiteY4" fmla="*/ 513347 h 1436341"/>
              <a:gd name="connsiteX5" fmla="*/ 1708484 w 2026427"/>
              <a:gd name="connsiteY5" fmla="*/ 0 h 1436341"/>
              <a:gd name="connsiteX6" fmla="*/ 1748589 w 2026427"/>
              <a:gd name="connsiteY6" fmla="*/ 8021 h 1436341"/>
              <a:gd name="connsiteX7" fmla="*/ 1748589 w 2026427"/>
              <a:gd name="connsiteY7" fmla="*/ 8021 h 1436341"/>
              <a:gd name="connsiteX8" fmla="*/ 1917031 w 2026427"/>
              <a:gd name="connsiteY8" fmla="*/ 1259305 h 1436341"/>
              <a:gd name="connsiteX9" fmla="*/ 2026427 w 2026427"/>
              <a:gd name="connsiteY9" fmla="*/ 1436341 h 1436341"/>
              <a:gd name="connsiteX0" fmla="*/ 0 w 2026427"/>
              <a:gd name="connsiteY0" fmla="*/ 834189 h 1436341"/>
              <a:gd name="connsiteX1" fmla="*/ 1171073 w 2026427"/>
              <a:gd name="connsiteY1" fmla="*/ 834189 h 1436341"/>
              <a:gd name="connsiteX2" fmla="*/ 1339515 w 2026427"/>
              <a:gd name="connsiteY2" fmla="*/ 770021 h 1436341"/>
              <a:gd name="connsiteX3" fmla="*/ 1427747 w 2026427"/>
              <a:gd name="connsiteY3" fmla="*/ 689811 h 1436341"/>
              <a:gd name="connsiteX4" fmla="*/ 1524000 w 2026427"/>
              <a:gd name="connsiteY4" fmla="*/ 513347 h 1436341"/>
              <a:gd name="connsiteX5" fmla="*/ 1708484 w 2026427"/>
              <a:gd name="connsiteY5" fmla="*/ 0 h 1436341"/>
              <a:gd name="connsiteX6" fmla="*/ 1748589 w 2026427"/>
              <a:gd name="connsiteY6" fmla="*/ 8021 h 1436341"/>
              <a:gd name="connsiteX7" fmla="*/ 1748589 w 2026427"/>
              <a:gd name="connsiteY7" fmla="*/ 8021 h 1436341"/>
              <a:gd name="connsiteX8" fmla="*/ 2026427 w 2026427"/>
              <a:gd name="connsiteY8" fmla="*/ 1436341 h 1436341"/>
              <a:gd name="connsiteX0" fmla="*/ 0 w 1907307"/>
              <a:gd name="connsiteY0" fmla="*/ 834189 h 1259448"/>
              <a:gd name="connsiteX1" fmla="*/ 1171073 w 1907307"/>
              <a:gd name="connsiteY1" fmla="*/ 834189 h 1259448"/>
              <a:gd name="connsiteX2" fmla="*/ 1339515 w 1907307"/>
              <a:gd name="connsiteY2" fmla="*/ 770021 h 1259448"/>
              <a:gd name="connsiteX3" fmla="*/ 1427747 w 1907307"/>
              <a:gd name="connsiteY3" fmla="*/ 689811 h 1259448"/>
              <a:gd name="connsiteX4" fmla="*/ 1524000 w 1907307"/>
              <a:gd name="connsiteY4" fmla="*/ 513347 h 1259448"/>
              <a:gd name="connsiteX5" fmla="*/ 1708484 w 1907307"/>
              <a:gd name="connsiteY5" fmla="*/ 0 h 1259448"/>
              <a:gd name="connsiteX6" fmla="*/ 1748589 w 1907307"/>
              <a:gd name="connsiteY6" fmla="*/ 8021 h 1259448"/>
              <a:gd name="connsiteX7" fmla="*/ 1748589 w 1907307"/>
              <a:gd name="connsiteY7" fmla="*/ 8021 h 1259448"/>
              <a:gd name="connsiteX8" fmla="*/ 1907307 w 1907307"/>
              <a:gd name="connsiteY8" fmla="*/ 1259448 h 1259448"/>
              <a:gd name="connsiteX0" fmla="*/ 0 w 2543363"/>
              <a:gd name="connsiteY0" fmla="*/ 859578 h 1259448"/>
              <a:gd name="connsiteX1" fmla="*/ 1807129 w 2543363"/>
              <a:gd name="connsiteY1" fmla="*/ 834189 h 1259448"/>
              <a:gd name="connsiteX2" fmla="*/ 1975571 w 2543363"/>
              <a:gd name="connsiteY2" fmla="*/ 770021 h 1259448"/>
              <a:gd name="connsiteX3" fmla="*/ 2063803 w 2543363"/>
              <a:gd name="connsiteY3" fmla="*/ 689811 h 1259448"/>
              <a:gd name="connsiteX4" fmla="*/ 2160056 w 2543363"/>
              <a:gd name="connsiteY4" fmla="*/ 513347 h 1259448"/>
              <a:gd name="connsiteX5" fmla="*/ 2344540 w 2543363"/>
              <a:gd name="connsiteY5" fmla="*/ 0 h 1259448"/>
              <a:gd name="connsiteX6" fmla="*/ 2384645 w 2543363"/>
              <a:gd name="connsiteY6" fmla="*/ 8021 h 1259448"/>
              <a:gd name="connsiteX7" fmla="*/ 2384645 w 2543363"/>
              <a:gd name="connsiteY7" fmla="*/ 8021 h 1259448"/>
              <a:gd name="connsiteX8" fmla="*/ 2543363 w 2543363"/>
              <a:gd name="connsiteY8" fmla="*/ 1259448 h 125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3363" h="1259448">
                <a:moveTo>
                  <a:pt x="0" y="859578"/>
                </a:moveTo>
                <a:lnTo>
                  <a:pt x="1807129" y="834189"/>
                </a:lnTo>
                <a:lnTo>
                  <a:pt x="1975571" y="770021"/>
                </a:lnTo>
                <a:lnTo>
                  <a:pt x="2063803" y="689811"/>
                </a:lnTo>
                <a:lnTo>
                  <a:pt x="2160056" y="513347"/>
                </a:lnTo>
                <a:lnTo>
                  <a:pt x="2344540" y="0"/>
                </a:lnTo>
                <a:lnTo>
                  <a:pt x="2384645" y="8021"/>
                </a:lnTo>
                <a:lnTo>
                  <a:pt x="2384645" y="8021"/>
                </a:lnTo>
                <a:lnTo>
                  <a:pt x="2543363" y="1259448"/>
                </a:lnTo>
              </a:path>
            </a:pathLst>
          </a:custGeom>
          <a:noFill/>
          <a:ln w="508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 38"/>
          <p:cNvSpPr/>
          <p:nvPr/>
        </p:nvSpPr>
        <p:spPr>
          <a:xfrm>
            <a:off x="5426235" y="2743200"/>
            <a:ext cx="2064621" cy="447072"/>
          </a:xfrm>
          <a:custGeom>
            <a:avLst/>
            <a:gdLst>
              <a:gd name="connsiteX0" fmla="*/ 0 w 1917031"/>
              <a:gd name="connsiteY0" fmla="*/ 834189 h 1259305"/>
              <a:gd name="connsiteX1" fmla="*/ 1171073 w 1917031"/>
              <a:gd name="connsiteY1" fmla="*/ 834189 h 1259305"/>
              <a:gd name="connsiteX2" fmla="*/ 1339515 w 1917031"/>
              <a:gd name="connsiteY2" fmla="*/ 770021 h 1259305"/>
              <a:gd name="connsiteX3" fmla="*/ 1427747 w 1917031"/>
              <a:gd name="connsiteY3" fmla="*/ 689811 h 1259305"/>
              <a:gd name="connsiteX4" fmla="*/ 1524000 w 1917031"/>
              <a:gd name="connsiteY4" fmla="*/ 513347 h 1259305"/>
              <a:gd name="connsiteX5" fmla="*/ 1708484 w 1917031"/>
              <a:gd name="connsiteY5" fmla="*/ 0 h 1259305"/>
              <a:gd name="connsiteX6" fmla="*/ 1748589 w 1917031"/>
              <a:gd name="connsiteY6" fmla="*/ 8021 h 1259305"/>
              <a:gd name="connsiteX7" fmla="*/ 1748589 w 1917031"/>
              <a:gd name="connsiteY7" fmla="*/ 8021 h 1259305"/>
              <a:gd name="connsiteX8" fmla="*/ 1917031 w 1917031"/>
              <a:gd name="connsiteY8" fmla="*/ 1259305 h 1259305"/>
              <a:gd name="connsiteX9" fmla="*/ 1917031 w 1917031"/>
              <a:gd name="connsiteY9" fmla="*/ 1251284 h 1259305"/>
              <a:gd name="connsiteX0" fmla="*/ 0 w 2026427"/>
              <a:gd name="connsiteY0" fmla="*/ 834189 h 1436341"/>
              <a:gd name="connsiteX1" fmla="*/ 1171073 w 2026427"/>
              <a:gd name="connsiteY1" fmla="*/ 834189 h 1436341"/>
              <a:gd name="connsiteX2" fmla="*/ 1339515 w 2026427"/>
              <a:gd name="connsiteY2" fmla="*/ 770021 h 1436341"/>
              <a:gd name="connsiteX3" fmla="*/ 1427747 w 2026427"/>
              <a:gd name="connsiteY3" fmla="*/ 689811 h 1436341"/>
              <a:gd name="connsiteX4" fmla="*/ 1524000 w 2026427"/>
              <a:gd name="connsiteY4" fmla="*/ 513347 h 1436341"/>
              <a:gd name="connsiteX5" fmla="*/ 1708484 w 2026427"/>
              <a:gd name="connsiteY5" fmla="*/ 0 h 1436341"/>
              <a:gd name="connsiteX6" fmla="*/ 1748589 w 2026427"/>
              <a:gd name="connsiteY6" fmla="*/ 8021 h 1436341"/>
              <a:gd name="connsiteX7" fmla="*/ 1748589 w 2026427"/>
              <a:gd name="connsiteY7" fmla="*/ 8021 h 1436341"/>
              <a:gd name="connsiteX8" fmla="*/ 1917031 w 2026427"/>
              <a:gd name="connsiteY8" fmla="*/ 1259305 h 1436341"/>
              <a:gd name="connsiteX9" fmla="*/ 2026427 w 2026427"/>
              <a:gd name="connsiteY9" fmla="*/ 1436341 h 1436341"/>
              <a:gd name="connsiteX0" fmla="*/ 0 w 2026427"/>
              <a:gd name="connsiteY0" fmla="*/ 834189 h 1436341"/>
              <a:gd name="connsiteX1" fmla="*/ 1171073 w 2026427"/>
              <a:gd name="connsiteY1" fmla="*/ 834189 h 1436341"/>
              <a:gd name="connsiteX2" fmla="*/ 1339515 w 2026427"/>
              <a:gd name="connsiteY2" fmla="*/ 770021 h 1436341"/>
              <a:gd name="connsiteX3" fmla="*/ 1427747 w 2026427"/>
              <a:gd name="connsiteY3" fmla="*/ 689811 h 1436341"/>
              <a:gd name="connsiteX4" fmla="*/ 1524000 w 2026427"/>
              <a:gd name="connsiteY4" fmla="*/ 513347 h 1436341"/>
              <a:gd name="connsiteX5" fmla="*/ 1708484 w 2026427"/>
              <a:gd name="connsiteY5" fmla="*/ 0 h 1436341"/>
              <a:gd name="connsiteX6" fmla="*/ 1748589 w 2026427"/>
              <a:gd name="connsiteY6" fmla="*/ 8021 h 1436341"/>
              <a:gd name="connsiteX7" fmla="*/ 1748589 w 2026427"/>
              <a:gd name="connsiteY7" fmla="*/ 8021 h 1436341"/>
              <a:gd name="connsiteX8" fmla="*/ 2026427 w 2026427"/>
              <a:gd name="connsiteY8" fmla="*/ 1436341 h 1436341"/>
              <a:gd name="connsiteX0" fmla="*/ 0 w 1907307"/>
              <a:gd name="connsiteY0" fmla="*/ 834189 h 1259448"/>
              <a:gd name="connsiteX1" fmla="*/ 1171073 w 1907307"/>
              <a:gd name="connsiteY1" fmla="*/ 834189 h 1259448"/>
              <a:gd name="connsiteX2" fmla="*/ 1339515 w 1907307"/>
              <a:gd name="connsiteY2" fmla="*/ 770021 h 1259448"/>
              <a:gd name="connsiteX3" fmla="*/ 1427747 w 1907307"/>
              <a:gd name="connsiteY3" fmla="*/ 689811 h 1259448"/>
              <a:gd name="connsiteX4" fmla="*/ 1524000 w 1907307"/>
              <a:gd name="connsiteY4" fmla="*/ 513347 h 1259448"/>
              <a:gd name="connsiteX5" fmla="*/ 1708484 w 1907307"/>
              <a:gd name="connsiteY5" fmla="*/ 0 h 1259448"/>
              <a:gd name="connsiteX6" fmla="*/ 1748589 w 1907307"/>
              <a:gd name="connsiteY6" fmla="*/ 8021 h 1259448"/>
              <a:gd name="connsiteX7" fmla="*/ 1748589 w 1907307"/>
              <a:gd name="connsiteY7" fmla="*/ 8021 h 1259448"/>
              <a:gd name="connsiteX8" fmla="*/ 1907307 w 1907307"/>
              <a:gd name="connsiteY8" fmla="*/ 1259448 h 1259448"/>
              <a:gd name="connsiteX0" fmla="*/ 0 w 2664535"/>
              <a:gd name="connsiteY0" fmla="*/ 812723 h 1259448"/>
              <a:gd name="connsiteX1" fmla="*/ 1928301 w 2664535"/>
              <a:gd name="connsiteY1" fmla="*/ 834189 h 1259448"/>
              <a:gd name="connsiteX2" fmla="*/ 2096743 w 2664535"/>
              <a:gd name="connsiteY2" fmla="*/ 770021 h 1259448"/>
              <a:gd name="connsiteX3" fmla="*/ 2184975 w 2664535"/>
              <a:gd name="connsiteY3" fmla="*/ 689811 h 1259448"/>
              <a:gd name="connsiteX4" fmla="*/ 2281228 w 2664535"/>
              <a:gd name="connsiteY4" fmla="*/ 513347 h 1259448"/>
              <a:gd name="connsiteX5" fmla="*/ 2465712 w 2664535"/>
              <a:gd name="connsiteY5" fmla="*/ 0 h 1259448"/>
              <a:gd name="connsiteX6" fmla="*/ 2505817 w 2664535"/>
              <a:gd name="connsiteY6" fmla="*/ 8021 h 1259448"/>
              <a:gd name="connsiteX7" fmla="*/ 2505817 w 2664535"/>
              <a:gd name="connsiteY7" fmla="*/ 8021 h 1259448"/>
              <a:gd name="connsiteX8" fmla="*/ 2664535 w 2664535"/>
              <a:gd name="connsiteY8" fmla="*/ 1259448 h 125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4535" h="1259448">
                <a:moveTo>
                  <a:pt x="0" y="812723"/>
                </a:moveTo>
                <a:lnTo>
                  <a:pt x="1928301" y="834189"/>
                </a:lnTo>
                <a:lnTo>
                  <a:pt x="2096743" y="770021"/>
                </a:lnTo>
                <a:lnTo>
                  <a:pt x="2184975" y="689811"/>
                </a:lnTo>
                <a:lnTo>
                  <a:pt x="2281228" y="513347"/>
                </a:lnTo>
                <a:lnTo>
                  <a:pt x="2465712" y="0"/>
                </a:lnTo>
                <a:lnTo>
                  <a:pt x="2505817" y="8021"/>
                </a:lnTo>
                <a:lnTo>
                  <a:pt x="2505817" y="8021"/>
                </a:lnTo>
                <a:lnTo>
                  <a:pt x="2664535" y="1259448"/>
                </a:lnTo>
              </a:path>
            </a:pathLst>
          </a:custGeom>
          <a:noFill/>
          <a:ln w="508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 40"/>
          <p:cNvSpPr/>
          <p:nvPr/>
        </p:nvSpPr>
        <p:spPr>
          <a:xfrm>
            <a:off x="5436301" y="2816392"/>
            <a:ext cx="1787459" cy="377142"/>
          </a:xfrm>
          <a:custGeom>
            <a:avLst/>
            <a:gdLst>
              <a:gd name="connsiteX0" fmla="*/ 0 w 1917031"/>
              <a:gd name="connsiteY0" fmla="*/ 834189 h 1259305"/>
              <a:gd name="connsiteX1" fmla="*/ 1171073 w 1917031"/>
              <a:gd name="connsiteY1" fmla="*/ 834189 h 1259305"/>
              <a:gd name="connsiteX2" fmla="*/ 1339515 w 1917031"/>
              <a:gd name="connsiteY2" fmla="*/ 770021 h 1259305"/>
              <a:gd name="connsiteX3" fmla="*/ 1427747 w 1917031"/>
              <a:gd name="connsiteY3" fmla="*/ 689811 h 1259305"/>
              <a:gd name="connsiteX4" fmla="*/ 1524000 w 1917031"/>
              <a:gd name="connsiteY4" fmla="*/ 513347 h 1259305"/>
              <a:gd name="connsiteX5" fmla="*/ 1708484 w 1917031"/>
              <a:gd name="connsiteY5" fmla="*/ 0 h 1259305"/>
              <a:gd name="connsiteX6" fmla="*/ 1748589 w 1917031"/>
              <a:gd name="connsiteY6" fmla="*/ 8021 h 1259305"/>
              <a:gd name="connsiteX7" fmla="*/ 1748589 w 1917031"/>
              <a:gd name="connsiteY7" fmla="*/ 8021 h 1259305"/>
              <a:gd name="connsiteX8" fmla="*/ 1917031 w 1917031"/>
              <a:gd name="connsiteY8" fmla="*/ 1259305 h 1259305"/>
              <a:gd name="connsiteX9" fmla="*/ 1917031 w 1917031"/>
              <a:gd name="connsiteY9" fmla="*/ 1251284 h 1259305"/>
              <a:gd name="connsiteX0" fmla="*/ 0 w 2026427"/>
              <a:gd name="connsiteY0" fmla="*/ 834189 h 1436341"/>
              <a:gd name="connsiteX1" fmla="*/ 1171073 w 2026427"/>
              <a:gd name="connsiteY1" fmla="*/ 834189 h 1436341"/>
              <a:gd name="connsiteX2" fmla="*/ 1339515 w 2026427"/>
              <a:gd name="connsiteY2" fmla="*/ 770021 h 1436341"/>
              <a:gd name="connsiteX3" fmla="*/ 1427747 w 2026427"/>
              <a:gd name="connsiteY3" fmla="*/ 689811 h 1436341"/>
              <a:gd name="connsiteX4" fmla="*/ 1524000 w 2026427"/>
              <a:gd name="connsiteY4" fmla="*/ 513347 h 1436341"/>
              <a:gd name="connsiteX5" fmla="*/ 1708484 w 2026427"/>
              <a:gd name="connsiteY5" fmla="*/ 0 h 1436341"/>
              <a:gd name="connsiteX6" fmla="*/ 1748589 w 2026427"/>
              <a:gd name="connsiteY6" fmla="*/ 8021 h 1436341"/>
              <a:gd name="connsiteX7" fmla="*/ 1748589 w 2026427"/>
              <a:gd name="connsiteY7" fmla="*/ 8021 h 1436341"/>
              <a:gd name="connsiteX8" fmla="*/ 1917031 w 2026427"/>
              <a:gd name="connsiteY8" fmla="*/ 1259305 h 1436341"/>
              <a:gd name="connsiteX9" fmla="*/ 2026427 w 2026427"/>
              <a:gd name="connsiteY9" fmla="*/ 1436341 h 1436341"/>
              <a:gd name="connsiteX0" fmla="*/ 0 w 2026427"/>
              <a:gd name="connsiteY0" fmla="*/ 834189 h 1436341"/>
              <a:gd name="connsiteX1" fmla="*/ 1171073 w 2026427"/>
              <a:gd name="connsiteY1" fmla="*/ 834189 h 1436341"/>
              <a:gd name="connsiteX2" fmla="*/ 1339515 w 2026427"/>
              <a:gd name="connsiteY2" fmla="*/ 770021 h 1436341"/>
              <a:gd name="connsiteX3" fmla="*/ 1427747 w 2026427"/>
              <a:gd name="connsiteY3" fmla="*/ 689811 h 1436341"/>
              <a:gd name="connsiteX4" fmla="*/ 1524000 w 2026427"/>
              <a:gd name="connsiteY4" fmla="*/ 513347 h 1436341"/>
              <a:gd name="connsiteX5" fmla="*/ 1708484 w 2026427"/>
              <a:gd name="connsiteY5" fmla="*/ 0 h 1436341"/>
              <a:gd name="connsiteX6" fmla="*/ 1748589 w 2026427"/>
              <a:gd name="connsiteY6" fmla="*/ 8021 h 1436341"/>
              <a:gd name="connsiteX7" fmla="*/ 1748589 w 2026427"/>
              <a:gd name="connsiteY7" fmla="*/ 8021 h 1436341"/>
              <a:gd name="connsiteX8" fmla="*/ 2026427 w 2026427"/>
              <a:gd name="connsiteY8" fmla="*/ 1436341 h 1436341"/>
              <a:gd name="connsiteX0" fmla="*/ 0 w 1907307"/>
              <a:gd name="connsiteY0" fmla="*/ 834189 h 1259448"/>
              <a:gd name="connsiteX1" fmla="*/ 1171073 w 1907307"/>
              <a:gd name="connsiteY1" fmla="*/ 834189 h 1259448"/>
              <a:gd name="connsiteX2" fmla="*/ 1339515 w 1907307"/>
              <a:gd name="connsiteY2" fmla="*/ 770021 h 1259448"/>
              <a:gd name="connsiteX3" fmla="*/ 1427747 w 1907307"/>
              <a:gd name="connsiteY3" fmla="*/ 689811 h 1259448"/>
              <a:gd name="connsiteX4" fmla="*/ 1524000 w 1907307"/>
              <a:gd name="connsiteY4" fmla="*/ 513347 h 1259448"/>
              <a:gd name="connsiteX5" fmla="*/ 1708484 w 1907307"/>
              <a:gd name="connsiteY5" fmla="*/ 0 h 1259448"/>
              <a:gd name="connsiteX6" fmla="*/ 1748589 w 1907307"/>
              <a:gd name="connsiteY6" fmla="*/ 8021 h 1259448"/>
              <a:gd name="connsiteX7" fmla="*/ 1748589 w 1907307"/>
              <a:gd name="connsiteY7" fmla="*/ 8021 h 1259448"/>
              <a:gd name="connsiteX8" fmla="*/ 1907307 w 1907307"/>
              <a:gd name="connsiteY8" fmla="*/ 1259448 h 1259448"/>
              <a:gd name="connsiteX0" fmla="*/ 0 w 2786279"/>
              <a:gd name="connsiteY0" fmla="*/ 856614 h 1259448"/>
              <a:gd name="connsiteX1" fmla="*/ 2050045 w 2786279"/>
              <a:gd name="connsiteY1" fmla="*/ 834189 h 1259448"/>
              <a:gd name="connsiteX2" fmla="*/ 2218487 w 2786279"/>
              <a:gd name="connsiteY2" fmla="*/ 770021 h 1259448"/>
              <a:gd name="connsiteX3" fmla="*/ 2306719 w 2786279"/>
              <a:gd name="connsiteY3" fmla="*/ 689811 h 1259448"/>
              <a:gd name="connsiteX4" fmla="*/ 2402972 w 2786279"/>
              <a:gd name="connsiteY4" fmla="*/ 513347 h 1259448"/>
              <a:gd name="connsiteX5" fmla="*/ 2587456 w 2786279"/>
              <a:gd name="connsiteY5" fmla="*/ 0 h 1259448"/>
              <a:gd name="connsiteX6" fmla="*/ 2627561 w 2786279"/>
              <a:gd name="connsiteY6" fmla="*/ 8021 h 1259448"/>
              <a:gd name="connsiteX7" fmla="*/ 2627561 w 2786279"/>
              <a:gd name="connsiteY7" fmla="*/ 8021 h 1259448"/>
              <a:gd name="connsiteX8" fmla="*/ 2786279 w 2786279"/>
              <a:gd name="connsiteY8" fmla="*/ 1259448 h 1259448"/>
              <a:gd name="connsiteX0" fmla="*/ 0 w 2810035"/>
              <a:gd name="connsiteY0" fmla="*/ 856614 h 1259448"/>
              <a:gd name="connsiteX1" fmla="*/ 2073801 w 2810035"/>
              <a:gd name="connsiteY1" fmla="*/ 834189 h 1259448"/>
              <a:gd name="connsiteX2" fmla="*/ 2242243 w 2810035"/>
              <a:gd name="connsiteY2" fmla="*/ 770021 h 1259448"/>
              <a:gd name="connsiteX3" fmla="*/ 2330475 w 2810035"/>
              <a:gd name="connsiteY3" fmla="*/ 689811 h 1259448"/>
              <a:gd name="connsiteX4" fmla="*/ 2426728 w 2810035"/>
              <a:gd name="connsiteY4" fmla="*/ 513347 h 1259448"/>
              <a:gd name="connsiteX5" fmla="*/ 2611212 w 2810035"/>
              <a:gd name="connsiteY5" fmla="*/ 0 h 1259448"/>
              <a:gd name="connsiteX6" fmla="*/ 2651317 w 2810035"/>
              <a:gd name="connsiteY6" fmla="*/ 8021 h 1259448"/>
              <a:gd name="connsiteX7" fmla="*/ 2651317 w 2810035"/>
              <a:gd name="connsiteY7" fmla="*/ 8021 h 1259448"/>
              <a:gd name="connsiteX8" fmla="*/ 2810035 w 2810035"/>
              <a:gd name="connsiteY8" fmla="*/ 1259448 h 1259448"/>
              <a:gd name="connsiteX0" fmla="*/ 0 w 2786279"/>
              <a:gd name="connsiteY0" fmla="*/ 856614 h 1109942"/>
              <a:gd name="connsiteX1" fmla="*/ 2073801 w 2786279"/>
              <a:gd name="connsiteY1" fmla="*/ 834189 h 1109942"/>
              <a:gd name="connsiteX2" fmla="*/ 2242243 w 2786279"/>
              <a:gd name="connsiteY2" fmla="*/ 770021 h 1109942"/>
              <a:gd name="connsiteX3" fmla="*/ 2330475 w 2786279"/>
              <a:gd name="connsiteY3" fmla="*/ 689811 h 1109942"/>
              <a:gd name="connsiteX4" fmla="*/ 2426728 w 2786279"/>
              <a:gd name="connsiteY4" fmla="*/ 513347 h 1109942"/>
              <a:gd name="connsiteX5" fmla="*/ 2611212 w 2786279"/>
              <a:gd name="connsiteY5" fmla="*/ 0 h 1109942"/>
              <a:gd name="connsiteX6" fmla="*/ 2651317 w 2786279"/>
              <a:gd name="connsiteY6" fmla="*/ 8021 h 1109942"/>
              <a:gd name="connsiteX7" fmla="*/ 2651317 w 2786279"/>
              <a:gd name="connsiteY7" fmla="*/ 8021 h 1109942"/>
              <a:gd name="connsiteX8" fmla="*/ 2786279 w 2786279"/>
              <a:gd name="connsiteY8" fmla="*/ 1109942 h 110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6279" h="1109942">
                <a:moveTo>
                  <a:pt x="0" y="856614"/>
                </a:moveTo>
                <a:lnTo>
                  <a:pt x="2073801" y="834189"/>
                </a:lnTo>
                <a:lnTo>
                  <a:pt x="2242243" y="770021"/>
                </a:lnTo>
                <a:lnTo>
                  <a:pt x="2330475" y="689811"/>
                </a:lnTo>
                <a:lnTo>
                  <a:pt x="2426728" y="513347"/>
                </a:lnTo>
                <a:lnTo>
                  <a:pt x="2611212" y="0"/>
                </a:lnTo>
                <a:lnTo>
                  <a:pt x="2651317" y="8021"/>
                </a:lnTo>
                <a:lnTo>
                  <a:pt x="2651317" y="8021"/>
                </a:lnTo>
                <a:lnTo>
                  <a:pt x="2786279" y="1109942"/>
                </a:lnTo>
              </a:path>
            </a:pathLst>
          </a:custGeom>
          <a:noFill/>
          <a:ln w="508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 41"/>
          <p:cNvSpPr/>
          <p:nvPr/>
        </p:nvSpPr>
        <p:spPr>
          <a:xfrm>
            <a:off x="5408819" y="1929723"/>
            <a:ext cx="2759989" cy="1255437"/>
          </a:xfrm>
          <a:custGeom>
            <a:avLst/>
            <a:gdLst>
              <a:gd name="connsiteX0" fmla="*/ 0 w 1917031"/>
              <a:gd name="connsiteY0" fmla="*/ 834189 h 1259305"/>
              <a:gd name="connsiteX1" fmla="*/ 1171073 w 1917031"/>
              <a:gd name="connsiteY1" fmla="*/ 834189 h 1259305"/>
              <a:gd name="connsiteX2" fmla="*/ 1339515 w 1917031"/>
              <a:gd name="connsiteY2" fmla="*/ 770021 h 1259305"/>
              <a:gd name="connsiteX3" fmla="*/ 1427747 w 1917031"/>
              <a:gd name="connsiteY3" fmla="*/ 689811 h 1259305"/>
              <a:gd name="connsiteX4" fmla="*/ 1524000 w 1917031"/>
              <a:gd name="connsiteY4" fmla="*/ 513347 h 1259305"/>
              <a:gd name="connsiteX5" fmla="*/ 1708484 w 1917031"/>
              <a:gd name="connsiteY5" fmla="*/ 0 h 1259305"/>
              <a:gd name="connsiteX6" fmla="*/ 1748589 w 1917031"/>
              <a:gd name="connsiteY6" fmla="*/ 8021 h 1259305"/>
              <a:gd name="connsiteX7" fmla="*/ 1748589 w 1917031"/>
              <a:gd name="connsiteY7" fmla="*/ 8021 h 1259305"/>
              <a:gd name="connsiteX8" fmla="*/ 1917031 w 1917031"/>
              <a:gd name="connsiteY8" fmla="*/ 1259305 h 1259305"/>
              <a:gd name="connsiteX9" fmla="*/ 1917031 w 1917031"/>
              <a:gd name="connsiteY9" fmla="*/ 1251284 h 1259305"/>
              <a:gd name="connsiteX0" fmla="*/ 0 w 2026427"/>
              <a:gd name="connsiteY0" fmla="*/ 834189 h 1436341"/>
              <a:gd name="connsiteX1" fmla="*/ 1171073 w 2026427"/>
              <a:gd name="connsiteY1" fmla="*/ 834189 h 1436341"/>
              <a:gd name="connsiteX2" fmla="*/ 1339515 w 2026427"/>
              <a:gd name="connsiteY2" fmla="*/ 770021 h 1436341"/>
              <a:gd name="connsiteX3" fmla="*/ 1427747 w 2026427"/>
              <a:gd name="connsiteY3" fmla="*/ 689811 h 1436341"/>
              <a:gd name="connsiteX4" fmla="*/ 1524000 w 2026427"/>
              <a:gd name="connsiteY4" fmla="*/ 513347 h 1436341"/>
              <a:gd name="connsiteX5" fmla="*/ 1708484 w 2026427"/>
              <a:gd name="connsiteY5" fmla="*/ 0 h 1436341"/>
              <a:gd name="connsiteX6" fmla="*/ 1748589 w 2026427"/>
              <a:gd name="connsiteY6" fmla="*/ 8021 h 1436341"/>
              <a:gd name="connsiteX7" fmla="*/ 1748589 w 2026427"/>
              <a:gd name="connsiteY7" fmla="*/ 8021 h 1436341"/>
              <a:gd name="connsiteX8" fmla="*/ 1917031 w 2026427"/>
              <a:gd name="connsiteY8" fmla="*/ 1259305 h 1436341"/>
              <a:gd name="connsiteX9" fmla="*/ 2026427 w 2026427"/>
              <a:gd name="connsiteY9" fmla="*/ 1436341 h 1436341"/>
              <a:gd name="connsiteX0" fmla="*/ 0 w 2026427"/>
              <a:gd name="connsiteY0" fmla="*/ 834189 h 1436341"/>
              <a:gd name="connsiteX1" fmla="*/ 1171073 w 2026427"/>
              <a:gd name="connsiteY1" fmla="*/ 834189 h 1436341"/>
              <a:gd name="connsiteX2" fmla="*/ 1339515 w 2026427"/>
              <a:gd name="connsiteY2" fmla="*/ 770021 h 1436341"/>
              <a:gd name="connsiteX3" fmla="*/ 1427747 w 2026427"/>
              <a:gd name="connsiteY3" fmla="*/ 689811 h 1436341"/>
              <a:gd name="connsiteX4" fmla="*/ 1524000 w 2026427"/>
              <a:gd name="connsiteY4" fmla="*/ 513347 h 1436341"/>
              <a:gd name="connsiteX5" fmla="*/ 1708484 w 2026427"/>
              <a:gd name="connsiteY5" fmla="*/ 0 h 1436341"/>
              <a:gd name="connsiteX6" fmla="*/ 1748589 w 2026427"/>
              <a:gd name="connsiteY6" fmla="*/ 8021 h 1436341"/>
              <a:gd name="connsiteX7" fmla="*/ 1748589 w 2026427"/>
              <a:gd name="connsiteY7" fmla="*/ 8021 h 1436341"/>
              <a:gd name="connsiteX8" fmla="*/ 2026427 w 2026427"/>
              <a:gd name="connsiteY8" fmla="*/ 1436341 h 1436341"/>
              <a:gd name="connsiteX0" fmla="*/ 0 w 1907307"/>
              <a:gd name="connsiteY0" fmla="*/ 834189 h 1259448"/>
              <a:gd name="connsiteX1" fmla="*/ 1171073 w 1907307"/>
              <a:gd name="connsiteY1" fmla="*/ 834189 h 1259448"/>
              <a:gd name="connsiteX2" fmla="*/ 1339515 w 1907307"/>
              <a:gd name="connsiteY2" fmla="*/ 770021 h 1259448"/>
              <a:gd name="connsiteX3" fmla="*/ 1427747 w 1907307"/>
              <a:gd name="connsiteY3" fmla="*/ 689811 h 1259448"/>
              <a:gd name="connsiteX4" fmla="*/ 1524000 w 1907307"/>
              <a:gd name="connsiteY4" fmla="*/ 513347 h 1259448"/>
              <a:gd name="connsiteX5" fmla="*/ 1708484 w 1907307"/>
              <a:gd name="connsiteY5" fmla="*/ 0 h 1259448"/>
              <a:gd name="connsiteX6" fmla="*/ 1748589 w 1907307"/>
              <a:gd name="connsiteY6" fmla="*/ 8021 h 1259448"/>
              <a:gd name="connsiteX7" fmla="*/ 1748589 w 1907307"/>
              <a:gd name="connsiteY7" fmla="*/ 8021 h 1259448"/>
              <a:gd name="connsiteX8" fmla="*/ 1907307 w 1907307"/>
              <a:gd name="connsiteY8" fmla="*/ 1259448 h 1259448"/>
              <a:gd name="connsiteX0" fmla="*/ 0 w 1907307"/>
              <a:gd name="connsiteY0" fmla="*/ 834189 h 1259448"/>
              <a:gd name="connsiteX1" fmla="*/ 238532 w 1907307"/>
              <a:gd name="connsiteY1" fmla="*/ 841809 h 1259448"/>
              <a:gd name="connsiteX2" fmla="*/ 1339515 w 1907307"/>
              <a:gd name="connsiteY2" fmla="*/ 770021 h 1259448"/>
              <a:gd name="connsiteX3" fmla="*/ 1427747 w 1907307"/>
              <a:gd name="connsiteY3" fmla="*/ 689811 h 1259448"/>
              <a:gd name="connsiteX4" fmla="*/ 1524000 w 1907307"/>
              <a:gd name="connsiteY4" fmla="*/ 513347 h 1259448"/>
              <a:gd name="connsiteX5" fmla="*/ 1708484 w 1907307"/>
              <a:gd name="connsiteY5" fmla="*/ 0 h 1259448"/>
              <a:gd name="connsiteX6" fmla="*/ 1748589 w 1907307"/>
              <a:gd name="connsiteY6" fmla="*/ 8021 h 1259448"/>
              <a:gd name="connsiteX7" fmla="*/ 1748589 w 1907307"/>
              <a:gd name="connsiteY7" fmla="*/ 8021 h 1259448"/>
              <a:gd name="connsiteX8" fmla="*/ 1907307 w 1907307"/>
              <a:gd name="connsiteY8" fmla="*/ 1259448 h 1259448"/>
              <a:gd name="connsiteX0" fmla="*/ 0 w 1907307"/>
              <a:gd name="connsiteY0" fmla="*/ 834189 h 1259448"/>
              <a:gd name="connsiteX1" fmla="*/ 238532 w 1907307"/>
              <a:gd name="connsiteY1" fmla="*/ 841809 h 1259448"/>
              <a:gd name="connsiteX2" fmla="*/ 325292 w 1907307"/>
              <a:gd name="connsiteY2" fmla="*/ 457601 h 1259448"/>
              <a:gd name="connsiteX3" fmla="*/ 1427747 w 1907307"/>
              <a:gd name="connsiteY3" fmla="*/ 689811 h 1259448"/>
              <a:gd name="connsiteX4" fmla="*/ 1524000 w 1907307"/>
              <a:gd name="connsiteY4" fmla="*/ 513347 h 1259448"/>
              <a:gd name="connsiteX5" fmla="*/ 1708484 w 1907307"/>
              <a:gd name="connsiteY5" fmla="*/ 0 h 1259448"/>
              <a:gd name="connsiteX6" fmla="*/ 1748589 w 1907307"/>
              <a:gd name="connsiteY6" fmla="*/ 8021 h 1259448"/>
              <a:gd name="connsiteX7" fmla="*/ 1748589 w 1907307"/>
              <a:gd name="connsiteY7" fmla="*/ 8021 h 1259448"/>
              <a:gd name="connsiteX8" fmla="*/ 1907307 w 1907307"/>
              <a:gd name="connsiteY8" fmla="*/ 1259448 h 1259448"/>
              <a:gd name="connsiteX0" fmla="*/ 0 w 1907307"/>
              <a:gd name="connsiteY0" fmla="*/ 834189 h 1259448"/>
              <a:gd name="connsiteX1" fmla="*/ 238532 w 1907307"/>
              <a:gd name="connsiteY1" fmla="*/ 841809 h 1259448"/>
              <a:gd name="connsiteX2" fmla="*/ 325292 w 1907307"/>
              <a:gd name="connsiteY2" fmla="*/ 457601 h 1259448"/>
              <a:gd name="connsiteX3" fmla="*/ 1169086 w 1907307"/>
              <a:gd name="connsiteY3" fmla="*/ 445971 h 1259448"/>
              <a:gd name="connsiteX4" fmla="*/ 1524000 w 1907307"/>
              <a:gd name="connsiteY4" fmla="*/ 513347 h 1259448"/>
              <a:gd name="connsiteX5" fmla="*/ 1708484 w 1907307"/>
              <a:gd name="connsiteY5" fmla="*/ 0 h 1259448"/>
              <a:gd name="connsiteX6" fmla="*/ 1748589 w 1907307"/>
              <a:gd name="connsiteY6" fmla="*/ 8021 h 1259448"/>
              <a:gd name="connsiteX7" fmla="*/ 1748589 w 1907307"/>
              <a:gd name="connsiteY7" fmla="*/ 8021 h 1259448"/>
              <a:gd name="connsiteX8" fmla="*/ 1907307 w 1907307"/>
              <a:gd name="connsiteY8" fmla="*/ 1259448 h 1259448"/>
              <a:gd name="connsiteX0" fmla="*/ 0 w 1907307"/>
              <a:gd name="connsiteY0" fmla="*/ 834189 h 1259448"/>
              <a:gd name="connsiteX1" fmla="*/ 238532 w 1907307"/>
              <a:gd name="connsiteY1" fmla="*/ 841809 h 1259448"/>
              <a:gd name="connsiteX2" fmla="*/ 325292 w 1907307"/>
              <a:gd name="connsiteY2" fmla="*/ 457601 h 1259448"/>
              <a:gd name="connsiteX3" fmla="*/ 1169086 w 1907307"/>
              <a:gd name="connsiteY3" fmla="*/ 445971 h 1259448"/>
              <a:gd name="connsiteX4" fmla="*/ 1524000 w 1907307"/>
              <a:gd name="connsiteY4" fmla="*/ 460007 h 1259448"/>
              <a:gd name="connsiteX5" fmla="*/ 1708484 w 1907307"/>
              <a:gd name="connsiteY5" fmla="*/ 0 h 1259448"/>
              <a:gd name="connsiteX6" fmla="*/ 1748589 w 1907307"/>
              <a:gd name="connsiteY6" fmla="*/ 8021 h 1259448"/>
              <a:gd name="connsiteX7" fmla="*/ 1748589 w 1907307"/>
              <a:gd name="connsiteY7" fmla="*/ 8021 h 1259448"/>
              <a:gd name="connsiteX8" fmla="*/ 1907307 w 1907307"/>
              <a:gd name="connsiteY8" fmla="*/ 1259448 h 1259448"/>
              <a:gd name="connsiteX0" fmla="*/ 0 w 1920921"/>
              <a:gd name="connsiteY0" fmla="*/ 834189 h 1701408"/>
              <a:gd name="connsiteX1" fmla="*/ 238532 w 1920921"/>
              <a:gd name="connsiteY1" fmla="*/ 841809 h 1701408"/>
              <a:gd name="connsiteX2" fmla="*/ 325292 w 1920921"/>
              <a:gd name="connsiteY2" fmla="*/ 457601 h 1701408"/>
              <a:gd name="connsiteX3" fmla="*/ 1169086 w 1920921"/>
              <a:gd name="connsiteY3" fmla="*/ 445971 h 1701408"/>
              <a:gd name="connsiteX4" fmla="*/ 1524000 w 1920921"/>
              <a:gd name="connsiteY4" fmla="*/ 460007 h 1701408"/>
              <a:gd name="connsiteX5" fmla="*/ 1708484 w 1920921"/>
              <a:gd name="connsiteY5" fmla="*/ 0 h 1701408"/>
              <a:gd name="connsiteX6" fmla="*/ 1748589 w 1920921"/>
              <a:gd name="connsiteY6" fmla="*/ 8021 h 1701408"/>
              <a:gd name="connsiteX7" fmla="*/ 1748589 w 1920921"/>
              <a:gd name="connsiteY7" fmla="*/ 8021 h 1701408"/>
              <a:gd name="connsiteX8" fmla="*/ 1920921 w 1920921"/>
              <a:gd name="connsiteY8" fmla="*/ 1701408 h 1701408"/>
              <a:gd name="connsiteX0" fmla="*/ 0 w 1920921"/>
              <a:gd name="connsiteY0" fmla="*/ 861623 h 1728842"/>
              <a:gd name="connsiteX1" fmla="*/ 238532 w 1920921"/>
              <a:gd name="connsiteY1" fmla="*/ 869243 h 1728842"/>
              <a:gd name="connsiteX2" fmla="*/ 325292 w 1920921"/>
              <a:gd name="connsiteY2" fmla="*/ 485035 h 1728842"/>
              <a:gd name="connsiteX3" fmla="*/ 1169086 w 1920921"/>
              <a:gd name="connsiteY3" fmla="*/ 473405 h 1728842"/>
              <a:gd name="connsiteX4" fmla="*/ 1524000 w 1920921"/>
              <a:gd name="connsiteY4" fmla="*/ 487441 h 1728842"/>
              <a:gd name="connsiteX5" fmla="*/ 1708484 w 1920921"/>
              <a:gd name="connsiteY5" fmla="*/ 27434 h 1728842"/>
              <a:gd name="connsiteX6" fmla="*/ 1748589 w 1920921"/>
              <a:gd name="connsiteY6" fmla="*/ 35455 h 1728842"/>
              <a:gd name="connsiteX7" fmla="*/ 1762203 w 1920921"/>
              <a:gd name="connsiteY7" fmla="*/ 485035 h 1728842"/>
              <a:gd name="connsiteX8" fmla="*/ 1920921 w 1920921"/>
              <a:gd name="connsiteY8" fmla="*/ 1728842 h 1728842"/>
              <a:gd name="connsiteX0" fmla="*/ 0 w 1920921"/>
              <a:gd name="connsiteY0" fmla="*/ 834190 h 1701409"/>
              <a:gd name="connsiteX1" fmla="*/ 238532 w 1920921"/>
              <a:gd name="connsiteY1" fmla="*/ 841810 h 1701409"/>
              <a:gd name="connsiteX2" fmla="*/ 325292 w 1920921"/>
              <a:gd name="connsiteY2" fmla="*/ 457602 h 1701409"/>
              <a:gd name="connsiteX3" fmla="*/ 1169086 w 1920921"/>
              <a:gd name="connsiteY3" fmla="*/ 445972 h 1701409"/>
              <a:gd name="connsiteX4" fmla="*/ 1524000 w 1920921"/>
              <a:gd name="connsiteY4" fmla="*/ 460008 h 1701409"/>
              <a:gd name="connsiteX5" fmla="*/ 1708484 w 1920921"/>
              <a:gd name="connsiteY5" fmla="*/ 1 h 1701409"/>
              <a:gd name="connsiteX6" fmla="*/ 1762203 w 1920921"/>
              <a:gd name="connsiteY6" fmla="*/ 457602 h 1701409"/>
              <a:gd name="connsiteX7" fmla="*/ 1920921 w 1920921"/>
              <a:gd name="connsiteY7" fmla="*/ 1701409 h 1701409"/>
              <a:gd name="connsiteX0" fmla="*/ 0 w 1920921"/>
              <a:gd name="connsiteY0" fmla="*/ 388218 h 1255437"/>
              <a:gd name="connsiteX1" fmla="*/ 238532 w 1920921"/>
              <a:gd name="connsiteY1" fmla="*/ 395838 h 1255437"/>
              <a:gd name="connsiteX2" fmla="*/ 325292 w 1920921"/>
              <a:gd name="connsiteY2" fmla="*/ 11630 h 1255437"/>
              <a:gd name="connsiteX3" fmla="*/ 1169086 w 1920921"/>
              <a:gd name="connsiteY3" fmla="*/ 0 h 1255437"/>
              <a:gd name="connsiteX4" fmla="*/ 1524000 w 1920921"/>
              <a:gd name="connsiteY4" fmla="*/ 14036 h 1255437"/>
              <a:gd name="connsiteX5" fmla="*/ 1762203 w 1920921"/>
              <a:gd name="connsiteY5" fmla="*/ 11630 h 1255437"/>
              <a:gd name="connsiteX6" fmla="*/ 1920921 w 1920921"/>
              <a:gd name="connsiteY6" fmla="*/ 1255437 h 1255437"/>
              <a:gd name="connsiteX0" fmla="*/ 0 w 1920921"/>
              <a:gd name="connsiteY0" fmla="*/ 388218 h 1255437"/>
              <a:gd name="connsiteX1" fmla="*/ 224918 w 1920921"/>
              <a:gd name="connsiteY1" fmla="*/ 312018 h 1255437"/>
              <a:gd name="connsiteX2" fmla="*/ 325292 w 1920921"/>
              <a:gd name="connsiteY2" fmla="*/ 11630 h 1255437"/>
              <a:gd name="connsiteX3" fmla="*/ 1169086 w 1920921"/>
              <a:gd name="connsiteY3" fmla="*/ 0 h 1255437"/>
              <a:gd name="connsiteX4" fmla="*/ 1524000 w 1920921"/>
              <a:gd name="connsiteY4" fmla="*/ 14036 h 1255437"/>
              <a:gd name="connsiteX5" fmla="*/ 1762203 w 1920921"/>
              <a:gd name="connsiteY5" fmla="*/ 11630 h 1255437"/>
              <a:gd name="connsiteX6" fmla="*/ 1920921 w 1920921"/>
              <a:gd name="connsiteY6" fmla="*/ 1255437 h 1255437"/>
              <a:gd name="connsiteX0" fmla="*/ 0 w 1920921"/>
              <a:gd name="connsiteY0" fmla="*/ 388218 h 1255437"/>
              <a:gd name="connsiteX1" fmla="*/ 224918 w 1920921"/>
              <a:gd name="connsiteY1" fmla="*/ 312018 h 1255437"/>
              <a:gd name="connsiteX2" fmla="*/ 232667 w 1920921"/>
              <a:gd name="connsiteY2" fmla="*/ 325797 h 1255437"/>
              <a:gd name="connsiteX3" fmla="*/ 325292 w 1920921"/>
              <a:gd name="connsiteY3" fmla="*/ 11630 h 1255437"/>
              <a:gd name="connsiteX4" fmla="*/ 1169086 w 1920921"/>
              <a:gd name="connsiteY4" fmla="*/ 0 h 1255437"/>
              <a:gd name="connsiteX5" fmla="*/ 1524000 w 1920921"/>
              <a:gd name="connsiteY5" fmla="*/ 14036 h 1255437"/>
              <a:gd name="connsiteX6" fmla="*/ 1762203 w 1920921"/>
              <a:gd name="connsiteY6" fmla="*/ 11630 h 1255437"/>
              <a:gd name="connsiteX7" fmla="*/ 1920921 w 1920921"/>
              <a:gd name="connsiteY7" fmla="*/ 1255437 h 1255437"/>
              <a:gd name="connsiteX0" fmla="*/ 0 w 1920921"/>
              <a:gd name="connsiteY0" fmla="*/ 388218 h 1255437"/>
              <a:gd name="connsiteX1" fmla="*/ 224918 w 1920921"/>
              <a:gd name="connsiteY1" fmla="*/ 312018 h 1255437"/>
              <a:gd name="connsiteX2" fmla="*/ 246281 w 1920921"/>
              <a:gd name="connsiteY2" fmla="*/ 203877 h 1255437"/>
              <a:gd name="connsiteX3" fmla="*/ 325292 w 1920921"/>
              <a:gd name="connsiteY3" fmla="*/ 11630 h 1255437"/>
              <a:gd name="connsiteX4" fmla="*/ 1169086 w 1920921"/>
              <a:gd name="connsiteY4" fmla="*/ 0 h 1255437"/>
              <a:gd name="connsiteX5" fmla="*/ 1524000 w 1920921"/>
              <a:gd name="connsiteY5" fmla="*/ 14036 h 1255437"/>
              <a:gd name="connsiteX6" fmla="*/ 1762203 w 1920921"/>
              <a:gd name="connsiteY6" fmla="*/ 11630 h 1255437"/>
              <a:gd name="connsiteX7" fmla="*/ 1920921 w 1920921"/>
              <a:gd name="connsiteY7" fmla="*/ 1255437 h 1255437"/>
              <a:gd name="connsiteX0" fmla="*/ 0 w 1920921"/>
              <a:gd name="connsiteY0" fmla="*/ 388218 h 1255437"/>
              <a:gd name="connsiteX1" fmla="*/ 156849 w 1920921"/>
              <a:gd name="connsiteY1" fmla="*/ 289158 h 1255437"/>
              <a:gd name="connsiteX2" fmla="*/ 246281 w 1920921"/>
              <a:gd name="connsiteY2" fmla="*/ 203877 h 1255437"/>
              <a:gd name="connsiteX3" fmla="*/ 325292 w 1920921"/>
              <a:gd name="connsiteY3" fmla="*/ 11630 h 1255437"/>
              <a:gd name="connsiteX4" fmla="*/ 1169086 w 1920921"/>
              <a:gd name="connsiteY4" fmla="*/ 0 h 1255437"/>
              <a:gd name="connsiteX5" fmla="*/ 1524000 w 1920921"/>
              <a:gd name="connsiteY5" fmla="*/ 14036 h 1255437"/>
              <a:gd name="connsiteX6" fmla="*/ 1762203 w 1920921"/>
              <a:gd name="connsiteY6" fmla="*/ 11630 h 1255437"/>
              <a:gd name="connsiteX7" fmla="*/ 1920921 w 1920921"/>
              <a:gd name="connsiteY7" fmla="*/ 1255437 h 1255437"/>
              <a:gd name="connsiteX0" fmla="*/ 0 w 2431436"/>
              <a:gd name="connsiteY0" fmla="*/ 388218 h 1255437"/>
              <a:gd name="connsiteX1" fmla="*/ 667364 w 2431436"/>
              <a:gd name="connsiteY1" fmla="*/ 289158 h 1255437"/>
              <a:gd name="connsiteX2" fmla="*/ 756796 w 2431436"/>
              <a:gd name="connsiteY2" fmla="*/ 203877 h 1255437"/>
              <a:gd name="connsiteX3" fmla="*/ 835807 w 2431436"/>
              <a:gd name="connsiteY3" fmla="*/ 11630 h 1255437"/>
              <a:gd name="connsiteX4" fmla="*/ 1679601 w 2431436"/>
              <a:gd name="connsiteY4" fmla="*/ 0 h 1255437"/>
              <a:gd name="connsiteX5" fmla="*/ 2034515 w 2431436"/>
              <a:gd name="connsiteY5" fmla="*/ 14036 h 1255437"/>
              <a:gd name="connsiteX6" fmla="*/ 2272718 w 2431436"/>
              <a:gd name="connsiteY6" fmla="*/ 11630 h 1255437"/>
              <a:gd name="connsiteX7" fmla="*/ 2431436 w 2431436"/>
              <a:gd name="connsiteY7" fmla="*/ 1255437 h 1255437"/>
              <a:gd name="connsiteX0" fmla="*/ 0 w 2431436"/>
              <a:gd name="connsiteY0" fmla="*/ 388218 h 1255437"/>
              <a:gd name="connsiteX1" fmla="*/ 667364 w 2431436"/>
              <a:gd name="connsiteY1" fmla="*/ 289158 h 1255437"/>
              <a:gd name="connsiteX2" fmla="*/ 756796 w 2431436"/>
              <a:gd name="connsiteY2" fmla="*/ 203877 h 1255437"/>
              <a:gd name="connsiteX3" fmla="*/ 835807 w 2431436"/>
              <a:gd name="connsiteY3" fmla="*/ 11630 h 1255437"/>
              <a:gd name="connsiteX4" fmla="*/ 1679601 w 2431436"/>
              <a:gd name="connsiteY4" fmla="*/ 0 h 1255437"/>
              <a:gd name="connsiteX5" fmla="*/ 2034515 w 2431436"/>
              <a:gd name="connsiteY5" fmla="*/ 14036 h 1255437"/>
              <a:gd name="connsiteX6" fmla="*/ 2272718 w 2431436"/>
              <a:gd name="connsiteY6" fmla="*/ 11630 h 1255437"/>
              <a:gd name="connsiteX7" fmla="*/ 2431436 w 2431436"/>
              <a:gd name="connsiteY7" fmla="*/ 1255437 h 1255437"/>
              <a:gd name="connsiteX0" fmla="*/ 0 w 2431436"/>
              <a:gd name="connsiteY0" fmla="*/ 388218 h 1255437"/>
              <a:gd name="connsiteX1" fmla="*/ 558454 w 2431436"/>
              <a:gd name="connsiteY1" fmla="*/ 342498 h 1255437"/>
              <a:gd name="connsiteX2" fmla="*/ 756796 w 2431436"/>
              <a:gd name="connsiteY2" fmla="*/ 203877 h 1255437"/>
              <a:gd name="connsiteX3" fmla="*/ 835807 w 2431436"/>
              <a:gd name="connsiteY3" fmla="*/ 11630 h 1255437"/>
              <a:gd name="connsiteX4" fmla="*/ 1679601 w 2431436"/>
              <a:gd name="connsiteY4" fmla="*/ 0 h 1255437"/>
              <a:gd name="connsiteX5" fmla="*/ 2034515 w 2431436"/>
              <a:gd name="connsiteY5" fmla="*/ 14036 h 1255437"/>
              <a:gd name="connsiteX6" fmla="*/ 2272718 w 2431436"/>
              <a:gd name="connsiteY6" fmla="*/ 11630 h 1255437"/>
              <a:gd name="connsiteX7" fmla="*/ 2431436 w 2431436"/>
              <a:gd name="connsiteY7" fmla="*/ 1255437 h 1255437"/>
              <a:gd name="connsiteX0" fmla="*/ 0 w 2465470"/>
              <a:gd name="connsiteY0" fmla="*/ 388218 h 1255437"/>
              <a:gd name="connsiteX1" fmla="*/ 592488 w 2465470"/>
              <a:gd name="connsiteY1" fmla="*/ 342498 h 1255437"/>
              <a:gd name="connsiteX2" fmla="*/ 790830 w 2465470"/>
              <a:gd name="connsiteY2" fmla="*/ 203877 h 1255437"/>
              <a:gd name="connsiteX3" fmla="*/ 869841 w 2465470"/>
              <a:gd name="connsiteY3" fmla="*/ 11630 h 1255437"/>
              <a:gd name="connsiteX4" fmla="*/ 1713635 w 2465470"/>
              <a:gd name="connsiteY4" fmla="*/ 0 h 1255437"/>
              <a:gd name="connsiteX5" fmla="*/ 2068549 w 2465470"/>
              <a:gd name="connsiteY5" fmla="*/ 14036 h 1255437"/>
              <a:gd name="connsiteX6" fmla="*/ 2306752 w 2465470"/>
              <a:gd name="connsiteY6" fmla="*/ 11630 h 1255437"/>
              <a:gd name="connsiteX7" fmla="*/ 2465470 w 2465470"/>
              <a:gd name="connsiteY7" fmla="*/ 1255437 h 12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65470" h="1255437">
                <a:moveTo>
                  <a:pt x="0" y="388218"/>
                </a:moveTo>
                <a:cubicBezTo>
                  <a:pt x="331365" y="378058"/>
                  <a:pt x="370033" y="375518"/>
                  <a:pt x="592488" y="342498"/>
                </a:cubicBezTo>
                <a:lnTo>
                  <a:pt x="790830" y="203877"/>
                </a:lnTo>
                <a:lnTo>
                  <a:pt x="869841" y="11630"/>
                </a:lnTo>
                <a:lnTo>
                  <a:pt x="1713635" y="0"/>
                </a:lnTo>
                <a:lnTo>
                  <a:pt x="2068549" y="14036"/>
                </a:lnTo>
                <a:lnTo>
                  <a:pt x="2306752" y="11630"/>
                </a:lnTo>
                <a:cubicBezTo>
                  <a:pt x="2342158" y="295198"/>
                  <a:pt x="2412564" y="840835"/>
                  <a:pt x="2465470" y="1255437"/>
                </a:cubicBezTo>
              </a:path>
            </a:pathLst>
          </a:custGeom>
          <a:noFill/>
          <a:ln w="508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7085994" y="3730542"/>
            <a:ext cx="809725" cy="2739189"/>
          </a:xfrm>
          <a:prstGeom prst="ellipse">
            <a:avLst/>
          </a:prstGeom>
          <a:solidFill>
            <a:srgbClr val="FF0000"/>
          </a:solidFill>
          <a:ln w="44450" cmpd="dbl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754362" y="3713699"/>
            <a:ext cx="809725" cy="2739189"/>
          </a:xfrm>
          <a:prstGeom prst="ellipse">
            <a:avLst/>
          </a:prstGeom>
          <a:solidFill>
            <a:srgbClr val="FF0000"/>
          </a:solidFill>
          <a:ln w="44450" cmpd="dbl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6276269" y="3730541"/>
            <a:ext cx="809725" cy="2739189"/>
          </a:xfrm>
          <a:prstGeom prst="ellipse">
            <a:avLst/>
          </a:prstGeom>
          <a:solidFill>
            <a:srgbClr val="FF0000"/>
          </a:solidFill>
          <a:ln w="44450" cmpd="dbl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35182" y="1542238"/>
            <a:ext cx="4265399" cy="92333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2 to 5 seconds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0000"/>
              </a:solidFill>
              <a:effectLst/>
            </a:endParaRP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161372" y="-250556"/>
            <a:ext cx="7467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Longitudinal Beam Spread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02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5" grpId="0" animBg="1"/>
      <p:bldP spid="39" grpId="0" animBg="1"/>
      <p:bldP spid="41" grpId="0" animBg="1"/>
      <p:bldP spid="42" grpId="0" animBg="1"/>
      <p:bldP spid="28" grpId="0" animBg="1"/>
      <p:bldP spid="36" grpId="0" animBg="1"/>
      <p:bldP spid="38" grpId="0" animBg="1"/>
      <p:bldP spid="3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our delivery is to a moving target : Interplay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481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24600" y="6491501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Rietzel and Bert  Med. Phys.  7, 2010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5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Single /Multiple Fraction and spot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8" y="1214118"/>
            <a:ext cx="8934622" cy="488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71800" y="6366748"/>
            <a:ext cx="679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MGH/PSI  </a:t>
            </a:r>
            <a:r>
              <a:rPr lang="en-US" dirty="0" err="1" smtClean="0"/>
              <a:t>Grassberger</a:t>
            </a:r>
            <a:r>
              <a:rPr lang="en-US" dirty="0" smtClean="0"/>
              <a:t>, et.al   </a:t>
            </a:r>
            <a:r>
              <a:rPr lang="en-US" dirty="0" err="1" smtClean="0"/>
              <a:t>Int</a:t>
            </a:r>
            <a:r>
              <a:rPr lang="en-US" dirty="0" smtClean="0"/>
              <a:t> J of Rad </a:t>
            </a:r>
            <a:r>
              <a:rPr lang="en-US" dirty="0" err="1" smtClean="0"/>
              <a:t>Onc</a:t>
            </a:r>
            <a:r>
              <a:rPr lang="en-US" dirty="0" smtClean="0"/>
              <a:t> </a:t>
            </a:r>
            <a:r>
              <a:rPr lang="en-US" dirty="0" err="1" smtClean="0"/>
              <a:t>Biol</a:t>
            </a:r>
            <a:r>
              <a:rPr lang="en-US" dirty="0" smtClean="0"/>
              <a:t> </a:t>
            </a:r>
            <a:r>
              <a:rPr lang="en-US" dirty="0" err="1" smtClean="0"/>
              <a:t>Phy</a:t>
            </a:r>
            <a:r>
              <a:rPr lang="en-US" dirty="0" smtClean="0"/>
              <a:t> 86, 2013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65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055" y="152400"/>
            <a:ext cx="7713969" cy="762000"/>
          </a:xfrm>
        </p:spPr>
        <p:txBody>
          <a:bodyPr/>
          <a:lstStyle/>
          <a:p>
            <a:r>
              <a:rPr lang="en-US" dirty="0" smtClean="0"/>
              <a:t>The Proton Community's need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Faster Spot to Spot switching (In a single Layer)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Faster Layer Switching (Layer Stacking)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Variable Spot Size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Variable Intra- Layer spot size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564665" y="1816100"/>
            <a:ext cx="6680935" cy="3427413"/>
            <a:chOff x="1102974" y="533400"/>
            <a:chExt cx="6745626" cy="3581400"/>
          </a:xfrm>
        </p:grpSpPr>
        <p:pic>
          <p:nvPicPr>
            <p:cNvPr id="293898" name="Picture 17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0" y="533400"/>
              <a:ext cx="4800600" cy="3581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93903" name="Line 23"/>
            <p:cNvSpPr>
              <a:spLocks noChangeShapeType="1"/>
            </p:cNvSpPr>
            <p:nvPr/>
          </p:nvSpPr>
          <p:spPr bwMode="auto">
            <a:xfrm>
              <a:off x="1102974" y="1676400"/>
              <a:ext cx="0" cy="53657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93905" name="TextBox 23"/>
          <p:cNvSpPr txBox="1">
            <a:spLocks noChangeArrowheads="1"/>
          </p:cNvSpPr>
          <p:nvPr/>
        </p:nvSpPr>
        <p:spPr bwMode="auto">
          <a:xfrm>
            <a:off x="2990125" y="477302"/>
            <a:ext cx="35935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IBA 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Full Gantry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293907" name="Picture 19" descr="gantry_room_full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20863"/>
            <a:ext cx="4691063" cy="3433762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flipV="1">
            <a:off x="4731928" y="4594860"/>
            <a:ext cx="1851752" cy="1310640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5403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Hitachi : Mayo Clinic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1" t="3021" r="1410" b="10876"/>
          <a:stretch/>
        </p:blipFill>
        <p:spPr>
          <a:xfrm>
            <a:off x="4648200" y="3351007"/>
            <a:ext cx="4320674" cy="289739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4662237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3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055" y="152400"/>
            <a:ext cx="7713969" cy="762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n</a:t>
            </a:r>
            <a:r>
              <a:rPr lang="en-US" dirty="0" smtClean="0"/>
              <a:t>eed for lower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Smaller Centers ??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Less expensive accelerators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All this functionality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78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95" y="1367542"/>
            <a:ext cx="8781421" cy="472845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04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Mevion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1082992"/>
            <a:ext cx="7833360" cy="4895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" y="1198959"/>
            <a:ext cx="7467600" cy="528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1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we the best we can be yet???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Probably not…</a:t>
            </a:r>
          </a:p>
          <a:p>
            <a:endParaRPr lang="en-US" sz="2800" dirty="0" smtClean="0"/>
          </a:p>
          <a:p>
            <a:r>
              <a:rPr lang="en-US" sz="2800" dirty="0" smtClean="0"/>
              <a:t>But we are getting close</a:t>
            </a:r>
          </a:p>
          <a:p>
            <a:pPr lvl="1"/>
            <a:r>
              <a:rPr lang="en-US" sz="2800" dirty="0" smtClean="0"/>
              <a:t>Pencil Beam Scanning</a:t>
            </a:r>
          </a:p>
          <a:p>
            <a:pPr lvl="1"/>
            <a:r>
              <a:rPr lang="en-US" sz="2800" dirty="0" smtClean="0"/>
              <a:t>Faster control systems</a:t>
            </a:r>
          </a:p>
          <a:p>
            <a:pPr lvl="1"/>
            <a:r>
              <a:rPr lang="en-US" sz="2800" dirty="0" smtClean="0"/>
              <a:t>Reduced range uncertainties</a:t>
            </a:r>
          </a:p>
          <a:p>
            <a:pPr lvl="1"/>
            <a:r>
              <a:rPr lang="en-US" sz="2800" dirty="0" smtClean="0"/>
              <a:t>Smaller centers</a:t>
            </a:r>
          </a:p>
          <a:p>
            <a:pPr lvl="1"/>
            <a:r>
              <a:rPr lang="en-US" sz="2800" dirty="0" smtClean="0"/>
              <a:t>All at a lower cost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57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current state of Proton Therapy in United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268889" cy="4093029"/>
          </a:xfrm>
        </p:spPr>
        <p:txBody>
          <a:bodyPr/>
          <a:lstStyle/>
          <a:p>
            <a:r>
              <a:rPr lang="en-US" sz="2000" dirty="0" smtClean="0"/>
              <a:t>Increasing Interest in Proton Therapy</a:t>
            </a:r>
          </a:p>
          <a:p>
            <a:pPr lvl="1"/>
            <a:r>
              <a:rPr lang="en-US" sz="1800" dirty="0" smtClean="0"/>
              <a:t>2004 : 3 In operation</a:t>
            </a:r>
          </a:p>
          <a:p>
            <a:pPr lvl="1"/>
            <a:r>
              <a:rPr lang="en-US" sz="1800" dirty="0" smtClean="0"/>
              <a:t>2006 : 7 in operation</a:t>
            </a:r>
          </a:p>
          <a:p>
            <a:pPr lvl="1"/>
            <a:r>
              <a:rPr lang="en-US" sz="1800" dirty="0" smtClean="0"/>
              <a:t>2010 : 11 in operation</a:t>
            </a:r>
          </a:p>
          <a:p>
            <a:pPr lvl="1"/>
            <a:r>
              <a:rPr lang="en-US" sz="1800" dirty="0" smtClean="0"/>
              <a:t>2015  : 17  in operation</a:t>
            </a:r>
          </a:p>
          <a:p>
            <a:pPr lvl="1"/>
            <a:r>
              <a:rPr lang="en-US" sz="1800" dirty="0" smtClean="0"/>
              <a:t>At least 9 under construction</a:t>
            </a:r>
          </a:p>
          <a:p>
            <a:pPr lvl="3"/>
            <a:endParaRPr lang="en-US" sz="1600" dirty="0" smtClean="0"/>
          </a:p>
          <a:p>
            <a:r>
              <a:rPr lang="en-US" sz="2000" dirty="0" smtClean="0"/>
              <a:t>Insurance coverage is sometimes difficult</a:t>
            </a:r>
          </a:p>
          <a:p>
            <a:pPr lvl="1"/>
            <a:r>
              <a:rPr lang="en-US" sz="2000" dirty="0" smtClean="0"/>
              <a:t>Often covered after </a:t>
            </a:r>
            <a:r>
              <a:rPr lang="en-US" sz="2000" dirty="0" err="1" smtClean="0"/>
              <a:t>dosimetric</a:t>
            </a:r>
            <a:r>
              <a:rPr lang="en-US" sz="2000" dirty="0" smtClean="0"/>
              <a:t> comparisons and peer reviews are presented</a:t>
            </a:r>
          </a:p>
          <a:p>
            <a:endParaRPr lang="en-US" sz="2000" dirty="0" smtClean="0"/>
          </a:p>
          <a:p>
            <a:r>
              <a:rPr lang="en-US" sz="2000" dirty="0" smtClean="0"/>
              <a:t>Many still say “Protons are not a proven technology”</a:t>
            </a:r>
          </a:p>
          <a:p>
            <a:pPr lvl="1"/>
            <a:r>
              <a:rPr lang="en-US" sz="2000" dirty="0" smtClean="0"/>
              <a:t>As </a:t>
            </a:r>
            <a:r>
              <a:rPr lang="en-US" sz="1800" dirty="0" smtClean="0"/>
              <a:t>of Sept 2015 :  139 </a:t>
            </a:r>
            <a:r>
              <a:rPr lang="en-US" sz="1800" dirty="0"/>
              <a:t>clinical protocols for </a:t>
            </a:r>
            <a:r>
              <a:rPr lang="en-US" sz="1800" dirty="0" smtClean="0"/>
              <a:t>particle therapy*</a:t>
            </a:r>
          </a:p>
          <a:p>
            <a:pPr lvl="2"/>
            <a:r>
              <a:rPr lang="en-US" sz="1350" dirty="0" smtClean="0"/>
              <a:t>Pediatrics /,Head &amp; Neck, Lung, CNS, Breast, GI, GU, Lymphoma</a:t>
            </a:r>
            <a:r>
              <a:rPr lang="en-US" sz="1350" dirty="0"/>
              <a:t>,</a:t>
            </a:r>
            <a:r>
              <a:rPr lang="en-US" sz="1350" dirty="0" smtClean="0"/>
              <a:t> Sarcoma, Eye, Re-treat</a:t>
            </a:r>
          </a:p>
          <a:p>
            <a:pPr lvl="1"/>
            <a:r>
              <a:rPr lang="en-US" sz="1800" dirty="0" smtClean="0"/>
              <a:t>NIH Funded : PCORI </a:t>
            </a:r>
            <a:r>
              <a:rPr lang="en-US" sz="1800" u="sng" dirty="0"/>
              <a:t>Pragmatic Randomized Trial of Proton vs. Photon Therapy for Patients with Stage II or III Breast </a:t>
            </a:r>
            <a:r>
              <a:rPr lang="en-US" sz="1800" u="sng" dirty="0" smtClean="0"/>
              <a:t>Cancer</a:t>
            </a:r>
            <a:r>
              <a:rPr lang="en-US" sz="1800" dirty="0" smtClean="0"/>
              <a:t>   : ~$12M 1,700 patients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92327" y="659976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100" spc="-50" dirty="0" smtClean="0"/>
              <a:t>* </a:t>
            </a:r>
            <a:r>
              <a:rPr lang="en-US" sz="1100" dirty="0" smtClean="0"/>
              <a:t>Reported to PTCOG </a:t>
            </a:r>
            <a:r>
              <a:rPr lang="en-US" sz="1100" dirty="0"/>
              <a:t>from </a:t>
            </a:r>
            <a:r>
              <a:rPr lang="en-US" sz="1100" dirty="0" smtClean="0"/>
              <a:t>all particle </a:t>
            </a:r>
            <a:r>
              <a:rPr lang="en-US" sz="1100" dirty="0"/>
              <a:t>therapy </a:t>
            </a:r>
            <a:r>
              <a:rPr lang="en-US" sz="1100" dirty="0" smtClean="0"/>
              <a:t>centers, worldwide, including heavy ions</a:t>
            </a:r>
            <a:endParaRPr lang="en-US" sz="1100" spc="-50" dirty="0"/>
          </a:p>
        </p:txBody>
      </p:sp>
    </p:spTree>
    <p:extLst>
      <p:ext uri="{BB962C8B-B14F-4D97-AF65-F5344CB8AC3E}">
        <p14:creationId xmlns:p14="http://schemas.microsoft.com/office/powerpoint/2010/main" val="421411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propelbikes.co.uk/wp-content/uploads/2014/07/thank_you_1600_clr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08" y="1112520"/>
            <a:ext cx="8572500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50</a:t>
            </a:fld>
            <a:endParaRPr lang="en-US" dirty="0">
              <a:solidFill>
                <a:srgbClr val="B1ACC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5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United States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400" y="1219200"/>
            <a:ext cx="9169400" cy="49799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1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Indiana University Proton Therapy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049689" cy="4093029"/>
          </a:xfrm>
        </p:spPr>
        <p:txBody>
          <a:bodyPr/>
          <a:lstStyle/>
          <a:p>
            <a:r>
              <a:rPr lang="en-US" sz="2400" dirty="0" smtClean="0"/>
              <a:t>Will other proton center close??</a:t>
            </a:r>
          </a:p>
          <a:p>
            <a:endParaRPr lang="en-US" sz="2400" dirty="0"/>
          </a:p>
          <a:p>
            <a:r>
              <a:rPr lang="en-US" sz="2400" dirty="0" smtClean="0"/>
              <a:t>University’s scientific accelerator adopted into a Treatment Center </a:t>
            </a:r>
          </a:p>
          <a:p>
            <a:r>
              <a:rPr lang="en-US" sz="2400" dirty="0" smtClean="0"/>
              <a:t>Not in the ideal location</a:t>
            </a:r>
          </a:p>
          <a:p>
            <a:r>
              <a:rPr lang="en-US" sz="2400" dirty="0" smtClean="0"/>
              <a:t>Dated technology</a:t>
            </a:r>
          </a:p>
          <a:p>
            <a:r>
              <a:rPr lang="en-US" sz="2400" dirty="0" smtClean="0"/>
              <a:t>High cost for upgrade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038600"/>
            <a:ext cx="6599492" cy="29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6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32" y="1872524"/>
            <a:ext cx="81438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1" r="59731"/>
          <a:stretch/>
        </p:blipFill>
        <p:spPr bwMode="auto">
          <a:xfrm>
            <a:off x="1086433" y="2667000"/>
            <a:ext cx="3279458" cy="354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032" y="143830"/>
            <a:ext cx="7086600" cy="762000"/>
          </a:xfrm>
        </p:spPr>
        <p:txBody>
          <a:bodyPr/>
          <a:lstStyle/>
          <a:p>
            <a:r>
              <a:rPr lang="en-US" dirty="0" smtClean="0"/>
              <a:t>Passive Scattering : Single or Double scattered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-457200" y="3946408"/>
            <a:ext cx="2743200" cy="0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  <a:scene3d>
            <a:camera prst="orthographicFront"/>
            <a:lightRig rig="threePt" dir="t"/>
          </a:scene3d>
          <a:sp3d extrusionH="63500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438400" y="3952746"/>
            <a:ext cx="2133600" cy="0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  <a:scene3d>
            <a:camera prst="orthographicFront"/>
            <a:lightRig rig="threePt" dir="t"/>
          </a:scene3d>
          <a:sp3d extrusionH="63500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362200" y="3505200"/>
            <a:ext cx="2286000" cy="441208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  <a:scene3d>
            <a:camera prst="orthographicFront"/>
            <a:lightRig rig="threePt" dir="t"/>
          </a:scene3d>
          <a:sp3d extrusionH="63500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362200" y="3946408"/>
            <a:ext cx="2286000" cy="495646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  <a:scene3d>
            <a:camera prst="orthographicFront"/>
            <a:lightRig rig="threePt" dir="t"/>
          </a:scene3d>
          <a:sp3d extrusionH="63500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5091391" y="3505200"/>
            <a:ext cx="2803800" cy="903513"/>
            <a:chOff x="3119977" y="4158344"/>
            <a:chExt cx="1963652" cy="903513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3119977" y="4553536"/>
              <a:ext cx="1963652" cy="25352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arrow"/>
            </a:ln>
            <a:scene3d>
              <a:camera prst="orthographicFront"/>
              <a:lightRig rig="threePt" dir="t"/>
            </a:scene3d>
            <a:sp3d extrusionH="63500"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3119977" y="4158344"/>
              <a:ext cx="1963652" cy="414206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arrow"/>
            </a:ln>
            <a:scene3d>
              <a:camera prst="orthographicFront"/>
              <a:lightRig rig="threePt" dir="t"/>
            </a:scene3d>
            <a:sp3d extrusionH="63500"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3119977" y="4566212"/>
              <a:ext cx="1963652" cy="495645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arrow"/>
            </a:ln>
            <a:scene3d>
              <a:camera prst="orthographicFront"/>
              <a:lightRig rig="threePt" dir="t"/>
            </a:scene3d>
            <a:sp3d extrusionH="63500"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137982" y="3145493"/>
            <a:ext cx="2710618" cy="903513"/>
            <a:chOff x="3119977" y="4158344"/>
            <a:chExt cx="1963652" cy="903513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3119977" y="4553536"/>
              <a:ext cx="1963652" cy="25352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arrow"/>
            </a:ln>
            <a:scene3d>
              <a:camera prst="orthographicFront"/>
              <a:lightRig rig="threePt" dir="t"/>
            </a:scene3d>
            <a:sp3d extrusionH="63500"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3119977" y="4158344"/>
              <a:ext cx="1963652" cy="414206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arrow"/>
            </a:ln>
            <a:scene3d>
              <a:camera prst="orthographicFront"/>
              <a:lightRig rig="threePt" dir="t"/>
            </a:scene3d>
            <a:sp3d extrusionH="63500"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3119977" y="4566212"/>
              <a:ext cx="1963652" cy="495645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arrow"/>
            </a:ln>
            <a:scene3d>
              <a:camera prst="orthographicFront"/>
              <a:lightRig rig="threePt" dir="t"/>
            </a:scene3d>
            <a:sp3d extrusionH="63500"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5158370" y="3874992"/>
            <a:ext cx="2690230" cy="903513"/>
            <a:chOff x="3119977" y="4158344"/>
            <a:chExt cx="1963652" cy="903513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3119977" y="4553536"/>
              <a:ext cx="1963652" cy="25352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arrow"/>
            </a:ln>
            <a:scene3d>
              <a:camera prst="orthographicFront"/>
              <a:lightRig rig="threePt" dir="t"/>
            </a:scene3d>
            <a:sp3d extrusionH="63500"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3119977" y="4158344"/>
              <a:ext cx="1963652" cy="414206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arrow"/>
            </a:ln>
            <a:scene3d>
              <a:camera prst="orthographicFront"/>
              <a:lightRig rig="threePt" dir="t"/>
            </a:scene3d>
            <a:sp3d extrusionH="63500"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3119977" y="4566212"/>
              <a:ext cx="1963652" cy="495645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arrow"/>
            </a:ln>
            <a:scene3d>
              <a:camera prst="orthographicFront"/>
              <a:lightRig rig="threePt" dir="t"/>
            </a:scene3d>
            <a:sp3d extrusionH="63500"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195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-228600"/>
            <a:ext cx="9067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Active Scanning / Uniform Scanning</a:t>
            </a:r>
            <a:endParaRPr lang="en-US" dirty="0"/>
          </a:p>
        </p:txBody>
      </p:sp>
      <p:sp>
        <p:nvSpPr>
          <p:cNvPr id="67" name="Oval 4"/>
          <p:cNvSpPr>
            <a:spLocks noChangeArrowheads="1"/>
          </p:cNvSpPr>
          <p:nvPr/>
        </p:nvSpPr>
        <p:spPr bwMode="auto">
          <a:xfrm>
            <a:off x="4384876" y="1932008"/>
            <a:ext cx="3733800" cy="3657600"/>
          </a:xfrm>
          <a:prstGeom prst="ellipse">
            <a:avLst/>
          </a:prstGeom>
          <a:solidFill>
            <a:srgbClr val="85DFD0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itchFamily="34" charset="0"/>
            </a:endParaRP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H="1">
            <a:off x="7280476" y="1855808"/>
            <a:ext cx="3810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69" name="Line 7"/>
          <p:cNvSpPr>
            <a:spLocks noChangeShapeType="1"/>
          </p:cNvSpPr>
          <p:nvPr/>
        </p:nvSpPr>
        <p:spPr bwMode="auto">
          <a:xfrm flipH="1" flipV="1">
            <a:off x="7661476" y="1779608"/>
            <a:ext cx="2286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70" name="Line 12"/>
          <p:cNvSpPr>
            <a:spLocks noChangeShapeType="1"/>
          </p:cNvSpPr>
          <p:nvPr/>
        </p:nvSpPr>
        <p:spPr bwMode="auto">
          <a:xfrm flipH="1" flipV="1">
            <a:off x="7051876" y="1779608"/>
            <a:ext cx="2286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71" name="Line 13"/>
          <p:cNvSpPr>
            <a:spLocks noChangeShapeType="1"/>
          </p:cNvSpPr>
          <p:nvPr/>
        </p:nvSpPr>
        <p:spPr bwMode="auto">
          <a:xfrm flipH="1" flipV="1">
            <a:off x="6442276" y="1779608"/>
            <a:ext cx="2286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72" name="Line 14"/>
          <p:cNvSpPr>
            <a:spLocks noChangeShapeType="1"/>
          </p:cNvSpPr>
          <p:nvPr/>
        </p:nvSpPr>
        <p:spPr bwMode="auto">
          <a:xfrm flipH="1">
            <a:off x="6670876" y="1855808"/>
            <a:ext cx="3810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73" name="Line 15"/>
          <p:cNvSpPr>
            <a:spLocks noChangeShapeType="1"/>
          </p:cNvSpPr>
          <p:nvPr/>
        </p:nvSpPr>
        <p:spPr bwMode="auto">
          <a:xfrm flipH="1">
            <a:off x="6061276" y="1855808"/>
            <a:ext cx="3810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74" name="Line 16"/>
          <p:cNvSpPr>
            <a:spLocks noChangeShapeType="1"/>
          </p:cNvSpPr>
          <p:nvPr/>
        </p:nvSpPr>
        <p:spPr bwMode="auto">
          <a:xfrm flipH="1">
            <a:off x="5451676" y="1855808"/>
            <a:ext cx="3810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75" name="Line 17"/>
          <p:cNvSpPr>
            <a:spLocks noChangeShapeType="1"/>
          </p:cNvSpPr>
          <p:nvPr/>
        </p:nvSpPr>
        <p:spPr bwMode="auto">
          <a:xfrm flipH="1" flipV="1">
            <a:off x="5832676" y="1779608"/>
            <a:ext cx="2286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76" name="Line 18"/>
          <p:cNvSpPr>
            <a:spLocks noChangeShapeType="1"/>
          </p:cNvSpPr>
          <p:nvPr/>
        </p:nvSpPr>
        <p:spPr bwMode="auto">
          <a:xfrm flipH="1" flipV="1">
            <a:off x="5223076" y="1779608"/>
            <a:ext cx="2286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77" name="Line 19"/>
          <p:cNvSpPr>
            <a:spLocks noChangeShapeType="1"/>
          </p:cNvSpPr>
          <p:nvPr/>
        </p:nvSpPr>
        <p:spPr bwMode="auto">
          <a:xfrm flipH="1">
            <a:off x="7890076" y="1855808"/>
            <a:ext cx="3810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78" name="Line 20"/>
          <p:cNvSpPr>
            <a:spLocks noChangeShapeType="1"/>
          </p:cNvSpPr>
          <p:nvPr/>
        </p:nvSpPr>
        <p:spPr bwMode="auto">
          <a:xfrm flipH="1">
            <a:off x="4842076" y="1855808"/>
            <a:ext cx="3810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79" name="Line 21"/>
          <p:cNvSpPr>
            <a:spLocks noChangeShapeType="1"/>
          </p:cNvSpPr>
          <p:nvPr/>
        </p:nvSpPr>
        <p:spPr bwMode="auto">
          <a:xfrm flipH="1" flipV="1">
            <a:off x="4613476" y="1779608"/>
            <a:ext cx="2286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80" name="Line 22"/>
          <p:cNvSpPr>
            <a:spLocks noChangeShapeType="1"/>
          </p:cNvSpPr>
          <p:nvPr/>
        </p:nvSpPr>
        <p:spPr bwMode="auto">
          <a:xfrm flipH="1" flipV="1">
            <a:off x="4232476" y="1779608"/>
            <a:ext cx="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81" name="Line 23"/>
          <p:cNvSpPr>
            <a:spLocks noChangeShapeType="1"/>
          </p:cNvSpPr>
          <p:nvPr/>
        </p:nvSpPr>
        <p:spPr bwMode="auto">
          <a:xfrm flipH="1">
            <a:off x="4232476" y="1779608"/>
            <a:ext cx="3810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82" name="Line 24"/>
          <p:cNvSpPr>
            <a:spLocks noChangeShapeType="1"/>
          </p:cNvSpPr>
          <p:nvPr/>
        </p:nvSpPr>
        <p:spPr bwMode="auto">
          <a:xfrm flipH="1" flipV="1">
            <a:off x="8271076" y="1855808"/>
            <a:ext cx="0" cy="3733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83" name="Line 25"/>
          <p:cNvSpPr>
            <a:spLocks noChangeShapeType="1"/>
          </p:cNvSpPr>
          <p:nvPr/>
        </p:nvSpPr>
        <p:spPr bwMode="auto">
          <a:xfrm rot="10800000" flipH="1" flipV="1">
            <a:off x="4232476" y="1779608"/>
            <a:ext cx="3048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84" name="Line 26"/>
          <p:cNvSpPr>
            <a:spLocks noChangeShapeType="1"/>
          </p:cNvSpPr>
          <p:nvPr/>
        </p:nvSpPr>
        <p:spPr bwMode="auto">
          <a:xfrm rot="10800000" flipH="1">
            <a:off x="4537276" y="1779608"/>
            <a:ext cx="3810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85" name="Line 27"/>
          <p:cNvSpPr>
            <a:spLocks noChangeShapeType="1"/>
          </p:cNvSpPr>
          <p:nvPr/>
        </p:nvSpPr>
        <p:spPr bwMode="auto">
          <a:xfrm rot="10800000" flipH="1">
            <a:off x="6442276" y="1779608"/>
            <a:ext cx="3048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86" name="Line 28"/>
          <p:cNvSpPr>
            <a:spLocks noChangeShapeType="1"/>
          </p:cNvSpPr>
          <p:nvPr/>
        </p:nvSpPr>
        <p:spPr bwMode="auto">
          <a:xfrm rot="10800000" flipH="1">
            <a:off x="5223076" y="1779608"/>
            <a:ext cx="3048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87" name="Line 29"/>
          <p:cNvSpPr>
            <a:spLocks noChangeShapeType="1"/>
          </p:cNvSpPr>
          <p:nvPr/>
        </p:nvSpPr>
        <p:spPr bwMode="auto">
          <a:xfrm rot="10800000" flipH="1">
            <a:off x="7585276" y="1855808"/>
            <a:ext cx="3810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88" name="Line 30"/>
          <p:cNvSpPr>
            <a:spLocks noChangeShapeType="1"/>
          </p:cNvSpPr>
          <p:nvPr/>
        </p:nvSpPr>
        <p:spPr bwMode="auto">
          <a:xfrm rot="10800000" flipH="1">
            <a:off x="5832676" y="1779608"/>
            <a:ext cx="3048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89" name="Line 32"/>
          <p:cNvSpPr>
            <a:spLocks noChangeShapeType="1"/>
          </p:cNvSpPr>
          <p:nvPr/>
        </p:nvSpPr>
        <p:spPr bwMode="auto">
          <a:xfrm rot="10800000" flipH="1">
            <a:off x="7051876" y="1779608"/>
            <a:ext cx="3048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90" name="Line 33"/>
          <p:cNvSpPr>
            <a:spLocks noChangeShapeType="1"/>
          </p:cNvSpPr>
          <p:nvPr/>
        </p:nvSpPr>
        <p:spPr bwMode="auto">
          <a:xfrm rot="10800000" flipH="1" flipV="1">
            <a:off x="6137476" y="1855808"/>
            <a:ext cx="3048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91" name="Line 34"/>
          <p:cNvSpPr>
            <a:spLocks noChangeShapeType="1"/>
          </p:cNvSpPr>
          <p:nvPr/>
        </p:nvSpPr>
        <p:spPr bwMode="auto">
          <a:xfrm rot="10800000" flipH="1" flipV="1">
            <a:off x="7966276" y="1855808"/>
            <a:ext cx="3048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92" name="Line 35"/>
          <p:cNvSpPr>
            <a:spLocks noChangeShapeType="1"/>
          </p:cNvSpPr>
          <p:nvPr/>
        </p:nvSpPr>
        <p:spPr bwMode="auto">
          <a:xfrm rot="10800000" flipH="1" flipV="1">
            <a:off x="6747076" y="1855808"/>
            <a:ext cx="3048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93" name="Line 36"/>
          <p:cNvSpPr>
            <a:spLocks noChangeShapeType="1"/>
          </p:cNvSpPr>
          <p:nvPr/>
        </p:nvSpPr>
        <p:spPr bwMode="auto">
          <a:xfrm rot="10800000" flipH="1" flipV="1">
            <a:off x="5527876" y="1855808"/>
            <a:ext cx="3048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94" name="Line 37"/>
          <p:cNvSpPr>
            <a:spLocks noChangeShapeType="1"/>
          </p:cNvSpPr>
          <p:nvPr/>
        </p:nvSpPr>
        <p:spPr bwMode="auto">
          <a:xfrm rot="10800000" flipH="1" flipV="1">
            <a:off x="7356676" y="1855808"/>
            <a:ext cx="2286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95" name="Line 38"/>
          <p:cNvSpPr>
            <a:spLocks noChangeShapeType="1"/>
          </p:cNvSpPr>
          <p:nvPr/>
        </p:nvSpPr>
        <p:spPr bwMode="auto">
          <a:xfrm rot="10800000" flipH="1" flipV="1">
            <a:off x="4918276" y="1855808"/>
            <a:ext cx="3048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044" y="2490947"/>
            <a:ext cx="3844583" cy="228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Line 6"/>
          <p:cNvSpPr>
            <a:spLocks noChangeShapeType="1"/>
          </p:cNvSpPr>
          <p:nvPr/>
        </p:nvSpPr>
        <p:spPr bwMode="auto">
          <a:xfrm flipH="1">
            <a:off x="7277100" y="1855809"/>
            <a:ext cx="3810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98" name="Line 7"/>
          <p:cNvSpPr>
            <a:spLocks noChangeShapeType="1"/>
          </p:cNvSpPr>
          <p:nvPr/>
        </p:nvSpPr>
        <p:spPr bwMode="auto">
          <a:xfrm flipH="1" flipV="1">
            <a:off x="7658100" y="1779609"/>
            <a:ext cx="2286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99" name="Line 12"/>
          <p:cNvSpPr>
            <a:spLocks noChangeShapeType="1"/>
          </p:cNvSpPr>
          <p:nvPr/>
        </p:nvSpPr>
        <p:spPr bwMode="auto">
          <a:xfrm flipH="1" flipV="1">
            <a:off x="7048500" y="1779609"/>
            <a:ext cx="2286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00" name="Line 13"/>
          <p:cNvSpPr>
            <a:spLocks noChangeShapeType="1"/>
          </p:cNvSpPr>
          <p:nvPr/>
        </p:nvSpPr>
        <p:spPr bwMode="auto">
          <a:xfrm flipH="1" flipV="1">
            <a:off x="6438900" y="1779609"/>
            <a:ext cx="2286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01" name="Line 14"/>
          <p:cNvSpPr>
            <a:spLocks noChangeShapeType="1"/>
          </p:cNvSpPr>
          <p:nvPr/>
        </p:nvSpPr>
        <p:spPr bwMode="auto">
          <a:xfrm flipH="1">
            <a:off x="6667500" y="1855809"/>
            <a:ext cx="3810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02" name="Line 15"/>
          <p:cNvSpPr>
            <a:spLocks noChangeShapeType="1"/>
          </p:cNvSpPr>
          <p:nvPr/>
        </p:nvSpPr>
        <p:spPr bwMode="auto">
          <a:xfrm flipH="1">
            <a:off x="6057900" y="1855809"/>
            <a:ext cx="3810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03" name="Line 16"/>
          <p:cNvSpPr>
            <a:spLocks noChangeShapeType="1"/>
          </p:cNvSpPr>
          <p:nvPr/>
        </p:nvSpPr>
        <p:spPr bwMode="auto">
          <a:xfrm flipH="1">
            <a:off x="5448300" y="1855809"/>
            <a:ext cx="3810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04" name="Line 17"/>
          <p:cNvSpPr>
            <a:spLocks noChangeShapeType="1"/>
          </p:cNvSpPr>
          <p:nvPr/>
        </p:nvSpPr>
        <p:spPr bwMode="auto">
          <a:xfrm flipH="1" flipV="1">
            <a:off x="5829300" y="1779609"/>
            <a:ext cx="2286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05" name="Line 18"/>
          <p:cNvSpPr>
            <a:spLocks noChangeShapeType="1"/>
          </p:cNvSpPr>
          <p:nvPr/>
        </p:nvSpPr>
        <p:spPr bwMode="auto">
          <a:xfrm flipH="1" flipV="1">
            <a:off x="5219700" y="1779609"/>
            <a:ext cx="2286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06" name="Line 19"/>
          <p:cNvSpPr>
            <a:spLocks noChangeShapeType="1"/>
          </p:cNvSpPr>
          <p:nvPr/>
        </p:nvSpPr>
        <p:spPr bwMode="auto">
          <a:xfrm flipH="1">
            <a:off x="7886700" y="1855809"/>
            <a:ext cx="3810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07" name="Line 20"/>
          <p:cNvSpPr>
            <a:spLocks noChangeShapeType="1"/>
          </p:cNvSpPr>
          <p:nvPr/>
        </p:nvSpPr>
        <p:spPr bwMode="auto">
          <a:xfrm flipH="1">
            <a:off x="4838700" y="1855809"/>
            <a:ext cx="3810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auto">
          <a:xfrm flipH="1" flipV="1">
            <a:off x="4610100" y="1779609"/>
            <a:ext cx="2286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09" name="Line 22"/>
          <p:cNvSpPr>
            <a:spLocks noChangeShapeType="1"/>
          </p:cNvSpPr>
          <p:nvPr/>
        </p:nvSpPr>
        <p:spPr bwMode="auto">
          <a:xfrm flipH="1" flipV="1">
            <a:off x="4229100" y="1779609"/>
            <a:ext cx="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10" name="Line 23"/>
          <p:cNvSpPr>
            <a:spLocks noChangeShapeType="1"/>
          </p:cNvSpPr>
          <p:nvPr/>
        </p:nvSpPr>
        <p:spPr bwMode="auto">
          <a:xfrm flipH="1">
            <a:off x="4229100" y="1779609"/>
            <a:ext cx="3810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11" name="Line 24"/>
          <p:cNvSpPr>
            <a:spLocks noChangeShapeType="1"/>
          </p:cNvSpPr>
          <p:nvPr/>
        </p:nvSpPr>
        <p:spPr bwMode="auto">
          <a:xfrm flipH="1" flipV="1">
            <a:off x="8267700" y="1855809"/>
            <a:ext cx="0" cy="3733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12" name="Line 25"/>
          <p:cNvSpPr>
            <a:spLocks noChangeShapeType="1"/>
          </p:cNvSpPr>
          <p:nvPr/>
        </p:nvSpPr>
        <p:spPr bwMode="auto">
          <a:xfrm rot="10800000" flipH="1" flipV="1">
            <a:off x="4229100" y="1779609"/>
            <a:ext cx="3048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13" name="Line 26"/>
          <p:cNvSpPr>
            <a:spLocks noChangeShapeType="1"/>
          </p:cNvSpPr>
          <p:nvPr/>
        </p:nvSpPr>
        <p:spPr bwMode="auto">
          <a:xfrm rot="10800000" flipH="1">
            <a:off x="4533900" y="1779609"/>
            <a:ext cx="3810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14" name="Line 27"/>
          <p:cNvSpPr>
            <a:spLocks noChangeShapeType="1"/>
          </p:cNvSpPr>
          <p:nvPr/>
        </p:nvSpPr>
        <p:spPr bwMode="auto">
          <a:xfrm rot="10800000" flipH="1">
            <a:off x="6438900" y="1779609"/>
            <a:ext cx="3048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15" name="Line 28"/>
          <p:cNvSpPr>
            <a:spLocks noChangeShapeType="1"/>
          </p:cNvSpPr>
          <p:nvPr/>
        </p:nvSpPr>
        <p:spPr bwMode="auto">
          <a:xfrm rot="10800000" flipH="1">
            <a:off x="5219700" y="1779609"/>
            <a:ext cx="3048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16" name="Line 29"/>
          <p:cNvSpPr>
            <a:spLocks noChangeShapeType="1"/>
          </p:cNvSpPr>
          <p:nvPr/>
        </p:nvSpPr>
        <p:spPr bwMode="auto">
          <a:xfrm rot="10800000" flipH="1">
            <a:off x="7581900" y="1855809"/>
            <a:ext cx="3810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17" name="Line 30"/>
          <p:cNvSpPr>
            <a:spLocks noChangeShapeType="1"/>
          </p:cNvSpPr>
          <p:nvPr/>
        </p:nvSpPr>
        <p:spPr bwMode="auto">
          <a:xfrm rot="10800000" flipH="1">
            <a:off x="5829300" y="1779609"/>
            <a:ext cx="3048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18" name="Line 32"/>
          <p:cNvSpPr>
            <a:spLocks noChangeShapeType="1"/>
          </p:cNvSpPr>
          <p:nvPr/>
        </p:nvSpPr>
        <p:spPr bwMode="auto">
          <a:xfrm rot="10800000" flipH="1">
            <a:off x="7048500" y="1779609"/>
            <a:ext cx="304800" cy="38862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19" name="Line 33"/>
          <p:cNvSpPr>
            <a:spLocks noChangeShapeType="1"/>
          </p:cNvSpPr>
          <p:nvPr/>
        </p:nvSpPr>
        <p:spPr bwMode="auto">
          <a:xfrm rot="10800000" flipH="1" flipV="1">
            <a:off x="6134100" y="1855809"/>
            <a:ext cx="3048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20" name="Line 34"/>
          <p:cNvSpPr>
            <a:spLocks noChangeShapeType="1"/>
          </p:cNvSpPr>
          <p:nvPr/>
        </p:nvSpPr>
        <p:spPr bwMode="auto">
          <a:xfrm rot="10800000" flipH="1" flipV="1">
            <a:off x="7962900" y="1855809"/>
            <a:ext cx="3048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21" name="Line 35"/>
          <p:cNvSpPr>
            <a:spLocks noChangeShapeType="1"/>
          </p:cNvSpPr>
          <p:nvPr/>
        </p:nvSpPr>
        <p:spPr bwMode="auto">
          <a:xfrm rot="10800000" flipH="1" flipV="1">
            <a:off x="6743700" y="1855809"/>
            <a:ext cx="3048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22" name="Line 36"/>
          <p:cNvSpPr>
            <a:spLocks noChangeShapeType="1"/>
          </p:cNvSpPr>
          <p:nvPr/>
        </p:nvSpPr>
        <p:spPr bwMode="auto">
          <a:xfrm rot="10800000" flipH="1" flipV="1">
            <a:off x="5524500" y="1855809"/>
            <a:ext cx="3048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23" name="Line 37"/>
          <p:cNvSpPr>
            <a:spLocks noChangeShapeType="1"/>
          </p:cNvSpPr>
          <p:nvPr/>
        </p:nvSpPr>
        <p:spPr bwMode="auto">
          <a:xfrm rot="10800000" flipH="1" flipV="1">
            <a:off x="7353300" y="1855809"/>
            <a:ext cx="2286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24" name="Line 38"/>
          <p:cNvSpPr>
            <a:spLocks noChangeShapeType="1"/>
          </p:cNvSpPr>
          <p:nvPr/>
        </p:nvSpPr>
        <p:spPr bwMode="auto">
          <a:xfrm rot="10800000" flipH="1" flipV="1">
            <a:off x="4914900" y="1855809"/>
            <a:ext cx="304800" cy="3810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01099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1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1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1" dur="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9" dur="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1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7" dur="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"/>
                            </p:stCondLst>
                            <p:childTnLst>
                              <p:par>
                                <p:cTn id="9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5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"/>
                            </p:stCondLst>
                            <p:childTnLst>
                              <p:par>
                                <p:cTn id="9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1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3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"/>
                            </p:stCondLst>
                            <p:childTnLst>
                              <p:par>
                                <p:cTn id="10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1" dur="1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1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8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800"/>
                            </p:stCondLst>
                            <p:childTnLst>
                              <p:par>
                                <p:cTn id="1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800"/>
                            </p:stCondLst>
                            <p:childTnLst>
                              <p:par>
                                <p:cTn id="1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800"/>
                            </p:stCondLst>
                            <p:childTnLst>
                              <p:par>
                                <p:cTn id="1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800"/>
                            </p:stCondLst>
                            <p:childTnLst>
                              <p:par>
                                <p:cTn id="1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80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800"/>
                            </p:stCondLst>
                            <p:childTnLst>
                              <p:par>
                                <p:cTn id="1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8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800"/>
                            </p:stCondLst>
                            <p:childTnLst>
                              <p:par>
                                <p:cTn id="1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80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800"/>
                            </p:stCondLst>
                            <p:childTnLst>
                              <p:par>
                                <p:cTn id="1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800"/>
                            </p:stCondLst>
                            <p:childTnLst>
                              <p:par>
                                <p:cTn id="1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800"/>
                            </p:stCondLst>
                            <p:childTnLst>
                              <p:par>
                                <p:cTn id="1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80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800"/>
                            </p:stCondLst>
                            <p:childTnLst>
                              <p:par>
                                <p:cTn id="1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800"/>
                            </p:stCondLst>
                            <p:childTnLst>
                              <p:par>
                                <p:cTn id="1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800"/>
                            </p:stCondLst>
                            <p:childTnLst>
                              <p:par>
                                <p:cTn id="1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800"/>
                            </p:stCondLst>
                            <p:childTnLst>
                              <p:par>
                                <p:cTn id="1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800"/>
                            </p:stCondLst>
                            <p:childTnLst>
                              <p:par>
                                <p:cTn id="1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800"/>
                            </p:stCondLst>
                            <p:childTnLst>
                              <p:par>
                                <p:cTn id="1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800"/>
                            </p:stCondLst>
                            <p:childTnLst>
                              <p:par>
                                <p:cTn id="1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800"/>
                            </p:stCondLst>
                            <p:childTnLst>
                              <p:par>
                                <p:cTn id="1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800"/>
                            </p:stCondLst>
                            <p:childTnLst>
                              <p:par>
                                <p:cTn id="1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800"/>
                            </p:stCondLst>
                            <p:childTnLst>
                              <p:par>
                                <p:cTn id="1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800"/>
                            </p:stCondLst>
                            <p:childTnLst>
                              <p:par>
                                <p:cTn id="1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800"/>
                            </p:stCondLst>
                            <p:childTnLst>
                              <p:par>
                                <p:cTn id="1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800"/>
                            </p:stCondLst>
                            <p:childTnLst>
                              <p:par>
                                <p:cTn id="20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3" dur="1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900"/>
                            </p:stCondLst>
                            <p:childTnLst>
                              <p:par>
                                <p:cTn id="20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7" dur="1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000"/>
                            </p:stCondLst>
                            <p:childTnLst>
                              <p:par>
                                <p:cTn id="20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1" dur="1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100"/>
                            </p:stCondLst>
                            <p:childTnLst>
                              <p:par>
                                <p:cTn id="2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5" dur="1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200"/>
                            </p:stCondLst>
                            <p:childTnLst>
                              <p:par>
                                <p:cTn id="21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9" dur="1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3" dur="1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3400"/>
                            </p:stCondLst>
                            <p:childTnLst>
                              <p:par>
                                <p:cTn id="22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7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1" dur="1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600"/>
                            </p:stCondLst>
                            <p:childTnLst>
                              <p:par>
                                <p:cTn id="23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5" dur="1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3700"/>
                            </p:stCondLst>
                            <p:childTnLst>
                              <p:par>
                                <p:cTn id="23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9" dur="1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800"/>
                            </p:stCondLst>
                            <p:childTnLst>
                              <p:par>
                                <p:cTn id="24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3" dur="1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900"/>
                            </p:stCondLst>
                            <p:childTnLst>
                              <p:par>
                                <p:cTn id="24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7" dur="1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4000"/>
                            </p:stCondLst>
                            <p:childTnLst>
                              <p:par>
                                <p:cTn id="24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1" dur="1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4100"/>
                            </p:stCondLst>
                            <p:childTnLst>
                              <p:par>
                                <p:cTn id="25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5" dur="1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4200"/>
                            </p:stCondLst>
                            <p:childTnLst>
                              <p:par>
                                <p:cTn id="25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9" dur="1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300"/>
                            </p:stCondLst>
                            <p:childTnLst>
                              <p:par>
                                <p:cTn id="26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3" dur="1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400"/>
                            </p:stCondLst>
                            <p:childTnLst>
                              <p:par>
                                <p:cTn id="26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7" dur="1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4500"/>
                            </p:stCondLst>
                            <p:childTnLst>
                              <p:par>
                                <p:cTn id="26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1" dur="1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4600"/>
                            </p:stCondLst>
                            <p:childTnLst>
                              <p:par>
                                <p:cTn id="27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5" dur="1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4700"/>
                            </p:stCondLst>
                            <p:childTnLst>
                              <p:par>
                                <p:cTn id="27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9" dur="1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4800"/>
                            </p:stCondLst>
                            <p:childTnLst>
                              <p:par>
                                <p:cTn id="28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3" dur="1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4900"/>
                            </p:stCondLst>
                            <p:childTnLst>
                              <p:par>
                                <p:cTn id="28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7" dur="1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5000"/>
                            </p:stCondLst>
                            <p:childTnLst>
                              <p:par>
                                <p:cTn id="28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1" dur="1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100"/>
                            </p:stCondLst>
                            <p:childTnLst>
                              <p:par>
                                <p:cTn id="29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5" dur="1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200"/>
                            </p:stCondLst>
                            <p:childTnLst>
                              <p:par>
                                <p:cTn id="29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9" dur="1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300"/>
                            </p:stCondLst>
                            <p:childTnLst>
                              <p:par>
                                <p:cTn id="30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3" dur="1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5400"/>
                            </p:stCondLst>
                            <p:childTnLst>
                              <p:par>
                                <p:cTn id="30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7" dur="1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500"/>
                            </p:stCondLst>
                            <p:childTnLst>
                              <p:par>
                                <p:cTn id="30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1" dur="1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IC" val="Proton Beam Current Patterns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theme1.xml><?xml version="1.0" encoding="utf-8"?>
<a:theme xmlns:a="http://schemas.openxmlformats.org/drawingml/2006/main" name="NM Proton Center PPT 3">
  <a:themeElements>
    <a:clrScheme name="Custom 3">
      <a:dk1>
        <a:srgbClr val="54585A"/>
      </a:dk1>
      <a:lt1>
        <a:sysClr val="window" lastClr="FFFFFF"/>
      </a:lt1>
      <a:dk2>
        <a:srgbClr val="61468B"/>
      </a:dk2>
      <a:lt2>
        <a:srgbClr val="917EAE"/>
      </a:lt2>
      <a:accent1>
        <a:srgbClr val="61468B"/>
      </a:accent1>
      <a:accent2>
        <a:srgbClr val="B1ACCE"/>
      </a:accent2>
      <a:accent3>
        <a:srgbClr val="00A144"/>
      </a:accent3>
      <a:accent4>
        <a:srgbClr val="CFD641"/>
      </a:accent4>
      <a:accent5>
        <a:srgbClr val="DF6426"/>
      </a:accent5>
      <a:accent6>
        <a:srgbClr val="EDAC1A"/>
      </a:accent6>
      <a:hlink>
        <a:srgbClr val="B1ACCE"/>
      </a:hlink>
      <a:folHlink>
        <a:srgbClr val="A9ABA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lnSpc>
            <a:spcPct val="90000"/>
          </a:lnSpc>
          <a:spcBef>
            <a:spcPts val="600"/>
          </a:spcBef>
          <a:defRPr sz="1850" spc="-5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NM Proton Center PPT 3">
  <a:themeElements>
    <a:clrScheme name="Custom 3">
      <a:dk1>
        <a:srgbClr val="54585A"/>
      </a:dk1>
      <a:lt1>
        <a:sysClr val="window" lastClr="FFFFFF"/>
      </a:lt1>
      <a:dk2>
        <a:srgbClr val="61468B"/>
      </a:dk2>
      <a:lt2>
        <a:srgbClr val="917EAE"/>
      </a:lt2>
      <a:accent1>
        <a:srgbClr val="61468B"/>
      </a:accent1>
      <a:accent2>
        <a:srgbClr val="B1ACCE"/>
      </a:accent2>
      <a:accent3>
        <a:srgbClr val="00A144"/>
      </a:accent3>
      <a:accent4>
        <a:srgbClr val="CFD641"/>
      </a:accent4>
      <a:accent5>
        <a:srgbClr val="DF6426"/>
      </a:accent5>
      <a:accent6>
        <a:srgbClr val="EDAC1A"/>
      </a:accent6>
      <a:hlink>
        <a:srgbClr val="B1ACCE"/>
      </a:hlink>
      <a:folHlink>
        <a:srgbClr val="A9ABA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lnSpc>
            <a:spcPct val="90000"/>
          </a:lnSpc>
          <a:spcBef>
            <a:spcPts val="600"/>
          </a:spcBef>
          <a:defRPr sz="1850" spc="-50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NM Proton Center PPT 3">
  <a:themeElements>
    <a:clrScheme name="Custom 3">
      <a:dk1>
        <a:srgbClr val="54585A"/>
      </a:dk1>
      <a:lt1>
        <a:sysClr val="window" lastClr="FFFFFF"/>
      </a:lt1>
      <a:dk2>
        <a:srgbClr val="61468B"/>
      </a:dk2>
      <a:lt2>
        <a:srgbClr val="917EAE"/>
      </a:lt2>
      <a:accent1>
        <a:srgbClr val="61468B"/>
      </a:accent1>
      <a:accent2>
        <a:srgbClr val="B1ACCE"/>
      </a:accent2>
      <a:accent3>
        <a:srgbClr val="00A144"/>
      </a:accent3>
      <a:accent4>
        <a:srgbClr val="CFD641"/>
      </a:accent4>
      <a:accent5>
        <a:srgbClr val="DF6426"/>
      </a:accent5>
      <a:accent6>
        <a:srgbClr val="EDAC1A"/>
      </a:accent6>
      <a:hlink>
        <a:srgbClr val="B1ACCE"/>
      </a:hlink>
      <a:folHlink>
        <a:srgbClr val="A9ABA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lnSpc>
            <a:spcPct val="90000"/>
          </a:lnSpc>
          <a:spcBef>
            <a:spcPts val="600"/>
          </a:spcBef>
          <a:defRPr sz="1850" spc="-50" dirty="0"/>
        </a:defPPr>
      </a:lstStyle>
    </a:txDef>
  </a:objectDefaults>
  <a:extraClrSchemeLst/>
</a:theme>
</file>

<file path=ppt/theme/theme4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30274</TotalTime>
  <Words>892</Words>
  <Application>Microsoft Office PowerPoint</Application>
  <PresentationFormat>On-screen Show (4:3)</PresentationFormat>
  <Paragraphs>230</Paragraphs>
  <Slides>50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50</vt:i4>
      </vt:variant>
    </vt:vector>
  </HeadingPairs>
  <TitlesOfParts>
    <vt:vector size="69" baseType="lpstr">
      <vt:lpstr>ＭＳ Ｐゴシック</vt:lpstr>
      <vt:lpstr>Arial</vt:lpstr>
      <vt:lpstr>AvantGarde LT Medium</vt:lpstr>
      <vt:lpstr>Book Antiqua</vt:lpstr>
      <vt:lpstr>Calibri</vt:lpstr>
      <vt:lpstr>Constantia</vt:lpstr>
      <vt:lpstr>Corbel</vt:lpstr>
      <vt:lpstr>Lucida Sans</vt:lpstr>
      <vt:lpstr>Symbol</vt:lpstr>
      <vt:lpstr>Times New Roman</vt:lpstr>
      <vt:lpstr>Wingdings</vt:lpstr>
      <vt:lpstr>Wingdings 2</vt:lpstr>
      <vt:lpstr>Wingdings 3</vt:lpstr>
      <vt:lpstr>NM Proton Center PPT 3</vt:lpstr>
      <vt:lpstr>1_NM Proton Center PPT 3</vt:lpstr>
      <vt:lpstr>2_NM Proton Center PPT 3</vt:lpstr>
      <vt:lpstr>1_Apex</vt:lpstr>
      <vt:lpstr>Apex</vt:lpstr>
      <vt:lpstr>2_Apex</vt:lpstr>
      <vt:lpstr>PowerPoint Presentation</vt:lpstr>
      <vt:lpstr>What’s in a name????</vt:lpstr>
      <vt:lpstr>Northwestern Medicine Chicago Proton Center</vt:lpstr>
      <vt:lpstr>The current state of Healthcare in United States</vt:lpstr>
      <vt:lpstr>The current state of Proton Therapy in United States</vt:lpstr>
      <vt:lpstr>In the United States</vt:lpstr>
      <vt:lpstr>Indiana University Proton Therapy Center</vt:lpstr>
      <vt:lpstr>Passive Scattering : Single or Double scattered</vt:lpstr>
      <vt:lpstr>Active Scanning / Uniform Scanning</vt:lpstr>
      <vt:lpstr>PowerPoint Presentation</vt:lpstr>
      <vt:lpstr>Universal Nozzle with Aperture and Compensator</vt:lpstr>
      <vt:lpstr>The benefits of a compensator</vt:lpstr>
      <vt:lpstr>Pencil Beam Scanning</vt:lpstr>
      <vt:lpstr>Pencil Beam Delivery</vt:lpstr>
      <vt:lpstr>Advantage of Using a Compensator</vt:lpstr>
      <vt:lpstr>PBS Delivery with Layer Stacking</vt:lpstr>
      <vt:lpstr>Advantages of PBS</vt:lpstr>
      <vt:lpstr>Different Methods of Optimization</vt:lpstr>
      <vt:lpstr>Single Field Uniform Dose </vt:lpstr>
      <vt:lpstr>Multi-Field Optimized </vt:lpstr>
      <vt:lpstr>Spot Scanning in Chicago</vt:lpstr>
      <vt:lpstr>PBS and the Radiation Oncologist</vt:lpstr>
      <vt:lpstr>SFUD with range error</vt:lpstr>
      <vt:lpstr>MFO with a range error</vt:lpstr>
      <vt:lpstr>Pencil Beam Scanning</vt:lpstr>
      <vt:lpstr>PowerPoint Presentation</vt:lpstr>
      <vt:lpstr>Head / Neck with PBS</vt:lpstr>
      <vt:lpstr>Lt Sided Breast</vt:lpstr>
      <vt:lpstr>Protons beam</vt:lpstr>
      <vt:lpstr>The future looks bright!</vt:lpstr>
      <vt:lpstr>Range Uncertainty</vt:lpstr>
      <vt:lpstr>On-Board Imaging  /  In-room Imaging</vt:lpstr>
      <vt:lpstr>On-Board Imaging  /  In-room Imaging</vt:lpstr>
      <vt:lpstr>Proton Imaging</vt:lpstr>
      <vt:lpstr>Will Proton tomography required in every room??</vt:lpstr>
      <vt:lpstr>Moving Targets</vt:lpstr>
      <vt:lpstr>Moving Target</vt:lpstr>
      <vt:lpstr>Moving Anatomy Altered Path-length</vt:lpstr>
      <vt:lpstr>Lateral Beam Spread</vt:lpstr>
      <vt:lpstr>Longitudinal Beam Spread</vt:lpstr>
      <vt:lpstr>If our delivery is to a moving target : Interplay</vt:lpstr>
      <vt:lpstr>Single /Multiple Fraction and spot size</vt:lpstr>
      <vt:lpstr>The Proton Community's need :</vt:lpstr>
      <vt:lpstr>PowerPoint Presentation</vt:lpstr>
      <vt:lpstr>Hitachi : Mayo Clinic</vt:lpstr>
      <vt:lpstr>The need for lower cost</vt:lpstr>
      <vt:lpstr>PowerPoint Presentation</vt:lpstr>
      <vt:lpstr>Mevion</vt:lpstr>
      <vt:lpstr>Are we the best we can be yet???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Northwestern Medicine</dc:title>
  <dc:creator>Home</dc:creator>
  <cp:lastModifiedBy>Pankuch, Mark</cp:lastModifiedBy>
  <cp:revision>2100</cp:revision>
  <cp:lastPrinted>2015-02-13T19:13:19Z</cp:lastPrinted>
  <dcterms:created xsi:type="dcterms:W3CDTF">2013-12-16T14:50:03Z</dcterms:created>
  <dcterms:modified xsi:type="dcterms:W3CDTF">2015-11-12T14:52:46Z</dcterms:modified>
</cp:coreProperties>
</file>