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4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61" r:id="rId3"/>
    <p:sldId id="296" r:id="rId4"/>
    <p:sldId id="262" r:id="rId5"/>
    <p:sldId id="268" r:id="rId6"/>
    <p:sldId id="298" r:id="rId7"/>
    <p:sldId id="308" r:id="rId8"/>
    <p:sldId id="307" r:id="rId9"/>
    <p:sldId id="299" r:id="rId10"/>
    <p:sldId id="309" r:id="rId11"/>
    <p:sldId id="300" r:id="rId12"/>
    <p:sldId id="302" r:id="rId13"/>
    <p:sldId id="305" r:id="rId14"/>
    <p:sldId id="306" r:id="rId15"/>
    <p:sldId id="270" r:id="rId16"/>
    <p:sldId id="29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310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200" y="-144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11/4/15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11/4/15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60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80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Understanding the multi-scale dynamics of radiation induced defects is of fundamental interest. It is important to benchmark simulations codes of dynamics, but there is little data on short timescales. Application: </a:t>
            </a:r>
            <a:r>
              <a:rPr lang="en-US" b="1" dirty="0"/>
              <a:t>Engineer fusion materials for the burning plasmas and IFE.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3F50-AFD4-4706-BB78-689FDA54C0AF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3059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non-channeling ion hitting the material will create many interstitial-vacancy pairs in the material, temporarily blocking many channels in the material before the defects self-anneal. If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ions is high enough, other ions will hit the same area as the remnants of the earlier ion cascade (before the self- annealing took place) and the channel transmission will be impeded. Therefore, we expect that the channeling current will change depending on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e.g., for low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fluences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channeling will be unobstructed (no over- lapping cascades) and for high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fluences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channeling current will decrease during a single beam pulse (many overlapping cascades). The transmitted beam current can be monitored with high temporal resolution and by restricting the measured ions to a small scattering angle, mostly channeled ions can be recorded. Noise from non- channeled ions can be further reduced by time-of-flight measurement, since channeled ions will have a smaller energy loss than scattered ions.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891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peak near 400 nm is attributed to a convolution of the broad emission peak due to the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 </a:t>
            </a:r>
            <a:r>
              <a:rPr lang="en-US" sz="1200" dirty="0" smtClean="0">
                <a:effectLst/>
                <a:latin typeface="Wingdings"/>
              </a:rPr>
              <a:t>􏰛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transition in Ce3+ [22] with the wavelength cut-off of the optical fiber at 400 nm. Separately,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emission near 400 and 440 nm we find exponential decay constants of 30 and 24 ns, respectively, similar to photon luminescence results for YAP [22, 23, 24]. This structure will be explored in future experiments in relation to earlier observations of excitation specific emission structures from luminescent materials [25]. </a:t>
            </a:r>
            <a:endParaRPr lang="en-US" dirty="0" smtClean="0">
              <a:effectLst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does show differences in EOS, but might say that the temperature is optimistic, since our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fluences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be lower than what was simulated.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77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Benign</a:t>
            </a:r>
            <a:r>
              <a:rPr lang="en-US" baseline="0" dirty="0" smtClean="0"/>
              <a:t> rad</a:t>
            </a:r>
          </a:p>
          <a:p>
            <a:r>
              <a:rPr lang="en-US" baseline="0" dirty="0" smtClean="0"/>
              <a:t>Uniform deposition</a:t>
            </a:r>
          </a:p>
          <a:p>
            <a:r>
              <a:rPr lang="en-US" baseline="0" dirty="0" smtClean="0"/>
              <a:t>Volumes are similar but the aspect ratios are not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11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r>
              <a:rPr lang="en-US" baseline="0" dirty="0" smtClean="0"/>
              <a:t> to short timescales not limited by the ns bunch duration, for example as with transient decrease in the transmission of channeled 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1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peak, the dose rate is 1 x 10^20 ions/cm2 /s, with 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fluence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shot of 2 x 10^11 ions/cm2 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WDM at 12 J/cm2, which heats to nearly 1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the required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fluence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6 x 10^13, or factor 30 more than we have.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So far only 0.5 A at the peak as the Li source was still conditioning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shots centroids are stable to &lt;0.2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80% of charge is within 0.8 mm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Drift compression is working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1200" dirty="0" smtClean="0">
                <a:solidFill>
                  <a:prstClr val="black"/>
                </a:solidFill>
                <a:sym typeface="Wingdings" panose="05000000000000000000" pitchFamily="2" charset="2"/>
              </a:rPr>
              <a:t>Lateral focusing is working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3F50-AFD4-4706-BB78-689FDA54C0AF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86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NDCX </a:t>
            </a:r>
            <a:r>
              <a:rPr lang="en-GB" sz="1300" dirty="0">
                <a:ea typeface="ＭＳ Ｐゴシック" charset="0"/>
                <a:cs typeface="ＭＳ Ｐゴシック" charset="0"/>
              </a:rPr>
              <a:t>beam is characterized by high perveance and low emittance, which lends itself to studies of the beam physics questions raised here.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Velocity increase ~2.7x from 165 kV to 1.2 MeV</a:t>
            </a:r>
          </a:p>
          <a:p>
            <a:r>
              <a:rPr lang="en-US" dirty="0" smtClean="0"/>
              <a:t>Current increase 5x</a:t>
            </a:r>
          </a:p>
          <a:p>
            <a:r>
              <a:rPr lang="en-US" dirty="0" smtClean="0"/>
              <a:t>Bunch compression (length</a:t>
            </a:r>
            <a:r>
              <a:rPr lang="en-US" baseline="0" dirty="0" smtClean="0"/>
              <a:t> or lambda) = 5/2.7 = 1.8</a:t>
            </a:r>
            <a:endParaRPr lang="en-US" dirty="0" smtClean="0"/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components of the Neutralized Drift Compression Experiment-II (NDCX-II) have been integrated and  commissioned. The first results demonstrate the generation of intense nanosecond ion pulses with reproducible peak dose rates of 10^20 ions/cm /s. Higher dose rates are anticipated with a new plasma ion source, which will enable target </a:t>
            </a:r>
            <a:endParaRPr lang="en-US" dirty="0" smtClean="0">
              <a:effectLst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 heating to the warm dense matter regime with protons and helium ions.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63F50-AFD4-4706-BB78-689FDA54C0AF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827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50078"/>
            <a:ext cx="9144000" cy="5598322"/>
            <a:chOff x="0" y="3415"/>
            <a:chExt cx="9144000" cy="5521325"/>
          </a:xfrm>
        </p:grpSpPr>
        <p:pic>
          <p:nvPicPr>
            <p:cNvPr id="8" name="Picture 2" descr="Base aerial with improvements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15"/>
              <a:ext cx="9144000" cy="552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3415"/>
              <a:ext cx="9144000" cy="5521325"/>
            </a:xfrm>
            <a:prstGeom prst="rect">
              <a:avLst/>
            </a:prstGeom>
            <a:solidFill>
              <a:srgbClr val="376092">
                <a:alpha val="8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09"/>
            <a:ext cx="9144000" cy="1133929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>
              <a:defRPr sz="36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7" y="4387983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095500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7388" indent="-230188"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5800" indent="-228600">
              <a:tabLst/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2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3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7025"/>
            <a:ext cx="9144000" cy="2068513"/>
          </a:xfrm>
        </p:spPr>
        <p:txBody>
          <a:bodyPr anchor="ctr" anchorCtr="1">
            <a:normAutofit/>
          </a:bodyPr>
          <a:lstStyle>
            <a:lvl1pPr algn="ctr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88" y="4064000"/>
            <a:ext cx="8228012" cy="1698625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tabLst>
                <a:tab pos="2003425" algn="l"/>
              </a:tabLst>
              <a:defRPr sz="2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08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7388" indent="-230188"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8600" indent="-228600">
              <a:defRPr sz="2000"/>
            </a:lvl1pPr>
            <a:lvl2pPr marL="457200" indent="-228600">
              <a:defRPr sz="2000"/>
            </a:lvl2pPr>
            <a:lvl3pPr marL="685800" indent="-228600">
              <a:tabLst/>
              <a:defRPr sz="2000"/>
            </a:lvl3pPr>
            <a:lvl4pPr marL="915988" indent="-228600">
              <a:defRPr sz="2000"/>
            </a:lvl4pPr>
            <a:lvl5pPr marL="1144588" indent="-228600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6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10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7025"/>
            <a:ext cx="9144000" cy="2068513"/>
          </a:xfrm>
        </p:spPr>
        <p:txBody>
          <a:bodyPr anchor="ctr" anchorCtr="1">
            <a:normAutofit/>
          </a:bodyPr>
          <a:lstStyle>
            <a:lvl1pPr algn="ctr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8788" y="4064000"/>
            <a:ext cx="8228012" cy="1698625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2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 lIns="91432" tIns="45716" rIns="91432" bIns="45716"/>
          <a:lstStyle>
            <a:lvl1pPr marL="0" indent="0" algn="ctr">
              <a:buNone/>
              <a:defRPr sz="2400"/>
            </a:lvl1pPr>
            <a:lvl2pPr marL="457159" indent="0" algn="ctr">
              <a:buNone/>
              <a:defRPr sz="2000"/>
            </a:lvl2pPr>
            <a:lvl3pPr marL="914318" indent="0" algn="ctr">
              <a:buNone/>
              <a:defRPr sz="1800"/>
            </a:lvl3pPr>
            <a:lvl4pPr marL="1371477" indent="0" algn="ctr">
              <a:buNone/>
              <a:defRPr sz="1600"/>
            </a:lvl4pPr>
            <a:lvl5pPr marL="1828637" indent="0" algn="ctr">
              <a:buNone/>
              <a:defRPr sz="1600"/>
            </a:lvl5pPr>
            <a:lvl6pPr marL="2285797" indent="0" algn="ctr">
              <a:buNone/>
              <a:defRPr sz="1600"/>
            </a:lvl6pPr>
            <a:lvl7pPr marL="2742956" indent="0" algn="ctr">
              <a:buNone/>
              <a:defRPr sz="1600"/>
            </a:lvl7pPr>
            <a:lvl8pPr marL="3200115" indent="0" algn="ctr">
              <a:buNone/>
              <a:defRPr sz="1600"/>
            </a:lvl8pPr>
            <a:lvl9pPr marL="3657274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FE142971-E653-471B-90CF-DC09852F9DF5}" type="datetimeFigureOut">
              <a:rPr lang="en-US" smtClean="0"/>
              <a:t>11/4/15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lIns="91432" tIns="45716" rIns="91432" bIns="45716"/>
          <a:lstStyle/>
          <a:p>
            <a:fld id="{2D3F6FE6-4B04-4271-8C1F-A19314B2D2D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1"/>
            <a:ext cx="9144000" cy="855663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defTabSz="914084" eaLnBrk="0" hangingPunct="0"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1954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"/>
            <a:ext cx="9144000" cy="855663"/>
          </a:xfrm>
          <a:prstGeom prst="rect">
            <a:avLst/>
          </a:prstGeom>
          <a:solidFill>
            <a:srgbClr val="1F497D"/>
          </a:solidFill>
          <a:ln>
            <a:noFill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defTabSz="914084" eaLnBrk="0" hangingPunct="0">
              <a:defRPr/>
            </a:pPr>
            <a:endParaRPr lang="en-US" sz="2400" dirty="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55765"/>
          </a:xfr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5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650078"/>
            <a:ext cx="9144000" cy="5598322"/>
            <a:chOff x="0" y="3415"/>
            <a:chExt cx="9144000" cy="5521325"/>
          </a:xfrm>
        </p:grpSpPr>
        <p:pic>
          <p:nvPicPr>
            <p:cNvPr id="8" name="Picture 2" descr="Base aerial with improvements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15"/>
              <a:ext cx="9144000" cy="552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0" y="3415"/>
              <a:ext cx="9144000" cy="5521325"/>
            </a:xfrm>
            <a:prstGeom prst="rect">
              <a:avLst/>
            </a:prstGeom>
            <a:solidFill>
              <a:srgbClr val="376092">
                <a:alpha val="8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4291" tIns="32146" rIns="64291" bIns="32146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609"/>
            <a:ext cx="9144000" cy="1133929"/>
          </a:xfr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>
              <a:defRPr sz="3600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7" y="4387983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095500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6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7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 userDrawn="1"/>
        </p:nvSpPr>
        <p:spPr>
          <a:xfrm>
            <a:off x="0" y="6239580"/>
            <a:ext cx="9144000" cy="61842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8" name="Picture 1" descr="ATAP_footer_orange_reversed_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929" y="6311321"/>
            <a:ext cx="2898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LBL_logo_notext_rev_transparent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79" y="6357358"/>
            <a:ext cx="518160" cy="365760"/>
          </a:xfrm>
          <a:prstGeom prst="rect">
            <a:avLst/>
          </a:prstGeom>
        </p:spPr>
      </p:pic>
      <p:pic>
        <p:nvPicPr>
          <p:cNvPr id="48" name="Picture 47" descr="RGB_White-Seal_White-Mark_SC_Horizontal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20" y="6353368"/>
            <a:ext cx="2286000" cy="38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3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6" r:id="rId6"/>
    <p:sldLayoutId id="214748366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6.wmf"/><Relationship Id="rId5" Type="http://schemas.openxmlformats.org/officeDocument/2006/relationships/image" Target="../media/image27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7.wmf"/><Relationship Id="rId5" Type="http://schemas.openxmlformats.org/officeDocument/2006/relationships/image" Target="../media/image3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pa-e.energy.gov/?q=arpa-e-programs/alpha" TargetMode="Externa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icmems.ece.cornell.edu/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g"/><Relationship Id="rId9" Type="http://schemas.openxmlformats.org/officeDocument/2006/relationships/image" Target="../media/image11.png"/><Relationship Id="rId10" Type="http://schemas.openxmlformats.org/officeDocument/2006/relationships/image" Target="../media/image12.jp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bt.lbl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0608"/>
            <a:ext cx="9144000" cy="172133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High </a:t>
            </a: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urrent, H</a:t>
            </a: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igh </a:t>
            </a: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ntensity </a:t>
            </a: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</a:t>
            </a: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eams</a:t>
            </a:r>
            <a:b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&amp;</a:t>
            </a:r>
            <a:b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New </a:t>
            </a: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ccelerator </a:t>
            </a: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oncepts at Berkeley Lab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Proton Accelerators for Science and Innovation,</a:t>
            </a:r>
            <a:b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spc="-1" dirty="0" err="1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Fermilab</a:t>
            </a: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2015</a:t>
            </a: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-</a:t>
            </a: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11</a:t>
            </a:r>
            <a:r>
              <a:rPr lang="en-US" b="1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-12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341313" lvl="0" indent="-341313" defTabSz="914400" fontAlgn="base">
              <a:spcBef>
                <a:spcPts val="90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prstClr val="white"/>
                </a:solidFill>
                <a:latin typeface="Franklin Gothic Medium" panose="020B0603020102020204" pitchFamily="34" charset="0"/>
                <a:ea typeface="ＭＳ Ｐゴシック" charset="0"/>
                <a:cs typeface="ＭＳ Ｐゴシック" charset="0"/>
              </a:rPr>
              <a:t>Arun Persaud</a:t>
            </a:r>
          </a:p>
          <a:p>
            <a:pPr marL="341313" lvl="0" indent="-341313" defTabSz="914400" fontAlgn="base">
              <a:spcBef>
                <a:spcPts val="9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Franklin Gothic Medium" panose="020B0603020102020204" pitchFamily="34" charset="0"/>
                <a:ea typeface="ＭＳ Ｐゴシック" charset="0"/>
                <a:cs typeface="ＭＳ Ｐゴシック" charset="0"/>
              </a:rPr>
              <a:t>Fusion and Ion Beam Technology </a:t>
            </a:r>
            <a:r>
              <a:rPr lang="en-US" sz="2400" b="1" dirty="0" smtClean="0">
                <a:solidFill>
                  <a:prstClr val="white"/>
                </a:solidFill>
                <a:latin typeface="Franklin Gothic Medium" panose="020B0603020102020204" pitchFamily="34" charset="0"/>
                <a:ea typeface="ＭＳ Ｐゴシック" charset="0"/>
                <a:cs typeface="ＭＳ Ｐゴシック" charset="0"/>
              </a:rPr>
              <a:t>Group</a:t>
            </a:r>
            <a:endParaRPr lang="en-US" sz="2400" b="1" dirty="0">
              <a:solidFill>
                <a:prstClr val="white"/>
              </a:solidFill>
              <a:latin typeface="Franklin Gothic Medium" panose="020B0603020102020204" pitchFamily="34" charset="0"/>
              <a:ea typeface="ＭＳ Ｐゴシック" charset="0"/>
              <a:cs typeface="ＭＳ Ｐゴシック" charset="0"/>
            </a:endParaRPr>
          </a:p>
          <a:p>
            <a:pPr marL="341313" lvl="0" indent="-341313" defTabSz="914400" fontAlgn="base">
              <a:spcBef>
                <a:spcPts val="90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Franklin Gothic Medium" panose="020B0603020102020204" pitchFamily="34" charset="0"/>
                <a:ea typeface="ＭＳ Ｐゴシック" charset="0"/>
                <a:cs typeface="ＭＳ Ｐゴシック" charset="0"/>
              </a:rPr>
              <a:t>Lawrence Berkeley National Laboratory</a:t>
            </a:r>
            <a:endParaRPr lang="en-US" sz="2400" b="1" dirty="0">
              <a:solidFill>
                <a:prstClr val="white"/>
              </a:solidFill>
              <a:latin typeface="Franklin Gothic Medium" panose="020B0603020102020204" pitchFamily="34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67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</a:t>
            </a:r>
            <a:r>
              <a:rPr lang="en-US" dirty="0" smtClean="0"/>
              <a:t>esign phase relies on </a:t>
            </a:r>
            <a:r>
              <a:rPr lang="en-US" dirty="0" smtClean="0"/>
              <a:t>simulations and initial experiments using single test structures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740" y="1287234"/>
            <a:ext cx="71785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Comsol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Multiphysics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for gas flow simulations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Input to estimate particle loss, desorption, and beam-gas interaction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Envelope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codes for fast beam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/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transport simulations</a:t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Warp3D for full particle trajectories,</a:t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for example, full space charge</a:t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simulation, pulsed beam,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emittance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growth</a:t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IGUN for beam extraction from plasma</a:t>
            </a:r>
            <a:br>
              <a:rPr lang="en-US" sz="2400" dirty="0" smtClean="0">
                <a:solidFill>
                  <a:schemeClr val="tx2"/>
                </a:solidFill>
                <a:latin typeface="+mj-lt"/>
              </a:rPr>
            </a:br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 descr="coms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68" y="1287234"/>
            <a:ext cx="1391714" cy="1342010"/>
          </a:xfrm>
          <a:prstGeom prst="rect">
            <a:avLst/>
          </a:prstGeom>
        </p:spPr>
      </p:pic>
      <p:pic>
        <p:nvPicPr>
          <p:cNvPr id="7" name="Picture 6" descr="envelope-radiu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453" y="2812684"/>
            <a:ext cx="1974299" cy="1303367"/>
          </a:xfrm>
          <a:prstGeom prst="rect">
            <a:avLst/>
          </a:prstGeom>
        </p:spPr>
      </p:pic>
      <p:pic>
        <p:nvPicPr>
          <p:cNvPr id="8" name="Picture 7" descr="Xe-40keV-esq-z-beam-only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36" y="4366375"/>
            <a:ext cx="1696197" cy="150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9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Particle-in-Cell simulations give more details: </a:t>
            </a:r>
            <a:br>
              <a:rPr lang="en-US" dirty="0" smtClean="0"/>
            </a:br>
            <a:r>
              <a:rPr lang="en-US" dirty="0" smtClean="0"/>
              <a:t>full 6D phase-space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Picture 3" descr="Xe-40keV-esq-lat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" y="1226471"/>
            <a:ext cx="5200420" cy="40442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9876" y="1261261"/>
            <a:ext cx="3514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Warp3D (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warp.lbl.gov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Correct handling of space charge effects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Background gas interaction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Secondary electrons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Emittance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growth and particle loss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Longer runtimes (tens of minutes)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Access to LBL clusters </a:t>
            </a:r>
          </a:p>
          <a:p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242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Multicusp</a:t>
            </a:r>
            <a:r>
              <a:rPr lang="en-US" dirty="0" smtClean="0"/>
              <a:t> plasma ion source with </a:t>
            </a:r>
            <a:r>
              <a:rPr lang="en-US" dirty="0" err="1" smtClean="0"/>
              <a:t>multigrid</a:t>
            </a:r>
            <a:r>
              <a:rPr lang="en-US" dirty="0" smtClean="0"/>
              <a:t> extraction for uniform plasma extraction over several cm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source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36" y="1388214"/>
            <a:ext cx="4098070" cy="3482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2" r="19210"/>
          <a:stretch/>
        </p:blipFill>
        <p:spPr>
          <a:xfrm rot="5400000">
            <a:off x="4954235" y="1083397"/>
            <a:ext cx="3482611" cy="4092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9736" y="4975415"/>
            <a:ext cx="4098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Filament driven gas ion source with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multicusp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magnets for plasma confinement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9417" y="4980952"/>
            <a:ext cx="3926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+mj-lt"/>
              </a:rPr>
              <a:t>Multigrid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extraction grids to extract multiple beamlets</a:t>
            </a:r>
          </a:p>
        </p:txBody>
      </p:sp>
    </p:spTree>
    <p:extLst>
      <p:ext uri="{BB962C8B-B14F-4D97-AF65-F5344CB8AC3E}">
        <p14:creationId xmlns:p14="http://schemas.microsoft.com/office/powerpoint/2010/main" val="143061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levels achieved with multi-grid plasma source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18347" y="1326537"/>
            <a:ext cx="4064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Measured He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current density</a:t>
            </a:r>
            <a:endParaRPr lang="en-US" sz="4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058126" y="5202811"/>
            <a:ext cx="7261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The expected Xe</a:t>
            </a:r>
            <a:r>
              <a:rPr lang="en-US" sz="2400" baseline="30000" dirty="0" smtClean="0">
                <a:solidFill>
                  <a:srgbClr val="000000"/>
                </a:solidFill>
              </a:rPr>
              <a:t>+</a:t>
            </a:r>
            <a:r>
              <a:rPr lang="en-US" sz="2400" dirty="0" smtClean="0">
                <a:solidFill>
                  <a:srgbClr val="000000"/>
                </a:solidFill>
              </a:rPr>
              <a:t> current density is ≥ 10 mA/cm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endParaRPr lang="en-US" sz="4400" baseline="30000" dirty="0" smtClean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28" y="1788202"/>
            <a:ext cx="4630821" cy="341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6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Exciting opportunity with applications outside of fusion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847"/>
            <a:ext cx="8229600" cy="4271681"/>
          </a:xfrm>
        </p:spPr>
        <p:txBody>
          <a:bodyPr/>
          <a:lstStyle/>
          <a:p>
            <a:r>
              <a:rPr lang="en-US" dirty="0"/>
              <a:t>There are many applications for </a:t>
            </a:r>
            <a:r>
              <a:rPr lang="en-US" dirty="0" smtClean="0"/>
              <a:t>this technology</a:t>
            </a:r>
          </a:p>
          <a:p>
            <a:r>
              <a:rPr lang="en-US" dirty="0" smtClean="0"/>
              <a:t>Not all need multi-beamlet approach</a:t>
            </a:r>
            <a:endParaRPr lang="en-US" dirty="0"/>
          </a:p>
          <a:p>
            <a:r>
              <a:rPr lang="en-US" dirty="0" smtClean="0"/>
              <a:t>10μA-100mA, 1 to tens of MeV ions produced with low voltages (~kV) in a few meter long structure could be used for:</a:t>
            </a:r>
          </a:p>
          <a:p>
            <a:pPr lvl="1"/>
            <a:r>
              <a:rPr lang="en-US" sz="2400" dirty="0" smtClean="0"/>
              <a:t>Ion beam analysis in material sciences</a:t>
            </a:r>
          </a:p>
          <a:p>
            <a:pPr lvl="1"/>
            <a:r>
              <a:rPr lang="en-US" sz="2400" dirty="0" smtClean="0"/>
              <a:t>Ion implantation</a:t>
            </a:r>
          </a:p>
          <a:p>
            <a:pPr lvl="1"/>
            <a:r>
              <a:rPr lang="en-US" sz="2400" dirty="0" smtClean="0"/>
              <a:t>High yield neutron generators (for example for </a:t>
            </a:r>
            <a:r>
              <a:rPr lang="en-US" sz="2400" dirty="0" smtClean="0"/>
              <a:t>national security applications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6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MEMS based compact RF accelerators</a:t>
            </a:r>
          </a:p>
          <a:p>
            <a:pPr lvl="1"/>
            <a:endParaRPr lang="en-US" dirty="0" smtClean="0"/>
          </a:p>
          <a:p>
            <a:r>
              <a:rPr lang="en-US" dirty="0"/>
              <a:t>Neutralized Drift Compression Experiment II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76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Neutralized </a:t>
            </a:r>
            <a:r>
              <a:rPr lang="en-US" dirty="0"/>
              <a:t>Drift Compression Experiment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Scientific goals</a:t>
            </a:r>
          </a:p>
          <a:p>
            <a:r>
              <a:rPr lang="en-US" dirty="0" smtClean="0"/>
              <a:t>The </a:t>
            </a:r>
            <a:r>
              <a:rPr lang="en-US" dirty="0"/>
              <a:t>accelerator</a:t>
            </a:r>
          </a:p>
          <a:p>
            <a:r>
              <a:rPr lang="en-US" dirty="0"/>
              <a:t>Current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411" y="1600200"/>
            <a:ext cx="2953714" cy="3936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452" y="5645254"/>
            <a:ext cx="4155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Funded by DOE-FES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452" y="4495178"/>
            <a:ext cx="401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Collaboration between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LBNL, LLNL, PPNL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721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Neutralized Drift Compression Experiment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309328"/>
              </p:ext>
            </p:extLst>
          </p:nvPr>
        </p:nvGraphicFramePr>
        <p:xfrm>
          <a:off x="4906153" y="1517718"/>
          <a:ext cx="3640138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r:id="rId3" imgW="3640320" imgH="3108960" progId="">
                  <p:embed/>
                </p:oleObj>
              </mc:Choice>
              <mc:Fallback>
                <p:oleObj r:id="rId3" imgW="3640320" imgH="31089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6153" y="1517718"/>
                        <a:ext cx="3640138" cy="310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6804" y="1517718"/>
            <a:ext cx="3374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Beam Characteristics: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1.2 MeV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He, Li,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K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Several </a:t>
            </a:r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nC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Short pulses (2-3 ns)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Spot size 1-2 mm</a:t>
            </a:r>
          </a:p>
        </p:txBody>
      </p:sp>
      <p:pic>
        <p:nvPicPr>
          <p:cNvPr id="9" name="Picture 2" descr="http://1t2src2grpd01c037d42usfb.wpengine.netdna-cdn.com/wp-content/uploads/sites/2/2012/05/NDCX-II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804" y="3978442"/>
            <a:ext cx="2830223" cy="180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331712" y="4927600"/>
            <a:ext cx="4473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Possible to H, D, Ne, etc.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Possible to upgrade to 3 MeV</a:t>
            </a:r>
          </a:p>
        </p:txBody>
      </p:sp>
    </p:spTree>
    <p:extLst>
      <p:ext uri="{BB962C8B-B14F-4D97-AF65-F5344CB8AC3E}">
        <p14:creationId xmlns:p14="http://schemas.microsoft.com/office/powerpoint/2010/main" val="1221650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Short, intense ion </a:t>
            </a:r>
            <a:r>
              <a:rPr lang="en-US" dirty="0"/>
              <a:t>p</a:t>
            </a:r>
            <a:r>
              <a:rPr lang="en-US" dirty="0" smtClean="0"/>
              <a:t>ulses for current </a:t>
            </a:r>
            <a:r>
              <a:rPr lang="en-US" dirty="0"/>
              <a:t>s</a:t>
            </a:r>
            <a:r>
              <a:rPr lang="en-US" dirty="0" smtClean="0"/>
              <a:t>cience </a:t>
            </a:r>
            <a:r>
              <a:rPr lang="en-US" dirty="0"/>
              <a:t>d</a:t>
            </a:r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Physics</a:t>
            </a:r>
          </a:p>
          <a:p>
            <a:endParaRPr lang="en-US" dirty="0" smtClean="0"/>
          </a:p>
          <a:p>
            <a:r>
              <a:rPr lang="en-US" dirty="0" smtClean="0"/>
              <a:t>Warm Dense Matter Physics</a:t>
            </a:r>
          </a:p>
          <a:p>
            <a:endParaRPr lang="en-US" dirty="0" smtClean="0"/>
          </a:p>
          <a:p>
            <a:r>
              <a:rPr lang="en-US" dirty="0" smtClean="0"/>
              <a:t>Defect Dynamics</a:t>
            </a:r>
          </a:p>
          <a:p>
            <a:endParaRPr lang="en-US" dirty="0" smtClean="0"/>
          </a:p>
          <a:p>
            <a:r>
              <a:rPr lang="en-US" dirty="0" smtClean="0"/>
              <a:t>Extreme Chemistry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 descr="C:\Users\Erinc\Desktop\Figures 7\bletdp30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286" y="1143000"/>
            <a:ext cx="2403046" cy="14440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2065"/>
          <p:cNvGrpSpPr>
            <a:grpSpLocks/>
          </p:cNvGrpSpPr>
          <p:nvPr/>
        </p:nvGrpSpPr>
        <p:grpSpPr bwMode="auto">
          <a:xfrm>
            <a:off x="4678743" y="1941432"/>
            <a:ext cx="1745206" cy="2110466"/>
            <a:chOff x="5438164" y="1752600"/>
            <a:chExt cx="1496036" cy="1676400"/>
          </a:xfrm>
        </p:grpSpPr>
        <p:pic>
          <p:nvPicPr>
            <p:cNvPr id="7" name="Picture 1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19750" y="2124075"/>
              <a:ext cx="131445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66281" y="2057400"/>
              <a:ext cx="4191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465669" y="1752600"/>
              <a:ext cx="419456" cy="142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438164" y="2075344"/>
              <a:ext cx="506099" cy="0"/>
            </a:xfrm>
            <a:prstGeom prst="line">
              <a:avLst/>
            </a:prstGeom>
            <a:ln w="1143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0"/>
          <p:cNvGrpSpPr>
            <a:grpSpLocks/>
          </p:cNvGrpSpPr>
          <p:nvPr/>
        </p:nvGrpSpPr>
        <p:grpSpPr bwMode="auto">
          <a:xfrm>
            <a:off x="6614286" y="2933163"/>
            <a:ext cx="2072514" cy="1973107"/>
            <a:chOff x="2438400" y="3647661"/>
            <a:chExt cx="3762375" cy="3105150"/>
          </a:xfrm>
        </p:grpSpPr>
        <p:pic>
          <p:nvPicPr>
            <p:cNvPr id="12" name="Picture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647661"/>
              <a:ext cx="3762375" cy="310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3429481" y="3798320"/>
              <a:ext cx="1674352" cy="239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4" name="Picture 2" descr="\begin{figure}\centerline{\epsfxsize=12.0cm \epsfbox{phdiag.ps}}\end{figure}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355" y="4085894"/>
            <a:ext cx="1774436" cy="204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1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Two</a:t>
            </a:r>
            <a:r>
              <a:rPr lang="en-US" dirty="0"/>
              <a:t>-stream instability of an ion beam propagating in background plasma </a:t>
            </a:r>
            <a:r>
              <a:rPr lang="en-US" dirty="0" smtClean="0"/>
              <a:t>predicted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081866"/>
            <a:ext cx="9144000" cy="1633778"/>
          </a:xfrm>
        </p:spPr>
        <p:txBody>
          <a:bodyPr>
            <a:normAutofit/>
          </a:bodyPr>
          <a:lstStyle/>
          <a:p>
            <a:r>
              <a:rPr lang="en-US" sz="2000" dirty="0"/>
              <a:t>In high energy accelerators: two-stream or electron cloud effects arise from stray (unwanted) electrons. </a:t>
            </a:r>
            <a:r>
              <a:rPr lang="en-US" sz="2000" dirty="0" smtClean="0">
                <a:sym typeface="Wingdings"/>
              </a:rPr>
              <a:t></a:t>
            </a:r>
            <a:r>
              <a:rPr lang="en-US" sz="2000" dirty="0" smtClean="0"/>
              <a:t>  </a:t>
            </a:r>
            <a:r>
              <a:rPr lang="en-US" sz="2000" dirty="0"/>
              <a:t>Reduce/eliminate!</a:t>
            </a:r>
          </a:p>
          <a:p>
            <a:r>
              <a:rPr lang="en-US" sz="2000" dirty="0"/>
              <a:t>For new high-intensity ion beam systems, plasma is introduced to cancel the defocusing space charge force.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63126" y="2534891"/>
            <a:ext cx="8804675" cy="3280153"/>
            <a:chOff x="263125" y="2074790"/>
            <a:chExt cx="8804675" cy="3280153"/>
          </a:xfrm>
        </p:grpSpPr>
        <p:pic>
          <p:nvPicPr>
            <p:cNvPr id="8" name="Picture 7" descr="C:\Users\Erinc\Desktop\Figures 7\bletdp100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94" y="2074790"/>
              <a:ext cx="3774332" cy="2746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:\Users\Erinc\Desktop\Figures 7\bletdp300.jpg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268" y="2231160"/>
              <a:ext cx="4231532" cy="25427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263125" y="4770167"/>
              <a:ext cx="3820002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/>
                <a:t>Beam density contour at t = 100 ns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(</a:t>
              </a:r>
              <a:r>
                <a:rPr lang="en-US" sz="1600" dirty="0"/>
                <a:t>1 </a:t>
              </a:r>
              <a:r>
                <a:rPr lang="en-US" sz="1600" dirty="0" smtClean="0"/>
                <a:t>m </a:t>
              </a:r>
              <a:r>
                <a:rPr lang="en-US" sz="1600" dirty="0"/>
                <a:t>propagation).</a:t>
              </a:r>
              <a:endParaRPr lang="en-US" sz="1600" i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236765" y="2200514"/>
              <a:ext cx="3666192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Tokluoglu</a:t>
              </a:r>
              <a:r>
                <a:rPr lang="en-US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Kaganovich, PPPL, Phys. Plasmas (2015)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4191000" y="2916960"/>
              <a:ext cx="533400" cy="12954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36765" y="4728761"/>
              <a:ext cx="3820002" cy="584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600" dirty="0"/>
                <a:t>Beam density contour at t = 300 ns </a:t>
              </a:r>
              <a:br>
                <a:rPr lang="en-US" sz="1600" dirty="0"/>
              </a:br>
              <a:r>
                <a:rPr lang="en-US" sz="1600" dirty="0"/>
                <a:t>(3 </a:t>
              </a:r>
              <a:r>
                <a:rPr lang="en-US" sz="1600" dirty="0" smtClean="0"/>
                <a:t>m </a:t>
              </a:r>
              <a:r>
                <a:rPr lang="en-US" sz="1600" dirty="0"/>
                <a:t>propagation).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89148" y="449932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Z(cm)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66858" y="4402190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Z(cm)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137281" y="3284454"/>
              <a:ext cx="713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dirty="0" smtClean="0"/>
                <a:t>(cm)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47835" y="2374586"/>
              <a:ext cx="27623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NDCX-II beam parameters </a:t>
              </a:r>
            </a:p>
            <a:p>
              <a:pPr algn="ctr"/>
              <a:r>
                <a:rPr lang="en-US" sz="1200" dirty="0"/>
                <a:t>r</a:t>
              </a:r>
              <a:r>
                <a:rPr lang="en-US" sz="1200" baseline="-25000" dirty="0"/>
                <a:t>b</a:t>
              </a:r>
              <a:r>
                <a:rPr lang="en-US" sz="1200" dirty="0"/>
                <a:t>=1 mm. 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9880" y="5461105"/>
            <a:ext cx="9080084" cy="70787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en-US" sz="2000" dirty="0">
                <a:solidFill>
                  <a:srgbClr val="1F497D"/>
                </a:solidFill>
                <a:latin typeface="+mj-lt"/>
              </a:rPr>
              <a:t>Defocusing when </a:t>
            </a:r>
            <a:r>
              <a:rPr lang="en-US" sz="2000" dirty="0">
                <a:solidFill>
                  <a:srgbClr val="1F497D"/>
                </a:solidFill>
                <a:latin typeface="Symbol" charset="2"/>
                <a:cs typeface="Symbol" charset="2"/>
              </a:rPr>
              <a:t>D</a:t>
            </a:r>
            <a:r>
              <a:rPr lang="en-US" sz="2000" dirty="0">
                <a:solidFill>
                  <a:srgbClr val="1F497D"/>
                </a:solidFill>
                <a:latin typeface="+mj-lt"/>
              </a:rPr>
              <a:t>v/v is small. </a:t>
            </a:r>
          </a:p>
          <a:p>
            <a:pPr algn="ctr"/>
            <a:r>
              <a:rPr lang="en-US" sz="2000" b="1" dirty="0">
                <a:solidFill>
                  <a:srgbClr val="1F497D"/>
                </a:solidFill>
                <a:latin typeface="+mj-lt"/>
              </a:rPr>
              <a:t>Goal: observe transverse defocusing and longitudinal self-bunching of beam</a:t>
            </a:r>
          </a:p>
        </p:txBody>
      </p:sp>
    </p:spTree>
    <p:extLst>
      <p:ext uri="{BB962C8B-B14F-4D97-AF65-F5344CB8AC3E}">
        <p14:creationId xmlns:p14="http://schemas.microsoft.com/office/powerpoint/2010/main" val="280821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Present two ongoing projects at LBNL with connection to proton beams and high power outputs.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MEMS based compact RF accelerators</a:t>
            </a:r>
          </a:p>
          <a:p>
            <a:pPr lvl="1"/>
            <a:endParaRPr lang="en-US" dirty="0" smtClean="0"/>
          </a:p>
          <a:p>
            <a:r>
              <a:rPr lang="en-US" dirty="0"/>
              <a:t>Neutralized Drift Compression Experiment II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2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228600" y="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NDCX-II provides uniquely intense, short ion pulses for materials and warm-dense matter research</a:t>
            </a:r>
            <a:endParaRPr lang="en-US" sz="2400" b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340856" y="1993831"/>
            <a:ext cx="1708696" cy="1626740"/>
            <a:chOff x="2438400" y="3647661"/>
            <a:chExt cx="3762375" cy="3105150"/>
          </a:xfrm>
        </p:grpSpPr>
        <p:pic>
          <p:nvPicPr>
            <p:cNvPr id="8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647661"/>
              <a:ext cx="3762375" cy="310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3429481" y="3798320"/>
              <a:ext cx="1674352" cy="2393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0" name="TextBox 42"/>
          <p:cNvSpPr txBox="1">
            <a:spLocks noChangeArrowheads="1"/>
          </p:cNvSpPr>
          <p:nvPr/>
        </p:nvSpPr>
        <p:spPr bwMode="auto">
          <a:xfrm>
            <a:off x="98389" y="846792"/>
            <a:ext cx="35487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solidFill>
                  <a:srgbClr val="1F497D"/>
                </a:solidFill>
                <a:latin typeface="+mj-lt"/>
                <a:ea typeface="MS PGothic" pitchFamily="34" charset="-128"/>
              </a:rPr>
              <a:t>Lower </a:t>
            </a:r>
            <a:r>
              <a:rPr lang="en-US" sz="2000" u="sng" dirty="0" smtClean="0">
                <a:solidFill>
                  <a:srgbClr val="1F497D"/>
                </a:solidFill>
                <a:latin typeface="+mj-lt"/>
                <a:ea typeface="MS PGothic" pitchFamily="34" charset="-128"/>
              </a:rPr>
              <a:t>intensities</a:t>
            </a:r>
            <a:r>
              <a:rPr lang="en-US" sz="2000" dirty="0" smtClean="0">
                <a:solidFill>
                  <a:srgbClr val="1F497D"/>
                </a:solidFill>
                <a:latin typeface="+mj-lt"/>
                <a:ea typeface="MS PGothic" pitchFamily="34" charset="-128"/>
              </a:rPr>
              <a:t>:</a:t>
            </a:r>
            <a:endParaRPr lang="en-US" sz="2000" dirty="0">
              <a:solidFill>
                <a:srgbClr val="1F497D"/>
              </a:solidFill>
              <a:latin typeface="+mj-lt"/>
              <a:ea typeface="MS PGothic" pitchFamily="34" charset="-128"/>
            </a:endParaRPr>
          </a:p>
          <a:p>
            <a:pPr algn="ctr"/>
            <a:r>
              <a:rPr lang="en-US" sz="2000" dirty="0">
                <a:solidFill>
                  <a:srgbClr val="1F497D"/>
                </a:solidFill>
                <a:latin typeface="+mj-lt"/>
                <a:ea typeface="MS PGothic" pitchFamily="34" charset="-128"/>
              </a:rPr>
              <a:t>defect dynamics in </a:t>
            </a:r>
            <a:r>
              <a:rPr lang="en-US" sz="2000" dirty="0" smtClean="0">
                <a:solidFill>
                  <a:srgbClr val="1F497D"/>
                </a:solidFill>
                <a:latin typeface="+mj-lt"/>
                <a:ea typeface="MS PGothic" pitchFamily="34" charset="-128"/>
              </a:rPr>
              <a:t>materials</a:t>
            </a:r>
          </a:p>
          <a:p>
            <a:pPr algn="ctr"/>
            <a:r>
              <a:rPr lang="en-US" sz="2000" dirty="0" smtClean="0">
                <a:solidFill>
                  <a:srgbClr val="1F497D"/>
                </a:solidFill>
                <a:latin typeface="+mj-lt"/>
                <a:ea typeface="MS PGothic" pitchFamily="34" charset="-128"/>
                <a:sym typeface="Wingdings"/>
              </a:rPr>
              <a:t> fusion materials</a:t>
            </a:r>
            <a:r>
              <a:rPr lang="en-US" sz="2000" dirty="0" smtClean="0">
                <a:solidFill>
                  <a:srgbClr val="1F497D"/>
                </a:solidFill>
                <a:latin typeface="+mj-lt"/>
                <a:ea typeface="MS PGothic" pitchFamily="34" charset="-128"/>
              </a:rPr>
              <a:t> </a:t>
            </a:r>
            <a:endParaRPr lang="en-US" altLang="ja-JP" sz="2000" b="1" dirty="0">
              <a:solidFill>
                <a:srgbClr val="1F497D"/>
              </a:solidFill>
              <a:latin typeface="+mj-lt"/>
              <a:ea typeface="MS Mincho" pitchFamily="49" charset="-128"/>
              <a:cs typeface="Calibri" pitchFamily="34" charset="0"/>
            </a:endParaRPr>
          </a:p>
        </p:txBody>
      </p:sp>
      <p:grpSp>
        <p:nvGrpSpPr>
          <p:cNvPr id="11" name="Group 2065"/>
          <p:cNvGrpSpPr>
            <a:grpSpLocks/>
          </p:cNvGrpSpPr>
          <p:nvPr/>
        </p:nvGrpSpPr>
        <p:grpSpPr bwMode="auto">
          <a:xfrm>
            <a:off x="5882638" y="1085716"/>
            <a:ext cx="1726905" cy="2088335"/>
            <a:chOff x="5438164" y="1752600"/>
            <a:chExt cx="1496036" cy="1676400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19750" y="2124075"/>
              <a:ext cx="1314450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66281" y="2057400"/>
              <a:ext cx="4191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5465669" y="1752600"/>
              <a:ext cx="419456" cy="142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438164" y="2075344"/>
              <a:ext cx="506099" cy="0"/>
            </a:xfrm>
            <a:prstGeom prst="line">
              <a:avLst/>
            </a:prstGeom>
            <a:ln w="1143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23351" y="3708616"/>
            <a:ext cx="12044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1F497D"/>
                </a:solidFill>
              </a:rPr>
              <a:t>isolated</a:t>
            </a:r>
          </a:p>
          <a:p>
            <a:pPr algn="ctr"/>
            <a:r>
              <a:rPr lang="en-US" sz="2000" dirty="0">
                <a:solidFill>
                  <a:srgbClr val="1F497D"/>
                </a:solidFill>
              </a:rPr>
              <a:t>cascades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789217" y="3522879"/>
            <a:ext cx="14414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1F497D"/>
                </a:solidFill>
              </a:rPr>
              <a:t>overlapping</a:t>
            </a:r>
          </a:p>
          <a:p>
            <a:pPr algn="ctr"/>
            <a:r>
              <a:rPr lang="en-US" sz="2000" dirty="0">
                <a:solidFill>
                  <a:srgbClr val="1F497D"/>
                </a:solidFill>
              </a:rPr>
              <a:t>cascades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417968" y="3398816"/>
            <a:ext cx="17341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1F497D"/>
                </a:solidFill>
              </a:rPr>
              <a:t>amorphization</a:t>
            </a:r>
          </a:p>
          <a:p>
            <a:pPr algn="ctr"/>
            <a:r>
              <a:rPr lang="en-US" sz="2000" dirty="0">
                <a:solidFill>
                  <a:srgbClr val="1F497D"/>
                </a:solidFill>
              </a:rPr>
              <a:t>and melting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098910" y="3219483"/>
            <a:ext cx="1695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1F497D"/>
                </a:solidFill>
              </a:rPr>
              <a:t>warm </a:t>
            </a:r>
            <a:r>
              <a:rPr lang="en-US" sz="2000" dirty="0" smtClean="0">
                <a:solidFill>
                  <a:srgbClr val="1F497D"/>
                </a:solidFill>
              </a:rPr>
              <a:t>(~1 </a:t>
            </a:r>
            <a:r>
              <a:rPr lang="en-US" sz="2000" dirty="0">
                <a:solidFill>
                  <a:srgbClr val="1F497D"/>
                </a:solidFill>
              </a:rPr>
              <a:t>eV), </a:t>
            </a:r>
          </a:p>
          <a:p>
            <a:pPr algn="ctr"/>
            <a:r>
              <a:rPr lang="en-US" sz="2000" dirty="0">
                <a:solidFill>
                  <a:srgbClr val="1F497D"/>
                </a:solidFill>
              </a:rPr>
              <a:t>dense matter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906928" y="4197566"/>
            <a:ext cx="3803650" cy="33855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~50 </a:t>
            </a:r>
            <a:r>
              <a:rPr lang="en-US" sz="1600" dirty="0">
                <a:solidFill>
                  <a:srgbClr val="000000"/>
                </a:solidFill>
              </a:rPr>
              <a:t>nC, </a:t>
            </a:r>
            <a:r>
              <a:rPr lang="en-US" sz="1600" dirty="0" smtClean="0">
                <a:solidFill>
                  <a:srgbClr val="000000"/>
                </a:solidFill>
              </a:rPr>
              <a:t>1.2 MeV, ~1 </a:t>
            </a:r>
            <a:r>
              <a:rPr lang="en-US" sz="1600" dirty="0">
                <a:solidFill>
                  <a:srgbClr val="000000"/>
                </a:solidFill>
              </a:rPr>
              <a:t>mm</a:t>
            </a:r>
            <a:r>
              <a:rPr lang="en-US" sz="1600" baseline="30000" dirty="0">
                <a:solidFill>
                  <a:srgbClr val="000000"/>
                </a:solidFill>
              </a:rPr>
              <a:t>2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~1 </a:t>
            </a:r>
            <a:r>
              <a:rPr lang="en-US" sz="1600" dirty="0">
                <a:solidFill>
                  <a:srgbClr val="000000"/>
                </a:solidFill>
              </a:rPr>
              <a:t>ns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65425" y="4544405"/>
            <a:ext cx="4141141" cy="33855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1-30 nC, 0.3 -1.2 MeV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few mm</a:t>
            </a:r>
            <a:r>
              <a:rPr lang="en-US" sz="1600" baseline="30000" dirty="0" smtClean="0">
                <a:solidFill>
                  <a:srgbClr val="000000"/>
                </a:solidFill>
              </a:rPr>
              <a:t>2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~1-20 </a:t>
            </a:r>
            <a:r>
              <a:rPr lang="en-US" sz="1600" dirty="0">
                <a:solidFill>
                  <a:srgbClr val="000000"/>
                </a:solidFill>
              </a:rPr>
              <a:t>ns</a:t>
            </a:r>
          </a:p>
        </p:txBody>
      </p:sp>
      <p:sp>
        <p:nvSpPr>
          <p:cNvPr id="22" name="Right Arrow 21"/>
          <p:cNvSpPr/>
          <p:nvPr/>
        </p:nvSpPr>
        <p:spPr>
          <a:xfrm rot="21251739">
            <a:off x="1156721" y="3050816"/>
            <a:ext cx="7110035" cy="1455737"/>
          </a:xfrm>
          <a:prstGeom prst="rightArrow">
            <a:avLst/>
          </a:prstGeom>
          <a:solidFill>
            <a:srgbClr val="CCFFCC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73" y="4935448"/>
            <a:ext cx="448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</a:rPr>
              <a:t>Ions deposit energy via collisions with target electrons and nuclei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</a:rPr>
              <a:t>Ion driven heating is uniform for ion energies near the Bragg peak in stopping power</a:t>
            </a:r>
          </a:p>
        </p:txBody>
      </p:sp>
      <p:sp>
        <p:nvSpPr>
          <p:cNvPr id="28" name="TextBox 2047"/>
          <p:cNvSpPr txBox="1">
            <a:spLocks noChangeArrowheads="1"/>
          </p:cNvSpPr>
          <p:nvPr/>
        </p:nvSpPr>
        <p:spPr bwMode="auto">
          <a:xfrm>
            <a:off x="3563290" y="839253"/>
            <a:ext cx="52228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u="sng" dirty="0" smtClean="0">
                <a:solidFill>
                  <a:srgbClr val="1F497D"/>
                </a:solidFill>
                <a:latin typeface="+mj-lt"/>
                <a:ea typeface="MS PGothic" pitchFamily="34" charset="-128"/>
              </a:rPr>
              <a:t>Higher intensities</a:t>
            </a:r>
            <a:r>
              <a:rPr lang="en-US" sz="2000" dirty="0" smtClean="0">
                <a:solidFill>
                  <a:srgbClr val="1F497D"/>
                </a:solidFill>
                <a:latin typeface="+mj-lt"/>
                <a:ea typeface="MS PGothic" pitchFamily="34" charset="-128"/>
              </a:rPr>
              <a:t>:</a:t>
            </a:r>
            <a:endParaRPr lang="en-US" sz="2000" dirty="0">
              <a:solidFill>
                <a:srgbClr val="1F497D"/>
              </a:solidFill>
              <a:latin typeface="+mj-lt"/>
              <a:ea typeface="MS PGothic" pitchFamily="34" charset="-128"/>
            </a:endParaRPr>
          </a:p>
          <a:p>
            <a:pPr algn="ctr"/>
            <a:r>
              <a:rPr lang="en-US" sz="2000" dirty="0" smtClean="0">
                <a:solidFill>
                  <a:srgbClr val="1F497D"/>
                </a:solidFill>
                <a:latin typeface="+mj-lt"/>
                <a:ea typeface="MS PGothic" pitchFamily="34" charset="-128"/>
              </a:rPr>
              <a:t>extreme chemistry and warm dense matter</a:t>
            </a:r>
            <a:endParaRPr lang="en-US" sz="2000" dirty="0">
              <a:solidFill>
                <a:srgbClr val="1F497D"/>
              </a:solidFill>
              <a:latin typeface="+mj-lt"/>
              <a:ea typeface="MS PGothic" pitchFamily="34" charset="-128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125" y="1740900"/>
            <a:ext cx="1637940" cy="16033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443040" y="4782477"/>
            <a:ext cx="452205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Fusion relevance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Intense beams and beam-plasma physics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Materials studies for fusion reactors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Ion heating of matter </a:t>
            </a:r>
            <a:r>
              <a:rPr lang="en-US" dirty="0">
                <a:solidFill>
                  <a:srgbClr val="1F497D"/>
                </a:solidFill>
              </a:rPr>
              <a:t>(</a:t>
            </a:r>
            <a:r>
              <a:rPr lang="en-US" dirty="0" smtClean="0">
                <a:solidFill>
                  <a:srgbClr val="1F497D"/>
                </a:solidFill>
              </a:rPr>
              <a:t>WDM)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6FE6-4B04-4271-8C1F-A19314B2D2D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0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Opportunity to probe materials response to ionizing radiation (t, </a:t>
            </a:r>
            <a:r>
              <a:rPr lang="en-US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), e.g., channeling of ions in crystals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162" y="5960363"/>
            <a:ext cx="9084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+mj-lt"/>
              </a:rPr>
              <a:t>T. Schenkel et al., </a:t>
            </a:r>
            <a:r>
              <a:rPr lang="en-US" sz="1200" i="1" dirty="0" smtClean="0">
                <a:solidFill>
                  <a:schemeClr val="tx2"/>
                </a:solidFill>
                <a:latin typeface="+mj-lt"/>
              </a:rPr>
              <a:t>Towards </a:t>
            </a:r>
            <a:r>
              <a:rPr lang="en-US" sz="1200" i="1" dirty="0">
                <a:solidFill>
                  <a:schemeClr val="tx2"/>
                </a:solidFill>
                <a:latin typeface="+mj-lt"/>
              </a:rPr>
              <a:t>pump–probe experiments of defect dynamics with short ion beam pulses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, 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NIM B </a:t>
            </a:r>
            <a:r>
              <a:rPr lang="en-US" sz="1200" dirty="0">
                <a:solidFill>
                  <a:schemeClr val="tx2"/>
                </a:solidFill>
                <a:latin typeface="+mj-lt"/>
              </a:rPr>
              <a:t>315 (2013) </a:t>
            </a:r>
            <a:r>
              <a:rPr lang="en-US" sz="1200" dirty="0" smtClean="0">
                <a:solidFill>
                  <a:schemeClr val="tx2"/>
                </a:solidFill>
                <a:latin typeface="+mj-lt"/>
              </a:rPr>
              <a:t>350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64" y="2914419"/>
            <a:ext cx="4087025" cy="298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Freeform 2"/>
          <p:cNvSpPr>
            <a:spLocks noChangeArrowheads="1"/>
          </p:cNvSpPr>
          <p:nvPr/>
        </p:nvSpPr>
        <p:spPr bwMode="auto">
          <a:xfrm>
            <a:off x="1062077" y="1738172"/>
            <a:ext cx="875567" cy="386579"/>
          </a:xfrm>
          <a:custGeom>
            <a:avLst/>
            <a:gdLst>
              <a:gd name="T0" fmla="*/ 0 w 1318"/>
              <a:gd name="T1" fmla="*/ 582 h 583"/>
              <a:gd name="T2" fmla="*/ 1317 w 1318"/>
              <a:gd name="T3" fmla="*/ 0 h 583"/>
              <a:gd name="T4" fmla="*/ 0 w 1318"/>
              <a:gd name="T5" fmla="*/ 582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18" h="583">
                <a:moveTo>
                  <a:pt x="0" y="582"/>
                </a:moveTo>
                <a:lnTo>
                  <a:pt x="1317" y="0"/>
                </a:lnTo>
                <a:lnTo>
                  <a:pt x="0" y="582"/>
                </a:lnTo>
              </a:path>
            </a:pathLst>
          </a:custGeom>
          <a:solidFill>
            <a:srgbClr val="729F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flipV="1">
            <a:off x="1062077" y="1733757"/>
            <a:ext cx="875567" cy="392435"/>
          </a:xfrm>
          <a:prstGeom prst="line">
            <a:avLst/>
          </a:prstGeom>
          <a:noFill/>
          <a:ln w="15120" cap="flat">
            <a:solidFill>
              <a:srgbClr val="3465A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34237" y="2121823"/>
            <a:ext cx="3171369" cy="2928"/>
          </a:xfrm>
          <a:prstGeom prst="line">
            <a:avLst/>
          </a:prstGeom>
          <a:noFill/>
          <a:ln w="25560" cap="flat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1" name="Freeform 5"/>
          <p:cNvSpPr>
            <a:spLocks noChangeArrowheads="1"/>
          </p:cNvSpPr>
          <p:nvPr/>
        </p:nvSpPr>
        <p:spPr bwMode="auto">
          <a:xfrm>
            <a:off x="3978065" y="1369701"/>
            <a:ext cx="735008" cy="1467240"/>
          </a:xfrm>
          <a:custGeom>
            <a:avLst/>
            <a:gdLst>
              <a:gd name="T0" fmla="*/ 0 w 1108"/>
              <a:gd name="T1" fmla="*/ 174 h 2211"/>
              <a:gd name="T2" fmla="*/ 3 w 1108"/>
              <a:gd name="T3" fmla="*/ 155 h 2211"/>
              <a:gd name="T4" fmla="*/ 8 w 1108"/>
              <a:gd name="T5" fmla="*/ 136 h 2211"/>
              <a:gd name="T6" fmla="*/ 15 w 1108"/>
              <a:gd name="T7" fmla="*/ 117 h 2211"/>
              <a:gd name="T8" fmla="*/ 22 w 1108"/>
              <a:gd name="T9" fmla="*/ 100 h 2211"/>
              <a:gd name="T10" fmla="*/ 31 w 1108"/>
              <a:gd name="T11" fmla="*/ 83 h 2211"/>
              <a:gd name="T12" fmla="*/ 43 w 1108"/>
              <a:gd name="T13" fmla="*/ 67 h 2211"/>
              <a:gd name="T14" fmla="*/ 55 w 1108"/>
              <a:gd name="T15" fmla="*/ 53 h 2211"/>
              <a:gd name="T16" fmla="*/ 69 w 1108"/>
              <a:gd name="T17" fmla="*/ 41 h 2211"/>
              <a:gd name="T18" fmla="*/ 86 w 1108"/>
              <a:gd name="T19" fmla="*/ 29 h 2211"/>
              <a:gd name="T20" fmla="*/ 103 w 1108"/>
              <a:gd name="T21" fmla="*/ 19 h 2211"/>
              <a:gd name="T22" fmla="*/ 119 w 1108"/>
              <a:gd name="T23" fmla="*/ 12 h 2211"/>
              <a:gd name="T24" fmla="*/ 138 w 1108"/>
              <a:gd name="T25" fmla="*/ 5 h 2211"/>
              <a:gd name="T26" fmla="*/ 157 w 1108"/>
              <a:gd name="T27" fmla="*/ 0 h 2211"/>
              <a:gd name="T28" fmla="*/ 951 w 1108"/>
              <a:gd name="T29" fmla="*/ 3 h 2211"/>
              <a:gd name="T30" fmla="*/ 970 w 1108"/>
              <a:gd name="T31" fmla="*/ 5 h 2211"/>
              <a:gd name="T32" fmla="*/ 989 w 1108"/>
              <a:gd name="T33" fmla="*/ 12 h 2211"/>
              <a:gd name="T34" fmla="*/ 1005 w 1108"/>
              <a:gd name="T35" fmla="*/ 19 h 2211"/>
              <a:gd name="T36" fmla="*/ 1022 w 1108"/>
              <a:gd name="T37" fmla="*/ 29 h 2211"/>
              <a:gd name="T38" fmla="*/ 1039 w 1108"/>
              <a:gd name="T39" fmla="*/ 41 h 2211"/>
              <a:gd name="T40" fmla="*/ 1060 w 1108"/>
              <a:gd name="T41" fmla="*/ 60 h 2211"/>
              <a:gd name="T42" fmla="*/ 1072 w 1108"/>
              <a:gd name="T43" fmla="*/ 76 h 2211"/>
              <a:gd name="T44" fmla="*/ 1081 w 1108"/>
              <a:gd name="T45" fmla="*/ 91 h 2211"/>
              <a:gd name="T46" fmla="*/ 1091 w 1108"/>
              <a:gd name="T47" fmla="*/ 110 h 2211"/>
              <a:gd name="T48" fmla="*/ 1098 w 1108"/>
              <a:gd name="T49" fmla="*/ 126 h 2211"/>
              <a:gd name="T50" fmla="*/ 1105 w 1108"/>
              <a:gd name="T51" fmla="*/ 155 h 2211"/>
              <a:gd name="T52" fmla="*/ 1107 w 1108"/>
              <a:gd name="T53" fmla="*/ 2027 h 2211"/>
              <a:gd name="T54" fmla="*/ 1105 w 1108"/>
              <a:gd name="T55" fmla="*/ 2046 h 2211"/>
              <a:gd name="T56" fmla="*/ 1103 w 1108"/>
              <a:gd name="T57" fmla="*/ 2065 h 2211"/>
              <a:gd name="T58" fmla="*/ 1096 w 1108"/>
              <a:gd name="T59" fmla="*/ 2091 h 2211"/>
              <a:gd name="T60" fmla="*/ 1086 w 1108"/>
              <a:gd name="T61" fmla="*/ 2110 h 2211"/>
              <a:gd name="T62" fmla="*/ 1077 w 1108"/>
              <a:gd name="T63" fmla="*/ 2126 h 2211"/>
              <a:gd name="T64" fmla="*/ 1067 w 1108"/>
              <a:gd name="T65" fmla="*/ 2141 h 2211"/>
              <a:gd name="T66" fmla="*/ 1053 w 1108"/>
              <a:gd name="T67" fmla="*/ 2155 h 2211"/>
              <a:gd name="T68" fmla="*/ 1039 w 1108"/>
              <a:gd name="T69" fmla="*/ 2167 h 2211"/>
              <a:gd name="T70" fmla="*/ 1024 w 1108"/>
              <a:gd name="T71" fmla="*/ 2179 h 2211"/>
              <a:gd name="T72" fmla="*/ 1005 w 1108"/>
              <a:gd name="T73" fmla="*/ 2188 h 2211"/>
              <a:gd name="T74" fmla="*/ 989 w 1108"/>
              <a:gd name="T75" fmla="*/ 2198 h 2211"/>
              <a:gd name="T76" fmla="*/ 951 w 1108"/>
              <a:gd name="T77" fmla="*/ 2207 h 2211"/>
              <a:gd name="T78" fmla="*/ 932 w 1108"/>
              <a:gd name="T79" fmla="*/ 2210 h 2211"/>
              <a:gd name="T80" fmla="*/ 157 w 1108"/>
              <a:gd name="T81" fmla="*/ 2207 h 2211"/>
              <a:gd name="T82" fmla="*/ 138 w 1108"/>
              <a:gd name="T83" fmla="*/ 2205 h 2211"/>
              <a:gd name="T84" fmla="*/ 119 w 1108"/>
              <a:gd name="T85" fmla="*/ 2198 h 2211"/>
              <a:gd name="T86" fmla="*/ 103 w 1108"/>
              <a:gd name="T87" fmla="*/ 2191 h 2211"/>
              <a:gd name="T88" fmla="*/ 86 w 1108"/>
              <a:gd name="T89" fmla="*/ 2181 h 2211"/>
              <a:gd name="T90" fmla="*/ 69 w 1108"/>
              <a:gd name="T91" fmla="*/ 2169 h 2211"/>
              <a:gd name="T92" fmla="*/ 55 w 1108"/>
              <a:gd name="T93" fmla="*/ 2157 h 2211"/>
              <a:gd name="T94" fmla="*/ 43 w 1108"/>
              <a:gd name="T95" fmla="*/ 2141 h 2211"/>
              <a:gd name="T96" fmla="*/ 31 w 1108"/>
              <a:gd name="T97" fmla="*/ 2126 h 2211"/>
              <a:gd name="T98" fmla="*/ 22 w 1108"/>
              <a:gd name="T99" fmla="*/ 2110 h 2211"/>
              <a:gd name="T100" fmla="*/ 15 w 1108"/>
              <a:gd name="T101" fmla="*/ 2091 h 2211"/>
              <a:gd name="T102" fmla="*/ 8 w 1108"/>
              <a:gd name="T103" fmla="*/ 2074 h 2211"/>
              <a:gd name="T104" fmla="*/ 3 w 1108"/>
              <a:gd name="T105" fmla="*/ 2055 h 2211"/>
              <a:gd name="T106" fmla="*/ 0 w 1108"/>
              <a:gd name="T107" fmla="*/ 2036 h 2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08" h="2211">
                <a:moveTo>
                  <a:pt x="0" y="183"/>
                </a:moveTo>
                <a:lnTo>
                  <a:pt x="0" y="174"/>
                </a:lnTo>
                <a:lnTo>
                  <a:pt x="3" y="164"/>
                </a:lnTo>
                <a:lnTo>
                  <a:pt x="3" y="155"/>
                </a:lnTo>
                <a:lnTo>
                  <a:pt x="5" y="145"/>
                </a:lnTo>
                <a:lnTo>
                  <a:pt x="8" y="136"/>
                </a:lnTo>
                <a:lnTo>
                  <a:pt x="10" y="126"/>
                </a:lnTo>
                <a:lnTo>
                  <a:pt x="15" y="117"/>
                </a:lnTo>
                <a:lnTo>
                  <a:pt x="17" y="110"/>
                </a:lnTo>
                <a:lnTo>
                  <a:pt x="22" y="100"/>
                </a:lnTo>
                <a:lnTo>
                  <a:pt x="27" y="91"/>
                </a:lnTo>
                <a:lnTo>
                  <a:pt x="31" y="83"/>
                </a:lnTo>
                <a:lnTo>
                  <a:pt x="36" y="76"/>
                </a:lnTo>
                <a:lnTo>
                  <a:pt x="43" y="67"/>
                </a:lnTo>
                <a:lnTo>
                  <a:pt x="48" y="60"/>
                </a:lnTo>
                <a:lnTo>
                  <a:pt x="55" y="53"/>
                </a:lnTo>
                <a:lnTo>
                  <a:pt x="62" y="46"/>
                </a:lnTo>
                <a:lnTo>
                  <a:pt x="69" y="41"/>
                </a:lnTo>
                <a:lnTo>
                  <a:pt x="79" y="34"/>
                </a:lnTo>
                <a:lnTo>
                  <a:pt x="86" y="29"/>
                </a:lnTo>
                <a:lnTo>
                  <a:pt x="93" y="24"/>
                </a:lnTo>
                <a:lnTo>
                  <a:pt x="103" y="19"/>
                </a:lnTo>
                <a:lnTo>
                  <a:pt x="110" y="15"/>
                </a:lnTo>
                <a:lnTo>
                  <a:pt x="119" y="12"/>
                </a:lnTo>
                <a:lnTo>
                  <a:pt x="129" y="8"/>
                </a:lnTo>
                <a:lnTo>
                  <a:pt x="138" y="5"/>
                </a:lnTo>
                <a:lnTo>
                  <a:pt x="148" y="3"/>
                </a:lnTo>
                <a:lnTo>
                  <a:pt x="157" y="0"/>
                </a:lnTo>
                <a:lnTo>
                  <a:pt x="941" y="0"/>
                </a:lnTo>
                <a:lnTo>
                  <a:pt x="951" y="3"/>
                </a:lnTo>
                <a:lnTo>
                  <a:pt x="960" y="3"/>
                </a:lnTo>
                <a:lnTo>
                  <a:pt x="970" y="5"/>
                </a:lnTo>
                <a:lnTo>
                  <a:pt x="979" y="10"/>
                </a:lnTo>
                <a:lnTo>
                  <a:pt x="989" y="12"/>
                </a:lnTo>
                <a:lnTo>
                  <a:pt x="998" y="15"/>
                </a:lnTo>
                <a:lnTo>
                  <a:pt x="1005" y="19"/>
                </a:lnTo>
                <a:lnTo>
                  <a:pt x="1015" y="24"/>
                </a:lnTo>
                <a:lnTo>
                  <a:pt x="1022" y="29"/>
                </a:lnTo>
                <a:lnTo>
                  <a:pt x="1031" y="34"/>
                </a:lnTo>
                <a:lnTo>
                  <a:pt x="1039" y="41"/>
                </a:lnTo>
                <a:lnTo>
                  <a:pt x="1046" y="46"/>
                </a:lnTo>
                <a:lnTo>
                  <a:pt x="1060" y="60"/>
                </a:lnTo>
                <a:lnTo>
                  <a:pt x="1065" y="69"/>
                </a:lnTo>
                <a:lnTo>
                  <a:pt x="1072" y="76"/>
                </a:lnTo>
                <a:lnTo>
                  <a:pt x="1077" y="83"/>
                </a:lnTo>
                <a:lnTo>
                  <a:pt x="1081" y="91"/>
                </a:lnTo>
                <a:lnTo>
                  <a:pt x="1086" y="100"/>
                </a:lnTo>
                <a:lnTo>
                  <a:pt x="1091" y="110"/>
                </a:lnTo>
                <a:lnTo>
                  <a:pt x="1093" y="117"/>
                </a:lnTo>
                <a:lnTo>
                  <a:pt x="1098" y="126"/>
                </a:lnTo>
                <a:lnTo>
                  <a:pt x="1103" y="145"/>
                </a:lnTo>
                <a:lnTo>
                  <a:pt x="1105" y="155"/>
                </a:lnTo>
                <a:lnTo>
                  <a:pt x="1105" y="183"/>
                </a:lnTo>
                <a:lnTo>
                  <a:pt x="1107" y="2027"/>
                </a:lnTo>
                <a:lnTo>
                  <a:pt x="1107" y="2036"/>
                </a:lnTo>
                <a:lnTo>
                  <a:pt x="1105" y="2046"/>
                </a:lnTo>
                <a:lnTo>
                  <a:pt x="1105" y="2055"/>
                </a:lnTo>
                <a:lnTo>
                  <a:pt x="1103" y="2065"/>
                </a:lnTo>
                <a:lnTo>
                  <a:pt x="1100" y="2072"/>
                </a:lnTo>
                <a:lnTo>
                  <a:pt x="1096" y="2091"/>
                </a:lnTo>
                <a:lnTo>
                  <a:pt x="1091" y="2100"/>
                </a:lnTo>
                <a:lnTo>
                  <a:pt x="1086" y="2110"/>
                </a:lnTo>
                <a:lnTo>
                  <a:pt x="1081" y="2117"/>
                </a:lnTo>
                <a:lnTo>
                  <a:pt x="1077" y="2126"/>
                </a:lnTo>
                <a:lnTo>
                  <a:pt x="1072" y="2134"/>
                </a:lnTo>
                <a:lnTo>
                  <a:pt x="1067" y="2141"/>
                </a:lnTo>
                <a:lnTo>
                  <a:pt x="1060" y="2148"/>
                </a:lnTo>
                <a:lnTo>
                  <a:pt x="1053" y="2155"/>
                </a:lnTo>
                <a:lnTo>
                  <a:pt x="1046" y="2162"/>
                </a:lnTo>
                <a:lnTo>
                  <a:pt x="1039" y="2167"/>
                </a:lnTo>
                <a:lnTo>
                  <a:pt x="1031" y="2174"/>
                </a:lnTo>
                <a:lnTo>
                  <a:pt x="1024" y="2179"/>
                </a:lnTo>
                <a:lnTo>
                  <a:pt x="1015" y="2183"/>
                </a:lnTo>
                <a:lnTo>
                  <a:pt x="1005" y="2188"/>
                </a:lnTo>
                <a:lnTo>
                  <a:pt x="998" y="2193"/>
                </a:lnTo>
                <a:lnTo>
                  <a:pt x="989" y="2198"/>
                </a:lnTo>
                <a:lnTo>
                  <a:pt x="960" y="2205"/>
                </a:lnTo>
                <a:lnTo>
                  <a:pt x="951" y="2207"/>
                </a:lnTo>
                <a:lnTo>
                  <a:pt x="941" y="2207"/>
                </a:lnTo>
                <a:lnTo>
                  <a:pt x="932" y="2210"/>
                </a:lnTo>
                <a:lnTo>
                  <a:pt x="167" y="2210"/>
                </a:lnTo>
                <a:lnTo>
                  <a:pt x="157" y="2207"/>
                </a:lnTo>
                <a:lnTo>
                  <a:pt x="148" y="2207"/>
                </a:lnTo>
                <a:lnTo>
                  <a:pt x="138" y="2205"/>
                </a:lnTo>
                <a:lnTo>
                  <a:pt x="129" y="2202"/>
                </a:lnTo>
                <a:lnTo>
                  <a:pt x="119" y="2198"/>
                </a:lnTo>
                <a:lnTo>
                  <a:pt x="110" y="2193"/>
                </a:lnTo>
                <a:lnTo>
                  <a:pt x="103" y="2191"/>
                </a:lnTo>
                <a:lnTo>
                  <a:pt x="93" y="2186"/>
                </a:lnTo>
                <a:lnTo>
                  <a:pt x="86" y="2181"/>
                </a:lnTo>
                <a:lnTo>
                  <a:pt x="79" y="2176"/>
                </a:lnTo>
                <a:lnTo>
                  <a:pt x="69" y="2169"/>
                </a:lnTo>
                <a:lnTo>
                  <a:pt x="62" y="2162"/>
                </a:lnTo>
                <a:lnTo>
                  <a:pt x="55" y="2157"/>
                </a:lnTo>
                <a:lnTo>
                  <a:pt x="48" y="2148"/>
                </a:lnTo>
                <a:lnTo>
                  <a:pt x="43" y="2141"/>
                </a:lnTo>
                <a:lnTo>
                  <a:pt x="36" y="2134"/>
                </a:lnTo>
                <a:lnTo>
                  <a:pt x="31" y="2126"/>
                </a:lnTo>
                <a:lnTo>
                  <a:pt x="27" y="2117"/>
                </a:lnTo>
                <a:lnTo>
                  <a:pt x="22" y="2110"/>
                </a:lnTo>
                <a:lnTo>
                  <a:pt x="17" y="2100"/>
                </a:lnTo>
                <a:lnTo>
                  <a:pt x="15" y="2091"/>
                </a:lnTo>
                <a:lnTo>
                  <a:pt x="10" y="2084"/>
                </a:lnTo>
                <a:lnTo>
                  <a:pt x="8" y="2074"/>
                </a:lnTo>
                <a:lnTo>
                  <a:pt x="5" y="2065"/>
                </a:lnTo>
                <a:lnTo>
                  <a:pt x="3" y="2055"/>
                </a:lnTo>
                <a:lnTo>
                  <a:pt x="3" y="2046"/>
                </a:lnTo>
                <a:lnTo>
                  <a:pt x="0" y="2036"/>
                </a:lnTo>
                <a:lnTo>
                  <a:pt x="0" y="183"/>
                </a:lnTo>
              </a:path>
            </a:pathLst>
          </a:cu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2" name="Freeform 6"/>
          <p:cNvSpPr>
            <a:spLocks noChangeArrowheads="1"/>
          </p:cNvSpPr>
          <p:nvPr/>
        </p:nvSpPr>
        <p:spPr bwMode="auto">
          <a:xfrm>
            <a:off x="824975" y="1734432"/>
            <a:ext cx="491958" cy="784874"/>
          </a:xfrm>
          <a:custGeom>
            <a:avLst/>
            <a:gdLst>
              <a:gd name="T0" fmla="*/ 0 w 742"/>
              <a:gd name="T1" fmla="*/ 50 h 1182"/>
              <a:gd name="T2" fmla="*/ 87 w 742"/>
              <a:gd name="T3" fmla="*/ 0 h 1182"/>
              <a:gd name="T4" fmla="*/ 741 w 742"/>
              <a:gd name="T5" fmla="*/ 1131 h 1182"/>
              <a:gd name="T6" fmla="*/ 653 w 742"/>
              <a:gd name="T7" fmla="*/ 1181 h 1182"/>
              <a:gd name="T8" fmla="*/ 0 w 742"/>
              <a:gd name="T9" fmla="*/ 50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2" h="1182">
                <a:moveTo>
                  <a:pt x="0" y="50"/>
                </a:moveTo>
                <a:lnTo>
                  <a:pt x="87" y="0"/>
                </a:lnTo>
                <a:lnTo>
                  <a:pt x="741" y="1131"/>
                </a:lnTo>
                <a:lnTo>
                  <a:pt x="653" y="1181"/>
                </a:lnTo>
                <a:lnTo>
                  <a:pt x="0" y="50"/>
                </a:lnTo>
              </a:path>
            </a:pathLst>
          </a:custGeom>
          <a:solidFill>
            <a:srgbClr val="4F81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3" name="Freeform 7"/>
          <p:cNvSpPr>
            <a:spLocks noChangeArrowheads="1"/>
          </p:cNvSpPr>
          <p:nvPr/>
        </p:nvSpPr>
        <p:spPr bwMode="auto">
          <a:xfrm>
            <a:off x="5533920" y="1230787"/>
            <a:ext cx="3702240" cy="2865901"/>
          </a:xfrm>
          <a:custGeom>
            <a:avLst/>
            <a:gdLst>
              <a:gd name="T0" fmla="*/ 0 w 11336"/>
              <a:gd name="T1" fmla="*/ 8776 h 8777"/>
              <a:gd name="T2" fmla="*/ 11335 w 11336"/>
              <a:gd name="T3" fmla="*/ 8776 h 8777"/>
              <a:gd name="T4" fmla="*/ 11335 w 11336"/>
              <a:gd name="T5" fmla="*/ 0 h 8777"/>
              <a:gd name="T6" fmla="*/ 0 w 11336"/>
              <a:gd name="T7" fmla="*/ 0 h 8777"/>
              <a:gd name="T8" fmla="*/ 0 w 11336"/>
              <a:gd name="T9" fmla="*/ 8776 h 8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36" h="8777">
                <a:moveTo>
                  <a:pt x="0" y="8776"/>
                </a:moveTo>
                <a:lnTo>
                  <a:pt x="11335" y="8776"/>
                </a:lnTo>
                <a:lnTo>
                  <a:pt x="11335" y="0"/>
                </a:lnTo>
                <a:lnTo>
                  <a:pt x="0" y="0"/>
                </a:lnTo>
                <a:lnTo>
                  <a:pt x="0" y="877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4" name="Freeform 8"/>
          <p:cNvSpPr>
            <a:spLocks noChangeArrowheads="1"/>
          </p:cNvSpPr>
          <p:nvPr/>
        </p:nvSpPr>
        <p:spPr bwMode="auto">
          <a:xfrm>
            <a:off x="5716801" y="1500094"/>
            <a:ext cx="3022560" cy="2330165"/>
          </a:xfrm>
          <a:custGeom>
            <a:avLst/>
            <a:gdLst>
              <a:gd name="T0" fmla="*/ 0 w 9258"/>
              <a:gd name="T1" fmla="*/ 4801 h 7135"/>
              <a:gd name="T2" fmla="*/ 189 w 9258"/>
              <a:gd name="T3" fmla="*/ 2599 h 7135"/>
              <a:gd name="T4" fmla="*/ 378 w 9258"/>
              <a:gd name="T5" fmla="*/ 0 h 7135"/>
              <a:gd name="T6" fmla="*/ 567 w 9258"/>
              <a:gd name="T7" fmla="*/ 3881 h 7135"/>
              <a:gd name="T8" fmla="*/ 756 w 9258"/>
              <a:gd name="T9" fmla="*/ 4759 h 7135"/>
              <a:gd name="T10" fmla="*/ 1323 w 9258"/>
              <a:gd name="T11" fmla="*/ 4773 h 7135"/>
              <a:gd name="T12" fmla="*/ 2267 w 9258"/>
              <a:gd name="T13" fmla="*/ 4472 h 7135"/>
              <a:gd name="T14" fmla="*/ 4156 w 9258"/>
              <a:gd name="T15" fmla="*/ 3317 h 7135"/>
              <a:gd name="T16" fmla="*/ 6046 w 9258"/>
              <a:gd name="T17" fmla="*/ 5527 h 7135"/>
              <a:gd name="T18" fmla="*/ 7935 w 9258"/>
              <a:gd name="T19" fmla="*/ 6496 h 7135"/>
              <a:gd name="T20" fmla="*/ 8502 w 9258"/>
              <a:gd name="T21" fmla="*/ 6640 h 7135"/>
              <a:gd name="T22" fmla="*/ 8691 w 9258"/>
              <a:gd name="T23" fmla="*/ 6951 h 7135"/>
              <a:gd name="T24" fmla="*/ 8880 w 9258"/>
              <a:gd name="T25" fmla="*/ 6914 h 7135"/>
              <a:gd name="T26" fmla="*/ 9069 w 9258"/>
              <a:gd name="T27" fmla="*/ 7062 h 7135"/>
              <a:gd name="T28" fmla="*/ 9257 w 9258"/>
              <a:gd name="T29" fmla="*/ 7134 h 7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258" h="7135">
                <a:moveTo>
                  <a:pt x="0" y="4801"/>
                </a:moveTo>
                <a:lnTo>
                  <a:pt x="189" y="2599"/>
                </a:lnTo>
                <a:lnTo>
                  <a:pt x="378" y="0"/>
                </a:lnTo>
                <a:lnTo>
                  <a:pt x="567" y="3881"/>
                </a:lnTo>
                <a:lnTo>
                  <a:pt x="756" y="4759"/>
                </a:lnTo>
                <a:lnTo>
                  <a:pt x="1323" y="4773"/>
                </a:lnTo>
                <a:lnTo>
                  <a:pt x="2267" y="4472"/>
                </a:lnTo>
                <a:lnTo>
                  <a:pt x="4156" y="3317"/>
                </a:lnTo>
                <a:lnTo>
                  <a:pt x="6046" y="5527"/>
                </a:lnTo>
                <a:lnTo>
                  <a:pt x="7935" y="6496"/>
                </a:lnTo>
                <a:lnTo>
                  <a:pt x="8502" y="6640"/>
                </a:lnTo>
                <a:lnTo>
                  <a:pt x="8691" y="6951"/>
                </a:lnTo>
                <a:lnTo>
                  <a:pt x="8880" y="6914"/>
                </a:lnTo>
                <a:lnTo>
                  <a:pt x="9069" y="7062"/>
                </a:lnTo>
                <a:lnTo>
                  <a:pt x="9257" y="7134"/>
                </a:lnTo>
              </a:path>
            </a:pathLst>
          </a:custGeom>
          <a:noFill/>
          <a:ln w="9525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5" name="Freeform 9"/>
          <p:cNvSpPr>
            <a:spLocks noChangeArrowheads="1"/>
          </p:cNvSpPr>
          <p:nvPr/>
        </p:nvSpPr>
        <p:spPr bwMode="auto">
          <a:xfrm>
            <a:off x="5692320" y="3042496"/>
            <a:ext cx="50400" cy="50405"/>
          </a:xfrm>
          <a:custGeom>
            <a:avLst/>
            <a:gdLst>
              <a:gd name="T0" fmla="*/ 76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6 w 154"/>
              <a:gd name="T9" fmla="*/ 0 h 153"/>
              <a:gd name="T10" fmla="*/ 22 w 154"/>
              <a:gd name="T11" fmla="*/ 22 h 153"/>
              <a:gd name="T12" fmla="*/ 0 w 154"/>
              <a:gd name="T13" fmla="*/ 76 h 153"/>
              <a:gd name="T14" fmla="*/ 22 w 154"/>
              <a:gd name="T15" fmla="*/ 130 h 153"/>
              <a:gd name="T16" fmla="*/ 76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5"/>
                  <a:pt x="153" y="96"/>
                  <a:pt x="153" y="76"/>
                </a:cubicBezTo>
                <a:cubicBezTo>
                  <a:pt x="153" y="56"/>
                  <a:pt x="144" y="36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7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5"/>
                  <a:pt x="22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6" name="Freeform 10"/>
          <p:cNvSpPr>
            <a:spLocks noChangeArrowheads="1"/>
          </p:cNvSpPr>
          <p:nvPr/>
        </p:nvSpPr>
        <p:spPr bwMode="auto">
          <a:xfrm>
            <a:off x="5692320" y="3042496"/>
            <a:ext cx="50400" cy="50405"/>
          </a:xfrm>
          <a:custGeom>
            <a:avLst/>
            <a:gdLst>
              <a:gd name="T0" fmla="*/ 76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6 w 154"/>
              <a:gd name="T9" fmla="*/ 0 h 153"/>
              <a:gd name="T10" fmla="*/ 22 w 154"/>
              <a:gd name="T11" fmla="*/ 22 h 153"/>
              <a:gd name="T12" fmla="*/ 0 w 154"/>
              <a:gd name="T13" fmla="*/ 76 h 153"/>
              <a:gd name="T14" fmla="*/ 22 w 154"/>
              <a:gd name="T15" fmla="*/ 130 h 153"/>
              <a:gd name="T16" fmla="*/ 76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5"/>
                  <a:pt x="153" y="96"/>
                  <a:pt x="153" y="76"/>
                </a:cubicBezTo>
                <a:cubicBezTo>
                  <a:pt x="153" y="56"/>
                  <a:pt x="144" y="36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7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5"/>
                  <a:pt x="22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7" name="Freeform 11"/>
          <p:cNvSpPr>
            <a:spLocks noChangeArrowheads="1"/>
          </p:cNvSpPr>
          <p:nvPr/>
        </p:nvSpPr>
        <p:spPr bwMode="auto">
          <a:xfrm>
            <a:off x="5692320" y="3042496"/>
            <a:ext cx="50400" cy="50405"/>
          </a:xfrm>
          <a:custGeom>
            <a:avLst/>
            <a:gdLst>
              <a:gd name="T0" fmla="*/ 76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6 w 154"/>
              <a:gd name="T9" fmla="*/ 0 h 153"/>
              <a:gd name="T10" fmla="*/ 22 w 154"/>
              <a:gd name="T11" fmla="*/ 22 h 153"/>
              <a:gd name="T12" fmla="*/ 0 w 154"/>
              <a:gd name="T13" fmla="*/ 76 h 153"/>
              <a:gd name="T14" fmla="*/ 22 w 154"/>
              <a:gd name="T15" fmla="*/ 130 h 153"/>
              <a:gd name="T16" fmla="*/ 76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5"/>
                  <a:pt x="153" y="96"/>
                  <a:pt x="153" y="76"/>
                </a:cubicBezTo>
                <a:cubicBezTo>
                  <a:pt x="153" y="56"/>
                  <a:pt x="144" y="36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7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5"/>
                  <a:pt x="22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8" name="Freeform 12"/>
          <p:cNvSpPr>
            <a:spLocks noChangeArrowheads="1"/>
          </p:cNvSpPr>
          <p:nvPr/>
        </p:nvSpPr>
        <p:spPr bwMode="auto">
          <a:xfrm>
            <a:off x="5754241" y="2323861"/>
            <a:ext cx="50400" cy="50406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6"/>
                  <a:pt x="152" y="96"/>
                  <a:pt x="152" y="76"/>
                </a:cubicBezTo>
                <a:cubicBezTo>
                  <a:pt x="152" y="56"/>
                  <a:pt x="144" y="37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7" y="8"/>
                  <a:pt x="22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2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9" name="Freeform 13"/>
          <p:cNvSpPr>
            <a:spLocks noChangeArrowheads="1"/>
          </p:cNvSpPr>
          <p:nvPr/>
        </p:nvSpPr>
        <p:spPr bwMode="auto">
          <a:xfrm>
            <a:off x="5754241" y="2323861"/>
            <a:ext cx="50400" cy="50406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6"/>
                  <a:pt x="152" y="96"/>
                  <a:pt x="152" y="76"/>
                </a:cubicBezTo>
                <a:cubicBezTo>
                  <a:pt x="152" y="56"/>
                  <a:pt x="144" y="37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7" y="8"/>
                  <a:pt x="22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2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0" name="Freeform 14"/>
          <p:cNvSpPr>
            <a:spLocks noChangeArrowheads="1"/>
          </p:cNvSpPr>
          <p:nvPr/>
        </p:nvSpPr>
        <p:spPr bwMode="auto">
          <a:xfrm>
            <a:off x="5754241" y="2323861"/>
            <a:ext cx="50400" cy="50406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6"/>
                  <a:pt x="152" y="96"/>
                  <a:pt x="152" y="76"/>
                </a:cubicBezTo>
                <a:cubicBezTo>
                  <a:pt x="152" y="56"/>
                  <a:pt x="144" y="37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7" y="8"/>
                  <a:pt x="22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2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1" name="Freeform 15"/>
          <p:cNvSpPr>
            <a:spLocks noChangeArrowheads="1"/>
          </p:cNvSpPr>
          <p:nvPr/>
        </p:nvSpPr>
        <p:spPr bwMode="auto">
          <a:xfrm>
            <a:off x="5816160" y="1475612"/>
            <a:ext cx="50400" cy="50405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6"/>
                  <a:pt x="152" y="97"/>
                  <a:pt x="152" y="76"/>
                </a:cubicBezTo>
                <a:cubicBezTo>
                  <a:pt x="152" y="56"/>
                  <a:pt x="144" y="37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7" y="8"/>
                  <a:pt x="22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7"/>
                  <a:pt x="8" y="116"/>
                  <a:pt x="22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2" name="Freeform 16"/>
          <p:cNvSpPr>
            <a:spLocks noChangeArrowheads="1"/>
          </p:cNvSpPr>
          <p:nvPr/>
        </p:nvSpPr>
        <p:spPr bwMode="auto">
          <a:xfrm>
            <a:off x="5816160" y="1475612"/>
            <a:ext cx="50400" cy="50405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6"/>
                  <a:pt x="152" y="97"/>
                  <a:pt x="152" y="76"/>
                </a:cubicBezTo>
                <a:cubicBezTo>
                  <a:pt x="152" y="56"/>
                  <a:pt x="144" y="37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7" y="8"/>
                  <a:pt x="22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7"/>
                  <a:pt x="8" y="116"/>
                  <a:pt x="22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3" name="Freeform 17"/>
          <p:cNvSpPr>
            <a:spLocks noChangeArrowheads="1"/>
          </p:cNvSpPr>
          <p:nvPr/>
        </p:nvSpPr>
        <p:spPr bwMode="auto">
          <a:xfrm>
            <a:off x="5816160" y="1475612"/>
            <a:ext cx="50400" cy="50405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6"/>
                  <a:pt x="152" y="97"/>
                  <a:pt x="152" y="76"/>
                </a:cubicBezTo>
                <a:cubicBezTo>
                  <a:pt x="152" y="56"/>
                  <a:pt x="144" y="37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7" y="8"/>
                  <a:pt x="22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7"/>
                  <a:pt x="8" y="116"/>
                  <a:pt x="22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4" name="Freeform 18"/>
          <p:cNvSpPr>
            <a:spLocks noChangeArrowheads="1"/>
          </p:cNvSpPr>
          <p:nvPr/>
        </p:nvSpPr>
        <p:spPr bwMode="auto">
          <a:xfrm>
            <a:off x="5876640" y="2742945"/>
            <a:ext cx="50400" cy="50405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6"/>
                  <a:pt x="152" y="96"/>
                  <a:pt x="152" y="76"/>
                </a:cubicBezTo>
                <a:cubicBezTo>
                  <a:pt x="152" y="56"/>
                  <a:pt x="144" y="36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6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6"/>
                  <a:pt x="22" y="130"/>
                </a:cubicBezTo>
                <a:cubicBezTo>
                  <a:pt x="36" y="144"/>
                  <a:pt x="56" y="152"/>
                  <a:pt x="76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5" name="Freeform 19"/>
          <p:cNvSpPr>
            <a:spLocks noChangeArrowheads="1"/>
          </p:cNvSpPr>
          <p:nvPr/>
        </p:nvSpPr>
        <p:spPr bwMode="auto">
          <a:xfrm>
            <a:off x="5876640" y="2742945"/>
            <a:ext cx="50400" cy="50405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6"/>
                  <a:pt x="152" y="96"/>
                  <a:pt x="152" y="76"/>
                </a:cubicBezTo>
                <a:cubicBezTo>
                  <a:pt x="152" y="56"/>
                  <a:pt x="144" y="36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6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6"/>
                  <a:pt x="22" y="130"/>
                </a:cubicBezTo>
                <a:cubicBezTo>
                  <a:pt x="36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6" name="Freeform 20"/>
          <p:cNvSpPr>
            <a:spLocks noChangeArrowheads="1"/>
          </p:cNvSpPr>
          <p:nvPr/>
        </p:nvSpPr>
        <p:spPr bwMode="auto">
          <a:xfrm>
            <a:off x="5876640" y="2742945"/>
            <a:ext cx="50400" cy="50405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6"/>
                  <a:pt x="152" y="96"/>
                  <a:pt x="152" y="76"/>
                </a:cubicBezTo>
                <a:cubicBezTo>
                  <a:pt x="152" y="56"/>
                  <a:pt x="144" y="36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6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6"/>
                  <a:pt x="22" y="130"/>
                </a:cubicBezTo>
                <a:cubicBezTo>
                  <a:pt x="36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7" name="Freeform 21"/>
          <p:cNvSpPr>
            <a:spLocks noChangeArrowheads="1"/>
          </p:cNvSpPr>
          <p:nvPr/>
        </p:nvSpPr>
        <p:spPr bwMode="auto">
          <a:xfrm>
            <a:off x="5938561" y="3029535"/>
            <a:ext cx="50400" cy="50406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6"/>
                  <a:pt x="152" y="96"/>
                  <a:pt x="152" y="76"/>
                </a:cubicBezTo>
                <a:cubicBezTo>
                  <a:pt x="152" y="56"/>
                  <a:pt x="144" y="36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6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6"/>
                  <a:pt x="22" y="130"/>
                </a:cubicBezTo>
                <a:cubicBezTo>
                  <a:pt x="36" y="144"/>
                  <a:pt x="56" y="152"/>
                  <a:pt x="76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8" name="Freeform 22"/>
          <p:cNvSpPr>
            <a:spLocks noChangeArrowheads="1"/>
          </p:cNvSpPr>
          <p:nvPr/>
        </p:nvSpPr>
        <p:spPr bwMode="auto">
          <a:xfrm>
            <a:off x="5938561" y="3029535"/>
            <a:ext cx="50400" cy="50406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6"/>
                  <a:pt x="152" y="96"/>
                  <a:pt x="152" y="76"/>
                </a:cubicBezTo>
                <a:cubicBezTo>
                  <a:pt x="152" y="56"/>
                  <a:pt x="144" y="36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6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6"/>
                  <a:pt x="22" y="130"/>
                </a:cubicBezTo>
                <a:cubicBezTo>
                  <a:pt x="36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9" name="Freeform 23"/>
          <p:cNvSpPr>
            <a:spLocks noChangeArrowheads="1"/>
          </p:cNvSpPr>
          <p:nvPr/>
        </p:nvSpPr>
        <p:spPr bwMode="auto">
          <a:xfrm>
            <a:off x="5938561" y="3029535"/>
            <a:ext cx="50400" cy="50406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6" y="144"/>
                  <a:pt x="130" y="130"/>
                </a:cubicBezTo>
                <a:cubicBezTo>
                  <a:pt x="144" y="116"/>
                  <a:pt x="152" y="96"/>
                  <a:pt x="152" y="76"/>
                </a:cubicBezTo>
                <a:cubicBezTo>
                  <a:pt x="152" y="56"/>
                  <a:pt x="144" y="36"/>
                  <a:pt x="130" y="22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6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6"/>
                  <a:pt x="22" y="130"/>
                </a:cubicBezTo>
                <a:cubicBezTo>
                  <a:pt x="36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30" name="Freeform 24"/>
          <p:cNvSpPr>
            <a:spLocks noChangeArrowheads="1"/>
          </p:cNvSpPr>
          <p:nvPr/>
        </p:nvSpPr>
        <p:spPr bwMode="auto">
          <a:xfrm>
            <a:off x="6124320" y="3033855"/>
            <a:ext cx="50400" cy="50405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5" y="144"/>
                  <a:pt x="130" y="130"/>
                </a:cubicBezTo>
                <a:cubicBezTo>
                  <a:pt x="144" y="116"/>
                  <a:pt x="152" y="96"/>
                  <a:pt x="152" y="76"/>
                </a:cubicBezTo>
                <a:cubicBezTo>
                  <a:pt x="152" y="56"/>
                  <a:pt x="144" y="36"/>
                  <a:pt x="130" y="22"/>
                </a:cubicBezTo>
                <a:cubicBezTo>
                  <a:pt x="115" y="8"/>
                  <a:pt x="96" y="0"/>
                  <a:pt x="76" y="0"/>
                </a:cubicBezTo>
                <a:cubicBezTo>
                  <a:pt x="56" y="0"/>
                  <a:pt x="36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6"/>
                  <a:pt x="22" y="130"/>
                </a:cubicBezTo>
                <a:cubicBezTo>
                  <a:pt x="36" y="144"/>
                  <a:pt x="56" y="152"/>
                  <a:pt x="76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31" name="Freeform 25"/>
          <p:cNvSpPr>
            <a:spLocks noChangeArrowheads="1"/>
          </p:cNvSpPr>
          <p:nvPr/>
        </p:nvSpPr>
        <p:spPr bwMode="auto">
          <a:xfrm>
            <a:off x="6124320" y="3033855"/>
            <a:ext cx="50400" cy="50405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5" y="144"/>
                  <a:pt x="130" y="130"/>
                </a:cubicBezTo>
                <a:cubicBezTo>
                  <a:pt x="144" y="116"/>
                  <a:pt x="152" y="96"/>
                  <a:pt x="152" y="76"/>
                </a:cubicBezTo>
                <a:cubicBezTo>
                  <a:pt x="152" y="56"/>
                  <a:pt x="144" y="36"/>
                  <a:pt x="130" y="22"/>
                </a:cubicBezTo>
                <a:cubicBezTo>
                  <a:pt x="115" y="8"/>
                  <a:pt x="96" y="0"/>
                  <a:pt x="76" y="0"/>
                </a:cubicBezTo>
                <a:cubicBezTo>
                  <a:pt x="56" y="0"/>
                  <a:pt x="36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6"/>
                  <a:pt x="22" y="130"/>
                </a:cubicBezTo>
                <a:cubicBezTo>
                  <a:pt x="36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32" name="Freeform 26"/>
          <p:cNvSpPr>
            <a:spLocks noChangeArrowheads="1"/>
          </p:cNvSpPr>
          <p:nvPr/>
        </p:nvSpPr>
        <p:spPr bwMode="auto">
          <a:xfrm>
            <a:off x="6124320" y="3033855"/>
            <a:ext cx="50400" cy="50405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5" y="144"/>
                  <a:pt x="130" y="130"/>
                </a:cubicBezTo>
                <a:cubicBezTo>
                  <a:pt x="144" y="116"/>
                  <a:pt x="152" y="96"/>
                  <a:pt x="152" y="76"/>
                </a:cubicBezTo>
                <a:cubicBezTo>
                  <a:pt x="152" y="56"/>
                  <a:pt x="144" y="36"/>
                  <a:pt x="130" y="22"/>
                </a:cubicBezTo>
                <a:cubicBezTo>
                  <a:pt x="115" y="8"/>
                  <a:pt x="96" y="0"/>
                  <a:pt x="76" y="0"/>
                </a:cubicBezTo>
                <a:cubicBezTo>
                  <a:pt x="56" y="0"/>
                  <a:pt x="36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6"/>
                  <a:pt x="22" y="130"/>
                </a:cubicBezTo>
                <a:cubicBezTo>
                  <a:pt x="36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33" name="Freeform 27"/>
          <p:cNvSpPr>
            <a:spLocks noChangeArrowheads="1"/>
          </p:cNvSpPr>
          <p:nvPr/>
        </p:nvSpPr>
        <p:spPr bwMode="auto">
          <a:xfrm>
            <a:off x="6432480" y="2935925"/>
            <a:ext cx="50400" cy="50405"/>
          </a:xfrm>
          <a:custGeom>
            <a:avLst/>
            <a:gdLst>
              <a:gd name="T0" fmla="*/ 76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6 w 154"/>
              <a:gd name="T9" fmla="*/ 0 h 153"/>
              <a:gd name="T10" fmla="*/ 22 w 154"/>
              <a:gd name="T11" fmla="*/ 22 h 153"/>
              <a:gd name="T12" fmla="*/ 0 w 154"/>
              <a:gd name="T13" fmla="*/ 76 h 153"/>
              <a:gd name="T14" fmla="*/ 22 w 154"/>
              <a:gd name="T15" fmla="*/ 130 h 153"/>
              <a:gd name="T16" fmla="*/ 76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6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5"/>
                  <a:pt x="153" y="96"/>
                  <a:pt x="153" y="76"/>
                </a:cubicBezTo>
                <a:cubicBezTo>
                  <a:pt x="153" y="55"/>
                  <a:pt x="145" y="36"/>
                  <a:pt x="130" y="22"/>
                </a:cubicBezTo>
                <a:cubicBezTo>
                  <a:pt x="116" y="8"/>
                  <a:pt x="97" y="0"/>
                  <a:pt x="76" y="0"/>
                </a:cubicBezTo>
                <a:cubicBezTo>
                  <a:pt x="56" y="0"/>
                  <a:pt x="37" y="8"/>
                  <a:pt x="22" y="22"/>
                </a:cubicBezTo>
                <a:cubicBezTo>
                  <a:pt x="8" y="36"/>
                  <a:pt x="0" y="55"/>
                  <a:pt x="0" y="76"/>
                </a:cubicBezTo>
                <a:cubicBezTo>
                  <a:pt x="0" y="96"/>
                  <a:pt x="8" y="115"/>
                  <a:pt x="22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34" name="Freeform 28"/>
          <p:cNvSpPr>
            <a:spLocks noChangeArrowheads="1"/>
          </p:cNvSpPr>
          <p:nvPr/>
        </p:nvSpPr>
        <p:spPr bwMode="auto">
          <a:xfrm>
            <a:off x="6432480" y="2935925"/>
            <a:ext cx="50400" cy="50405"/>
          </a:xfrm>
          <a:custGeom>
            <a:avLst/>
            <a:gdLst>
              <a:gd name="T0" fmla="*/ 76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6 w 154"/>
              <a:gd name="T9" fmla="*/ 0 h 153"/>
              <a:gd name="T10" fmla="*/ 22 w 154"/>
              <a:gd name="T11" fmla="*/ 22 h 153"/>
              <a:gd name="T12" fmla="*/ 0 w 154"/>
              <a:gd name="T13" fmla="*/ 76 h 153"/>
              <a:gd name="T14" fmla="*/ 22 w 154"/>
              <a:gd name="T15" fmla="*/ 130 h 153"/>
              <a:gd name="T16" fmla="*/ 76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6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5"/>
                  <a:pt x="153" y="96"/>
                  <a:pt x="153" y="76"/>
                </a:cubicBezTo>
                <a:cubicBezTo>
                  <a:pt x="153" y="55"/>
                  <a:pt x="145" y="36"/>
                  <a:pt x="130" y="22"/>
                </a:cubicBezTo>
                <a:cubicBezTo>
                  <a:pt x="116" y="8"/>
                  <a:pt x="97" y="0"/>
                  <a:pt x="76" y="0"/>
                </a:cubicBezTo>
                <a:cubicBezTo>
                  <a:pt x="56" y="0"/>
                  <a:pt x="37" y="8"/>
                  <a:pt x="22" y="22"/>
                </a:cubicBezTo>
                <a:cubicBezTo>
                  <a:pt x="8" y="36"/>
                  <a:pt x="0" y="55"/>
                  <a:pt x="0" y="76"/>
                </a:cubicBezTo>
                <a:cubicBezTo>
                  <a:pt x="0" y="96"/>
                  <a:pt x="8" y="115"/>
                  <a:pt x="22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35" name="Freeform 29"/>
          <p:cNvSpPr>
            <a:spLocks noChangeArrowheads="1"/>
          </p:cNvSpPr>
          <p:nvPr/>
        </p:nvSpPr>
        <p:spPr bwMode="auto">
          <a:xfrm>
            <a:off x="6432480" y="2935925"/>
            <a:ext cx="50400" cy="50405"/>
          </a:xfrm>
          <a:custGeom>
            <a:avLst/>
            <a:gdLst>
              <a:gd name="T0" fmla="*/ 76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6 w 154"/>
              <a:gd name="T9" fmla="*/ 0 h 153"/>
              <a:gd name="T10" fmla="*/ 22 w 154"/>
              <a:gd name="T11" fmla="*/ 22 h 153"/>
              <a:gd name="T12" fmla="*/ 0 w 154"/>
              <a:gd name="T13" fmla="*/ 76 h 153"/>
              <a:gd name="T14" fmla="*/ 22 w 154"/>
              <a:gd name="T15" fmla="*/ 130 h 153"/>
              <a:gd name="T16" fmla="*/ 76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6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5"/>
                  <a:pt x="153" y="96"/>
                  <a:pt x="153" y="76"/>
                </a:cubicBezTo>
                <a:cubicBezTo>
                  <a:pt x="153" y="55"/>
                  <a:pt x="145" y="36"/>
                  <a:pt x="130" y="22"/>
                </a:cubicBezTo>
                <a:cubicBezTo>
                  <a:pt x="116" y="8"/>
                  <a:pt x="97" y="0"/>
                  <a:pt x="76" y="0"/>
                </a:cubicBezTo>
                <a:cubicBezTo>
                  <a:pt x="56" y="0"/>
                  <a:pt x="37" y="8"/>
                  <a:pt x="22" y="22"/>
                </a:cubicBezTo>
                <a:cubicBezTo>
                  <a:pt x="8" y="36"/>
                  <a:pt x="0" y="55"/>
                  <a:pt x="0" y="76"/>
                </a:cubicBezTo>
                <a:cubicBezTo>
                  <a:pt x="0" y="96"/>
                  <a:pt x="8" y="115"/>
                  <a:pt x="22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36" name="Freeform 30"/>
          <p:cNvSpPr>
            <a:spLocks noChangeArrowheads="1"/>
          </p:cNvSpPr>
          <p:nvPr/>
        </p:nvSpPr>
        <p:spPr bwMode="auto">
          <a:xfrm>
            <a:off x="7048800" y="2558606"/>
            <a:ext cx="50400" cy="50405"/>
          </a:xfrm>
          <a:custGeom>
            <a:avLst/>
            <a:gdLst>
              <a:gd name="T0" fmla="*/ 76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6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6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6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6"/>
                  <a:pt x="153" y="96"/>
                  <a:pt x="153" y="76"/>
                </a:cubicBezTo>
                <a:cubicBezTo>
                  <a:pt x="153" y="56"/>
                  <a:pt x="145" y="37"/>
                  <a:pt x="130" y="22"/>
                </a:cubicBezTo>
                <a:cubicBezTo>
                  <a:pt x="116" y="8"/>
                  <a:pt x="97" y="0"/>
                  <a:pt x="76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3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37" name="Freeform 31"/>
          <p:cNvSpPr>
            <a:spLocks noChangeArrowheads="1"/>
          </p:cNvSpPr>
          <p:nvPr/>
        </p:nvSpPr>
        <p:spPr bwMode="auto">
          <a:xfrm>
            <a:off x="7048800" y="2558606"/>
            <a:ext cx="50400" cy="50405"/>
          </a:xfrm>
          <a:custGeom>
            <a:avLst/>
            <a:gdLst>
              <a:gd name="T0" fmla="*/ 76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6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6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6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6"/>
                  <a:pt x="153" y="96"/>
                  <a:pt x="153" y="76"/>
                </a:cubicBezTo>
                <a:cubicBezTo>
                  <a:pt x="153" y="56"/>
                  <a:pt x="145" y="37"/>
                  <a:pt x="130" y="22"/>
                </a:cubicBezTo>
                <a:cubicBezTo>
                  <a:pt x="116" y="8"/>
                  <a:pt x="97" y="0"/>
                  <a:pt x="76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3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38" name="Freeform 32"/>
          <p:cNvSpPr>
            <a:spLocks noChangeArrowheads="1"/>
          </p:cNvSpPr>
          <p:nvPr/>
        </p:nvSpPr>
        <p:spPr bwMode="auto">
          <a:xfrm>
            <a:off x="7048800" y="2558606"/>
            <a:ext cx="50400" cy="50405"/>
          </a:xfrm>
          <a:custGeom>
            <a:avLst/>
            <a:gdLst>
              <a:gd name="T0" fmla="*/ 76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6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6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6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6"/>
                  <a:pt x="153" y="96"/>
                  <a:pt x="153" y="76"/>
                </a:cubicBezTo>
                <a:cubicBezTo>
                  <a:pt x="153" y="56"/>
                  <a:pt x="145" y="37"/>
                  <a:pt x="130" y="22"/>
                </a:cubicBezTo>
                <a:cubicBezTo>
                  <a:pt x="116" y="8"/>
                  <a:pt x="97" y="0"/>
                  <a:pt x="76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3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39" name="Freeform 33"/>
          <p:cNvSpPr>
            <a:spLocks noChangeArrowheads="1"/>
          </p:cNvSpPr>
          <p:nvPr/>
        </p:nvSpPr>
        <p:spPr bwMode="auto">
          <a:xfrm>
            <a:off x="7666561" y="3280121"/>
            <a:ext cx="50400" cy="50406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5" y="144"/>
                  <a:pt x="130" y="130"/>
                </a:cubicBezTo>
                <a:cubicBezTo>
                  <a:pt x="144" y="115"/>
                  <a:pt x="152" y="96"/>
                  <a:pt x="152" y="76"/>
                </a:cubicBezTo>
                <a:cubicBezTo>
                  <a:pt x="152" y="56"/>
                  <a:pt x="144" y="36"/>
                  <a:pt x="130" y="22"/>
                </a:cubicBezTo>
                <a:cubicBezTo>
                  <a:pt x="115" y="8"/>
                  <a:pt x="96" y="0"/>
                  <a:pt x="76" y="0"/>
                </a:cubicBezTo>
                <a:cubicBezTo>
                  <a:pt x="56" y="0"/>
                  <a:pt x="36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5"/>
                  <a:pt x="22" y="130"/>
                </a:cubicBezTo>
                <a:cubicBezTo>
                  <a:pt x="36" y="144"/>
                  <a:pt x="56" y="152"/>
                  <a:pt x="76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40" name="Freeform 34"/>
          <p:cNvSpPr>
            <a:spLocks noChangeArrowheads="1"/>
          </p:cNvSpPr>
          <p:nvPr/>
        </p:nvSpPr>
        <p:spPr bwMode="auto">
          <a:xfrm>
            <a:off x="7666561" y="3280121"/>
            <a:ext cx="50400" cy="50406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5" y="144"/>
                  <a:pt x="130" y="130"/>
                </a:cubicBezTo>
                <a:cubicBezTo>
                  <a:pt x="144" y="115"/>
                  <a:pt x="152" y="96"/>
                  <a:pt x="152" y="76"/>
                </a:cubicBezTo>
                <a:cubicBezTo>
                  <a:pt x="152" y="56"/>
                  <a:pt x="144" y="36"/>
                  <a:pt x="130" y="22"/>
                </a:cubicBezTo>
                <a:cubicBezTo>
                  <a:pt x="115" y="8"/>
                  <a:pt x="96" y="0"/>
                  <a:pt x="76" y="0"/>
                </a:cubicBezTo>
                <a:cubicBezTo>
                  <a:pt x="56" y="0"/>
                  <a:pt x="36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5"/>
                  <a:pt x="22" y="130"/>
                </a:cubicBezTo>
                <a:cubicBezTo>
                  <a:pt x="36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41" name="Freeform 35"/>
          <p:cNvSpPr>
            <a:spLocks noChangeArrowheads="1"/>
          </p:cNvSpPr>
          <p:nvPr/>
        </p:nvSpPr>
        <p:spPr bwMode="auto">
          <a:xfrm>
            <a:off x="7666561" y="3280121"/>
            <a:ext cx="50400" cy="50406"/>
          </a:xfrm>
          <a:custGeom>
            <a:avLst/>
            <a:gdLst>
              <a:gd name="T0" fmla="*/ 76 w 153"/>
              <a:gd name="T1" fmla="*/ 152 h 153"/>
              <a:gd name="T2" fmla="*/ 130 w 153"/>
              <a:gd name="T3" fmla="*/ 130 h 153"/>
              <a:gd name="T4" fmla="*/ 152 w 153"/>
              <a:gd name="T5" fmla="*/ 76 h 153"/>
              <a:gd name="T6" fmla="*/ 130 w 153"/>
              <a:gd name="T7" fmla="*/ 22 h 153"/>
              <a:gd name="T8" fmla="*/ 76 w 153"/>
              <a:gd name="T9" fmla="*/ 0 h 153"/>
              <a:gd name="T10" fmla="*/ 22 w 153"/>
              <a:gd name="T11" fmla="*/ 22 h 153"/>
              <a:gd name="T12" fmla="*/ 0 w 153"/>
              <a:gd name="T13" fmla="*/ 76 h 153"/>
              <a:gd name="T14" fmla="*/ 22 w 153"/>
              <a:gd name="T15" fmla="*/ 130 h 153"/>
              <a:gd name="T16" fmla="*/ 76 w 153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3">
                <a:moveTo>
                  <a:pt x="76" y="152"/>
                </a:moveTo>
                <a:cubicBezTo>
                  <a:pt x="96" y="152"/>
                  <a:pt x="115" y="144"/>
                  <a:pt x="130" y="130"/>
                </a:cubicBezTo>
                <a:cubicBezTo>
                  <a:pt x="144" y="115"/>
                  <a:pt x="152" y="96"/>
                  <a:pt x="152" y="76"/>
                </a:cubicBezTo>
                <a:cubicBezTo>
                  <a:pt x="152" y="56"/>
                  <a:pt x="144" y="36"/>
                  <a:pt x="130" y="22"/>
                </a:cubicBezTo>
                <a:cubicBezTo>
                  <a:pt x="115" y="8"/>
                  <a:pt x="96" y="0"/>
                  <a:pt x="76" y="0"/>
                </a:cubicBezTo>
                <a:cubicBezTo>
                  <a:pt x="56" y="0"/>
                  <a:pt x="36" y="8"/>
                  <a:pt x="22" y="22"/>
                </a:cubicBezTo>
                <a:cubicBezTo>
                  <a:pt x="8" y="36"/>
                  <a:pt x="0" y="56"/>
                  <a:pt x="0" y="76"/>
                </a:cubicBezTo>
                <a:cubicBezTo>
                  <a:pt x="0" y="96"/>
                  <a:pt x="8" y="115"/>
                  <a:pt x="22" y="130"/>
                </a:cubicBezTo>
                <a:cubicBezTo>
                  <a:pt x="36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42" name="Freeform 36"/>
          <p:cNvSpPr>
            <a:spLocks noChangeArrowheads="1"/>
          </p:cNvSpPr>
          <p:nvPr/>
        </p:nvSpPr>
        <p:spPr bwMode="auto">
          <a:xfrm>
            <a:off x="8282881" y="3596955"/>
            <a:ext cx="50400" cy="50406"/>
          </a:xfrm>
          <a:custGeom>
            <a:avLst/>
            <a:gdLst>
              <a:gd name="T0" fmla="*/ 76 w 153"/>
              <a:gd name="T1" fmla="*/ 153 h 154"/>
              <a:gd name="T2" fmla="*/ 130 w 153"/>
              <a:gd name="T3" fmla="*/ 130 h 154"/>
              <a:gd name="T4" fmla="*/ 152 w 153"/>
              <a:gd name="T5" fmla="*/ 76 h 154"/>
              <a:gd name="T6" fmla="*/ 130 w 153"/>
              <a:gd name="T7" fmla="*/ 23 h 154"/>
              <a:gd name="T8" fmla="*/ 76 w 153"/>
              <a:gd name="T9" fmla="*/ 0 h 154"/>
              <a:gd name="T10" fmla="*/ 22 w 153"/>
              <a:gd name="T11" fmla="*/ 23 h 154"/>
              <a:gd name="T12" fmla="*/ 0 w 153"/>
              <a:gd name="T13" fmla="*/ 76 h 154"/>
              <a:gd name="T14" fmla="*/ 22 w 153"/>
              <a:gd name="T15" fmla="*/ 130 h 154"/>
              <a:gd name="T16" fmla="*/ 76 w 153"/>
              <a:gd name="T17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4">
                <a:moveTo>
                  <a:pt x="76" y="153"/>
                </a:moveTo>
                <a:cubicBezTo>
                  <a:pt x="96" y="153"/>
                  <a:pt x="116" y="145"/>
                  <a:pt x="130" y="130"/>
                </a:cubicBezTo>
                <a:cubicBezTo>
                  <a:pt x="144" y="116"/>
                  <a:pt x="152" y="97"/>
                  <a:pt x="152" y="76"/>
                </a:cubicBezTo>
                <a:cubicBezTo>
                  <a:pt x="152" y="56"/>
                  <a:pt x="144" y="37"/>
                  <a:pt x="130" y="23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6" y="8"/>
                  <a:pt x="22" y="23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7"/>
                  <a:pt x="8" y="116"/>
                  <a:pt x="22" y="130"/>
                </a:cubicBezTo>
                <a:cubicBezTo>
                  <a:pt x="36" y="145"/>
                  <a:pt x="56" y="153"/>
                  <a:pt x="76" y="153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43" name="Freeform 37"/>
          <p:cNvSpPr>
            <a:spLocks noChangeArrowheads="1"/>
          </p:cNvSpPr>
          <p:nvPr/>
        </p:nvSpPr>
        <p:spPr bwMode="auto">
          <a:xfrm>
            <a:off x="8282881" y="3596955"/>
            <a:ext cx="50400" cy="50406"/>
          </a:xfrm>
          <a:custGeom>
            <a:avLst/>
            <a:gdLst>
              <a:gd name="T0" fmla="*/ 76 w 153"/>
              <a:gd name="T1" fmla="*/ 153 h 154"/>
              <a:gd name="T2" fmla="*/ 130 w 153"/>
              <a:gd name="T3" fmla="*/ 130 h 154"/>
              <a:gd name="T4" fmla="*/ 152 w 153"/>
              <a:gd name="T5" fmla="*/ 76 h 154"/>
              <a:gd name="T6" fmla="*/ 130 w 153"/>
              <a:gd name="T7" fmla="*/ 23 h 154"/>
              <a:gd name="T8" fmla="*/ 76 w 153"/>
              <a:gd name="T9" fmla="*/ 0 h 154"/>
              <a:gd name="T10" fmla="*/ 22 w 153"/>
              <a:gd name="T11" fmla="*/ 23 h 154"/>
              <a:gd name="T12" fmla="*/ 0 w 153"/>
              <a:gd name="T13" fmla="*/ 76 h 154"/>
              <a:gd name="T14" fmla="*/ 22 w 153"/>
              <a:gd name="T15" fmla="*/ 130 h 154"/>
              <a:gd name="T16" fmla="*/ 76 w 153"/>
              <a:gd name="T17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4">
                <a:moveTo>
                  <a:pt x="76" y="153"/>
                </a:moveTo>
                <a:cubicBezTo>
                  <a:pt x="96" y="153"/>
                  <a:pt x="116" y="145"/>
                  <a:pt x="130" y="130"/>
                </a:cubicBezTo>
                <a:cubicBezTo>
                  <a:pt x="144" y="116"/>
                  <a:pt x="152" y="97"/>
                  <a:pt x="152" y="76"/>
                </a:cubicBezTo>
                <a:cubicBezTo>
                  <a:pt x="152" y="56"/>
                  <a:pt x="144" y="37"/>
                  <a:pt x="130" y="23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6" y="8"/>
                  <a:pt x="22" y="23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7"/>
                  <a:pt x="8" y="116"/>
                  <a:pt x="22" y="130"/>
                </a:cubicBezTo>
                <a:cubicBezTo>
                  <a:pt x="36" y="145"/>
                  <a:pt x="56" y="153"/>
                  <a:pt x="76" y="153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44" name="Freeform 38"/>
          <p:cNvSpPr>
            <a:spLocks noChangeArrowheads="1"/>
          </p:cNvSpPr>
          <p:nvPr/>
        </p:nvSpPr>
        <p:spPr bwMode="auto">
          <a:xfrm>
            <a:off x="8282881" y="3596955"/>
            <a:ext cx="50400" cy="50406"/>
          </a:xfrm>
          <a:custGeom>
            <a:avLst/>
            <a:gdLst>
              <a:gd name="T0" fmla="*/ 76 w 153"/>
              <a:gd name="T1" fmla="*/ 153 h 154"/>
              <a:gd name="T2" fmla="*/ 130 w 153"/>
              <a:gd name="T3" fmla="*/ 130 h 154"/>
              <a:gd name="T4" fmla="*/ 152 w 153"/>
              <a:gd name="T5" fmla="*/ 76 h 154"/>
              <a:gd name="T6" fmla="*/ 130 w 153"/>
              <a:gd name="T7" fmla="*/ 23 h 154"/>
              <a:gd name="T8" fmla="*/ 76 w 153"/>
              <a:gd name="T9" fmla="*/ 0 h 154"/>
              <a:gd name="T10" fmla="*/ 22 w 153"/>
              <a:gd name="T11" fmla="*/ 23 h 154"/>
              <a:gd name="T12" fmla="*/ 0 w 153"/>
              <a:gd name="T13" fmla="*/ 76 h 154"/>
              <a:gd name="T14" fmla="*/ 22 w 153"/>
              <a:gd name="T15" fmla="*/ 130 h 154"/>
              <a:gd name="T16" fmla="*/ 76 w 153"/>
              <a:gd name="T17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4">
                <a:moveTo>
                  <a:pt x="76" y="153"/>
                </a:moveTo>
                <a:cubicBezTo>
                  <a:pt x="96" y="153"/>
                  <a:pt x="116" y="145"/>
                  <a:pt x="130" y="130"/>
                </a:cubicBezTo>
                <a:cubicBezTo>
                  <a:pt x="144" y="116"/>
                  <a:pt x="152" y="97"/>
                  <a:pt x="152" y="76"/>
                </a:cubicBezTo>
                <a:cubicBezTo>
                  <a:pt x="152" y="56"/>
                  <a:pt x="144" y="37"/>
                  <a:pt x="130" y="23"/>
                </a:cubicBezTo>
                <a:cubicBezTo>
                  <a:pt x="116" y="8"/>
                  <a:pt x="96" y="0"/>
                  <a:pt x="76" y="0"/>
                </a:cubicBezTo>
                <a:cubicBezTo>
                  <a:pt x="56" y="0"/>
                  <a:pt x="36" y="8"/>
                  <a:pt x="22" y="23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7"/>
                  <a:pt x="8" y="116"/>
                  <a:pt x="22" y="130"/>
                </a:cubicBezTo>
                <a:cubicBezTo>
                  <a:pt x="36" y="145"/>
                  <a:pt x="56" y="153"/>
                  <a:pt x="76" y="153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45" name="Freeform 39"/>
          <p:cNvSpPr>
            <a:spLocks noChangeArrowheads="1"/>
          </p:cNvSpPr>
          <p:nvPr/>
        </p:nvSpPr>
        <p:spPr bwMode="auto">
          <a:xfrm>
            <a:off x="8468640" y="3643039"/>
            <a:ext cx="50400" cy="50406"/>
          </a:xfrm>
          <a:custGeom>
            <a:avLst/>
            <a:gdLst>
              <a:gd name="T0" fmla="*/ 76 w 153"/>
              <a:gd name="T1" fmla="*/ 153 h 154"/>
              <a:gd name="T2" fmla="*/ 130 w 153"/>
              <a:gd name="T3" fmla="*/ 131 h 154"/>
              <a:gd name="T4" fmla="*/ 152 w 153"/>
              <a:gd name="T5" fmla="*/ 77 h 154"/>
              <a:gd name="T6" fmla="*/ 130 w 153"/>
              <a:gd name="T7" fmla="*/ 23 h 154"/>
              <a:gd name="T8" fmla="*/ 76 w 153"/>
              <a:gd name="T9" fmla="*/ 0 h 154"/>
              <a:gd name="T10" fmla="*/ 22 w 153"/>
              <a:gd name="T11" fmla="*/ 23 h 154"/>
              <a:gd name="T12" fmla="*/ 0 w 153"/>
              <a:gd name="T13" fmla="*/ 77 h 154"/>
              <a:gd name="T14" fmla="*/ 22 w 153"/>
              <a:gd name="T15" fmla="*/ 131 h 154"/>
              <a:gd name="T16" fmla="*/ 76 w 153"/>
              <a:gd name="T17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4">
                <a:moveTo>
                  <a:pt x="76" y="153"/>
                </a:moveTo>
                <a:cubicBezTo>
                  <a:pt x="96" y="153"/>
                  <a:pt x="115" y="145"/>
                  <a:pt x="130" y="131"/>
                </a:cubicBezTo>
                <a:cubicBezTo>
                  <a:pt x="144" y="116"/>
                  <a:pt x="152" y="97"/>
                  <a:pt x="152" y="77"/>
                </a:cubicBezTo>
                <a:cubicBezTo>
                  <a:pt x="152" y="57"/>
                  <a:pt x="144" y="37"/>
                  <a:pt x="130" y="23"/>
                </a:cubicBezTo>
                <a:cubicBezTo>
                  <a:pt x="115" y="9"/>
                  <a:pt x="96" y="0"/>
                  <a:pt x="76" y="0"/>
                </a:cubicBezTo>
                <a:cubicBezTo>
                  <a:pt x="55" y="0"/>
                  <a:pt x="36" y="9"/>
                  <a:pt x="22" y="23"/>
                </a:cubicBezTo>
                <a:cubicBezTo>
                  <a:pt x="8" y="37"/>
                  <a:pt x="0" y="57"/>
                  <a:pt x="0" y="77"/>
                </a:cubicBezTo>
                <a:cubicBezTo>
                  <a:pt x="0" y="97"/>
                  <a:pt x="8" y="116"/>
                  <a:pt x="22" y="131"/>
                </a:cubicBezTo>
                <a:cubicBezTo>
                  <a:pt x="36" y="145"/>
                  <a:pt x="55" y="153"/>
                  <a:pt x="76" y="153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46" name="Freeform 40"/>
          <p:cNvSpPr>
            <a:spLocks noChangeArrowheads="1"/>
          </p:cNvSpPr>
          <p:nvPr/>
        </p:nvSpPr>
        <p:spPr bwMode="auto">
          <a:xfrm>
            <a:off x="8468640" y="3643039"/>
            <a:ext cx="50400" cy="50406"/>
          </a:xfrm>
          <a:custGeom>
            <a:avLst/>
            <a:gdLst>
              <a:gd name="T0" fmla="*/ 76 w 153"/>
              <a:gd name="T1" fmla="*/ 153 h 154"/>
              <a:gd name="T2" fmla="*/ 130 w 153"/>
              <a:gd name="T3" fmla="*/ 131 h 154"/>
              <a:gd name="T4" fmla="*/ 152 w 153"/>
              <a:gd name="T5" fmla="*/ 77 h 154"/>
              <a:gd name="T6" fmla="*/ 130 w 153"/>
              <a:gd name="T7" fmla="*/ 23 h 154"/>
              <a:gd name="T8" fmla="*/ 76 w 153"/>
              <a:gd name="T9" fmla="*/ 0 h 154"/>
              <a:gd name="T10" fmla="*/ 22 w 153"/>
              <a:gd name="T11" fmla="*/ 23 h 154"/>
              <a:gd name="T12" fmla="*/ 0 w 153"/>
              <a:gd name="T13" fmla="*/ 77 h 154"/>
              <a:gd name="T14" fmla="*/ 22 w 153"/>
              <a:gd name="T15" fmla="*/ 131 h 154"/>
              <a:gd name="T16" fmla="*/ 76 w 153"/>
              <a:gd name="T17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4">
                <a:moveTo>
                  <a:pt x="76" y="153"/>
                </a:moveTo>
                <a:cubicBezTo>
                  <a:pt x="96" y="153"/>
                  <a:pt x="115" y="145"/>
                  <a:pt x="130" y="131"/>
                </a:cubicBezTo>
                <a:cubicBezTo>
                  <a:pt x="144" y="116"/>
                  <a:pt x="152" y="97"/>
                  <a:pt x="152" y="77"/>
                </a:cubicBezTo>
                <a:cubicBezTo>
                  <a:pt x="152" y="57"/>
                  <a:pt x="144" y="37"/>
                  <a:pt x="130" y="23"/>
                </a:cubicBezTo>
                <a:cubicBezTo>
                  <a:pt x="115" y="9"/>
                  <a:pt x="96" y="0"/>
                  <a:pt x="76" y="0"/>
                </a:cubicBezTo>
                <a:cubicBezTo>
                  <a:pt x="55" y="0"/>
                  <a:pt x="36" y="9"/>
                  <a:pt x="22" y="23"/>
                </a:cubicBezTo>
                <a:cubicBezTo>
                  <a:pt x="8" y="37"/>
                  <a:pt x="0" y="57"/>
                  <a:pt x="0" y="77"/>
                </a:cubicBezTo>
                <a:cubicBezTo>
                  <a:pt x="0" y="97"/>
                  <a:pt x="8" y="116"/>
                  <a:pt x="22" y="131"/>
                </a:cubicBezTo>
                <a:cubicBezTo>
                  <a:pt x="36" y="145"/>
                  <a:pt x="55" y="153"/>
                  <a:pt x="76" y="153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47" name="Freeform 41"/>
          <p:cNvSpPr>
            <a:spLocks noChangeArrowheads="1"/>
          </p:cNvSpPr>
          <p:nvPr/>
        </p:nvSpPr>
        <p:spPr bwMode="auto">
          <a:xfrm>
            <a:off x="8468640" y="3643039"/>
            <a:ext cx="50400" cy="50406"/>
          </a:xfrm>
          <a:custGeom>
            <a:avLst/>
            <a:gdLst>
              <a:gd name="T0" fmla="*/ 76 w 153"/>
              <a:gd name="T1" fmla="*/ 153 h 154"/>
              <a:gd name="T2" fmla="*/ 130 w 153"/>
              <a:gd name="T3" fmla="*/ 131 h 154"/>
              <a:gd name="T4" fmla="*/ 152 w 153"/>
              <a:gd name="T5" fmla="*/ 77 h 154"/>
              <a:gd name="T6" fmla="*/ 130 w 153"/>
              <a:gd name="T7" fmla="*/ 23 h 154"/>
              <a:gd name="T8" fmla="*/ 76 w 153"/>
              <a:gd name="T9" fmla="*/ 0 h 154"/>
              <a:gd name="T10" fmla="*/ 22 w 153"/>
              <a:gd name="T11" fmla="*/ 23 h 154"/>
              <a:gd name="T12" fmla="*/ 0 w 153"/>
              <a:gd name="T13" fmla="*/ 77 h 154"/>
              <a:gd name="T14" fmla="*/ 22 w 153"/>
              <a:gd name="T15" fmla="*/ 131 h 154"/>
              <a:gd name="T16" fmla="*/ 76 w 153"/>
              <a:gd name="T17" fmla="*/ 15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154">
                <a:moveTo>
                  <a:pt x="76" y="153"/>
                </a:moveTo>
                <a:cubicBezTo>
                  <a:pt x="96" y="153"/>
                  <a:pt x="115" y="145"/>
                  <a:pt x="130" y="131"/>
                </a:cubicBezTo>
                <a:cubicBezTo>
                  <a:pt x="144" y="116"/>
                  <a:pt x="152" y="97"/>
                  <a:pt x="152" y="77"/>
                </a:cubicBezTo>
                <a:cubicBezTo>
                  <a:pt x="152" y="57"/>
                  <a:pt x="144" y="37"/>
                  <a:pt x="130" y="23"/>
                </a:cubicBezTo>
                <a:cubicBezTo>
                  <a:pt x="115" y="9"/>
                  <a:pt x="96" y="0"/>
                  <a:pt x="76" y="0"/>
                </a:cubicBezTo>
                <a:cubicBezTo>
                  <a:pt x="55" y="0"/>
                  <a:pt x="36" y="9"/>
                  <a:pt x="22" y="23"/>
                </a:cubicBezTo>
                <a:cubicBezTo>
                  <a:pt x="8" y="37"/>
                  <a:pt x="0" y="57"/>
                  <a:pt x="0" y="77"/>
                </a:cubicBezTo>
                <a:cubicBezTo>
                  <a:pt x="0" y="97"/>
                  <a:pt x="8" y="116"/>
                  <a:pt x="22" y="131"/>
                </a:cubicBezTo>
                <a:cubicBezTo>
                  <a:pt x="36" y="145"/>
                  <a:pt x="55" y="153"/>
                  <a:pt x="76" y="153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48" name="Freeform 42"/>
          <p:cNvSpPr>
            <a:spLocks noChangeArrowheads="1"/>
          </p:cNvSpPr>
          <p:nvPr/>
        </p:nvSpPr>
        <p:spPr bwMode="auto">
          <a:xfrm>
            <a:off x="8530561" y="3745290"/>
            <a:ext cx="50400" cy="50405"/>
          </a:xfrm>
          <a:custGeom>
            <a:avLst/>
            <a:gdLst>
              <a:gd name="T0" fmla="*/ 77 w 154"/>
              <a:gd name="T1" fmla="*/ 152 h 153"/>
              <a:gd name="T2" fmla="*/ 131 w 154"/>
              <a:gd name="T3" fmla="*/ 130 h 153"/>
              <a:gd name="T4" fmla="*/ 153 w 154"/>
              <a:gd name="T5" fmla="*/ 76 h 153"/>
              <a:gd name="T6" fmla="*/ 131 w 154"/>
              <a:gd name="T7" fmla="*/ 22 h 153"/>
              <a:gd name="T8" fmla="*/ 77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7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7" y="152"/>
                </a:moveTo>
                <a:cubicBezTo>
                  <a:pt x="97" y="152"/>
                  <a:pt x="116" y="144"/>
                  <a:pt x="131" y="130"/>
                </a:cubicBezTo>
                <a:cubicBezTo>
                  <a:pt x="145" y="116"/>
                  <a:pt x="153" y="96"/>
                  <a:pt x="153" y="76"/>
                </a:cubicBezTo>
                <a:cubicBezTo>
                  <a:pt x="153" y="56"/>
                  <a:pt x="145" y="37"/>
                  <a:pt x="131" y="22"/>
                </a:cubicBezTo>
                <a:cubicBezTo>
                  <a:pt x="116" y="8"/>
                  <a:pt x="97" y="0"/>
                  <a:pt x="77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3" y="130"/>
                </a:cubicBezTo>
                <a:cubicBezTo>
                  <a:pt x="37" y="144"/>
                  <a:pt x="56" y="152"/>
                  <a:pt x="77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49" name="Freeform 43"/>
          <p:cNvSpPr>
            <a:spLocks noChangeArrowheads="1"/>
          </p:cNvSpPr>
          <p:nvPr/>
        </p:nvSpPr>
        <p:spPr bwMode="auto">
          <a:xfrm>
            <a:off x="8530561" y="3745290"/>
            <a:ext cx="50400" cy="50405"/>
          </a:xfrm>
          <a:custGeom>
            <a:avLst/>
            <a:gdLst>
              <a:gd name="T0" fmla="*/ 77 w 154"/>
              <a:gd name="T1" fmla="*/ 152 h 153"/>
              <a:gd name="T2" fmla="*/ 131 w 154"/>
              <a:gd name="T3" fmla="*/ 130 h 153"/>
              <a:gd name="T4" fmla="*/ 153 w 154"/>
              <a:gd name="T5" fmla="*/ 76 h 153"/>
              <a:gd name="T6" fmla="*/ 131 w 154"/>
              <a:gd name="T7" fmla="*/ 22 h 153"/>
              <a:gd name="T8" fmla="*/ 77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7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7" y="152"/>
                </a:moveTo>
                <a:cubicBezTo>
                  <a:pt x="97" y="152"/>
                  <a:pt x="116" y="144"/>
                  <a:pt x="131" y="130"/>
                </a:cubicBezTo>
                <a:cubicBezTo>
                  <a:pt x="145" y="116"/>
                  <a:pt x="153" y="96"/>
                  <a:pt x="153" y="76"/>
                </a:cubicBezTo>
                <a:cubicBezTo>
                  <a:pt x="153" y="56"/>
                  <a:pt x="145" y="37"/>
                  <a:pt x="131" y="22"/>
                </a:cubicBezTo>
                <a:cubicBezTo>
                  <a:pt x="116" y="8"/>
                  <a:pt x="97" y="0"/>
                  <a:pt x="77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3" y="130"/>
                </a:cubicBezTo>
                <a:cubicBezTo>
                  <a:pt x="37" y="144"/>
                  <a:pt x="56" y="152"/>
                  <a:pt x="77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50" name="Freeform 44"/>
          <p:cNvSpPr>
            <a:spLocks noChangeArrowheads="1"/>
          </p:cNvSpPr>
          <p:nvPr/>
        </p:nvSpPr>
        <p:spPr bwMode="auto">
          <a:xfrm>
            <a:off x="8530561" y="3745290"/>
            <a:ext cx="50400" cy="50405"/>
          </a:xfrm>
          <a:custGeom>
            <a:avLst/>
            <a:gdLst>
              <a:gd name="T0" fmla="*/ 77 w 154"/>
              <a:gd name="T1" fmla="*/ 152 h 153"/>
              <a:gd name="T2" fmla="*/ 131 w 154"/>
              <a:gd name="T3" fmla="*/ 130 h 153"/>
              <a:gd name="T4" fmla="*/ 153 w 154"/>
              <a:gd name="T5" fmla="*/ 76 h 153"/>
              <a:gd name="T6" fmla="*/ 131 w 154"/>
              <a:gd name="T7" fmla="*/ 22 h 153"/>
              <a:gd name="T8" fmla="*/ 77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7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7" y="152"/>
                </a:moveTo>
                <a:cubicBezTo>
                  <a:pt x="97" y="152"/>
                  <a:pt x="116" y="144"/>
                  <a:pt x="131" y="130"/>
                </a:cubicBezTo>
                <a:cubicBezTo>
                  <a:pt x="145" y="116"/>
                  <a:pt x="153" y="96"/>
                  <a:pt x="153" y="76"/>
                </a:cubicBezTo>
                <a:cubicBezTo>
                  <a:pt x="153" y="56"/>
                  <a:pt x="145" y="37"/>
                  <a:pt x="131" y="22"/>
                </a:cubicBezTo>
                <a:cubicBezTo>
                  <a:pt x="116" y="8"/>
                  <a:pt x="97" y="0"/>
                  <a:pt x="77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3" y="130"/>
                </a:cubicBezTo>
                <a:cubicBezTo>
                  <a:pt x="37" y="144"/>
                  <a:pt x="56" y="152"/>
                  <a:pt x="77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51" name="Freeform 45"/>
          <p:cNvSpPr>
            <a:spLocks noChangeArrowheads="1"/>
          </p:cNvSpPr>
          <p:nvPr/>
        </p:nvSpPr>
        <p:spPr bwMode="auto">
          <a:xfrm>
            <a:off x="8591041" y="3732329"/>
            <a:ext cx="50400" cy="50406"/>
          </a:xfrm>
          <a:custGeom>
            <a:avLst/>
            <a:gdLst>
              <a:gd name="T0" fmla="*/ 77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7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7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7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5"/>
                  <a:pt x="153" y="96"/>
                  <a:pt x="153" y="76"/>
                </a:cubicBezTo>
                <a:cubicBezTo>
                  <a:pt x="153" y="55"/>
                  <a:pt x="145" y="36"/>
                  <a:pt x="130" y="22"/>
                </a:cubicBezTo>
                <a:cubicBezTo>
                  <a:pt x="116" y="8"/>
                  <a:pt x="97" y="0"/>
                  <a:pt x="77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6"/>
                  <a:pt x="0" y="55"/>
                  <a:pt x="0" y="76"/>
                </a:cubicBezTo>
                <a:cubicBezTo>
                  <a:pt x="0" y="96"/>
                  <a:pt x="8" y="115"/>
                  <a:pt x="23" y="130"/>
                </a:cubicBezTo>
                <a:cubicBezTo>
                  <a:pt x="37" y="144"/>
                  <a:pt x="56" y="152"/>
                  <a:pt x="77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52" name="Freeform 46"/>
          <p:cNvSpPr>
            <a:spLocks noChangeArrowheads="1"/>
          </p:cNvSpPr>
          <p:nvPr/>
        </p:nvSpPr>
        <p:spPr bwMode="auto">
          <a:xfrm>
            <a:off x="8591041" y="3732329"/>
            <a:ext cx="50400" cy="50406"/>
          </a:xfrm>
          <a:custGeom>
            <a:avLst/>
            <a:gdLst>
              <a:gd name="T0" fmla="*/ 77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7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7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7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5"/>
                  <a:pt x="153" y="96"/>
                  <a:pt x="153" y="76"/>
                </a:cubicBezTo>
                <a:cubicBezTo>
                  <a:pt x="153" y="55"/>
                  <a:pt x="145" y="36"/>
                  <a:pt x="130" y="22"/>
                </a:cubicBezTo>
                <a:cubicBezTo>
                  <a:pt x="116" y="8"/>
                  <a:pt x="97" y="0"/>
                  <a:pt x="77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6"/>
                  <a:pt x="0" y="55"/>
                  <a:pt x="0" y="76"/>
                </a:cubicBezTo>
                <a:cubicBezTo>
                  <a:pt x="0" y="96"/>
                  <a:pt x="8" y="115"/>
                  <a:pt x="23" y="130"/>
                </a:cubicBezTo>
                <a:cubicBezTo>
                  <a:pt x="37" y="144"/>
                  <a:pt x="56" y="152"/>
                  <a:pt x="77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53" name="Freeform 47"/>
          <p:cNvSpPr>
            <a:spLocks noChangeArrowheads="1"/>
          </p:cNvSpPr>
          <p:nvPr/>
        </p:nvSpPr>
        <p:spPr bwMode="auto">
          <a:xfrm>
            <a:off x="8591041" y="3732329"/>
            <a:ext cx="50400" cy="50406"/>
          </a:xfrm>
          <a:custGeom>
            <a:avLst/>
            <a:gdLst>
              <a:gd name="T0" fmla="*/ 77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7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7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7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5"/>
                  <a:pt x="153" y="96"/>
                  <a:pt x="153" y="76"/>
                </a:cubicBezTo>
                <a:cubicBezTo>
                  <a:pt x="153" y="55"/>
                  <a:pt x="145" y="36"/>
                  <a:pt x="130" y="22"/>
                </a:cubicBezTo>
                <a:cubicBezTo>
                  <a:pt x="116" y="8"/>
                  <a:pt x="97" y="0"/>
                  <a:pt x="77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6"/>
                  <a:pt x="0" y="55"/>
                  <a:pt x="0" y="76"/>
                </a:cubicBezTo>
                <a:cubicBezTo>
                  <a:pt x="0" y="96"/>
                  <a:pt x="8" y="115"/>
                  <a:pt x="23" y="130"/>
                </a:cubicBezTo>
                <a:cubicBezTo>
                  <a:pt x="37" y="144"/>
                  <a:pt x="56" y="152"/>
                  <a:pt x="77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54" name="Freeform 48"/>
          <p:cNvSpPr>
            <a:spLocks noChangeArrowheads="1"/>
          </p:cNvSpPr>
          <p:nvPr/>
        </p:nvSpPr>
        <p:spPr bwMode="auto">
          <a:xfrm>
            <a:off x="8652960" y="3781294"/>
            <a:ext cx="50400" cy="50406"/>
          </a:xfrm>
          <a:custGeom>
            <a:avLst/>
            <a:gdLst>
              <a:gd name="T0" fmla="*/ 77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7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7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7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6"/>
                  <a:pt x="153" y="96"/>
                  <a:pt x="153" y="76"/>
                </a:cubicBezTo>
                <a:cubicBezTo>
                  <a:pt x="153" y="56"/>
                  <a:pt x="145" y="37"/>
                  <a:pt x="130" y="22"/>
                </a:cubicBezTo>
                <a:cubicBezTo>
                  <a:pt x="116" y="8"/>
                  <a:pt x="97" y="0"/>
                  <a:pt x="77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3" y="130"/>
                </a:cubicBezTo>
                <a:cubicBezTo>
                  <a:pt x="37" y="144"/>
                  <a:pt x="56" y="152"/>
                  <a:pt x="77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55" name="Freeform 49"/>
          <p:cNvSpPr>
            <a:spLocks noChangeArrowheads="1"/>
          </p:cNvSpPr>
          <p:nvPr/>
        </p:nvSpPr>
        <p:spPr bwMode="auto">
          <a:xfrm>
            <a:off x="8652960" y="3781294"/>
            <a:ext cx="50400" cy="50406"/>
          </a:xfrm>
          <a:custGeom>
            <a:avLst/>
            <a:gdLst>
              <a:gd name="T0" fmla="*/ 77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7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7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7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6"/>
                  <a:pt x="153" y="96"/>
                  <a:pt x="153" y="76"/>
                </a:cubicBezTo>
                <a:cubicBezTo>
                  <a:pt x="153" y="56"/>
                  <a:pt x="145" y="37"/>
                  <a:pt x="130" y="22"/>
                </a:cubicBezTo>
                <a:cubicBezTo>
                  <a:pt x="116" y="8"/>
                  <a:pt x="97" y="0"/>
                  <a:pt x="77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3" y="130"/>
                </a:cubicBezTo>
                <a:cubicBezTo>
                  <a:pt x="37" y="144"/>
                  <a:pt x="56" y="152"/>
                  <a:pt x="77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56" name="Freeform 50"/>
          <p:cNvSpPr>
            <a:spLocks noChangeArrowheads="1"/>
          </p:cNvSpPr>
          <p:nvPr/>
        </p:nvSpPr>
        <p:spPr bwMode="auto">
          <a:xfrm>
            <a:off x="8652960" y="3781294"/>
            <a:ext cx="50400" cy="50406"/>
          </a:xfrm>
          <a:custGeom>
            <a:avLst/>
            <a:gdLst>
              <a:gd name="T0" fmla="*/ 77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7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7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7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6"/>
                  <a:pt x="153" y="96"/>
                  <a:pt x="153" y="76"/>
                </a:cubicBezTo>
                <a:cubicBezTo>
                  <a:pt x="153" y="56"/>
                  <a:pt x="145" y="37"/>
                  <a:pt x="130" y="22"/>
                </a:cubicBezTo>
                <a:cubicBezTo>
                  <a:pt x="116" y="8"/>
                  <a:pt x="97" y="0"/>
                  <a:pt x="77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3" y="130"/>
                </a:cubicBezTo>
                <a:cubicBezTo>
                  <a:pt x="37" y="144"/>
                  <a:pt x="56" y="152"/>
                  <a:pt x="77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57" name="Freeform 51"/>
          <p:cNvSpPr>
            <a:spLocks noChangeArrowheads="1"/>
          </p:cNvSpPr>
          <p:nvPr/>
        </p:nvSpPr>
        <p:spPr bwMode="auto">
          <a:xfrm>
            <a:off x="8714881" y="3804336"/>
            <a:ext cx="50400" cy="50406"/>
          </a:xfrm>
          <a:custGeom>
            <a:avLst/>
            <a:gdLst>
              <a:gd name="T0" fmla="*/ 76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6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6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6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6"/>
                  <a:pt x="153" y="96"/>
                  <a:pt x="153" y="76"/>
                </a:cubicBezTo>
                <a:cubicBezTo>
                  <a:pt x="153" y="56"/>
                  <a:pt x="145" y="37"/>
                  <a:pt x="130" y="22"/>
                </a:cubicBezTo>
                <a:cubicBezTo>
                  <a:pt x="116" y="8"/>
                  <a:pt x="97" y="0"/>
                  <a:pt x="76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3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58" name="Freeform 52"/>
          <p:cNvSpPr>
            <a:spLocks noChangeArrowheads="1"/>
          </p:cNvSpPr>
          <p:nvPr/>
        </p:nvSpPr>
        <p:spPr bwMode="auto">
          <a:xfrm>
            <a:off x="8714881" y="3804336"/>
            <a:ext cx="50400" cy="50406"/>
          </a:xfrm>
          <a:custGeom>
            <a:avLst/>
            <a:gdLst>
              <a:gd name="T0" fmla="*/ 76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6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6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6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6"/>
                  <a:pt x="153" y="96"/>
                  <a:pt x="153" y="76"/>
                </a:cubicBezTo>
                <a:cubicBezTo>
                  <a:pt x="153" y="56"/>
                  <a:pt x="145" y="37"/>
                  <a:pt x="130" y="22"/>
                </a:cubicBezTo>
                <a:cubicBezTo>
                  <a:pt x="116" y="8"/>
                  <a:pt x="97" y="0"/>
                  <a:pt x="76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3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59" name="Freeform 53"/>
          <p:cNvSpPr>
            <a:spLocks noChangeArrowheads="1"/>
          </p:cNvSpPr>
          <p:nvPr/>
        </p:nvSpPr>
        <p:spPr bwMode="auto">
          <a:xfrm>
            <a:off x="8714881" y="3804336"/>
            <a:ext cx="50400" cy="50406"/>
          </a:xfrm>
          <a:custGeom>
            <a:avLst/>
            <a:gdLst>
              <a:gd name="T0" fmla="*/ 76 w 154"/>
              <a:gd name="T1" fmla="*/ 152 h 153"/>
              <a:gd name="T2" fmla="*/ 130 w 154"/>
              <a:gd name="T3" fmla="*/ 130 h 153"/>
              <a:gd name="T4" fmla="*/ 153 w 154"/>
              <a:gd name="T5" fmla="*/ 76 h 153"/>
              <a:gd name="T6" fmla="*/ 130 w 154"/>
              <a:gd name="T7" fmla="*/ 22 h 153"/>
              <a:gd name="T8" fmla="*/ 76 w 154"/>
              <a:gd name="T9" fmla="*/ 0 h 153"/>
              <a:gd name="T10" fmla="*/ 23 w 154"/>
              <a:gd name="T11" fmla="*/ 22 h 153"/>
              <a:gd name="T12" fmla="*/ 0 w 154"/>
              <a:gd name="T13" fmla="*/ 76 h 153"/>
              <a:gd name="T14" fmla="*/ 23 w 154"/>
              <a:gd name="T15" fmla="*/ 130 h 153"/>
              <a:gd name="T16" fmla="*/ 76 w 154"/>
              <a:gd name="T17" fmla="*/ 152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53">
                <a:moveTo>
                  <a:pt x="76" y="152"/>
                </a:moveTo>
                <a:cubicBezTo>
                  <a:pt x="97" y="152"/>
                  <a:pt x="116" y="144"/>
                  <a:pt x="130" y="130"/>
                </a:cubicBezTo>
                <a:cubicBezTo>
                  <a:pt x="145" y="116"/>
                  <a:pt x="153" y="96"/>
                  <a:pt x="153" y="76"/>
                </a:cubicBezTo>
                <a:cubicBezTo>
                  <a:pt x="153" y="56"/>
                  <a:pt x="145" y="37"/>
                  <a:pt x="130" y="22"/>
                </a:cubicBezTo>
                <a:cubicBezTo>
                  <a:pt x="116" y="8"/>
                  <a:pt x="97" y="0"/>
                  <a:pt x="76" y="0"/>
                </a:cubicBezTo>
                <a:cubicBezTo>
                  <a:pt x="56" y="0"/>
                  <a:pt x="37" y="8"/>
                  <a:pt x="23" y="22"/>
                </a:cubicBezTo>
                <a:cubicBezTo>
                  <a:pt x="8" y="37"/>
                  <a:pt x="0" y="56"/>
                  <a:pt x="0" y="76"/>
                </a:cubicBezTo>
                <a:cubicBezTo>
                  <a:pt x="0" y="96"/>
                  <a:pt x="8" y="116"/>
                  <a:pt x="23" y="130"/>
                </a:cubicBezTo>
                <a:cubicBezTo>
                  <a:pt x="37" y="144"/>
                  <a:pt x="56" y="152"/>
                  <a:pt x="76" y="15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60" name="Freeform 54"/>
          <p:cNvSpPr>
            <a:spLocks noChangeArrowheads="1"/>
          </p:cNvSpPr>
          <p:nvPr/>
        </p:nvSpPr>
        <p:spPr bwMode="auto">
          <a:xfrm>
            <a:off x="5224320" y="4023629"/>
            <a:ext cx="1440" cy="33124"/>
          </a:xfrm>
          <a:custGeom>
            <a:avLst/>
            <a:gdLst>
              <a:gd name="T0" fmla="*/ 0 w 1"/>
              <a:gd name="T1" fmla="*/ 102 h 103"/>
              <a:gd name="T2" fmla="*/ 0 w 1"/>
              <a:gd name="T3" fmla="*/ 0 h 103"/>
              <a:gd name="T4" fmla="*/ 0 w 1"/>
              <a:gd name="T5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3">
                <a:moveTo>
                  <a:pt x="0" y="102"/>
                </a:moveTo>
                <a:lnTo>
                  <a:pt x="0" y="0"/>
                </a:lnTo>
                <a:lnTo>
                  <a:pt x="0" y="10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61" name="Line 55"/>
          <p:cNvSpPr>
            <a:spLocks noChangeShapeType="1"/>
          </p:cNvSpPr>
          <p:nvPr/>
        </p:nvSpPr>
        <p:spPr bwMode="auto">
          <a:xfrm flipV="1">
            <a:off x="5224320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 flipV="1">
            <a:off x="5224320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63" name="Freeform 57"/>
          <p:cNvSpPr>
            <a:spLocks noChangeArrowheads="1"/>
          </p:cNvSpPr>
          <p:nvPr/>
        </p:nvSpPr>
        <p:spPr bwMode="auto">
          <a:xfrm>
            <a:off x="5224320" y="1230786"/>
            <a:ext cx="1440" cy="33123"/>
          </a:xfrm>
          <a:custGeom>
            <a:avLst/>
            <a:gdLst>
              <a:gd name="T0" fmla="*/ 0 w 1"/>
              <a:gd name="T1" fmla="*/ 0 h 103"/>
              <a:gd name="T2" fmla="*/ 0 w 1"/>
              <a:gd name="T3" fmla="*/ 102 h 103"/>
              <a:gd name="T4" fmla="*/ 0 w 1"/>
              <a:gd name="T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3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64" name="Line 58"/>
          <p:cNvSpPr>
            <a:spLocks noChangeShapeType="1"/>
          </p:cNvSpPr>
          <p:nvPr/>
        </p:nvSpPr>
        <p:spPr bwMode="auto">
          <a:xfrm>
            <a:off x="5224320" y="1230786"/>
            <a:ext cx="1440" cy="331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65" name="Line 59"/>
          <p:cNvSpPr>
            <a:spLocks noChangeShapeType="1"/>
          </p:cNvSpPr>
          <p:nvPr/>
        </p:nvSpPr>
        <p:spPr bwMode="auto">
          <a:xfrm>
            <a:off x="5224320" y="1230786"/>
            <a:ext cx="1440" cy="331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66" name="Freeform 60"/>
          <p:cNvSpPr>
            <a:spLocks noChangeArrowheads="1"/>
          </p:cNvSpPr>
          <p:nvPr/>
        </p:nvSpPr>
        <p:spPr bwMode="auto">
          <a:xfrm>
            <a:off x="5137920" y="4131640"/>
            <a:ext cx="63360" cy="8641"/>
          </a:xfrm>
          <a:custGeom>
            <a:avLst/>
            <a:gdLst>
              <a:gd name="T0" fmla="*/ 0 w 192"/>
              <a:gd name="T1" fmla="*/ 25 h 26"/>
              <a:gd name="T2" fmla="*/ 191 w 192"/>
              <a:gd name="T3" fmla="*/ 25 h 26"/>
              <a:gd name="T4" fmla="*/ 191 w 192"/>
              <a:gd name="T5" fmla="*/ 0 h 26"/>
              <a:gd name="T6" fmla="*/ 0 w 192"/>
              <a:gd name="T7" fmla="*/ 0 h 26"/>
              <a:gd name="T8" fmla="*/ 0 w 192"/>
              <a:gd name="T9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2" h="26">
                <a:moveTo>
                  <a:pt x="0" y="25"/>
                </a:moveTo>
                <a:lnTo>
                  <a:pt x="191" y="25"/>
                </a:lnTo>
                <a:lnTo>
                  <a:pt x="191" y="0"/>
                </a:lnTo>
                <a:lnTo>
                  <a:pt x="0" y="0"/>
                </a:lnTo>
                <a:lnTo>
                  <a:pt x="0" y="25"/>
                </a:lnTo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67" name="Freeform 61"/>
          <p:cNvSpPr>
            <a:spLocks noChangeArrowheads="1"/>
          </p:cNvSpPr>
          <p:nvPr/>
        </p:nvSpPr>
        <p:spPr bwMode="auto">
          <a:xfrm>
            <a:off x="5221441" y="4094196"/>
            <a:ext cx="43200" cy="73447"/>
          </a:xfrm>
          <a:custGeom>
            <a:avLst/>
            <a:gdLst>
              <a:gd name="T0" fmla="*/ 5 w 134"/>
              <a:gd name="T1" fmla="*/ 197 h 223"/>
              <a:gd name="T2" fmla="*/ 54 w 134"/>
              <a:gd name="T3" fmla="*/ 197 h 223"/>
              <a:gd name="T4" fmla="*/ 54 w 134"/>
              <a:gd name="T5" fmla="*/ 27 h 223"/>
              <a:gd name="T6" fmla="*/ 0 w 134"/>
              <a:gd name="T7" fmla="*/ 38 h 223"/>
              <a:gd name="T8" fmla="*/ 0 w 134"/>
              <a:gd name="T9" fmla="*/ 11 h 223"/>
              <a:gd name="T10" fmla="*/ 54 w 134"/>
              <a:gd name="T11" fmla="*/ 0 h 223"/>
              <a:gd name="T12" fmla="*/ 84 w 134"/>
              <a:gd name="T13" fmla="*/ 0 h 223"/>
              <a:gd name="T14" fmla="*/ 84 w 134"/>
              <a:gd name="T15" fmla="*/ 197 h 223"/>
              <a:gd name="T16" fmla="*/ 133 w 134"/>
              <a:gd name="T17" fmla="*/ 197 h 223"/>
              <a:gd name="T18" fmla="*/ 133 w 134"/>
              <a:gd name="T19" fmla="*/ 222 h 223"/>
              <a:gd name="T20" fmla="*/ 5 w 134"/>
              <a:gd name="T21" fmla="*/ 222 h 223"/>
              <a:gd name="T22" fmla="*/ 5 w 134"/>
              <a:gd name="T23" fmla="*/ 19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4" h="223">
                <a:moveTo>
                  <a:pt x="5" y="197"/>
                </a:moveTo>
                <a:lnTo>
                  <a:pt x="54" y="197"/>
                </a:lnTo>
                <a:lnTo>
                  <a:pt x="54" y="27"/>
                </a:lnTo>
                <a:lnTo>
                  <a:pt x="0" y="38"/>
                </a:lnTo>
                <a:lnTo>
                  <a:pt x="0" y="11"/>
                </a:lnTo>
                <a:lnTo>
                  <a:pt x="54" y="0"/>
                </a:lnTo>
                <a:lnTo>
                  <a:pt x="84" y="0"/>
                </a:lnTo>
                <a:lnTo>
                  <a:pt x="84" y="197"/>
                </a:lnTo>
                <a:lnTo>
                  <a:pt x="133" y="197"/>
                </a:lnTo>
                <a:lnTo>
                  <a:pt x="133" y="222"/>
                </a:lnTo>
                <a:lnTo>
                  <a:pt x="5" y="222"/>
                </a:lnTo>
                <a:lnTo>
                  <a:pt x="5" y="19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68" name="Freeform 62"/>
          <p:cNvSpPr>
            <a:spLocks noChangeArrowheads="1"/>
          </p:cNvSpPr>
          <p:nvPr/>
        </p:nvSpPr>
        <p:spPr bwMode="auto">
          <a:xfrm>
            <a:off x="5221441" y="4094196"/>
            <a:ext cx="43200" cy="73447"/>
          </a:xfrm>
          <a:custGeom>
            <a:avLst/>
            <a:gdLst>
              <a:gd name="T0" fmla="*/ 5 w 134"/>
              <a:gd name="T1" fmla="*/ 197 h 223"/>
              <a:gd name="T2" fmla="*/ 54 w 134"/>
              <a:gd name="T3" fmla="*/ 197 h 223"/>
              <a:gd name="T4" fmla="*/ 54 w 134"/>
              <a:gd name="T5" fmla="*/ 27 h 223"/>
              <a:gd name="T6" fmla="*/ 0 w 134"/>
              <a:gd name="T7" fmla="*/ 38 h 223"/>
              <a:gd name="T8" fmla="*/ 0 w 134"/>
              <a:gd name="T9" fmla="*/ 11 h 223"/>
              <a:gd name="T10" fmla="*/ 54 w 134"/>
              <a:gd name="T11" fmla="*/ 0 h 223"/>
              <a:gd name="T12" fmla="*/ 84 w 134"/>
              <a:gd name="T13" fmla="*/ 0 h 223"/>
              <a:gd name="T14" fmla="*/ 84 w 134"/>
              <a:gd name="T15" fmla="*/ 197 h 223"/>
              <a:gd name="T16" fmla="*/ 133 w 134"/>
              <a:gd name="T17" fmla="*/ 197 h 223"/>
              <a:gd name="T18" fmla="*/ 133 w 134"/>
              <a:gd name="T19" fmla="*/ 222 h 223"/>
              <a:gd name="T20" fmla="*/ 5 w 134"/>
              <a:gd name="T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4" h="223">
                <a:moveTo>
                  <a:pt x="5" y="197"/>
                </a:moveTo>
                <a:lnTo>
                  <a:pt x="54" y="197"/>
                </a:lnTo>
                <a:lnTo>
                  <a:pt x="54" y="27"/>
                </a:lnTo>
                <a:lnTo>
                  <a:pt x="0" y="38"/>
                </a:lnTo>
                <a:lnTo>
                  <a:pt x="0" y="11"/>
                </a:lnTo>
                <a:lnTo>
                  <a:pt x="54" y="0"/>
                </a:lnTo>
                <a:lnTo>
                  <a:pt x="84" y="0"/>
                </a:lnTo>
                <a:lnTo>
                  <a:pt x="84" y="197"/>
                </a:lnTo>
                <a:lnTo>
                  <a:pt x="133" y="197"/>
                </a:lnTo>
                <a:lnTo>
                  <a:pt x="133" y="222"/>
                </a:lnTo>
                <a:lnTo>
                  <a:pt x="5" y="222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69" name="Freeform 63"/>
          <p:cNvSpPr>
            <a:spLocks noChangeArrowheads="1"/>
          </p:cNvSpPr>
          <p:nvPr/>
        </p:nvSpPr>
        <p:spPr bwMode="auto">
          <a:xfrm>
            <a:off x="5280480" y="4092755"/>
            <a:ext cx="50400" cy="74888"/>
          </a:xfrm>
          <a:custGeom>
            <a:avLst/>
            <a:gdLst>
              <a:gd name="T0" fmla="*/ 77 w 154"/>
              <a:gd name="T1" fmla="*/ 24 h 231"/>
              <a:gd name="T2" fmla="*/ 42 w 154"/>
              <a:gd name="T3" fmla="*/ 47 h 231"/>
              <a:gd name="T4" fmla="*/ 30 w 154"/>
              <a:gd name="T5" fmla="*/ 115 h 231"/>
              <a:gd name="T6" fmla="*/ 42 w 154"/>
              <a:gd name="T7" fmla="*/ 184 h 231"/>
              <a:gd name="T8" fmla="*/ 77 w 154"/>
              <a:gd name="T9" fmla="*/ 207 h 231"/>
              <a:gd name="T10" fmla="*/ 112 w 154"/>
              <a:gd name="T11" fmla="*/ 184 h 231"/>
              <a:gd name="T12" fmla="*/ 123 w 154"/>
              <a:gd name="T13" fmla="*/ 115 h 231"/>
              <a:gd name="T14" fmla="*/ 112 w 154"/>
              <a:gd name="T15" fmla="*/ 47 h 231"/>
              <a:gd name="T16" fmla="*/ 77 w 154"/>
              <a:gd name="T17" fmla="*/ 24 h 231"/>
              <a:gd name="T18" fmla="*/ 77 w 154"/>
              <a:gd name="T19" fmla="*/ 0 h 231"/>
              <a:gd name="T20" fmla="*/ 134 w 154"/>
              <a:gd name="T21" fmla="*/ 29 h 231"/>
              <a:gd name="T22" fmla="*/ 153 w 154"/>
              <a:gd name="T23" fmla="*/ 115 h 231"/>
              <a:gd name="T24" fmla="*/ 134 w 154"/>
              <a:gd name="T25" fmla="*/ 201 h 231"/>
              <a:gd name="T26" fmla="*/ 77 w 154"/>
              <a:gd name="T27" fmla="*/ 230 h 231"/>
              <a:gd name="T28" fmla="*/ 20 w 154"/>
              <a:gd name="T29" fmla="*/ 201 h 231"/>
              <a:gd name="T30" fmla="*/ 0 w 154"/>
              <a:gd name="T31" fmla="*/ 115 h 231"/>
              <a:gd name="T32" fmla="*/ 20 w 154"/>
              <a:gd name="T33" fmla="*/ 29 h 231"/>
              <a:gd name="T34" fmla="*/ 77 w 154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31">
                <a:moveTo>
                  <a:pt x="77" y="24"/>
                </a:moveTo>
                <a:cubicBezTo>
                  <a:pt x="61" y="24"/>
                  <a:pt x="50" y="31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8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20" y="168"/>
                  <a:pt x="123" y="146"/>
                  <a:pt x="123" y="115"/>
                </a:cubicBezTo>
                <a:cubicBezTo>
                  <a:pt x="123" y="85"/>
                  <a:pt x="120" y="62"/>
                  <a:pt x="112" y="47"/>
                </a:cubicBezTo>
                <a:cubicBezTo>
                  <a:pt x="104" y="31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29"/>
                </a:cubicBezTo>
                <a:cubicBezTo>
                  <a:pt x="147" y="49"/>
                  <a:pt x="153" y="78"/>
                  <a:pt x="153" y="115"/>
                </a:cubicBezTo>
                <a:cubicBezTo>
                  <a:pt x="153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29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70" name="Freeform 64"/>
          <p:cNvSpPr>
            <a:spLocks noChangeArrowheads="1"/>
          </p:cNvSpPr>
          <p:nvPr/>
        </p:nvSpPr>
        <p:spPr bwMode="auto">
          <a:xfrm>
            <a:off x="5280480" y="4092755"/>
            <a:ext cx="50400" cy="74888"/>
          </a:xfrm>
          <a:custGeom>
            <a:avLst/>
            <a:gdLst>
              <a:gd name="T0" fmla="*/ 77 w 154"/>
              <a:gd name="T1" fmla="*/ 24 h 231"/>
              <a:gd name="T2" fmla="*/ 42 w 154"/>
              <a:gd name="T3" fmla="*/ 47 h 231"/>
              <a:gd name="T4" fmla="*/ 30 w 154"/>
              <a:gd name="T5" fmla="*/ 115 h 231"/>
              <a:gd name="T6" fmla="*/ 42 w 154"/>
              <a:gd name="T7" fmla="*/ 184 h 231"/>
              <a:gd name="T8" fmla="*/ 77 w 154"/>
              <a:gd name="T9" fmla="*/ 207 h 231"/>
              <a:gd name="T10" fmla="*/ 112 w 154"/>
              <a:gd name="T11" fmla="*/ 184 h 231"/>
              <a:gd name="T12" fmla="*/ 123 w 154"/>
              <a:gd name="T13" fmla="*/ 115 h 231"/>
              <a:gd name="T14" fmla="*/ 112 w 154"/>
              <a:gd name="T15" fmla="*/ 47 h 231"/>
              <a:gd name="T16" fmla="*/ 77 w 154"/>
              <a:gd name="T17" fmla="*/ 24 h 231"/>
              <a:gd name="T18" fmla="*/ 77 w 154"/>
              <a:gd name="T19" fmla="*/ 0 h 231"/>
              <a:gd name="T20" fmla="*/ 134 w 154"/>
              <a:gd name="T21" fmla="*/ 29 h 231"/>
              <a:gd name="T22" fmla="*/ 153 w 154"/>
              <a:gd name="T23" fmla="*/ 115 h 231"/>
              <a:gd name="T24" fmla="*/ 134 w 154"/>
              <a:gd name="T25" fmla="*/ 201 h 231"/>
              <a:gd name="T26" fmla="*/ 77 w 154"/>
              <a:gd name="T27" fmla="*/ 230 h 231"/>
              <a:gd name="T28" fmla="*/ 20 w 154"/>
              <a:gd name="T29" fmla="*/ 201 h 231"/>
              <a:gd name="T30" fmla="*/ 0 w 154"/>
              <a:gd name="T31" fmla="*/ 115 h 231"/>
              <a:gd name="T32" fmla="*/ 20 w 154"/>
              <a:gd name="T33" fmla="*/ 29 h 231"/>
              <a:gd name="T34" fmla="*/ 77 w 154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31">
                <a:moveTo>
                  <a:pt x="77" y="24"/>
                </a:moveTo>
                <a:cubicBezTo>
                  <a:pt x="61" y="24"/>
                  <a:pt x="50" y="31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8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20" y="168"/>
                  <a:pt x="123" y="146"/>
                  <a:pt x="123" y="115"/>
                </a:cubicBezTo>
                <a:cubicBezTo>
                  <a:pt x="123" y="85"/>
                  <a:pt x="120" y="62"/>
                  <a:pt x="112" y="47"/>
                </a:cubicBezTo>
                <a:cubicBezTo>
                  <a:pt x="104" y="31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29"/>
                </a:cubicBezTo>
                <a:cubicBezTo>
                  <a:pt x="147" y="49"/>
                  <a:pt x="153" y="78"/>
                  <a:pt x="153" y="115"/>
                </a:cubicBezTo>
                <a:cubicBezTo>
                  <a:pt x="153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29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1" name="Freeform 65"/>
          <p:cNvSpPr>
            <a:spLocks noChangeArrowheads="1"/>
          </p:cNvSpPr>
          <p:nvPr/>
        </p:nvSpPr>
        <p:spPr bwMode="auto">
          <a:xfrm>
            <a:off x="5840640" y="4023629"/>
            <a:ext cx="1440" cy="33124"/>
          </a:xfrm>
          <a:custGeom>
            <a:avLst/>
            <a:gdLst>
              <a:gd name="T0" fmla="*/ 0 w 1"/>
              <a:gd name="T1" fmla="*/ 102 h 103"/>
              <a:gd name="T2" fmla="*/ 0 w 1"/>
              <a:gd name="T3" fmla="*/ 0 h 103"/>
              <a:gd name="T4" fmla="*/ 0 w 1"/>
              <a:gd name="T5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3">
                <a:moveTo>
                  <a:pt x="0" y="102"/>
                </a:moveTo>
                <a:lnTo>
                  <a:pt x="0" y="0"/>
                </a:lnTo>
                <a:lnTo>
                  <a:pt x="0" y="10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72" name="Line 66"/>
          <p:cNvSpPr>
            <a:spLocks noChangeShapeType="1"/>
          </p:cNvSpPr>
          <p:nvPr/>
        </p:nvSpPr>
        <p:spPr bwMode="auto">
          <a:xfrm flipV="1">
            <a:off x="5840640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3" name="Line 67"/>
          <p:cNvSpPr>
            <a:spLocks noChangeShapeType="1"/>
          </p:cNvSpPr>
          <p:nvPr/>
        </p:nvSpPr>
        <p:spPr bwMode="auto">
          <a:xfrm flipV="1">
            <a:off x="5840640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4" name="Freeform 68"/>
          <p:cNvSpPr>
            <a:spLocks noChangeArrowheads="1"/>
          </p:cNvSpPr>
          <p:nvPr/>
        </p:nvSpPr>
        <p:spPr bwMode="auto">
          <a:xfrm>
            <a:off x="5840640" y="1230786"/>
            <a:ext cx="1440" cy="33123"/>
          </a:xfrm>
          <a:custGeom>
            <a:avLst/>
            <a:gdLst>
              <a:gd name="T0" fmla="*/ 0 w 1"/>
              <a:gd name="T1" fmla="*/ 0 h 103"/>
              <a:gd name="T2" fmla="*/ 0 w 1"/>
              <a:gd name="T3" fmla="*/ 102 h 103"/>
              <a:gd name="T4" fmla="*/ 0 w 1"/>
              <a:gd name="T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3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 w="9525" cap="flat">
            <a:solidFill>
              <a:srgbClr val="3465A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>
            <a:off x="5840640" y="1230786"/>
            <a:ext cx="1440" cy="331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6" name="Line 70"/>
          <p:cNvSpPr>
            <a:spLocks noChangeShapeType="1"/>
          </p:cNvSpPr>
          <p:nvPr/>
        </p:nvSpPr>
        <p:spPr bwMode="auto">
          <a:xfrm>
            <a:off x="5840640" y="1230786"/>
            <a:ext cx="1440" cy="331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7" name="Freeform 71"/>
          <p:cNvSpPr>
            <a:spLocks noChangeArrowheads="1"/>
          </p:cNvSpPr>
          <p:nvPr/>
        </p:nvSpPr>
        <p:spPr bwMode="auto">
          <a:xfrm>
            <a:off x="5821920" y="4092755"/>
            <a:ext cx="50400" cy="74888"/>
          </a:xfrm>
          <a:custGeom>
            <a:avLst/>
            <a:gdLst>
              <a:gd name="T0" fmla="*/ 77 w 155"/>
              <a:gd name="T1" fmla="*/ 24 h 231"/>
              <a:gd name="T2" fmla="*/ 42 w 155"/>
              <a:gd name="T3" fmla="*/ 47 h 231"/>
              <a:gd name="T4" fmla="*/ 31 w 155"/>
              <a:gd name="T5" fmla="*/ 115 h 231"/>
              <a:gd name="T6" fmla="*/ 42 w 155"/>
              <a:gd name="T7" fmla="*/ 184 h 231"/>
              <a:gd name="T8" fmla="*/ 77 w 155"/>
              <a:gd name="T9" fmla="*/ 207 h 231"/>
              <a:gd name="T10" fmla="*/ 112 w 155"/>
              <a:gd name="T11" fmla="*/ 184 h 231"/>
              <a:gd name="T12" fmla="*/ 124 w 155"/>
              <a:gd name="T13" fmla="*/ 115 h 231"/>
              <a:gd name="T14" fmla="*/ 112 w 155"/>
              <a:gd name="T15" fmla="*/ 47 h 231"/>
              <a:gd name="T16" fmla="*/ 77 w 155"/>
              <a:gd name="T17" fmla="*/ 24 h 231"/>
              <a:gd name="T18" fmla="*/ 77 w 155"/>
              <a:gd name="T19" fmla="*/ 0 h 231"/>
              <a:gd name="T20" fmla="*/ 134 w 155"/>
              <a:gd name="T21" fmla="*/ 29 h 231"/>
              <a:gd name="T22" fmla="*/ 154 w 155"/>
              <a:gd name="T23" fmla="*/ 115 h 231"/>
              <a:gd name="T24" fmla="*/ 134 w 155"/>
              <a:gd name="T25" fmla="*/ 201 h 231"/>
              <a:gd name="T26" fmla="*/ 77 w 155"/>
              <a:gd name="T27" fmla="*/ 230 h 231"/>
              <a:gd name="T28" fmla="*/ 20 w 155"/>
              <a:gd name="T29" fmla="*/ 201 h 231"/>
              <a:gd name="T30" fmla="*/ 0 w 155"/>
              <a:gd name="T31" fmla="*/ 115 h 231"/>
              <a:gd name="T32" fmla="*/ 20 w 155"/>
              <a:gd name="T33" fmla="*/ 29 h 231"/>
              <a:gd name="T34" fmla="*/ 77 w 155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1">
                <a:moveTo>
                  <a:pt x="77" y="24"/>
                </a:moveTo>
                <a:cubicBezTo>
                  <a:pt x="62" y="24"/>
                  <a:pt x="50" y="31"/>
                  <a:pt x="42" y="47"/>
                </a:cubicBezTo>
                <a:cubicBezTo>
                  <a:pt x="35" y="62"/>
                  <a:pt x="31" y="85"/>
                  <a:pt x="31" y="115"/>
                </a:cubicBezTo>
                <a:cubicBezTo>
                  <a:pt x="31" y="146"/>
                  <a:pt x="35" y="168"/>
                  <a:pt x="42" y="184"/>
                </a:cubicBezTo>
                <a:cubicBezTo>
                  <a:pt x="50" y="199"/>
                  <a:pt x="62" y="207"/>
                  <a:pt x="77" y="207"/>
                </a:cubicBezTo>
                <a:cubicBezTo>
                  <a:pt x="93" y="207"/>
                  <a:pt x="104" y="199"/>
                  <a:pt x="112" y="184"/>
                </a:cubicBezTo>
                <a:cubicBezTo>
                  <a:pt x="120" y="168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1"/>
                  <a:pt x="93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29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29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78" name="Freeform 72"/>
          <p:cNvSpPr>
            <a:spLocks noChangeArrowheads="1"/>
          </p:cNvSpPr>
          <p:nvPr/>
        </p:nvSpPr>
        <p:spPr bwMode="auto">
          <a:xfrm>
            <a:off x="5821920" y="4092755"/>
            <a:ext cx="50400" cy="74888"/>
          </a:xfrm>
          <a:custGeom>
            <a:avLst/>
            <a:gdLst>
              <a:gd name="T0" fmla="*/ 77 w 155"/>
              <a:gd name="T1" fmla="*/ 24 h 231"/>
              <a:gd name="T2" fmla="*/ 42 w 155"/>
              <a:gd name="T3" fmla="*/ 47 h 231"/>
              <a:gd name="T4" fmla="*/ 31 w 155"/>
              <a:gd name="T5" fmla="*/ 115 h 231"/>
              <a:gd name="T6" fmla="*/ 42 w 155"/>
              <a:gd name="T7" fmla="*/ 184 h 231"/>
              <a:gd name="T8" fmla="*/ 77 w 155"/>
              <a:gd name="T9" fmla="*/ 207 h 231"/>
              <a:gd name="T10" fmla="*/ 112 w 155"/>
              <a:gd name="T11" fmla="*/ 184 h 231"/>
              <a:gd name="T12" fmla="*/ 124 w 155"/>
              <a:gd name="T13" fmla="*/ 115 h 231"/>
              <a:gd name="T14" fmla="*/ 112 w 155"/>
              <a:gd name="T15" fmla="*/ 47 h 231"/>
              <a:gd name="T16" fmla="*/ 77 w 155"/>
              <a:gd name="T17" fmla="*/ 24 h 231"/>
              <a:gd name="T18" fmla="*/ 77 w 155"/>
              <a:gd name="T19" fmla="*/ 0 h 231"/>
              <a:gd name="T20" fmla="*/ 134 w 155"/>
              <a:gd name="T21" fmla="*/ 29 h 231"/>
              <a:gd name="T22" fmla="*/ 154 w 155"/>
              <a:gd name="T23" fmla="*/ 115 h 231"/>
              <a:gd name="T24" fmla="*/ 134 w 155"/>
              <a:gd name="T25" fmla="*/ 201 h 231"/>
              <a:gd name="T26" fmla="*/ 77 w 155"/>
              <a:gd name="T27" fmla="*/ 230 h 231"/>
              <a:gd name="T28" fmla="*/ 20 w 155"/>
              <a:gd name="T29" fmla="*/ 201 h 231"/>
              <a:gd name="T30" fmla="*/ 0 w 155"/>
              <a:gd name="T31" fmla="*/ 115 h 231"/>
              <a:gd name="T32" fmla="*/ 20 w 155"/>
              <a:gd name="T33" fmla="*/ 29 h 231"/>
              <a:gd name="T34" fmla="*/ 77 w 155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1">
                <a:moveTo>
                  <a:pt x="77" y="24"/>
                </a:moveTo>
                <a:cubicBezTo>
                  <a:pt x="62" y="24"/>
                  <a:pt x="50" y="31"/>
                  <a:pt x="42" y="47"/>
                </a:cubicBezTo>
                <a:cubicBezTo>
                  <a:pt x="35" y="62"/>
                  <a:pt x="31" y="85"/>
                  <a:pt x="31" y="115"/>
                </a:cubicBezTo>
                <a:cubicBezTo>
                  <a:pt x="31" y="146"/>
                  <a:pt x="35" y="168"/>
                  <a:pt x="42" y="184"/>
                </a:cubicBezTo>
                <a:cubicBezTo>
                  <a:pt x="50" y="199"/>
                  <a:pt x="62" y="207"/>
                  <a:pt x="77" y="207"/>
                </a:cubicBezTo>
                <a:cubicBezTo>
                  <a:pt x="93" y="207"/>
                  <a:pt x="104" y="199"/>
                  <a:pt x="112" y="184"/>
                </a:cubicBezTo>
                <a:cubicBezTo>
                  <a:pt x="120" y="168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1"/>
                  <a:pt x="93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29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29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79" name="Freeform 73"/>
          <p:cNvSpPr>
            <a:spLocks noChangeArrowheads="1"/>
          </p:cNvSpPr>
          <p:nvPr/>
        </p:nvSpPr>
        <p:spPr bwMode="auto">
          <a:xfrm>
            <a:off x="6456960" y="4023629"/>
            <a:ext cx="1440" cy="33124"/>
          </a:xfrm>
          <a:custGeom>
            <a:avLst/>
            <a:gdLst>
              <a:gd name="T0" fmla="*/ 0 w 1"/>
              <a:gd name="T1" fmla="*/ 102 h 103"/>
              <a:gd name="T2" fmla="*/ 0 w 1"/>
              <a:gd name="T3" fmla="*/ 0 h 103"/>
              <a:gd name="T4" fmla="*/ 0 w 1"/>
              <a:gd name="T5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3">
                <a:moveTo>
                  <a:pt x="0" y="102"/>
                </a:moveTo>
                <a:lnTo>
                  <a:pt x="0" y="0"/>
                </a:lnTo>
                <a:lnTo>
                  <a:pt x="0" y="10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80" name="Line 74"/>
          <p:cNvSpPr>
            <a:spLocks noChangeShapeType="1"/>
          </p:cNvSpPr>
          <p:nvPr/>
        </p:nvSpPr>
        <p:spPr bwMode="auto">
          <a:xfrm flipV="1">
            <a:off x="6456960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81" name="Line 75"/>
          <p:cNvSpPr>
            <a:spLocks noChangeShapeType="1"/>
          </p:cNvSpPr>
          <p:nvPr/>
        </p:nvSpPr>
        <p:spPr bwMode="auto">
          <a:xfrm flipV="1">
            <a:off x="6456960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82" name="Line 76"/>
          <p:cNvSpPr>
            <a:spLocks noChangeShapeType="1"/>
          </p:cNvSpPr>
          <p:nvPr/>
        </p:nvSpPr>
        <p:spPr bwMode="auto">
          <a:xfrm>
            <a:off x="6456960" y="1230786"/>
            <a:ext cx="1440" cy="331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83" name="Freeform 77"/>
          <p:cNvSpPr>
            <a:spLocks noChangeArrowheads="1"/>
          </p:cNvSpPr>
          <p:nvPr/>
        </p:nvSpPr>
        <p:spPr bwMode="auto">
          <a:xfrm>
            <a:off x="6413761" y="4094196"/>
            <a:ext cx="43200" cy="73447"/>
          </a:xfrm>
          <a:custGeom>
            <a:avLst/>
            <a:gdLst>
              <a:gd name="T0" fmla="*/ 4 w 133"/>
              <a:gd name="T1" fmla="*/ 197 h 223"/>
              <a:gd name="T2" fmla="*/ 53 w 133"/>
              <a:gd name="T3" fmla="*/ 197 h 223"/>
              <a:gd name="T4" fmla="*/ 53 w 133"/>
              <a:gd name="T5" fmla="*/ 27 h 223"/>
              <a:gd name="T6" fmla="*/ 0 w 133"/>
              <a:gd name="T7" fmla="*/ 38 h 223"/>
              <a:gd name="T8" fmla="*/ 0 w 133"/>
              <a:gd name="T9" fmla="*/ 11 h 223"/>
              <a:gd name="T10" fmla="*/ 53 w 133"/>
              <a:gd name="T11" fmla="*/ 0 h 223"/>
              <a:gd name="T12" fmla="*/ 83 w 133"/>
              <a:gd name="T13" fmla="*/ 0 h 223"/>
              <a:gd name="T14" fmla="*/ 83 w 133"/>
              <a:gd name="T15" fmla="*/ 197 h 223"/>
              <a:gd name="T16" fmla="*/ 132 w 133"/>
              <a:gd name="T17" fmla="*/ 197 h 223"/>
              <a:gd name="T18" fmla="*/ 132 w 133"/>
              <a:gd name="T19" fmla="*/ 222 h 223"/>
              <a:gd name="T20" fmla="*/ 4 w 133"/>
              <a:gd name="T21" fmla="*/ 222 h 223"/>
              <a:gd name="T22" fmla="*/ 4 w 133"/>
              <a:gd name="T23" fmla="*/ 19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223">
                <a:moveTo>
                  <a:pt x="4" y="197"/>
                </a:moveTo>
                <a:lnTo>
                  <a:pt x="53" y="197"/>
                </a:lnTo>
                <a:lnTo>
                  <a:pt x="53" y="27"/>
                </a:lnTo>
                <a:lnTo>
                  <a:pt x="0" y="38"/>
                </a:lnTo>
                <a:lnTo>
                  <a:pt x="0" y="11"/>
                </a:lnTo>
                <a:lnTo>
                  <a:pt x="53" y="0"/>
                </a:lnTo>
                <a:lnTo>
                  <a:pt x="83" y="0"/>
                </a:lnTo>
                <a:lnTo>
                  <a:pt x="83" y="197"/>
                </a:lnTo>
                <a:lnTo>
                  <a:pt x="132" y="197"/>
                </a:lnTo>
                <a:lnTo>
                  <a:pt x="132" y="222"/>
                </a:lnTo>
                <a:lnTo>
                  <a:pt x="4" y="222"/>
                </a:lnTo>
                <a:lnTo>
                  <a:pt x="4" y="19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84" name="Freeform 78"/>
          <p:cNvSpPr>
            <a:spLocks noChangeArrowheads="1"/>
          </p:cNvSpPr>
          <p:nvPr/>
        </p:nvSpPr>
        <p:spPr bwMode="auto">
          <a:xfrm>
            <a:off x="6413761" y="4094196"/>
            <a:ext cx="43200" cy="73447"/>
          </a:xfrm>
          <a:custGeom>
            <a:avLst/>
            <a:gdLst>
              <a:gd name="T0" fmla="*/ 4 w 133"/>
              <a:gd name="T1" fmla="*/ 197 h 223"/>
              <a:gd name="T2" fmla="*/ 53 w 133"/>
              <a:gd name="T3" fmla="*/ 197 h 223"/>
              <a:gd name="T4" fmla="*/ 53 w 133"/>
              <a:gd name="T5" fmla="*/ 27 h 223"/>
              <a:gd name="T6" fmla="*/ 0 w 133"/>
              <a:gd name="T7" fmla="*/ 38 h 223"/>
              <a:gd name="T8" fmla="*/ 0 w 133"/>
              <a:gd name="T9" fmla="*/ 11 h 223"/>
              <a:gd name="T10" fmla="*/ 53 w 133"/>
              <a:gd name="T11" fmla="*/ 0 h 223"/>
              <a:gd name="T12" fmla="*/ 83 w 133"/>
              <a:gd name="T13" fmla="*/ 0 h 223"/>
              <a:gd name="T14" fmla="*/ 83 w 133"/>
              <a:gd name="T15" fmla="*/ 197 h 223"/>
              <a:gd name="T16" fmla="*/ 132 w 133"/>
              <a:gd name="T17" fmla="*/ 197 h 223"/>
              <a:gd name="T18" fmla="*/ 132 w 133"/>
              <a:gd name="T19" fmla="*/ 222 h 223"/>
              <a:gd name="T20" fmla="*/ 4 w 133"/>
              <a:gd name="T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23">
                <a:moveTo>
                  <a:pt x="4" y="197"/>
                </a:moveTo>
                <a:lnTo>
                  <a:pt x="53" y="197"/>
                </a:lnTo>
                <a:lnTo>
                  <a:pt x="53" y="27"/>
                </a:lnTo>
                <a:lnTo>
                  <a:pt x="0" y="38"/>
                </a:lnTo>
                <a:lnTo>
                  <a:pt x="0" y="11"/>
                </a:lnTo>
                <a:lnTo>
                  <a:pt x="53" y="0"/>
                </a:lnTo>
                <a:lnTo>
                  <a:pt x="83" y="0"/>
                </a:lnTo>
                <a:lnTo>
                  <a:pt x="83" y="197"/>
                </a:lnTo>
                <a:lnTo>
                  <a:pt x="132" y="197"/>
                </a:lnTo>
                <a:lnTo>
                  <a:pt x="132" y="222"/>
                </a:lnTo>
                <a:lnTo>
                  <a:pt x="4" y="222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85" name="Freeform 79"/>
          <p:cNvSpPr>
            <a:spLocks noChangeArrowheads="1"/>
          </p:cNvSpPr>
          <p:nvPr/>
        </p:nvSpPr>
        <p:spPr bwMode="auto">
          <a:xfrm>
            <a:off x="6472800" y="4092755"/>
            <a:ext cx="50400" cy="74888"/>
          </a:xfrm>
          <a:custGeom>
            <a:avLst/>
            <a:gdLst>
              <a:gd name="T0" fmla="*/ 77 w 155"/>
              <a:gd name="T1" fmla="*/ 24 h 231"/>
              <a:gd name="T2" fmla="*/ 42 w 155"/>
              <a:gd name="T3" fmla="*/ 47 h 231"/>
              <a:gd name="T4" fmla="*/ 31 w 155"/>
              <a:gd name="T5" fmla="*/ 115 h 231"/>
              <a:gd name="T6" fmla="*/ 42 w 155"/>
              <a:gd name="T7" fmla="*/ 184 h 231"/>
              <a:gd name="T8" fmla="*/ 77 w 155"/>
              <a:gd name="T9" fmla="*/ 207 h 231"/>
              <a:gd name="T10" fmla="*/ 112 w 155"/>
              <a:gd name="T11" fmla="*/ 184 h 231"/>
              <a:gd name="T12" fmla="*/ 124 w 155"/>
              <a:gd name="T13" fmla="*/ 115 h 231"/>
              <a:gd name="T14" fmla="*/ 112 w 155"/>
              <a:gd name="T15" fmla="*/ 47 h 231"/>
              <a:gd name="T16" fmla="*/ 77 w 155"/>
              <a:gd name="T17" fmla="*/ 24 h 231"/>
              <a:gd name="T18" fmla="*/ 77 w 155"/>
              <a:gd name="T19" fmla="*/ 0 h 231"/>
              <a:gd name="T20" fmla="*/ 134 w 155"/>
              <a:gd name="T21" fmla="*/ 29 h 231"/>
              <a:gd name="T22" fmla="*/ 154 w 155"/>
              <a:gd name="T23" fmla="*/ 115 h 231"/>
              <a:gd name="T24" fmla="*/ 134 w 155"/>
              <a:gd name="T25" fmla="*/ 201 h 231"/>
              <a:gd name="T26" fmla="*/ 77 w 155"/>
              <a:gd name="T27" fmla="*/ 230 h 231"/>
              <a:gd name="T28" fmla="*/ 20 w 155"/>
              <a:gd name="T29" fmla="*/ 201 h 231"/>
              <a:gd name="T30" fmla="*/ 0 w 155"/>
              <a:gd name="T31" fmla="*/ 115 h 231"/>
              <a:gd name="T32" fmla="*/ 20 w 155"/>
              <a:gd name="T33" fmla="*/ 29 h 231"/>
              <a:gd name="T34" fmla="*/ 77 w 155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1">
                <a:moveTo>
                  <a:pt x="77" y="24"/>
                </a:moveTo>
                <a:cubicBezTo>
                  <a:pt x="62" y="24"/>
                  <a:pt x="50" y="31"/>
                  <a:pt x="42" y="47"/>
                </a:cubicBezTo>
                <a:cubicBezTo>
                  <a:pt x="34" y="62"/>
                  <a:pt x="31" y="85"/>
                  <a:pt x="31" y="115"/>
                </a:cubicBezTo>
                <a:cubicBezTo>
                  <a:pt x="31" y="146"/>
                  <a:pt x="34" y="168"/>
                  <a:pt x="42" y="184"/>
                </a:cubicBezTo>
                <a:cubicBezTo>
                  <a:pt x="50" y="199"/>
                  <a:pt x="62" y="207"/>
                  <a:pt x="77" y="207"/>
                </a:cubicBezTo>
                <a:cubicBezTo>
                  <a:pt x="93" y="207"/>
                  <a:pt x="104" y="199"/>
                  <a:pt x="112" y="184"/>
                </a:cubicBezTo>
                <a:cubicBezTo>
                  <a:pt x="120" y="168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1"/>
                  <a:pt x="93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29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29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86" name="Freeform 80"/>
          <p:cNvSpPr>
            <a:spLocks noChangeArrowheads="1"/>
          </p:cNvSpPr>
          <p:nvPr/>
        </p:nvSpPr>
        <p:spPr bwMode="auto">
          <a:xfrm>
            <a:off x="6472800" y="4092755"/>
            <a:ext cx="50400" cy="74888"/>
          </a:xfrm>
          <a:custGeom>
            <a:avLst/>
            <a:gdLst>
              <a:gd name="T0" fmla="*/ 77 w 155"/>
              <a:gd name="T1" fmla="*/ 24 h 231"/>
              <a:gd name="T2" fmla="*/ 42 w 155"/>
              <a:gd name="T3" fmla="*/ 47 h 231"/>
              <a:gd name="T4" fmla="*/ 31 w 155"/>
              <a:gd name="T5" fmla="*/ 115 h 231"/>
              <a:gd name="T6" fmla="*/ 42 w 155"/>
              <a:gd name="T7" fmla="*/ 184 h 231"/>
              <a:gd name="T8" fmla="*/ 77 w 155"/>
              <a:gd name="T9" fmla="*/ 207 h 231"/>
              <a:gd name="T10" fmla="*/ 112 w 155"/>
              <a:gd name="T11" fmla="*/ 184 h 231"/>
              <a:gd name="T12" fmla="*/ 124 w 155"/>
              <a:gd name="T13" fmla="*/ 115 h 231"/>
              <a:gd name="T14" fmla="*/ 112 w 155"/>
              <a:gd name="T15" fmla="*/ 47 h 231"/>
              <a:gd name="T16" fmla="*/ 77 w 155"/>
              <a:gd name="T17" fmla="*/ 24 h 231"/>
              <a:gd name="T18" fmla="*/ 77 w 155"/>
              <a:gd name="T19" fmla="*/ 0 h 231"/>
              <a:gd name="T20" fmla="*/ 134 w 155"/>
              <a:gd name="T21" fmla="*/ 29 h 231"/>
              <a:gd name="T22" fmla="*/ 154 w 155"/>
              <a:gd name="T23" fmla="*/ 115 h 231"/>
              <a:gd name="T24" fmla="*/ 134 w 155"/>
              <a:gd name="T25" fmla="*/ 201 h 231"/>
              <a:gd name="T26" fmla="*/ 77 w 155"/>
              <a:gd name="T27" fmla="*/ 230 h 231"/>
              <a:gd name="T28" fmla="*/ 20 w 155"/>
              <a:gd name="T29" fmla="*/ 201 h 231"/>
              <a:gd name="T30" fmla="*/ 0 w 155"/>
              <a:gd name="T31" fmla="*/ 115 h 231"/>
              <a:gd name="T32" fmla="*/ 20 w 155"/>
              <a:gd name="T33" fmla="*/ 29 h 231"/>
              <a:gd name="T34" fmla="*/ 77 w 155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1">
                <a:moveTo>
                  <a:pt x="77" y="24"/>
                </a:moveTo>
                <a:cubicBezTo>
                  <a:pt x="62" y="24"/>
                  <a:pt x="50" y="31"/>
                  <a:pt x="42" y="47"/>
                </a:cubicBezTo>
                <a:cubicBezTo>
                  <a:pt x="34" y="62"/>
                  <a:pt x="31" y="85"/>
                  <a:pt x="31" y="115"/>
                </a:cubicBezTo>
                <a:cubicBezTo>
                  <a:pt x="31" y="146"/>
                  <a:pt x="34" y="168"/>
                  <a:pt x="42" y="184"/>
                </a:cubicBezTo>
                <a:cubicBezTo>
                  <a:pt x="50" y="199"/>
                  <a:pt x="62" y="207"/>
                  <a:pt x="77" y="207"/>
                </a:cubicBezTo>
                <a:cubicBezTo>
                  <a:pt x="93" y="207"/>
                  <a:pt x="104" y="199"/>
                  <a:pt x="112" y="184"/>
                </a:cubicBezTo>
                <a:cubicBezTo>
                  <a:pt x="120" y="168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1"/>
                  <a:pt x="93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29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29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87" name="Freeform 81"/>
          <p:cNvSpPr>
            <a:spLocks noChangeArrowheads="1"/>
          </p:cNvSpPr>
          <p:nvPr/>
        </p:nvSpPr>
        <p:spPr bwMode="auto">
          <a:xfrm>
            <a:off x="7074721" y="4023629"/>
            <a:ext cx="1440" cy="33124"/>
          </a:xfrm>
          <a:custGeom>
            <a:avLst/>
            <a:gdLst>
              <a:gd name="T0" fmla="*/ 0 w 1"/>
              <a:gd name="T1" fmla="*/ 102 h 103"/>
              <a:gd name="T2" fmla="*/ 0 w 1"/>
              <a:gd name="T3" fmla="*/ 0 h 103"/>
              <a:gd name="T4" fmla="*/ 0 w 1"/>
              <a:gd name="T5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3">
                <a:moveTo>
                  <a:pt x="0" y="102"/>
                </a:moveTo>
                <a:lnTo>
                  <a:pt x="0" y="0"/>
                </a:lnTo>
                <a:lnTo>
                  <a:pt x="0" y="10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88" name="Line 82"/>
          <p:cNvSpPr>
            <a:spLocks noChangeShapeType="1"/>
          </p:cNvSpPr>
          <p:nvPr/>
        </p:nvSpPr>
        <p:spPr bwMode="auto">
          <a:xfrm flipV="1">
            <a:off x="7074721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89" name="Line 83"/>
          <p:cNvSpPr>
            <a:spLocks noChangeShapeType="1"/>
          </p:cNvSpPr>
          <p:nvPr/>
        </p:nvSpPr>
        <p:spPr bwMode="auto">
          <a:xfrm flipV="1">
            <a:off x="7074721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90" name="Line 84"/>
          <p:cNvSpPr>
            <a:spLocks noChangeShapeType="1"/>
          </p:cNvSpPr>
          <p:nvPr/>
        </p:nvSpPr>
        <p:spPr bwMode="auto">
          <a:xfrm>
            <a:off x="7074721" y="1230786"/>
            <a:ext cx="1440" cy="331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91" name="Freeform 85"/>
          <p:cNvSpPr>
            <a:spLocks noChangeArrowheads="1"/>
          </p:cNvSpPr>
          <p:nvPr/>
        </p:nvSpPr>
        <p:spPr bwMode="auto">
          <a:xfrm>
            <a:off x="7025761" y="4092756"/>
            <a:ext cx="46080" cy="73448"/>
          </a:xfrm>
          <a:custGeom>
            <a:avLst/>
            <a:gdLst>
              <a:gd name="T0" fmla="*/ 36 w 142"/>
              <a:gd name="T1" fmla="*/ 201 h 227"/>
              <a:gd name="T2" fmla="*/ 141 w 142"/>
              <a:gd name="T3" fmla="*/ 201 h 227"/>
              <a:gd name="T4" fmla="*/ 141 w 142"/>
              <a:gd name="T5" fmla="*/ 226 h 227"/>
              <a:gd name="T6" fmla="*/ 0 w 142"/>
              <a:gd name="T7" fmla="*/ 226 h 227"/>
              <a:gd name="T8" fmla="*/ 0 w 142"/>
              <a:gd name="T9" fmla="*/ 201 h 227"/>
              <a:gd name="T10" fmla="*/ 47 w 142"/>
              <a:gd name="T11" fmla="*/ 153 h 227"/>
              <a:gd name="T12" fmla="*/ 84 w 142"/>
              <a:gd name="T13" fmla="*/ 115 h 227"/>
              <a:gd name="T14" fmla="*/ 104 w 142"/>
              <a:gd name="T15" fmla="*/ 87 h 227"/>
              <a:gd name="T16" fmla="*/ 110 w 142"/>
              <a:gd name="T17" fmla="*/ 65 h 227"/>
              <a:gd name="T18" fmla="*/ 98 w 142"/>
              <a:gd name="T19" fmla="*/ 36 h 227"/>
              <a:gd name="T20" fmla="*/ 65 w 142"/>
              <a:gd name="T21" fmla="*/ 25 h 227"/>
              <a:gd name="T22" fmla="*/ 35 w 142"/>
              <a:gd name="T23" fmla="*/ 30 h 227"/>
              <a:gd name="T24" fmla="*/ 2 w 142"/>
              <a:gd name="T25" fmla="*/ 45 h 227"/>
              <a:gd name="T26" fmla="*/ 2 w 142"/>
              <a:gd name="T27" fmla="*/ 15 h 227"/>
              <a:gd name="T28" fmla="*/ 36 w 142"/>
              <a:gd name="T29" fmla="*/ 4 h 227"/>
              <a:gd name="T30" fmla="*/ 65 w 142"/>
              <a:gd name="T31" fmla="*/ 0 h 227"/>
              <a:gd name="T32" fmla="*/ 120 w 142"/>
              <a:gd name="T33" fmla="*/ 17 h 227"/>
              <a:gd name="T34" fmla="*/ 140 w 142"/>
              <a:gd name="T35" fmla="*/ 63 h 227"/>
              <a:gd name="T36" fmla="*/ 135 w 142"/>
              <a:gd name="T37" fmla="*/ 89 h 227"/>
              <a:gd name="T38" fmla="*/ 116 w 142"/>
              <a:gd name="T39" fmla="*/ 118 h 227"/>
              <a:gd name="T40" fmla="*/ 93 w 142"/>
              <a:gd name="T41" fmla="*/ 143 h 227"/>
              <a:gd name="T42" fmla="*/ 36 w 142"/>
              <a:gd name="T43" fmla="*/ 201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2" h="227">
                <a:moveTo>
                  <a:pt x="36" y="201"/>
                </a:moveTo>
                <a:lnTo>
                  <a:pt x="141" y="201"/>
                </a:lnTo>
                <a:lnTo>
                  <a:pt x="141" y="226"/>
                </a:lnTo>
                <a:lnTo>
                  <a:pt x="0" y="226"/>
                </a:lnTo>
                <a:lnTo>
                  <a:pt x="0" y="201"/>
                </a:lnTo>
                <a:cubicBezTo>
                  <a:pt x="12" y="189"/>
                  <a:pt x="27" y="173"/>
                  <a:pt x="47" y="153"/>
                </a:cubicBezTo>
                <a:cubicBezTo>
                  <a:pt x="67" y="133"/>
                  <a:pt x="79" y="121"/>
                  <a:pt x="84" y="115"/>
                </a:cubicBezTo>
                <a:cubicBezTo>
                  <a:pt x="94" y="104"/>
                  <a:pt x="100" y="95"/>
                  <a:pt x="104" y="87"/>
                </a:cubicBezTo>
                <a:cubicBezTo>
                  <a:pt x="108" y="80"/>
                  <a:pt x="110" y="72"/>
                  <a:pt x="110" y="65"/>
                </a:cubicBezTo>
                <a:cubicBezTo>
                  <a:pt x="110" y="53"/>
                  <a:pt x="106" y="44"/>
                  <a:pt x="98" y="36"/>
                </a:cubicBezTo>
                <a:cubicBezTo>
                  <a:pt x="89" y="29"/>
                  <a:pt x="78" y="25"/>
                  <a:pt x="65" y="25"/>
                </a:cubicBezTo>
                <a:cubicBezTo>
                  <a:pt x="56" y="25"/>
                  <a:pt x="46" y="27"/>
                  <a:pt x="35" y="30"/>
                </a:cubicBezTo>
                <a:cubicBezTo>
                  <a:pt x="25" y="33"/>
                  <a:pt x="14" y="38"/>
                  <a:pt x="2" y="45"/>
                </a:cubicBezTo>
                <a:lnTo>
                  <a:pt x="2" y="15"/>
                </a:lnTo>
                <a:cubicBezTo>
                  <a:pt x="14" y="10"/>
                  <a:pt x="25" y="6"/>
                  <a:pt x="36" y="4"/>
                </a:cubicBezTo>
                <a:cubicBezTo>
                  <a:pt x="46" y="1"/>
                  <a:pt x="56" y="0"/>
                  <a:pt x="65" y="0"/>
                </a:cubicBezTo>
                <a:cubicBezTo>
                  <a:pt x="88" y="0"/>
                  <a:pt x="106" y="6"/>
                  <a:pt x="120" y="17"/>
                </a:cubicBezTo>
                <a:cubicBezTo>
                  <a:pt x="133" y="29"/>
                  <a:pt x="140" y="44"/>
                  <a:pt x="140" y="63"/>
                </a:cubicBezTo>
                <a:cubicBezTo>
                  <a:pt x="140" y="72"/>
                  <a:pt x="138" y="81"/>
                  <a:pt x="135" y="89"/>
                </a:cubicBezTo>
                <a:cubicBezTo>
                  <a:pt x="132" y="97"/>
                  <a:pt x="125" y="107"/>
                  <a:pt x="116" y="118"/>
                </a:cubicBezTo>
                <a:cubicBezTo>
                  <a:pt x="114" y="121"/>
                  <a:pt x="106" y="129"/>
                  <a:pt x="93" y="143"/>
                </a:cubicBezTo>
                <a:cubicBezTo>
                  <a:pt x="79" y="157"/>
                  <a:pt x="61" y="176"/>
                  <a:pt x="36" y="201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92" name="Freeform 86"/>
          <p:cNvSpPr>
            <a:spLocks noChangeArrowheads="1"/>
          </p:cNvSpPr>
          <p:nvPr/>
        </p:nvSpPr>
        <p:spPr bwMode="auto">
          <a:xfrm>
            <a:off x="7025761" y="4092756"/>
            <a:ext cx="46080" cy="73448"/>
          </a:xfrm>
          <a:custGeom>
            <a:avLst/>
            <a:gdLst>
              <a:gd name="T0" fmla="*/ 36 w 142"/>
              <a:gd name="T1" fmla="*/ 201 h 227"/>
              <a:gd name="T2" fmla="*/ 141 w 142"/>
              <a:gd name="T3" fmla="*/ 201 h 227"/>
              <a:gd name="T4" fmla="*/ 141 w 142"/>
              <a:gd name="T5" fmla="*/ 226 h 227"/>
              <a:gd name="T6" fmla="*/ 0 w 142"/>
              <a:gd name="T7" fmla="*/ 226 h 227"/>
              <a:gd name="T8" fmla="*/ 0 w 142"/>
              <a:gd name="T9" fmla="*/ 201 h 227"/>
              <a:gd name="T10" fmla="*/ 47 w 142"/>
              <a:gd name="T11" fmla="*/ 153 h 227"/>
              <a:gd name="T12" fmla="*/ 84 w 142"/>
              <a:gd name="T13" fmla="*/ 115 h 227"/>
              <a:gd name="T14" fmla="*/ 104 w 142"/>
              <a:gd name="T15" fmla="*/ 87 h 227"/>
              <a:gd name="T16" fmla="*/ 110 w 142"/>
              <a:gd name="T17" fmla="*/ 65 h 227"/>
              <a:gd name="T18" fmla="*/ 98 w 142"/>
              <a:gd name="T19" fmla="*/ 36 h 227"/>
              <a:gd name="T20" fmla="*/ 65 w 142"/>
              <a:gd name="T21" fmla="*/ 25 h 227"/>
              <a:gd name="T22" fmla="*/ 35 w 142"/>
              <a:gd name="T23" fmla="*/ 30 h 227"/>
              <a:gd name="T24" fmla="*/ 2 w 142"/>
              <a:gd name="T25" fmla="*/ 45 h 227"/>
              <a:gd name="T26" fmla="*/ 2 w 142"/>
              <a:gd name="T27" fmla="*/ 15 h 227"/>
              <a:gd name="T28" fmla="*/ 36 w 142"/>
              <a:gd name="T29" fmla="*/ 4 h 227"/>
              <a:gd name="T30" fmla="*/ 65 w 142"/>
              <a:gd name="T31" fmla="*/ 0 h 227"/>
              <a:gd name="T32" fmla="*/ 120 w 142"/>
              <a:gd name="T33" fmla="*/ 17 h 227"/>
              <a:gd name="T34" fmla="*/ 140 w 142"/>
              <a:gd name="T35" fmla="*/ 63 h 227"/>
              <a:gd name="T36" fmla="*/ 135 w 142"/>
              <a:gd name="T37" fmla="*/ 89 h 227"/>
              <a:gd name="T38" fmla="*/ 116 w 142"/>
              <a:gd name="T39" fmla="*/ 118 h 227"/>
              <a:gd name="T40" fmla="*/ 93 w 142"/>
              <a:gd name="T41" fmla="*/ 143 h 227"/>
              <a:gd name="T42" fmla="*/ 36 w 142"/>
              <a:gd name="T43" fmla="*/ 201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2" h="227">
                <a:moveTo>
                  <a:pt x="36" y="201"/>
                </a:moveTo>
                <a:lnTo>
                  <a:pt x="141" y="201"/>
                </a:lnTo>
                <a:lnTo>
                  <a:pt x="141" y="226"/>
                </a:lnTo>
                <a:lnTo>
                  <a:pt x="0" y="226"/>
                </a:lnTo>
                <a:lnTo>
                  <a:pt x="0" y="201"/>
                </a:lnTo>
                <a:cubicBezTo>
                  <a:pt x="12" y="189"/>
                  <a:pt x="27" y="173"/>
                  <a:pt x="47" y="153"/>
                </a:cubicBezTo>
                <a:cubicBezTo>
                  <a:pt x="67" y="133"/>
                  <a:pt x="79" y="121"/>
                  <a:pt x="84" y="115"/>
                </a:cubicBezTo>
                <a:cubicBezTo>
                  <a:pt x="94" y="104"/>
                  <a:pt x="100" y="95"/>
                  <a:pt x="104" y="87"/>
                </a:cubicBezTo>
                <a:cubicBezTo>
                  <a:pt x="108" y="80"/>
                  <a:pt x="110" y="72"/>
                  <a:pt x="110" y="65"/>
                </a:cubicBezTo>
                <a:cubicBezTo>
                  <a:pt x="110" y="53"/>
                  <a:pt x="106" y="44"/>
                  <a:pt x="98" y="36"/>
                </a:cubicBezTo>
                <a:cubicBezTo>
                  <a:pt x="89" y="29"/>
                  <a:pt x="78" y="25"/>
                  <a:pt x="65" y="25"/>
                </a:cubicBezTo>
                <a:cubicBezTo>
                  <a:pt x="56" y="25"/>
                  <a:pt x="46" y="27"/>
                  <a:pt x="35" y="30"/>
                </a:cubicBezTo>
                <a:cubicBezTo>
                  <a:pt x="25" y="33"/>
                  <a:pt x="14" y="38"/>
                  <a:pt x="2" y="45"/>
                </a:cubicBezTo>
                <a:lnTo>
                  <a:pt x="2" y="15"/>
                </a:lnTo>
                <a:cubicBezTo>
                  <a:pt x="14" y="10"/>
                  <a:pt x="25" y="6"/>
                  <a:pt x="36" y="4"/>
                </a:cubicBezTo>
                <a:cubicBezTo>
                  <a:pt x="46" y="1"/>
                  <a:pt x="56" y="0"/>
                  <a:pt x="65" y="0"/>
                </a:cubicBezTo>
                <a:cubicBezTo>
                  <a:pt x="88" y="0"/>
                  <a:pt x="106" y="6"/>
                  <a:pt x="120" y="17"/>
                </a:cubicBezTo>
                <a:cubicBezTo>
                  <a:pt x="133" y="29"/>
                  <a:pt x="140" y="44"/>
                  <a:pt x="140" y="63"/>
                </a:cubicBezTo>
                <a:cubicBezTo>
                  <a:pt x="140" y="72"/>
                  <a:pt x="138" y="81"/>
                  <a:pt x="135" y="89"/>
                </a:cubicBezTo>
                <a:cubicBezTo>
                  <a:pt x="132" y="97"/>
                  <a:pt x="125" y="107"/>
                  <a:pt x="116" y="118"/>
                </a:cubicBezTo>
                <a:cubicBezTo>
                  <a:pt x="114" y="121"/>
                  <a:pt x="106" y="129"/>
                  <a:pt x="93" y="143"/>
                </a:cubicBezTo>
                <a:cubicBezTo>
                  <a:pt x="79" y="157"/>
                  <a:pt x="61" y="176"/>
                  <a:pt x="36" y="201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93" name="Freeform 87"/>
          <p:cNvSpPr>
            <a:spLocks noChangeArrowheads="1"/>
          </p:cNvSpPr>
          <p:nvPr/>
        </p:nvSpPr>
        <p:spPr bwMode="auto">
          <a:xfrm>
            <a:off x="7087681" y="4092755"/>
            <a:ext cx="50400" cy="74888"/>
          </a:xfrm>
          <a:custGeom>
            <a:avLst/>
            <a:gdLst>
              <a:gd name="T0" fmla="*/ 77 w 155"/>
              <a:gd name="T1" fmla="*/ 24 h 231"/>
              <a:gd name="T2" fmla="*/ 42 w 155"/>
              <a:gd name="T3" fmla="*/ 47 h 231"/>
              <a:gd name="T4" fmla="*/ 30 w 155"/>
              <a:gd name="T5" fmla="*/ 115 h 231"/>
              <a:gd name="T6" fmla="*/ 42 w 155"/>
              <a:gd name="T7" fmla="*/ 184 h 231"/>
              <a:gd name="T8" fmla="*/ 77 w 155"/>
              <a:gd name="T9" fmla="*/ 207 h 231"/>
              <a:gd name="T10" fmla="*/ 112 w 155"/>
              <a:gd name="T11" fmla="*/ 184 h 231"/>
              <a:gd name="T12" fmla="*/ 123 w 155"/>
              <a:gd name="T13" fmla="*/ 115 h 231"/>
              <a:gd name="T14" fmla="*/ 112 w 155"/>
              <a:gd name="T15" fmla="*/ 47 h 231"/>
              <a:gd name="T16" fmla="*/ 77 w 155"/>
              <a:gd name="T17" fmla="*/ 24 h 231"/>
              <a:gd name="T18" fmla="*/ 77 w 155"/>
              <a:gd name="T19" fmla="*/ 0 h 231"/>
              <a:gd name="T20" fmla="*/ 134 w 155"/>
              <a:gd name="T21" fmla="*/ 29 h 231"/>
              <a:gd name="T22" fmla="*/ 154 w 155"/>
              <a:gd name="T23" fmla="*/ 115 h 231"/>
              <a:gd name="T24" fmla="*/ 134 w 155"/>
              <a:gd name="T25" fmla="*/ 201 h 231"/>
              <a:gd name="T26" fmla="*/ 77 w 155"/>
              <a:gd name="T27" fmla="*/ 230 h 231"/>
              <a:gd name="T28" fmla="*/ 20 w 155"/>
              <a:gd name="T29" fmla="*/ 201 h 231"/>
              <a:gd name="T30" fmla="*/ 0 w 155"/>
              <a:gd name="T31" fmla="*/ 115 h 231"/>
              <a:gd name="T32" fmla="*/ 20 w 155"/>
              <a:gd name="T33" fmla="*/ 29 h 231"/>
              <a:gd name="T34" fmla="*/ 77 w 155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1">
                <a:moveTo>
                  <a:pt x="77" y="24"/>
                </a:moveTo>
                <a:cubicBezTo>
                  <a:pt x="61" y="24"/>
                  <a:pt x="50" y="31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8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20" y="168"/>
                  <a:pt x="123" y="146"/>
                  <a:pt x="123" y="115"/>
                </a:cubicBezTo>
                <a:cubicBezTo>
                  <a:pt x="123" y="85"/>
                  <a:pt x="120" y="62"/>
                  <a:pt x="112" y="47"/>
                </a:cubicBezTo>
                <a:cubicBezTo>
                  <a:pt x="104" y="31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29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6" y="181"/>
                  <a:pt x="0" y="153"/>
                  <a:pt x="0" y="115"/>
                </a:cubicBezTo>
                <a:cubicBezTo>
                  <a:pt x="0" y="78"/>
                  <a:pt x="6" y="49"/>
                  <a:pt x="20" y="29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94" name="Freeform 88"/>
          <p:cNvSpPr>
            <a:spLocks noChangeArrowheads="1"/>
          </p:cNvSpPr>
          <p:nvPr/>
        </p:nvSpPr>
        <p:spPr bwMode="auto">
          <a:xfrm>
            <a:off x="7087681" y="4092755"/>
            <a:ext cx="50400" cy="74888"/>
          </a:xfrm>
          <a:custGeom>
            <a:avLst/>
            <a:gdLst>
              <a:gd name="T0" fmla="*/ 77 w 155"/>
              <a:gd name="T1" fmla="*/ 24 h 231"/>
              <a:gd name="T2" fmla="*/ 42 w 155"/>
              <a:gd name="T3" fmla="*/ 47 h 231"/>
              <a:gd name="T4" fmla="*/ 30 w 155"/>
              <a:gd name="T5" fmla="*/ 115 h 231"/>
              <a:gd name="T6" fmla="*/ 42 w 155"/>
              <a:gd name="T7" fmla="*/ 184 h 231"/>
              <a:gd name="T8" fmla="*/ 77 w 155"/>
              <a:gd name="T9" fmla="*/ 207 h 231"/>
              <a:gd name="T10" fmla="*/ 112 w 155"/>
              <a:gd name="T11" fmla="*/ 184 h 231"/>
              <a:gd name="T12" fmla="*/ 123 w 155"/>
              <a:gd name="T13" fmla="*/ 115 h 231"/>
              <a:gd name="T14" fmla="*/ 112 w 155"/>
              <a:gd name="T15" fmla="*/ 47 h 231"/>
              <a:gd name="T16" fmla="*/ 77 w 155"/>
              <a:gd name="T17" fmla="*/ 24 h 231"/>
              <a:gd name="T18" fmla="*/ 77 w 155"/>
              <a:gd name="T19" fmla="*/ 0 h 231"/>
              <a:gd name="T20" fmla="*/ 134 w 155"/>
              <a:gd name="T21" fmla="*/ 29 h 231"/>
              <a:gd name="T22" fmla="*/ 154 w 155"/>
              <a:gd name="T23" fmla="*/ 115 h 231"/>
              <a:gd name="T24" fmla="*/ 134 w 155"/>
              <a:gd name="T25" fmla="*/ 201 h 231"/>
              <a:gd name="T26" fmla="*/ 77 w 155"/>
              <a:gd name="T27" fmla="*/ 230 h 231"/>
              <a:gd name="T28" fmla="*/ 20 w 155"/>
              <a:gd name="T29" fmla="*/ 201 h 231"/>
              <a:gd name="T30" fmla="*/ 0 w 155"/>
              <a:gd name="T31" fmla="*/ 115 h 231"/>
              <a:gd name="T32" fmla="*/ 20 w 155"/>
              <a:gd name="T33" fmla="*/ 29 h 231"/>
              <a:gd name="T34" fmla="*/ 77 w 155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1">
                <a:moveTo>
                  <a:pt x="77" y="24"/>
                </a:moveTo>
                <a:cubicBezTo>
                  <a:pt x="61" y="24"/>
                  <a:pt x="50" y="31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8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20" y="168"/>
                  <a:pt x="123" y="146"/>
                  <a:pt x="123" y="115"/>
                </a:cubicBezTo>
                <a:cubicBezTo>
                  <a:pt x="123" y="85"/>
                  <a:pt x="120" y="62"/>
                  <a:pt x="112" y="47"/>
                </a:cubicBezTo>
                <a:cubicBezTo>
                  <a:pt x="104" y="31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29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6" y="181"/>
                  <a:pt x="0" y="153"/>
                  <a:pt x="0" y="115"/>
                </a:cubicBezTo>
                <a:cubicBezTo>
                  <a:pt x="0" y="78"/>
                  <a:pt x="6" y="49"/>
                  <a:pt x="20" y="29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95" name="Freeform 89"/>
          <p:cNvSpPr>
            <a:spLocks noChangeArrowheads="1"/>
          </p:cNvSpPr>
          <p:nvPr/>
        </p:nvSpPr>
        <p:spPr bwMode="auto">
          <a:xfrm>
            <a:off x="7691041" y="4023629"/>
            <a:ext cx="1440" cy="33124"/>
          </a:xfrm>
          <a:custGeom>
            <a:avLst/>
            <a:gdLst>
              <a:gd name="T0" fmla="*/ 0 w 1"/>
              <a:gd name="T1" fmla="*/ 102 h 103"/>
              <a:gd name="T2" fmla="*/ 0 w 1"/>
              <a:gd name="T3" fmla="*/ 0 h 103"/>
              <a:gd name="T4" fmla="*/ 0 w 1"/>
              <a:gd name="T5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3">
                <a:moveTo>
                  <a:pt x="0" y="102"/>
                </a:moveTo>
                <a:lnTo>
                  <a:pt x="0" y="0"/>
                </a:lnTo>
                <a:lnTo>
                  <a:pt x="0" y="10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96" name="Line 90"/>
          <p:cNvSpPr>
            <a:spLocks noChangeShapeType="1"/>
          </p:cNvSpPr>
          <p:nvPr/>
        </p:nvSpPr>
        <p:spPr bwMode="auto">
          <a:xfrm flipV="1">
            <a:off x="7691041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97" name="Line 91"/>
          <p:cNvSpPr>
            <a:spLocks noChangeShapeType="1"/>
          </p:cNvSpPr>
          <p:nvPr/>
        </p:nvSpPr>
        <p:spPr bwMode="auto">
          <a:xfrm flipV="1">
            <a:off x="7691041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98" name="Line 92"/>
          <p:cNvSpPr>
            <a:spLocks noChangeShapeType="1"/>
          </p:cNvSpPr>
          <p:nvPr/>
        </p:nvSpPr>
        <p:spPr bwMode="auto">
          <a:xfrm>
            <a:off x="7691041" y="1230786"/>
            <a:ext cx="1440" cy="331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99" name="Freeform 93"/>
          <p:cNvSpPr>
            <a:spLocks noChangeArrowheads="1"/>
          </p:cNvSpPr>
          <p:nvPr/>
        </p:nvSpPr>
        <p:spPr bwMode="auto">
          <a:xfrm>
            <a:off x="7642081" y="4092755"/>
            <a:ext cx="47520" cy="74888"/>
          </a:xfrm>
          <a:custGeom>
            <a:avLst/>
            <a:gdLst>
              <a:gd name="T0" fmla="*/ 100 w 147"/>
              <a:gd name="T1" fmla="*/ 106 h 231"/>
              <a:gd name="T2" fmla="*/ 134 w 147"/>
              <a:gd name="T3" fmla="*/ 126 h 231"/>
              <a:gd name="T4" fmla="*/ 146 w 147"/>
              <a:gd name="T5" fmla="*/ 161 h 231"/>
              <a:gd name="T6" fmla="*/ 123 w 147"/>
              <a:gd name="T7" fmla="*/ 212 h 231"/>
              <a:gd name="T8" fmla="*/ 59 w 147"/>
              <a:gd name="T9" fmla="*/ 230 h 231"/>
              <a:gd name="T10" fmla="*/ 30 w 147"/>
              <a:gd name="T11" fmla="*/ 228 h 231"/>
              <a:gd name="T12" fmla="*/ 0 w 147"/>
              <a:gd name="T13" fmla="*/ 219 h 231"/>
              <a:gd name="T14" fmla="*/ 0 w 147"/>
              <a:gd name="T15" fmla="*/ 190 h 231"/>
              <a:gd name="T16" fmla="*/ 27 w 147"/>
              <a:gd name="T17" fmla="*/ 201 h 231"/>
              <a:gd name="T18" fmla="*/ 58 w 147"/>
              <a:gd name="T19" fmla="*/ 205 h 231"/>
              <a:gd name="T20" fmla="*/ 101 w 147"/>
              <a:gd name="T21" fmla="*/ 194 h 231"/>
              <a:gd name="T22" fmla="*/ 116 w 147"/>
              <a:gd name="T23" fmla="*/ 161 h 231"/>
              <a:gd name="T24" fmla="*/ 102 w 147"/>
              <a:gd name="T25" fmla="*/ 131 h 231"/>
              <a:gd name="T26" fmla="*/ 64 w 147"/>
              <a:gd name="T27" fmla="*/ 120 h 231"/>
              <a:gd name="T28" fmla="*/ 38 w 147"/>
              <a:gd name="T29" fmla="*/ 120 h 231"/>
              <a:gd name="T30" fmla="*/ 38 w 147"/>
              <a:gd name="T31" fmla="*/ 95 h 231"/>
              <a:gd name="T32" fmla="*/ 65 w 147"/>
              <a:gd name="T33" fmla="*/ 95 h 231"/>
              <a:gd name="T34" fmla="*/ 99 w 147"/>
              <a:gd name="T35" fmla="*/ 86 h 231"/>
              <a:gd name="T36" fmla="*/ 111 w 147"/>
              <a:gd name="T37" fmla="*/ 61 h 231"/>
              <a:gd name="T38" fmla="*/ 99 w 147"/>
              <a:gd name="T39" fmla="*/ 34 h 231"/>
              <a:gd name="T40" fmla="*/ 64 w 147"/>
              <a:gd name="T41" fmla="*/ 25 h 231"/>
              <a:gd name="T42" fmla="*/ 38 w 147"/>
              <a:gd name="T43" fmla="*/ 28 h 231"/>
              <a:gd name="T44" fmla="*/ 7 w 147"/>
              <a:gd name="T45" fmla="*/ 36 h 231"/>
              <a:gd name="T46" fmla="*/ 7 w 147"/>
              <a:gd name="T47" fmla="*/ 9 h 231"/>
              <a:gd name="T48" fmla="*/ 39 w 147"/>
              <a:gd name="T49" fmla="*/ 2 h 231"/>
              <a:gd name="T50" fmla="*/ 67 w 147"/>
              <a:gd name="T51" fmla="*/ 0 h 231"/>
              <a:gd name="T52" fmla="*/ 121 w 147"/>
              <a:gd name="T53" fmla="*/ 16 h 231"/>
              <a:gd name="T54" fmla="*/ 141 w 147"/>
              <a:gd name="T55" fmla="*/ 57 h 231"/>
              <a:gd name="T56" fmla="*/ 130 w 147"/>
              <a:gd name="T57" fmla="*/ 89 h 231"/>
              <a:gd name="T58" fmla="*/ 100 w 147"/>
              <a:gd name="T59" fmla="*/ 10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7" h="231">
                <a:moveTo>
                  <a:pt x="100" y="106"/>
                </a:moveTo>
                <a:cubicBezTo>
                  <a:pt x="115" y="109"/>
                  <a:pt x="126" y="116"/>
                  <a:pt x="134" y="126"/>
                </a:cubicBezTo>
                <a:cubicBezTo>
                  <a:pt x="142" y="135"/>
                  <a:pt x="146" y="147"/>
                  <a:pt x="146" y="161"/>
                </a:cubicBezTo>
                <a:cubicBezTo>
                  <a:pt x="146" y="183"/>
                  <a:pt x="139" y="200"/>
                  <a:pt x="123" y="212"/>
                </a:cubicBezTo>
                <a:cubicBezTo>
                  <a:pt x="108" y="224"/>
                  <a:pt x="87" y="230"/>
                  <a:pt x="59" y="230"/>
                </a:cubicBezTo>
                <a:cubicBezTo>
                  <a:pt x="50" y="230"/>
                  <a:pt x="40" y="230"/>
                  <a:pt x="30" y="228"/>
                </a:cubicBezTo>
                <a:cubicBezTo>
                  <a:pt x="20" y="226"/>
                  <a:pt x="10" y="223"/>
                  <a:pt x="0" y="219"/>
                </a:cubicBezTo>
                <a:lnTo>
                  <a:pt x="0" y="190"/>
                </a:lnTo>
                <a:cubicBezTo>
                  <a:pt x="8" y="195"/>
                  <a:pt x="17" y="199"/>
                  <a:pt x="27" y="201"/>
                </a:cubicBezTo>
                <a:cubicBezTo>
                  <a:pt x="37" y="204"/>
                  <a:pt x="48" y="205"/>
                  <a:pt x="58" y="205"/>
                </a:cubicBezTo>
                <a:cubicBezTo>
                  <a:pt x="77" y="205"/>
                  <a:pt x="91" y="201"/>
                  <a:pt x="101" y="194"/>
                </a:cubicBezTo>
                <a:cubicBezTo>
                  <a:pt x="111" y="187"/>
                  <a:pt x="116" y="176"/>
                  <a:pt x="116" y="161"/>
                </a:cubicBezTo>
                <a:cubicBezTo>
                  <a:pt x="116" y="148"/>
                  <a:pt x="112" y="138"/>
                  <a:pt x="102" y="131"/>
                </a:cubicBezTo>
                <a:cubicBezTo>
                  <a:pt x="93" y="123"/>
                  <a:pt x="80" y="120"/>
                  <a:pt x="64" y="120"/>
                </a:cubicBezTo>
                <a:lnTo>
                  <a:pt x="38" y="120"/>
                </a:lnTo>
                <a:lnTo>
                  <a:pt x="38" y="95"/>
                </a:lnTo>
                <a:lnTo>
                  <a:pt x="65" y="95"/>
                </a:lnTo>
                <a:cubicBezTo>
                  <a:pt x="80" y="95"/>
                  <a:pt x="91" y="92"/>
                  <a:pt x="99" y="86"/>
                </a:cubicBezTo>
                <a:cubicBezTo>
                  <a:pt x="107" y="80"/>
                  <a:pt x="111" y="72"/>
                  <a:pt x="111" y="61"/>
                </a:cubicBezTo>
                <a:cubicBezTo>
                  <a:pt x="111" y="49"/>
                  <a:pt x="107" y="40"/>
                  <a:pt x="99" y="34"/>
                </a:cubicBezTo>
                <a:cubicBezTo>
                  <a:pt x="91" y="28"/>
                  <a:pt x="79" y="25"/>
                  <a:pt x="64" y="25"/>
                </a:cubicBezTo>
                <a:cubicBezTo>
                  <a:pt x="56" y="25"/>
                  <a:pt x="47" y="26"/>
                  <a:pt x="38" y="28"/>
                </a:cubicBezTo>
                <a:cubicBezTo>
                  <a:pt x="28" y="30"/>
                  <a:pt x="18" y="32"/>
                  <a:pt x="7" y="36"/>
                </a:cubicBezTo>
                <a:lnTo>
                  <a:pt x="7" y="9"/>
                </a:lnTo>
                <a:cubicBezTo>
                  <a:pt x="18" y="6"/>
                  <a:pt x="29" y="4"/>
                  <a:pt x="39" y="2"/>
                </a:cubicBezTo>
                <a:cubicBezTo>
                  <a:pt x="49" y="1"/>
                  <a:pt x="58" y="0"/>
                  <a:pt x="67" y="0"/>
                </a:cubicBezTo>
                <a:cubicBezTo>
                  <a:pt x="90" y="0"/>
                  <a:pt x="108" y="5"/>
                  <a:pt x="121" y="16"/>
                </a:cubicBezTo>
                <a:cubicBezTo>
                  <a:pt x="134" y="26"/>
                  <a:pt x="141" y="40"/>
                  <a:pt x="141" y="57"/>
                </a:cubicBezTo>
                <a:cubicBezTo>
                  <a:pt x="141" y="70"/>
                  <a:pt x="137" y="80"/>
                  <a:pt x="130" y="89"/>
                </a:cubicBezTo>
                <a:cubicBezTo>
                  <a:pt x="123" y="97"/>
                  <a:pt x="113" y="103"/>
                  <a:pt x="100" y="10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00" name="Freeform 94"/>
          <p:cNvSpPr>
            <a:spLocks noChangeArrowheads="1"/>
          </p:cNvSpPr>
          <p:nvPr/>
        </p:nvSpPr>
        <p:spPr bwMode="auto">
          <a:xfrm>
            <a:off x="7642081" y="4092755"/>
            <a:ext cx="47520" cy="74888"/>
          </a:xfrm>
          <a:custGeom>
            <a:avLst/>
            <a:gdLst>
              <a:gd name="T0" fmla="*/ 100 w 147"/>
              <a:gd name="T1" fmla="*/ 106 h 231"/>
              <a:gd name="T2" fmla="*/ 134 w 147"/>
              <a:gd name="T3" fmla="*/ 126 h 231"/>
              <a:gd name="T4" fmla="*/ 146 w 147"/>
              <a:gd name="T5" fmla="*/ 161 h 231"/>
              <a:gd name="T6" fmla="*/ 123 w 147"/>
              <a:gd name="T7" fmla="*/ 212 h 231"/>
              <a:gd name="T8" fmla="*/ 59 w 147"/>
              <a:gd name="T9" fmla="*/ 230 h 231"/>
              <a:gd name="T10" fmla="*/ 30 w 147"/>
              <a:gd name="T11" fmla="*/ 228 h 231"/>
              <a:gd name="T12" fmla="*/ 0 w 147"/>
              <a:gd name="T13" fmla="*/ 219 h 231"/>
              <a:gd name="T14" fmla="*/ 0 w 147"/>
              <a:gd name="T15" fmla="*/ 190 h 231"/>
              <a:gd name="T16" fmla="*/ 27 w 147"/>
              <a:gd name="T17" fmla="*/ 201 h 231"/>
              <a:gd name="T18" fmla="*/ 58 w 147"/>
              <a:gd name="T19" fmla="*/ 205 h 231"/>
              <a:gd name="T20" fmla="*/ 101 w 147"/>
              <a:gd name="T21" fmla="*/ 194 h 231"/>
              <a:gd name="T22" fmla="*/ 116 w 147"/>
              <a:gd name="T23" fmla="*/ 161 h 231"/>
              <a:gd name="T24" fmla="*/ 102 w 147"/>
              <a:gd name="T25" fmla="*/ 131 h 231"/>
              <a:gd name="T26" fmla="*/ 64 w 147"/>
              <a:gd name="T27" fmla="*/ 120 h 231"/>
              <a:gd name="T28" fmla="*/ 38 w 147"/>
              <a:gd name="T29" fmla="*/ 120 h 231"/>
              <a:gd name="T30" fmla="*/ 38 w 147"/>
              <a:gd name="T31" fmla="*/ 95 h 231"/>
              <a:gd name="T32" fmla="*/ 65 w 147"/>
              <a:gd name="T33" fmla="*/ 95 h 231"/>
              <a:gd name="T34" fmla="*/ 99 w 147"/>
              <a:gd name="T35" fmla="*/ 86 h 231"/>
              <a:gd name="T36" fmla="*/ 111 w 147"/>
              <a:gd name="T37" fmla="*/ 61 h 231"/>
              <a:gd name="T38" fmla="*/ 99 w 147"/>
              <a:gd name="T39" fmla="*/ 34 h 231"/>
              <a:gd name="T40" fmla="*/ 64 w 147"/>
              <a:gd name="T41" fmla="*/ 25 h 231"/>
              <a:gd name="T42" fmla="*/ 38 w 147"/>
              <a:gd name="T43" fmla="*/ 28 h 231"/>
              <a:gd name="T44" fmla="*/ 7 w 147"/>
              <a:gd name="T45" fmla="*/ 36 h 231"/>
              <a:gd name="T46" fmla="*/ 7 w 147"/>
              <a:gd name="T47" fmla="*/ 9 h 231"/>
              <a:gd name="T48" fmla="*/ 39 w 147"/>
              <a:gd name="T49" fmla="*/ 2 h 231"/>
              <a:gd name="T50" fmla="*/ 67 w 147"/>
              <a:gd name="T51" fmla="*/ 0 h 231"/>
              <a:gd name="T52" fmla="*/ 121 w 147"/>
              <a:gd name="T53" fmla="*/ 16 h 231"/>
              <a:gd name="T54" fmla="*/ 141 w 147"/>
              <a:gd name="T55" fmla="*/ 57 h 231"/>
              <a:gd name="T56" fmla="*/ 130 w 147"/>
              <a:gd name="T57" fmla="*/ 89 h 231"/>
              <a:gd name="T58" fmla="*/ 100 w 147"/>
              <a:gd name="T59" fmla="*/ 10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7" h="231">
                <a:moveTo>
                  <a:pt x="100" y="106"/>
                </a:moveTo>
                <a:cubicBezTo>
                  <a:pt x="115" y="109"/>
                  <a:pt x="126" y="116"/>
                  <a:pt x="134" y="126"/>
                </a:cubicBezTo>
                <a:cubicBezTo>
                  <a:pt x="142" y="135"/>
                  <a:pt x="146" y="147"/>
                  <a:pt x="146" y="161"/>
                </a:cubicBezTo>
                <a:cubicBezTo>
                  <a:pt x="146" y="183"/>
                  <a:pt x="139" y="200"/>
                  <a:pt x="123" y="212"/>
                </a:cubicBezTo>
                <a:cubicBezTo>
                  <a:pt x="108" y="224"/>
                  <a:pt x="87" y="230"/>
                  <a:pt x="59" y="230"/>
                </a:cubicBezTo>
                <a:cubicBezTo>
                  <a:pt x="50" y="230"/>
                  <a:pt x="40" y="230"/>
                  <a:pt x="30" y="228"/>
                </a:cubicBezTo>
                <a:cubicBezTo>
                  <a:pt x="20" y="226"/>
                  <a:pt x="10" y="223"/>
                  <a:pt x="0" y="219"/>
                </a:cubicBezTo>
                <a:lnTo>
                  <a:pt x="0" y="190"/>
                </a:lnTo>
                <a:cubicBezTo>
                  <a:pt x="8" y="195"/>
                  <a:pt x="17" y="199"/>
                  <a:pt x="27" y="201"/>
                </a:cubicBezTo>
                <a:cubicBezTo>
                  <a:pt x="37" y="204"/>
                  <a:pt x="48" y="205"/>
                  <a:pt x="58" y="205"/>
                </a:cubicBezTo>
                <a:cubicBezTo>
                  <a:pt x="77" y="205"/>
                  <a:pt x="91" y="201"/>
                  <a:pt x="101" y="194"/>
                </a:cubicBezTo>
                <a:cubicBezTo>
                  <a:pt x="111" y="187"/>
                  <a:pt x="116" y="176"/>
                  <a:pt x="116" y="161"/>
                </a:cubicBezTo>
                <a:cubicBezTo>
                  <a:pt x="116" y="148"/>
                  <a:pt x="112" y="138"/>
                  <a:pt x="102" y="131"/>
                </a:cubicBezTo>
                <a:cubicBezTo>
                  <a:pt x="93" y="123"/>
                  <a:pt x="80" y="120"/>
                  <a:pt x="64" y="120"/>
                </a:cubicBezTo>
                <a:lnTo>
                  <a:pt x="38" y="120"/>
                </a:lnTo>
                <a:lnTo>
                  <a:pt x="38" y="95"/>
                </a:lnTo>
                <a:lnTo>
                  <a:pt x="65" y="95"/>
                </a:lnTo>
                <a:cubicBezTo>
                  <a:pt x="80" y="95"/>
                  <a:pt x="91" y="92"/>
                  <a:pt x="99" y="86"/>
                </a:cubicBezTo>
                <a:cubicBezTo>
                  <a:pt x="107" y="80"/>
                  <a:pt x="111" y="72"/>
                  <a:pt x="111" y="61"/>
                </a:cubicBezTo>
                <a:cubicBezTo>
                  <a:pt x="111" y="49"/>
                  <a:pt x="107" y="40"/>
                  <a:pt x="99" y="34"/>
                </a:cubicBezTo>
                <a:cubicBezTo>
                  <a:pt x="91" y="28"/>
                  <a:pt x="79" y="25"/>
                  <a:pt x="64" y="25"/>
                </a:cubicBezTo>
                <a:cubicBezTo>
                  <a:pt x="56" y="25"/>
                  <a:pt x="47" y="26"/>
                  <a:pt x="38" y="28"/>
                </a:cubicBezTo>
                <a:cubicBezTo>
                  <a:pt x="28" y="30"/>
                  <a:pt x="18" y="32"/>
                  <a:pt x="7" y="36"/>
                </a:cubicBezTo>
                <a:lnTo>
                  <a:pt x="7" y="9"/>
                </a:lnTo>
                <a:cubicBezTo>
                  <a:pt x="18" y="6"/>
                  <a:pt x="29" y="4"/>
                  <a:pt x="39" y="2"/>
                </a:cubicBezTo>
                <a:cubicBezTo>
                  <a:pt x="49" y="1"/>
                  <a:pt x="58" y="0"/>
                  <a:pt x="67" y="0"/>
                </a:cubicBezTo>
                <a:cubicBezTo>
                  <a:pt x="90" y="0"/>
                  <a:pt x="108" y="5"/>
                  <a:pt x="121" y="16"/>
                </a:cubicBezTo>
                <a:cubicBezTo>
                  <a:pt x="134" y="26"/>
                  <a:pt x="141" y="40"/>
                  <a:pt x="141" y="57"/>
                </a:cubicBezTo>
                <a:cubicBezTo>
                  <a:pt x="141" y="70"/>
                  <a:pt x="137" y="80"/>
                  <a:pt x="130" y="89"/>
                </a:cubicBezTo>
                <a:cubicBezTo>
                  <a:pt x="123" y="97"/>
                  <a:pt x="113" y="103"/>
                  <a:pt x="100" y="106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01" name="Freeform 95"/>
          <p:cNvSpPr>
            <a:spLocks noChangeArrowheads="1"/>
          </p:cNvSpPr>
          <p:nvPr/>
        </p:nvSpPr>
        <p:spPr bwMode="auto">
          <a:xfrm>
            <a:off x="7705440" y="4092755"/>
            <a:ext cx="50400" cy="74888"/>
          </a:xfrm>
          <a:custGeom>
            <a:avLst/>
            <a:gdLst>
              <a:gd name="T0" fmla="*/ 76 w 154"/>
              <a:gd name="T1" fmla="*/ 24 h 231"/>
              <a:gd name="T2" fmla="*/ 41 w 154"/>
              <a:gd name="T3" fmla="*/ 47 h 231"/>
              <a:gd name="T4" fmla="*/ 30 w 154"/>
              <a:gd name="T5" fmla="*/ 115 h 231"/>
              <a:gd name="T6" fmla="*/ 41 w 154"/>
              <a:gd name="T7" fmla="*/ 184 h 231"/>
              <a:gd name="T8" fmla="*/ 76 w 154"/>
              <a:gd name="T9" fmla="*/ 207 h 231"/>
              <a:gd name="T10" fmla="*/ 111 w 154"/>
              <a:gd name="T11" fmla="*/ 184 h 231"/>
              <a:gd name="T12" fmla="*/ 123 w 154"/>
              <a:gd name="T13" fmla="*/ 115 h 231"/>
              <a:gd name="T14" fmla="*/ 111 w 154"/>
              <a:gd name="T15" fmla="*/ 47 h 231"/>
              <a:gd name="T16" fmla="*/ 76 w 154"/>
              <a:gd name="T17" fmla="*/ 24 h 231"/>
              <a:gd name="T18" fmla="*/ 76 w 154"/>
              <a:gd name="T19" fmla="*/ 0 h 231"/>
              <a:gd name="T20" fmla="*/ 133 w 154"/>
              <a:gd name="T21" fmla="*/ 29 h 231"/>
              <a:gd name="T22" fmla="*/ 153 w 154"/>
              <a:gd name="T23" fmla="*/ 115 h 231"/>
              <a:gd name="T24" fmla="*/ 133 w 154"/>
              <a:gd name="T25" fmla="*/ 201 h 231"/>
              <a:gd name="T26" fmla="*/ 76 w 154"/>
              <a:gd name="T27" fmla="*/ 230 h 231"/>
              <a:gd name="T28" fmla="*/ 19 w 154"/>
              <a:gd name="T29" fmla="*/ 201 h 231"/>
              <a:gd name="T30" fmla="*/ 0 w 154"/>
              <a:gd name="T31" fmla="*/ 115 h 231"/>
              <a:gd name="T32" fmla="*/ 19 w 154"/>
              <a:gd name="T33" fmla="*/ 29 h 231"/>
              <a:gd name="T34" fmla="*/ 76 w 154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31">
                <a:moveTo>
                  <a:pt x="76" y="24"/>
                </a:moveTo>
                <a:cubicBezTo>
                  <a:pt x="61" y="24"/>
                  <a:pt x="49" y="31"/>
                  <a:pt x="41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8"/>
                  <a:pt x="41" y="184"/>
                </a:cubicBezTo>
                <a:cubicBezTo>
                  <a:pt x="49" y="199"/>
                  <a:pt x="61" y="207"/>
                  <a:pt x="76" y="207"/>
                </a:cubicBezTo>
                <a:cubicBezTo>
                  <a:pt x="92" y="207"/>
                  <a:pt x="104" y="199"/>
                  <a:pt x="111" y="184"/>
                </a:cubicBezTo>
                <a:cubicBezTo>
                  <a:pt x="119" y="168"/>
                  <a:pt x="123" y="146"/>
                  <a:pt x="123" y="115"/>
                </a:cubicBezTo>
                <a:cubicBezTo>
                  <a:pt x="123" y="85"/>
                  <a:pt x="119" y="62"/>
                  <a:pt x="111" y="47"/>
                </a:cubicBezTo>
                <a:cubicBezTo>
                  <a:pt x="104" y="31"/>
                  <a:pt x="92" y="24"/>
                  <a:pt x="76" y="24"/>
                </a:cubicBezTo>
                <a:close/>
                <a:moveTo>
                  <a:pt x="76" y="0"/>
                </a:moveTo>
                <a:cubicBezTo>
                  <a:pt x="101" y="0"/>
                  <a:pt x="120" y="10"/>
                  <a:pt x="133" y="29"/>
                </a:cubicBezTo>
                <a:cubicBezTo>
                  <a:pt x="147" y="49"/>
                  <a:pt x="153" y="78"/>
                  <a:pt x="153" y="115"/>
                </a:cubicBezTo>
                <a:cubicBezTo>
                  <a:pt x="153" y="153"/>
                  <a:pt x="147" y="181"/>
                  <a:pt x="133" y="201"/>
                </a:cubicBezTo>
                <a:cubicBezTo>
                  <a:pt x="120" y="221"/>
                  <a:pt x="101" y="230"/>
                  <a:pt x="76" y="230"/>
                </a:cubicBezTo>
                <a:cubicBezTo>
                  <a:pt x="51" y="230"/>
                  <a:pt x="32" y="221"/>
                  <a:pt x="19" y="201"/>
                </a:cubicBezTo>
                <a:cubicBezTo>
                  <a:pt x="6" y="181"/>
                  <a:pt x="0" y="153"/>
                  <a:pt x="0" y="115"/>
                </a:cubicBezTo>
                <a:cubicBezTo>
                  <a:pt x="0" y="78"/>
                  <a:pt x="6" y="49"/>
                  <a:pt x="19" y="29"/>
                </a:cubicBezTo>
                <a:cubicBezTo>
                  <a:pt x="32" y="10"/>
                  <a:pt x="51" y="0"/>
                  <a:pt x="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02" name="Freeform 96"/>
          <p:cNvSpPr>
            <a:spLocks noChangeArrowheads="1"/>
          </p:cNvSpPr>
          <p:nvPr/>
        </p:nvSpPr>
        <p:spPr bwMode="auto">
          <a:xfrm>
            <a:off x="7705440" y="4092755"/>
            <a:ext cx="50400" cy="74888"/>
          </a:xfrm>
          <a:custGeom>
            <a:avLst/>
            <a:gdLst>
              <a:gd name="T0" fmla="*/ 76 w 154"/>
              <a:gd name="T1" fmla="*/ 24 h 231"/>
              <a:gd name="T2" fmla="*/ 41 w 154"/>
              <a:gd name="T3" fmla="*/ 47 h 231"/>
              <a:gd name="T4" fmla="*/ 30 w 154"/>
              <a:gd name="T5" fmla="*/ 115 h 231"/>
              <a:gd name="T6" fmla="*/ 41 w 154"/>
              <a:gd name="T7" fmla="*/ 184 h 231"/>
              <a:gd name="T8" fmla="*/ 76 w 154"/>
              <a:gd name="T9" fmla="*/ 207 h 231"/>
              <a:gd name="T10" fmla="*/ 111 w 154"/>
              <a:gd name="T11" fmla="*/ 184 h 231"/>
              <a:gd name="T12" fmla="*/ 123 w 154"/>
              <a:gd name="T13" fmla="*/ 115 h 231"/>
              <a:gd name="T14" fmla="*/ 111 w 154"/>
              <a:gd name="T15" fmla="*/ 47 h 231"/>
              <a:gd name="T16" fmla="*/ 76 w 154"/>
              <a:gd name="T17" fmla="*/ 24 h 231"/>
              <a:gd name="T18" fmla="*/ 76 w 154"/>
              <a:gd name="T19" fmla="*/ 0 h 231"/>
              <a:gd name="T20" fmla="*/ 133 w 154"/>
              <a:gd name="T21" fmla="*/ 29 h 231"/>
              <a:gd name="T22" fmla="*/ 153 w 154"/>
              <a:gd name="T23" fmla="*/ 115 h 231"/>
              <a:gd name="T24" fmla="*/ 133 w 154"/>
              <a:gd name="T25" fmla="*/ 201 h 231"/>
              <a:gd name="T26" fmla="*/ 76 w 154"/>
              <a:gd name="T27" fmla="*/ 230 h 231"/>
              <a:gd name="T28" fmla="*/ 19 w 154"/>
              <a:gd name="T29" fmla="*/ 201 h 231"/>
              <a:gd name="T30" fmla="*/ 0 w 154"/>
              <a:gd name="T31" fmla="*/ 115 h 231"/>
              <a:gd name="T32" fmla="*/ 19 w 154"/>
              <a:gd name="T33" fmla="*/ 29 h 231"/>
              <a:gd name="T34" fmla="*/ 76 w 154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31">
                <a:moveTo>
                  <a:pt x="76" y="24"/>
                </a:moveTo>
                <a:cubicBezTo>
                  <a:pt x="61" y="24"/>
                  <a:pt x="49" y="31"/>
                  <a:pt x="41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8"/>
                  <a:pt x="41" y="184"/>
                </a:cubicBezTo>
                <a:cubicBezTo>
                  <a:pt x="49" y="199"/>
                  <a:pt x="61" y="207"/>
                  <a:pt x="76" y="207"/>
                </a:cubicBezTo>
                <a:cubicBezTo>
                  <a:pt x="92" y="207"/>
                  <a:pt x="104" y="199"/>
                  <a:pt x="111" y="184"/>
                </a:cubicBezTo>
                <a:cubicBezTo>
                  <a:pt x="119" y="168"/>
                  <a:pt x="123" y="146"/>
                  <a:pt x="123" y="115"/>
                </a:cubicBezTo>
                <a:cubicBezTo>
                  <a:pt x="123" y="85"/>
                  <a:pt x="119" y="62"/>
                  <a:pt x="111" y="47"/>
                </a:cubicBezTo>
                <a:cubicBezTo>
                  <a:pt x="104" y="31"/>
                  <a:pt x="92" y="24"/>
                  <a:pt x="76" y="24"/>
                </a:cubicBezTo>
                <a:close/>
                <a:moveTo>
                  <a:pt x="76" y="0"/>
                </a:moveTo>
                <a:cubicBezTo>
                  <a:pt x="101" y="0"/>
                  <a:pt x="120" y="10"/>
                  <a:pt x="133" y="29"/>
                </a:cubicBezTo>
                <a:cubicBezTo>
                  <a:pt x="147" y="49"/>
                  <a:pt x="153" y="78"/>
                  <a:pt x="153" y="115"/>
                </a:cubicBezTo>
                <a:cubicBezTo>
                  <a:pt x="153" y="153"/>
                  <a:pt x="147" y="181"/>
                  <a:pt x="133" y="201"/>
                </a:cubicBezTo>
                <a:cubicBezTo>
                  <a:pt x="120" y="221"/>
                  <a:pt x="101" y="230"/>
                  <a:pt x="76" y="230"/>
                </a:cubicBezTo>
                <a:cubicBezTo>
                  <a:pt x="51" y="230"/>
                  <a:pt x="32" y="221"/>
                  <a:pt x="19" y="201"/>
                </a:cubicBezTo>
                <a:cubicBezTo>
                  <a:pt x="6" y="181"/>
                  <a:pt x="0" y="153"/>
                  <a:pt x="0" y="115"/>
                </a:cubicBezTo>
                <a:cubicBezTo>
                  <a:pt x="0" y="78"/>
                  <a:pt x="6" y="49"/>
                  <a:pt x="19" y="29"/>
                </a:cubicBezTo>
                <a:cubicBezTo>
                  <a:pt x="32" y="10"/>
                  <a:pt x="51" y="0"/>
                  <a:pt x="76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03" name="Freeform 97"/>
          <p:cNvSpPr>
            <a:spLocks noChangeArrowheads="1"/>
          </p:cNvSpPr>
          <p:nvPr/>
        </p:nvSpPr>
        <p:spPr bwMode="auto">
          <a:xfrm>
            <a:off x="8308800" y="4023629"/>
            <a:ext cx="1440" cy="33124"/>
          </a:xfrm>
          <a:custGeom>
            <a:avLst/>
            <a:gdLst>
              <a:gd name="T0" fmla="*/ 0 w 1"/>
              <a:gd name="T1" fmla="*/ 102 h 103"/>
              <a:gd name="T2" fmla="*/ 0 w 1"/>
              <a:gd name="T3" fmla="*/ 0 h 103"/>
              <a:gd name="T4" fmla="*/ 0 w 1"/>
              <a:gd name="T5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3">
                <a:moveTo>
                  <a:pt x="0" y="102"/>
                </a:moveTo>
                <a:lnTo>
                  <a:pt x="0" y="0"/>
                </a:lnTo>
                <a:lnTo>
                  <a:pt x="0" y="10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04" name="Line 98"/>
          <p:cNvSpPr>
            <a:spLocks noChangeShapeType="1"/>
          </p:cNvSpPr>
          <p:nvPr/>
        </p:nvSpPr>
        <p:spPr bwMode="auto">
          <a:xfrm flipV="1">
            <a:off x="8308800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05" name="Line 99"/>
          <p:cNvSpPr>
            <a:spLocks noChangeShapeType="1"/>
          </p:cNvSpPr>
          <p:nvPr/>
        </p:nvSpPr>
        <p:spPr bwMode="auto">
          <a:xfrm flipV="1">
            <a:off x="8308800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06" name="Freeform 100"/>
          <p:cNvSpPr>
            <a:spLocks noChangeArrowheads="1"/>
          </p:cNvSpPr>
          <p:nvPr/>
        </p:nvSpPr>
        <p:spPr bwMode="auto">
          <a:xfrm>
            <a:off x="8308800" y="1230786"/>
            <a:ext cx="1440" cy="33123"/>
          </a:xfrm>
          <a:custGeom>
            <a:avLst/>
            <a:gdLst>
              <a:gd name="T0" fmla="*/ 0 w 1"/>
              <a:gd name="T1" fmla="*/ 0 h 103"/>
              <a:gd name="T2" fmla="*/ 0 w 1"/>
              <a:gd name="T3" fmla="*/ 102 h 103"/>
              <a:gd name="T4" fmla="*/ 0 w 1"/>
              <a:gd name="T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3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07" name="Line 101"/>
          <p:cNvSpPr>
            <a:spLocks noChangeShapeType="1"/>
          </p:cNvSpPr>
          <p:nvPr/>
        </p:nvSpPr>
        <p:spPr bwMode="auto">
          <a:xfrm>
            <a:off x="8308800" y="1230786"/>
            <a:ext cx="1440" cy="331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08" name="Line 102"/>
          <p:cNvSpPr>
            <a:spLocks noChangeShapeType="1"/>
          </p:cNvSpPr>
          <p:nvPr/>
        </p:nvSpPr>
        <p:spPr bwMode="auto">
          <a:xfrm>
            <a:off x="8308800" y="1230786"/>
            <a:ext cx="1440" cy="331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09" name="Freeform 103"/>
          <p:cNvSpPr>
            <a:spLocks noChangeArrowheads="1"/>
          </p:cNvSpPr>
          <p:nvPr/>
        </p:nvSpPr>
        <p:spPr bwMode="auto">
          <a:xfrm>
            <a:off x="8255521" y="4094196"/>
            <a:ext cx="53280" cy="73447"/>
          </a:xfrm>
          <a:custGeom>
            <a:avLst/>
            <a:gdLst>
              <a:gd name="T0" fmla="*/ 100 w 162"/>
              <a:gd name="T1" fmla="*/ 26 h 223"/>
              <a:gd name="T2" fmla="*/ 24 w 162"/>
              <a:gd name="T3" fmla="*/ 145 h 223"/>
              <a:gd name="T4" fmla="*/ 100 w 162"/>
              <a:gd name="T5" fmla="*/ 145 h 223"/>
              <a:gd name="T6" fmla="*/ 100 w 162"/>
              <a:gd name="T7" fmla="*/ 26 h 223"/>
              <a:gd name="T8" fmla="*/ 92 w 162"/>
              <a:gd name="T9" fmla="*/ 0 h 223"/>
              <a:gd name="T10" fmla="*/ 130 w 162"/>
              <a:gd name="T11" fmla="*/ 0 h 223"/>
              <a:gd name="T12" fmla="*/ 130 w 162"/>
              <a:gd name="T13" fmla="*/ 145 h 223"/>
              <a:gd name="T14" fmla="*/ 161 w 162"/>
              <a:gd name="T15" fmla="*/ 145 h 223"/>
              <a:gd name="T16" fmla="*/ 161 w 162"/>
              <a:gd name="T17" fmla="*/ 170 h 223"/>
              <a:gd name="T18" fmla="*/ 130 w 162"/>
              <a:gd name="T19" fmla="*/ 170 h 223"/>
              <a:gd name="T20" fmla="*/ 130 w 162"/>
              <a:gd name="T21" fmla="*/ 222 h 223"/>
              <a:gd name="T22" fmla="*/ 100 w 162"/>
              <a:gd name="T23" fmla="*/ 222 h 223"/>
              <a:gd name="T24" fmla="*/ 100 w 162"/>
              <a:gd name="T25" fmla="*/ 170 h 223"/>
              <a:gd name="T26" fmla="*/ 0 w 162"/>
              <a:gd name="T27" fmla="*/ 170 h 223"/>
              <a:gd name="T28" fmla="*/ 0 w 162"/>
              <a:gd name="T29" fmla="*/ 141 h 223"/>
              <a:gd name="T30" fmla="*/ 92 w 162"/>
              <a:gd name="T31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2" h="223">
                <a:moveTo>
                  <a:pt x="100" y="26"/>
                </a:moveTo>
                <a:lnTo>
                  <a:pt x="24" y="145"/>
                </a:lnTo>
                <a:lnTo>
                  <a:pt x="100" y="145"/>
                </a:lnTo>
                <a:lnTo>
                  <a:pt x="100" y="26"/>
                </a:lnTo>
                <a:close/>
                <a:moveTo>
                  <a:pt x="92" y="0"/>
                </a:moveTo>
                <a:lnTo>
                  <a:pt x="130" y="0"/>
                </a:lnTo>
                <a:lnTo>
                  <a:pt x="130" y="145"/>
                </a:lnTo>
                <a:lnTo>
                  <a:pt x="161" y="145"/>
                </a:lnTo>
                <a:lnTo>
                  <a:pt x="161" y="170"/>
                </a:lnTo>
                <a:lnTo>
                  <a:pt x="130" y="170"/>
                </a:lnTo>
                <a:lnTo>
                  <a:pt x="130" y="222"/>
                </a:lnTo>
                <a:lnTo>
                  <a:pt x="100" y="222"/>
                </a:lnTo>
                <a:lnTo>
                  <a:pt x="100" y="170"/>
                </a:lnTo>
                <a:lnTo>
                  <a:pt x="0" y="170"/>
                </a:lnTo>
                <a:lnTo>
                  <a:pt x="0" y="141"/>
                </a:lnTo>
                <a:lnTo>
                  <a:pt x="9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10" name="Freeform 104"/>
          <p:cNvSpPr>
            <a:spLocks noChangeArrowheads="1"/>
          </p:cNvSpPr>
          <p:nvPr/>
        </p:nvSpPr>
        <p:spPr bwMode="auto">
          <a:xfrm>
            <a:off x="8255521" y="4094196"/>
            <a:ext cx="53280" cy="73447"/>
          </a:xfrm>
          <a:custGeom>
            <a:avLst/>
            <a:gdLst>
              <a:gd name="T0" fmla="*/ 100 w 162"/>
              <a:gd name="T1" fmla="*/ 26 h 223"/>
              <a:gd name="T2" fmla="*/ 24 w 162"/>
              <a:gd name="T3" fmla="*/ 145 h 223"/>
              <a:gd name="T4" fmla="*/ 100 w 162"/>
              <a:gd name="T5" fmla="*/ 145 h 223"/>
              <a:gd name="T6" fmla="*/ 100 w 162"/>
              <a:gd name="T7" fmla="*/ 26 h 223"/>
              <a:gd name="T8" fmla="*/ 92 w 162"/>
              <a:gd name="T9" fmla="*/ 0 h 223"/>
              <a:gd name="T10" fmla="*/ 130 w 162"/>
              <a:gd name="T11" fmla="*/ 0 h 223"/>
              <a:gd name="T12" fmla="*/ 130 w 162"/>
              <a:gd name="T13" fmla="*/ 145 h 223"/>
              <a:gd name="T14" fmla="*/ 161 w 162"/>
              <a:gd name="T15" fmla="*/ 145 h 223"/>
              <a:gd name="T16" fmla="*/ 161 w 162"/>
              <a:gd name="T17" fmla="*/ 170 h 223"/>
              <a:gd name="T18" fmla="*/ 130 w 162"/>
              <a:gd name="T19" fmla="*/ 170 h 223"/>
              <a:gd name="T20" fmla="*/ 130 w 162"/>
              <a:gd name="T21" fmla="*/ 222 h 223"/>
              <a:gd name="T22" fmla="*/ 100 w 162"/>
              <a:gd name="T23" fmla="*/ 222 h 223"/>
              <a:gd name="T24" fmla="*/ 100 w 162"/>
              <a:gd name="T25" fmla="*/ 170 h 223"/>
              <a:gd name="T26" fmla="*/ 0 w 162"/>
              <a:gd name="T27" fmla="*/ 170 h 223"/>
              <a:gd name="T28" fmla="*/ 0 w 162"/>
              <a:gd name="T29" fmla="*/ 14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2" h="223">
                <a:moveTo>
                  <a:pt x="100" y="26"/>
                </a:moveTo>
                <a:lnTo>
                  <a:pt x="24" y="145"/>
                </a:lnTo>
                <a:lnTo>
                  <a:pt x="100" y="145"/>
                </a:lnTo>
                <a:lnTo>
                  <a:pt x="100" y="26"/>
                </a:lnTo>
                <a:close/>
                <a:moveTo>
                  <a:pt x="92" y="0"/>
                </a:moveTo>
                <a:lnTo>
                  <a:pt x="130" y="0"/>
                </a:lnTo>
                <a:lnTo>
                  <a:pt x="130" y="145"/>
                </a:lnTo>
                <a:lnTo>
                  <a:pt x="161" y="145"/>
                </a:lnTo>
                <a:lnTo>
                  <a:pt x="161" y="170"/>
                </a:lnTo>
                <a:lnTo>
                  <a:pt x="130" y="170"/>
                </a:lnTo>
                <a:lnTo>
                  <a:pt x="130" y="222"/>
                </a:lnTo>
                <a:lnTo>
                  <a:pt x="100" y="222"/>
                </a:lnTo>
                <a:lnTo>
                  <a:pt x="100" y="170"/>
                </a:lnTo>
                <a:lnTo>
                  <a:pt x="0" y="170"/>
                </a:lnTo>
                <a:lnTo>
                  <a:pt x="0" y="141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11" name="Freeform 105"/>
          <p:cNvSpPr>
            <a:spLocks noChangeArrowheads="1"/>
          </p:cNvSpPr>
          <p:nvPr/>
        </p:nvSpPr>
        <p:spPr bwMode="auto">
          <a:xfrm>
            <a:off x="8320321" y="4092755"/>
            <a:ext cx="50400" cy="74888"/>
          </a:xfrm>
          <a:custGeom>
            <a:avLst/>
            <a:gdLst>
              <a:gd name="T0" fmla="*/ 76 w 154"/>
              <a:gd name="T1" fmla="*/ 24 h 231"/>
              <a:gd name="T2" fmla="*/ 41 w 154"/>
              <a:gd name="T3" fmla="*/ 47 h 231"/>
              <a:gd name="T4" fmla="*/ 30 w 154"/>
              <a:gd name="T5" fmla="*/ 115 h 231"/>
              <a:gd name="T6" fmla="*/ 41 w 154"/>
              <a:gd name="T7" fmla="*/ 184 h 231"/>
              <a:gd name="T8" fmla="*/ 76 w 154"/>
              <a:gd name="T9" fmla="*/ 207 h 231"/>
              <a:gd name="T10" fmla="*/ 111 w 154"/>
              <a:gd name="T11" fmla="*/ 184 h 231"/>
              <a:gd name="T12" fmla="*/ 123 w 154"/>
              <a:gd name="T13" fmla="*/ 115 h 231"/>
              <a:gd name="T14" fmla="*/ 111 w 154"/>
              <a:gd name="T15" fmla="*/ 47 h 231"/>
              <a:gd name="T16" fmla="*/ 76 w 154"/>
              <a:gd name="T17" fmla="*/ 24 h 231"/>
              <a:gd name="T18" fmla="*/ 76 w 154"/>
              <a:gd name="T19" fmla="*/ 0 h 231"/>
              <a:gd name="T20" fmla="*/ 134 w 154"/>
              <a:gd name="T21" fmla="*/ 29 h 231"/>
              <a:gd name="T22" fmla="*/ 153 w 154"/>
              <a:gd name="T23" fmla="*/ 115 h 231"/>
              <a:gd name="T24" fmla="*/ 134 w 154"/>
              <a:gd name="T25" fmla="*/ 201 h 231"/>
              <a:gd name="T26" fmla="*/ 76 w 154"/>
              <a:gd name="T27" fmla="*/ 230 h 231"/>
              <a:gd name="T28" fmla="*/ 19 w 154"/>
              <a:gd name="T29" fmla="*/ 201 h 231"/>
              <a:gd name="T30" fmla="*/ 0 w 154"/>
              <a:gd name="T31" fmla="*/ 115 h 231"/>
              <a:gd name="T32" fmla="*/ 19 w 154"/>
              <a:gd name="T33" fmla="*/ 29 h 231"/>
              <a:gd name="T34" fmla="*/ 76 w 154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31">
                <a:moveTo>
                  <a:pt x="76" y="24"/>
                </a:moveTo>
                <a:cubicBezTo>
                  <a:pt x="61" y="24"/>
                  <a:pt x="49" y="31"/>
                  <a:pt x="41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8"/>
                  <a:pt x="41" y="184"/>
                </a:cubicBezTo>
                <a:cubicBezTo>
                  <a:pt x="49" y="199"/>
                  <a:pt x="61" y="207"/>
                  <a:pt x="76" y="207"/>
                </a:cubicBezTo>
                <a:cubicBezTo>
                  <a:pt x="92" y="207"/>
                  <a:pt x="104" y="199"/>
                  <a:pt x="111" y="184"/>
                </a:cubicBezTo>
                <a:cubicBezTo>
                  <a:pt x="119" y="168"/>
                  <a:pt x="123" y="146"/>
                  <a:pt x="123" y="115"/>
                </a:cubicBezTo>
                <a:cubicBezTo>
                  <a:pt x="123" y="85"/>
                  <a:pt x="119" y="62"/>
                  <a:pt x="111" y="47"/>
                </a:cubicBezTo>
                <a:cubicBezTo>
                  <a:pt x="104" y="31"/>
                  <a:pt x="92" y="24"/>
                  <a:pt x="76" y="24"/>
                </a:cubicBezTo>
                <a:close/>
                <a:moveTo>
                  <a:pt x="76" y="0"/>
                </a:moveTo>
                <a:cubicBezTo>
                  <a:pt x="101" y="0"/>
                  <a:pt x="120" y="10"/>
                  <a:pt x="134" y="29"/>
                </a:cubicBezTo>
                <a:cubicBezTo>
                  <a:pt x="147" y="49"/>
                  <a:pt x="153" y="78"/>
                  <a:pt x="153" y="115"/>
                </a:cubicBezTo>
                <a:cubicBezTo>
                  <a:pt x="153" y="153"/>
                  <a:pt x="147" y="181"/>
                  <a:pt x="134" y="201"/>
                </a:cubicBezTo>
                <a:cubicBezTo>
                  <a:pt x="120" y="221"/>
                  <a:pt x="101" y="230"/>
                  <a:pt x="76" y="230"/>
                </a:cubicBezTo>
                <a:cubicBezTo>
                  <a:pt x="52" y="230"/>
                  <a:pt x="33" y="221"/>
                  <a:pt x="19" y="201"/>
                </a:cubicBezTo>
                <a:cubicBezTo>
                  <a:pt x="6" y="181"/>
                  <a:pt x="0" y="153"/>
                  <a:pt x="0" y="115"/>
                </a:cubicBezTo>
                <a:cubicBezTo>
                  <a:pt x="0" y="78"/>
                  <a:pt x="6" y="49"/>
                  <a:pt x="19" y="29"/>
                </a:cubicBezTo>
                <a:cubicBezTo>
                  <a:pt x="33" y="10"/>
                  <a:pt x="52" y="0"/>
                  <a:pt x="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12" name="Freeform 106"/>
          <p:cNvSpPr>
            <a:spLocks noChangeArrowheads="1"/>
          </p:cNvSpPr>
          <p:nvPr/>
        </p:nvSpPr>
        <p:spPr bwMode="auto">
          <a:xfrm>
            <a:off x="8320321" y="4092755"/>
            <a:ext cx="50400" cy="74888"/>
          </a:xfrm>
          <a:custGeom>
            <a:avLst/>
            <a:gdLst>
              <a:gd name="T0" fmla="*/ 76 w 154"/>
              <a:gd name="T1" fmla="*/ 24 h 231"/>
              <a:gd name="T2" fmla="*/ 41 w 154"/>
              <a:gd name="T3" fmla="*/ 47 h 231"/>
              <a:gd name="T4" fmla="*/ 30 w 154"/>
              <a:gd name="T5" fmla="*/ 115 h 231"/>
              <a:gd name="T6" fmla="*/ 41 w 154"/>
              <a:gd name="T7" fmla="*/ 184 h 231"/>
              <a:gd name="T8" fmla="*/ 76 w 154"/>
              <a:gd name="T9" fmla="*/ 207 h 231"/>
              <a:gd name="T10" fmla="*/ 111 w 154"/>
              <a:gd name="T11" fmla="*/ 184 h 231"/>
              <a:gd name="T12" fmla="*/ 123 w 154"/>
              <a:gd name="T13" fmla="*/ 115 h 231"/>
              <a:gd name="T14" fmla="*/ 111 w 154"/>
              <a:gd name="T15" fmla="*/ 47 h 231"/>
              <a:gd name="T16" fmla="*/ 76 w 154"/>
              <a:gd name="T17" fmla="*/ 24 h 231"/>
              <a:gd name="T18" fmla="*/ 76 w 154"/>
              <a:gd name="T19" fmla="*/ 0 h 231"/>
              <a:gd name="T20" fmla="*/ 134 w 154"/>
              <a:gd name="T21" fmla="*/ 29 h 231"/>
              <a:gd name="T22" fmla="*/ 153 w 154"/>
              <a:gd name="T23" fmla="*/ 115 h 231"/>
              <a:gd name="T24" fmla="*/ 134 w 154"/>
              <a:gd name="T25" fmla="*/ 201 h 231"/>
              <a:gd name="T26" fmla="*/ 76 w 154"/>
              <a:gd name="T27" fmla="*/ 230 h 231"/>
              <a:gd name="T28" fmla="*/ 19 w 154"/>
              <a:gd name="T29" fmla="*/ 201 h 231"/>
              <a:gd name="T30" fmla="*/ 0 w 154"/>
              <a:gd name="T31" fmla="*/ 115 h 231"/>
              <a:gd name="T32" fmla="*/ 19 w 154"/>
              <a:gd name="T33" fmla="*/ 29 h 231"/>
              <a:gd name="T34" fmla="*/ 76 w 154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31">
                <a:moveTo>
                  <a:pt x="76" y="24"/>
                </a:moveTo>
                <a:cubicBezTo>
                  <a:pt x="61" y="24"/>
                  <a:pt x="49" y="31"/>
                  <a:pt x="41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8"/>
                  <a:pt x="41" y="184"/>
                </a:cubicBezTo>
                <a:cubicBezTo>
                  <a:pt x="49" y="199"/>
                  <a:pt x="61" y="207"/>
                  <a:pt x="76" y="207"/>
                </a:cubicBezTo>
                <a:cubicBezTo>
                  <a:pt x="92" y="207"/>
                  <a:pt x="104" y="199"/>
                  <a:pt x="111" y="184"/>
                </a:cubicBezTo>
                <a:cubicBezTo>
                  <a:pt x="119" y="168"/>
                  <a:pt x="123" y="146"/>
                  <a:pt x="123" y="115"/>
                </a:cubicBezTo>
                <a:cubicBezTo>
                  <a:pt x="123" y="85"/>
                  <a:pt x="119" y="62"/>
                  <a:pt x="111" y="47"/>
                </a:cubicBezTo>
                <a:cubicBezTo>
                  <a:pt x="104" y="31"/>
                  <a:pt x="92" y="24"/>
                  <a:pt x="76" y="24"/>
                </a:cubicBezTo>
                <a:close/>
                <a:moveTo>
                  <a:pt x="76" y="0"/>
                </a:moveTo>
                <a:cubicBezTo>
                  <a:pt x="101" y="0"/>
                  <a:pt x="120" y="10"/>
                  <a:pt x="134" y="29"/>
                </a:cubicBezTo>
                <a:cubicBezTo>
                  <a:pt x="147" y="49"/>
                  <a:pt x="153" y="78"/>
                  <a:pt x="153" y="115"/>
                </a:cubicBezTo>
                <a:cubicBezTo>
                  <a:pt x="153" y="153"/>
                  <a:pt x="147" y="181"/>
                  <a:pt x="134" y="201"/>
                </a:cubicBezTo>
                <a:cubicBezTo>
                  <a:pt x="120" y="221"/>
                  <a:pt x="101" y="230"/>
                  <a:pt x="76" y="230"/>
                </a:cubicBezTo>
                <a:cubicBezTo>
                  <a:pt x="52" y="230"/>
                  <a:pt x="33" y="221"/>
                  <a:pt x="19" y="201"/>
                </a:cubicBezTo>
                <a:cubicBezTo>
                  <a:pt x="6" y="181"/>
                  <a:pt x="0" y="153"/>
                  <a:pt x="0" y="115"/>
                </a:cubicBezTo>
                <a:cubicBezTo>
                  <a:pt x="0" y="78"/>
                  <a:pt x="6" y="49"/>
                  <a:pt x="19" y="29"/>
                </a:cubicBezTo>
                <a:cubicBezTo>
                  <a:pt x="33" y="10"/>
                  <a:pt x="52" y="0"/>
                  <a:pt x="76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13" name="Freeform 107"/>
          <p:cNvSpPr>
            <a:spLocks noChangeArrowheads="1"/>
          </p:cNvSpPr>
          <p:nvPr/>
        </p:nvSpPr>
        <p:spPr bwMode="auto">
          <a:xfrm>
            <a:off x="8925120" y="4023629"/>
            <a:ext cx="1440" cy="33124"/>
          </a:xfrm>
          <a:custGeom>
            <a:avLst/>
            <a:gdLst>
              <a:gd name="T0" fmla="*/ 0 w 1"/>
              <a:gd name="T1" fmla="*/ 102 h 103"/>
              <a:gd name="T2" fmla="*/ 0 w 1"/>
              <a:gd name="T3" fmla="*/ 0 h 103"/>
              <a:gd name="T4" fmla="*/ 0 w 1"/>
              <a:gd name="T5" fmla="*/ 10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3">
                <a:moveTo>
                  <a:pt x="0" y="102"/>
                </a:moveTo>
                <a:lnTo>
                  <a:pt x="0" y="0"/>
                </a:lnTo>
                <a:lnTo>
                  <a:pt x="0" y="10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14" name="Line 108"/>
          <p:cNvSpPr>
            <a:spLocks noChangeShapeType="1"/>
          </p:cNvSpPr>
          <p:nvPr/>
        </p:nvSpPr>
        <p:spPr bwMode="auto">
          <a:xfrm flipV="1">
            <a:off x="8925120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15" name="Line 109"/>
          <p:cNvSpPr>
            <a:spLocks noChangeShapeType="1"/>
          </p:cNvSpPr>
          <p:nvPr/>
        </p:nvSpPr>
        <p:spPr bwMode="auto">
          <a:xfrm flipV="1">
            <a:off x="8925120" y="4022189"/>
            <a:ext cx="1440" cy="3600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16" name="Freeform 110"/>
          <p:cNvSpPr>
            <a:spLocks noChangeArrowheads="1"/>
          </p:cNvSpPr>
          <p:nvPr/>
        </p:nvSpPr>
        <p:spPr bwMode="auto">
          <a:xfrm>
            <a:off x="8925120" y="1230786"/>
            <a:ext cx="1440" cy="33123"/>
          </a:xfrm>
          <a:custGeom>
            <a:avLst/>
            <a:gdLst>
              <a:gd name="T0" fmla="*/ 0 w 1"/>
              <a:gd name="T1" fmla="*/ 0 h 103"/>
              <a:gd name="T2" fmla="*/ 0 w 1"/>
              <a:gd name="T3" fmla="*/ 102 h 103"/>
              <a:gd name="T4" fmla="*/ 0 w 1"/>
              <a:gd name="T5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03">
                <a:moveTo>
                  <a:pt x="0" y="0"/>
                </a:moveTo>
                <a:lnTo>
                  <a:pt x="0" y="102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17" name="Line 111"/>
          <p:cNvSpPr>
            <a:spLocks noChangeShapeType="1"/>
          </p:cNvSpPr>
          <p:nvPr/>
        </p:nvSpPr>
        <p:spPr bwMode="auto">
          <a:xfrm>
            <a:off x="8925120" y="1230786"/>
            <a:ext cx="1440" cy="331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18" name="Line 112"/>
          <p:cNvSpPr>
            <a:spLocks noChangeShapeType="1"/>
          </p:cNvSpPr>
          <p:nvPr/>
        </p:nvSpPr>
        <p:spPr bwMode="auto">
          <a:xfrm>
            <a:off x="8925120" y="1230786"/>
            <a:ext cx="1440" cy="33123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19" name="Freeform 113"/>
          <p:cNvSpPr>
            <a:spLocks noChangeArrowheads="1"/>
          </p:cNvSpPr>
          <p:nvPr/>
        </p:nvSpPr>
        <p:spPr bwMode="auto">
          <a:xfrm>
            <a:off x="8876160" y="4094196"/>
            <a:ext cx="47520" cy="73447"/>
          </a:xfrm>
          <a:custGeom>
            <a:avLst/>
            <a:gdLst>
              <a:gd name="T0" fmla="*/ 9 w 144"/>
              <a:gd name="T1" fmla="*/ 0 h 227"/>
              <a:gd name="T2" fmla="*/ 127 w 144"/>
              <a:gd name="T3" fmla="*/ 0 h 227"/>
              <a:gd name="T4" fmla="*/ 127 w 144"/>
              <a:gd name="T5" fmla="*/ 25 h 227"/>
              <a:gd name="T6" fmla="*/ 37 w 144"/>
              <a:gd name="T7" fmla="*/ 25 h 227"/>
              <a:gd name="T8" fmla="*/ 37 w 144"/>
              <a:gd name="T9" fmla="*/ 80 h 227"/>
              <a:gd name="T10" fmla="*/ 50 w 144"/>
              <a:gd name="T11" fmla="*/ 76 h 227"/>
              <a:gd name="T12" fmla="*/ 63 w 144"/>
              <a:gd name="T13" fmla="*/ 75 h 227"/>
              <a:gd name="T14" fmla="*/ 122 w 144"/>
              <a:gd name="T15" fmla="*/ 96 h 227"/>
              <a:gd name="T16" fmla="*/ 143 w 144"/>
              <a:gd name="T17" fmla="*/ 151 h 227"/>
              <a:gd name="T18" fmla="*/ 121 w 144"/>
              <a:gd name="T19" fmla="*/ 207 h 227"/>
              <a:gd name="T20" fmla="*/ 58 w 144"/>
              <a:gd name="T21" fmla="*/ 226 h 227"/>
              <a:gd name="T22" fmla="*/ 30 w 144"/>
              <a:gd name="T23" fmla="*/ 224 h 227"/>
              <a:gd name="T24" fmla="*/ 0 w 144"/>
              <a:gd name="T25" fmla="*/ 217 h 227"/>
              <a:gd name="T26" fmla="*/ 0 w 144"/>
              <a:gd name="T27" fmla="*/ 187 h 227"/>
              <a:gd name="T28" fmla="*/ 27 w 144"/>
              <a:gd name="T29" fmla="*/ 198 h 227"/>
              <a:gd name="T30" fmla="*/ 58 w 144"/>
              <a:gd name="T31" fmla="*/ 201 h 227"/>
              <a:gd name="T32" fmla="*/ 98 w 144"/>
              <a:gd name="T33" fmla="*/ 188 h 227"/>
              <a:gd name="T34" fmla="*/ 113 w 144"/>
              <a:gd name="T35" fmla="*/ 151 h 227"/>
              <a:gd name="T36" fmla="*/ 98 w 144"/>
              <a:gd name="T37" fmla="*/ 114 h 227"/>
              <a:gd name="T38" fmla="*/ 58 w 144"/>
              <a:gd name="T39" fmla="*/ 101 h 227"/>
              <a:gd name="T40" fmla="*/ 33 w 144"/>
              <a:gd name="T41" fmla="*/ 103 h 227"/>
              <a:gd name="T42" fmla="*/ 9 w 144"/>
              <a:gd name="T43" fmla="*/ 112 h 227"/>
              <a:gd name="T44" fmla="*/ 9 w 144"/>
              <a:gd name="T45" fmla="*/ 0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4" h="227">
                <a:moveTo>
                  <a:pt x="9" y="0"/>
                </a:moveTo>
                <a:lnTo>
                  <a:pt x="127" y="0"/>
                </a:lnTo>
                <a:lnTo>
                  <a:pt x="127" y="25"/>
                </a:lnTo>
                <a:lnTo>
                  <a:pt x="37" y="25"/>
                </a:lnTo>
                <a:lnTo>
                  <a:pt x="37" y="80"/>
                </a:lnTo>
                <a:cubicBezTo>
                  <a:pt x="41" y="78"/>
                  <a:pt x="45" y="77"/>
                  <a:pt x="50" y="76"/>
                </a:cubicBezTo>
                <a:cubicBezTo>
                  <a:pt x="54" y="76"/>
                  <a:pt x="58" y="75"/>
                  <a:pt x="63" y="75"/>
                </a:cubicBezTo>
                <a:cubicBezTo>
                  <a:pt x="88" y="75"/>
                  <a:pt x="107" y="82"/>
                  <a:pt x="122" y="96"/>
                </a:cubicBezTo>
                <a:cubicBezTo>
                  <a:pt x="136" y="109"/>
                  <a:pt x="143" y="128"/>
                  <a:pt x="143" y="151"/>
                </a:cubicBezTo>
                <a:cubicBezTo>
                  <a:pt x="143" y="175"/>
                  <a:pt x="136" y="193"/>
                  <a:pt x="121" y="207"/>
                </a:cubicBezTo>
                <a:cubicBezTo>
                  <a:pt x="106" y="220"/>
                  <a:pt x="85" y="226"/>
                  <a:pt x="58" y="226"/>
                </a:cubicBezTo>
                <a:cubicBezTo>
                  <a:pt x="49" y="226"/>
                  <a:pt x="39" y="226"/>
                  <a:pt x="30" y="224"/>
                </a:cubicBezTo>
                <a:cubicBezTo>
                  <a:pt x="20" y="222"/>
                  <a:pt x="10" y="220"/>
                  <a:pt x="0" y="217"/>
                </a:cubicBezTo>
                <a:lnTo>
                  <a:pt x="0" y="187"/>
                </a:lnTo>
                <a:cubicBezTo>
                  <a:pt x="9" y="191"/>
                  <a:pt x="18" y="195"/>
                  <a:pt x="27" y="198"/>
                </a:cubicBezTo>
                <a:cubicBezTo>
                  <a:pt x="37" y="200"/>
                  <a:pt x="47" y="201"/>
                  <a:pt x="58" y="201"/>
                </a:cubicBezTo>
                <a:cubicBezTo>
                  <a:pt x="75" y="201"/>
                  <a:pt x="88" y="197"/>
                  <a:pt x="98" y="188"/>
                </a:cubicBezTo>
                <a:cubicBezTo>
                  <a:pt x="108" y="179"/>
                  <a:pt x="113" y="166"/>
                  <a:pt x="113" y="151"/>
                </a:cubicBezTo>
                <a:cubicBezTo>
                  <a:pt x="113" y="135"/>
                  <a:pt x="108" y="123"/>
                  <a:pt x="98" y="114"/>
                </a:cubicBezTo>
                <a:cubicBezTo>
                  <a:pt x="88" y="105"/>
                  <a:pt x="75" y="101"/>
                  <a:pt x="58" y="101"/>
                </a:cubicBezTo>
                <a:cubicBezTo>
                  <a:pt x="50" y="101"/>
                  <a:pt x="41" y="101"/>
                  <a:pt x="33" y="103"/>
                </a:cubicBezTo>
                <a:cubicBezTo>
                  <a:pt x="26" y="105"/>
                  <a:pt x="17" y="108"/>
                  <a:pt x="9" y="112"/>
                </a:cubicBez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20" name="Freeform 114"/>
          <p:cNvSpPr>
            <a:spLocks noChangeArrowheads="1"/>
          </p:cNvSpPr>
          <p:nvPr/>
        </p:nvSpPr>
        <p:spPr bwMode="auto">
          <a:xfrm>
            <a:off x="8876160" y="4094196"/>
            <a:ext cx="47520" cy="73447"/>
          </a:xfrm>
          <a:custGeom>
            <a:avLst/>
            <a:gdLst>
              <a:gd name="T0" fmla="*/ 9 w 144"/>
              <a:gd name="T1" fmla="*/ 0 h 227"/>
              <a:gd name="T2" fmla="*/ 127 w 144"/>
              <a:gd name="T3" fmla="*/ 0 h 227"/>
              <a:gd name="T4" fmla="*/ 127 w 144"/>
              <a:gd name="T5" fmla="*/ 25 h 227"/>
              <a:gd name="T6" fmla="*/ 37 w 144"/>
              <a:gd name="T7" fmla="*/ 25 h 227"/>
              <a:gd name="T8" fmla="*/ 37 w 144"/>
              <a:gd name="T9" fmla="*/ 80 h 227"/>
              <a:gd name="T10" fmla="*/ 50 w 144"/>
              <a:gd name="T11" fmla="*/ 76 h 227"/>
              <a:gd name="T12" fmla="*/ 63 w 144"/>
              <a:gd name="T13" fmla="*/ 75 h 227"/>
              <a:gd name="T14" fmla="*/ 122 w 144"/>
              <a:gd name="T15" fmla="*/ 96 h 227"/>
              <a:gd name="T16" fmla="*/ 143 w 144"/>
              <a:gd name="T17" fmla="*/ 151 h 227"/>
              <a:gd name="T18" fmla="*/ 121 w 144"/>
              <a:gd name="T19" fmla="*/ 207 h 227"/>
              <a:gd name="T20" fmla="*/ 58 w 144"/>
              <a:gd name="T21" fmla="*/ 226 h 227"/>
              <a:gd name="T22" fmla="*/ 30 w 144"/>
              <a:gd name="T23" fmla="*/ 224 h 227"/>
              <a:gd name="T24" fmla="*/ 0 w 144"/>
              <a:gd name="T25" fmla="*/ 217 h 227"/>
              <a:gd name="T26" fmla="*/ 0 w 144"/>
              <a:gd name="T27" fmla="*/ 187 h 227"/>
              <a:gd name="T28" fmla="*/ 27 w 144"/>
              <a:gd name="T29" fmla="*/ 198 h 227"/>
              <a:gd name="T30" fmla="*/ 58 w 144"/>
              <a:gd name="T31" fmla="*/ 201 h 227"/>
              <a:gd name="T32" fmla="*/ 98 w 144"/>
              <a:gd name="T33" fmla="*/ 188 h 227"/>
              <a:gd name="T34" fmla="*/ 113 w 144"/>
              <a:gd name="T35" fmla="*/ 151 h 227"/>
              <a:gd name="T36" fmla="*/ 98 w 144"/>
              <a:gd name="T37" fmla="*/ 114 h 227"/>
              <a:gd name="T38" fmla="*/ 58 w 144"/>
              <a:gd name="T39" fmla="*/ 101 h 227"/>
              <a:gd name="T40" fmla="*/ 33 w 144"/>
              <a:gd name="T41" fmla="*/ 103 h 227"/>
              <a:gd name="T42" fmla="*/ 9 w 144"/>
              <a:gd name="T43" fmla="*/ 112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4" h="227">
                <a:moveTo>
                  <a:pt x="9" y="0"/>
                </a:moveTo>
                <a:lnTo>
                  <a:pt x="127" y="0"/>
                </a:lnTo>
                <a:lnTo>
                  <a:pt x="127" y="25"/>
                </a:lnTo>
                <a:lnTo>
                  <a:pt x="37" y="25"/>
                </a:lnTo>
                <a:lnTo>
                  <a:pt x="37" y="80"/>
                </a:lnTo>
                <a:cubicBezTo>
                  <a:pt x="41" y="78"/>
                  <a:pt x="45" y="77"/>
                  <a:pt x="50" y="76"/>
                </a:cubicBezTo>
                <a:cubicBezTo>
                  <a:pt x="54" y="76"/>
                  <a:pt x="58" y="75"/>
                  <a:pt x="63" y="75"/>
                </a:cubicBezTo>
                <a:cubicBezTo>
                  <a:pt x="88" y="75"/>
                  <a:pt x="107" y="82"/>
                  <a:pt x="122" y="96"/>
                </a:cubicBezTo>
                <a:cubicBezTo>
                  <a:pt x="136" y="109"/>
                  <a:pt x="143" y="128"/>
                  <a:pt x="143" y="151"/>
                </a:cubicBezTo>
                <a:cubicBezTo>
                  <a:pt x="143" y="175"/>
                  <a:pt x="136" y="193"/>
                  <a:pt x="121" y="207"/>
                </a:cubicBezTo>
                <a:cubicBezTo>
                  <a:pt x="106" y="220"/>
                  <a:pt x="85" y="226"/>
                  <a:pt x="58" y="226"/>
                </a:cubicBezTo>
                <a:cubicBezTo>
                  <a:pt x="49" y="226"/>
                  <a:pt x="39" y="226"/>
                  <a:pt x="30" y="224"/>
                </a:cubicBezTo>
                <a:cubicBezTo>
                  <a:pt x="20" y="222"/>
                  <a:pt x="10" y="220"/>
                  <a:pt x="0" y="217"/>
                </a:cubicBezTo>
                <a:lnTo>
                  <a:pt x="0" y="187"/>
                </a:lnTo>
                <a:cubicBezTo>
                  <a:pt x="9" y="191"/>
                  <a:pt x="18" y="195"/>
                  <a:pt x="27" y="198"/>
                </a:cubicBezTo>
                <a:cubicBezTo>
                  <a:pt x="37" y="200"/>
                  <a:pt x="47" y="201"/>
                  <a:pt x="58" y="201"/>
                </a:cubicBezTo>
                <a:cubicBezTo>
                  <a:pt x="75" y="201"/>
                  <a:pt x="88" y="197"/>
                  <a:pt x="98" y="188"/>
                </a:cubicBezTo>
                <a:cubicBezTo>
                  <a:pt x="108" y="179"/>
                  <a:pt x="113" y="166"/>
                  <a:pt x="113" y="151"/>
                </a:cubicBezTo>
                <a:cubicBezTo>
                  <a:pt x="113" y="135"/>
                  <a:pt x="108" y="123"/>
                  <a:pt x="98" y="114"/>
                </a:cubicBezTo>
                <a:cubicBezTo>
                  <a:pt x="88" y="105"/>
                  <a:pt x="75" y="101"/>
                  <a:pt x="58" y="101"/>
                </a:cubicBezTo>
                <a:cubicBezTo>
                  <a:pt x="50" y="101"/>
                  <a:pt x="41" y="101"/>
                  <a:pt x="33" y="103"/>
                </a:cubicBezTo>
                <a:cubicBezTo>
                  <a:pt x="26" y="105"/>
                  <a:pt x="17" y="108"/>
                  <a:pt x="9" y="11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21" name="Freeform 115"/>
          <p:cNvSpPr>
            <a:spLocks noChangeArrowheads="1"/>
          </p:cNvSpPr>
          <p:nvPr/>
        </p:nvSpPr>
        <p:spPr bwMode="auto">
          <a:xfrm>
            <a:off x="8938080" y="4092755"/>
            <a:ext cx="50400" cy="74888"/>
          </a:xfrm>
          <a:custGeom>
            <a:avLst/>
            <a:gdLst>
              <a:gd name="T0" fmla="*/ 77 w 155"/>
              <a:gd name="T1" fmla="*/ 24 h 231"/>
              <a:gd name="T2" fmla="*/ 42 w 155"/>
              <a:gd name="T3" fmla="*/ 47 h 231"/>
              <a:gd name="T4" fmla="*/ 30 w 155"/>
              <a:gd name="T5" fmla="*/ 115 h 231"/>
              <a:gd name="T6" fmla="*/ 42 w 155"/>
              <a:gd name="T7" fmla="*/ 184 h 231"/>
              <a:gd name="T8" fmla="*/ 77 w 155"/>
              <a:gd name="T9" fmla="*/ 207 h 231"/>
              <a:gd name="T10" fmla="*/ 112 w 155"/>
              <a:gd name="T11" fmla="*/ 184 h 231"/>
              <a:gd name="T12" fmla="*/ 124 w 155"/>
              <a:gd name="T13" fmla="*/ 115 h 231"/>
              <a:gd name="T14" fmla="*/ 112 w 155"/>
              <a:gd name="T15" fmla="*/ 47 h 231"/>
              <a:gd name="T16" fmla="*/ 77 w 155"/>
              <a:gd name="T17" fmla="*/ 24 h 231"/>
              <a:gd name="T18" fmla="*/ 77 w 155"/>
              <a:gd name="T19" fmla="*/ 0 h 231"/>
              <a:gd name="T20" fmla="*/ 134 w 155"/>
              <a:gd name="T21" fmla="*/ 29 h 231"/>
              <a:gd name="T22" fmla="*/ 154 w 155"/>
              <a:gd name="T23" fmla="*/ 115 h 231"/>
              <a:gd name="T24" fmla="*/ 134 w 155"/>
              <a:gd name="T25" fmla="*/ 201 h 231"/>
              <a:gd name="T26" fmla="*/ 77 w 155"/>
              <a:gd name="T27" fmla="*/ 230 h 231"/>
              <a:gd name="T28" fmla="*/ 20 w 155"/>
              <a:gd name="T29" fmla="*/ 201 h 231"/>
              <a:gd name="T30" fmla="*/ 0 w 155"/>
              <a:gd name="T31" fmla="*/ 115 h 231"/>
              <a:gd name="T32" fmla="*/ 20 w 155"/>
              <a:gd name="T33" fmla="*/ 29 h 231"/>
              <a:gd name="T34" fmla="*/ 77 w 155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1">
                <a:moveTo>
                  <a:pt x="77" y="24"/>
                </a:moveTo>
                <a:cubicBezTo>
                  <a:pt x="61" y="24"/>
                  <a:pt x="50" y="31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8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20" y="168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1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29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29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22" name="Freeform 116"/>
          <p:cNvSpPr>
            <a:spLocks noChangeArrowheads="1"/>
          </p:cNvSpPr>
          <p:nvPr/>
        </p:nvSpPr>
        <p:spPr bwMode="auto">
          <a:xfrm>
            <a:off x="8938080" y="4092755"/>
            <a:ext cx="50400" cy="74888"/>
          </a:xfrm>
          <a:custGeom>
            <a:avLst/>
            <a:gdLst>
              <a:gd name="T0" fmla="*/ 77 w 155"/>
              <a:gd name="T1" fmla="*/ 24 h 231"/>
              <a:gd name="T2" fmla="*/ 42 w 155"/>
              <a:gd name="T3" fmla="*/ 47 h 231"/>
              <a:gd name="T4" fmla="*/ 30 w 155"/>
              <a:gd name="T5" fmla="*/ 115 h 231"/>
              <a:gd name="T6" fmla="*/ 42 w 155"/>
              <a:gd name="T7" fmla="*/ 184 h 231"/>
              <a:gd name="T8" fmla="*/ 77 w 155"/>
              <a:gd name="T9" fmla="*/ 207 h 231"/>
              <a:gd name="T10" fmla="*/ 112 w 155"/>
              <a:gd name="T11" fmla="*/ 184 h 231"/>
              <a:gd name="T12" fmla="*/ 124 w 155"/>
              <a:gd name="T13" fmla="*/ 115 h 231"/>
              <a:gd name="T14" fmla="*/ 112 w 155"/>
              <a:gd name="T15" fmla="*/ 47 h 231"/>
              <a:gd name="T16" fmla="*/ 77 w 155"/>
              <a:gd name="T17" fmla="*/ 24 h 231"/>
              <a:gd name="T18" fmla="*/ 77 w 155"/>
              <a:gd name="T19" fmla="*/ 0 h 231"/>
              <a:gd name="T20" fmla="*/ 134 w 155"/>
              <a:gd name="T21" fmla="*/ 29 h 231"/>
              <a:gd name="T22" fmla="*/ 154 w 155"/>
              <a:gd name="T23" fmla="*/ 115 h 231"/>
              <a:gd name="T24" fmla="*/ 134 w 155"/>
              <a:gd name="T25" fmla="*/ 201 h 231"/>
              <a:gd name="T26" fmla="*/ 77 w 155"/>
              <a:gd name="T27" fmla="*/ 230 h 231"/>
              <a:gd name="T28" fmla="*/ 20 w 155"/>
              <a:gd name="T29" fmla="*/ 201 h 231"/>
              <a:gd name="T30" fmla="*/ 0 w 155"/>
              <a:gd name="T31" fmla="*/ 115 h 231"/>
              <a:gd name="T32" fmla="*/ 20 w 155"/>
              <a:gd name="T33" fmla="*/ 29 h 231"/>
              <a:gd name="T34" fmla="*/ 77 w 155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1">
                <a:moveTo>
                  <a:pt x="77" y="24"/>
                </a:moveTo>
                <a:cubicBezTo>
                  <a:pt x="61" y="24"/>
                  <a:pt x="50" y="31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8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20" y="168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1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29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29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23" name="Freeform 117"/>
          <p:cNvSpPr>
            <a:spLocks noChangeArrowheads="1"/>
          </p:cNvSpPr>
          <p:nvPr/>
        </p:nvSpPr>
        <p:spPr bwMode="auto">
          <a:xfrm>
            <a:off x="5224321" y="4056752"/>
            <a:ext cx="33120" cy="1440"/>
          </a:xfrm>
          <a:custGeom>
            <a:avLst/>
            <a:gdLst>
              <a:gd name="T0" fmla="*/ 0 w 102"/>
              <a:gd name="T1" fmla="*/ 0 h 1"/>
              <a:gd name="T2" fmla="*/ 101 w 102"/>
              <a:gd name="T3" fmla="*/ 0 h 1"/>
              <a:gd name="T4" fmla="*/ 0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0" y="0"/>
                </a:moveTo>
                <a:lnTo>
                  <a:pt x="10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24" name="Line 118"/>
          <p:cNvSpPr>
            <a:spLocks noChangeShapeType="1"/>
          </p:cNvSpPr>
          <p:nvPr/>
        </p:nvSpPr>
        <p:spPr bwMode="auto">
          <a:xfrm>
            <a:off x="5224321" y="4056752"/>
            <a:ext cx="33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25" name="Line 119"/>
          <p:cNvSpPr>
            <a:spLocks noChangeShapeType="1"/>
          </p:cNvSpPr>
          <p:nvPr/>
        </p:nvSpPr>
        <p:spPr bwMode="auto">
          <a:xfrm>
            <a:off x="5224321" y="4056752"/>
            <a:ext cx="33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26" name="Freeform 120"/>
          <p:cNvSpPr>
            <a:spLocks noChangeArrowheads="1"/>
          </p:cNvSpPr>
          <p:nvPr/>
        </p:nvSpPr>
        <p:spPr bwMode="auto">
          <a:xfrm>
            <a:off x="8892000" y="4056752"/>
            <a:ext cx="33120" cy="1440"/>
          </a:xfrm>
          <a:custGeom>
            <a:avLst/>
            <a:gdLst>
              <a:gd name="T0" fmla="*/ 101 w 102"/>
              <a:gd name="T1" fmla="*/ 0 h 1"/>
              <a:gd name="T2" fmla="*/ 0 w 102"/>
              <a:gd name="T3" fmla="*/ 0 h 1"/>
              <a:gd name="T4" fmla="*/ 101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101" y="0"/>
                </a:move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27" name="Line 121"/>
          <p:cNvSpPr>
            <a:spLocks noChangeShapeType="1"/>
          </p:cNvSpPr>
          <p:nvPr/>
        </p:nvSpPr>
        <p:spPr bwMode="auto">
          <a:xfrm flipH="1">
            <a:off x="8890560" y="4056752"/>
            <a:ext cx="360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28" name="Line 122"/>
          <p:cNvSpPr>
            <a:spLocks noChangeShapeType="1"/>
          </p:cNvSpPr>
          <p:nvPr/>
        </p:nvSpPr>
        <p:spPr bwMode="auto">
          <a:xfrm flipH="1">
            <a:off x="8890560" y="4056752"/>
            <a:ext cx="360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29" name="Freeform 123"/>
          <p:cNvSpPr>
            <a:spLocks noChangeArrowheads="1"/>
          </p:cNvSpPr>
          <p:nvPr/>
        </p:nvSpPr>
        <p:spPr bwMode="auto">
          <a:xfrm>
            <a:off x="5054401" y="4010667"/>
            <a:ext cx="50400" cy="74888"/>
          </a:xfrm>
          <a:custGeom>
            <a:avLst/>
            <a:gdLst>
              <a:gd name="T0" fmla="*/ 77 w 155"/>
              <a:gd name="T1" fmla="*/ 24 h 231"/>
              <a:gd name="T2" fmla="*/ 42 w 155"/>
              <a:gd name="T3" fmla="*/ 47 h 231"/>
              <a:gd name="T4" fmla="*/ 30 w 155"/>
              <a:gd name="T5" fmla="*/ 115 h 231"/>
              <a:gd name="T6" fmla="*/ 42 w 155"/>
              <a:gd name="T7" fmla="*/ 184 h 231"/>
              <a:gd name="T8" fmla="*/ 77 w 155"/>
              <a:gd name="T9" fmla="*/ 207 h 231"/>
              <a:gd name="T10" fmla="*/ 112 w 155"/>
              <a:gd name="T11" fmla="*/ 184 h 231"/>
              <a:gd name="T12" fmla="*/ 124 w 155"/>
              <a:gd name="T13" fmla="*/ 115 h 231"/>
              <a:gd name="T14" fmla="*/ 112 w 155"/>
              <a:gd name="T15" fmla="*/ 47 h 231"/>
              <a:gd name="T16" fmla="*/ 77 w 155"/>
              <a:gd name="T17" fmla="*/ 24 h 231"/>
              <a:gd name="T18" fmla="*/ 77 w 155"/>
              <a:gd name="T19" fmla="*/ 0 h 231"/>
              <a:gd name="T20" fmla="*/ 134 w 155"/>
              <a:gd name="T21" fmla="*/ 29 h 231"/>
              <a:gd name="T22" fmla="*/ 154 w 155"/>
              <a:gd name="T23" fmla="*/ 115 h 231"/>
              <a:gd name="T24" fmla="*/ 134 w 155"/>
              <a:gd name="T25" fmla="*/ 201 h 231"/>
              <a:gd name="T26" fmla="*/ 77 w 155"/>
              <a:gd name="T27" fmla="*/ 230 h 231"/>
              <a:gd name="T28" fmla="*/ 20 w 155"/>
              <a:gd name="T29" fmla="*/ 201 h 231"/>
              <a:gd name="T30" fmla="*/ 0 w 155"/>
              <a:gd name="T31" fmla="*/ 115 h 231"/>
              <a:gd name="T32" fmla="*/ 20 w 155"/>
              <a:gd name="T33" fmla="*/ 29 h 231"/>
              <a:gd name="T34" fmla="*/ 77 w 155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1">
                <a:moveTo>
                  <a:pt x="77" y="24"/>
                </a:moveTo>
                <a:cubicBezTo>
                  <a:pt x="61" y="24"/>
                  <a:pt x="50" y="31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8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20" y="168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1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29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29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30" name="Freeform 124"/>
          <p:cNvSpPr>
            <a:spLocks noChangeArrowheads="1"/>
          </p:cNvSpPr>
          <p:nvPr/>
        </p:nvSpPr>
        <p:spPr bwMode="auto">
          <a:xfrm>
            <a:off x="5054401" y="4010667"/>
            <a:ext cx="50400" cy="74888"/>
          </a:xfrm>
          <a:custGeom>
            <a:avLst/>
            <a:gdLst>
              <a:gd name="T0" fmla="*/ 77 w 155"/>
              <a:gd name="T1" fmla="*/ 24 h 231"/>
              <a:gd name="T2" fmla="*/ 42 w 155"/>
              <a:gd name="T3" fmla="*/ 47 h 231"/>
              <a:gd name="T4" fmla="*/ 30 w 155"/>
              <a:gd name="T5" fmla="*/ 115 h 231"/>
              <a:gd name="T6" fmla="*/ 42 w 155"/>
              <a:gd name="T7" fmla="*/ 184 h 231"/>
              <a:gd name="T8" fmla="*/ 77 w 155"/>
              <a:gd name="T9" fmla="*/ 207 h 231"/>
              <a:gd name="T10" fmla="*/ 112 w 155"/>
              <a:gd name="T11" fmla="*/ 184 h 231"/>
              <a:gd name="T12" fmla="*/ 124 w 155"/>
              <a:gd name="T13" fmla="*/ 115 h 231"/>
              <a:gd name="T14" fmla="*/ 112 w 155"/>
              <a:gd name="T15" fmla="*/ 47 h 231"/>
              <a:gd name="T16" fmla="*/ 77 w 155"/>
              <a:gd name="T17" fmla="*/ 24 h 231"/>
              <a:gd name="T18" fmla="*/ 77 w 155"/>
              <a:gd name="T19" fmla="*/ 0 h 231"/>
              <a:gd name="T20" fmla="*/ 134 w 155"/>
              <a:gd name="T21" fmla="*/ 29 h 231"/>
              <a:gd name="T22" fmla="*/ 154 w 155"/>
              <a:gd name="T23" fmla="*/ 115 h 231"/>
              <a:gd name="T24" fmla="*/ 134 w 155"/>
              <a:gd name="T25" fmla="*/ 201 h 231"/>
              <a:gd name="T26" fmla="*/ 77 w 155"/>
              <a:gd name="T27" fmla="*/ 230 h 231"/>
              <a:gd name="T28" fmla="*/ 20 w 155"/>
              <a:gd name="T29" fmla="*/ 201 h 231"/>
              <a:gd name="T30" fmla="*/ 0 w 155"/>
              <a:gd name="T31" fmla="*/ 115 h 231"/>
              <a:gd name="T32" fmla="*/ 20 w 155"/>
              <a:gd name="T33" fmla="*/ 29 h 231"/>
              <a:gd name="T34" fmla="*/ 77 w 155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1">
                <a:moveTo>
                  <a:pt x="77" y="24"/>
                </a:moveTo>
                <a:cubicBezTo>
                  <a:pt x="61" y="24"/>
                  <a:pt x="50" y="31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8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20" y="168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1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29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29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31" name="Freeform 125"/>
          <p:cNvSpPr>
            <a:spLocks noChangeArrowheads="1"/>
          </p:cNvSpPr>
          <p:nvPr/>
        </p:nvSpPr>
        <p:spPr bwMode="auto">
          <a:xfrm>
            <a:off x="5122080" y="4072593"/>
            <a:ext cx="10080" cy="12962"/>
          </a:xfrm>
          <a:custGeom>
            <a:avLst/>
            <a:gdLst>
              <a:gd name="T0" fmla="*/ 0 w 33"/>
              <a:gd name="T1" fmla="*/ 38 h 39"/>
              <a:gd name="T2" fmla="*/ 32 w 33"/>
              <a:gd name="T3" fmla="*/ 38 h 39"/>
              <a:gd name="T4" fmla="*/ 32 w 33"/>
              <a:gd name="T5" fmla="*/ 0 h 39"/>
              <a:gd name="T6" fmla="*/ 0 w 33"/>
              <a:gd name="T7" fmla="*/ 0 h 39"/>
              <a:gd name="T8" fmla="*/ 0 w 33"/>
              <a:gd name="T9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9">
                <a:moveTo>
                  <a:pt x="0" y="38"/>
                </a:moveTo>
                <a:lnTo>
                  <a:pt x="32" y="38"/>
                </a:lnTo>
                <a:lnTo>
                  <a:pt x="32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32" name="Freeform 126"/>
          <p:cNvSpPr>
            <a:spLocks noChangeArrowheads="1"/>
          </p:cNvSpPr>
          <p:nvPr/>
        </p:nvSpPr>
        <p:spPr bwMode="auto">
          <a:xfrm>
            <a:off x="5153761" y="4012108"/>
            <a:ext cx="43200" cy="73448"/>
          </a:xfrm>
          <a:custGeom>
            <a:avLst/>
            <a:gdLst>
              <a:gd name="T0" fmla="*/ 5 w 133"/>
              <a:gd name="T1" fmla="*/ 197 h 223"/>
              <a:gd name="T2" fmla="*/ 54 w 133"/>
              <a:gd name="T3" fmla="*/ 197 h 223"/>
              <a:gd name="T4" fmla="*/ 54 w 133"/>
              <a:gd name="T5" fmla="*/ 27 h 223"/>
              <a:gd name="T6" fmla="*/ 0 w 133"/>
              <a:gd name="T7" fmla="*/ 38 h 223"/>
              <a:gd name="T8" fmla="*/ 0 w 133"/>
              <a:gd name="T9" fmla="*/ 11 h 223"/>
              <a:gd name="T10" fmla="*/ 53 w 133"/>
              <a:gd name="T11" fmla="*/ 0 h 223"/>
              <a:gd name="T12" fmla="*/ 83 w 133"/>
              <a:gd name="T13" fmla="*/ 0 h 223"/>
              <a:gd name="T14" fmla="*/ 83 w 133"/>
              <a:gd name="T15" fmla="*/ 197 h 223"/>
              <a:gd name="T16" fmla="*/ 132 w 133"/>
              <a:gd name="T17" fmla="*/ 197 h 223"/>
              <a:gd name="T18" fmla="*/ 132 w 133"/>
              <a:gd name="T19" fmla="*/ 222 h 223"/>
              <a:gd name="T20" fmla="*/ 5 w 133"/>
              <a:gd name="T21" fmla="*/ 222 h 223"/>
              <a:gd name="T22" fmla="*/ 5 w 133"/>
              <a:gd name="T23" fmla="*/ 19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223">
                <a:moveTo>
                  <a:pt x="5" y="197"/>
                </a:moveTo>
                <a:lnTo>
                  <a:pt x="54" y="197"/>
                </a:lnTo>
                <a:lnTo>
                  <a:pt x="54" y="27"/>
                </a:lnTo>
                <a:lnTo>
                  <a:pt x="0" y="38"/>
                </a:lnTo>
                <a:lnTo>
                  <a:pt x="0" y="11"/>
                </a:lnTo>
                <a:lnTo>
                  <a:pt x="53" y="0"/>
                </a:lnTo>
                <a:lnTo>
                  <a:pt x="83" y="0"/>
                </a:lnTo>
                <a:lnTo>
                  <a:pt x="83" y="197"/>
                </a:lnTo>
                <a:lnTo>
                  <a:pt x="132" y="197"/>
                </a:lnTo>
                <a:lnTo>
                  <a:pt x="132" y="222"/>
                </a:lnTo>
                <a:lnTo>
                  <a:pt x="5" y="222"/>
                </a:lnTo>
                <a:lnTo>
                  <a:pt x="5" y="197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33" name="Freeform 127"/>
          <p:cNvSpPr>
            <a:spLocks noChangeArrowheads="1"/>
          </p:cNvSpPr>
          <p:nvPr/>
        </p:nvSpPr>
        <p:spPr bwMode="auto">
          <a:xfrm>
            <a:off x="5153761" y="4012108"/>
            <a:ext cx="43200" cy="73448"/>
          </a:xfrm>
          <a:custGeom>
            <a:avLst/>
            <a:gdLst>
              <a:gd name="T0" fmla="*/ 5 w 133"/>
              <a:gd name="T1" fmla="*/ 197 h 223"/>
              <a:gd name="T2" fmla="*/ 54 w 133"/>
              <a:gd name="T3" fmla="*/ 197 h 223"/>
              <a:gd name="T4" fmla="*/ 54 w 133"/>
              <a:gd name="T5" fmla="*/ 27 h 223"/>
              <a:gd name="T6" fmla="*/ 0 w 133"/>
              <a:gd name="T7" fmla="*/ 38 h 223"/>
              <a:gd name="T8" fmla="*/ 0 w 133"/>
              <a:gd name="T9" fmla="*/ 11 h 223"/>
              <a:gd name="T10" fmla="*/ 53 w 133"/>
              <a:gd name="T11" fmla="*/ 0 h 223"/>
              <a:gd name="T12" fmla="*/ 83 w 133"/>
              <a:gd name="T13" fmla="*/ 0 h 223"/>
              <a:gd name="T14" fmla="*/ 83 w 133"/>
              <a:gd name="T15" fmla="*/ 197 h 223"/>
              <a:gd name="T16" fmla="*/ 132 w 133"/>
              <a:gd name="T17" fmla="*/ 197 h 223"/>
              <a:gd name="T18" fmla="*/ 132 w 133"/>
              <a:gd name="T19" fmla="*/ 222 h 223"/>
              <a:gd name="T20" fmla="*/ 5 w 133"/>
              <a:gd name="T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23">
                <a:moveTo>
                  <a:pt x="5" y="197"/>
                </a:moveTo>
                <a:lnTo>
                  <a:pt x="54" y="197"/>
                </a:lnTo>
                <a:lnTo>
                  <a:pt x="54" y="27"/>
                </a:lnTo>
                <a:lnTo>
                  <a:pt x="0" y="38"/>
                </a:lnTo>
                <a:lnTo>
                  <a:pt x="0" y="11"/>
                </a:lnTo>
                <a:lnTo>
                  <a:pt x="53" y="0"/>
                </a:lnTo>
                <a:lnTo>
                  <a:pt x="83" y="0"/>
                </a:lnTo>
                <a:lnTo>
                  <a:pt x="83" y="197"/>
                </a:lnTo>
                <a:lnTo>
                  <a:pt x="132" y="197"/>
                </a:lnTo>
                <a:lnTo>
                  <a:pt x="132" y="222"/>
                </a:lnTo>
                <a:lnTo>
                  <a:pt x="5" y="222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34" name="Freeform 128"/>
          <p:cNvSpPr>
            <a:spLocks noChangeArrowheads="1"/>
          </p:cNvSpPr>
          <p:nvPr/>
        </p:nvSpPr>
        <p:spPr bwMode="auto">
          <a:xfrm>
            <a:off x="5224321" y="3739530"/>
            <a:ext cx="33120" cy="1440"/>
          </a:xfrm>
          <a:custGeom>
            <a:avLst/>
            <a:gdLst>
              <a:gd name="T0" fmla="*/ 0 w 102"/>
              <a:gd name="T1" fmla="*/ 0 h 1"/>
              <a:gd name="T2" fmla="*/ 101 w 102"/>
              <a:gd name="T3" fmla="*/ 0 h 1"/>
              <a:gd name="T4" fmla="*/ 0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0" y="0"/>
                </a:moveTo>
                <a:lnTo>
                  <a:pt x="10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35" name="Line 129"/>
          <p:cNvSpPr>
            <a:spLocks noChangeShapeType="1"/>
          </p:cNvSpPr>
          <p:nvPr/>
        </p:nvSpPr>
        <p:spPr bwMode="auto">
          <a:xfrm>
            <a:off x="5224321" y="3739530"/>
            <a:ext cx="33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36" name="Line 130"/>
          <p:cNvSpPr>
            <a:spLocks noChangeShapeType="1"/>
          </p:cNvSpPr>
          <p:nvPr/>
        </p:nvSpPr>
        <p:spPr bwMode="auto">
          <a:xfrm>
            <a:off x="5224321" y="3739530"/>
            <a:ext cx="33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37" name="Freeform 131"/>
          <p:cNvSpPr>
            <a:spLocks noChangeArrowheads="1"/>
          </p:cNvSpPr>
          <p:nvPr/>
        </p:nvSpPr>
        <p:spPr bwMode="auto">
          <a:xfrm>
            <a:off x="8892000" y="3739530"/>
            <a:ext cx="33120" cy="1440"/>
          </a:xfrm>
          <a:custGeom>
            <a:avLst/>
            <a:gdLst>
              <a:gd name="T0" fmla="*/ 101 w 102"/>
              <a:gd name="T1" fmla="*/ 0 h 1"/>
              <a:gd name="T2" fmla="*/ 0 w 102"/>
              <a:gd name="T3" fmla="*/ 0 h 1"/>
              <a:gd name="T4" fmla="*/ 101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101" y="0"/>
                </a:move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38" name="Line 132"/>
          <p:cNvSpPr>
            <a:spLocks noChangeShapeType="1"/>
          </p:cNvSpPr>
          <p:nvPr/>
        </p:nvSpPr>
        <p:spPr bwMode="auto">
          <a:xfrm flipH="1">
            <a:off x="8890560" y="3739530"/>
            <a:ext cx="360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39" name="Line 133"/>
          <p:cNvSpPr>
            <a:spLocks noChangeShapeType="1"/>
          </p:cNvSpPr>
          <p:nvPr/>
        </p:nvSpPr>
        <p:spPr bwMode="auto">
          <a:xfrm flipH="1">
            <a:off x="8890560" y="3739530"/>
            <a:ext cx="360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40" name="Freeform 134"/>
          <p:cNvSpPr>
            <a:spLocks noChangeArrowheads="1"/>
          </p:cNvSpPr>
          <p:nvPr/>
        </p:nvSpPr>
        <p:spPr bwMode="auto">
          <a:xfrm>
            <a:off x="5055840" y="3693445"/>
            <a:ext cx="50400" cy="74888"/>
          </a:xfrm>
          <a:custGeom>
            <a:avLst/>
            <a:gdLst>
              <a:gd name="T0" fmla="*/ 76 w 154"/>
              <a:gd name="T1" fmla="*/ 24 h 231"/>
              <a:gd name="T2" fmla="*/ 41 w 154"/>
              <a:gd name="T3" fmla="*/ 47 h 231"/>
              <a:gd name="T4" fmla="*/ 30 w 154"/>
              <a:gd name="T5" fmla="*/ 115 h 231"/>
              <a:gd name="T6" fmla="*/ 41 w 154"/>
              <a:gd name="T7" fmla="*/ 184 h 231"/>
              <a:gd name="T8" fmla="*/ 76 w 154"/>
              <a:gd name="T9" fmla="*/ 207 h 231"/>
              <a:gd name="T10" fmla="*/ 111 w 154"/>
              <a:gd name="T11" fmla="*/ 184 h 231"/>
              <a:gd name="T12" fmla="*/ 123 w 154"/>
              <a:gd name="T13" fmla="*/ 115 h 231"/>
              <a:gd name="T14" fmla="*/ 111 w 154"/>
              <a:gd name="T15" fmla="*/ 47 h 231"/>
              <a:gd name="T16" fmla="*/ 76 w 154"/>
              <a:gd name="T17" fmla="*/ 24 h 231"/>
              <a:gd name="T18" fmla="*/ 76 w 154"/>
              <a:gd name="T19" fmla="*/ 0 h 231"/>
              <a:gd name="T20" fmla="*/ 133 w 154"/>
              <a:gd name="T21" fmla="*/ 30 h 231"/>
              <a:gd name="T22" fmla="*/ 153 w 154"/>
              <a:gd name="T23" fmla="*/ 115 h 231"/>
              <a:gd name="T24" fmla="*/ 133 w 154"/>
              <a:gd name="T25" fmla="*/ 201 h 231"/>
              <a:gd name="T26" fmla="*/ 76 w 154"/>
              <a:gd name="T27" fmla="*/ 230 h 231"/>
              <a:gd name="T28" fmla="*/ 19 w 154"/>
              <a:gd name="T29" fmla="*/ 201 h 231"/>
              <a:gd name="T30" fmla="*/ 0 w 154"/>
              <a:gd name="T31" fmla="*/ 115 h 231"/>
              <a:gd name="T32" fmla="*/ 19 w 154"/>
              <a:gd name="T33" fmla="*/ 30 h 231"/>
              <a:gd name="T34" fmla="*/ 76 w 154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31">
                <a:moveTo>
                  <a:pt x="76" y="24"/>
                </a:moveTo>
                <a:cubicBezTo>
                  <a:pt x="61" y="24"/>
                  <a:pt x="49" y="31"/>
                  <a:pt x="41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9"/>
                  <a:pt x="41" y="184"/>
                </a:cubicBezTo>
                <a:cubicBezTo>
                  <a:pt x="49" y="199"/>
                  <a:pt x="61" y="207"/>
                  <a:pt x="76" y="207"/>
                </a:cubicBezTo>
                <a:cubicBezTo>
                  <a:pt x="92" y="207"/>
                  <a:pt x="104" y="199"/>
                  <a:pt x="111" y="184"/>
                </a:cubicBezTo>
                <a:cubicBezTo>
                  <a:pt x="119" y="169"/>
                  <a:pt x="123" y="146"/>
                  <a:pt x="123" y="115"/>
                </a:cubicBezTo>
                <a:cubicBezTo>
                  <a:pt x="123" y="85"/>
                  <a:pt x="119" y="62"/>
                  <a:pt x="111" y="47"/>
                </a:cubicBezTo>
                <a:cubicBezTo>
                  <a:pt x="104" y="31"/>
                  <a:pt x="92" y="24"/>
                  <a:pt x="76" y="24"/>
                </a:cubicBezTo>
                <a:close/>
                <a:moveTo>
                  <a:pt x="76" y="0"/>
                </a:moveTo>
                <a:cubicBezTo>
                  <a:pt x="101" y="0"/>
                  <a:pt x="120" y="10"/>
                  <a:pt x="133" y="30"/>
                </a:cubicBezTo>
                <a:cubicBezTo>
                  <a:pt x="146" y="49"/>
                  <a:pt x="153" y="78"/>
                  <a:pt x="153" y="115"/>
                </a:cubicBezTo>
                <a:cubicBezTo>
                  <a:pt x="153" y="153"/>
                  <a:pt x="146" y="181"/>
                  <a:pt x="133" y="201"/>
                </a:cubicBezTo>
                <a:cubicBezTo>
                  <a:pt x="120" y="221"/>
                  <a:pt x="101" y="230"/>
                  <a:pt x="76" y="230"/>
                </a:cubicBezTo>
                <a:cubicBezTo>
                  <a:pt x="51" y="230"/>
                  <a:pt x="32" y="221"/>
                  <a:pt x="19" y="201"/>
                </a:cubicBezTo>
                <a:cubicBezTo>
                  <a:pt x="6" y="181"/>
                  <a:pt x="0" y="153"/>
                  <a:pt x="0" y="115"/>
                </a:cubicBezTo>
                <a:cubicBezTo>
                  <a:pt x="0" y="78"/>
                  <a:pt x="6" y="49"/>
                  <a:pt x="19" y="30"/>
                </a:cubicBezTo>
                <a:cubicBezTo>
                  <a:pt x="32" y="10"/>
                  <a:pt x="51" y="0"/>
                  <a:pt x="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41" name="Freeform 135"/>
          <p:cNvSpPr>
            <a:spLocks noChangeArrowheads="1"/>
          </p:cNvSpPr>
          <p:nvPr/>
        </p:nvSpPr>
        <p:spPr bwMode="auto">
          <a:xfrm>
            <a:off x="5055840" y="3693445"/>
            <a:ext cx="50400" cy="74888"/>
          </a:xfrm>
          <a:custGeom>
            <a:avLst/>
            <a:gdLst>
              <a:gd name="T0" fmla="*/ 76 w 154"/>
              <a:gd name="T1" fmla="*/ 24 h 231"/>
              <a:gd name="T2" fmla="*/ 41 w 154"/>
              <a:gd name="T3" fmla="*/ 47 h 231"/>
              <a:gd name="T4" fmla="*/ 30 w 154"/>
              <a:gd name="T5" fmla="*/ 115 h 231"/>
              <a:gd name="T6" fmla="*/ 41 w 154"/>
              <a:gd name="T7" fmla="*/ 184 h 231"/>
              <a:gd name="T8" fmla="*/ 76 w 154"/>
              <a:gd name="T9" fmla="*/ 207 h 231"/>
              <a:gd name="T10" fmla="*/ 111 w 154"/>
              <a:gd name="T11" fmla="*/ 184 h 231"/>
              <a:gd name="T12" fmla="*/ 123 w 154"/>
              <a:gd name="T13" fmla="*/ 115 h 231"/>
              <a:gd name="T14" fmla="*/ 111 w 154"/>
              <a:gd name="T15" fmla="*/ 47 h 231"/>
              <a:gd name="T16" fmla="*/ 76 w 154"/>
              <a:gd name="T17" fmla="*/ 24 h 231"/>
              <a:gd name="T18" fmla="*/ 76 w 154"/>
              <a:gd name="T19" fmla="*/ 0 h 231"/>
              <a:gd name="T20" fmla="*/ 133 w 154"/>
              <a:gd name="T21" fmla="*/ 30 h 231"/>
              <a:gd name="T22" fmla="*/ 153 w 154"/>
              <a:gd name="T23" fmla="*/ 115 h 231"/>
              <a:gd name="T24" fmla="*/ 133 w 154"/>
              <a:gd name="T25" fmla="*/ 201 h 231"/>
              <a:gd name="T26" fmla="*/ 76 w 154"/>
              <a:gd name="T27" fmla="*/ 230 h 231"/>
              <a:gd name="T28" fmla="*/ 19 w 154"/>
              <a:gd name="T29" fmla="*/ 201 h 231"/>
              <a:gd name="T30" fmla="*/ 0 w 154"/>
              <a:gd name="T31" fmla="*/ 115 h 231"/>
              <a:gd name="T32" fmla="*/ 19 w 154"/>
              <a:gd name="T33" fmla="*/ 30 h 231"/>
              <a:gd name="T34" fmla="*/ 76 w 154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31">
                <a:moveTo>
                  <a:pt x="76" y="24"/>
                </a:moveTo>
                <a:cubicBezTo>
                  <a:pt x="61" y="24"/>
                  <a:pt x="49" y="31"/>
                  <a:pt x="41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9"/>
                  <a:pt x="41" y="184"/>
                </a:cubicBezTo>
                <a:cubicBezTo>
                  <a:pt x="49" y="199"/>
                  <a:pt x="61" y="207"/>
                  <a:pt x="76" y="207"/>
                </a:cubicBezTo>
                <a:cubicBezTo>
                  <a:pt x="92" y="207"/>
                  <a:pt x="104" y="199"/>
                  <a:pt x="111" y="184"/>
                </a:cubicBezTo>
                <a:cubicBezTo>
                  <a:pt x="119" y="169"/>
                  <a:pt x="123" y="146"/>
                  <a:pt x="123" y="115"/>
                </a:cubicBezTo>
                <a:cubicBezTo>
                  <a:pt x="123" y="85"/>
                  <a:pt x="119" y="62"/>
                  <a:pt x="111" y="47"/>
                </a:cubicBezTo>
                <a:cubicBezTo>
                  <a:pt x="104" y="31"/>
                  <a:pt x="92" y="24"/>
                  <a:pt x="76" y="24"/>
                </a:cubicBezTo>
                <a:close/>
                <a:moveTo>
                  <a:pt x="76" y="0"/>
                </a:moveTo>
                <a:cubicBezTo>
                  <a:pt x="101" y="0"/>
                  <a:pt x="120" y="10"/>
                  <a:pt x="133" y="30"/>
                </a:cubicBezTo>
                <a:cubicBezTo>
                  <a:pt x="146" y="49"/>
                  <a:pt x="153" y="78"/>
                  <a:pt x="153" y="115"/>
                </a:cubicBezTo>
                <a:cubicBezTo>
                  <a:pt x="153" y="153"/>
                  <a:pt x="146" y="181"/>
                  <a:pt x="133" y="201"/>
                </a:cubicBezTo>
                <a:cubicBezTo>
                  <a:pt x="120" y="221"/>
                  <a:pt x="101" y="230"/>
                  <a:pt x="76" y="230"/>
                </a:cubicBezTo>
                <a:cubicBezTo>
                  <a:pt x="51" y="230"/>
                  <a:pt x="32" y="221"/>
                  <a:pt x="19" y="201"/>
                </a:cubicBezTo>
                <a:cubicBezTo>
                  <a:pt x="6" y="181"/>
                  <a:pt x="0" y="153"/>
                  <a:pt x="0" y="115"/>
                </a:cubicBezTo>
                <a:cubicBezTo>
                  <a:pt x="0" y="78"/>
                  <a:pt x="6" y="49"/>
                  <a:pt x="19" y="30"/>
                </a:cubicBezTo>
                <a:cubicBezTo>
                  <a:pt x="32" y="10"/>
                  <a:pt x="51" y="0"/>
                  <a:pt x="76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42" name="Freeform 136"/>
          <p:cNvSpPr>
            <a:spLocks noChangeArrowheads="1"/>
          </p:cNvSpPr>
          <p:nvPr/>
        </p:nvSpPr>
        <p:spPr bwMode="auto">
          <a:xfrm>
            <a:off x="5122080" y="3753932"/>
            <a:ext cx="10080" cy="12961"/>
          </a:xfrm>
          <a:custGeom>
            <a:avLst/>
            <a:gdLst>
              <a:gd name="T0" fmla="*/ 0 w 32"/>
              <a:gd name="T1" fmla="*/ 38 h 39"/>
              <a:gd name="T2" fmla="*/ 31 w 32"/>
              <a:gd name="T3" fmla="*/ 38 h 39"/>
              <a:gd name="T4" fmla="*/ 31 w 32"/>
              <a:gd name="T5" fmla="*/ 0 h 39"/>
              <a:gd name="T6" fmla="*/ 0 w 32"/>
              <a:gd name="T7" fmla="*/ 0 h 39"/>
              <a:gd name="T8" fmla="*/ 0 w 32"/>
              <a:gd name="T9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9">
                <a:moveTo>
                  <a:pt x="0" y="38"/>
                </a:moveTo>
                <a:lnTo>
                  <a:pt x="31" y="38"/>
                </a:lnTo>
                <a:lnTo>
                  <a:pt x="31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43" name="Freeform 137"/>
          <p:cNvSpPr>
            <a:spLocks noChangeArrowheads="1"/>
          </p:cNvSpPr>
          <p:nvPr/>
        </p:nvSpPr>
        <p:spPr bwMode="auto">
          <a:xfrm>
            <a:off x="5150881" y="3693445"/>
            <a:ext cx="46080" cy="73447"/>
          </a:xfrm>
          <a:custGeom>
            <a:avLst/>
            <a:gdLst>
              <a:gd name="T0" fmla="*/ 37 w 142"/>
              <a:gd name="T1" fmla="*/ 201 h 227"/>
              <a:gd name="T2" fmla="*/ 141 w 142"/>
              <a:gd name="T3" fmla="*/ 201 h 227"/>
              <a:gd name="T4" fmla="*/ 141 w 142"/>
              <a:gd name="T5" fmla="*/ 226 h 227"/>
              <a:gd name="T6" fmla="*/ 0 w 142"/>
              <a:gd name="T7" fmla="*/ 226 h 227"/>
              <a:gd name="T8" fmla="*/ 0 w 142"/>
              <a:gd name="T9" fmla="*/ 201 h 227"/>
              <a:gd name="T10" fmla="*/ 47 w 142"/>
              <a:gd name="T11" fmla="*/ 153 h 227"/>
              <a:gd name="T12" fmla="*/ 84 w 142"/>
              <a:gd name="T13" fmla="*/ 115 h 227"/>
              <a:gd name="T14" fmla="*/ 104 w 142"/>
              <a:gd name="T15" fmla="*/ 87 h 227"/>
              <a:gd name="T16" fmla="*/ 110 w 142"/>
              <a:gd name="T17" fmla="*/ 65 h 227"/>
              <a:gd name="T18" fmla="*/ 98 w 142"/>
              <a:gd name="T19" fmla="*/ 36 h 227"/>
              <a:gd name="T20" fmla="*/ 65 w 142"/>
              <a:gd name="T21" fmla="*/ 25 h 227"/>
              <a:gd name="T22" fmla="*/ 35 w 142"/>
              <a:gd name="T23" fmla="*/ 30 h 227"/>
              <a:gd name="T24" fmla="*/ 2 w 142"/>
              <a:gd name="T25" fmla="*/ 45 h 227"/>
              <a:gd name="T26" fmla="*/ 2 w 142"/>
              <a:gd name="T27" fmla="*/ 15 h 227"/>
              <a:gd name="T28" fmla="*/ 36 w 142"/>
              <a:gd name="T29" fmla="*/ 4 h 227"/>
              <a:gd name="T30" fmla="*/ 65 w 142"/>
              <a:gd name="T31" fmla="*/ 0 h 227"/>
              <a:gd name="T32" fmla="*/ 120 w 142"/>
              <a:gd name="T33" fmla="*/ 17 h 227"/>
              <a:gd name="T34" fmla="*/ 140 w 142"/>
              <a:gd name="T35" fmla="*/ 63 h 227"/>
              <a:gd name="T36" fmla="*/ 135 w 142"/>
              <a:gd name="T37" fmla="*/ 89 h 227"/>
              <a:gd name="T38" fmla="*/ 117 w 142"/>
              <a:gd name="T39" fmla="*/ 118 h 227"/>
              <a:gd name="T40" fmla="*/ 93 w 142"/>
              <a:gd name="T41" fmla="*/ 143 h 227"/>
              <a:gd name="T42" fmla="*/ 37 w 142"/>
              <a:gd name="T43" fmla="*/ 201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2" h="227">
                <a:moveTo>
                  <a:pt x="37" y="201"/>
                </a:moveTo>
                <a:lnTo>
                  <a:pt x="141" y="201"/>
                </a:lnTo>
                <a:lnTo>
                  <a:pt x="141" y="226"/>
                </a:lnTo>
                <a:lnTo>
                  <a:pt x="0" y="226"/>
                </a:lnTo>
                <a:lnTo>
                  <a:pt x="0" y="201"/>
                </a:lnTo>
                <a:cubicBezTo>
                  <a:pt x="12" y="189"/>
                  <a:pt x="27" y="173"/>
                  <a:pt x="47" y="153"/>
                </a:cubicBezTo>
                <a:cubicBezTo>
                  <a:pt x="67" y="133"/>
                  <a:pt x="79" y="121"/>
                  <a:pt x="84" y="115"/>
                </a:cubicBezTo>
                <a:cubicBezTo>
                  <a:pt x="94" y="104"/>
                  <a:pt x="101" y="95"/>
                  <a:pt x="104" y="87"/>
                </a:cubicBezTo>
                <a:cubicBezTo>
                  <a:pt x="108" y="80"/>
                  <a:pt x="110" y="72"/>
                  <a:pt x="110" y="65"/>
                </a:cubicBezTo>
                <a:cubicBezTo>
                  <a:pt x="110" y="53"/>
                  <a:pt x="106" y="44"/>
                  <a:pt x="98" y="36"/>
                </a:cubicBezTo>
                <a:cubicBezTo>
                  <a:pt x="89" y="29"/>
                  <a:pt x="79" y="25"/>
                  <a:pt x="65" y="25"/>
                </a:cubicBezTo>
                <a:cubicBezTo>
                  <a:pt x="56" y="25"/>
                  <a:pt x="46" y="27"/>
                  <a:pt x="35" y="30"/>
                </a:cubicBezTo>
                <a:cubicBezTo>
                  <a:pt x="25" y="33"/>
                  <a:pt x="14" y="38"/>
                  <a:pt x="2" y="45"/>
                </a:cubicBezTo>
                <a:lnTo>
                  <a:pt x="2" y="15"/>
                </a:lnTo>
                <a:cubicBezTo>
                  <a:pt x="14" y="10"/>
                  <a:pt x="25" y="6"/>
                  <a:pt x="36" y="4"/>
                </a:cubicBezTo>
                <a:cubicBezTo>
                  <a:pt x="46" y="1"/>
                  <a:pt x="56" y="0"/>
                  <a:pt x="65" y="0"/>
                </a:cubicBezTo>
                <a:cubicBezTo>
                  <a:pt x="88" y="0"/>
                  <a:pt x="106" y="6"/>
                  <a:pt x="120" y="17"/>
                </a:cubicBezTo>
                <a:cubicBezTo>
                  <a:pt x="133" y="29"/>
                  <a:pt x="140" y="44"/>
                  <a:pt x="140" y="63"/>
                </a:cubicBezTo>
                <a:cubicBezTo>
                  <a:pt x="140" y="72"/>
                  <a:pt x="139" y="81"/>
                  <a:pt x="135" y="89"/>
                </a:cubicBezTo>
                <a:cubicBezTo>
                  <a:pt x="132" y="97"/>
                  <a:pt x="125" y="107"/>
                  <a:pt x="117" y="118"/>
                </a:cubicBezTo>
                <a:cubicBezTo>
                  <a:pt x="114" y="121"/>
                  <a:pt x="106" y="129"/>
                  <a:pt x="93" y="143"/>
                </a:cubicBezTo>
                <a:cubicBezTo>
                  <a:pt x="80" y="157"/>
                  <a:pt x="61" y="176"/>
                  <a:pt x="37" y="201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44" name="Freeform 138"/>
          <p:cNvSpPr>
            <a:spLocks noChangeArrowheads="1"/>
          </p:cNvSpPr>
          <p:nvPr/>
        </p:nvSpPr>
        <p:spPr bwMode="auto">
          <a:xfrm>
            <a:off x="5150881" y="3693445"/>
            <a:ext cx="46080" cy="73447"/>
          </a:xfrm>
          <a:custGeom>
            <a:avLst/>
            <a:gdLst>
              <a:gd name="T0" fmla="*/ 37 w 142"/>
              <a:gd name="T1" fmla="*/ 201 h 227"/>
              <a:gd name="T2" fmla="*/ 141 w 142"/>
              <a:gd name="T3" fmla="*/ 201 h 227"/>
              <a:gd name="T4" fmla="*/ 141 w 142"/>
              <a:gd name="T5" fmla="*/ 226 h 227"/>
              <a:gd name="T6" fmla="*/ 0 w 142"/>
              <a:gd name="T7" fmla="*/ 226 h 227"/>
              <a:gd name="T8" fmla="*/ 0 w 142"/>
              <a:gd name="T9" fmla="*/ 201 h 227"/>
              <a:gd name="T10" fmla="*/ 47 w 142"/>
              <a:gd name="T11" fmla="*/ 153 h 227"/>
              <a:gd name="T12" fmla="*/ 84 w 142"/>
              <a:gd name="T13" fmla="*/ 115 h 227"/>
              <a:gd name="T14" fmla="*/ 104 w 142"/>
              <a:gd name="T15" fmla="*/ 87 h 227"/>
              <a:gd name="T16" fmla="*/ 110 w 142"/>
              <a:gd name="T17" fmla="*/ 65 h 227"/>
              <a:gd name="T18" fmla="*/ 98 w 142"/>
              <a:gd name="T19" fmla="*/ 36 h 227"/>
              <a:gd name="T20" fmla="*/ 65 w 142"/>
              <a:gd name="T21" fmla="*/ 25 h 227"/>
              <a:gd name="T22" fmla="*/ 35 w 142"/>
              <a:gd name="T23" fmla="*/ 30 h 227"/>
              <a:gd name="T24" fmla="*/ 2 w 142"/>
              <a:gd name="T25" fmla="*/ 45 h 227"/>
              <a:gd name="T26" fmla="*/ 2 w 142"/>
              <a:gd name="T27" fmla="*/ 15 h 227"/>
              <a:gd name="T28" fmla="*/ 36 w 142"/>
              <a:gd name="T29" fmla="*/ 4 h 227"/>
              <a:gd name="T30" fmla="*/ 65 w 142"/>
              <a:gd name="T31" fmla="*/ 0 h 227"/>
              <a:gd name="T32" fmla="*/ 120 w 142"/>
              <a:gd name="T33" fmla="*/ 17 h 227"/>
              <a:gd name="T34" fmla="*/ 140 w 142"/>
              <a:gd name="T35" fmla="*/ 63 h 227"/>
              <a:gd name="T36" fmla="*/ 135 w 142"/>
              <a:gd name="T37" fmla="*/ 89 h 227"/>
              <a:gd name="T38" fmla="*/ 117 w 142"/>
              <a:gd name="T39" fmla="*/ 118 h 227"/>
              <a:gd name="T40" fmla="*/ 93 w 142"/>
              <a:gd name="T41" fmla="*/ 143 h 227"/>
              <a:gd name="T42" fmla="*/ 37 w 142"/>
              <a:gd name="T43" fmla="*/ 201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2" h="227">
                <a:moveTo>
                  <a:pt x="37" y="201"/>
                </a:moveTo>
                <a:lnTo>
                  <a:pt x="141" y="201"/>
                </a:lnTo>
                <a:lnTo>
                  <a:pt x="141" y="226"/>
                </a:lnTo>
                <a:lnTo>
                  <a:pt x="0" y="226"/>
                </a:lnTo>
                <a:lnTo>
                  <a:pt x="0" y="201"/>
                </a:lnTo>
                <a:cubicBezTo>
                  <a:pt x="12" y="189"/>
                  <a:pt x="27" y="173"/>
                  <a:pt x="47" y="153"/>
                </a:cubicBezTo>
                <a:cubicBezTo>
                  <a:pt x="67" y="133"/>
                  <a:pt x="79" y="121"/>
                  <a:pt x="84" y="115"/>
                </a:cubicBezTo>
                <a:cubicBezTo>
                  <a:pt x="94" y="104"/>
                  <a:pt x="101" y="95"/>
                  <a:pt x="104" y="87"/>
                </a:cubicBezTo>
                <a:cubicBezTo>
                  <a:pt x="108" y="80"/>
                  <a:pt x="110" y="72"/>
                  <a:pt x="110" y="65"/>
                </a:cubicBezTo>
                <a:cubicBezTo>
                  <a:pt x="110" y="53"/>
                  <a:pt x="106" y="44"/>
                  <a:pt x="98" y="36"/>
                </a:cubicBezTo>
                <a:cubicBezTo>
                  <a:pt x="89" y="29"/>
                  <a:pt x="79" y="25"/>
                  <a:pt x="65" y="25"/>
                </a:cubicBezTo>
                <a:cubicBezTo>
                  <a:pt x="56" y="25"/>
                  <a:pt x="46" y="27"/>
                  <a:pt x="35" y="30"/>
                </a:cubicBezTo>
                <a:cubicBezTo>
                  <a:pt x="25" y="33"/>
                  <a:pt x="14" y="38"/>
                  <a:pt x="2" y="45"/>
                </a:cubicBezTo>
                <a:lnTo>
                  <a:pt x="2" y="15"/>
                </a:lnTo>
                <a:cubicBezTo>
                  <a:pt x="14" y="10"/>
                  <a:pt x="25" y="6"/>
                  <a:pt x="36" y="4"/>
                </a:cubicBezTo>
                <a:cubicBezTo>
                  <a:pt x="46" y="1"/>
                  <a:pt x="56" y="0"/>
                  <a:pt x="65" y="0"/>
                </a:cubicBezTo>
                <a:cubicBezTo>
                  <a:pt x="88" y="0"/>
                  <a:pt x="106" y="6"/>
                  <a:pt x="120" y="17"/>
                </a:cubicBezTo>
                <a:cubicBezTo>
                  <a:pt x="133" y="29"/>
                  <a:pt x="140" y="44"/>
                  <a:pt x="140" y="63"/>
                </a:cubicBezTo>
                <a:cubicBezTo>
                  <a:pt x="140" y="72"/>
                  <a:pt x="139" y="81"/>
                  <a:pt x="135" y="89"/>
                </a:cubicBezTo>
                <a:cubicBezTo>
                  <a:pt x="132" y="97"/>
                  <a:pt x="125" y="107"/>
                  <a:pt x="117" y="118"/>
                </a:cubicBezTo>
                <a:cubicBezTo>
                  <a:pt x="114" y="121"/>
                  <a:pt x="106" y="129"/>
                  <a:pt x="93" y="143"/>
                </a:cubicBezTo>
                <a:cubicBezTo>
                  <a:pt x="80" y="157"/>
                  <a:pt x="61" y="176"/>
                  <a:pt x="37" y="201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45" name="Freeform 139"/>
          <p:cNvSpPr>
            <a:spLocks noChangeArrowheads="1"/>
          </p:cNvSpPr>
          <p:nvPr/>
        </p:nvSpPr>
        <p:spPr bwMode="auto">
          <a:xfrm>
            <a:off x="5224321" y="3380931"/>
            <a:ext cx="33120" cy="1441"/>
          </a:xfrm>
          <a:custGeom>
            <a:avLst/>
            <a:gdLst>
              <a:gd name="T0" fmla="*/ 0 w 102"/>
              <a:gd name="T1" fmla="*/ 0 h 1"/>
              <a:gd name="T2" fmla="*/ 101 w 102"/>
              <a:gd name="T3" fmla="*/ 0 h 1"/>
              <a:gd name="T4" fmla="*/ 0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0" y="0"/>
                </a:moveTo>
                <a:lnTo>
                  <a:pt x="10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46" name="Line 140"/>
          <p:cNvSpPr>
            <a:spLocks noChangeShapeType="1"/>
          </p:cNvSpPr>
          <p:nvPr/>
        </p:nvSpPr>
        <p:spPr bwMode="auto">
          <a:xfrm>
            <a:off x="5224321" y="3380931"/>
            <a:ext cx="3312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47" name="Line 141"/>
          <p:cNvSpPr>
            <a:spLocks noChangeShapeType="1"/>
          </p:cNvSpPr>
          <p:nvPr/>
        </p:nvSpPr>
        <p:spPr bwMode="auto">
          <a:xfrm>
            <a:off x="5224321" y="3380931"/>
            <a:ext cx="3312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48" name="Freeform 142"/>
          <p:cNvSpPr>
            <a:spLocks noChangeArrowheads="1"/>
          </p:cNvSpPr>
          <p:nvPr/>
        </p:nvSpPr>
        <p:spPr bwMode="auto">
          <a:xfrm>
            <a:off x="8892000" y="3380931"/>
            <a:ext cx="33120" cy="1441"/>
          </a:xfrm>
          <a:custGeom>
            <a:avLst/>
            <a:gdLst>
              <a:gd name="T0" fmla="*/ 101 w 102"/>
              <a:gd name="T1" fmla="*/ 0 h 1"/>
              <a:gd name="T2" fmla="*/ 0 w 102"/>
              <a:gd name="T3" fmla="*/ 0 h 1"/>
              <a:gd name="T4" fmla="*/ 101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101" y="0"/>
                </a:move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49" name="Line 143"/>
          <p:cNvSpPr>
            <a:spLocks noChangeShapeType="1"/>
          </p:cNvSpPr>
          <p:nvPr/>
        </p:nvSpPr>
        <p:spPr bwMode="auto">
          <a:xfrm flipH="1">
            <a:off x="8890560" y="3380931"/>
            <a:ext cx="360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50" name="Line 144"/>
          <p:cNvSpPr>
            <a:spLocks noChangeShapeType="1"/>
          </p:cNvSpPr>
          <p:nvPr/>
        </p:nvSpPr>
        <p:spPr bwMode="auto">
          <a:xfrm flipH="1">
            <a:off x="8890560" y="3380931"/>
            <a:ext cx="360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51" name="Freeform 145"/>
          <p:cNvSpPr>
            <a:spLocks noChangeArrowheads="1"/>
          </p:cNvSpPr>
          <p:nvPr/>
        </p:nvSpPr>
        <p:spPr bwMode="auto">
          <a:xfrm>
            <a:off x="5052960" y="3334847"/>
            <a:ext cx="50400" cy="76328"/>
          </a:xfrm>
          <a:custGeom>
            <a:avLst/>
            <a:gdLst>
              <a:gd name="T0" fmla="*/ 77 w 155"/>
              <a:gd name="T1" fmla="*/ 24 h 232"/>
              <a:gd name="T2" fmla="*/ 42 w 155"/>
              <a:gd name="T3" fmla="*/ 47 h 232"/>
              <a:gd name="T4" fmla="*/ 31 w 155"/>
              <a:gd name="T5" fmla="*/ 115 h 232"/>
              <a:gd name="T6" fmla="*/ 42 w 155"/>
              <a:gd name="T7" fmla="*/ 184 h 232"/>
              <a:gd name="T8" fmla="*/ 77 w 155"/>
              <a:gd name="T9" fmla="*/ 207 h 232"/>
              <a:gd name="T10" fmla="*/ 112 w 155"/>
              <a:gd name="T11" fmla="*/ 184 h 232"/>
              <a:gd name="T12" fmla="*/ 124 w 155"/>
              <a:gd name="T13" fmla="*/ 115 h 232"/>
              <a:gd name="T14" fmla="*/ 112 w 155"/>
              <a:gd name="T15" fmla="*/ 47 h 232"/>
              <a:gd name="T16" fmla="*/ 77 w 155"/>
              <a:gd name="T17" fmla="*/ 24 h 232"/>
              <a:gd name="T18" fmla="*/ 77 w 155"/>
              <a:gd name="T19" fmla="*/ 0 h 232"/>
              <a:gd name="T20" fmla="*/ 134 w 155"/>
              <a:gd name="T21" fmla="*/ 30 h 232"/>
              <a:gd name="T22" fmla="*/ 154 w 155"/>
              <a:gd name="T23" fmla="*/ 115 h 232"/>
              <a:gd name="T24" fmla="*/ 134 w 155"/>
              <a:gd name="T25" fmla="*/ 201 h 232"/>
              <a:gd name="T26" fmla="*/ 77 w 155"/>
              <a:gd name="T27" fmla="*/ 231 h 232"/>
              <a:gd name="T28" fmla="*/ 20 w 155"/>
              <a:gd name="T29" fmla="*/ 201 h 232"/>
              <a:gd name="T30" fmla="*/ 0 w 155"/>
              <a:gd name="T31" fmla="*/ 115 h 232"/>
              <a:gd name="T32" fmla="*/ 20 w 155"/>
              <a:gd name="T33" fmla="*/ 30 h 232"/>
              <a:gd name="T34" fmla="*/ 77 w 155"/>
              <a:gd name="T3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2">
                <a:moveTo>
                  <a:pt x="77" y="24"/>
                </a:moveTo>
                <a:cubicBezTo>
                  <a:pt x="62" y="24"/>
                  <a:pt x="50" y="31"/>
                  <a:pt x="42" y="47"/>
                </a:cubicBezTo>
                <a:cubicBezTo>
                  <a:pt x="35" y="62"/>
                  <a:pt x="31" y="85"/>
                  <a:pt x="31" y="115"/>
                </a:cubicBezTo>
                <a:cubicBezTo>
                  <a:pt x="31" y="146"/>
                  <a:pt x="35" y="168"/>
                  <a:pt x="42" y="184"/>
                </a:cubicBezTo>
                <a:cubicBezTo>
                  <a:pt x="50" y="199"/>
                  <a:pt x="62" y="207"/>
                  <a:pt x="77" y="207"/>
                </a:cubicBezTo>
                <a:cubicBezTo>
                  <a:pt x="93" y="207"/>
                  <a:pt x="104" y="199"/>
                  <a:pt x="112" y="184"/>
                </a:cubicBezTo>
                <a:cubicBezTo>
                  <a:pt x="120" y="168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1"/>
                  <a:pt x="93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30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1"/>
                  <a:pt x="77" y="231"/>
                </a:cubicBezTo>
                <a:cubicBezTo>
                  <a:pt x="52" y="231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30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52" name="Freeform 146"/>
          <p:cNvSpPr>
            <a:spLocks noChangeArrowheads="1"/>
          </p:cNvSpPr>
          <p:nvPr/>
        </p:nvSpPr>
        <p:spPr bwMode="auto">
          <a:xfrm>
            <a:off x="5052960" y="3334847"/>
            <a:ext cx="50400" cy="76328"/>
          </a:xfrm>
          <a:custGeom>
            <a:avLst/>
            <a:gdLst>
              <a:gd name="T0" fmla="*/ 77 w 155"/>
              <a:gd name="T1" fmla="*/ 24 h 232"/>
              <a:gd name="T2" fmla="*/ 42 w 155"/>
              <a:gd name="T3" fmla="*/ 47 h 232"/>
              <a:gd name="T4" fmla="*/ 31 w 155"/>
              <a:gd name="T5" fmla="*/ 115 h 232"/>
              <a:gd name="T6" fmla="*/ 42 w 155"/>
              <a:gd name="T7" fmla="*/ 184 h 232"/>
              <a:gd name="T8" fmla="*/ 77 w 155"/>
              <a:gd name="T9" fmla="*/ 207 h 232"/>
              <a:gd name="T10" fmla="*/ 112 w 155"/>
              <a:gd name="T11" fmla="*/ 184 h 232"/>
              <a:gd name="T12" fmla="*/ 124 w 155"/>
              <a:gd name="T13" fmla="*/ 115 h 232"/>
              <a:gd name="T14" fmla="*/ 112 w 155"/>
              <a:gd name="T15" fmla="*/ 47 h 232"/>
              <a:gd name="T16" fmla="*/ 77 w 155"/>
              <a:gd name="T17" fmla="*/ 24 h 232"/>
              <a:gd name="T18" fmla="*/ 77 w 155"/>
              <a:gd name="T19" fmla="*/ 0 h 232"/>
              <a:gd name="T20" fmla="*/ 134 w 155"/>
              <a:gd name="T21" fmla="*/ 30 h 232"/>
              <a:gd name="T22" fmla="*/ 154 w 155"/>
              <a:gd name="T23" fmla="*/ 115 h 232"/>
              <a:gd name="T24" fmla="*/ 134 w 155"/>
              <a:gd name="T25" fmla="*/ 201 h 232"/>
              <a:gd name="T26" fmla="*/ 77 w 155"/>
              <a:gd name="T27" fmla="*/ 231 h 232"/>
              <a:gd name="T28" fmla="*/ 20 w 155"/>
              <a:gd name="T29" fmla="*/ 201 h 232"/>
              <a:gd name="T30" fmla="*/ 0 w 155"/>
              <a:gd name="T31" fmla="*/ 115 h 232"/>
              <a:gd name="T32" fmla="*/ 20 w 155"/>
              <a:gd name="T33" fmla="*/ 30 h 232"/>
              <a:gd name="T34" fmla="*/ 77 w 155"/>
              <a:gd name="T3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2">
                <a:moveTo>
                  <a:pt x="77" y="24"/>
                </a:moveTo>
                <a:cubicBezTo>
                  <a:pt x="62" y="24"/>
                  <a:pt x="50" y="31"/>
                  <a:pt x="42" y="47"/>
                </a:cubicBezTo>
                <a:cubicBezTo>
                  <a:pt x="35" y="62"/>
                  <a:pt x="31" y="85"/>
                  <a:pt x="31" y="115"/>
                </a:cubicBezTo>
                <a:cubicBezTo>
                  <a:pt x="31" y="146"/>
                  <a:pt x="35" y="168"/>
                  <a:pt x="42" y="184"/>
                </a:cubicBezTo>
                <a:cubicBezTo>
                  <a:pt x="50" y="199"/>
                  <a:pt x="62" y="207"/>
                  <a:pt x="77" y="207"/>
                </a:cubicBezTo>
                <a:cubicBezTo>
                  <a:pt x="93" y="207"/>
                  <a:pt x="104" y="199"/>
                  <a:pt x="112" y="184"/>
                </a:cubicBezTo>
                <a:cubicBezTo>
                  <a:pt x="120" y="168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1"/>
                  <a:pt x="93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30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1"/>
                  <a:pt x="77" y="231"/>
                </a:cubicBezTo>
                <a:cubicBezTo>
                  <a:pt x="52" y="231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30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53" name="Freeform 147"/>
          <p:cNvSpPr>
            <a:spLocks noChangeArrowheads="1"/>
          </p:cNvSpPr>
          <p:nvPr/>
        </p:nvSpPr>
        <p:spPr bwMode="auto">
          <a:xfrm>
            <a:off x="5120641" y="3395333"/>
            <a:ext cx="10080" cy="12962"/>
          </a:xfrm>
          <a:custGeom>
            <a:avLst/>
            <a:gdLst>
              <a:gd name="T0" fmla="*/ 0 w 32"/>
              <a:gd name="T1" fmla="*/ 38 h 39"/>
              <a:gd name="T2" fmla="*/ 31 w 32"/>
              <a:gd name="T3" fmla="*/ 38 h 39"/>
              <a:gd name="T4" fmla="*/ 31 w 32"/>
              <a:gd name="T5" fmla="*/ 0 h 39"/>
              <a:gd name="T6" fmla="*/ 0 w 32"/>
              <a:gd name="T7" fmla="*/ 0 h 39"/>
              <a:gd name="T8" fmla="*/ 0 w 32"/>
              <a:gd name="T9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9">
                <a:moveTo>
                  <a:pt x="0" y="38"/>
                </a:moveTo>
                <a:lnTo>
                  <a:pt x="31" y="38"/>
                </a:lnTo>
                <a:lnTo>
                  <a:pt x="31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54" name="Freeform 148"/>
          <p:cNvSpPr>
            <a:spLocks noChangeArrowheads="1"/>
          </p:cNvSpPr>
          <p:nvPr/>
        </p:nvSpPr>
        <p:spPr bwMode="auto">
          <a:xfrm>
            <a:off x="5149440" y="3334847"/>
            <a:ext cx="47520" cy="76328"/>
          </a:xfrm>
          <a:custGeom>
            <a:avLst/>
            <a:gdLst>
              <a:gd name="T0" fmla="*/ 101 w 147"/>
              <a:gd name="T1" fmla="*/ 106 h 232"/>
              <a:gd name="T2" fmla="*/ 134 w 147"/>
              <a:gd name="T3" fmla="*/ 126 h 232"/>
              <a:gd name="T4" fmla="*/ 146 w 147"/>
              <a:gd name="T5" fmla="*/ 162 h 232"/>
              <a:gd name="T6" fmla="*/ 124 w 147"/>
              <a:gd name="T7" fmla="*/ 212 h 232"/>
              <a:gd name="T8" fmla="*/ 60 w 147"/>
              <a:gd name="T9" fmla="*/ 231 h 232"/>
              <a:gd name="T10" fmla="*/ 31 w 147"/>
              <a:gd name="T11" fmla="*/ 228 h 232"/>
              <a:gd name="T12" fmla="*/ 0 w 147"/>
              <a:gd name="T13" fmla="*/ 219 h 232"/>
              <a:gd name="T14" fmla="*/ 0 w 147"/>
              <a:gd name="T15" fmla="*/ 190 h 232"/>
              <a:gd name="T16" fmla="*/ 28 w 147"/>
              <a:gd name="T17" fmla="*/ 201 h 232"/>
              <a:gd name="T18" fmla="*/ 59 w 147"/>
              <a:gd name="T19" fmla="*/ 205 h 232"/>
              <a:gd name="T20" fmla="*/ 102 w 147"/>
              <a:gd name="T21" fmla="*/ 194 h 232"/>
              <a:gd name="T22" fmla="*/ 117 w 147"/>
              <a:gd name="T23" fmla="*/ 162 h 232"/>
              <a:gd name="T24" fmla="*/ 103 w 147"/>
              <a:gd name="T25" fmla="*/ 131 h 232"/>
              <a:gd name="T26" fmla="*/ 65 w 147"/>
              <a:gd name="T27" fmla="*/ 120 h 232"/>
              <a:gd name="T28" fmla="*/ 39 w 147"/>
              <a:gd name="T29" fmla="*/ 120 h 232"/>
              <a:gd name="T30" fmla="*/ 39 w 147"/>
              <a:gd name="T31" fmla="*/ 95 h 232"/>
              <a:gd name="T32" fmla="*/ 66 w 147"/>
              <a:gd name="T33" fmla="*/ 95 h 232"/>
              <a:gd name="T34" fmla="*/ 100 w 147"/>
              <a:gd name="T35" fmla="*/ 86 h 232"/>
              <a:gd name="T36" fmla="*/ 111 w 147"/>
              <a:gd name="T37" fmla="*/ 61 h 232"/>
              <a:gd name="T38" fmla="*/ 99 w 147"/>
              <a:gd name="T39" fmla="*/ 34 h 232"/>
              <a:gd name="T40" fmla="*/ 65 w 147"/>
              <a:gd name="T41" fmla="*/ 25 h 232"/>
              <a:gd name="T42" fmla="*/ 38 w 147"/>
              <a:gd name="T43" fmla="*/ 28 h 232"/>
              <a:gd name="T44" fmla="*/ 7 w 147"/>
              <a:gd name="T45" fmla="*/ 36 h 232"/>
              <a:gd name="T46" fmla="*/ 7 w 147"/>
              <a:gd name="T47" fmla="*/ 9 h 232"/>
              <a:gd name="T48" fmla="*/ 39 w 147"/>
              <a:gd name="T49" fmla="*/ 2 h 232"/>
              <a:gd name="T50" fmla="*/ 67 w 147"/>
              <a:gd name="T51" fmla="*/ 0 h 232"/>
              <a:gd name="T52" fmla="*/ 121 w 147"/>
              <a:gd name="T53" fmla="*/ 16 h 232"/>
              <a:gd name="T54" fmla="*/ 141 w 147"/>
              <a:gd name="T55" fmla="*/ 58 h 232"/>
              <a:gd name="T56" fmla="*/ 131 w 147"/>
              <a:gd name="T57" fmla="*/ 89 h 232"/>
              <a:gd name="T58" fmla="*/ 101 w 147"/>
              <a:gd name="T59" fmla="*/ 10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7" h="232">
                <a:moveTo>
                  <a:pt x="101" y="106"/>
                </a:moveTo>
                <a:cubicBezTo>
                  <a:pt x="115" y="109"/>
                  <a:pt x="126" y="116"/>
                  <a:pt x="134" y="126"/>
                </a:cubicBezTo>
                <a:cubicBezTo>
                  <a:pt x="142" y="135"/>
                  <a:pt x="146" y="147"/>
                  <a:pt x="146" y="162"/>
                </a:cubicBezTo>
                <a:cubicBezTo>
                  <a:pt x="146" y="184"/>
                  <a:pt x="139" y="200"/>
                  <a:pt x="124" y="212"/>
                </a:cubicBezTo>
                <a:cubicBezTo>
                  <a:pt x="109" y="224"/>
                  <a:pt x="87" y="231"/>
                  <a:pt x="60" y="231"/>
                </a:cubicBezTo>
                <a:cubicBezTo>
                  <a:pt x="50" y="231"/>
                  <a:pt x="41" y="230"/>
                  <a:pt x="31" y="228"/>
                </a:cubicBezTo>
                <a:cubicBezTo>
                  <a:pt x="21" y="226"/>
                  <a:pt x="11" y="223"/>
                  <a:pt x="0" y="219"/>
                </a:cubicBezTo>
                <a:lnTo>
                  <a:pt x="0" y="190"/>
                </a:lnTo>
                <a:cubicBezTo>
                  <a:pt x="9" y="195"/>
                  <a:pt x="18" y="199"/>
                  <a:pt x="28" y="201"/>
                </a:cubicBezTo>
                <a:cubicBezTo>
                  <a:pt x="38" y="204"/>
                  <a:pt x="48" y="205"/>
                  <a:pt x="59" y="205"/>
                </a:cubicBezTo>
                <a:cubicBezTo>
                  <a:pt x="78" y="205"/>
                  <a:pt x="92" y="201"/>
                  <a:pt x="102" y="194"/>
                </a:cubicBezTo>
                <a:cubicBezTo>
                  <a:pt x="112" y="187"/>
                  <a:pt x="117" y="176"/>
                  <a:pt x="117" y="162"/>
                </a:cubicBezTo>
                <a:cubicBezTo>
                  <a:pt x="117" y="149"/>
                  <a:pt x="112" y="138"/>
                  <a:pt x="103" y="131"/>
                </a:cubicBezTo>
                <a:cubicBezTo>
                  <a:pt x="94" y="123"/>
                  <a:pt x="81" y="120"/>
                  <a:pt x="65" y="120"/>
                </a:cubicBezTo>
                <a:lnTo>
                  <a:pt x="39" y="120"/>
                </a:lnTo>
                <a:lnTo>
                  <a:pt x="39" y="95"/>
                </a:lnTo>
                <a:lnTo>
                  <a:pt x="66" y="95"/>
                </a:lnTo>
                <a:cubicBezTo>
                  <a:pt x="80" y="95"/>
                  <a:pt x="92" y="92"/>
                  <a:pt x="100" y="86"/>
                </a:cubicBezTo>
                <a:cubicBezTo>
                  <a:pt x="107" y="80"/>
                  <a:pt x="111" y="72"/>
                  <a:pt x="111" y="61"/>
                </a:cubicBezTo>
                <a:cubicBezTo>
                  <a:pt x="111" y="49"/>
                  <a:pt x="107" y="40"/>
                  <a:pt x="99" y="34"/>
                </a:cubicBezTo>
                <a:cubicBezTo>
                  <a:pt x="91" y="28"/>
                  <a:pt x="80" y="25"/>
                  <a:pt x="65" y="25"/>
                </a:cubicBezTo>
                <a:cubicBezTo>
                  <a:pt x="56" y="25"/>
                  <a:pt x="48" y="26"/>
                  <a:pt x="38" y="28"/>
                </a:cubicBezTo>
                <a:cubicBezTo>
                  <a:pt x="29" y="30"/>
                  <a:pt x="18" y="32"/>
                  <a:pt x="7" y="36"/>
                </a:cubicBezTo>
                <a:lnTo>
                  <a:pt x="7" y="9"/>
                </a:lnTo>
                <a:cubicBezTo>
                  <a:pt x="18" y="6"/>
                  <a:pt x="29" y="4"/>
                  <a:pt x="39" y="2"/>
                </a:cubicBezTo>
                <a:cubicBezTo>
                  <a:pt x="49" y="1"/>
                  <a:pt x="58" y="0"/>
                  <a:pt x="67" y="0"/>
                </a:cubicBezTo>
                <a:cubicBezTo>
                  <a:pt x="90" y="0"/>
                  <a:pt x="108" y="5"/>
                  <a:pt x="121" y="16"/>
                </a:cubicBezTo>
                <a:cubicBezTo>
                  <a:pt x="135" y="26"/>
                  <a:pt x="141" y="40"/>
                  <a:pt x="141" y="58"/>
                </a:cubicBezTo>
                <a:cubicBezTo>
                  <a:pt x="141" y="70"/>
                  <a:pt x="138" y="80"/>
                  <a:pt x="131" y="89"/>
                </a:cubicBezTo>
                <a:cubicBezTo>
                  <a:pt x="124" y="97"/>
                  <a:pt x="114" y="103"/>
                  <a:pt x="101" y="10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55" name="Freeform 149"/>
          <p:cNvSpPr>
            <a:spLocks noChangeArrowheads="1"/>
          </p:cNvSpPr>
          <p:nvPr/>
        </p:nvSpPr>
        <p:spPr bwMode="auto">
          <a:xfrm>
            <a:off x="5149440" y="3334847"/>
            <a:ext cx="47520" cy="76328"/>
          </a:xfrm>
          <a:custGeom>
            <a:avLst/>
            <a:gdLst>
              <a:gd name="T0" fmla="*/ 101 w 147"/>
              <a:gd name="T1" fmla="*/ 106 h 232"/>
              <a:gd name="T2" fmla="*/ 134 w 147"/>
              <a:gd name="T3" fmla="*/ 126 h 232"/>
              <a:gd name="T4" fmla="*/ 146 w 147"/>
              <a:gd name="T5" fmla="*/ 162 h 232"/>
              <a:gd name="T6" fmla="*/ 124 w 147"/>
              <a:gd name="T7" fmla="*/ 212 h 232"/>
              <a:gd name="T8" fmla="*/ 60 w 147"/>
              <a:gd name="T9" fmla="*/ 231 h 232"/>
              <a:gd name="T10" fmla="*/ 31 w 147"/>
              <a:gd name="T11" fmla="*/ 228 h 232"/>
              <a:gd name="T12" fmla="*/ 0 w 147"/>
              <a:gd name="T13" fmla="*/ 219 h 232"/>
              <a:gd name="T14" fmla="*/ 0 w 147"/>
              <a:gd name="T15" fmla="*/ 190 h 232"/>
              <a:gd name="T16" fmla="*/ 28 w 147"/>
              <a:gd name="T17" fmla="*/ 201 h 232"/>
              <a:gd name="T18" fmla="*/ 59 w 147"/>
              <a:gd name="T19" fmla="*/ 205 h 232"/>
              <a:gd name="T20" fmla="*/ 102 w 147"/>
              <a:gd name="T21" fmla="*/ 194 h 232"/>
              <a:gd name="T22" fmla="*/ 117 w 147"/>
              <a:gd name="T23" fmla="*/ 162 h 232"/>
              <a:gd name="T24" fmla="*/ 103 w 147"/>
              <a:gd name="T25" fmla="*/ 131 h 232"/>
              <a:gd name="T26" fmla="*/ 65 w 147"/>
              <a:gd name="T27" fmla="*/ 120 h 232"/>
              <a:gd name="T28" fmla="*/ 39 w 147"/>
              <a:gd name="T29" fmla="*/ 120 h 232"/>
              <a:gd name="T30" fmla="*/ 39 w 147"/>
              <a:gd name="T31" fmla="*/ 95 h 232"/>
              <a:gd name="T32" fmla="*/ 66 w 147"/>
              <a:gd name="T33" fmla="*/ 95 h 232"/>
              <a:gd name="T34" fmla="*/ 100 w 147"/>
              <a:gd name="T35" fmla="*/ 86 h 232"/>
              <a:gd name="T36" fmla="*/ 111 w 147"/>
              <a:gd name="T37" fmla="*/ 61 h 232"/>
              <a:gd name="T38" fmla="*/ 99 w 147"/>
              <a:gd name="T39" fmla="*/ 34 h 232"/>
              <a:gd name="T40" fmla="*/ 65 w 147"/>
              <a:gd name="T41" fmla="*/ 25 h 232"/>
              <a:gd name="T42" fmla="*/ 38 w 147"/>
              <a:gd name="T43" fmla="*/ 28 h 232"/>
              <a:gd name="T44" fmla="*/ 7 w 147"/>
              <a:gd name="T45" fmla="*/ 36 h 232"/>
              <a:gd name="T46" fmla="*/ 7 w 147"/>
              <a:gd name="T47" fmla="*/ 9 h 232"/>
              <a:gd name="T48" fmla="*/ 39 w 147"/>
              <a:gd name="T49" fmla="*/ 2 h 232"/>
              <a:gd name="T50" fmla="*/ 67 w 147"/>
              <a:gd name="T51" fmla="*/ 0 h 232"/>
              <a:gd name="T52" fmla="*/ 121 w 147"/>
              <a:gd name="T53" fmla="*/ 16 h 232"/>
              <a:gd name="T54" fmla="*/ 141 w 147"/>
              <a:gd name="T55" fmla="*/ 58 h 232"/>
              <a:gd name="T56" fmla="*/ 131 w 147"/>
              <a:gd name="T57" fmla="*/ 89 h 232"/>
              <a:gd name="T58" fmla="*/ 101 w 147"/>
              <a:gd name="T59" fmla="*/ 10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7" h="232">
                <a:moveTo>
                  <a:pt x="101" y="106"/>
                </a:moveTo>
                <a:cubicBezTo>
                  <a:pt x="115" y="109"/>
                  <a:pt x="126" y="116"/>
                  <a:pt x="134" y="126"/>
                </a:cubicBezTo>
                <a:cubicBezTo>
                  <a:pt x="142" y="135"/>
                  <a:pt x="146" y="147"/>
                  <a:pt x="146" y="162"/>
                </a:cubicBezTo>
                <a:cubicBezTo>
                  <a:pt x="146" y="184"/>
                  <a:pt x="139" y="200"/>
                  <a:pt x="124" y="212"/>
                </a:cubicBezTo>
                <a:cubicBezTo>
                  <a:pt x="109" y="224"/>
                  <a:pt x="87" y="231"/>
                  <a:pt x="60" y="231"/>
                </a:cubicBezTo>
                <a:cubicBezTo>
                  <a:pt x="50" y="231"/>
                  <a:pt x="41" y="230"/>
                  <a:pt x="31" y="228"/>
                </a:cubicBezTo>
                <a:cubicBezTo>
                  <a:pt x="21" y="226"/>
                  <a:pt x="11" y="223"/>
                  <a:pt x="0" y="219"/>
                </a:cubicBezTo>
                <a:lnTo>
                  <a:pt x="0" y="190"/>
                </a:lnTo>
                <a:cubicBezTo>
                  <a:pt x="9" y="195"/>
                  <a:pt x="18" y="199"/>
                  <a:pt x="28" y="201"/>
                </a:cubicBezTo>
                <a:cubicBezTo>
                  <a:pt x="38" y="204"/>
                  <a:pt x="48" y="205"/>
                  <a:pt x="59" y="205"/>
                </a:cubicBezTo>
                <a:cubicBezTo>
                  <a:pt x="78" y="205"/>
                  <a:pt x="92" y="201"/>
                  <a:pt x="102" y="194"/>
                </a:cubicBezTo>
                <a:cubicBezTo>
                  <a:pt x="112" y="187"/>
                  <a:pt x="117" y="176"/>
                  <a:pt x="117" y="162"/>
                </a:cubicBezTo>
                <a:cubicBezTo>
                  <a:pt x="117" y="149"/>
                  <a:pt x="112" y="138"/>
                  <a:pt x="103" y="131"/>
                </a:cubicBezTo>
                <a:cubicBezTo>
                  <a:pt x="94" y="123"/>
                  <a:pt x="81" y="120"/>
                  <a:pt x="65" y="120"/>
                </a:cubicBezTo>
                <a:lnTo>
                  <a:pt x="39" y="120"/>
                </a:lnTo>
                <a:lnTo>
                  <a:pt x="39" y="95"/>
                </a:lnTo>
                <a:lnTo>
                  <a:pt x="66" y="95"/>
                </a:lnTo>
                <a:cubicBezTo>
                  <a:pt x="80" y="95"/>
                  <a:pt x="92" y="92"/>
                  <a:pt x="100" y="86"/>
                </a:cubicBezTo>
                <a:cubicBezTo>
                  <a:pt x="107" y="80"/>
                  <a:pt x="111" y="72"/>
                  <a:pt x="111" y="61"/>
                </a:cubicBezTo>
                <a:cubicBezTo>
                  <a:pt x="111" y="49"/>
                  <a:pt x="107" y="40"/>
                  <a:pt x="99" y="34"/>
                </a:cubicBezTo>
                <a:cubicBezTo>
                  <a:pt x="91" y="28"/>
                  <a:pt x="80" y="25"/>
                  <a:pt x="65" y="25"/>
                </a:cubicBezTo>
                <a:cubicBezTo>
                  <a:pt x="56" y="25"/>
                  <a:pt x="48" y="26"/>
                  <a:pt x="38" y="28"/>
                </a:cubicBezTo>
                <a:cubicBezTo>
                  <a:pt x="29" y="30"/>
                  <a:pt x="18" y="32"/>
                  <a:pt x="7" y="36"/>
                </a:cubicBezTo>
                <a:lnTo>
                  <a:pt x="7" y="9"/>
                </a:lnTo>
                <a:cubicBezTo>
                  <a:pt x="18" y="6"/>
                  <a:pt x="29" y="4"/>
                  <a:pt x="39" y="2"/>
                </a:cubicBezTo>
                <a:cubicBezTo>
                  <a:pt x="49" y="1"/>
                  <a:pt x="58" y="0"/>
                  <a:pt x="67" y="0"/>
                </a:cubicBezTo>
                <a:cubicBezTo>
                  <a:pt x="90" y="0"/>
                  <a:pt x="108" y="5"/>
                  <a:pt x="121" y="16"/>
                </a:cubicBezTo>
                <a:cubicBezTo>
                  <a:pt x="135" y="26"/>
                  <a:pt x="141" y="40"/>
                  <a:pt x="141" y="58"/>
                </a:cubicBezTo>
                <a:cubicBezTo>
                  <a:pt x="141" y="70"/>
                  <a:pt x="138" y="80"/>
                  <a:pt x="131" y="89"/>
                </a:cubicBezTo>
                <a:cubicBezTo>
                  <a:pt x="124" y="97"/>
                  <a:pt x="114" y="103"/>
                  <a:pt x="101" y="106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56" name="Freeform 150"/>
          <p:cNvSpPr>
            <a:spLocks noChangeArrowheads="1"/>
          </p:cNvSpPr>
          <p:nvPr/>
        </p:nvSpPr>
        <p:spPr bwMode="auto">
          <a:xfrm>
            <a:off x="5224321" y="3022335"/>
            <a:ext cx="33120" cy="1440"/>
          </a:xfrm>
          <a:custGeom>
            <a:avLst/>
            <a:gdLst>
              <a:gd name="T0" fmla="*/ 0 w 102"/>
              <a:gd name="T1" fmla="*/ 0 h 1"/>
              <a:gd name="T2" fmla="*/ 101 w 102"/>
              <a:gd name="T3" fmla="*/ 0 h 1"/>
              <a:gd name="T4" fmla="*/ 0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0" y="0"/>
                </a:moveTo>
                <a:lnTo>
                  <a:pt x="10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57" name="Line 151"/>
          <p:cNvSpPr>
            <a:spLocks noChangeShapeType="1"/>
          </p:cNvSpPr>
          <p:nvPr/>
        </p:nvSpPr>
        <p:spPr bwMode="auto">
          <a:xfrm>
            <a:off x="5224321" y="3022335"/>
            <a:ext cx="33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58" name="Line 152"/>
          <p:cNvSpPr>
            <a:spLocks noChangeShapeType="1"/>
          </p:cNvSpPr>
          <p:nvPr/>
        </p:nvSpPr>
        <p:spPr bwMode="auto">
          <a:xfrm>
            <a:off x="5224321" y="3022335"/>
            <a:ext cx="33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59" name="Freeform 153"/>
          <p:cNvSpPr>
            <a:spLocks noChangeArrowheads="1"/>
          </p:cNvSpPr>
          <p:nvPr/>
        </p:nvSpPr>
        <p:spPr bwMode="auto">
          <a:xfrm>
            <a:off x="8892000" y="3022335"/>
            <a:ext cx="33120" cy="1440"/>
          </a:xfrm>
          <a:custGeom>
            <a:avLst/>
            <a:gdLst>
              <a:gd name="T0" fmla="*/ 101 w 102"/>
              <a:gd name="T1" fmla="*/ 0 h 1"/>
              <a:gd name="T2" fmla="*/ 0 w 102"/>
              <a:gd name="T3" fmla="*/ 0 h 1"/>
              <a:gd name="T4" fmla="*/ 101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101" y="0"/>
                </a:move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60" name="Line 154"/>
          <p:cNvSpPr>
            <a:spLocks noChangeShapeType="1"/>
          </p:cNvSpPr>
          <p:nvPr/>
        </p:nvSpPr>
        <p:spPr bwMode="auto">
          <a:xfrm flipH="1">
            <a:off x="8890560" y="3022335"/>
            <a:ext cx="360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61" name="Line 155"/>
          <p:cNvSpPr>
            <a:spLocks noChangeShapeType="1"/>
          </p:cNvSpPr>
          <p:nvPr/>
        </p:nvSpPr>
        <p:spPr bwMode="auto">
          <a:xfrm flipH="1">
            <a:off x="8890560" y="3022335"/>
            <a:ext cx="360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62" name="Freeform 156"/>
          <p:cNvSpPr>
            <a:spLocks noChangeArrowheads="1"/>
          </p:cNvSpPr>
          <p:nvPr/>
        </p:nvSpPr>
        <p:spPr bwMode="auto">
          <a:xfrm>
            <a:off x="5051521" y="2976249"/>
            <a:ext cx="50400" cy="74888"/>
          </a:xfrm>
          <a:custGeom>
            <a:avLst/>
            <a:gdLst>
              <a:gd name="T0" fmla="*/ 77 w 155"/>
              <a:gd name="T1" fmla="*/ 24 h 231"/>
              <a:gd name="T2" fmla="*/ 42 w 155"/>
              <a:gd name="T3" fmla="*/ 47 h 231"/>
              <a:gd name="T4" fmla="*/ 30 w 155"/>
              <a:gd name="T5" fmla="*/ 115 h 231"/>
              <a:gd name="T6" fmla="*/ 42 w 155"/>
              <a:gd name="T7" fmla="*/ 184 h 231"/>
              <a:gd name="T8" fmla="*/ 77 w 155"/>
              <a:gd name="T9" fmla="*/ 207 h 231"/>
              <a:gd name="T10" fmla="*/ 112 w 155"/>
              <a:gd name="T11" fmla="*/ 184 h 231"/>
              <a:gd name="T12" fmla="*/ 124 w 155"/>
              <a:gd name="T13" fmla="*/ 115 h 231"/>
              <a:gd name="T14" fmla="*/ 112 w 155"/>
              <a:gd name="T15" fmla="*/ 47 h 231"/>
              <a:gd name="T16" fmla="*/ 77 w 155"/>
              <a:gd name="T17" fmla="*/ 24 h 231"/>
              <a:gd name="T18" fmla="*/ 77 w 155"/>
              <a:gd name="T19" fmla="*/ 0 h 231"/>
              <a:gd name="T20" fmla="*/ 134 w 155"/>
              <a:gd name="T21" fmla="*/ 30 h 231"/>
              <a:gd name="T22" fmla="*/ 154 w 155"/>
              <a:gd name="T23" fmla="*/ 115 h 231"/>
              <a:gd name="T24" fmla="*/ 134 w 155"/>
              <a:gd name="T25" fmla="*/ 201 h 231"/>
              <a:gd name="T26" fmla="*/ 77 w 155"/>
              <a:gd name="T27" fmla="*/ 230 h 231"/>
              <a:gd name="T28" fmla="*/ 20 w 155"/>
              <a:gd name="T29" fmla="*/ 201 h 231"/>
              <a:gd name="T30" fmla="*/ 0 w 155"/>
              <a:gd name="T31" fmla="*/ 115 h 231"/>
              <a:gd name="T32" fmla="*/ 20 w 155"/>
              <a:gd name="T33" fmla="*/ 30 h 231"/>
              <a:gd name="T34" fmla="*/ 77 w 155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1">
                <a:moveTo>
                  <a:pt x="77" y="24"/>
                </a:moveTo>
                <a:cubicBezTo>
                  <a:pt x="61" y="24"/>
                  <a:pt x="50" y="31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9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20" y="169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1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30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30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63" name="Freeform 157"/>
          <p:cNvSpPr>
            <a:spLocks noChangeArrowheads="1"/>
          </p:cNvSpPr>
          <p:nvPr/>
        </p:nvSpPr>
        <p:spPr bwMode="auto">
          <a:xfrm>
            <a:off x="5051521" y="2976249"/>
            <a:ext cx="50400" cy="74888"/>
          </a:xfrm>
          <a:custGeom>
            <a:avLst/>
            <a:gdLst>
              <a:gd name="T0" fmla="*/ 77 w 155"/>
              <a:gd name="T1" fmla="*/ 24 h 231"/>
              <a:gd name="T2" fmla="*/ 42 w 155"/>
              <a:gd name="T3" fmla="*/ 47 h 231"/>
              <a:gd name="T4" fmla="*/ 30 w 155"/>
              <a:gd name="T5" fmla="*/ 115 h 231"/>
              <a:gd name="T6" fmla="*/ 42 w 155"/>
              <a:gd name="T7" fmla="*/ 184 h 231"/>
              <a:gd name="T8" fmla="*/ 77 w 155"/>
              <a:gd name="T9" fmla="*/ 207 h 231"/>
              <a:gd name="T10" fmla="*/ 112 w 155"/>
              <a:gd name="T11" fmla="*/ 184 h 231"/>
              <a:gd name="T12" fmla="*/ 124 w 155"/>
              <a:gd name="T13" fmla="*/ 115 h 231"/>
              <a:gd name="T14" fmla="*/ 112 w 155"/>
              <a:gd name="T15" fmla="*/ 47 h 231"/>
              <a:gd name="T16" fmla="*/ 77 w 155"/>
              <a:gd name="T17" fmla="*/ 24 h 231"/>
              <a:gd name="T18" fmla="*/ 77 w 155"/>
              <a:gd name="T19" fmla="*/ 0 h 231"/>
              <a:gd name="T20" fmla="*/ 134 w 155"/>
              <a:gd name="T21" fmla="*/ 30 h 231"/>
              <a:gd name="T22" fmla="*/ 154 w 155"/>
              <a:gd name="T23" fmla="*/ 115 h 231"/>
              <a:gd name="T24" fmla="*/ 134 w 155"/>
              <a:gd name="T25" fmla="*/ 201 h 231"/>
              <a:gd name="T26" fmla="*/ 77 w 155"/>
              <a:gd name="T27" fmla="*/ 230 h 231"/>
              <a:gd name="T28" fmla="*/ 20 w 155"/>
              <a:gd name="T29" fmla="*/ 201 h 231"/>
              <a:gd name="T30" fmla="*/ 0 w 155"/>
              <a:gd name="T31" fmla="*/ 115 h 231"/>
              <a:gd name="T32" fmla="*/ 20 w 155"/>
              <a:gd name="T33" fmla="*/ 30 h 231"/>
              <a:gd name="T34" fmla="*/ 77 w 155"/>
              <a:gd name="T35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1">
                <a:moveTo>
                  <a:pt x="77" y="24"/>
                </a:moveTo>
                <a:cubicBezTo>
                  <a:pt x="61" y="24"/>
                  <a:pt x="50" y="31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9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20" y="169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1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30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0"/>
                  <a:pt x="77" y="230"/>
                </a:cubicBezTo>
                <a:cubicBezTo>
                  <a:pt x="52" y="230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30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64" name="Freeform 158"/>
          <p:cNvSpPr>
            <a:spLocks noChangeArrowheads="1"/>
          </p:cNvSpPr>
          <p:nvPr/>
        </p:nvSpPr>
        <p:spPr bwMode="auto">
          <a:xfrm>
            <a:off x="5117761" y="3038175"/>
            <a:ext cx="10080" cy="12962"/>
          </a:xfrm>
          <a:custGeom>
            <a:avLst/>
            <a:gdLst>
              <a:gd name="T0" fmla="*/ 0 w 33"/>
              <a:gd name="T1" fmla="*/ 38 h 39"/>
              <a:gd name="T2" fmla="*/ 32 w 33"/>
              <a:gd name="T3" fmla="*/ 38 h 39"/>
              <a:gd name="T4" fmla="*/ 32 w 33"/>
              <a:gd name="T5" fmla="*/ 0 h 39"/>
              <a:gd name="T6" fmla="*/ 0 w 33"/>
              <a:gd name="T7" fmla="*/ 0 h 39"/>
              <a:gd name="T8" fmla="*/ 0 w 33"/>
              <a:gd name="T9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9">
                <a:moveTo>
                  <a:pt x="0" y="38"/>
                </a:moveTo>
                <a:lnTo>
                  <a:pt x="32" y="38"/>
                </a:lnTo>
                <a:lnTo>
                  <a:pt x="32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65" name="Freeform 159"/>
          <p:cNvSpPr>
            <a:spLocks noChangeArrowheads="1"/>
          </p:cNvSpPr>
          <p:nvPr/>
        </p:nvSpPr>
        <p:spPr bwMode="auto">
          <a:xfrm>
            <a:off x="5143680" y="2977690"/>
            <a:ext cx="53280" cy="73448"/>
          </a:xfrm>
          <a:custGeom>
            <a:avLst/>
            <a:gdLst>
              <a:gd name="T0" fmla="*/ 100 w 162"/>
              <a:gd name="T1" fmla="*/ 26 h 223"/>
              <a:gd name="T2" fmla="*/ 24 w 162"/>
              <a:gd name="T3" fmla="*/ 145 h 223"/>
              <a:gd name="T4" fmla="*/ 100 w 162"/>
              <a:gd name="T5" fmla="*/ 145 h 223"/>
              <a:gd name="T6" fmla="*/ 100 w 162"/>
              <a:gd name="T7" fmla="*/ 26 h 223"/>
              <a:gd name="T8" fmla="*/ 92 w 162"/>
              <a:gd name="T9" fmla="*/ 0 h 223"/>
              <a:gd name="T10" fmla="*/ 130 w 162"/>
              <a:gd name="T11" fmla="*/ 0 h 223"/>
              <a:gd name="T12" fmla="*/ 130 w 162"/>
              <a:gd name="T13" fmla="*/ 145 h 223"/>
              <a:gd name="T14" fmla="*/ 161 w 162"/>
              <a:gd name="T15" fmla="*/ 145 h 223"/>
              <a:gd name="T16" fmla="*/ 161 w 162"/>
              <a:gd name="T17" fmla="*/ 170 h 223"/>
              <a:gd name="T18" fmla="*/ 130 w 162"/>
              <a:gd name="T19" fmla="*/ 170 h 223"/>
              <a:gd name="T20" fmla="*/ 130 w 162"/>
              <a:gd name="T21" fmla="*/ 222 h 223"/>
              <a:gd name="T22" fmla="*/ 100 w 162"/>
              <a:gd name="T23" fmla="*/ 222 h 223"/>
              <a:gd name="T24" fmla="*/ 100 w 162"/>
              <a:gd name="T25" fmla="*/ 170 h 223"/>
              <a:gd name="T26" fmla="*/ 0 w 162"/>
              <a:gd name="T27" fmla="*/ 170 h 223"/>
              <a:gd name="T28" fmla="*/ 0 w 162"/>
              <a:gd name="T29" fmla="*/ 141 h 223"/>
              <a:gd name="T30" fmla="*/ 92 w 162"/>
              <a:gd name="T31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2" h="223">
                <a:moveTo>
                  <a:pt x="100" y="26"/>
                </a:moveTo>
                <a:lnTo>
                  <a:pt x="24" y="145"/>
                </a:lnTo>
                <a:lnTo>
                  <a:pt x="100" y="145"/>
                </a:lnTo>
                <a:lnTo>
                  <a:pt x="100" y="26"/>
                </a:lnTo>
                <a:close/>
                <a:moveTo>
                  <a:pt x="92" y="0"/>
                </a:moveTo>
                <a:lnTo>
                  <a:pt x="130" y="0"/>
                </a:lnTo>
                <a:lnTo>
                  <a:pt x="130" y="145"/>
                </a:lnTo>
                <a:lnTo>
                  <a:pt x="161" y="145"/>
                </a:lnTo>
                <a:lnTo>
                  <a:pt x="161" y="170"/>
                </a:lnTo>
                <a:lnTo>
                  <a:pt x="130" y="170"/>
                </a:lnTo>
                <a:lnTo>
                  <a:pt x="130" y="222"/>
                </a:lnTo>
                <a:lnTo>
                  <a:pt x="100" y="222"/>
                </a:lnTo>
                <a:lnTo>
                  <a:pt x="100" y="170"/>
                </a:lnTo>
                <a:lnTo>
                  <a:pt x="0" y="170"/>
                </a:lnTo>
                <a:lnTo>
                  <a:pt x="0" y="141"/>
                </a:lnTo>
                <a:lnTo>
                  <a:pt x="9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66" name="Freeform 160"/>
          <p:cNvSpPr>
            <a:spLocks noChangeArrowheads="1"/>
          </p:cNvSpPr>
          <p:nvPr/>
        </p:nvSpPr>
        <p:spPr bwMode="auto">
          <a:xfrm>
            <a:off x="5143680" y="2977690"/>
            <a:ext cx="53280" cy="73448"/>
          </a:xfrm>
          <a:custGeom>
            <a:avLst/>
            <a:gdLst>
              <a:gd name="T0" fmla="*/ 100 w 162"/>
              <a:gd name="T1" fmla="*/ 26 h 223"/>
              <a:gd name="T2" fmla="*/ 24 w 162"/>
              <a:gd name="T3" fmla="*/ 145 h 223"/>
              <a:gd name="T4" fmla="*/ 100 w 162"/>
              <a:gd name="T5" fmla="*/ 145 h 223"/>
              <a:gd name="T6" fmla="*/ 100 w 162"/>
              <a:gd name="T7" fmla="*/ 26 h 223"/>
              <a:gd name="T8" fmla="*/ 92 w 162"/>
              <a:gd name="T9" fmla="*/ 0 h 223"/>
              <a:gd name="T10" fmla="*/ 130 w 162"/>
              <a:gd name="T11" fmla="*/ 0 h 223"/>
              <a:gd name="T12" fmla="*/ 130 w 162"/>
              <a:gd name="T13" fmla="*/ 145 h 223"/>
              <a:gd name="T14" fmla="*/ 161 w 162"/>
              <a:gd name="T15" fmla="*/ 145 h 223"/>
              <a:gd name="T16" fmla="*/ 161 w 162"/>
              <a:gd name="T17" fmla="*/ 170 h 223"/>
              <a:gd name="T18" fmla="*/ 130 w 162"/>
              <a:gd name="T19" fmla="*/ 170 h 223"/>
              <a:gd name="T20" fmla="*/ 130 w 162"/>
              <a:gd name="T21" fmla="*/ 222 h 223"/>
              <a:gd name="T22" fmla="*/ 100 w 162"/>
              <a:gd name="T23" fmla="*/ 222 h 223"/>
              <a:gd name="T24" fmla="*/ 100 w 162"/>
              <a:gd name="T25" fmla="*/ 170 h 223"/>
              <a:gd name="T26" fmla="*/ 0 w 162"/>
              <a:gd name="T27" fmla="*/ 170 h 223"/>
              <a:gd name="T28" fmla="*/ 0 w 162"/>
              <a:gd name="T29" fmla="*/ 141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2" h="223">
                <a:moveTo>
                  <a:pt x="100" y="26"/>
                </a:moveTo>
                <a:lnTo>
                  <a:pt x="24" y="145"/>
                </a:lnTo>
                <a:lnTo>
                  <a:pt x="100" y="145"/>
                </a:lnTo>
                <a:lnTo>
                  <a:pt x="100" y="26"/>
                </a:lnTo>
                <a:close/>
                <a:moveTo>
                  <a:pt x="92" y="0"/>
                </a:moveTo>
                <a:lnTo>
                  <a:pt x="130" y="0"/>
                </a:lnTo>
                <a:lnTo>
                  <a:pt x="130" y="145"/>
                </a:lnTo>
                <a:lnTo>
                  <a:pt x="161" y="145"/>
                </a:lnTo>
                <a:lnTo>
                  <a:pt x="161" y="170"/>
                </a:lnTo>
                <a:lnTo>
                  <a:pt x="130" y="170"/>
                </a:lnTo>
                <a:lnTo>
                  <a:pt x="130" y="222"/>
                </a:lnTo>
                <a:lnTo>
                  <a:pt x="100" y="222"/>
                </a:lnTo>
                <a:lnTo>
                  <a:pt x="100" y="170"/>
                </a:lnTo>
                <a:lnTo>
                  <a:pt x="0" y="170"/>
                </a:lnTo>
                <a:lnTo>
                  <a:pt x="0" y="141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67" name="Freeform 161"/>
          <p:cNvSpPr>
            <a:spLocks noChangeArrowheads="1"/>
          </p:cNvSpPr>
          <p:nvPr/>
        </p:nvSpPr>
        <p:spPr bwMode="auto">
          <a:xfrm>
            <a:off x="5224321" y="2663736"/>
            <a:ext cx="33120" cy="1441"/>
          </a:xfrm>
          <a:custGeom>
            <a:avLst/>
            <a:gdLst>
              <a:gd name="T0" fmla="*/ 0 w 102"/>
              <a:gd name="T1" fmla="*/ 0 h 1"/>
              <a:gd name="T2" fmla="*/ 101 w 102"/>
              <a:gd name="T3" fmla="*/ 0 h 1"/>
              <a:gd name="T4" fmla="*/ 0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0" y="0"/>
                </a:moveTo>
                <a:lnTo>
                  <a:pt x="10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68" name="Line 162"/>
          <p:cNvSpPr>
            <a:spLocks noChangeShapeType="1"/>
          </p:cNvSpPr>
          <p:nvPr/>
        </p:nvSpPr>
        <p:spPr bwMode="auto">
          <a:xfrm>
            <a:off x="5224321" y="2663736"/>
            <a:ext cx="3312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69" name="Line 163"/>
          <p:cNvSpPr>
            <a:spLocks noChangeShapeType="1"/>
          </p:cNvSpPr>
          <p:nvPr/>
        </p:nvSpPr>
        <p:spPr bwMode="auto">
          <a:xfrm>
            <a:off x="5224321" y="2663736"/>
            <a:ext cx="3312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70" name="Freeform 164"/>
          <p:cNvSpPr>
            <a:spLocks noChangeArrowheads="1"/>
          </p:cNvSpPr>
          <p:nvPr/>
        </p:nvSpPr>
        <p:spPr bwMode="auto">
          <a:xfrm>
            <a:off x="8892000" y="2663736"/>
            <a:ext cx="33120" cy="1441"/>
          </a:xfrm>
          <a:custGeom>
            <a:avLst/>
            <a:gdLst>
              <a:gd name="T0" fmla="*/ 101 w 102"/>
              <a:gd name="T1" fmla="*/ 0 h 1"/>
              <a:gd name="T2" fmla="*/ 0 w 102"/>
              <a:gd name="T3" fmla="*/ 0 h 1"/>
              <a:gd name="T4" fmla="*/ 101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101" y="0"/>
                </a:move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71" name="Line 165"/>
          <p:cNvSpPr>
            <a:spLocks noChangeShapeType="1"/>
          </p:cNvSpPr>
          <p:nvPr/>
        </p:nvSpPr>
        <p:spPr bwMode="auto">
          <a:xfrm flipH="1">
            <a:off x="8890560" y="2663736"/>
            <a:ext cx="360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72" name="Line 166"/>
          <p:cNvSpPr>
            <a:spLocks noChangeShapeType="1"/>
          </p:cNvSpPr>
          <p:nvPr/>
        </p:nvSpPr>
        <p:spPr bwMode="auto">
          <a:xfrm flipH="1">
            <a:off x="8890560" y="2663736"/>
            <a:ext cx="360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73" name="Freeform 167"/>
          <p:cNvSpPr>
            <a:spLocks noChangeArrowheads="1"/>
          </p:cNvSpPr>
          <p:nvPr/>
        </p:nvSpPr>
        <p:spPr bwMode="auto">
          <a:xfrm>
            <a:off x="5054401" y="2617652"/>
            <a:ext cx="50400" cy="76328"/>
          </a:xfrm>
          <a:custGeom>
            <a:avLst/>
            <a:gdLst>
              <a:gd name="T0" fmla="*/ 76 w 154"/>
              <a:gd name="T1" fmla="*/ 24 h 232"/>
              <a:gd name="T2" fmla="*/ 41 w 154"/>
              <a:gd name="T3" fmla="*/ 47 h 232"/>
              <a:gd name="T4" fmla="*/ 30 w 154"/>
              <a:gd name="T5" fmla="*/ 115 h 232"/>
              <a:gd name="T6" fmla="*/ 41 w 154"/>
              <a:gd name="T7" fmla="*/ 184 h 232"/>
              <a:gd name="T8" fmla="*/ 76 w 154"/>
              <a:gd name="T9" fmla="*/ 207 h 232"/>
              <a:gd name="T10" fmla="*/ 111 w 154"/>
              <a:gd name="T11" fmla="*/ 184 h 232"/>
              <a:gd name="T12" fmla="*/ 123 w 154"/>
              <a:gd name="T13" fmla="*/ 115 h 232"/>
              <a:gd name="T14" fmla="*/ 111 w 154"/>
              <a:gd name="T15" fmla="*/ 47 h 232"/>
              <a:gd name="T16" fmla="*/ 76 w 154"/>
              <a:gd name="T17" fmla="*/ 24 h 232"/>
              <a:gd name="T18" fmla="*/ 76 w 154"/>
              <a:gd name="T19" fmla="*/ 0 h 232"/>
              <a:gd name="T20" fmla="*/ 133 w 154"/>
              <a:gd name="T21" fmla="*/ 30 h 232"/>
              <a:gd name="T22" fmla="*/ 153 w 154"/>
              <a:gd name="T23" fmla="*/ 115 h 232"/>
              <a:gd name="T24" fmla="*/ 133 w 154"/>
              <a:gd name="T25" fmla="*/ 201 h 232"/>
              <a:gd name="T26" fmla="*/ 76 w 154"/>
              <a:gd name="T27" fmla="*/ 231 h 232"/>
              <a:gd name="T28" fmla="*/ 19 w 154"/>
              <a:gd name="T29" fmla="*/ 201 h 232"/>
              <a:gd name="T30" fmla="*/ 0 w 154"/>
              <a:gd name="T31" fmla="*/ 115 h 232"/>
              <a:gd name="T32" fmla="*/ 19 w 154"/>
              <a:gd name="T33" fmla="*/ 30 h 232"/>
              <a:gd name="T34" fmla="*/ 76 w 154"/>
              <a:gd name="T3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32">
                <a:moveTo>
                  <a:pt x="76" y="24"/>
                </a:moveTo>
                <a:cubicBezTo>
                  <a:pt x="61" y="24"/>
                  <a:pt x="49" y="32"/>
                  <a:pt x="41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9"/>
                  <a:pt x="41" y="184"/>
                </a:cubicBezTo>
                <a:cubicBezTo>
                  <a:pt x="49" y="199"/>
                  <a:pt x="61" y="207"/>
                  <a:pt x="76" y="207"/>
                </a:cubicBezTo>
                <a:cubicBezTo>
                  <a:pt x="92" y="207"/>
                  <a:pt x="104" y="199"/>
                  <a:pt x="111" y="184"/>
                </a:cubicBezTo>
                <a:cubicBezTo>
                  <a:pt x="119" y="169"/>
                  <a:pt x="123" y="146"/>
                  <a:pt x="123" y="115"/>
                </a:cubicBezTo>
                <a:cubicBezTo>
                  <a:pt x="123" y="85"/>
                  <a:pt x="119" y="62"/>
                  <a:pt x="111" y="47"/>
                </a:cubicBezTo>
                <a:cubicBezTo>
                  <a:pt x="104" y="32"/>
                  <a:pt x="92" y="24"/>
                  <a:pt x="76" y="24"/>
                </a:cubicBezTo>
                <a:close/>
                <a:moveTo>
                  <a:pt x="76" y="0"/>
                </a:moveTo>
                <a:cubicBezTo>
                  <a:pt x="101" y="0"/>
                  <a:pt x="120" y="10"/>
                  <a:pt x="133" y="30"/>
                </a:cubicBezTo>
                <a:cubicBezTo>
                  <a:pt x="147" y="49"/>
                  <a:pt x="153" y="78"/>
                  <a:pt x="153" y="115"/>
                </a:cubicBezTo>
                <a:cubicBezTo>
                  <a:pt x="153" y="153"/>
                  <a:pt x="147" y="181"/>
                  <a:pt x="133" y="201"/>
                </a:cubicBezTo>
                <a:cubicBezTo>
                  <a:pt x="120" y="221"/>
                  <a:pt x="101" y="231"/>
                  <a:pt x="76" y="231"/>
                </a:cubicBezTo>
                <a:cubicBezTo>
                  <a:pt x="51" y="231"/>
                  <a:pt x="32" y="221"/>
                  <a:pt x="19" y="201"/>
                </a:cubicBezTo>
                <a:cubicBezTo>
                  <a:pt x="6" y="181"/>
                  <a:pt x="0" y="153"/>
                  <a:pt x="0" y="115"/>
                </a:cubicBezTo>
                <a:cubicBezTo>
                  <a:pt x="0" y="78"/>
                  <a:pt x="6" y="49"/>
                  <a:pt x="19" y="30"/>
                </a:cubicBezTo>
                <a:cubicBezTo>
                  <a:pt x="32" y="10"/>
                  <a:pt x="51" y="0"/>
                  <a:pt x="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74" name="Freeform 168"/>
          <p:cNvSpPr>
            <a:spLocks noChangeArrowheads="1"/>
          </p:cNvSpPr>
          <p:nvPr/>
        </p:nvSpPr>
        <p:spPr bwMode="auto">
          <a:xfrm>
            <a:off x="5054401" y="2617652"/>
            <a:ext cx="50400" cy="76328"/>
          </a:xfrm>
          <a:custGeom>
            <a:avLst/>
            <a:gdLst>
              <a:gd name="T0" fmla="*/ 76 w 154"/>
              <a:gd name="T1" fmla="*/ 24 h 232"/>
              <a:gd name="T2" fmla="*/ 41 w 154"/>
              <a:gd name="T3" fmla="*/ 47 h 232"/>
              <a:gd name="T4" fmla="*/ 30 w 154"/>
              <a:gd name="T5" fmla="*/ 115 h 232"/>
              <a:gd name="T6" fmla="*/ 41 w 154"/>
              <a:gd name="T7" fmla="*/ 184 h 232"/>
              <a:gd name="T8" fmla="*/ 76 w 154"/>
              <a:gd name="T9" fmla="*/ 207 h 232"/>
              <a:gd name="T10" fmla="*/ 111 w 154"/>
              <a:gd name="T11" fmla="*/ 184 h 232"/>
              <a:gd name="T12" fmla="*/ 123 w 154"/>
              <a:gd name="T13" fmla="*/ 115 h 232"/>
              <a:gd name="T14" fmla="*/ 111 w 154"/>
              <a:gd name="T15" fmla="*/ 47 h 232"/>
              <a:gd name="T16" fmla="*/ 76 w 154"/>
              <a:gd name="T17" fmla="*/ 24 h 232"/>
              <a:gd name="T18" fmla="*/ 76 w 154"/>
              <a:gd name="T19" fmla="*/ 0 h 232"/>
              <a:gd name="T20" fmla="*/ 133 w 154"/>
              <a:gd name="T21" fmla="*/ 30 h 232"/>
              <a:gd name="T22" fmla="*/ 153 w 154"/>
              <a:gd name="T23" fmla="*/ 115 h 232"/>
              <a:gd name="T24" fmla="*/ 133 w 154"/>
              <a:gd name="T25" fmla="*/ 201 h 232"/>
              <a:gd name="T26" fmla="*/ 76 w 154"/>
              <a:gd name="T27" fmla="*/ 231 h 232"/>
              <a:gd name="T28" fmla="*/ 19 w 154"/>
              <a:gd name="T29" fmla="*/ 201 h 232"/>
              <a:gd name="T30" fmla="*/ 0 w 154"/>
              <a:gd name="T31" fmla="*/ 115 h 232"/>
              <a:gd name="T32" fmla="*/ 19 w 154"/>
              <a:gd name="T33" fmla="*/ 30 h 232"/>
              <a:gd name="T34" fmla="*/ 76 w 154"/>
              <a:gd name="T3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32">
                <a:moveTo>
                  <a:pt x="76" y="24"/>
                </a:moveTo>
                <a:cubicBezTo>
                  <a:pt x="61" y="24"/>
                  <a:pt x="49" y="32"/>
                  <a:pt x="41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9"/>
                  <a:pt x="41" y="184"/>
                </a:cubicBezTo>
                <a:cubicBezTo>
                  <a:pt x="49" y="199"/>
                  <a:pt x="61" y="207"/>
                  <a:pt x="76" y="207"/>
                </a:cubicBezTo>
                <a:cubicBezTo>
                  <a:pt x="92" y="207"/>
                  <a:pt x="104" y="199"/>
                  <a:pt x="111" y="184"/>
                </a:cubicBezTo>
                <a:cubicBezTo>
                  <a:pt x="119" y="169"/>
                  <a:pt x="123" y="146"/>
                  <a:pt x="123" y="115"/>
                </a:cubicBezTo>
                <a:cubicBezTo>
                  <a:pt x="123" y="85"/>
                  <a:pt x="119" y="62"/>
                  <a:pt x="111" y="47"/>
                </a:cubicBezTo>
                <a:cubicBezTo>
                  <a:pt x="104" y="32"/>
                  <a:pt x="92" y="24"/>
                  <a:pt x="76" y="24"/>
                </a:cubicBezTo>
                <a:close/>
                <a:moveTo>
                  <a:pt x="76" y="0"/>
                </a:moveTo>
                <a:cubicBezTo>
                  <a:pt x="101" y="0"/>
                  <a:pt x="120" y="10"/>
                  <a:pt x="133" y="30"/>
                </a:cubicBezTo>
                <a:cubicBezTo>
                  <a:pt x="147" y="49"/>
                  <a:pt x="153" y="78"/>
                  <a:pt x="153" y="115"/>
                </a:cubicBezTo>
                <a:cubicBezTo>
                  <a:pt x="153" y="153"/>
                  <a:pt x="147" y="181"/>
                  <a:pt x="133" y="201"/>
                </a:cubicBezTo>
                <a:cubicBezTo>
                  <a:pt x="120" y="221"/>
                  <a:pt x="101" y="231"/>
                  <a:pt x="76" y="231"/>
                </a:cubicBezTo>
                <a:cubicBezTo>
                  <a:pt x="51" y="231"/>
                  <a:pt x="32" y="221"/>
                  <a:pt x="19" y="201"/>
                </a:cubicBezTo>
                <a:cubicBezTo>
                  <a:pt x="6" y="181"/>
                  <a:pt x="0" y="153"/>
                  <a:pt x="0" y="115"/>
                </a:cubicBezTo>
                <a:cubicBezTo>
                  <a:pt x="0" y="78"/>
                  <a:pt x="6" y="49"/>
                  <a:pt x="19" y="30"/>
                </a:cubicBezTo>
                <a:cubicBezTo>
                  <a:pt x="32" y="10"/>
                  <a:pt x="51" y="0"/>
                  <a:pt x="76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75" name="Freeform 169"/>
          <p:cNvSpPr>
            <a:spLocks noChangeArrowheads="1"/>
          </p:cNvSpPr>
          <p:nvPr/>
        </p:nvSpPr>
        <p:spPr bwMode="auto">
          <a:xfrm>
            <a:off x="5122080" y="2679579"/>
            <a:ext cx="10080" cy="12961"/>
          </a:xfrm>
          <a:custGeom>
            <a:avLst/>
            <a:gdLst>
              <a:gd name="T0" fmla="*/ 0 w 32"/>
              <a:gd name="T1" fmla="*/ 38 h 39"/>
              <a:gd name="T2" fmla="*/ 31 w 32"/>
              <a:gd name="T3" fmla="*/ 38 h 39"/>
              <a:gd name="T4" fmla="*/ 31 w 32"/>
              <a:gd name="T5" fmla="*/ 0 h 39"/>
              <a:gd name="T6" fmla="*/ 0 w 32"/>
              <a:gd name="T7" fmla="*/ 0 h 39"/>
              <a:gd name="T8" fmla="*/ 0 w 32"/>
              <a:gd name="T9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9">
                <a:moveTo>
                  <a:pt x="0" y="38"/>
                </a:moveTo>
                <a:lnTo>
                  <a:pt x="31" y="38"/>
                </a:lnTo>
                <a:lnTo>
                  <a:pt x="31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76" name="Freeform 170"/>
          <p:cNvSpPr>
            <a:spLocks noChangeArrowheads="1"/>
          </p:cNvSpPr>
          <p:nvPr/>
        </p:nvSpPr>
        <p:spPr bwMode="auto">
          <a:xfrm>
            <a:off x="5149440" y="2619092"/>
            <a:ext cx="47520" cy="74888"/>
          </a:xfrm>
          <a:custGeom>
            <a:avLst/>
            <a:gdLst>
              <a:gd name="T0" fmla="*/ 9 w 144"/>
              <a:gd name="T1" fmla="*/ 0 h 228"/>
              <a:gd name="T2" fmla="*/ 127 w 144"/>
              <a:gd name="T3" fmla="*/ 0 h 228"/>
              <a:gd name="T4" fmla="*/ 127 w 144"/>
              <a:gd name="T5" fmla="*/ 25 h 228"/>
              <a:gd name="T6" fmla="*/ 37 w 144"/>
              <a:gd name="T7" fmla="*/ 25 h 228"/>
              <a:gd name="T8" fmla="*/ 37 w 144"/>
              <a:gd name="T9" fmla="*/ 80 h 228"/>
              <a:gd name="T10" fmla="*/ 50 w 144"/>
              <a:gd name="T11" fmla="*/ 76 h 228"/>
              <a:gd name="T12" fmla="*/ 63 w 144"/>
              <a:gd name="T13" fmla="*/ 75 h 228"/>
              <a:gd name="T14" fmla="*/ 122 w 144"/>
              <a:gd name="T15" fmla="*/ 96 h 228"/>
              <a:gd name="T16" fmla="*/ 143 w 144"/>
              <a:gd name="T17" fmla="*/ 151 h 228"/>
              <a:gd name="T18" fmla="*/ 121 w 144"/>
              <a:gd name="T19" fmla="*/ 207 h 228"/>
              <a:gd name="T20" fmla="*/ 58 w 144"/>
              <a:gd name="T21" fmla="*/ 227 h 228"/>
              <a:gd name="T22" fmla="*/ 30 w 144"/>
              <a:gd name="T23" fmla="*/ 224 h 228"/>
              <a:gd name="T24" fmla="*/ 0 w 144"/>
              <a:gd name="T25" fmla="*/ 217 h 228"/>
              <a:gd name="T26" fmla="*/ 0 w 144"/>
              <a:gd name="T27" fmla="*/ 187 h 228"/>
              <a:gd name="T28" fmla="*/ 27 w 144"/>
              <a:gd name="T29" fmla="*/ 198 h 228"/>
              <a:gd name="T30" fmla="*/ 58 w 144"/>
              <a:gd name="T31" fmla="*/ 201 h 228"/>
              <a:gd name="T32" fmla="*/ 98 w 144"/>
              <a:gd name="T33" fmla="*/ 188 h 228"/>
              <a:gd name="T34" fmla="*/ 113 w 144"/>
              <a:gd name="T35" fmla="*/ 151 h 228"/>
              <a:gd name="T36" fmla="*/ 98 w 144"/>
              <a:gd name="T37" fmla="*/ 114 h 228"/>
              <a:gd name="T38" fmla="*/ 58 w 144"/>
              <a:gd name="T39" fmla="*/ 101 h 228"/>
              <a:gd name="T40" fmla="*/ 33 w 144"/>
              <a:gd name="T41" fmla="*/ 103 h 228"/>
              <a:gd name="T42" fmla="*/ 9 w 144"/>
              <a:gd name="T43" fmla="*/ 112 h 228"/>
              <a:gd name="T44" fmla="*/ 9 w 144"/>
              <a:gd name="T45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4" h="228">
                <a:moveTo>
                  <a:pt x="9" y="0"/>
                </a:moveTo>
                <a:lnTo>
                  <a:pt x="127" y="0"/>
                </a:lnTo>
                <a:lnTo>
                  <a:pt x="127" y="25"/>
                </a:lnTo>
                <a:lnTo>
                  <a:pt x="37" y="25"/>
                </a:lnTo>
                <a:lnTo>
                  <a:pt x="37" y="80"/>
                </a:lnTo>
                <a:cubicBezTo>
                  <a:pt x="41" y="78"/>
                  <a:pt x="45" y="77"/>
                  <a:pt x="50" y="76"/>
                </a:cubicBezTo>
                <a:cubicBezTo>
                  <a:pt x="54" y="76"/>
                  <a:pt x="58" y="75"/>
                  <a:pt x="63" y="75"/>
                </a:cubicBezTo>
                <a:cubicBezTo>
                  <a:pt x="88" y="75"/>
                  <a:pt x="107" y="82"/>
                  <a:pt x="122" y="96"/>
                </a:cubicBezTo>
                <a:cubicBezTo>
                  <a:pt x="136" y="109"/>
                  <a:pt x="143" y="128"/>
                  <a:pt x="143" y="151"/>
                </a:cubicBezTo>
                <a:cubicBezTo>
                  <a:pt x="143" y="175"/>
                  <a:pt x="136" y="193"/>
                  <a:pt x="121" y="207"/>
                </a:cubicBezTo>
                <a:cubicBezTo>
                  <a:pt x="106" y="220"/>
                  <a:pt x="85" y="227"/>
                  <a:pt x="58" y="227"/>
                </a:cubicBezTo>
                <a:cubicBezTo>
                  <a:pt x="49" y="227"/>
                  <a:pt x="39" y="226"/>
                  <a:pt x="30" y="224"/>
                </a:cubicBezTo>
                <a:cubicBezTo>
                  <a:pt x="20" y="223"/>
                  <a:pt x="10" y="220"/>
                  <a:pt x="0" y="217"/>
                </a:cubicBezTo>
                <a:lnTo>
                  <a:pt x="0" y="187"/>
                </a:lnTo>
                <a:cubicBezTo>
                  <a:pt x="9" y="192"/>
                  <a:pt x="18" y="195"/>
                  <a:pt x="27" y="198"/>
                </a:cubicBezTo>
                <a:cubicBezTo>
                  <a:pt x="37" y="200"/>
                  <a:pt x="47" y="201"/>
                  <a:pt x="58" y="201"/>
                </a:cubicBezTo>
                <a:cubicBezTo>
                  <a:pt x="75" y="201"/>
                  <a:pt x="88" y="197"/>
                  <a:pt x="98" y="188"/>
                </a:cubicBezTo>
                <a:cubicBezTo>
                  <a:pt x="108" y="179"/>
                  <a:pt x="113" y="166"/>
                  <a:pt x="113" y="151"/>
                </a:cubicBezTo>
                <a:cubicBezTo>
                  <a:pt x="113" y="135"/>
                  <a:pt x="108" y="123"/>
                  <a:pt x="98" y="114"/>
                </a:cubicBezTo>
                <a:cubicBezTo>
                  <a:pt x="88" y="105"/>
                  <a:pt x="75" y="101"/>
                  <a:pt x="58" y="101"/>
                </a:cubicBezTo>
                <a:cubicBezTo>
                  <a:pt x="50" y="101"/>
                  <a:pt x="41" y="102"/>
                  <a:pt x="33" y="103"/>
                </a:cubicBezTo>
                <a:cubicBezTo>
                  <a:pt x="26" y="105"/>
                  <a:pt x="17" y="108"/>
                  <a:pt x="9" y="112"/>
                </a:cubicBezTo>
                <a:lnTo>
                  <a:pt x="9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77" name="Freeform 171"/>
          <p:cNvSpPr>
            <a:spLocks noChangeArrowheads="1"/>
          </p:cNvSpPr>
          <p:nvPr/>
        </p:nvSpPr>
        <p:spPr bwMode="auto">
          <a:xfrm>
            <a:off x="5149440" y="2619092"/>
            <a:ext cx="47520" cy="74888"/>
          </a:xfrm>
          <a:custGeom>
            <a:avLst/>
            <a:gdLst>
              <a:gd name="T0" fmla="*/ 9 w 144"/>
              <a:gd name="T1" fmla="*/ 0 h 228"/>
              <a:gd name="T2" fmla="*/ 127 w 144"/>
              <a:gd name="T3" fmla="*/ 0 h 228"/>
              <a:gd name="T4" fmla="*/ 127 w 144"/>
              <a:gd name="T5" fmla="*/ 25 h 228"/>
              <a:gd name="T6" fmla="*/ 37 w 144"/>
              <a:gd name="T7" fmla="*/ 25 h 228"/>
              <a:gd name="T8" fmla="*/ 37 w 144"/>
              <a:gd name="T9" fmla="*/ 80 h 228"/>
              <a:gd name="T10" fmla="*/ 50 w 144"/>
              <a:gd name="T11" fmla="*/ 76 h 228"/>
              <a:gd name="T12" fmla="*/ 63 w 144"/>
              <a:gd name="T13" fmla="*/ 75 h 228"/>
              <a:gd name="T14" fmla="*/ 122 w 144"/>
              <a:gd name="T15" fmla="*/ 96 h 228"/>
              <a:gd name="T16" fmla="*/ 143 w 144"/>
              <a:gd name="T17" fmla="*/ 151 h 228"/>
              <a:gd name="T18" fmla="*/ 121 w 144"/>
              <a:gd name="T19" fmla="*/ 207 h 228"/>
              <a:gd name="T20" fmla="*/ 58 w 144"/>
              <a:gd name="T21" fmla="*/ 227 h 228"/>
              <a:gd name="T22" fmla="*/ 30 w 144"/>
              <a:gd name="T23" fmla="*/ 224 h 228"/>
              <a:gd name="T24" fmla="*/ 0 w 144"/>
              <a:gd name="T25" fmla="*/ 217 h 228"/>
              <a:gd name="T26" fmla="*/ 0 w 144"/>
              <a:gd name="T27" fmla="*/ 187 h 228"/>
              <a:gd name="T28" fmla="*/ 27 w 144"/>
              <a:gd name="T29" fmla="*/ 198 h 228"/>
              <a:gd name="T30" fmla="*/ 58 w 144"/>
              <a:gd name="T31" fmla="*/ 201 h 228"/>
              <a:gd name="T32" fmla="*/ 98 w 144"/>
              <a:gd name="T33" fmla="*/ 188 h 228"/>
              <a:gd name="T34" fmla="*/ 113 w 144"/>
              <a:gd name="T35" fmla="*/ 151 h 228"/>
              <a:gd name="T36" fmla="*/ 98 w 144"/>
              <a:gd name="T37" fmla="*/ 114 h 228"/>
              <a:gd name="T38" fmla="*/ 58 w 144"/>
              <a:gd name="T39" fmla="*/ 101 h 228"/>
              <a:gd name="T40" fmla="*/ 33 w 144"/>
              <a:gd name="T41" fmla="*/ 103 h 228"/>
              <a:gd name="T42" fmla="*/ 9 w 144"/>
              <a:gd name="T43" fmla="*/ 1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4" h="228">
                <a:moveTo>
                  <a:pt x="9" y="0"/>
                </a:moveTo>
                <a:lnTo>
                  <a:pt x="127" y="0"/>
                </a:lnTo>
                <a:lnTo>
                  <a:pt x="127" y="25"/>
                </a:lnTo>
                <a:lnTo>
                  <a:pt x="37" y="25"/>
                </a:lnTo>
                <a:lnTo>
                  <a:pt x="37" y="80"/>
                </a:lnTo>
                <a:cubicBezTo>
                  <a:pt x="41" y="78"/>
                  <a:pt x="45" y="77"/>
                  <a:pt x="50" y="76"/>
                </a:cubicBezTo>
                <a:cubicBezTo>
                  <a:pt x="54" y="76"/>
                  <a:pt x="58" y="75"/>
                  <a:pt x="63" y="75"/>
                </a:cubicBezTo>
                <a:cubicBezTo>
                  <a:pt x="88" y="75"/>
                  <a:pt x="107" y="82"/>
                  <a:pt x="122" y="96"/>
                </a:cubicBezTo>
                <a:cubicBezTo>
                  <a:pt x="136" y="109"/>
                  <a:pt x="143" y="128"/>
                  <a:pt x="143" y="151"/>
                </a:cubicBezTo>
                <a:cubicBezTo>
                  <a:pt x="143" y="175"/>
                  <a:pt x="136" y="193"/>
                  <a:pt x="121" y="207"/>
                </a:cubicBezTo>
                <a:cubicBezTo>
                  <a:pt x="106" y="220"/>
                  <a:pt x="85" y="227"/>
                  <a:pt x="58" y="227"/>
                </a:cubicBezTo>
                <a:cubicBezTo>
                  <a:pt x="49" y="227"/>
                  <a:pt x="39" y="226"/>
                  <a:pt x="30" y="224"/>
                </a:cubicBezTo>
                <a:cubicBezTo>
                  <a:pt x="20" y="223"/>
                  <a:pt x="10" y="220"/>
                  <a:pt x="0" y="217"/>
                </a:cubicBezTo>
                <a:lnTo>
                  <a:pt x="0" y="187"/>
                </a:lnTo>
                <a:cubicBezTo>
                  <a:pt x="9" y="192"/>
                  <a:pt x="18" y="195"/>
                  <a:pt x="27" y="198"/>
                </a:cubicBezTo>
                <a:cubicBezTo>
                  <a:pt x="37" y="200"/>
                  <a:pt x="47" y="201"/>
                  <a:pt x="58" y="201"/>
                </a:cubicBezTo>
                <a:cubicBezTo>
                  <a:pt x="75" y="201"/>
                  <a:pt x="88" y="197"/>
                  <a:pt x="98" y="188"/>
                </a:cubicBezTo>
                <a:cubicBezTo>
                  <a:pt x="108" y="179"/>
                  <a:pt x="113" y="166"/>
                  <a:pt x="113" y="151"/>
                </a:cubicBezTo>
                <a:cubicBezTo>
                  <a:pt x="113" y="135"/>
                  <a:pt x="108" y="123"/>
                  <a:pt x="98" y="114"/>
                </a:cubicBezTo>
                <a:cubicBezTo>
                  <a:pt x="88" y="105"/>
                  <a:pt x="75" y="101"/>
                  <a:pt x="58" y="101"/>
                </a:cubicBezTo>
                <a:cubicBezTo>
                  <a:pt x="50" y="101"/>
                  <a:pt x="41" y="102"/>
                  <a:pt x="33" y="103"/>
                </a:cubicBezTo>
                <a:cubicBezTo>
                  <a:pt x="26" y="105"/>
                  <a:pt x="17" y="108"/>
                  <a:pt x="9" y="112"/>
                </a:cubicBez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78" name="Freeform 172"/>
          <p:cNvSpPr>
            <a:spLocks noChangeArrowheads="1"/>
          </p:cNvSpPr>
          <p:nvPr/>
        </p:nvSpPr>
        <p:spPr bwMode="auto">
          <a:xfrm>
            <a:off x="5224321" y="2306579"/>
            <a:ext cx="33120" cy="1441"/>
          </a:xfrm>
          <a:custGeom>
            <a:avLst/>
            <a:gdLst>
              <a:gd name="T0" fmla="*/ 0 w 102"/>
              <a:gd name="T1" fmla="*/ 0 h 1"/>
              <a:gd name="T2" fmla="*/ 101 w 102"/>
              <a:gd name="T3" fmla="*/ 0 h 1"/>
              <a:gd name="T4" fmla="*/ 0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0" y="0"/>
                </a:moveTo>
                <a:lnTo>
                  <a:pt x="10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79" name="Line 173"/>
          <p:cNvSpPr>
            <a:spLocks noChangeShapeType="1"/>
          </p:cNvSpPr>
          <p:nvPr/>
        </p:nvSpPr>
        <p:spPr bwMode="auto">
          <a:xfrm>
            <a:off x="5224321" y="2306579"/>
            <a:ext cx="3312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80" name="Line 174"/>
          <p:cNvSpPr>
            <a:spLocks noChangeShapeType="1"/>
          </p:cNvSpPr>
          <p:nvPr/>
        </p:nvSpPr>
        <p:spPr bwMode="auto">
          <a:xfrm>
            <a:off x="5224321" y="2306579"/>
            <a:ext cx="3312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81" name="Freeform 175"/>
          <p:cNvSpPr>
            <a:spLocks noChangeArrowheads="1"/>
          </p:cNvSpPr>
          <p:nvPr/>
        </p:nvSpPr>
        <p:spPr bwMode="auto">
          <a:xfrm>
            <a:off x="8892000" y="2306579"/>
            <a:ext cx="33120" cy="1441"/>
          </a:xfrm>
          <a:custGeom>
            <a:avLst/>
            <a:gdLst>
              <a:gd name="T0" fmla="*/ 101 w 102"/>
              <a:gd name="T1" fmla="*/ 0 h 1"/>
              <a:gd name="T2" fmla="*/ 0 w 102"/>
              <a:gd name="T3" fmla="*/ 0 h 1"/>
              <a:gd name="T4" fmla="*/ 101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101" y="0"/>
                </a:move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82" name="Line 176"/>
          <p:cNvSpPr>
            <a:spLocks noChangeShapeType="1"/>
          </p:cNvSpPr>
          <p:nvPr/>
        </p:nvSpPr>
        <p:spPr bwMode="auto">
          <a:xfrm flipH="1">
            <a:off x="8890560" y="2306579"/>
            <a:ext cx="360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83" name="Line 177"/>
          <p:cNvSpPr>
            <a:spLocks noChangeShapeType="1"/>
          </p:cNvSpPr>
          <p:nvPr/>
        </p:nvSpPr>
        <p:spPr bwMode="auto">
          <a:xfrm flipH="1">
            <a:off x="8890560" y="2306579"/>
            <a:ext cx="360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84" name="Freeform 178"/>
          <p:cNvSpPr>
            <a:spLocks noChangeArrowheads="1"/>
          </p:cNvSpPr>
          <p:nvPr/>
        </p:nvSpPr>
        <p:spPr bwMode="auto">
          <a:xfrm>
            <a:off x="5051521" y="2259054"/>
            <a:ext cx="50400" cy="76328"/>
          </a:xfrm>
          <a:custGeom>
            <a:avLst/>
            <a:gdLst>
              <a:gd name="T0" fmla="*/ 77 w 155"/>
              <a:gd name="T1" fmla="*/ 24 h 232"/>
              <a:gd name="T2" fmla="*/ 42 w 155"/>
              <a:gd name="T3" fmla="*/ 47 h 232"/>
              <a:gd name="T4" fmla="*/ 30 w 155"/>
              <a:gd name="T5" fmla="*/ 115 h 232"/>
              <a:gd name="T6" fmla="*/ 42 w 155"/>
              <a:gd name="T7" fmla="*/ 184 h 232"/>
              <a:gd name="T8" fmla="*/ 77 w 155"/>
              <a:gd name="T9" fmla="*/ 207 h 232"/>
              <a:gd name="T10" fmla="*/ 112 w 155"/>
              <a:gd name="T11" fmla="*/ 184 h 232"/>
              <a:gd name="T12" fmla="*/ 124 w 155"/>
              <a:gd name="T13" fmla="*/ 115 h 232"/>
              <a:gd name="T14" fmla="*/ 112 w 155"/>
              <a:gd name="T15" fmla="*/ 47 h 232"/>
              <a:gd name="T16" fmla="*/ 77 w 155"/>
              <a:gd name="T17" fmla="*/ 24 h 232"/>
              <a:gd name="T18" fmla="*/ 77 w 155"/>
              <a:gd name="T19" fmla="*/ 0 h 232"/>
              <a:gd name="T20" fmla="*/ 134 w 155"/>
              <a:gd name="T21" fmla="*/ 30 h 232"/>
              <a:gd name="T22" fmla="*/ 154 w 155"/>
              <a:gd name="T23" fmla="*/ 115 h 232"/>
              <a:gd name="T24" fmla="*/ 134 w 155"/>
              <a:gd name="T25" fmla="*/ 201 h 232"/>
              <a:gd name="T26" fmla="*/ 77 w 155"/>
              <a:gd name="T27" fmla="*/ 231 h 232"/>
              <a:gd name="T28" fmla="*/ 20 w 155"/>
              <a:gd name="T29" fmla="*/ 201 h 232"/>
              <a:gd name="T30" fmla="*/ 0 w 155"/>
              <a:gd name="T31" fmla="*/ 115 h 232"/>
              <a:gd name="T32" fmla="*/ 20 w 155"/>
              <a:gd name="T33" fmla="*/ 30 h 232"/>
              <a:gd name="T34" fmla="*/ 77 w 155"/>
              <a:gd name="T3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2">
                <a:moveTo>
                  <a:pt x="77" y="24"/>
                </a:moveTo>
                <a:cubicBezTo>
                  <a:pt x="61" y="24"/>
                  <a:pt x="50" y="32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9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3" y="207"/>
                  <a:pt x="104" y="199"/>
                  <a:pt x="112" y="184"/>
                </a:cubicBezTo>
                <a:cubicBezTo>
                  <a:pt x="120" y="169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2"/>
                  <a:pt x="93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30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1"/>
                  <a:pt x="77" y="231"/>
                </a:cubicBezTo>
                <a:cubicBezTo>
                  <a:pt x="52" y="231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30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85" name="Freeform 179"/>
          <p:cNvSpPr>
            <a:spLocks noChangeArrowheads="1"/>
          </p:cNvSpPr>
          <p:nvPr/>
        </p:nvSpPr>
        <p:spPr bwMode="auto">
          <a:xfrm>
            <a:off x="5051521" y="2259054"/>
            <a:ext cx="50400" cy="76328"/>
          </a:xfrm>
          <a:custGeom>
            <a:avLst/>
            <a:gdLst>
              <a:gd name="T0" fmla="*/ 77 w 155"/>
              <a:gd name="T1" fmla="*/ 24 h 232"/>
              <a:gd name="T2" fmla="*/ 42 w 155"/>
              <a:gd name="T3" fmla="*/ 47 h 232"/>
              <a:gd name="T4" fmla="*/ 30 w 155"/>
              <a:gd name="T5" fmla="*/ 115 h 232"/>
              <a:gd name="T6" fmla="*/ 42 w 155"/>
              <a:gd name="T7" fmla="*/ 184 h 232"/>
              <a:gd name="T8" fmla="*/ 77 w 155"/>
              <a:gd name="T9" fmla="*/ 207 h 232"/>
              <a:gd name="T10" fmla="*/ 112 w 155"/>
              <a:gd name="T11" fmla="*/ 184 h 232"/>
              <a:gd name="T12" fmla="*/ 124 w 155"/>
              <a:gd name="T13" fmla="*/ 115 h 232"/>
              <a:gd name="T14" fmla="*/ 112 w 155"/>
              <a:gd name="T15" fmla="*/ 47 h 232"/>
              <a:gd name="T16" fmla="*/ 77 w 155"/>
              <a:gd name="T17" fmla="*/ 24 h 232"/>
              <a:gd name="T18" fmla="*/ 77 w 155"/>
              <a:gd name="T19" fmla="*/ 0 h 232"/>
              <a:gd name="T20" fmla="*/ 134 w 155"/>
              <a:gd name="T21" fmla="*/ 30 h 232"/>
              <a:gd name="T22" fmla="*/ 154 w 155"/>
              <a:gd name="T23" fmla="*/ 115 h 232"/>
              <a:gd name="T24" fmla="*/ 134 w 155"/>
              <a:gd name="T25" fmla="*/ 201 h 232"/>
              <a:gd name="T26" fmla="*/ 77 w 155"/>
              <a:gd name="T27" fmla="*/ 231 h 232"/>
              <a:gd name="T28" fmla="*/ 20 w 155"/>
              <a:gd name="T29" fmla="*/ 201 h 232"/>
              <a:gd name="T30" fmla="*/ 0 w 155"/>
              <a:gd name="T31" fmla="*/ 115 h 232"/>
              <a:gd name="T32" fmla="*/ 20 w 155"/>
              <a:gd name="T33" fmla="*/ 30 h 232"/>
              <a:gd name="T34" fmla="*/ 77 w 155"/>
              <a:gd name="T3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2">
                <a:moveTo>
                  <a:pt x="77" y="24"/>
                </a:moveTo>
                <a:cubicBezTo>
                  <a:pt x="61" y="24"/>
                  <a:pt x="50" y="32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9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3" y="207"/>
                  <a:pt x="104" y="199"/>
                  <a:pt x="112" y="184"/>
                </a:cubicBezTo>
                <a:cubicBezTo>
                  <a:pt x="120" y="169"/>
                  <a:pt x="124" y="146"/>
                  <a:pt x="124" y="115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2"/>
                  <a:pt x="93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30"/>
                </a:cubicBezTo>
                <a:cubicBezTo>
                  <a:pt x="147" y="49"/>
                  <a:pt x="154" y="78"/>
                  <a:pt x="154" y="115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1"/>
                  <a:pt x="77" y="231"/>
                </a:cubicBezTo>
                <a:cubicBezTo>
                  <a:pt x="52" y="231"/>
                  <a:pt x="33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78"/>
                  <a:pt x="7" y="49"/>
                  <a:pt x="20" y="30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86" name="Freeform 180"/>
          <p:cNvSpPr>
            <a:spLocks noChangeArrowheads="1"/>
          </p:cNvSpPr>
          <p:nvPr/>
        </p:nvSpPr>
        <p:spPr bwMode="auto">
          <a:xfrm>
            <a:off x="5119200" y="2320980"/>
            <a:ext cx="10080" cy="12962"/>
          </a:xfrm>
          <a:custGeom>
            <a:avLst/>
            <a:gdLst>
              <a:gd name="T0" fmla="*/ 0 w 32"/>
              <a:gd name="T1" fmla="*/ 38 h 39"/>
              <a:gd name="T2" fmla="*/ 31 w 32"/>
              <a:gd name="T3" fmla="*/ 38 h 39"/>
              <a:gd name="T4" fmla="*/ 31 w 32"/>
              <a:gd name="T5" fmla="*/ 0 h 39"/>
              <a:gd name="T6" fmla="*/ 0 w 32"/>
              <a:gd name="T7" fmla="*/ 0 h 39"/>
              <a:gd name="T8" fmla="*/ 0 w 32"/>
              <a:gd name="T9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9">
                <a:moveTo>
                  <a:pt x="0" y="38"/>
                </a:moveTo>
                <a:lnTo>
                  <a:pt x="31" y="38"/>
                </a:lnTo>
                <a:lnTo>
                  <a:pt x="31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87" name="Freeform 181"/>
          <p:cNvSpPr>
            <a:spLocks noChangeArrowheads="1"/>
          </p:cNvSpPr>
          <p:nvPr/>
        </p:nvSpPr>
        <p:spPr bwMode="auto">
          <a:xfrm>
            <a:off x="5146561" y="2259054"/>
            <a:ext cx="50400" cy="76328"/>
          </a:xfrm>
          <a:custGeom>
            <a:avLst/>
            <a:gdLst>
              <a:gd name="T0" fmla="*/ 79 w 154"/>
              <a:gd name="T1" fmla="*/ 103 h 232"/>
              <a:gd name="T2" fmla="*/ 47 w 154"/>
              <a:gd name="T3" fmla="*/ 117 h 232"/>
              <a:gd name="T4" fmla="*/ 36 w 154"/>
              <a:gd name="T5" fmla="*/ 155 h 232"/>
              <a:gd name="T6" fmla="*/ 47 w 154"/>
              <a:gd name="T7" fmla="*/ 193 h 232"/>
              <a:gd name="T8" fmla="*/ 79 w 154"/>
              <a:gd name="T9" fmla="*/ 207 h 232"/>
              <a:gd name="T10" fmla="*/ 111 w 154"/>
              <a:gd name="T11" fmla="*/ 193 h 232"/>
              <a:gd name="T12" fmla="*/ 123 w 154"/>
              <a:gd name="T13" fmla="*/ 155 h 232"/>
              <a:gd name="T14" fmla="*/ 111 w 154"/>
              <a:gd name="T15" fmla="*/ 117 h 232"/>
              <a:gd name="T16" fmla="*/ 79 w 154"/>
              <a:gd name="T17" fmla="*/ 103 h 232"/>
              <a:gd name="T18" fmla="*/ 139 w 154"/>
              <a:gd name="T19" fmla="*/ 9 h 232"/>
              <a:gd name="T20" fmla="*/ 139 w 154"/>
              <a:gd name="T21" fmla="*/ 36 h 232"/>
              <a:gd name="T22" fmla="*/ 116 w 154"/>
              <a:gd name="T23" fmla="*/ 28 h 232"/>
              <a:gd name="T24" fmla="*/ 93 w 154"/>
              <a:gd name="T25" fmla="*/ 25 h 232"/>
              <a:gd name="T26" fmla="*/ 48 w 154"/>
              <a:gd name="T27" fmla="*/ 45 h 232"/>
              <a:gd name="T28" fmla="*/ 30 w 154"/>
              <a:gd name="T29" fmla="*/ 106 h 232"/>
              <a:gd name="T30" fmla="*/ 52 w 154"/>
              <a:gd name="T31" fmla="*/ 86 h 232"/>
              <a:gd name="T32" fmla="*/ 81 w 154"/>
              <a:gd name="T33" fmla="*/ 79 h 232"/>
              <a:gd name="T34" fmla="*/ 134 w 154"/>
              <a:gd name="T35" fmla="*/ 100 h 232"/>
              <a:gd name="T36" fmla="*/ 153 w 154"/>
              <a:gd name="T37" fmla="*/ 155 h 232"/>
              <a:gd name="T38" fmla="*/ 133 w 154"/>
              <a:gd name="T39" fmla="*/ 210 h 232"/>
              <a:gd name="T40" fmla="*/ 79 w 154"/>
              <a:gd name="T41" fmla="*/ 231 h 232"/>
              <a:gd name="T42" fmla="*/ 20 w 154"/>
              <a:gd name="T43" fmla="*/ 201 h 232"/>
              <a:gd name="T44" fmla="*/ 0 w 154"/>
              <a:gd name="T45" fmla="*/ 115 h 232"/>
              <a:gd name="T46" fmla="*/ 25 w 154"/>
              <a:gd name="T47" fmla="*/ 32 h 232"/>
              <a:gd name="T48" fmla="*/ 92 w 154"/>
              <a:gd name="T49" fmla="*/ 0 h 232"/>
              <a:gd name="T50" fmla="*/ 115 w 154"/>
              <a:gd name="T51" fmla="*/ 2 h 232"/>
              <a:gd name="T52" fmla="*/ 139 w 154"/>
              <a:gd name="T53" fmla="*/ 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4" h="232">
                <a:moveTo>
                  <a:pt x="79" y="103"/>
                </a:moveTo>
                <a:cubicBezTo>
                  <a:pt x="66" y="103"/>
                  <a:pt x="55" y="108"/>
                  <a:pt x="47" y="117"/>
                </a:cubicBezTo>
                <a:cubicBezTo>
                  <a:pt x="40" y="126"/>
                  <a:pt x="36" y="139"/>
                  <a:pt x="36" y="155"/>
                </a:cubicBezTo>
                <a:cubicBezTo>
                  <a:pt x="36" y="171"/>
                  <a:pt x="40" y="184"/>
                  <a:pt x="47" y="193"/>
                </a:cubicBezTo>
                <a:cubicBezTo>
                  <a:pt x="55" y="202"/>
                  <a:pt x="66" y="207"/>
                  <a:pt x="79" y="207"/>
                </a:cubicBezTo>
                <a:cubicBezTo>
                  <a:pt x="93" y="207"/>
                  <a:pt x="104" y="202"/>
                  <a:pt x="111" y="193"/>
                </a:cubicBezTo>
                <a:cubicBezTo>
                  <a:pt x="119" y="184"/>
                  <a:pt x="123" y="171"/>
                  <a:pt x="123" y="155"/>
                </a:cubicBezTo>
                <a:cubicBezTo>
                  <a:pt x="123" y="139"/>
                  <a:pt x="119" y="126"/>
                  <a:pt x="111" y="117"/>
                </a:cubicBezTo>
                <a:cubicBezTo>
                  <a:pt x="104" y="108"/>
                  <a:pt x="93" y="103"/>
                  <a:pt x="79" y="103"/>
                </a:cubicBezTo>
                <a:close/>
                <a:moveTo>
                  <a:pt x="139" y="9"/>
                </a:moveTo>
                <a:lnTo>
                  <a:pt x="139" y="36"/>
                </a:lnTo>
                <a:cubicBezTo>
                  <a:pt x="132" y="33"/>
                  <a:pt x="124" y="30"/>
                  <a:pt x="116" y="28"/>
                </a:cubicBezTo>
                <a:cubicBezTo>
                  <a:pt x="109" y="26"/>
                  <a:pt x="101" y="25"/>
                  <a:pt x="93" y="25"/>
                </a:cubicBezTo>
                <a:cubicBezTo>
                  <a:pt x="74" y="25"/>
                  <a:pt x="58" y="32"/>
                  <a:pt x="48" y="45"/>
                </a:cubicBezTo>
                <a:cubicBezTo>
                  <a:pt x="37" y="59"/>
                  <a:pt x="31" y="79"/>
                  <a:pt x="30" y="106"/>
                </a:cubicBezTo>
                <a:cubicBezTo>
                  <a:pt x="36" y="98"/>
                  <a:pt x="43" y="91"/>
                  <a:pt x="52" y="86"/>
                </a:cubicBezTo>
                <a:cubicBezTo>
                  <a:pt x="61" y="82"/>
                  <a:pt x="71" y="79"/>
                  <a:pt x="81" y="79"/>
                </a:cubicBezTo>
                <a:cubicBezTo>
                  <a:pt x="103" y="79"/>
                  <a:pt x="121" y="86"/>
                  <a:pt x="134" y="100"/>
                </a:cubicBezTo>
                <a:cubicBezTo>
                  <a:pt x="147" y="113"/>
                  <a:pt x="153" y="132"/>
                  <a:pt x="153" y="155"/>
                </a:cubicBezTo>
                <a:cubicBezTo>
                  <a:pt x="153" y="178"/>
                  <a:pt x="147" y="196"/>
                  <a:pt x="133" y="210"/>
                </a:cubicBezTo>
                <a:cubicBezTo>
                  <a:pt x="120" y="224"/>
                  <a:pt x="102" y="231"/>
                  <a:pt x="79" y="231"/>
                </a:cubicBezTo>
                <a:cubicBezTo>
                  <a:pt x="54" y="231"/>
                  <a:pt x="34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80"/>
                  <a:pt x="8" y="52"/>
                  <a:pt x="25" y="32"/>
                </a:cubicBezTo>
                <a:cubicBezTo>
                  <a:pt x="42" y="11"/>
                  <a:pt x="64" y="0"/>
                  <a:pt x="92" y="0"/>
                </a:cubicBezTo>
                <a:cubicBezTo>
                  <a:pt x="100" y="0"/>
                  <a:pt x="107" y="1"/>
                  <a:pt x="115" y="2"/>
                </a:cubicBezTo>
                <a:cubicBezTo>
                  <a:pt x="123" y="4"/>
                  <a:pt x="131" y="6"/>
                  <a:pt x="139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88" name="Freeform 182"/>
          <p:cNvSpPr>
            <a:spLocks noChangeArrowheads="1"/>
          </p:cNvSpPr>
          <p:nvPr/>
        </p:nvSpPr>
        <p:spPr bwMode="auto">
          <a:xfrm>
            <a:off x="5146561" y="2259054"/>
            <a:ext cx="50400" cy="76328"/>
          </a:xfrm>
          <a:custGeom>
            <a:avLst/>
            <a:gdLst>
              <a:gd name="T0" fmla="*/ 79 w 154"/>
              <a:gd name="T1" fmla="*/ 103 h 232"/>
              <a:gd name="T2" fmla="*/ 47 w 154"/>
              <a:gd name="T3" fmla="*/ 117 h 232"/>
              <a:gd name="T4" fmla="*/ 36 w 154"/>
              <a:gd name="T5" fmla="*/ 155 h 232"/>
              <a:gd name="T6" fmla="*/ 47 w 154"/>
              <a:gd name="T7" fmla="*/ 193 h 232"/>
              <a:gd name="T8" fmla="*/ 79 w 154"/>
              <a:gd name="T9" fmla="*/ 207 h 232"/>
              <a:gd name="T10" fmla="*/ 111 w 154"/>
              <a:gd name="T11" fmla="*/ 193 h 232"/>
              <a:gd name="T12" fmla="*/ 123 w 154"/>
              <a:gd name="T13" fmla="*/ 155 h 232"/>
              <a:gd name="T14" fmla="*/ 111 w 154"/>
              <a:gd name="T15" fmla="*/ 117 h 232"/>
              <a:gd name="T16" fmla="*/ 79 w 154"/>
              <a:gd name="T17" fmla="*/ 103 h 232"/>
              <a:gd name="T18" fmla="*/ 139 w 154"/>
              <a:gd name="T19" fmla="*/ 9 h 232"/>
              <a:gd name="T20" fmla="*/ 139 w 154"/>
              <a:gd name="T21" fmla="*/ 36 h 232"/>
              <a:gd name="T22" fmla="*/ 116 w 154"/>
              <a:gd name="T23" fmla="*/ 28 h 232"/>
              <a:gd name="T24" fmla="*/ 93 w 154"/>
              <a:gd name="T25" fmla="*/ 25 h 232"/>
              <a:gd name="T26" fmla="*/ 48 w 154"/>
              <a:gd name="T27" fmla="*/ 45 h 232"/>
              <a:gd name="T28" fmla="*/ 30 w 154"/>
              <a:gd name="T29" fmla="*/ 106 h 232"/>
              <a:gd name="T30" fmla="*/ 52 w 154"/>
              <a:gd name="T31" fmla="*/ 86 h 232"/>
              <a:gd name="T32" fmla="*/ 81 w 154"/>
              <a:gd name="T33" fmla="*/ 79 h 232"/>
              <a:gd name="T34" fmla="*/ 134 w 154"/>
              <a:gd name="T35" fmla="*/ 100 h 232"/>
              <a:gd name="T36" fmla="*/ 153 w 154"/>
              <a:gd name="T37" fmla="*/ 155 h 232"/>
              <a:gd name="T38" fmla="*/ 133 w 154"/>
              <a:gd name="T39" fmla="*/ 210 h 232"/>
              <a:gd name="T40" fmla="*/ 79 w 154"/>
              <a:gd name="T41" fmla="*/ 231 h 232"/>
              <a:gd name="T42" fmla="*/ 20 w 154"/>
              <a:gd name="T43" fmla="*/ 201 h 232"/>
              <a:gd name="T44" fmla="*/ 0 w 154"/>
              <a:gd name="T45" fmla="*/ 115 h 232"/>
              <a:gd name="T46" fmla="*/ 25 w 154"/>
              <a:gd name="T47" fmla="*/ 32 h 232"/>
              <a:gd name="T48" fmla="*/ 92 w 154"/>
              <a:gd name="T49" fmla="*/ 0 h 232"/>
              <a:gd name="T50" fmla="*/ 115 w 154"/>
              <a:gd name="T51" fmla="*/ 2 h 232"/>
              <a:gd name="T52" fmla="*/ 139 w 154"/>
              <a:gd name="T53" fmla="*/ 9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4" h="232">
                <a:moveTo>
                  <a:pt x="79" y="103"/>
                </a:moveTo>
                <a:cubicBezTo>
                  <a:pt x="66" y="103"/>
                  <a:pt x="55" y="108"/>
                  <a:pt x="47" y="117"/>
                </a:cubicBezTo>
                <a:cubicBezTo>
                  <a:pt x="40" y="126"/>
                  <a:pt x="36" y="139"/>
                  <a:pt x="36" y="155"/>
                </a:cubicBezTo>
                <a:cubicBezTo>
                  <a:pt x="36" y="171"/>
                  <a:pt x="40" y="184"/>
                  <a:pt x="47" y="193"/>
                </a:cubicBezTo>
                <a:cubicBezTo>
                  <a:pt x="55" y="202"/>
                  <a:pt x="66" y="207"/>
                  <a:pt x="79" y="207"/>
                </a:cubicBezTo>
                <a:cubicBezTo>
                  <a:pt x="93" y="207"/>
                  <a:pt x="104" y="202"/>
                  <a:pt x="111" y="193"/>
                </a:cubicBezTo>
                <a:cubicBezTo>
                  <a:pt x="119" y="184"/>
                  <a:pt x="123" y="171"/>
                  <a:pt x="123" y="155"/>
                </a:cubicBezTo>
                <a:cubicBezTo>
                  <a:pt x="123" y="139"/>
                  <a:pt x="119" y="126"/>
                  <a:pt x="111" y="117"/>
                </a:cubicBezTo>
                <a:cubicBezTo>
                  <a:pt x="104" y="108"/>
                  <a:pt x="93" y="103"/>
                  <a:pt x="79" y="103"/>
                </a:cubicBezTo>
                <a:close/>
                <a:moveTo>
                  <a:pt x="139" y="9"/>
                </a:moveTo>
                <a:lnTo>
                  <a:pt x="139" y="36"/>
                </a:lnTo>
                <a:cubicBezTo>
                  <a:pt x="132" y="33"/>
                  <a:pt x="124" y="30"/>
                  <a:pt x="116" y="28"/>
                </a:cubicBezTo>
                <a:cubicBezTo>
                  <a:pt x="109" y="26"/>
                  <a:pt x="101" y="25"/>
                  <a:pt x="93" y="25"/>
                </a:cubicBezTo>
                <a:cubicBezTo>
                  <a:pt x="74" y="25"/>
                  <a:pt x="58" y="32"/>
                  <a:pt x="48" y="45"/>
                </a:cubicBezTo>
                <a:cubicBezTo>
                  <a:pt x="37" y="59"/>
                  <a:pt x="31" y="79"/>
                  <a:pt x="30" y="106"/>
                </a:cubicBezTo>
                <a:cubicBezTo>
                  <a:pt x="36" y="98"/>
                  <a:pt x="43" y="91"/>
                  <a:pt x="52" y="86"/>
                </a:cubicBezTo>
                <a:cubicBezTo>
                  <a:pt x="61" y="82"/>
                  <a:pt x="71" y="79"/>
                  <a:pt x="81" y="79"/>
                </a:cubicBezTo>
                <a:cubicBezTo>
                  <a:pt x="103" y="79"/>
                  <a:pt x="121" y="86"/>
                  <a:pt x="134" y="100"/>
                </a:cubicBezTo>
                <a:cubicBezTo>
                  <a:pt x="147" y="113"/>
                  <a:pt x="153" y="132"/>
                  <a:pt x="153" y="155"/>
                </a:cubicBezTo>
                <a:cubicBezTo>
                  <a:pt x="153" y="178"/>
                  <a:pt x="147" y="196"/>
                  <a:pt x="133" y="210"/>
                </a:cubicBezTo>
                <a:cubicBezTo>
                  <a:pt x="120" y="224"/>
                  <a:pt x="102" y="231"/>
                  <a:pt x="79" y="231"/>
                </a:cubicBezTo>
                <a:cubicBezTo>
                  <a:pt x="54" y="231"/>
                  <a:pt x="34" y="221"/>
                  <a:pt x="20" y="201"/>
                </a:cubicBezTo>
                <a:cubicBezTo>
                  <a:pt x="7" y="181"/>
                  <a:pt x="0" y="153"/>
                  <a:pt x="0" y="115"/>
                </a:cubicBezTo>
                <a:cubicBezTo>
                  <a:pt x="0" y="80"/>
                  <a:pt x="8" y="52"/>
                  <a:pt x="25" y="32"/>
                </a:cubicBezTo>
                <a:cubicBezTo>
                  <a:pt x="42" y="11"/>
                  <a:pt x="64" y="0"/>
                  <a:pt x="92" y="0"/>
                </a:cubicBezTo>
                <a:cubicBezTo>
                  <a:pt x="100" y="0"/>
                  <a:pt x="107" y="1"/>
                  <a:pt x="115" y="2"/>
                </a:cubicBezTo>
                <a:cubicBezTo>
                  <a:pt x="123" y="4"/>
                  <a:pt x="131" y="6"/>
                  <a:pt x="139" y="9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89" name="Freeform 183"/>
          <p:cNvSpPr>
            <a:spLocks noChangeArrowheads="1"/>
          </p:cNvSpPr>
          <p:nvPr/>
        </p:nvSpPr>
        <p:spPr bwMode="auto">
          <a:xfrm>
            <a:off x="5224321" y="1947982"/>
            <a:ext cx="33120" cy="1440"/>
          </a:xfrm>
          <a:custGeom>
            <a:avLst/>
            <a:gdLst>
              <a:gd name="T0" fmla="*/ 0 w 102"/>
              <a:gd name="T1" fmla="*/ 0 h 1"/>
              <a:gd name="T2" fmla="*/ 101 w 102"/>
              <a:gd name="T3" fmla="*/ 0 h 1"/>
              <a:gd name="T4" fmla="*/ 0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0" y="0"/>
                </a:moveTo>
                <a:lnTo>
                  <a:pt x="10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90" name="Line 184"/>
          <p:cNvSpPr>
            <a:spLocks noChangeShapeType="1"/>
          </p:cNvSpPr>
          <p:nvPr/>
        </p:nvSpPr>
        <p:spPr bwMode="auto">
          <a:xfrm>
            <a:off x="5224321" y="1947982"/>
            <a:ext cx="33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91" name="Line 185"/>
          <p:cNvSpPr>
            <a:spLocks noChangeShapeType="1"/>
          </p:cNvSpPr>
          <p:nvPr/>
        </p:nvSpPr>
        <p:spPr bwMode="auto">
          <a:xfrm>
            <a:off x="5224321" y="1947982"/>
            <a:ext cx="33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92" name="Freeform 186"/>
          <p:cNvSpPr>
            <a:spLocks noChangeArrowheads="1"/>
          </p:cNvSpPr>
          <p:nvPr/>
        </p:nvSpPr>
        <p:spPr bwMode="auto">
          <a:xfrm>
            <a:off x="8892000" y="1947982"/>
            <a:ext cx="33120" cy="1440"/>
          </a:xfrm>
          <a:custGeom>
            <a:avLst/>
            <a:gdLst>
              <a:gd name="T0" fmla="*/ 101 w 102"/>
              <a:gd name="T1" fmla="*/ 0 h 1"/>
              <a:gd name="T2" fmla="*/ 0 w 102"/>
              <a:gd name="T3" fmla="*/ 0 h 1"/>
              <a:gd name="T4" fmla="*/ 101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101" y="0"/>
                </a:move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93" name="Line 187"/>
          <p:cNvSpPr>
            <a:spLocks noChangeShapeType="1"/>
          </p:cNvSpPr>
          <p:nvPr/>
        </p:nvSpPr>
        <p:spPr bwMode="auto">
          <a:xfrm flipH="1">
            <a:off x="8890560" y="1947982"/>
            <a:ext cx="360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94" name="Line 188"/>
          <p:cNvSpPr>
            <a:spLocks noChangeShapeType="1"/>
          </p:cNvSpPr>
          <p:nvPr/>
        </p:nvSpPr>
        <p:spPr bwMode="auto">
          <a:xfrm flipH="1">
            <a:off x="8890560" y="1947982"/>
            <a:ext cx="360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95" name="Freeform 189"/>
          <p:cNvSpPr>
            <a:spLocks noChangeArrowheads="1"/>
          </p:cNvSpPr>
          <p:nvPr/>
        </p:nvSpPr>
        <p:spPr bwMode="auto">
          <a:xfrm>
            <a:off x="5054401" y="1901897"/>
            <a:ext cx="50400" cy="76328"/>
          </a:xfrm>
          <a:custGeom>
            <a:avLst/>
            <a:gdLst>
              <a:gd name="T0" fmla="*/ 77 w 155"/>
              <a:gd name="T1" fmla="*/ 24 h 232"/>
              <a:gd name="T2" fmla="*/ 42 w 155"/>
              <a:gd name="T3" fmla="*/ 47 h 232"/>
              <a:gd name="T4" fmla="*/ 30 w 155"/>
              <a:gd name="T5" fmla="*/ 116 h 232"/>
              <a:gd name="T6" fmla="*/ 42 w 155"/>
              <a:gd name="T7" fmla="*/ 184 h 232"/>
              <a:gd name="T8" fmla="*/ 77 w 155"/>
              <a:gd name="T9" fmla="*/ 207 h 232"/>
              <a:gd name="T10" fmla="*/ 112 w 155"/>
              <a:gd name="T11" fmla="*/ 184 h 232"/>
              <a:gd name="T12" fmla="*/ 124 w 155"/>
              <a:gd name="T13" fmla="*/ 116 h 232"/>
              <a:gd name="T14" fmla="*/ 112 w 155"/>
              <a:gd name="T15" fmla="*/ 47 h 232"/>
              <a:gd name="T16" fmla="*/ 77 w 155"/>
              <a:gd name="T17" fmla="*/ 24 h 232"/>
              <a:gd name="T18" fmla="*/ 77 w 155"/>
              <a:gd name="T19" fmla="*/ 0 h 232"/>
              <a:gd name="T20" fmla="*/ 134 w 155"/>
              <a:gd name="T21" fmla="*/ 30 h 232"/>
              <a:gd name="T22" fmla="*/ 154 w 155"/>
              <a:gd name="T23" fmla="*/ 116 h 232"/>
              <a:gd name="T24" fmla="*/ 134 w 155"/>
              <a:gd name="T25" fmla="*/ 201 h 232"/>
              <a:gd name="T26" fmla="*/ 77 w 155"/>
              <a:gd name="T27" fmla="*/ 231 h 232"/>
              <a:gd name="T28" fmla="*/ 20 w 155"/>
              <a:gd name="T29" fmla="*/ 201 h 232"/>
              <a:gd name="T30" fmla="*/ 0 w 155"/>
              <a:gd name="T31" fmla="*/ 116 h 232"/>
              <a:gd name="T32" fmla="*/ 20 w 155"/>
              <a:gd name="T33" fmla="*/ 30 h 232"/>
              <a:gd name="T34" fmla="*/ 77 w 155"/>
              <a:gd name="T3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2">
                <a:moveTo>
                  <a:pt x="77" y="24"/>
                </a:moveTo>
                <a:cubicBezTo>
                  <a:pt x="61" y="24"/>
                  <a:pt x="50" y="32"/>
                  <a:pt x="42" y="47"/>
                </a:cubicBezTo>
                <a:cubicBezTo>
                  <a:pt x="34" y="62"/>
                  <a:pt x="30" y="85"/>
                  <a:pt x="30" y="116"/>
                </a:cubicBezTo>
                <a:cubicBezTo>
                  <a:pt x="30" y="146"/>
                  <a:pt x="34" y="169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20" y="169"/>
                  <a:pt x="124" y="146"/>
                  <a:pt x="124" y="116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2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30"/>
                </a:cubicBezTo>
                <a:cubicBezTo>
                  <a:pt x="147" y="49"/>
                  <a:pt x="154" y="78"/>
                  <a:pt x="154" y="116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1"/>
                  <a:pt x="77" y="231"/>
                </a:cubicBezTo>
                <a:cubicBezTo>
                  <a:pt x="52" y="231"/>
                  <a:pt x="33" y="221"/>
                  <a:pt x="20" y="201"/>
                </a:cubicBezTo>
                <a:cubicBezTo>
                  <a:pt x="7" y="181"/>
                  <a:pt x="0" y="153"/>
                  <a:pt x="0" y="116"/>
                </a:cubicBezTo>
                <a:cubicBezTo>
                  <a:pt x="0" y="78"/>
                  <a:pt x="7" y="49"/>
                  <a:pt x="20" y="30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96" name="Freeform 190"/>
          <p:cNvSpPr>
            <a:spLocks noChangeArrowheads="1"/>
          </p:cNvSpPr>
          <p:nvPr/>
        </p:nvSpPr>
        <p:spPr bwMode="auto">
          <a:xfrm>
            <a:off x="5054401" y="1901897"/>
            <a:ext cx="50400" cy="76328"/>
          </a:xfrm>
          <a:custGeom>
            <a:avLst/>
            <a:gdLst>
              <a:gd name="T0" fmla="*/ 77 w 155"/>
              <a:gd name="T1" fmla="*/ 24 h 232"/>
              <a:gd name="T2" fmla="*/ 42 w 155"/>
              <a:gd name="T3" fmla="*/ 47 h 232"/>
              <a:gd name="T4" fmla="*/ 30 w 155"/>
              <a:gd name="T5" fmla="*/ 116 h 232"/>
              <a:gd name="T6" fmla="*/ 42 w 155"/>
              <a:gd name="T7" fmla="*/ 184 h 232"/>
              <a:gd name="T8" fmla="*/ 77 w 155"/>
              <a:gd name="T9" fmla="*/ 207 h 232"/>
              <a:gd name="T10" fmla="*/ 112 w 155"/>
              <a:gd name="T11" fmla="*/ 184 h 232"/>
              <a:gd name="T12" fmla="*/ 124 w 155"/>
              <a:gd name="T13" fmla="*/ 116 h 232"/>
              <a:gd name="T14" fmla="*/ 112 w 155"/>
              <a:gd name="T15" fmla="*/ 47 h 232"/>
              <a:gd name="T16" fmla="*/ 77 w 155"/>
              <a:gd name="T17" fmla="*/ 24 h 232"/>
              <a:gd name="T18" fmla="*/ 77 w 155"/>
              <a:gd name="T19" fmla="*/ 0 h 232"/>
              <a:gd name="T20" fmla="*/ 134 w 155"/>
              <a:gd name="T21" fmla="*/ 30 h 232"/>
              <a:gd name="T22" fmla="*/ 154 w 155"/>
              <a:gd name="T23" fmla="*/ 116 h 232"/>
              <a:gd name="T24" fmla="*/ 134 w 155"/>
              <a:gd name="T25" fmla="*/ 201 h 232"/>
              <a:gd name="T26" fmla="*/ 77 w 155"/>
              <a:gd name="T27" fmla="*/ 231 h 232"/>
              <a:gd name="T28" fmla="*/ 20 w 155"/>
              <a:gd name="T29" fmla="*/ 201 h 232"/>
              <a:gd name="T30" fmla="*/ 0 w 155"/>
              <a:gd name="T31" fmla="*/ 116 h 232"/>
              <a:gd name="T32" fmla="*/ 20 w 155"/>
              <a:gd name="T33" fmla="*/ 30 h 232"/>
              <a:gd name="T34" fmla="*/ 77 w 155"/>
              <a:gd name="T3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2">
                <a:moveTo>
                  <a:pt x="77" y="24"/>
                </a:moveTo>
                <a:cubicBezTo>
                  <a:pt x="61" y="24"/>
                  <a:pt x="50" y="32"/>
                  <a:pt x="42" y="47"/>
                </a:cubicBezTo>
                <a:cubicBezTo>
                  <a:pt x="34" y="62"/>
                  <a:pt x="30" y="85"/>
                  <a:pt x="30" y="116"/>
                </a:cubicBezTo>
                <a:cubicBezTo>
                  <a:pt x="30" y="146"/>
                  <a:pt x="34" y="169"/>
                  <a:pt x="42" y="184"/>
                </a:cubicBezTo>
                <a:cubicBezTo>
                  <a:pt x="50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20" y="169"/>
                  <a:pt x="124" y="146"/>
                  <a:pt x="124" y="116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2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30"/>
                </a:cubicBezTo>
                <a:cubicBezTo>
                  <a:pt x="147" y="49"/>
                  <a:pt x="154" y="78"/>
                  <a:pt x="154" y="116"/>
                </a:cubicBezTo>
                <a:cubicBezTo>
                  <a:pt x="154" y="153"/>
                  <a:pt x="147" y="181"/>
                  <a:pt x="134" y="201"/>
                </a:cubicBezTo>
                <a:cubicBezTo>
                  <a:pt x="121" y="221"/>
                  <a:pt x="102" y="231"/>
                  <a:pt x="77" y="231"/>
                </a:cubicBezTo>
                <a:cubicBezTo>
                  <a:pt x="52" y="231"/>
                  <a:pt x="33" y="221"/>
                  <a:pt x="20" y="201"/>
                </a:cubicBezTo>
                <a:cubicBezTo>
                  <a:pt x="7" y="181"/>
                  <a:pt x="0" y="153"/>
                  <a:pt x="0" y="116"/>
                </a:cubicBezTo>
                <a:cubicBezTo>
                  <a:pt x="0" y="78"/>
                  <a:pt x="7" y="49"/>
                  <a:pt x="20" y="30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197" name="Freeform 191"/>
          <p:cNvSpPr>
            <a:spLocks noChangeArrowheads="1"/>
          </p:cNvSpPr>
          <p:nvPr/>
        </p:nvSpPr>
        <p:spPr bwMode="auto">
          <a:xfrm>
            <a:off x="5120641" y="1963823"/>
            <a:ext cx="10080" cy="12962"/>
          </a:xfrm>
          <a:custGeom>
            <a:avLst/>
            <a:gdLst>
              <a:gd name="T0" fmla="*/ 0 w 33"/>
              <a:gd name="T1" fmla="*/ 37 h 38"/>
              <a:gd name="T2" fmla="*/ 32 w 33"/>
              <a:gd name="T3" fmla="*/ 37 h 38"/>
              <a:gd name="T4" fmla="*/ 32 w 33"/>
              <a:gd name="T5" fmla="*/ 0 h 38"/>
              <a:gd name="T6" fmla="*/ 0 w 33"/>
              <a:gd name="T7" fmla="*/ 0 h 38"/>
              <a:gd name="T8" fmla="*/ 0 w 33"/>
              <a:gd name="T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8">
                <a:moveTo>
                  <a:pt x="0" y="37"/>
                </a:moveTo>
                <a:lnTo>
                  <a:pt x="32" y="37"/>
                </a:lnTo>
                <a:lnTo>
                  <a:pt x="32" y="0"/>
                </a:lnTo>
                <a:lnTo>
                  <a:pt x="0" y="0"/>
                </a:lnTo>
                <a:lnTo>
                  <a:pt x="0" y="37"/>
                </a:lnTo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98" name="Freeform 192"/>
          <p:cNvSpPr>
            <a:spLocks noChangeArrowheads="1"/>
          </p:cNvSpPr>
          <p:nvPr/>
        </p:nvSpPr>
        <p:spPr bwMode="auto">
          <a:xfrm>
            <a:off x="5150881" y="1903337"/>
            <a:ext cx="46080" cy="73448"/>
          </a:xfrm>
          <a:custGeom>
            <a:avLst/>
            <a:gdLst>
              <a:gd name="T0" fmla="*/ 0 w 143"/>
              <a:gd name="T1" fmla="*/ 0 h 223"/>
              <a:gd name="T2" fmla="*/ 142 w 143"/>
              <a:gd name="T3" fmla="*/ 0 h 223"/>
              <a:gd name="T4" fmla="*/ 142 w 143"/>
              <a:gd name="T5" fmla="*/ 13 h 223"/>
              <a:gd name="T6" fmla="*/ 62 w 143"/>
              <a:gd name="T7" fmla="*/ 222 h 223"/>
              <a:gd name="T8" fmla="*/ 30 w 143"/>
              <a:gd name="T9" fmla="*/ 222 h 223"/>
              <a:gd name="T10" fmla="*/ 106 w 143"/>
              <a:gd name="T11" fmla="*/ 26 h 223"/>
              <a:gd name="T12" fmla="*/ 0 w 143"/>
              <a:gd name="T13" fmla="*/ 26 h 223"/>
              <a:gd name="T14" fmla="*/ 0 w 143"/>
              <a:gd name="T15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3" h="223">
                <a:moveTo>
                  <a:pt x="0" y="0"/>
                </a:moveTo>
                <a:lnTo>
                  <a:pt x="142" y="0"/>
                </a:lnTo>
                <a:lnTo>
                  <a:pt x="142" y="13"/>
                </a:lnTo>
                <a:lnTo>
                  <a:pt x="62" y="222"/>
                </a:lnTo>
                <a:lnTo>
                  <a:pt x="30" y="222"/>
                </a:lnTo>
                <a:lnTo>
                  <a:pt x="106" y="26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199" name="Freeform 193"/>
          <p:cNvSpPr>
            <a:spLocks noChangeArrowheads="1"/>
          </p:cNvSpPr>
          <p:nvPr/>
        </p:nvSpPr>
        <p:spPr bwMode="auto">
          <a:xfrm>
            <a:off x="5150881" y="1903337"/>
            <a:ext cx="46080" cy="73448"/>
          </a:xfrm>
          <a:custGeom>
            <a:avLst/>
            <a:gdLst>
              <a:gd name="T0" fmla="*/ 0 w 143"/>
              <a:gd name="T1" fmla="*/ 0 h 223"/>
              <a:gd name="T2" fmla="*/ 142 w 143"/>
              <a:gd name="T3" fmla="*/ 0 h 223"/>
              <a:gd name="T4" fmla="*/ 142 w 143"/>
              <a:gd name="T5" fmla="*/ 13 h 223"/>
              <a:gd name="T6" fmla="*/ 62 w 143"/>
              <a:gd name="T7" fmla="*/ 222 h 223"/>
              <a:gd name="T8" fmla="*/ 30 w 143"/>
              <a:gd name="T9" fmla="*/ 222 h 223"/>
              <a:gd name="T10" fmla="*/ 106 w 143"/>
              <a:gd name="T11" fmla="*/ 26 h 223"/>
              <a:gd name="T12" fmla="*/ 0 w 143"/>
              <a:gd name="T13" fmla="*/ 26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223">
                <a:moveTo>
                  <a:pt x="0" y="0"/>
                </a:moveTo>
                <a:lnTo>
                  <a:pt x="142" y="0"/>
                </a:lnTo>
                <a:lnTo>
                  <a:pt x="142" y="13"/>
                </a:lnTo>
                <a:lnTo>
                  <a:pt x="62" y="222"/>
                </a:lnTo>
                <a:lnTo>
                  <a:pt x="30" y="222"/>
                </a:lnTo>
                <a:lnTo>
                  <a:pt x="106" y="26"/>
                </a:lnTo>
                <a:lnTo>
                  <a:pt x="0" y="26"/>
                </a:lnTo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00" name="Freeform 194"/>
          <p:cNvSpPr>
            <a:spLocks noChangeArrowheads="1"/>
          </p:cNvSpPr>
          <p:nvPr/>
        </p:nvSpPr>
        <p:spPr bwMode="auto">
          <a:xfrm>
            <a:off x="5224321" y="1589383"/>
            <a:ext cx="33120" cy="1441"/>
          </a:xfrm>
          <a:custGeom>
            <a:avLst/>
            <a:gdLst>
              <a:gd name="T0" fmla="*/ 0 w 102"/>
              <a:gd name="T1" fmla="*/ 0 h 1"/>
              <a:gd name="T2" fmla="*/ 101 w 102"/>
              <a:gd name="T3" fmla="*/ 0 h 1"/>
              <a:gd name="T4" fmla="*/ 0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0" y="0"/>
                </a:moveTo>
                <a:lnTo>
                  <a:pt x="10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01" name="Line 195"/>
          <p:cNvSpPr>
            <a:spLocks noChangeShapeType="1"/>
          </p:cNvSpPr>
          <p:nvPr/>
        </p:nvSpPr>
        <p:spPr bwMode="auto">
          <a:xfrm>
            <a:off x="5224321" y="1589383"/>
            <a:ext cx="3312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02" name="Line 196"/>
          <p:cNvSpPr>
            <a:spLocks noChangeShapeType="1"/>
          </p:cNvSpPr>
          <p:nvPr/>
        </p:nvSpPr>
        <p:spPr bwMode="auto">
          <a:xfrm>
            <a:off x="5224321" y="1589383"/>
            <a:ext cx="3312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03" name="Freeform 197"/>
          <p:cNvSpPr>
            <a:spLocks noChangeArrowheads="1"/>
          </p:cNvSpPr>
          <p:nvPr/>
        </p:nvSpPr>
        <p:spPr bwMode="auto">
          <a:xfrm>
            <a:off x="8892000" y="1589383"/>
            <a:ext cx="33120" cy="1441"/>
          </a:xfrm>
          <a:custGeom>
            <a:avLst/>
            <a:gdLst>
              <a:gd name="T0" fmla="*/ 101 w 102"/>
              <a:gd name="T1" fmla="*/ 0 h 1"/>
              <a:gd name="T2" fmla="*/ 0 w 102"/>
              <a:gd name="T3" fmla="*/ 0 h 1"/>
              <a:gd name="T4" fmla="*/ 101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101" y="0"/>
                </a:move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04" name="Line 198"/>
          <p:cNvSpPr>
            <a:spLocks noChangeShapeType="1"/>
          </p:cNvSpPr>
          <p:nvPr/>
        </p:nvSpPr>
        <p:spPr bwMode="auto">
          <a:xfrm flipH="1">
            <a:off x="8890560" y="1589383"/>
            <a:ext cx="360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05" name="Line 199"/>
          <p:cNvSpPr>
            <a:spLocks noChangeShapeType="1"/>
          </p:cNvSpPr>
          <p:nvPr/>
        </p:nvSpPr>
        <p:spPr bwMode="auto">
          <a:xfrm flipH="1">
            <a:off x="8890560" y="1589383"/>
            <a:ext cx="36000" cy="144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06" name="Freeform 200"/>
          <p:cNvSpPr>
            <a:spLocks noChangeArrowheads="1"/>
          </p:cNvSpPr>
          <p:nvPr/>
        </p:nvSpPr>
        <p:spPr bwMode="auto">
          <a:xfrm>
            <a:off x="5051521" y="1543299"/>
            <a:ext cx="50400" cy="76328"/>
          </a:xfrm>
          <a:custGeom>
            <a:avLst/>
            <a:gdLst>
              <a:gd name="T0" fmla="*/ 77 w 154"/>
              <a:gd name="T1" fmla="*/ 24 h 232"/>
              <a:gd name="T2" fmla="*/ 42 w 154"/>
              <a:gd name="T3" fmla="*/ 47 h 232"/>
              <a:gd name="T4" fmla="*/ 30 w 154"/>
              <a:gd name="T5" fmla="*/ 115 h 232"/>
              <a:gd name="T6" fmla="*/ 42 w 154"/>
              <a:gd name="T7" fmla="*/ 184 h 232"/>
              <a:gd name="T8" fmla="*/ 77 w 154"/>
              <a:gd name="T9" fmla="*/ 207 h 232"/>
              <a:gd name="T10" fmla="*/ 112 w 154"/>
              <a:gd name="T11" fmla="*/ 184 h 232"/>
              <a:gd name="T12" fmla="*/ 123 w 154"/>
              <a:gd name="T13" fmla="*/ 115 h 232"/>
              <a:gd name="T14" fmla="*/ 112 w 154"/>
              <a:gd name="T15" fmla="*/ 47 h 232"/>
              <a:gd name="T16" fmla="*/ 77 w 154"/>
              <a:gd name="T17" fmla="*/ 24 h 232"/>
              <a:gd name="T18" fmla="*/ 77 w 154"/>
              <a:gd name="T19" fmla="*/ 0 h 232"/>
              <a:gd name="T20" fmla="*/ 134 w 154"/>
              <a:gd name="T21" fmla="*/ 30 h 232"/>
              <a:gd name="T22" fmla="*/ 153 w 154"/>
              <a:gd name="T23" fmla="*/ 115 h 232"/>
              <a:gd name="T24" fmla="*/ 134 w 154"/>
              <a:gd name="T25" fmla="*/ 201 h 232"/>
              <a:gd name="T26" fmla="*/ 77 w 154"/>
              <a:gd name="T27" fmla="*/ 231 h 232"/>
              <a:gd name="T28" fmla="*/ 20 w 154"/>
              <a:gd name="T29" fmla="*/ 201 h 232"/>
              <a:gd name="T30" fmla="*/ 0 w 154"/>
              <a:gd name="T31" fmla="*/ 115 h 232"/>
              <a:gd name="T32" fmla="*/ 20 w 154"/>
              <a:gd name="T33" fmla="*/ 30 h 232"/>
              <a:gd name="T34" fmla="*/ 77 w 154"/>
              <a:gd name="T3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32">
                <a:moveTo>
                  <a:pt x="77" y="24"/>
                </a:moveTo>
                <a:cubicBezTo>
                  <a:pt x="61" y="24"/>
                  <a:pt x="49" y="32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9"/>
                  <a:pt x="42" y="184"/>
                </a:cubicBezTo>
                <a:cubicBezTo>
                  <a:pt x="49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19" y="169"/>
                  <a:pt x="123" y="146"/>
                  <a:pt x="123" y="115"/>
                </a:cubicBezTo>
                <a:cubicBezTo>
                  <a:pt x="123" y="85"/>
                  <a:pt x="119" y="62"/>
                  <a:pt x="112" y="47"/>
                </a:cubicBezTo>
                <a:cubicBezTo>
                  <a:pt x="104" y="32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1" y="0"/>
                  <a:pt x="121" y="10"/>
                  <a:pt x="134" y="30"/>
                </a:cubicBezTo>
                <a:cubicBezTo>
                  <a:pt x="147" y="49"/>
                  <a:pt x="153" y="78"/>
                  <a:pt x="153" y="115"/>
                </a:cubicBezTo>
                <a:cubicBezTo>
                  <a:pt x="153" y="153"/>
                  <a:pt x="147" y="181"/>
                  <a:pt x="134" y="201"/>
                </a:cubicBezTo>
                <a:cubicBezTo>
                  <a:pt x="121" y="221"/>
                  <a:pt x="101" y="231"/>
                  <a:pt x="77" y="231"/>
                </a:cubicBezTo>
                <a:cubicBezTo>
                  <a:pt x="52" y="231"/>
                  <a:pt x="33" y="221"/>
                  <a:pt x="20" y="201"/>
                </a:cubicBezTo>
                <a:cubicBezTo>
                  <a:pt x="6" y="181"/>
                  <a:pt x="0" y="153"/>
                  <a:pt x="0" y="115"/>
                </a:cubicBezTo>
                <a:cubicBezTo>
                  <a:pt x="0" y="78"/>
                  <a:pt x="6" y="49"/>
                  <a:pt x="20" y="30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07" name="Freeform 201"/>
          <p:cNvSpPr>
            <a:spLocks noChangeArrowheads="1"/>
          </p:cNvSpPr>
          <p:nvPr/>
        </p:nvSpPr>
        <p:spPr bwMode="auto">
          <a:xfrm>
            <a:off x="5051521" y="1543299"/>
            <a:ext cx="50400" cy="76328"/>
          </a:xfrm>
          <a:custGeom>
            <a:avLst/>
            <a:gdLst>
              <a:gd name="T0" fmla="*/ 77 w 154"/>
              <a:gd name="T1" fmla="*/ 24 h 232"/>
              <a:gd name="T2" fmla="*/ 42 w 154"/>
              <a:gd name="T3" fmla="*/ 47 h 232"/>
              <a:gd name="T4" fmla="*/ 30 w 154"/>
              <a:gd name="T5" fmla="*/ 115 h 232"/>
              <a:gd name="T6" fmla="*/ 42 w 154"/>
              <a:gd name="T7" fmla="*/ 184 h 232"/>
              <a:gd name="T8" fmla="*/ 77 w 154"/>
              <a:gd name="T9" fmla="*/ 207 h 232"/>
              <a:gd name="T10" fmla="*/ 112 w 154"/>
              <a:gd name="T11" fmla="*/ 184 h 232"/>
              <a:gd name="T12" fmla="*/ 123 w 154"/>
              <a:gd name="T13" fmla="*/ 115 h 232"/>
              <a:gd name="T14" fmla="*/ 112 w 154"/>
              <a:gd name="T15" fmla="*/ 47 h 232"/>
              <a:gd name="T16" fmla="*/ 77 w 154"/>
              <a:gd name="T17" fmla="*/ 24 h 232"/>
              <a:gd name="T18" fmla="*/ 77 w 154"/>
              <a:gd name="T19" fmla="*/ 0 h 232"/>
              <a:gd name="T20" fmla="*/ 134 w 154"/>
              <a:gd name="T21" fmla="*/ 30 h 232"/>
              <a:gd name="T22" fmla="*/ 153 w 154"/>
              <a:gd name="T23" fmla="*/ 115 h 232"/>
              <a:gd name="T24" fmla="*/ 134 w 154"/>
              <a:gd name="T25" fmla="*/ 201 h 232"/>
              <a:gd name="T26" fmla="*/ 77 w 154"/>
              <a:gd name="T27" fmla="*/ 231 h 232"/>
              <a:gd name="T28" fmla="*/ 20 w 154"/>
              <a:gd name="T29" fmla="*/ 201 h 232"/>
              <a:gd name="T30" fmla="*/ 0 w 154"/>
              <a:gd name="T31" fmla="*/ 115 h 232"/>
              <a:gd name="T32" fmla="*/ 20 w 154"/>
              <a:gd name="T33" fmla="*/ 30 h 232"/>
              <a:gd name="T34" fmla="*/ 77 w 154"/>
              <a:gd name="T3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4" h="232">
                <a:moveTo>
                  <a:pt x="77" y="24"/>
                </a:moveTo>
                <a:cubicBezTo>
                  <a:pt x="61" y="24"/>
                  <a:pt x="49" y="32"/>
                  <a:pt x="42" y="47"/>
                </a:cubicBezTo>
                <a:cubicBezTo>
                  <a:pt x="34" y="62"/>
                  <a:pt x="30" y="85"/>
                  <a:pt x="30" y="115"/>
                </a:cubicBezTo>
                <a:cubicBezTo>
                  <a:pt x="30" y="146"/>
                  <a:pt x="34" y="169"/>
                  <a:pt x="42" y="184"/>
                </a:cubicBezTo>
                <a:cubicBezTo>
                  <a:pt x="49" y="199"/>
                  <a:pt x="61" y="207"/>
                  <a:pt x="77" y="207"/>
                </a:cubicBezTo>
                <a:cubicBezTo>
                  <a:pt x="92" y="207"/>
                  <a:pt x="104" y="199"/>
                  <a:pt x="112" y="184"/>
                </a:cubicBezTo>
                <a:cubicBezTo>
                  <a:pt x="119" y="169"/>
                  <a:pt x="123" y="146"/>
                  <a:pt x="123" y="115"/>
                </a:cubicBezTo>
                <a:cubicBezTo>
                  <a:pt x="123" y="85"/>
                  <a:pt x="119" y="62"/>
                  <a:pt x="112" y="47"/>
                </a:cubicBezTo>
                <a:cubicBezTo>
                  <a:pt x="104" y="32"/>
                  <a:pt x="92" y="24"/>
                  <a:pt x="77" y="24"/>
                </a:cubicBezTo>
                <a:close/>
                <a:moveTo>
                  <a:pt x="77" y="0"/>
                </a:moveTo>
                <a:cubicBezTo>
                  <a:pt x="101" y="0"/>
                  <a:pt x="121" y="10"/>
                  <a:pt x="134" y="30"/>
                </a:cubicBezTo>
                <a:cubicBezTo>
                  <a:pt x="147" y="49"/>
                  <a:pt x="153" y="78"/>
                  <a:pt x="153" y="115"/>
                </a:cubicBezTo>
                <a:cubicBezTo>
                  <a:pt x="153" y="153"/>
                  <a:pt x="147" y="181"/>
                  <a:pt x="134" y="201"/>
                </a:cubicBezTo>
                <a:cubicBezTo>
                  <a:pt x="121" y="221"/>
                  <a:pt x="101" y="231"/>
                  <a:pt x="77" y="231"/>
                </a:cubicBezTo>
                <a:cubicBezTo>
                  <a:pt x="52" y="231"/>
                  <a:pt x="33" y="221"/>
                  <a:pt x="20" y="201"/>
                </a:cubicBezTo>
                <a:cubicBezTo>
                  <a:pt x="6" y="181"/>
                  <a:pt x="0" y="153"/>
                  <a:pt x="0" y="115"/>
                </a:cubicBezTo>
                <a:cubicBezTo>
                  <a:pt x="0" y="78"/>
                  <a:pt x="6" y="49"/>
                  <a:pt x="20" y="30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08" name="Freeform 202"/>
          <p:cNvSpPr>
            <a:spLocks noChangeArrowheads="1"/>
          </p:cNvSpPr>
          <p:nvPr/>
        </p:nvSpPr>
        <p:spPr bwMode="auto">
          <a:xfrm>
            <a:off x="5119200" y="1605226"/>
            <a:ext cx="10080" cy="12961"/>
          </a:xfrm>
          <a:custGeom>
            <a:avLst/>
            <a:gdLst>
              <a:gd name="T0" fmla="*/ 0 w 33"/>
              <a:gd name="T1" fmla="*/ 38 h 39"/>
              <a:gd name="T2" fmla="*/ 32 w 33"/>
              <a:gd name="T3" fmla="*/ 38 h 39"/>
              <a:gd name="T4" fmla="*/ 32 w 33"/>
              <a:gd name="T5" fmla="*/ 0 h 39"/>
              <a:gd name="T6" fmla="*/ 0 w 33"/>
              <a:gd name="T7" fmla="*/ 0 h 39"/>
              <a:gd name="T8" fmla="*/ 0 w 33"/>
              <a:gd name="T9" fmla="*/ 3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39">
                <a:moveTo>
                  <a:pt x="0" y="38"/>
                </a:moveTo>
                <a:lnTo>
                  <a:pt x="32" y="38"/>
                </a:lnTo>
                <a:lnTo>
                  <a:pt x="32" y="0"/>
                </a:lnTo>
                <a:lnTo>
                  <a:pt x="0" y="0"/>
                </a:lnTo>
                <a:lnTo>
                  <a:pt x="0" y="38"/>
                </a:lnTo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09" name="Freeform 203"/>
          <p:cNvSpPr>
            <a:spLocks noChangeArrowheads="1"/>
          </p:cNvSpPr>
          <p:nvPr/>
        </p:nvSpPr>
        <p:spPr bwMode="auto">
          <a:xfrm>
            <a:off x="5146561" y="1543299"/>
            <a:ext cx="50400" cy="76328"/>
          </a:xfrm>
          <a:custGeom>
            <a:avLst/>
            <a:gdLst>
              <a:gd name="T0" fmla="*/ 76 w 153"/>
              <a:gd name="T1" fmla="*/ 121 h 232"/>
              <a:gd name="T2" fmla="*/ 43 w 153"/>
              <a:gd name="T3" fmla="*/ 132 h 232"/>
              <a:gd name="T4" fmla="*/ 30 w 153"/>
              <a:gd name="T5" fmla="*/ 164 h 232"/>
              <a:gd name="T6" fmla="*/ 43 w 153"/>
              <a:gd name="T7" fmla="*/ 195 h 232"/>
              <a:gd name="T8" fmla="*/ 76 w 153"/>
              <a:gd name="T9" fmla="*/ 207 h 232"/>
              <a:gd name="T10" fmla="*/ 110 w 153"/>
              <a:gd name="T11" fmla="*/ 195 h 232"/>
              <a:gd name="T12" fmla="*/ 122 w 153"/>
              <a:gd name="T13" fmla="*/ 164 h 232"/>
              <a:gd name="T14" fmla="*/ 110 w 153"/>
              <a:gd name="T15" fmla="*/ 132 h 232"/>
              <a:gd name="T16" fmla="*/ 76 w 153"/>
              <a:gd name="T17" fmla="*/ 121 h 232"/>
              <a:gd name="T18" fmla="*/ 46 w 153"/>
              <a:gd name="T19" fmla="*/ 108 h 232"/>
              <a:gd name="T20" fmla="*/ 16 w 153"/>
              <a:gd name="T21" fmla="*/ 90 h 232"/>
              <a:gd name="T22" fmla="*/ 5 w 153"/>
              <a:gd name="T23" fmla="*/ 58 h 232"/>
              <a:gd name="T24" fmla="*/ 24 w 153"/>
              <a:gd name="T25" fmla="*/ 16 h 232"/>
              <a:gd name="T26" fmla="*/ 76 w 153"/>
              <a:gd name="T27" fmla="*/ 0 h 232"/>
              <a:gd name="T28" fmla="*/ 128 w 153"/>
              <a:gd name="T29" fmla="*/ 16 h 232"/>
              <a:gd name="T30" fmla="*/ 147 w 153"/>
              <a:gd name="T31" fmla="*/ 58 h 232"/>
              <a:gd name="T32" fmla="*/ 136 w 153"/>
              <a:gd name="T33" fmla="*/ 90 h 232"/>
              <a:gd name="T34" fmla="*/ 107 w 153"/>
              <a:gd name="T35" fmla="*/ 108 h 232"/>
              <a:gd name="T36" fmla="*/ 140 w 153"/>
              <a:gd name="T37" fmla="*/ 128 h 232"/>
              <a:gd name="T38" fmla="*/ 152 w 153"/>
              <a:gd name="T39" fmla="*/ 164 h 232"/>
              <a:gd name="T40" fmla="*/ 133 w 153"/>
              <a:gd name="T41" fmla="*/ 213 h 232"/>
              <a:gd name="T42" fmla="*/ 76 w 153"/>
              <a:gd name="T43" fmla="*/ 231 h 232"/>
              <a:gd name="T44" fmla="*/ 20 w 153"/>
              <a:gd name="T45" fmla="*/ 213 h 232"/>
              <a:gd name="T46" fmla="*/ 0 w 153"/>
              <a:gd name="T47" fmla="*/ 164 h 232"/>
              <a:gd name="T48" fmla="*/ 12 w 153"/>
              <a:gd name="T49" fmla="*/ 128 h 232"/>
              <a:gd name="T50" fmla="*/ 46 w 153"/>
              <a:gd name="T51" fmla="*/ 108 h 232"/>
              <a:gd name="T52" fmla="*/ 35 w 153"/>
              <a:gd name="T53" fmla="*/ 61 h 232"/>
              <a:gd name="T54" fmla="*/ 46 w 153"/>
              <a:gd name="T55" fmla="*/ 87 h 232"/>
              <a:gd name="T56" fmla="*/ 76 w 153"/>
              <a:gd name="T57" fmla="*/ 97 h 232"/>
              <a:gd name="T58" fmla="*/ 107 w 153"/>
              <a:gd name="T59" fmla="*/ 87 h 232"/>
              <a:gd name="T60" fmla="*/ 118 w 153"/>
              <a:gd name="T61" fmla="*/ 61 h 232"/>
              <a:gd name="T62" fmla="*/ 107 w 153"/>
              <a:gd name="T63" fmla="*/ 34 h 232"/>
              <a:gd name="T64" fmla="*/ 76 w 153"/>
              <a:gd name="T65" fmla="*/ 24 h 232"/>
              <a:gd name="T66" fmla="*/ 46 w 153"/>
              <a:gd name="T67" fmla="*/ 34 h 232"/>
              <a:gd name="T68" fmla="*/ 35 w 153"/>
              <a:gd name="T69" fmla="*/ 6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232">
                <a:moveTo>
                  <a:pt x="76" y="121"/>
                </a:moveTo>
                <a:cubicBezTo>
                  <a:pt x="62" y="121"/>
                  <a:pt x="51" y="125"/>
                  <a:pt x="43" y="132"/>
                </a:cubicBezTo>
                <a:cubicBezTo>
                  <a:pt x="35" y="140"/>
                  <a:pt x="30" y="150"/>
                  <a:pt x="30" y="164"/>
                </a:cubicBezTo>
                <a:cubicBezTo>
                  <a:pt x="30" y="177"/>
                  <a:pt x="35" y="188"/>
                  <a:pt x="43" y="195"/>
                </a:cubicBezTo>
                <a:cubicBezTo>
                  <a:pt x="51" y="203"/>
                  <a:pt x="62" y="207"/>
                  <a:pt x="76" y="207"/>
                </a:cubicBezTo>
                <a:cubicBezTo>
                  <a:pt x="91" y="207"/>
                  <a:pt x="102" y="203"/>
                  <a:pt x="110" y="195"/>
                </a:cubicBezTo>
                <a:cubicBezTo>
                  <a:pt x="118" y="188"/>
                  <a:pt x="122" y="177"/>
                  <a:pt x="122" y="164"/>
                </a:cubicBezTo>
                <a:cubicBezTo>
                  <a:pt x="122" y="150"/>
                  <a:pt x="118" y="140"/>
                  <a:pt x="110" y="132"/>
                </a:cubicBezTo>
                <a:cubicBezTo>
                  <a:pt x="102" y="125"/>
                  <a:pt x="91" y="121"/>
                  <a:pt x="76" y="121"/>
                </a:cubicBezTo>
                <a:close/>
                <a:moveTo>
                  <a:pt x="46" y="108"/>
                </a:moveTo>
                <a:cubicBezTo>
                  <a:pt x="33" y="105"/>
                  <a:pt x="23" y="99"/>
                  <a:pt x="16" y="90"/>
                </a:cubicBezTo>
                <a:cubicBezTo>
                  <a:pt x="9" y="81"/>
                  <a:pt x="5" y="70"/>
                  <a:pt x="5" y="58"/>
                </a:cubicBezTo>
                <a:cubicBezTo>
                  <a:pt x="5" y="40"/>
                  <a:pt x="12" y="26"/>
                  <a:pt x="24" y="16"/>
                </a:cubicBezTo>
                <a:cubicBezTo>
                  <a:pt x="37" y="5"/>
                  <a:pt x="54" y="0"/>
                  <a:pt x="76" y="0"/>
                </a:cubicBezTo>
                <a:cubicBezTo>
                  <a:pt x="98" y="0"/>
                  <a:pt x="116" y="5"/>
                  <a:pt x="128" y="16"/>
                </a:cubicBezTo>
                <a:cubicBezTo>
                  <a:pt x="141" y="26"/>
                  <a:pt x="147" y="40"/>
                  <a:pt x="147" y="58"/>
                </a:cubicBezTo>
                <a:cubicBezTo>
                  <a:pt x="147" y="70"/>
                  <a:pt x="144" y="81"/>
                  <a:pt x="136" y="90"/>
                </a:cubicBezTo>
                <a:cubicBezTo>
                  <a:pt x="129" y="99"/>
                  <a:pt x="119" y="105"/>
                  <a:pt x="107" y="108"/>
                </a:cubicBezTo>
                <a:cubicBezTo>
                  <a:pt x="121" y="111"/>
                  <a:pt x="132" y="118"/>
                  <a:pt x="140" y="128"/>
                </a:cubicBezTo>
                <a:cubicBezTo>
                  <a:pt x="148" y="138"/>
                  <a:pt x="152" y="150"/>
                  <a:pt x="152" y="164"/>
                </a:cubicBezTo>
                <a:cubicBezTo>
                  <a:pt x="152" y="185"/>
                  <a:pt x="146" y="202"/>
                  <a:pt x="133" y="213"/>
                </a:cubicBezTo>
                <a:cubicBezTo>
                  <a:pt x="120" y="225"/>
                  <a:pt x="101" y="231"/>
                  <a:pt x="76" y="231"/>
                </a:cubicBezTo>
                <a:cubicBezTo>
                  <a:pt x="52" y="231"/>
                  <a:pt x="33" y="225"/>
                  <a:pt x="20" y="213"/>
                </a:cubicBezTo>
                <a:cubicBezTo>
                  <a:pt x="7" y="202"/>
                  <a:pt x="0" y="185"/>
                  <a:pt x="0" y="164"/>
                </a:cubicBezTo>
                <a:cubicBezTo>
                  <a:pt x="0" y="150"/>
                  <a:pt x="4" y="138"/>
                  <a:pt x="12" y="128"/>
                </a:cubicBezTo>
                <a:cubicBezTo>
                  <a:pt x="20" y="118"/>
                  <a:pt x="32" y="111"/>
                  <a:pt x="46" y="108"/>
                </a:cubicBezTo>
                <a:close/>
                <a:moveTo>
                  <a:pt x="35" y="61"/>
                </a:moveTo>
                <a:cubicBezTo>
                  <a:pt x="35" y="72"/>
                  <a:pt x="39" y="81"/>
                  <a:pt x="46" y="87"/>
                </a:cubicBezTo>
                <a:cubicBezTo>
                  <a:pt x="53" y="94"/>
                  <a:pt x="63" y="97"/>
                  <a:pt x="76" y="97"/>
                </a:cubicBezTo>
                <a:cubicBezTo>
                  <a:pt x="89" y="97"/>
                  <a:pt x="99" y="94"/>
                  <a:pt x="107" y="87"/>
                </a:cubicBezTo>
                <a:cubicBezTo>
                  <a:pt x="114" y="81"/>
                  <a:pt x="118" y="72"/>
                  <a:pt x="118" y="61"/>
                </a:cubicBezTo>
                <a:cubicBezTo>
                  <a:pt x="118" y="49"/>
                  <a:pt x="114" y="40"/>
                  <a:pt x="107" y="34"/>
                </a:cubicBezTo>
                <a:cubicBezTo>
                  <a:pt x="99" y="27"/>
                  <a:pt x="89" y="24"/>
                  <a:pt x="76" y="24"/>
                </a:cubicBezTo>
                <a:cubicBezTo>
                  <a:pt x="63" y="24"/>
                  <a:pt x="53" y="27"/>
                  <a:pt x="46" y="34"/>
                </a:cubicBezTo>
                <a:cubicBezTo>
                  <a:pt x="39" y="40"/>
                  <a:pt x="35" y="49"/>
                  <a:pt x="35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10" name="Freeform 204"/>
          <p:cNvSpPr>
            <a:spLocks noChangeArrowheads="1"/>
          </p:cNvSpPr>
          <p:nvPr/>
        </p:nvSpPr>
        <p:spPr bwMode="auto">
          <a:xfrm>
            <a:off x="5146561" y="1543299"/>
            <a:ext cx="50400" cy="76328"/>
          </a:xfrm>
          <a:custGeom>
            <a:avLst/>
            <a:gdLst>
              <a:gd name="T0" fmla="*/ 76 w 153"/>
              <a:gd name="T1" fmla="*/ 121 h 232"/>
              <a:gd name="T2" fmla="*/ 43 w 153"/>
              <a:gd name="T3" fmla="*/ 132 h 232"/>
              <a:gd name="T4" fmla="*/ 30 w 153"/>
              <a:gd name="T5" fmla="*/ 164 h 232"/>
              <a:gd name="T6" fmla="*/ 43 w 153"/>
              <a:gd name="T7" fmla="*/ 195 h 232"/>
              <a:gd name="T8" fmla="*/ 76 w 153"/>
              <a:gd name="T9" fmla="*/ 207 h 232"/>
              <a:gd name="T10" fmla="*/ 110 w 153"/>
              <a:gd name="T11" fmla="*/ 195 h 232"/>
              <a:gd name="T12" fmla="*/ 122 w 153"/>
              <a:gd name="T13" fmla="*/ 164 h 232"/>
              <a:gd name="T14" fmla="*/ 110 w 153"/>
              <a:gd name="T15" fmla="*/ 132 h 232"/>
              <a:gd name="T16" fmla="*/ 76 w 153"/>
              <a:gd name="T17" fmla="*/ 121 h 232"/>
              <a:gd name="T18" fmla="*/ 46 w 153"/>
              <a:gd name="T19" fmla="*/ 108 h 232"/>
              <a:gd name="T20" fmla="*/ 16 w 153"/>
              <a:gd name="T21" fmla="*/ 90 h 232"/>
              <a:gd name="T22" fmla="*/ 5 w 153"/>
              <a:gd name="T23" fmla="*/ 58 h 232"/>
              <a:gd name="T24" fmla="*/ 24 w 153"/>
              <a:gd name="T25" fmla="*/ 16 h 232"/>
              <a:gd name="T26" fmla="*/ 76 w 153"/>
              <a:gd name="T27" fmla="*/ 0 h 232"/>
              <a:gd name="T28" fmla="*/ 128 w 153"/>
              <a:gd name="T29" fmla="*/ 16 h 232"/>
              <a:gd name="T30" fmla="*/ 147 w 153"/>
              <a:gd name="T31" fmla="*/ 58 h 232"/>
              <a:gd name="T32" fmla="*/ 136 w 153"/>
              <a:gd name="T33" fmla="*/ 90 h 232"/>
              <a:gd name="T34" fmla="*/ 107 w 153"/>
              <a:gd name="T35" fmla="*/ 108 h 232"/>
              <a:gd name="T36" fmla="*/ 140 w 153"/>
              <a:gd name="T37" fmla="*/ 128 h 232"/>
              <a:gd name="T38" fmla="*/ 152 w 153"/>
              <a:gd name="T39" fmla="*/ 164 h 232"/>
              <a:gd name="T40" fmla="*/ 133 w 153"/>
              <a:gd name="T41" fmla="*/ 213 h 232"/>
              <a:gd name="T42" fmla="*/ 76 w 153"/>
              <a:gd name="T43" fmla="*/ 231 h 232"/>
              <a:gd name="T44" fmla="*/ 20 w 153"/>
              <a:gd name="T45" fmla="*/ 213 h 232"/>
              <a:gd name="T46" fmla="*/ 0 w 153"/>
              <a:gd name="T47" fmla="*/ 164 h 232"/>
              <a:gd name="T48" fmla="*/ 12 w 153"/>
              <a:gd name="T49" fmla="*/ 128 h 232"/>
              <a:gd name="T50" fmla="*/ 46 w 153"/>
              <a:gd name="T51" fmla="*/ 108 h 232"/>
              <a:gd name="T52" fmla="*/ 35 w 153"/>
              <a:gd name="T53" fmla="*/ 61 h 232"/>
              <a:gd name="T54" fmla="*/ 46 w 153"/>
              <a:gd name="T55" fmla="*/ 87 h 232"/>
              <a:gd name="T56" fmla="*/ 76 w 153"/>
              <a:gd name="T57" fmla="*/ 97 h 232"/>
              <a:gd name="T58" fmla="*/ 107 w 153"/>
              <a:gd name="T59" fmla="*/ 87 h 232"/>
              <a:gd name="T60" fmla="*/ 118 w 153"/>
              <a:gd name="T61" fmla="*/ 61 h 232"/>
              <a:gd name="T62" fmla="*/ 107 w 153"/>
              <a:gd name="T63" fmla="*/ 34 h 232"/>
              <a:gd name="T64" fmla="*/ 76 w 153"/>
              <a:gd name="T65" fmla="*/ 24 h 232"/>
              <a:gd name="T66" fmla="*/ 46 w 153"/>
              <a:gd name="T67" fmla="*/ 34 h 232"/>
              <a:gd name="T68" fmla="*/ 35 w 153"/>
              <a:gd name="T69" fmla="*/ 6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232">
                <a:moveTo>
                  <a:pt x="76" y="121"/>
                </a:moveTo>
                <a:cubicBezTo>
                  <a:pt x="62" y="121"/>
                  <a:pt x="51" y="125"/>
                  <a:pt x="43" y="132"/>
                </a:cubicBezTo>
                <a:cubicBezTo>
                  <a:pt x="35" y="140"/>
                  <a:pt x="30" y="150"/>
                  <a:pt x="30" y="164"/>
                </a:cubicBezTo>
                <a:cubicBezTo>
                  <a:pt x="30" y="177"/>
                  <a:pt x="35" y="188"/>
                  <a:pt x="43" y="195"/>
                </a:cubicBezTo>
                <a:cubicBezTo>
                  <a:pt x="51" y="203"/>
                  <a:pt x="62" y="207"/>
                  <a:pt x="76" y="207"/>
                </a:cubicBezTo>
                <a:cubicBezTo>
                  <a:pt x="91" y="207"/>
                  <a:pt x="102" y="203"/>
                  <a:pt x="110" y="195"/>
                </a:cubicBezTo>
                <a:cubicBezTo>
                  <a:pt x="118" y="188"/>
                  <a:pt x="122" y="177"/>
                  <a:pt x="122" y="164"/>
                </a:cubicBezTo>
                <a:cubicBezTo>
                  <a:pt x="122" y="150"/>
                  <a:pt x="118" y="140"/>
                  <a:pt x="110" y="132"/>
                </a:cubicBezTo>
                <a:cubicBezTo>
                  <a:pt x="102" y="125"/>
                  <a:pt x="91" y="121"/>
                  <a:pt x="76" y="121"/>
                </a:cubicBezTo>
                <a:close/>
                <a:moveTo>
                  <a:pt x="46" y="108"/>
                </a:moveTo>
                <a:cubicBezTo>
                  <a:pt x="33" y="105"/>
                  <a:pt x="23" y="99"/>
                  <a:pt x="16" y="90"/>
                </a:cubicBezTo>
                <a:cubicBezTo>
                  <a:pt x="9" y="81"/>
                  <a:pt x="5" y="70"/>
                  <a:pt x="5" y="58"/>
                </a:cubicBezTo>
                <a:cubicBezTo>
                  <a:pt x="5" y="40"/>
                  <a:pt x="12" y="26"/>
                  <a:pt x="24" y="16"/>
                </a:cubicBezTo>
                <a:cubicBezTo>
                  <a:pt x="37" y="5"/>
                  <a:pt x="54" y="0"/>
                  <a:pt x="76" y="0"/>
                </a:cubicBezTo>
                <a:cubicBezTo>
                  <a:pt x="98" y="0"/>
                  <a:pt x="116" y="5"/>
                  <a:pt x="128" y="16"/>
                </a:cubicBezTo>
                <a:cubicBezTo>
                  <a:pt x="141" y="26"/>
                  <a:pt x="147" y="40"/>
                  <a:pt x="147" y="58"/>
                </a:cubicBezTo>
                <a:cubicBezTo>
                  <a:pt x="147" y="70"/>
                  <a:pt x="144" y="81"/>
                  <a:pt x="136" y="90"/>
                </a:cubicBezTo>
                <a:cubicBezTo>
                  <a:pt x="129" y="99"/>
                  <a:pt x="119" y="105"/>
                  <a:pt x="107" y="108"/>
                </a:cubicBezTo>
                <a:cubicBezTo>
                  <a:pt x="121" y="111"/>
                  <a:pt x="132" y="118"/>
                  <a:pt x="140" y="128"/>
                </a:cubicBezTo>
                <a:cubicBezTo>
                  <a:pt x="148" y="138"/>
                  <a:pt x="152" y="150"/>
                  <a:pt x="152" y="164"/>
                </a:cubicBezTo>
                <a:cubicBezTo>
                  <a:pt x="152" y="185"/>
                  <a:pt x="146" y="202"/>
                  <a:pt x="133" y="213"/>
                </a:cubicBezTo>
                <a:cubicBezTo>
                  <a:pt x="120" y="225"/>
                  <a:pt x="101" y="231"/>
                  <a:pt x="76" y="231"/>
                </a:cubicBezTo>
                <a:cubicBezTo>
                  <a:pt x="52" y="231"/>
                  <a:pt x="33" y="225"/>
                  <a:pt x="20" y="213"/>
                </a:cubicBezTo>
                <a:cubicBezTo>
                  <a:pt x="7" y="202"/>
                  <a:pt x="0" y="185"/>
                  <a:pt x="0" y="164"/>
                </a:cubicBezTo>
                <a:cubicBezTo>
                  <a:pt x="0" y="150"/>
                  <a:pt x="4" y="138"/>
                  <a:pt x="12" y="128"/>
                </a:cubicBezTo>
                <a:cubicBezTo>
                  <a:pt x="20" y="118"/>
                  <a:pt x="32" y="111"/>
                  <a:pt x="46" y="108"/>
                </a:cubicBezTo>
                <a:close/>
                <a:moveTo>
                  <a:pt x="35" y="61"/>
                </a:moveTo>
                <a:cubicBezTo>
                  <a:pt x="35" y="72"/>
                  <a:pt x="39" y="81"/>
                  <a:pt x="46" y="87"/>
                </a:cubicBezTo>
                <a:cubicBezTo>
                  <a:pt x="53" y="94"/>
                  <a:pt x="63" y="97"/>
                  <a:pt x="76" y="97"/>
                </a:cubicBezTo>
                <a:cubicBezTo>
                  <a:pt x="89" y="97"/>
                  <a:pt x="99" y="94"/>
                  <a:pt x="107" y="87"/>
                </a:cubicBezTo>
                <a:cubicBezTo>
                  <a:pt x="114" y="81"/>
                  <a:pt x="118" y="72"/>
                  <a:pt x="118" y="61"/>
                </a:cubicBezTo>
                <a:cubicBezTo>
                  <a:pt x="118" y="49"/>
                  <a:pt x="114" y="40"/>
                  <a:pt x="107" y="34"/>
                </a:cubicBezTo>
                <a:cubicBezTo>
                  <a:pt x="99" y="27"/>
                  <a:pt x="89" y="24"/>
                  <a:pt x="76" y="24"/>
                </a:cubicBezTo>
                <a:cubicBezTo>
                  <a:pt x="63" y="24"/>
                  <a:pt x="53" y="27"/>
                  <a:pt x="46" y="34"/>
                </a:cubicBezTo>
                <a:cubicBezTo>
                  <a:pt x="39" y="40"/>
                  <a:pt x="35" y="49"/>
                  <a:pt x="35" y="61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11" name="Freeform 205"/>
          <p:cNvSpPr>
            <a:spLocks noChangeArrowheads="1"/>
          </p:cNvSpPr>
          <p:nvPr/>
        </p:nvSpPr>
        <p:spPr bwMode="auto">
          <a:xfrm>
            <a:off x="5224321" y="1230787"/>
            <a:ext cx="33120" cy="1440"/>
          </a:xfrm>
          <a:custGeom>
            <a:avLst/>
            <a:gdLst>
              <a:gd name="T0" fmla="*/ 0 w 102"/>
              <a:gd name="T1" fmla="*/ 0 h 1"/>
              <a:gd name="T2" fmla="*/ 101 w 102"/>
              <a:gd name="T3" fmla="*/ 0 h 1"/>
              <a:gd name="T4" fmla="*/ 0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0" y="0"/>
                </a:moveTo>
                <a:lnTo>
                  <a:pt x="101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12" name="Line 206"/>
          <p:cNvSpPr>
            <a:spLocks noChangeShapeType="1"/>
          </p:cNvSpPr>
          <p:nvPr/>
        </p:nvSpPr>
        <p:spPr bwMode="auto">
          <a:xfrm>
            <a:off x="5224321" y="1230787"/>
            <a:ext cx="33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13" name="Line 207"/>
          <p:cNvSpPr>
            <a:spLocks noChangeShapeType="1"/>
          </p:cNvSpPr>
          <p:nvPr/>
        </p:nvSpPr>
        <p:spPr bwMode="auto">
          <a:xfrm>
            <a:off x="5224321" y="1230787"/>
            <a:ext cx="3312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14" name="Freeform 208"/>
          <p:cNvSpPr>
            <a:spLocks noChangeArrowheads="1"/>
          </p:cNvSpPr>
          <p:nvPr/>
        </p:nvSpPr>
        <p:spPr bwMode="auto">
          <a:xfrm>
            <a:off x="8892000" y="1230787"/>
            <a:ext cx="33120" cy="1440"/>
          </a:xfrm>
          <a:custGeom>
            <a:avLst/>
            <a:gdLst>
              <a:gd name="T0" fmla="*/ 101 w 102"/>
              <a:gd name="T1" fmla="*/ 0 h 1"/>
              <a:gd name="T2" fmla="*/ 0 w 102"/>
              <a:gd name="T3" fmla="*/ 0 h 1"/>
              <a:gd name="T4" fmla="*/ 101 w 10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">
                <a:moveTo>
                  <a:pt x="101" y="0"/>
                </a:moveTo>
                <a:lnTo>
                  <a:pt x="0" y="0"/>
                </a:lnTo>
                <a:lnTo>
                  <a:pt x="101" y="0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15" name="Line 209"/>
          <p:cNvSpPr>
            <a:spLocks noChangeShapeType="1"/>
          </p:cNvSpPr>
          <p:nvPr/>
        </p:nvSpPr>
        <p:spPr bwMode="auto">
          <a:xfrm flipH="1">
            <a:off x="8890560" y="1230787"/>
            <a:ext cx="360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16" name="Line 210"/>
          <p:cNvSpPr>
            <a:spLocks noChangeShapeType="1"/>
          </p:cNvSpPr>
          <p:nvPr/>
        </p:nvSpPr>
        <p:spPr bwMode="auto">
          <a:xfrm flipH="1">
            <a:off x="8890560" y="1230787"/>
            <a:ext cx="360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17" name="Freeform 211"/>
          <p:cNvSpPr>
            <a:spLocks noChangeArrowheads="1"/>
          </p:cNvSpPr>
          <p:nvPr/>
        </p:nvSpPr>
        <p:spPr bwMode="auto">
          <a:xfrm>
            <a:off x="5051521" y="1184702"/>
            <a:ext cx="50400" cy="76328"/>
          </a:xfrm>
          <a:custGeom>
            <a:avLst/>
            <a:gdLst>
              <a:gd name="T0" fmla="*/ 77 w 155"/>
              <a:gd name="T1" fmla="*/ 24 h 232"/>
              <a:gd name="T2" fmla="*/ 42 w 155"/>
              <a:gd name="T3" fmla="*/ 47 h 232"/>
              <a:gd name="T4" fmla="*/ 31 w 155"/>
              <a:gd name="T5" fmla="*/ 116 h 232"/>
              <a:gd name="T6" fmla="*/ 42 w 155"/>
              <a:gd name="T7" fmla="*/ 184 h 232"/>
              <a:gd name="T8" fmla="*/ 77 w 155"/>
              <a:gd name="T9" fmla="*/ 207 h 232"/>
              <a:gd name="T10" fmla="*/ 112 w 155"/>
              <a:gd name="T11" fmla="*/ 184 h 232"/>
              <a:gd name="T12" fmla="*/ 124 w 155"/>
              <a:gd name="T13" fmla="*/ 116 h 232"/>
              <a:gd name="T14" fmla="*/ 112 w 155"/>
              <a:gd name="T15" fmla="*/ 47 h 232"/>
              <a:gd name="T16" fmla="*/ 77 w 155"/>
              <a:gd name="T17" fmla="*/ 24 h 232"/>
              <a:gd name="T18" fmla="*/ 77 w 155"/>
              <a:gd name="T19" fmla="*/ 0 h 232"/>
              <a:gd name="T20" fmla="*/ 134 w 155"/>
              <a:gd name="T21" fmla="*/ 30 h 232"/>
              <a:gd name="T22" fmla="*/ 154 w 155"/>
              <a:gd name="T23" fmla="*/ 116 h 232"/>
              <a:gd name="T24" fmla="*/ 134 w 155"/>
              <a:gd name="T25" fmla="*/ 201 h 232"/>
              <a:gd name="T26" fmla="*/ 77 w 155"/>
              <a:gd name="T27" fmla="*/ 231 h 232"/>
              <a:gd name="T28" fmla="*/ 20 w 155"/>
              <a:gd name="T29" fmla="*/ 201 h 232"/>
              <a:gd name="T30" fmla="*/ 0 w 155"/>
              <a:gd name="T31" fmla="*/ 116 h 232"/>
              <a:gd name="T32" fmla="*/ 20 w 155"/>
              <a:gd name="T33" fmla="*/ 30 h 232"/>
              <a:gd name="T34" fmla="*/ 77 w 155"/>
              <a:gd name="T3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2">
                <a:moveTo>
                  <a:pt x="77" y="24"/>
                </a:moveTo>
                <a:cubicBezTo>
                  <a:pt x="62" y="24"/>
                  <a:pt x="50" y="32"/>
                  <a:pt x="42" y="47"/>
                </a:cubicBezTo>
                <a:cubicBezTo>
                  <a:pt x="34" y="62"/>
                  <a:pt x="31" y="85"/>
                  <a:pt x="31" y="116"/>
                </a:cubicBezTo>
                <a:cubicBezTo>
                  <a:pt x="31" y="146"/>
                  <a:pt x="34" y="169"/>
                  <a:pt x="42" y="184"/>
                </a:cubicBezTo>
                <a:cubicBezTo>
                  <a:pt x="50" y="199"/>
                  <a:pt x="62" y="207"/>
                  <a:pt x="77" y="207"/>
                </a:cubicBezTo>
                <a:cubicBezTo>
                  <a:pt x="93" y="207"/>
                  <a:pt x="104" y="199"/>
                  <a:pt x="112" y="184"/>
                </a:cubicBezTo>
                <a:cubicBezTo>
                  <a:pt x="120" y="169"/>
                  <a:pt x="124" y="146"/>
                  <a:pt x="124" y="116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2"/>
                  <a:pt x="93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30"/>
                </a:cubicBezTo>
                <a:cubicBezTo>
                  <a:pt x="147" y="50"/>
                  <a:pt x="154" y="78"/>
                  <a:pt x="154" y="116"/>
                </a:cubicBezTo>
                <a:cubicBezTo>
                  <a:pt x="154" y="153"/>
                  <a:pt x="147" y="182"/>
                  <a:pt x="134" y="201"/>
                </a:cubicBezTo>
                <a:cubicBezTo>
                  <a:pt x="121" y="221"/>
                  <a:pt x="102" y="231"/>
                  <a:pt x="77" y="231"/>
                </a:cubicBezTo>
                <a:cubicBezTo>
                  <a:pt x="52" y="231"/>
                  <a:pt x="33" y="221"/>
                  <a:pt x="20" y="201"/>
                </a:cubicBezTo>
                <a:cubicBezTo>
                  <a:pt x="7" y="182"/>
                  <a:pt x="0" y="153"/>
                  <a:pt x="0" y="116"/>
                </a:cubicBezTo>
                <a:cubicBezTo>
                  <a:pt x="0" y="78"/>
                  <a:pt x="7" y="50"/>
                  <a:pt x="20" y="30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18" name="Freeform 212"/>
          <p:cNvSpPr>
            <a:spLocks noChangeArrowheads="1"/>
          </p:cNvSpPr>
          <p:nvPr/>
        </p:nvSpPr>
        <p:spPr bwMode="auto">
          <a:xfrm>
            <a:off x="5051521" y="1184702"/>
            <a:ext cx="50400" cy="76328"/>
          </a:xfrm>
          <a:custGeom>
            <a:avLst/>
            <a:gdLst>
              <a:gd name="T0" fmla="*/ 77 w 155"/>
              <a:gd name="T1" fmla="*/ 24 h 232"/>
              <a:gd name="T2" fmla="*/ 42 w 155"/>
              <a:gd name="T3" fmla="*/ 47 h 232"/>
              <a:gd name="T4" fmla="*/ 31 w 155"/>
              <a:gd name="T5" fmla="*/ 116 h 232"/>
              <a:gd name="T6" fmla="*/ 42 w 155"/>
              <a:gd name="T7" fmla="*/ 184 h 232"/>
              <a:gd name="T8" fmla="*/ 77 w 155"/>
              <a:gd name="T9" fmla="*/ 207 h 232"/>
              <a:gd name="T10" fmla="*/ 112 w 155"/>
              <a:gd name="T11" fmla="*/ 184 h 232"/>
              <a:gd name="T12" fmla="*/ 124 w 155"/>
              <a:gd name="T13" fmla="*/ 116 h 232"/>
              <a:gd name="T14" fmla="*/ 112 w 155"/>
              <a:gd name="T15" fmla="*/ 47 h 232"/>
              <a:gd name="T16" fmla="*/ 77 w 155"/>
              <a:gd name="T17" fmla="*/ 24 h 232"/>
              <a:gd name="T18" fmla="*/ 77 w 155"/>
              <a:gd name="T19" fmla="*/ 0 h 232"/>
              <a:gd name="T20" fmla="*/ 134 w 155"/>
              <a:gd name="T21" fmla="*/ 30 h 232"/>
              <a:gd name="T22" fmla="*/ 154 w 155"/>
              <a:gd name="T23" fmla="*/ 116 h 232"/>
              <a:gd name="T24" fmla="*/ 134 w 155"/>
              <a:gd name="T25" fmla="*/ 201 h 232"/>
              <a:gd name="T26" fmla="*/ 77 w 155"/>
              <a:gd name="T27" fmla="*/ 231 h 232"/>
              <a:gd name="T28" fmla="*/ 20 w 155"/>
              <a:gd name="T29" fmla="*/ 201 h 232"/>
              <a:gd name="T30" fmla="*/ 0 w 155"/>
              <a:gd name="T31" fmla="*/ 116 h 232"/>
              <a:gd name="T32" fmla="*/ 20 w 155"/>
              <a:gd name="T33" fmla="*/ 30 h 232"/>
              <a:gd name="T34" fmla="*/ 77 w 155"/>
              <a:gd name="T35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5" h="232">
                <a:moveTo>
                  <a:pt x="77" y="24"/>
                </a:moveTo>
                <a:cubicBezTo>
                  <a:pt x="62" y="24"/>
                  <a:pt x="50" y="32"/>
                  <a:pt x="42" y="47"/>
                </a:cubicBezTo>
                <a:cubicBezTo>
                  <a:pt x="34" y="62"/>
                  <a:pt x="31" y="85"/>
                  <a:pt x="31" y="116"/>
                </a:cubicBezTo>
                <a:cubicBezTo>
                  <a:pt x="31" y="146"/>
                  <a:pt x="34" y="169"/>
                  <a:pt x="42" y="184"/>
                </a:cubicBezTo>
                <a:cubicBezTo>
                  <a:pt x="50" y="199"/>
                  <a:pt x="62" y="207"/>
                  <a:pt x="77" y="207"/>
                </a:cubicBezTo>
                <a:cubicBezTo>
                  <a:pt x="93" y="207"/>
                  <a:pt x="104" y="199"/>
                  <a:pt x="112" y="184"/>
                </a:cubicBezTo>
                <a:cubicBezTo>
                  <a:pt x="120" y="169"/>
                  <a:pt x="124" y="146"/>
                  <a:pt x="124" y="116"/>
                </a:cubicBezTo>
                <a:cubicBezTo>
                  <a:pt x="124" y="85"/>
                  <a:pt x="120" y="62"/>
                  <a:pt x="112" y="47"/>
                </a:cubicBezTo>
                <a:cubicBezTo>
                  <a:pt x="104" y="32"/>
                  <a:pt x="93" y="24"/>
                  <a:pt x="77" y="24"/>
                </a:cubicBezTo>
                <a:close/>
                <a:moveTo>
                  <a:pt x="77" y="0"/>
                </a:moveTo>
                <a:cubicBezTo>
                  <a:pt x="102" y="0"/>
                  <a:pt x="121" y="10"/>
                  <a:pt x="134" y="30"/>
                </a:cubicBezTo>
                <a:cubicBezTo>
                  <a:pt x="147" y="50"/>
                  <a:pt x="154" y="78"/>
                  <a:pt x="154" y="116"/>
                </a:cubicBezTo>
                <a:cubicBezTo>
                  <a:pt x="154" y="153"/>
                  <a:pt x="147" y="182"/>
                  <a:pt x="134" y="201"/>
                </a:cubicBezTo>
                <a:cubicBezTo>
                  <a:pt x="121" y="221"/>
                  <a:pt x="102" y="231"/>
                  <a:pt x="77" y="231"/>
                </a:cubicBezTo>
                <a:cubicBezTo>
                  <a:pt x="52" y="231"/>
                  <a:pt x="33" y="221"/>
                  <a:pt x="20" y="201"/>
                </a:cubicBezTo>
                <a:cubicBezTo>
                  <a:pt x="7" y="182"/>
                  <a:pt x="0" y="153"/>
                  <a:pt x="0" y="116"/>
                </a:cubicBezTo>
                <a:cubicBezTo>
                  <a:pt x="0" y="78"/>
                  <a:pt x="7" y="50"/>
                  <a:pt x="20" y="30"/>
                </a:cubicBezTo>
                <a:cubicBezTo>
                  <a:pt x="33" y="10"/>
                  <a:pt x="52" y="0"/>
                  <a:pt x="77" y="0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19" name="Freeform 213"/>
          <p:cNvSpPr>
            <a:spLocks noChangeArrowheads="1"/>
          </p:cNvSpPr>
          <p:nvPr/>
        </p:nvSpPr>
        <p:spPr bwMode="auto">
          <a:xfrm>
            <a:off x="5119200" y="1246627"/>
            <a:ext cx="10080" cy="12962"/>
          </a:xfrm>
          <a:custGeom>
            <a:avLst/>
            <a:gdLst>
              <a:gd name="T0" fmla="*/ 0 w 32"/>
              <a:gd name="T1" fmla="*/ 37 h 38"/>
              <a:gd name="T2" fmla="*/ 31 w 32"/>
              <a:gd name="T3" fmla="*/ 37 h 38"/>
              <a:gd name="T4" fmla="*/ 31 w 32"/>
              <a:gd name="T5" fmla="*/ 0 h 38"/>
              <a:gd name="T6" fmla="*/ 0 w 32"/>
              <a:gd name="T7" fmla="*/ 0 h 38"/>
              <a:gd name="T8" fmla="*/ 0 w 32"/>
              <a:gd name="T9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8">
                <a:moveTo>
                  <a:pt x="0" y="37"/>
                </a:moveTo>
                <a:lnTo>
                  <a:pt x="31" y="37"/>
                </a:lnTo>
                <a:lnTo>
                  <a:pt x="31" y="0"/>
                </a:lnTo>
                <a:lnTo>
                  <a:pt x="0" y="0"/>
                </a:lnTo>
                <a:lnTo>
                  <a:pt x="0" y="37"/>
                </a:lnTo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20" name="Freeform 214"/>
          <p:cNvSpPr>
            <a:spLocks noChangeArrowheads="1"/>
          </p:cNvSpPr>
          <p:nvPr/>
        </p:nvSpPr>
        <p:spPr bwMode="auto">
          <a:xfrm>
            <a:off x="5146561" y="1184702"/>
            <a:ext cx="50400" cy="76328"/>
          </a:xfrm>
          <a:custGeom>
            <a:avLst/>
            <a:gdLst>
              <a:gd name="T0" fmla="*/ 15 w 154"/>
              <a:gd name="T1" fmla="*/ 222 h 232"/>
              <a:gd name="T2" fmla="*/ 15 w 154"/>
              <a:gd name="T3" fmla="*/ 194 h 232"/>
              <a:gd name="T4" fmla="*/ 37 w 154"/>
              <a:gd name="T5" fmla="*/ 203 h 232"/>
              <a:gd name="T6" fmla="*/ 60 w 154"/>
              <a:gd name="T7" fmla="*/ 205 h 232"/>
              <a:gd name="T8" fmla="*/ 106 w 154"/>
              <a:gd name="T9" fmla="*/ 185 h 232"/>
              <a:gd name="T10" fmla="*/ 124 w 154"/>
              <a:gd name="T11" fmla="*/ 125 h 232"/>
              <a:gd name="T12" fmla="*/ 102 w 154"/>
              <a:gd name="T13" fmla="*/ 144 h 232"/>
              <a:gd name="T14" fmla="*/ 72 w 154"/>
              <a:gd name="T15" fmla="*/ 151 h 232"/>
              <a:gd name="T16" fmla="*/ 20 w 154"/>
              <a:gd name="T17" fmla="*/ 131 h 232"/>
              <a:gd name="T18" fmla="*/ 0 w 154"/>
              <a:gd name="T19" fmla="*/ 76 h 232"/>
              <a:gd name="T20" fmla="*/ 20 w 154"/>
              <a:gd name="T21" fmla="*/ 21 h 232"/>
              <a:gd name="T22" fmla="*/ 74 w 154"/>
              <a:gd name="T23" fmla="*/ 0 h 232"/>
              <a:gd name="T24" fmla="*/ 133 w 154"/>
              <a:gd name="T25" fmla="*/ 30 h 232"/>
              <a:gd name="T26" fmla="*/ 153 w 154"/>
              <a:gd name="T27" fmla="*/ 116 h 232"/>
              <a:gd name="T28" fmla="*/ 129 w 154"/>
              <a:gd name="T29" fmla="*/ 199 h 232"/>
              <a:gd name="T30" fmla="*/ 62 w 154"/>
              <a:gd name="T31" fmla="*/ 231 h 232"/>
              <a:gd name="T32" fmla="*/ 39 w 154"/>
              <a:gd name="T33" fmla="*/ 229 h 232"/>
              <a:gd name="T34" fmla="*/ 15 w 154"/>
              <a:gd name="T35" fmla="*/ 222 h 232"/>
              <a:gd name="T36" fmla="*/ 74 w 154"/>
              <a:gd name="T37" fmla="*/ 128 h 232"/>
              <a:gd name="T38" fmla="*/ 106 w 154"/>
              <a:gd name="T39" fmla="*/ 114 h 232"/>
              <a:gd name="T40" fmla="*/ 118 w 154"/>
              <a:gd name="T41" fmla="*/ 76 h 232"/>
              <a:gd name="T42" fmla="*/ 106 w 154"/>
              <a:gd name="T43" fmla="*/ 38 h 232"/>
              <a:gd name="T44" fmla="*/ 74 w 154"/>
              <a:gd name="T45" fmla="*/ 24 h 232"/>
              <a:gd name="T46" fmla="*/ 42 w 154"/>
              <a:gd name="T47" fmla="*/ 38 h 232"/>
              <a:gd name="T48" fmla="*/ 30 w 154"/>
              <a:gd name="T49" fmla="*/ 76 h 232"/>
              <a:gd name="T50" fmla="*/ 42 w 154"/>
              <a:gd name="T51" fmla="*/ 114 h 232"/>
              <a:gd name="T52" fmla="*/ 74 w 154"/>
              <a:gd name="T53" fmla="*/ 128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4" h="232">
                <a:moveTo>
                  <a:pt x="15" y="222"/>
                </a:moveTo>
                <a:lnTo>
                  <a:pt x="15" y="194"/>
                </a:lnTo>
                <a:cubicBezTo>
                  <a:pt x="22" y="198"/>
                  <a:pt x="30" y="201"/>
                  <a:pt x="37" y="203"/>
                </a:cubicBezTo>
                <a:cubicBezTo>
                  <a:pt x="45" y="204"/>
                  <a:pt x="53" y="205"/>
                  <a:pt x="60" y="205"/>
                </a:cubicBezTo>
                <a:cubicBezTo>
                  <a:pt x="80" y="205"/>
                  <a:pt x="95" y="199"/>
                  <a:pt x="106" y="185"/>
                </a:cubicBezTo>
                <a:cubicBezTo>
                  <a:pt x="116" y="172"/>
                  <a:pt x="122" y="152"/>
                  <a:pt x="124" y="125"/>
                </a:cubicBezTo>
                <a:cubicBezTo>
                  <a:pt x="118" y="133"/>
                  <a:pt x="111" y="140"/>
                  <a:pt x="102" y="144"/>
                </a:cubicBezTo>
                <a:cubicBezTo>
                  <a:pt x="93" y="149"/>
                  <a:pt x="83" y="151"/>
                  <a:pt x="72" y="151"/>
                </a:cubicBezTo>
                <a:cubicBezTo>
                  <a:pt x="50" y="151"/>
                  <a:pt x="33" y="144"/>
                  <a:pt x="20" y="131"/>
                </a:cubicBezTo>
                <a:cubicBezTo>
                  <a:pt x="7" y="117"/>
                  <a:pt x="0" y="99"/>
                  <a:pt x="0" y="76"/>
                </a:cubicBezTo>
                <a:cubicBezTo>
                  <a:pt x="0" y="53"/>
                  <a:pt x="7" y="35"/>
                  <a:pt x="20" y="21"/>
                </a:cubicBezTo>
                <a:cubicBezTo>
                  <a:pt x="34" y="7"/>
                  <a:pt x="52" y="0"/>
                  <a:pt x="74" y="0"/>
                </a:cubicBezTo>
                <a:cubicBezTo>
                  <a:pt x="100" y="0"/>
                  <a:pt x="120" y="10"/>
                  <a:pt x="133" y="30"/>
                </a:cubicBezTo>
                <a:cubicBezTo>
                  <a:pt x="147" y="50"/>
                  <a:pt x="153" y="78"/>
                  <a:pt x="153" y="116"/>
                </a:cubicBezTo>
                <a:cubicBezTo>
                  <a:pt x="153" y="151"/>
                  <a:pt x="145" y="178"/>
                  <a:pt x="129" y="199"/>
                </a:cubicBezTo>
                <a:cubicBezTo>
                  <a:pt x="112" y="220"/>
                  <a:pt x="90" y="231"/>
                  <a:pt x="62" y="231"/>
                </a:cubicBezTo>
                <a:cubicBezTo>
                  <a:pt x="54" y="231"/>
                  <a:pt x="46" y="230"/>
                  <a:pt x="39" y="229"/>
                </a:cubicBezTo>
                <a:cubicBezTo>
                  <a:pt x="31" y="227"/>
                  <a:pt x="23" y="225"/>
                  <a:pt x="15" y="222"/>
                </a:cubicBezTo>
                <a:close/>
                <a:moveTo>
                  <a:pt x="74" y="128"/>
                </a:moveTo>
                <a:cubicBezTo>
                  <a:pt x="88" y="128"/>
                  <a:pt x="98" y="123"/>
                  <a:pt x="106" y="114"/>
                </a:cubicBezTo>
                <a:cubicBezTo>
                  <a:pt x="114" y="105"/>
                  <a:pt x="118" y="92"/>
                  <a:pt x="118" y="76"/>
                </a:cubicBezTo>
                <a:cubicBezTo>
                  <a:pt x="118" y="60"/>
                  <a:pt x="114" y="47"/>
                  <a:pt x="106" y="38"/>
                </a:cubicBezTo>
                <a:cubicBezTo>
                  <a:pt x="98" y="29"/>
                  <a:pt x="88" y="24"/>
                  <a:pt x="74" y="24"/>
                </a:cubicBezTo>
                <a:cubicBezTo>
                  <a:pt x="61" y="24"/>
                  <a:pt x="50" y="29"/>
                  <a:pt x="42" y="38"/>
                </a:cubicBezTo>
                <a:cubicBezTo>
                  <a:pt x="34" y="47"/>
                  <a:pt x="30" y="60"/>
                  <a:pt x="30" y="76"/>
                </a:cubicBezTo>
                <a:cubicBezTo>
                  <a:pt x="30" y="92"/>
                  <a:pt x="34" y="105"/>
                  <a:pt x="42" y="114"/>
                </a:cubicBezTo>
                <a:cubicBezTo>
                  <a:pt x="50" y="123"/>
                  <a:pt x="61" y="128"/>
                  <a:pt x="74" y="1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21" name="Freeform 215"/>
          <p:cNvSpPr>
            <a:spLocks noChangeArrowheads="1"/>
          </p:cNvSpPr>
          <p:nvPr/>
        </p:nvSpPr>
        <p:spPr bwMode="auto">
          <a:xfrm>
            <a:off x="5146561" y="1184702"/>
            <a:ext cx="20160" cy="76328"/>
          </a:xfrm>
          <a:custGeom>
            <a:avLst/>
            <a:gdLst>
              <a:gd name="T0" fmla="*/ 6 w 60"/>
              <a:gd name="T1" fmla="*/ 222 h 232"/>
              <a:gd name="T2" fmla="*/ 6 w 60"/>
              <a:gd name="T3" fmla="*/ 194 h 232"/>
              <a:gd name="T4" fmla="*/ 14 w 60"/>
              <a:gd name="T5" fmla="*/ 203 h 232"/>
              <a:gd name="T6" fmla="*/ 23 w 60"/>
              <a:gd name="T7" fmla="*/ 205 h 232"/>
              <a:gd name="T8" fmla="*/ 41 w 60"/>
              <a:gd name="T9" fmla="*/ 185 h 232"/>
              <a:gd name="T10" fmla="*/ 48 w 60"/>
              <a:gd name="T11" fmla="*/ 125 h 232"/>
              <a:gd name="T12" fmla="*/ 39 w 60"/>
              <a:gd name="T13" fmla="*/ 144 h 232"/>
              <a:gd name="T14" fmla="*/ 28 w 60"/>
              <a:gd name="T15" fmla="*/ 151 h 232"/>
              <a:gd name="T16" fmla="*/ 8 w 60"/>
              <a:gd name="T17" fmla="*/ 131 h 232"/>
              <a:gd name="T18" fmla="*/ 0 w 60"/>
              <a:gd name="T19" fmla="*/ 76 h 232"/>
              <a:gd name="T20" fmla="*/ 8 w 60"/>
              <a:gd name="T21" fmla="*/ 21 h 232"/>
              <a:gd name="T22" fmla="*/ 29 w 60"/>
              <a:gd name="T23" fmla="*/ 0 h 232"/>
              <a:gd name="T24" fmla="*/ 51 w 60"/>
              <a:gd name="T25" fmla="*/ 30 h 232"/>
              <a:gd name="T26" fmla="*/ 59 w 60"/>
              <a:gd name="T27" fmla="*/ 116 h 232"/>
              <a:gd name="T28" fmla="*/ 50 w 60"/>
              <a:gd name="T29" fmla="*/ 199 h 232"/>
              <a:gd name="T30" fmla="*/ 24 w 60"/>
              <a:gd name="T31" fmla="*/ 231 h 232"/>
              <a:gd name="T32" fmla="*/ 15 w 60"/>
              <a:gd name="T33" fmla="*/ 229 h 232"/>
              <a:gd name="T34" fmla="*/ 6 w 60"/>
              <a:gd name="T35" fmla="*/ 222 h 232"/>
              <a:gd name="T36" fmla="*/ 29 w 60"/>
              <a:gd name="T37" fmla="*/ 128 h 232"/>
              <a:gd name="T38" fmla="*/ 41 w 60"/>
              <a:gd name="T39" fmla="*/ 114 h 232"/>
              <a:gd name="T40" fmla="*/ 46 w 60"/>
              <a:gd name="T41" fmla="*/ 76 h 232"/>
              <a:gd name="T42" fmla="*/ 41 w 60"/>
              <a:gd name="T43" fmla="*/ 38 h 232"/>
              <a:gd name="T44" fmla="*/ 29 w 60"/>
              <a:gd name="T45" fmla="*/ 24 h 232"/>
              <a:gd name="T46" fmla="*/ 16 w 60"/>
              <a:gd name="T47" fmla="*/ 38 h 232"/>
              <a:gd name="T48" fmla="*/ 12 w 60"/>
              <a:gd name="T49" fmla="*/ 76 h 232"/>
              <a:gd name="T50" fmla="*/ 16 w 60"/>
              <a:gd name="T51" fmla="*/ 114 h 232"/>
              <a:gd name="T52" fmla="*/ 29 w 60"/>
              <a:gd name="T53" fmla="*/ 128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" h="232">
                <a:moveTo>
                  <a:pt x="6" y="222"/>
                </a:moveTo>
                <a:lnTo>
                  <a:pt x="6" y="194"/>
                </a:lnTo>
                <a:cubicBezTo>
                  <a:pt x="8" y="198"/>
                  <a:pt x="12" y="201"/>
                  <a:pt x="14" y="203"/>
                </a:cubicBezTo>
                <a:cubicBezTo>
                  <a:pt x="17" y="204"/>
                  <a:pt x="20" y="205"/>
                  <a:pt x="23" y="205"/>
                </a:cubicBezTo>
                <a:cubicBezTo>
                  <a:pt x="31" y="205"/>
                  <a:pt x="37" y="199"/>
                  <a:pt x="41" y="185"/>
                </a:cubicBezTo>
                <a:cubicBezTo>
                  <a:pt x="45" y="172"/>
                  <a:pt x="47" y="152"/>
                  <a:pt x="48" y="125"/>
                </a:cubicBezTo>
                <a:cubicBezTo>
                  <a:pt x="46" y="133"/>
                  <a:pt x="43" y="140"/>
                  <a:pt x="39" y="144"/>
                </a:cubicBezTo>
                <a:cubicBezTo>
                  <a:pt x="36" y="149"/>
                  <a:pt x="32" y="151"/>
                  <a:pt x="28" y="151"/>
                </a:cubicBezTo>
                <a:cubicBezTo>
                  <a:pt x="19" y="151"/>
                  <a:pt x="13" y="144"/>
                  <a:pt x="8" y="131"/>
                </a:cubicBezTo>
                <a:cubicBezTo>
                  <a:pt x="3" y="117"/>
                  <a:pt x="0" y="99"/>
                  <a:pt x="0" y="76"/>
                </a:cubicBezTo>
                <a:cubicBezTo>
                  <a:pt x="0" y="53"/>
                  <a:pt x="3" y="35"/>
                  <a:pt x="8" y="21"/>
                </a:cubicBezTo>
                <a:cubicBezTo>
                  <a:pt x="13" y="7"/>
                  <a:pt x="20" y="0"/>
                  <a:pt x="29" y="0"/>
                </a:cubicBezTo>
                <a:cubicBezTo>
                  <a:pt x="39" y="0"/>
                  <a:pt x="46" y="10"/>
                  <a:pt x="51" y="30"/>
                </a:cubicBezTo>
                <a:cubicBezTo>
                  <a:pt x="57" y="50"/>
                  <a:pt x="59" y="78"/>
                  <a:pt x="59" y="116"/>
                </a:cubicBezTo>
                <a:cubicBezTo>
                  <a:pt x="59" y="151"/>
                  <a:pt x="56" y="178"/>
                  <a:pt x="50" y="199"/>
                </a:cubicBezTo>
                <a:cubicBezTo>
                  <a:pt x="43" y="220"/>
                  <a:pt x="35" y="231"/>
                  <a:pt x="24" y="231"/>
                </a:cubicBezTo>
                <a:cubicBezTo>
                  <a:pt x="21" y="231"/>
                  <a:pt x="18" y="230"/>
                  <a:pt x="15" y="229"/>
                </a:cubicBezTo>
                <a:cubicBezTo>
                  <a:pt x="12" y="227"/>
                  <a:pt x="9" y="225"/>
                  <a:pt x="6" y="222"/>
                </a:cubicBezTo>
                <a:close/>
                <a:moveTo>
                  <a:pt x="29" y="128"/>
                </a:moveTo>
                <a:cubicBezTo>
                  <a:pt x="34" y="128"/>
                  <a:pt x="38" y="123"/>
                  <a:pt x="41" y="114"/>
                </a:cubicBezTo>
                <a:cubicBezTo>
                  <a:pt x="44" y="105"/>
                  <a:pt x="46" y="92"/>
                  <a:pt x="46" y="76"/>
                </a:cubicBezTo>
                <a:cubicBezTo>
                  <a:pt x="46" y="60"/>
                  <a:pt x="44" y="47"/>
                  <a:pt x="41" y="38"/>
                </a:cubicBezTo>
                <a:cubicBezTo>
                  <a:pt x="38" y="29"/>
                  <a:pt x="34" y="24"/>
                  <a:pt x="29" y="24"/>
                </a:cubicBezTo>
                <a:cubicBezTo>
                  <a:pt x="24" y="24"/>
                  <a:pt x="19" y="29"/>
                  <a:pt x="16" y="38"/>
                </a:cubicBezTo>
                <a:cubicBezTo>
                  <a:pt x="13" y="47"/>
                  <a:pt x="12" y="60"/>
                  <a:pt x="12" y="76"/>
                </a:cubicBezTo>
                <a:cubicBezTo>
                  <a:pt x="12" y="92"/>
                  <a:pt x="13" y="105"/>
                  <a:pt x="16" y="114"/>
                </a:cubicBezTo>
                <a:cubicBezTo>
                  <a:pt x="19" y="123"/>
                  <a:pt x="24" y="128"/>
                  <a:pt x="29" y="128"/>
                </a:cubicBezTo>
                <a:close/>
              </a:path>
            </a:pathLst>
          </a:cu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22" name="Line 216"/>
          <p:cNvSpPr>
            <a:spLocks noChangeShapeType="1"/>
          </p:cNvSpPr>
          <p:nvPr/>
        </p:nvSpPr>
        <p:spPr bwMode="auto">
          <a:xfrm>
            <a:off x="5224321" y="4056752"/>
            <a:ext cx="37008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23" name="Line 217"/>
          <p:cNvSpPr>
            <a:spLocks noChangeShapeType="1"/>
          </p:cNvSpPr>
          <p:nvPr/>
        </p:nvSpPr>
        <p:spPr bwMode="auto">
          <a:xfrm>
            <a:off x="5224321" y="1220848"/>
            <a:ext cx="3700800" cy="1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24" name="Line 218"/>
          <p:cNvSpPr>
            <a:spLocks noChangeShapeType="1"/>
          </p:cNvSpPr>
          <p:nvPr/>
        </p:nvSpPr>
        <p:spPr bwMode="auto">
          <a:xfrm flipV="1">
            <a:off x="5224320" y="1229346"/>
            <a:ext cx="1440" cy="286878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25" name="Line 219"/>
          <p:cNvSpPr>
            <a:spLocks noChangeShapeType="1"/>
          </p:cNvSpPr>
          <p:nvPr/>
        </p:nvSpPr>
        <p:spPr bwMode="auto">
          <a:xfrm flipV="1">
            <a:off x="8925120" y="1229346"/>
            <a:ext cx="1440" cy="2868781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26" name="Line 220"/>
          <p:cNvSpPr>
            <a:spLocks noChangeShapeType="1"/>
          </p:cNvSpPr>
          <p:nvPr/>
        </p:nvSpPr>
        <p:spPr bwMode="auto">
          <a:xfrm>
            <a:off x="4114865" y="1648861"/>
            <a:ext cx="2928" cy="934132"/>
          </a:xfrm>
          <a:prstGeom prst="line">
            <a:avLst/>
          </a:prstGeom>
          <a:noFill/>
          <a:ln w="10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27" name="Line 221"/>
          <p:cNvSpPr>
            <a:spLocks noChangeShapeType="1"/>
          </p:cNvSpPr>
          <p:nvPr/>
        </p:nvSpPr>
        <p:spPr bwMode="auto">
          <a:xfrm>
            <a:off x="4048625" y="1648861"/>
            <a:ext cx="2928" cy="934132"/>
          </a:xfrm>
          <a:prstGeom prst="line">
            <a:avLst/>
          </a:prstGeom>
          <a:noFill/>
          <a:ln w="10080" cap="flat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28" name="Freeform 222"/>
          <p:cNvSpPr>
            <a:spLocks noChangeArrowheads="1"/>
          </p:cNvSpPr>
          <p:nvPr/>
        </p:nvSpPr>
        <p:spPr bwMode="auto">
          <a:xfrm>
            <a:off x="1473918" y="1770581"/>
            <a:ext cx="52710" cy="342650"/>
          </a:xfrm>
          <a:custGeom>
            <a:avLst/>
            <a:gdLst>
              <a:gd name="T0" fmla="*/ 68 w 80"/>
              <a:gd name="T1" fmla="*/ 514 h 515"/>
              <a:gd name="T2" fmla="*/ 0 w 80"/>
              <a:gd name="T3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0" h="515">
                <a:moveTo>
                  <a:pt x="68" y="514"/>
                </a:moveTo>
                <a:cubicBezTo>
                  <a:pt x="79" y="311"/>
                  <a:pt x="39" y="76"/>
                  <a:pt x="0" y="0"/>
                </a:cubicBezTo>
              </a:path>
            </a:pathLst>
          </a:custGeom>
          <a:noFill/>
          <a:ln w="10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29" name="Text Box 224"/>
          <p:cNvSpPr txBox="1">
            <a:spLocks noChangeArrowheads="1"/>
          </p:cNvSpPr>
          <p:nvPr/>
        </p:nvSpPr>
        <p:spPr bwMode="auto">
          <a:xfrm>
            <a:off x="52336" y="1177008"/>
            <a:ext cx="1431948" cy="63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Beam</a:t>
            </a:r>
          </a:p>
        </p:txBody>
      </p:sp>
      <p:sp>
        <p:nvSpPr>
          <p:cNvPr id="230" name="Text Box 225"/>
          <p:cNvSpPr txBox="1">
            <a:spLocks noChangeArrowheads="1"/>
          </p:cNvSpPr>
          <p:nvPr/>
        </p:nvSpPr>
        <p:spPr bwMode="auto">
          <a:xfrm>
            <a:off x="619001" y="2436537"/>
            <a:ext cx="1007450" cy="45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Target</a:t>
            </a:r>
          </a:p>
        </p:txBody>
      </p:sp>
      <p:sp>
        <p:nvSpPr>
          <p:cNvPr id="231" name="Text Box 226"/>
          <p:cNvSpPr txBox="1">
            <a:spLocks noChangeArrowheads="1"/>
          </p:cNvSpPr>
          <p:nvPr/>
        </p:nvSpPr>
        <p:spPr bwMode="auto">
          <a:xfrm>
            <a:off x="3800171" y="2745413"/>
            <a:ext cx="1218922" cy="47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 smtClean="0"/>
              <a:t>Faraday </a:t>
            </a:r>
            <a:br>
              <a:rPr lang="en-US" dirty="0" smtClean="0"/>
            </a:br>
            <a:r>
              <a:rPr lang="en-US" dirty="0" smtClean="0"/>
              <a:t>Cup</a:t>
            </a:r>
            <a:endParaRPr lang="en-US" dirty="0"/>
          </a:p>
        </p:txBody>
      </p:sp>
      <p:sp>
        <p:nvSpPr>
          <p:cNvPr id="232" name="Text Box 227"/>
          <p:cNvSpPr txBox="1">
            <a:spLocks noChangeArrowheads="1"/>
          </p:cNvSpPr>
          <p:nvPr/>
        </p:nvSpPr>
        <p:spPr bwMode="auto">
          <a:xfrm>
            <a:off x="1702517" y="1784760"/>
            <a:ext cx="361561" cy="40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/>
          <a:p>
            <a:r>
              <a:rPr lang="en-US" dirty="0">
                <a:solidFill>
                  <a:srgbClr val="FF0000"/>
                </a:solidFill>
                <a:cs typeface="Arial" charset="0"/>
              </a:rPr>
              <a:t>α</a:t>
            </a:r>
          </a:p>
        </p:txBody>
      </p:sp>
      <p:sp>
        <p:nvSpPr>
          <p:cNvPr id="233" name="Text Box 228"/>
          <p:cNvSpPr txBox="1">
            <a:spLocks noChangeArrowheads="1"/>
          </p:cNvSpPr>
          <p:nvPr/>
        </p:nvSpPr>
        <p:spPr bwMode="auto">
          <a:xfrm>
            <a:off x="1494739" y="5550419"/>
            <a:ext cx="1575968" cy="31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/>
              <a:t>Time [</a:t>
            </a:r>
            <a:r>
              <a:rPr lang="en-US" dirty="0">
                <a:cs typeface="Arial" charset="0"/>
              </a:rPr>
              <a:t>µs] </a:t>
            </a:r>
          </a:p>
        </p:txBody>
      </p:sp>
      <p:sp>
        <p:nvSpPr>
          <p:cNvPr id="234" name="Rectangle 229"/>
          <p:cNvSpPr>
            <a:spLocks noChangeArrowheads="1"/>
          </p:cNvSpPr>
          <p:nvPr/>
        </p:nvSpPr>
        <p:spPr bwMode="auto">
          <a:xfrm>
            <a:off x="2835944" y="3350042"/>
            <a:ext cx="580320" cy="498292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35" name="Text Box 230"/>
          <p:cNvSpPr txBox="1">
            <a:spLocks noChangeArrowheads="1"/>
          </p:cNvSpPr>
          <p:nvPr/>
        </p:nvSpPr>
        <p:spPr bwMode="auto">
          <a:xfrm>
            <a:off x="699964" y="3312737"/>
            <a:ext cx="2475360" cy="38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/>
              <a:t>1 </a:t>
            </a:r>
            <a:r>
              <a:rPr lang="en-US" dirty="0">
                <a:cs typeface="Arial" charset="0"/>
              </a:rPr>
              <a:t>µm target   E</a:t>
            </a:r>
            <a:r>
              <a:rPr lang="en-US" baseline="-33000" dirty="0">
                <a:cs typeface="Arial" charset="0"/>
              </a:rPr>
              <a:t>0</a:t>
            </a:r>
            <a:r>
              <a:rPr lang="en-US" dirty="0">
                <a:cs typeface="Arial" charset="0"/>
              </a:rPr>
              <a:t>=287 keV</a:t>
            </a:r>
          </a:p>
        </p:txBody>
      </p:sp>
      <p:sp>
        <p:nvSpPr>
          <p:cNvPr id="236" name="Text Box 231"/>
          <p:cNvSpPr txBox="1">
            <a:spLocks noChangeArrowheads="1"/>
          </p:cNvSpPr>
          <p:nvPr/>
        </p:nvSpPr>
        <p:spPr bwMode="auto">
          <a:xfrm>
            <a:off x="2438504" y="3805131"/>
            <a:ext cx="1157759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2019" rIns="81639" bIns="4082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/>
              <a:t>F</a:t>
            </a:r>
            <a:r>
              <a:rPr lang="en-US" dirty="0" smtClean="0"/>
              <a:t>-cup</a:t>
            </a:r>
            <a:endParaRPr lang="en-US" dirty="0"/>
          </a:p>
          <a:p>
            <a:r>
              <a:rPr lang="en-US" dirty="0"/>
              <a:t>+ target</a:t>
            </a:r>
          </a:p>
        </p:txBody>
      </p:sp>
      <p:sp>
        <p:nvSpPr>
          <p:cNvPr id="237" name="Text Box 232"/>
          <p:cNvSpPr txBox="1">
            <a:spLocks noChangeArrowheads="1"/>
          </p:cNvSpPr>
          <p:nvPr/>
        </p:nvSpPr>
        <p:spPr bwMode="auto">
          <a:xfrm>
            <a:off x="624104" y="3784969"/>
            <a:ext cx="917280" cy="44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2019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F-cup only</a:t>
            </a:r>
          </a:p>
          <a:p>
            <a:r>
              <a:rPr lang="en-US" dirty="0">
                <a:solidFill>
                  <a:srgbClr val="FF0000"/>
                </a:solidFill>
              </a:rPr>
              <a:t>x 0.1</a:t>
            </a:r>
          </a:p>
        </p:txBody>
      </p:sp>
      <p:sp>
        <p:nvSpPr>
          <p:cNvPr id="238" name="Text Box 233"/>
          <p:cNvSpPr txBox="1">
            <a:spLocks noChangeArrowheads="1"/>
          </p:cNvSpPr>
          <p:nvPr/>
        </p:nvSpPr>
        <p:spPr bwMode="auto">
          <a:xfrm>
            <a:off x="6181921" y="1502550"/>
            <a:ext cx="21888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/>
              <a:t>Li 135 keV  Si 250 nm</a:t>
            </a:r>
          </a:p>
        </p:txBody>
      </p:sp>
      <p:sp>
        <p:nvSpPr>
          <p:cNvPr id="239" name="Text Box 235"/>
          <p:cNvSpPr txBox="1">
            <a:spLocks noChangeArrowheads="1"/>
          </p:cNvSpPr>
          <p:nvPr/>
        </p:nvSpPr>
        <p:spPr bwMode="auto">
          <a:xfrm rot="16200000">
            <a:off x="-408434" y="4120537"/>
            <a:ext cx="1084434" cy="26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2019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/>
              <a:t>Current [mA]</a:t>
            </a:r>
          </a:p>
        </p:txBody>
      </p:sp>
      <p:sp>
        <p:nvSpPr>
          <p:cNvPr id="240" name="Text Box 236"/>
          <p:cNvSpPr txBox="1">
            <a:spLocks noChangeArrowheads="1"/>
          </p:cNvSpPr>
          <p:nvPr/>
        </p:nvSpPr>
        <p:spPr bwMode="auto">
          <a:xfrm rot="16200000">
            <a:off x="4106363" y="2512102"/>
            <a:ext cx="1339341" cy="31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/>
              <a:t>Current [mA]</a:t>
            </a:r>
          </a:p>
        </p:txBody>
      </p:sp>
      <p:sp>
        <p:nvSpPr>
          <p:cNvPr id="241" name="Rectangle 240"/>
          <p:cNvSpPr/>
          <p:nvPr/>
        </p:nvSpPr>
        <p:spPr>
          <a:xfrm>
            <a:off x="3319721" y="1293077"/>
            <a:ext cx="146704" cy="589099"/>
          </a:xfrm>
          <a:prstGeom prst="rect">
            <a:avLst/>
          </a:prstGeom>
          <a:solidFill>
            <a:srgbClr val="CCFFCC"/>
          </a:solidFill>
          <a:ln>
            <a:solidFill>
              <a:srgbClr val="78DA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3306065" y="2301277"/>
            <a:ext cx="166710" cy="630347"/>
          </a:xfrm>
          <a:prstGeom prst="rect">
            <a:avLst/>
          </a:prstGeom>
          <a:solidFill>
            <a:srgbClr val="CCFFCC"/>
          </a:solidFill>
          <a:ln>
            <a:solidFill>
              <a:srgbClr val="78DA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3" name="Text Box 226"/>
          <p:cNvSpPr txBox="1">
            <a:spLocks noChangeArrowheads="1"/>
          </p:cNvSpPr>
          <p:nvPr/>
        </p:nvSpPr>
        <p:spPr bwMode="auto">
          <a:xfrm>
            <a:off x="3493075" y="1065092"/>
            <a:ext cx="1068892" cy="47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244" name="Text Box 234"/>
          <p:cNvSpPr txBox="1">
            <a:spLocks noChangeArrowheads="1"/>
          </p:cNvSpPr>
          <p:nvPr/>
        </p:nvSpPr>
        <p:spPr bwMode="auto">
          <a:xfrm>
            <a:off x="6232320" y="3673282"/>
            <a:ext cx="17510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 smtClean="0"/>
              <a:t>Rotation,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α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[degree]</a:t>
            </a:r>
          </a:p>
        </p:txBody>
      </p:sp>
      <p:sp>
        <p:nvSpPr>
          <p:cNvPr id="245" name="Line 370"/>
          <p:cNvSpPr>
            <a:spLocks noChangeShapeType="1"/>
          </p:cNvSpPr>
          <p:nvPr/>
        </p:nvSpPr>
        <p:spPr bwMode="auto">
          <a:xfrm flipV="1">
            <a:off x="6080734" y="4566647"/>
            <a:ext cx="1440" cy="1489116"/>
          </a:xfrm>
          <a:prstGeom prst="line">
            <a:avLst/>
          </a:prstGeom>
          <a:noFill/>
          <a:ln w="1008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46" name="Line 371"/>
          <p:cNvSpPr>
            <a:spLocks noChangeShapeType="1"/>
          </p:cNvSpPr>
          <p:nvPr/>
        </p:nvSpPr>
        <p:spPr bwMode="auto">
          <a:xfrm>
            <a:off x="5982814" y="5969354"/>
            <a:ext cx="1499040" cy="1441"/>
          </a:xfrm>
          <a:prstGeom prst="line">
            <a:avLst/>
          </a:prstGeom>
          <a:noFill/>
          <a:ln w="10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47" name="Freeform 372"/>
          <p:cNvSpPr>
            <a:spLocks noChangeArrowheads="1"/>
          </p:cNvSpPr>
          <p:nvPr/>
        </p:nvSpPr>
        <p:spPr bwMode="auto">
          <a:xfrm>
            <a:off x="7425694" y="5950633"/>
            <a:ext cx="64800" cy="37444"/>
          </a:xfrm>
          <a:custGeom>
            <a:avLst/>
            <a:gdLst>
              <a:gd name="T0" fmla="*/ 57 w 199"/>
              <a:gd name="T1" fmla="*/ 57 h 114"/>
              <a:gd name="T2" fmla="*/ 0 w 199"/>
              <a:gd name="T3" fmla="*/ 113 h 114"/>
              <a:gd name="T4" fmla="*/ 198 w 199"/>
              <a:gd name="T5" fmla="*/ 57 h 114"/>
              <a:gd name="T6" fmla="*/ 0 w 199"/>
              <a:gd name="T7" fmla="*/ 0 h 114"/>
              <a:gd name="T8" fmla="*/ 57 w 199"/>
              <a:gd name="T9" fmla="*/ 5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14">
                <a:moveTo>
                  <a:pt x="57" y="57"/>
                </a:moveTo>
                <a:lnTo>
                  <a:pt x="0" y="113"/>
                </a:lnTo>
                <a:lnTo>
                  <a:pt x="198" y="57"/>
                </a:lnTo>
                <a:lnTo>
                  <a:pt x="0" y="0"/>
                </a:lnTo>
                <a:lnTo>
                  <a:pt x="57" y="57"/>
                </a:lnTo>
              </a:path>
            </a:pathLst>
          </a:custGeom>
          <a:solidFill>
            <a:srgbClr val="000000"/>
          </a:solidFill>
          <a:ln w="5400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48" name="Freeform 373"/>
          <p:cNvSpPr>
            <a:spLocks noChangeArrowheads="1"/>
          </p:cNvSpPr>
          <p:nvPr/>
        </p:nvSpPr>
        <p:spPr bwMode="auto">
          <a:xfrm>
            <a:off x="7425694" y="5950633"/>
            <a:ext cx="64800" cy="37444"/>
          </a:xfrm>
          <a:custGeom>
            <a:avLst/>
            <a:gdLst>
              <a:gd name="T0" fmla="*/ 57 w 199"/>
              <a:gd name="T1" fmla="*/ 57 h 114"/>
              <a:gd name="T2" fmla="*/ 0 w 199"/>
              <a:gd name="T3" fmla="*/ 113 h 114"/>
              <a:gd name="T4" fmla="*/ 198 w 199"/>
              <a:gd name="T5" fmla="*/ 57 h 114"/>
              <a:gd name="T6" fmla="*/ 0 w 199"/>
              <a:gd name="T7" fmla="*/ 0 h 114"/>
              <a:gd name="T8" fmla="*/ 57 w 199"/>
              <a:gd name="T9" fmla="*/ 57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114">
                <a:moveTo>
                  <a:pt x="57" y="57"/>
                </a:moveTo>
                <a:lnTo>
                  <a:pt x="0" y="113"/>
                </a:lnTo>
                <a:lnTo>
                  <a:pt x="198" y="57"/>
                </a:lnTo>
                <a:lnTo>
                  <a:pt x="0" y="0"/>
                </a:lnTo>
                <a:lnTo>
                  <a:pt x="57" y="57"/>
                </a:lnTo>
              </a:path>
            </a:pathLst>
          </a:custGeom>
          <a:noFill/>
          <a:ln w="540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49" name="Freeform 374"/>
          <p:cNvSpPr>
            <a:spLocks noChangeArrowheads="1"/>
          </p:cNvSpPr>
          <p:nvPr/>
        </p:nvSpPr>
        <p:spPr bwMode="auto">
          <a:xfrm>
            <a:off x="6279454" y="4740905"/>
            <a:ext cx="990720" cy="1209727"/>
          </a:xfrm>
          <a:custGeom>
            <a:avLst/>
            <a:gdLst>
              <a:gd name="T0" fmla="*/ 0 w 3034"/>
              <a:gd name="T1" fmla="*/ 3703 h 3704"/>
              <a:gd name="T2" fmla="*/ 828 w 3034"/>
              <a:gd name="T3" fmla="*/ 1 h 3704"/>
              <a:gd name="T4" fmla="*/ 2504 w 3034"/>
              <a:gd name="T5" fmla="*/ 3563 h 3704"/>
              <a:gd name="T6" fmla="*/ 3033 w 3034"/>
              <a:gd name="T7" fmla="*/ 3703 h 3704"/>
              <a:gd name="T8" fmla="*/ 0 w 3034"/>
              <a:gd name="T9" fmla="*/ 3703 h 3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4" h="3704">
                <a:moveTo>
                  <a:pt x="0" y="3703"/>
                </a:moveTo>
                <a:cubicBezTo>
                  <a:pt x="0" y="3703"/>
                  <a:pt x="264" y="2"/>
                  <a:pt x="828" y="1"/>
                </a:cubicBezTo>
                <a:cubicBezTo>
                  <a:pt x="1393" y="0"/>
                  <a:pt x="1461" y="3224"/>
                  <a:pt x="2504" y="3563"/>
                </a:cubicBezTo>
                <a:cubicBezTo>
                  <a:pt x="2875" y="3683"/>
                  <a:pt x="3033" y="3703"/>
                  <a:pt x="3033" y="3703"/>
                </a:cubicBezTo>
                <a:lnTo>
                  <a:pt x="0" y="3703"/>
                </a:lnTo>
              </a:path>
            </a:pathLst>
          </a:custGeom>
          <a:solidFill>
            <a:srgbClr val="729FC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50" name="Freeform 375"/>
          <p:cNvSpPr>
            <a:spLocks noChangeArrowheads="1"/>
          </p:cNvSpPr>
          <p:nvPr/>
        </p:nvSpPr>
        <p:spPr bwMode="auto">
          <a:xfrm>
            <a:off x="6279454" y="4740905"/>
            <a:ext cx="990720" cy="1209727"/>
          </a:xfrm>
          <a:custGeom>
            <a:avLst/>
            <a:gdLst>
              <a:gd name="T0" fmla="*/ 0 w 3034"/>
              <a:gd name="T1" fmla="*/ 3703 h 3704"/>
              <a:gd name="T2" fmla="*/ 828 w 3034"/>
              <a:gd name="T3" fmla="*/ 1 h 3704"/>
              <a:gd name="T4" fmla="*/ 2504 w 3034"/>
              <a:gd name="T5" fmla="*/ 3563 h 3704"/>
              <a:gd name="T6" fmla="*/ 3033 w 3034"/>
              <a:gd name="T7" fmla="*/ 3703 h 3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4" h="3704">
                <a:moveTo>
                  <a:pt x="0" y="3703"/>
                </a:moveTo>
                <a:cubicBezTo>
                  <a:pt x="0" y="3703"/>
                  <a:pt x="264" y="2"/>
                  <a:pt x="828" y="1"/>
                </a:cubicBezTo>
                <a:cubicBezTo>
                  <a:pt x="1393" y="0"/>
                  <a:pt x="1461" y="3224"/>
                  <a:pt x="2504" y="3563"/>
                </a:cubicBezTo>
                <a:cubicBezTo>
                  <a:pt x="2875" y="3683"/>
                  <a:pt x="3033" y="3703"/>
                  <a:pt x="3033" y="3703"/>
                </a:cubicBezTo>
              </a:path>
            </a:pathLst>
          </a:custGeom>
          <a:noFill/>
          <a:ln w="10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51" name="Freeform 376"/>
          <p:cNvSpPr>
            <a:spLocks noChangeArrowheads="1"/>
          </p:cNvSpPr>
          <p:nvPr/>
        </p:nvSpPr>
        <p:spPr bwMode="auto">
          <a:xfrm>
            <a:off x="6279454" y="5265120"/>
            <a:ext cx="990720" cy="685512"/>
          </a:xfrm>
          <a:custGeom>
            <a:avLst/>
            <a:gdLst>
              <a:gd name="T0" fmla="*/ 0 w 3034"/>
              <a:gd name="T1" fmla="*/ 2097 h 2098"/>
              <a:gd name="T2" fmla="*/ 638 w 3034"/>
              <a:gd name="T3" fmla="*/ 1 h 2098"/>
              <a:gd name="T4" fmla="*/ 2075 w 3034"/>
              <a:gd name="T5" fmla="*/ 1947 h 2098"/>
              <a:gd name="T6" fmla="*/ 3033 w 3034"/>
              <a:gd name="T7" fmla="*/ 2097 h 2098"/>
              <a:gd name="T8" fmla="*/ 0 w 3034"/>
              <a:gd name="T9" fmla="*/ 2097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34" h="2098">
                <a:moveTo>
                  <a:pt x="0" y="2097"/>
                </a:moveTo>
                <a:cubicBezTo>
                  <a:pt x="0" y="2097"/>
                  <a:pt x="74" y="3"/>
                  <a:pt x="638" y="1"/>
                </a:cubicBezTo>
                <a:cubicBezTo>
                  <a:pt x="1204" y="0"/>
                  <a:pt x="1032" y="1608"/>
                  <a:pt x="2075" y="1947"/>
                </a:cubicBezTo>
                <a:cubicBezTo>
                  <a:pt x="2446" y="2068"/>
                  <a:pt x="3033" y="2097"/>
                  <a:pt x="3033" y="2097"/>
                </a:cubicBezTo>
                <a:lnTo>
                  <a:pt x="0" y="2097"/>
                </a:lnTo>
              </a:path>
            </a:pathLst>
          </a:custGeom>
          <a:solidFill>
            <a:srgbClr val="EF292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252" name="Freeform 377"/>
          <p:cNvSpPr>
            <a:spLocks noChangeArrowheads="1"/>
          </p:cNvSpPr>
          <p:nvPr/>
        </p:nvSpPr>
        <p:spPr bwMode="auto">
          <a:xfrm>
            <a:off x="6279454" y="5265120"/>
            <a:ext cx="990720" cy="685512"/>
          </a:xfrm>
          <a:custGeom>
            <a:avLst/>
            <a:gdLst>
              <a:gd name="T0" fmla="*/ 0 w 3034"/>
              <a:gd name="T1" fmla="*/ 2097 h 2098"/>
              <a:gd name="T2" fmla="*/ 638 w 3034"/>
              <a:gd name="T3" fmla="*/ 1 h 2098"/>
              <a:gd name="T4" fmla="*/ 2075 w 3034"/>
              <a:gd name="T5" fmla="*/ 1947 h 2098"/>
              <a:gd name="T6" fmla="*/ 3033 w 3034"/>
              <a:gd name="T7" fmla="*/ 2097 h 2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34" h="2098">
                <a:moveTo>
                  <a:pt x="0" y="2097"/>
                </a:moveTo>
                <a:cubicBezTo>
                  <a:pt x="0" y="2097"/>
                  <a:pt x="74" y="3"/>
                  <a:pt x="638" y="1"/>
                </a:cubicBezTo>
                <a:cubicBezTo>
                  <a:pt x="1204" y="0"/>
                  <a:pt x="1032" y="1608"/>
                  <a:pt x="2075" y="1947"/>
                </a:cubicBezTo>
                <a:cubicBezTo>
                  <a:pt x="2446" y="2068"/>
                  <a:pt x="3033" y="2097"/>
                  <a:pt x="3033" y="2097"/>
                </a:cubicBezTo>
              </a:path>
            </a:pathLst>
          </a:custGeom>
          <a:noFill/>
          <a:ln w="10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53" name="Line 378"/>
          <p:cNvSpPr>
            <a:spLocks noChangeShapeType="1"/>
          </p:cNvSpPr>
          <p:nvPr/>
        </p:nvSpPr>
        <p:spPr bwMode="auto">
          <a:xfrm flipH="1">
            <a:off x="6567454" y="5043338"/>
            <a:ext cx="400320" cy="25923"/>
          </a:xfrm>
          <a:prstGeom prst="line">
            <a:avLst/>
          </a:prstGeom>
          <a:noFill/>
          <a:ln w="1008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 dirty="0"/>
          </a:p>
        </p:txBody>
      </p:sp>
      <p:sp>
        <p:nvSpPr>
          <p:cNvPr id="254" name="Text Box 386"/>
          <p:cNvSpPr txBox="1">
            <a:spLocks noChangeArrowheads="1"/>
          </p:cNvSpPr>
          <p:nvPr/>
        </p:nvSpPr>
        <p:spPr bwMode="auto">
          <a:xfrm rot="10800000">
            <a:off x="5621144" y="4518228"/>
            <a:ext cx="441871" cy="93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eaVert" wrap="square" lIns="81639" tIns="55221" rIns="81639" bIns="40820">
            <a:spAutoFit/>
          </a:bodyPr>
          <a:lstStyle/>
          <a:p>
            <a:pPr rtl="1"/>
            <a:r>
              <a:rPr lang="en-US" dirty="0">
                <a:solidFill>
                  <a:srgbClr val="000000"/>
                </a:solidFill>
              </a:rPr>
              <a:t>current</a:t>
            </a:r>
          </a:p>
        </p:txBody>
      </p:sp>
      <p:sp>
        <p:nvSpPr>
          <p:cNvPr id="255" name="Text Box 388"/>
          <p:cNvSpPr txBox="1">
            <a:spLocks noChangeArrowheads="1"/>
          </p:cNvSpPr>
          <p:nvPr/>
        </p:nvSpPr>
        <p:spPr bwMode="auto">
          <a:xfrm>
            <a:off x="7046973" y="4671779"/>
            <a:ext cx="1291680" cy="77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/>
              <a:t>Loss due to </a:t>
            </a:r>
          </a:p>
          <a:p>
            <a:r>
              <a:rPr lang="en-US" dirty="0"/>
              <a:t>damage</a:t>
            </a:r>
          </a:p>
          <a:p>
            <a:r>
              <a:rPr lang="en-US" dirty="0"/>
              <a:t>build-up</a:t>
            </a:r>
          </a:p>
        </p:txBody>
      </p:sp>
      <p:sp>
        <p:nvSpPr>
          <p:cNvPr id="256" name="Text Box 390"/>
          <p:cNvSpPr txBox="1">
            <a:spLocks noChangeArrowheads="1"/>
          </p:cNvSpPr>
          <p:nvPr/>
        </p:nvSpPr>
        <p:spPr bwMode="auto">
          <a:xfrm>
            <a:off x="7588677" y="5707363"/>
            <a:ext cx="55584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 PL SungtiL GB" charset="0"/>
              </a:defRPr>
            </a:lvl9pPr>
          </a:lstStyle>
          <a:p>
            <a:r>
              <a:rPr lang="en-US" dirty="0"/>
              <a:t>time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418" y="1164611"/>
            <a:ext cx="4324328" cy="3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1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1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766237"/>
              </p:ext>
            </p:extLst>
          </p:nvPr>
        </p:nvGraphicFramePr>
        <p:xfrm>
          <a:off x="4407068" y="1244500"/>
          <a:ext cx="4279732" cy="360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Graph" r:id="rId3" imgW="3800246" imgH="3199181" progId="Origin50.Graph">
                  <p:embed/>
                </p:oleObj>
              </mc:Choice>
              <mc:Fallback>
                <p:oleObj name="Graph" r:id="rId3" imgW="3800246" imgH="3199181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7068" y="1244500"/>
                        <a:ext cx="4279732" cy="36039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1" name="TextBox 2"/>
          <p:cNvSpPr txBox="1">
            <a:spLocks noChangeArrowheads="1"/>
          </p:cNvSpPr>
          <p:nvPr/>
        </p:nvSpPr>
        <p:spPr bwMode="auto">
          <a:xfrm>
            <a:off x="157484" y="4848485"/>
            <a:ext cx="8763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1F497D"/>
                </a:solidFill>
                <a:latin typeface="+mj-lt"/>
              </a:rPr>
              <a:t>O</a:t>
            </a:r>
            <a:r>
              <a:rPr lang="en-US" sz="2000" b="1" dirty="0" smtClean="0">
                <a:solidFill>
                  <a:srgbClr val="1F497D"/>
                </a:solidFill>
                <a:latin typeface="+mj-lt"/>
              </a:rPr>
              <a:t>ur </a:t>
            </a:r>
            <a:r>
              <a:rPr lang="en-US" sz="2000" b="1" dirty="0">
                <a:solidFill>
                  <a:srgbClr val="1F497D"/>
                </a:solidFill>
                <a:latin typeface="+mj-lt"/>
              </a:rPr>
              <a:t>pulsed ion beam accelerator might allow formation of well separated, narrow pulses with variable delay for pump-probe experiments with two ion pulses (in progress)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Towards pump-probe experiments of defect dynamics in solids with short ion beam </a:t>
            </a:r>
            <a:r>
              <a:rPr lang="en-US" dirty="0" smtClean="0"/>
              <a:t>pulses</a:t>
            </a:r>
            <a:endParaRPr lang="en-US" dirty="0"/>
          </a:p>
        </p:txBody>
      </p:sp>
      <p:sp>
        <p:nvSpPr>
          <p:cNvPr id="8210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5E438-B9E0-4260-BA64-FA1845B482B4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 smtClean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484" y="1181175"/>
            <a:ext cx="7356139" cy="40010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</a:rPr>
              <a:t>P</a:t>
            </a:r>
            <a:r>
              <a:rPr lang="en-US" sz="2000" dirty="0" smtClean="0">
                <a:solidFill>
                  <a:srgbClr val="1F497D"/>
                </a:solidFill>
              </a:rPr>
              <a:t>ulse </a:t>
            </a:r>
            <a:r>
              <a:rPr lang="en-US" sz="2000" dirty="0">
                <a:solidFill>
                  <a:srgbClr val="1F497D"/>
                </a:solidFill>
              </a:rPr>
              <a:t>shaping</a:t>
            </a:r>
            <a:r>
              <a:rPr lang="en-US" sz="2000" dirty="0" smtClean="0">
                <a:solidFill>
                  <a:srgbClr val="1F497D"/>
                </a:solidFill>
              </a:rPr>
              <a:t>, </a:t>
            </a:r>
            <a:r>
              <a:rPr lang="en-US" sz="2000" dirty="0">
                <a:solidFill>
                  <a:srgbClr val="1F497D"/>
                </a:solidFill>
              </a:rPr>
              <a:t>double </a:t>
            </a:r>
            <a:r>
              <a:rPr lang="en-US" sz="2000" dirty="0" smtClean="0">
                <a:solidFill>
                  <a:srgbClr val="1F497D"/>
                </a:solidFill>
              </a:rPr>
              <a:t>bunches:  Probe for materials studies</a:t>
            </a:r>
            <a:endParaRPr lang="en-US" sz="2000" dirty="0">
              <a:solidFill>
                <a:srgbClr val="1F497D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3446" y="1749010"/>
            <a:ext cx="3508751" cy="2788534"/>
            <a:chOff x="1468331" y="1749010"/>
            <a:chExt cx="3508751" cy="2788534"/>
          </a:xfrm>
        </p:grpSpPr>
        <p:pic>
          <p:nvPicPr>
            <p:cNvPr id="6" name="Content Placeholder 4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58" r="-386"/>
            <a:stretch/>
          </p:blipFill>
          <p:spPr>
            <a:xfrm>
              <a:off x="1468331" y="1749010"/>
              <a:ext cx="3508751" cy="2706359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2341393" y="4053172"/>
              <a:ext cx="1309593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642167" y="3915354"/>
              <a:ext cx="709913" cy="27905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32" tIns="45716" rIns="91432" bIns="45716" rtlCol="0">
              <a:spAutoFit/>
            </a:bodyPr>
            <a:lstStyle/>
            <a:p>
              <a:r>
                <a:rPr lang="en-US" sz="1200" dirty="0"/>
                <a:t>0.65 </a:t>
              </a:r>
              <a:r>
                <a:rPr lang="en-US" sz="1200" dirty="0">
                  <a:latin typeface="Symbol" charset="2"/>
                  <a:cs typeface="Symbol" charset="2"/>
                </a:rPr>
                <a:t>m</a:t>
              </a:r>
              <a:r>
                <a:rPr lang="en-US" sz="1200" dirty="0"/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0497" y="2104493"/>
              <a:ext cx="1018211" cy="26160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91432" tIns="45716" rIns="91432" bIns="45716" rtlCol="0">
              <a:spAutoFit/>
            </a:bodyPr>
            <a:lstStyle/>
            <a:p>
              <a:r>
                <a:rPr lang="en-US" sz="1100" dirty="0"/>
                <a:t>K</a:t>
              </a:r>
              <a:r>
                <a:rPr lang="en-US" sz="1100" baseline="30000" dirty="0"/>
                <a:t>+</a:t>
              </a:r>
              <a:r>
                <a:rPr lang="en-US" sz="1100" dirty="0"/>
                <a:t>, ≈ 0.3 MeV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57543" y="4262813"/>
              <a:ext cx="504468" cy="2720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86493" tIns="43247" rIns="86493" bIns="43247" rtlCol="0">
              <a:spAutoFit/>
            </a:bodyPr>
            <a:lstStyle/>
            <a:p>
              <a:r>
                <a:rPr lang="en-US" sz="1200" dirty="0"/>
                <a:t>t [µs]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70589" y="4252839"/>
              <a:ext cx="264919" cy="2720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86493" tIns="43247" rIns="86493" bIns="43247" rtlCol="0">
              <a:spAutoFit/>
            </a:bodyPr>
            <a:lstStyle/>
            <a:p>
              <a:r>
                <a:rPr lang="en-US" sz="1200" dirty="0"/>
                <a:t>9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60747" y="4265539"/>
              <a:ext cx="350204" cy="2720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86493" tIns="43247" rIns="86493" bIns="43247" rtlCol="0">
              <a:spAutoFit/>
            </a:bodyPr>
            <a:lstStyle/>
            <a:p>
              <a:r>
                <a:rPr lang="en-US" sz="1200" dirty="0"/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0877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 pulsed ion beams we can access extreme chemistry, the materials physics of radiation and </a:t>
            </a:r>
            <a:r>
              <a:rPr lang="en-US" dirty="0"/>
              <a:t>warm dense matter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48" y="1206066"/>
            <a:ext cx="4433952" cy="10303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Novel opportunities with short, intense pulses to probe defect dynamics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563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NDCX creates WDM with ions, complementing laser driver research.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648" y="1669434"/>
            <a:ext cx="3913281" cy="35441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507121" y="4107984"/>
            <a:ext cx="612669" cy="518946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 bwMode="auto">
          <a:xfrm flipH="1" flipV="1">
            <a:off x="6829554" y="4440884"/>
            <a:ext cx="1419531" cy="9463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49085" y="5202542"/>
            <a:ext cx="81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NDCX</a:t>
            </a:r>
            <a:endParaRPr lang="en-US" b="1" dirty="0">
              <a:solidFill>
                <a:srgbClr val="1F497D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671110" y="4085990"/>
            <a:ext cx="2765355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 descr="Fig8-img033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00" y="1728232"/>
            <a:ext cx="4138693" cy="310402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1848" y="5759559"/>
            <a:ext cx="2454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Seidl, et al., NIM </a:t>
            </a:r>
            <a:r>
              <a:rPr lang="en-US" sz="1200" dirty="0" smtClean="0">
                <a:solidFill>
                  <a:srgbClr val="1F497D"/>
                </a:solidFill>
              </a:rPr>
              <a:t>A, </a:t>
            </a:r>
            <a:r>
              <a:rPr lang="en-US" sz="1200" b="1" dirty="0" smtClean="0">
                <a:solidFill>
                  <a:srgbClr val="1F497D"/>
                </a:solidFill>
              </a:rPr>
              <a:t>800,</a:t>
            </a:r>
            <a:r>
              <a:rPr lang="en-US" sz="1200" dirty="0" smtClean="0">
                <a:solidFill>
                  <a:srgbClr val="1F497D"/>
                </a:solidFill>
              </a:rPr>
              <a:t> 98 (2015) </a:t>
            </a:r>
            <a:r>
              <a:rPr lang="en-US" sz="1200" dirty="0" smtClean="0">
                <a:solidFill>
                  <a:srgbClr val="1F497D"/>
                </a:solidFill>
              </a:rPr>
              <a:t/>
            </a:r>
            <a:br>
              <a:rPr lang="en-US" sz="1200" dirty="0" smtClean="0">
                <a:solidFill>
                  <a:srgbClr val="1F497D"/>
                </a:solidFill>
              </a:rPr>
            </a:br>
            <a:r>
              <a:rPr lang="en-US" sz="1200" dirty="0" smtClean="0">
                <a:solidFill>
                  <a:srgbClr val="1F497D"/>
                </a:solidFill>
              </a:rPr>
              <a:t>http</a:t>
            </a:r>
            <a:r>
              <a:rPr lang="en-US" sz="1200" dirty="0">
                <a:solidFill>
                  <a:srgbClr val="1F497D"/>
                </a:solidFill>
              </a:rPr>
              <a:t>://arxiv.org/abs/1506.05839</a:t>
            </a:r>
            <a:endParaRPr lang="en-US" sz="1200" dirty="0" smtClean="0">
              <a:solidFill>
                <a:srgbClr val="1F497D"/>
              </a:solidFill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95800" y="2042157"/>
            <a:ext cx="4564829" cy="4136838"/>
            <a:chOff x="4495800" y="2042157"/>
            <a:chExt cx="4564829" cy="4136838"/>
          </a:xfrm>
        </p:grpSpPr>
        <p:pic>
          <p:nvPicPr>
            <p:cNvPr id="13" name="Picture 12" descr="Hydra-Lithium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95800" y="2042157"/>
              <a:ext cx="4564829" cy="352971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100283" y="5594219"/>
              <a:ext cx="2730811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Assumed </a:t>
              </a:r>
              <a:r>
                <a:rPr lang="en-US" sz="1600" dirty="0" err="1"/>
                <a:t>fluence</a:t>
              </a:r>
              <a:r>
                <a:rPr lang="en-US" sz="1600" dirty="0" smtClean="0"/>
                <a:t>:  12 </a:t>
              </a:r>
              <a:r>
                <a:rPr lang="en-US" sz="1600" dirty="0"/>
                <a:t>J/cm</a:t>
              </a:r>
              <a:r>
                <a:rPr lang="en-US" sz="1600" baseline="30000" dirty="0"/>
                <a:t>2</a:t>
              </a:r>
              <a:r>
                <a:rPr lang="en-US" sz="1600" dirty="0"/>
                <a:t>;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1.2 </a:t>
              </a:r>
              <a:r>
                <a:rPr lang="en-US" sz="1600" dirty="0"/>
                <a:t>MeV </a:t>
              </a:r>
              <a:r>
                <a:rPr lang="en-US" sz="1600" dirty="0" smtClean="0"/>
                <a:t>Li </a:t>
              </a:r>
              <a:r>
                <a:rPr lang="en-US" sz="1600" dirty="0" smtClean="0">
                  <a:sym typeface="Wingdings"/>
                </a:rPr>
                <a:t></a:t>
              </a:r>
              <a:r>
                <a:rPr lang="en-US" sz="1600" dirty="0" smtClean="0"/>
                <a:t> </a:t>
              </a:r>
              <a:r>
                <a:rPr lang="en-US" sz="1600" dirty="0"/>
                <a:t>Al target (1 ns</a:t>
              </a:r>
              <a:r>
                <a:rPr lang="en-US" sz="1600" dirty="0" smtClean="0"/>
                <a:t>)</a:t>
              </a:r>
              <a:endParaRPr lang="en-US" sz="1600" baseline="30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39127" y="4870944"/>
            <a:ext cx="4744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E.g., single shot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ionoluminescence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of YAP:Ce measured with a streaked optical spectrometer. </a:t>
            </a:r>
            <a:endParaRPr lang="en-US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3967772"/>
            <a:ext cx="841206" cy="280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NDCX-II allows for uniform heating of materials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528760"/>
              </p:ext>
            </p:extLst>
          </p:nvPr>
        </p:nvGraphicFramePr>
        <p:xfrm>
          <a:off x="168443" y="882755"/>
          <a:ext cx="2884257" cy="48176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2905"/>
                <a:gridCol w="1441352"/>
              </a:tblGrid>
              <a:tr h="33987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NDCX-II (goal)</a:t>
                      </a:r>
                      <a:endParaRPr lang="en-US" sz="1400" dirty="0"/>
                    </a:p>
                  </a:txBody>
                  <a:tcPr/>
                </a:tc>
              </a:tr>
              <a:tr h="4078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Ions/pulse (total)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10 </a:t>
                      </a:r>
                      <a:r>
                        <a:rPr lang="en-US" sz="1400" dirty="0" smtClean="0"/>
                        <a:t>(3x10</a:t>
                      </a:r>
                      <a:r>
                        <a:rPr lang="en-US" sz="1400" baseline="30000" dirty="0" smtClean="0"/>
                        <a:t>11</a:t>
                      </a:r>
                      <a:r>
                        <a:rPr lang="en-US" sz="1400" baseline="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30000" dirty="0" smtClean="0"/>
                    </a:p>
                    <a:p>
                      <a:endParaRPr lang="en-US" sz="1400" baseline="30000" dirty="0"/>
                    </a:p>
                  </a:txBody>
                  <a:tcPr/>
                </a:tc>
              </a:tr>
              <a:tr h="35069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Pulse 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ns (~1</a:t>
                      </a:r>
                      <a:r>
                        <a:rPr lang="en-US" sz="1400" baseline="0" dirty="0" smtClean="0"/>
                        <a:t> ns)</a:t>
                      </a:r>
                      <a:endParaRPr lang="en-US" sz="1400" dirty="0"/>
                    </a:p>
                  </a:txBody>
                  <a:tcPr/>
                </a:tc>
              </a:tr>
              <a:tr h="4078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Typical spot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mm</a:t>
                      </a:r>
                      <a:r>
                        <a:rPr lang="en-US" sz="1400" baseline="30000" dirty="0" smtClean="0"/>
                        <a:t>2                       </a:t>
                      </a:r>
                      <a:endParaRPr lang="en-US" sz="1100" dirty="0" smtClean="0"/>
                    </a:p>
                  </a:txBody>
                  <a:tcPr/>
                </a:tc>
              </a:tr>
              <a:tr h="2922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Ion species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He, (H, d, …)</a:t>
                      </a:r>
                      <a:endParaRPr lang="en-US" sz="1400" dirty="0"/>
                    </a:p>
                  </a:txBody>
                  <a:tcPr/>
                </a:tc>
              </a:tr>
              <a:tr h="4968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r>
                        <a:rPr lang="en-US" sz="1400" baseline="-25000" dirty="0" smtClean="0"/>
                        <a:t>kin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0.12 - 1.2 MeV</a:t>
                      </a:r>
                      <a:endParaRPr lang="en-US" sz="1400" dirty="0"/>
                    </a:p>
                  </a:txBody>
                  <a:tcPr/>
                </a:tc>
              </a:tr>
              <a:tr h="2922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 spread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~10%</a:t>
                      </a:r>
                      <a:endParaRPr lang="en-US" sz="1400" dirty="0"/>
                    </a:p>
                  </a:txBody>
                  <a:tcPr/>
                </a:tc>
              </a:tr>
              <a:tr h="2922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Repetition</a:t>
                      </a:r>
                      <a:r>
                        <a:rPr lang="en-US" sz="1400" baseline="0" dirty="0" smtClean="0"/>
                        <a:t>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2/min</a:t>
                      </a:r>
                      <a:endParaRPr lang="en-US" sz="1400" dirty="0"/>
                    </a:p>
                  </a:txBody>
                  <a:tcPr/>
                </a:tc>
              </a:tr>
              <a:tr h="3610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&lt;0.1</a:t>
                      </a:r>
                      <a:r>
                        <a:rPr lang="en-US" sz="1400" baseline="0" dirty="0" smtClean="0"/>
                        <a:t> eV (~1 eV)</a:t>
                      </a:r>
                      <a:endParaRPr lang="en-US" sz="1400" dirty="0"/>
                    </a:p>
                  </a:txBody>
                  <a:tcPr/>
                </a:tc>
              </a:tr>
              <a:tr h="7013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Radiation environment at the target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Benign, no shielding required</a:t>
                      </a:r>
                      <a:endParaRPr lang="en-US" sz="1400" b="0" dirty="0"/>
                    </a:p>
                  </a:txBody>
                  <a:tcPr/>
                </a:tc>
              </a:tr>
              <a:tr h="4968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Heated volume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~1 mm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 x 5</a:t>
                      </a:r>
                      <a:r>
                        <a:rPr lang="en-US" sz="1400" dirty="0" smtClean="0"/>
                        <a:t>µm =5x10</a:t>
                      </a:r>
                      <a:r>
                        <a:rPr lang="en-US" sz="1400" baseline="30000" dirty="0" smtClean="0"/>
                        <a:t>6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en-US" sz="1400" baseline="30000" dirty="0" smtClean="0"/>
                        <a:t>3</a:t>
                      </a:r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069323"/>
              </p:ext>
            </p:extLst>
          </p:nvPr>
        </p:nvGraphicFramePr>
        <p:xfrm>
          <a:off x="3429082" y="1702282"/>
          <a:ext cx="5134981" cy="427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Graph" r:id="rId4" imgW="3673440" imgH="3061440" progId="Origin50.Graph">
                  <p:embed/>
                </p:oleObj>
              </mc:Choice>
              <mc:Fallback>
                <p:oleObj name="Graph" r:id="rId4" imgW="3673440" imgH="30614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82" y="1702282"/>
                        <a:ext cx="5134981" cy="4278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62126" y="1702282"/>
            <a:ext cx="367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+mj-lt"/>
              </a:rPr>
              <a:t>E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nergy loss</a:t>
            </a:r>
          </a:p>
        </p:txBody>
      </p:sp>
    </p:spTree>
    <p:extLst>
      <p:ext uri="{BB962C8B-B14F-4D97-AF65-F5344CB8AC3E}">
        <p14:creationId xmlns:p14="http://schemas.microsoft.com/office/powerpoint/2010/main" val="301270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Diagnostics include fiber coupled </a:t>
            </a:r>
            <a:r>
              <a:rPr lang="en-US" dirty="0" smtClean="0"/>
              <a:t>streak </a:t>
            </a:r>
            <a:r>
              <a:rPr lang="en-US" dirty="0" smtClean="0"/>
              <a:t>spectrometer (~10 ps), II-CCD. </a:t>
            </a:r>
            <a:r>
              <a:rPr lang="en-US" dirty="0"/>
              <a:t>C</a:t>
            </a:r>
            <a:r>
              <a:rPr lang="en-US" dirty="0" smtClean="0"/>
              <a:t>onsidering laser or x-ray probes.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25</a:t>
            </a:fld>
            <a:endParaRPr lang="en-US" dirty="0"/>
          </a:p>
        </p:txBody>
      </p:sp>
      <p:pic>
        <p:nvPicPr>
          <p:cNvPr id="3" name="Picture 2" descr="Fig3-CAD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3731"/>
            <a:ext cx="9144000" cy="41581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209" y="5159445"/>
            <a:ext cx="36397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j-lt"/>
              </a:rPr>
              <a:t>Available diagnostics: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Streaked optical spectrometry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Ion scattering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VISAR-interferometry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3852" y="5181845"/>
            <a:ext cx="44550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+mj-lt"/>
              </a:rPr>
              <a:t>Future: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Auxiliary </a:t>
            </a:r>
            <a:r>
              <a:rPr lang="en-US" sz="1600" dirty="0" err="1" smtClean="0">
                <a:solidFill>
                  <a:schemeClr val="tx2"/>
                </a:solidFill>
                <a:latin typeface="+mj-lt"/>
              </a:rPr>
              <a:t>ps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 probes (e. g. laser based XUV, …)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63510" y="3817998"/>
            <a:ext cx="2680490" cy="1569660"/>
          </a:xfrm>
          <a:prstGeom prst="rect">
            <a:avLst/>
          </a:prstGeom>
          <a:solidFill>
            <a:schemeClr val="bg1"/>
          </a:solidFill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000000"/>
                </a:solidFill>
              </a:rPr>
              <a:t>I</a:t>
            </a:r>
            <a:r>
              <a:rPr lang="en-US" sz="1600" dirty="0" smtClean="0">
                <a:solidFill>
                  <a:srgbClr val="000000"/>
                </a:solidFill>
              </a:rPr>
              <a:t>nduction </a:t>
            </a:r>
            <a:r>
              <a:rPr lang="en-US" sz="1600" b="1" u="sng" dirty="0" smtClean="0">
                <a:solidFill>
                  <a:srgbClr val="000000"/>
                </a:solidFill>
              </a:rPr>
              <a:t>C</a:t>
            </a:r>
            <a:r>
              <a:rPr lang="en-US" sz="1600" dirty="0" smtClean="0">
                <a:solidFill>
                  <a:srgbClr val="000000"/>
                </a:solidFill>
              </a:rPr>
              <a:t>ore</a:t>
            </a:r>
          </a:p>
          <a:p>
            <a:r>
              <a:rPr lang="en-US" sz="1600" b="1" u="sng" dirty="0" smtClean="0">
                <a:solidFill>
                  <a:srgbClr val="000000"/>
                </a:solidFill>
              </a:rPr>
              <a:t>F</a:t>
            </a:r>
            <a:r>
              <a:rPr lang="en-US" sz="1600" dirty="0" smtClean="0">
                <a:solidFill>
                  <a:srgbClr val="000000"/>
                </a:solidFill>
              </a:rPr>
              <a:t>erro-</a:t>
            </a:r>
            <a:r>
              <a:rPr lang="en-US" sz="1600" b="1" u="sng" dirty="0" smtClean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lectric </a:t>
            </a:r>
            <a:r>
              <a:rPr lang="en-US" sz="1600" b="1" u="sng" dirty="0">
                <a:solidFill>
                  <a:srgbClr val="000000"/>
                </a:solidFill>
              </a:rPr>
              <a:t>P</a:t>
            </a:r>
            <a:r>
              <a:rPr lang="en-US" sz="1600" dirty="0" smtClean="0">
                <a:solidFill>
                  <a:srgbClr val="000000"/>
                </a:solidFill>
              </a:rPr>
              <a:t>lasma </a:t>
            </a:r>
            <a:r>
              <a:rPr lang="en-US" sz="1600" b="1" u="sng" dirty="0" smtClean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ource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b="1" u="sng" dirty="0" err="1" smtClean="0">
                <a:solidFill>
                  <a:srgbClr val="000000"/>
                </a:solidFill>
              </a:rPr>
              <a:t>C</a:t>
            </a:r>
            <a:r>
              <a:rPr lang="en-US" sz="1600" dirty="0" err="1" smtClean="0">
                <a:solidFill>
                  <a:srgbClr val="000000"/>
                </a:solidFill>
              </a:rPr>
              <a:t>athodic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b="1" u="sng" dirty="0" smtClean="0">
                <a:solidFill>
                  <a:srgbClr val="000000"/>
                </a:solidFill>
              </a:rPr>
              <a:t>A</a:t>
            </a:r>
            <a:r>
              <a:rPr lang="en-US" sz="1600" dirty="0" smtClean="0">
                <a:solidFill>
                  <a:srgbClr val="000000"/>
                </a:solidFill>
              </a:rPr>
              <a:t>rc </a:t>
            </a:r>
            <a:r>
              <a:rPr lang="en-US" sz="1600" b="1" u="sng" dirty="0" smtClean="0">
                <a:solidFill>
                  <a:srgbClr val="000000"/>
                </a:solidFill>
              </a:rPr>
              <a:t>P</a:t>
            </a:r>
            <a:r>
              <a:rPr lang="en-US" sz="1600" dirty="0" smtClean="0">
                <a:solidFill>
                  <a:srgbClr val="000000"/>
                </a:solidFill>
              </a:rPr>
              <a:t>lasma </a:t>
            </a:r>
            <a:r>
              <a:rPr lang="en-US" sz="1600" b="1" u="sng" dirty="0" smtClean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ource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b="1" u="sng" dirty="0" smtClean="0">
                <a:solidFill>
                  <a:srgbClr val="000000"/>
                </a:solidFill>
              </a:rPr>
              <a:t>L</a:t>
            </a:r>
            <a:r>
              <a:rPr lang="en-US" sz="1600" dirty="0" smtClean="0">
                <a:solidFill>
                  <a:srgbClr val="000000"/>
                </a:solidFill>
              </a:rPr>
              <a:t>ight </a:t>
            </a:r>
            <a:r>
              <a:rPr lang="en-US" sz="1600" b="1" u="sng" dirty="0" smtClean="0">
                <a:solidFill>
                  <a:srgbClr val="000000"/>
                </a:solidFill>
              </a:rPr>
              <a:t>C</a:t>
            </a:r>
            <a:r>
              <a:rPr lang="en-US" sz="1600" dirty="0" smtClean="0">
                <a:solidFill>
                  <a:srgbClr val="000000"/>
                </a:solidFill>
              </a:rPr>
              <a:t>ollection system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b="1" u="sng" dirty="0" smtClean="0">
                <a:solidFill>
                  <a:srgbClr val="000000"/>
                </a:solidFill>
              </a:rPr>
              <a:t>B</a:t>
            </a:r>
            <a:r>
              <a:rPr lang="en-US" sz="1600" dirty="0" smtClean="0">
                <a:solidFill>
                  <a:srgbClr val="000000"/>
                </a:solidFill>
              </a:rPr>
              <a:t>eam </a:t>
            </a:r>
            <a:r>
              <a:rPr lang="en-US" sz="1600" b="1" u="sng" dirty="0" smtClean="0">
                <a:solidFill>
                  <a:srgbClr val="000000"/>
                </a:solidFill>
              </a:rPr>
              <a:t>P</a:t>
            </a:r>
            <a:r>
              <a:rPr lang="en-US" sz="1600" dirty="0" smtClean="0">
                <a:solidFill>
                  <a:srgbClr val="000000"/>
                </a:solidFill>
              </a:rPr>
              <a:t>osition </a:t>
            </a:r>
            <a:r>
              <a:rPr lang="en-US" sz="1600" b="1" u="sng" dirty="0" smtClean="0">
                <a:solidFill>
                  <a:srgbClr val="000000"/>
                </a:solidFill>
              </a:rPr>
              <a:t>M</a:t>
            </a:r>
            <a:r>
              <a:rPr lang="en-US" sz="1600" dirty="0" smtClean="0">
                <a:solidFill>
                  <a:srgbClr val="000000"/>
                </a:solidFill>
              </a:rPr>
              <a:t>onitor </a:t>
            </a:r>
            <a:br>
              <a:rPr lang="en-US" sz="1600" dirty="0" smtClean="0">
                <a:solidFill>
                  <a:srgbClr val="000000"/>
                </a:solidFill>
              </a:rPr>
            </a:br>
            <a:r>
              <a:rPr lang="en-US" sz="1600" dirty="0" err="1" smtClean="0">
                <a:solidFill>
                  <a:srgbClr val="000000"/>
                </a:solidFill>
              </a:rPr>
              <a:t>accel</a:t>
            </a:r>
            <a:r>
              <a:rPr lang="en-US" sz="1600" dirty="0" smtClean="0">
                <a:solidFill>
                  <a:srgbClr val="000000"/>
                </a:solidFill>
              </a:rPr>
              <a:t>. </a:t>
            </a:r>
            <a:r>
              <a:rPr lang="en-US" sz="1600" b="1" dirty="0" smtClean="0">
                <a:solidFill>
                  <a:srgbClr val="000000"/>
                </a:solidFill>
              </a:rPr>
              <a:t>G</a:t>
            </a:r>
            <a:r>
              <a:rPr lang="en-US" sz="1600" dirty="0" smtClean="0">
                <a:solidFill>
                  <a:srgbClr val="000000"/>
                </a:solidFill>
              </a:rPr>
              <a:t>ap</a:t>
            </a:r>
          </a:p>
        </p:txBody>
      </p:sp>
    </p:spTree>
    <p:extLst>
      <p:ext uri="{BB962C8B-B14F-4D97-AF65-F5344CB8AC3E}">
        <p14:creationId xmlns:p14="http://schemas.microsoft.com/office/powerpoint/2010/main" val="283960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36363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white"/>
                </a:solidFill>
                <a:latin typeface="Franklin Gothic Book"/>
                <a:ea typeface="ＭＳ Ｐゴシック" panose="020B0600070205080204" pitchFamily="34" charset="-128"/>
                <a:cs typeface="Franklin Gothic Book"/>
              </a:rPr>
              <a:t>The Neutralized Drift Compression Experiment is operating</a:t>
            </a:r>
            <a:endParaRPr lang="en-US" sz="2800" b="1" dirty="0">
              <a:solidFill>
                <a:prstClr val="white"/>
              </a:solidFill>
              <a:latin typeface="Franklin Gothic Book"/>
              <a:ea typeface="ＭＳ Ｐゴシック" panose="020B0600070205080204" pitchFamily="34" charset="-128"/>
              <a:cs typeface="Franklin Gothic 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41029" y="1554239"/>
            <a:ext cx="2777803" cy="4039768"/>
            <a:chOff x="5845840" y="1125883"/>
            <a:chExt cx="3041788" cy="40557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338876" y="1632847"/>
              <a:ext cx="4055716" cy="304178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 bwMode="auto">
            <a:xfrm>
              <a:off x="5845840" y="1125884"/>
              <a:ext cx="3041788" cy="10077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prstClr val="black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0361" y="1080665"/>
            <a:ext cx="8718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Since June 2014, we have brought NDCX-II to full operation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Pulse length: 2 </a:t>
            </a:r>
            <a:r>
              <a:rPr lang="en-US" dirty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ns, spot size </a:t>
            </a:r>
            <a:r>
              <a:rPr lang="en-US" dirty="0" smtClean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1.4 mm, 1.2 MeV, </a:t>
            </a:r>
            <a:r>
              <a:rPr lang="en-US" dirty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Li</a:t>
            </a:r>
            <a:r>
              <a:rPr lang="en-US" baseline="30000" dirty="0" smtClean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+</a:t>
            </a:r>
            <a:r>
              <a:rPr lang="en-US" dirty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 </a:t>
            </a:r>
            <a:endParaRPr lang="en-US" dirty="0" smtClean="0">
              <a:solidFill>
                <a:srgbClr val="1F497D"/>
              </a:solidFill>
              <a:latin typeface="Franklin Gothic Book" panose="020B0503020102020204" pitchFamily="34" charset="0"/>
              <a:ea typeface="ＭＳ Ｐゴシック" panose="020B0600070205080204" pitchFamily="34" charset="-128"/>
            </a:endParaRP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Now: He</a:t>
            </a:r>
            <a:r>
              <a:rPr lang="en-US" baseline="30000" dirty="0" smtClean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+</a:t>
            </a:r>
            <a:r>
              <a:rPr lang="en-US" dirty="0" smtClean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, Peak currents: ~0.6 A (~40 A/cm</a:t>
            </a:r>
            <a:r>
              <a:rPr lang="en-US" baseline="30000" dirty="0" smtClean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dirty="0" smtClean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We are now tuning to reach the design goals: 1 ns, 1 mm, &gt;50 A, for volumetric heating up to 1 eV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110" y="2562700"/>
            <a:ext cx="2892777" cy="3237304"/>
          </a:xfrm>
          <a:prstGeom prst="rect">
            <a:avLst/>
          </a:prstGeom>
        </p:spPr>
      </p:pic>
      <p:pic>
        <p:nvPicPr>
          <p:cNvPr id="18" name="Picture 17" descr="Fig7-inset6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61" y="2876735"/>
            <a:ext cx="2070941" cy="20709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16" y="3932500"/>
            <a:ext cx="127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Franklin Gothic Book" panose="020B0503020102020204" pitchFamily="34" charset="0"/>
                <a:ea typeface="ＭＳ Ｐゴシック" panose="020B0600070205080204" pitchFamily="34" charset="-128"/>
              </a:rPr>
              <a:t>FHWM 1.4mm</a:t>
            </a:r>
            <a:endParaRPr lang="en-US" sz="1400" dirty="0">
              <a:solidFill>
                <a:prstClr val="white"/>
              </a:solidFill>
              <a:latin typeface="Franklin Gothic Book" panose="020B05030201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90" y="4868786"/>
            <a:ext cx="208262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ranklin Gothic Book"/>
                <a:cs typeface="Franklin Gothic Book"/>
              </a:rPr>
              <a:t>Jitter: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latin typeface="Franklin Gothic Book"/>
                <a:cs typeface="Franklin Gothic Book"/>
              </a:rPr>
              <a:t>x,y</a:t>
            </a:r>
            <a:r>
              <a:rPr lang="en-US" dirty="0" smtClean="0">
                <a:latin typeface="Franklin Gothic Book"/>
                <a:cs typeface="Franklin Gothic Book"/>
              </a:rPr>
              <a:t> &lt; 0.1 mm</a:t>
            </a:r>
          </a:p>
          <a:p>
            <a:r>
              <a:rPr lang="en-US" dirty="0" smtClean="0">
                <a:latin typeface="Franklin Gothic Book"/>
                <a:cs typeface="Franklin Gothic Book"/>
              </a:rPr>
              <a:t>Intensity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baseline="-25000" dirty="0" err="1" smtClean="0">
                <a:latin typeface="Franklin Gothic Book"/>
                <a:cs typeface="Franklin Gothic Book"/>
              </a:rPr>
              <a:t>A</a:t>
            </a:r>
            <a:r>
              <a:rPr lang="en-US" dirty="0" smtClean="0">
                <a:latin typeface="Franklin Gothic Book"/>
                <a:cs typeface="Franklin Gothic Book"/>
              </a:rPr>
              <a:t>/A &lt; </a:t>
            </a:r>
            <a:r>
              <a:rPr lang="en-US" dirty="0">
                <a:latin typeface="Franklin Gothic Book"/>
                <a:cs typeface="Franklin Gothic Book"/>
              </a:rPr>
              <a:t>7</a:t>
            </a:r>
            <a:r>
              <a:rPr lang="en-US" dirty="0" smtClean="0">
                <a:latin typeface="Franklin Gothic Book"/>
                <a:cs typeface="Franklin Gothic Book"/>
              </a:rPr>
              <a:t>%</a:t>
            </a:r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387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i-he-comparison-wo-he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64" y="917210"/>
            <a:ext cx="3786464" cy="3017520"/>
          </a:xfrm>
          <a:prstGeom prst="rect">
            <a:avLst/>
          </a:prstGeom>
        </p:spPr>
      </p:pic>
      <p:pic>
        <p:nvPicPr>
          <p:cNvPr id="10" name="Picture 9" descr="Li-he-comparison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95" y="914615"/>
            <a:ext cx="3786463" cy="3017520"/>
          </a:xfrm>
          <a:prstGeom prst="rect">
            <a:avLst/>
          </a:prstGeom>
        </p:spPr>
      </p:pic>
      <p:pic>
        <p:nvPicPr>
          <p:cNvPr id="2" name="Picture 1" descr="Fig6-FFC.pd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471" y="919578"/>
            <a:ext cx="4646761" cy="31641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0313" y="3853571"/>
            <a:ext cx="8835364" cy="523212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marL="285724" indent="-285724">
              <a:buFont typeface="Arial" panose="020B0604020202020204" pitchFamily="34" charset="0"/>
              <a:buChar char="•"/>
            </a:pPr>
            <a:r>
              <a:rPr lang="en-US" sz="1400" dirty="0" smtClean="0"/>
              <a:t>beam </a:t>
            </a:r>
            <a:r>
              <a:rPr lang="en-US" sz="1400" dirty="0"/>
              <a:t>spots size with radius r &lt; 1 mm within 2 ns FWHM and approximately 10</a:t>
            </a:r>
            <a:r>
              <a:rPr lang="en-US" sz="1400" baseline="30000" dirty="0"/>
              <a:t>10</a:t>
            </a:r>
            <a:r>
              <a:rPr lang="en-US" sz="1400" dirty="0"/>
              <a:t> ions/pulse. </a:t>
            </a:r>
          </a:p>
          <a:p>
            <a:pPr marL="285724" indent="-285724">
              <a:buFont typeface="Arial" panose="020B0604020202020204" pitchFamily="34" charset="0"/>
              <a:buChar char="•"/>
            </a:pPr>
            <a:r>
              <a:rPr lang="en-US" sz="1400" dirty="0"/>
              <a:t>0.02 A </a:t>
            </a:r>
            <a:r>
              <a:rPr lang="en-US" sz="1400" dirty="0">
                <a:sym typeface="Wingdings"/>
              </a:rPr>
              <a:t> 0.1 mA  0.6 A</a:t>
            </a:r>
            <a:endParaRPr lang="en-US" sz="1400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0" y="-47177"/>
            <a:ext cx="9144000" cy="9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The NDCX</a:t>
            </a:r>
            <a:r>
              <a:rPr lang="en-US" alt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-</a:t>
            </a:r>
            <a:r>
              <a:rPr lang="en-US" alt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II</a:t>
            </a:r>
            <a:r>
              <a:rPr lang="en-US" alt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alt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induction accelerator compresses beam </a:t>
            </a:r>
            <a:br>
              <a:rPr lang="en-US" alt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altLang="en-US" sz="28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to ns and mm bunches on target. </a:t>
            </a:r>
            <a:endParaRPr lang="en-US" altLang="en-US" sz="2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81959" y="4476425"/>
            <a:ext cx="7733391" cy="1809164"/>
            <a:chOff x="740165" y="4495489"/>
            <a:chExt cx="7717574" cy="1805464"/>
          </a:xfrm>
        </p:grpSpPr>
        <p:sp>
          <p:nvSpPr>
            <p:cNvPr id="66" name="AutoShape 4"/>
            <p:cNvSpPr>
              <a:spLocks noChangeArrowheads="1"/>
            </p:cNvSpPr>
            <p:nvPr/>
          </p:nvSpPr>
          <p:spPr bwMode="auto">
            <a:xfrm rot="5400000" flipH="1">
              <a:off x="7411576" y="4941577"/>
              <a:ext cx="92075" cy="142875"/>
            </a:xfrm>
            <a:prstGeom prst="triangle">
              <a:avLst>
                <a:gd name="adj" fmla="val 53273"/>
              </a:avLst>
            </a:prstGeom>
            <a:solidFill>
              <a:srgbClr val="A50021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/>
              <a:endParaRPr lang="en-US" sz="160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67" name="Rectangle 5" descr="10%"/>
            <p:cNvSpPr>
              <a:spLocks noChangeArrowheads="1"/>
            </p:cNvSpPr>
            <p:nvPr/>
          </p:nvSpPr>
          <p:spPr bwMode="auto">
            <a:xfrm>
              <a:off x="1280651" y="4647889"/>
              <a:ext cx="609600" cy="762000"/>
            </a:xfrm>
            <a:prstGeom prst="rect">
              <a:avLst/>
            </a:prstGeom>
            <a:pattFill prst="pct10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740165" y="5553875"/>
              <a:ext cx="168348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318" eaLnBrk="0" hangingPunct="0">
                <a:spcBef>
                  <a:spcPct val="50000"/>
                </a:spcBef>
              </a:pPr>
              <a:r>
                <a:rPr lang="en-US" sz="1400" i="1" dirty="0">
                  <a:solidFill>
                    <a:srgbClr val="000000"/>
                  </a:solidFill>
                  <a:latin typeface="Helvetica" pitchFamily="34" charset="0"/>
                </a:rPr>
                <a:t>Ion source and injector, 500ns</a:t>
              </a:r>
            </a:p>
          </p:txBody>
        </p:sp>
        <p:sp>
          <p:nvSpPr>
            <p:cNvPr id="69" name="Rectangle 7"/>
            <p:cNvSpPr>
              <a:spLocks noChangeArrowheads="1"/>
            </p:cNvSpPr>
            <p:nvPr/>
          </p:nvSpPr>
          <p:spPr bwMode="auto">
            <a:xfrm>
              <a:off x="7488291" y="4495489"/>
              <a:ext cx="76200" cy="1066800"/>
            </a:xfrm>
            <a:prstGeom prst="rect">
              <a:avLst/>
            </a:prstGeom>
            <a:solidFill>
              <a:srgbClr val="00AE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0" name="Text Box 8"/>
            <p:cNvSpPr txBox="1">
              <a:spLocks noChangeArrowheads="1"/>
            </p:cNvSpPr>
            <p:nvPr/>
          </p:nvSpPr>
          <p:spPr bwMode="auto">
            <a:xfrm>
              <a:off x="7314739" y="5562289"/>
              <a:ext cx="1143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318" eaLnBrk="0" hangingPunct="0">
                <a:spcBef>
                  <a:spcPct val="50000"/>
                </a:spcBef>
              </a:pPr>
              <a:r>
                <a:rPr lang="en-US" sz="1400" i="1" dirty="0">
                  <a:solidFill>
                    <a:srgbClr val="000000"/>
                  </a:solidFill>
                  <a:latin typeface="Helvetica" pitchFamily="34" charset="0"/>
                </a:rPr>
                <a:t>Target</a:t>
              </a:r>
            </a:p>
          </p:txBody>
        </p:sp>
        <p:sp>
          <p:nvSpPr>
            <p:cNvPr id="71" name="Text Box 10"/>
            <p:cNvSpPr txBox="1">
              <a:spLocks noChangeArrowheads="1"/>
            </p:cNvSpPr>
            <p:nvPr/>
          </p:nvSpPr>
          <p:spPr bwMode="auto">
            <a:xfrm>
              <a:off x="2597203" y="5553875"/>
              <a:ext cx="2431425" cy="52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318" eaLnBrk="0" hangingPunct="0">
                <a:spcBef>
                  <a:spcPct val="50000"/>
                </a:spcBef>
              </a:pPr>
              <a:r>
                <a:rPr lang="en-US" sz="1400" i="1" dirty="0">
                  <a:solidFill>
                    <a:srgbClr val="000000"/>
                  </a:solidFill>
                  <a:latin typeface="Helvetica" pitchFamily="34" charset="0"/>
                </a:rPr>
                <a:t>Linac custom waveforms for rapid beam compression</a:t>
              </a:r>
            </a:p>
          </p:txBody>
        </p:sp>
        <p:sp>
          <p:nvSpPr>
            <p:cNvPr id="72" name="Text Box 11"/>
            <p:cNvSpPr txBox="1">
              <a:spLocks noChangeArrowheads="1"/>
            </p:cNvSpPr>
            <p:nvPr/>
          </p:nvSpPr>
          <p:spPr bwMode="auto">
            <a:xfrm>
              <a:off x="5705566" y="5562289"/>
              <a:ext cx="14478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318" eaLnBrk="0" hangingPunct="0">
                <a:spcBef>
                  <a:spcPct val="50000"/>
                </a:spcBef>
              </a:pPr>
              <a:r>
                <a:rPr lang="en-US" sz="1400" i="1" dirty="0">
                  <a:solidFill>
                    <a:srgbClr val="000000"/>
                  </a:solidFill>
                  <a:latin typeface="Helvetica" pitchFamily="34" charset="0"/>
                </a:rPr>
                <a:t>Neutralized drift compression and final focus</a:t>
              </a:r>
            </a:p>
          </p:txBody>
        </p: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1966451" y="4647889"/>
              <a:ext cx="533400" cy="762000"/>
            </a:xfrm>
            <a:prstGeom prst="rect">
              <a:avLst/>
            </a:prstGeom>
            <a:pattFill prst="pct20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3109451" y="4647889"/>
              <a:ext cx="381000" cy="762000"/>
            </a:xfrm>
            <a:prstGeom prst="rect">
              <a:avLst/>
            </a:prstGeom>
            <a:pattFill prst="pct25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6" name="Rectangle 16"/>
            <p:cNvSpPr>
              <a:spLocks noChangeArrowheads="1"/>
            </p:cNvSpPr>
            <p:nvPr/>
          </p:nvSpPr>
          <p:spPr bwMode="auto">
            <a:xfrm>
              <a:off x="3566651" y="4647889"/>
              <a:ext cx="381000" cy="762000"/>
            </a:xfrm>
            <a:prstGeom prst="rect">
              <a:avLst/>
            </a:prstGeom>
            <a:pattFill prst="pct25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7" name="Rectangle 17" descr="20%"/>
            <p:cNvSpPr>
              <a:spLocks noChangeArrowheads="1"/>
            </p:cNvSpPr>
            <p:nvPr/>
          </p:nvSpPr>
          <p:spPr bwMode="auto">
            <a:xfrm>
              <a:off x="2576051" y="4647889"/>
              <a:ext cx="457200" cy="762000"/>
            </a:xfrm>
            <a:prstGeom prst="rect">
              <a:avLst/>
            </a:prstGeom>
            <a:pattFill prst="pct20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8" name="Rectangle 18"/>
            <p:cNvSpPr>
              <a:spLocks noChangeArrowheads="1"/>
            </p:cNvSpPr>
            <p:nvPr/>
          </p:nvSpPr>
          <p:spPr bwMode="auto">
            <a:xfrm>
              <a:off x="4023851" y="4647889"/>
              <a:ext cx="304800" cy="762000"/>
            </a:xfrm>
            <a:prstGeom prst="rect">
              <a:avLst/>
            </a:prstGeom>
            <a:pattFill prst="pct30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79" name="Rectangle 19"/>
            <p:cNvSpPr>
              <a:spLocks noChangeArrowheads="1"/>
            </p:cNvSpPr>
            <p:nvPr/>
          </p:nvSpPr>
          <p:spPr bwMode="auto">
            <a:xfrm>
              <a:off x="4404851" y="4647889"/>
              <a:ext cx="304800" cy="762000"/>
            </a:xfrm>
            <a:prstGeom prst="rect">
              <a:avLst/>
            </a:prstGeom>
            <a:pattFill prst="pct30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0" name="Rectangle 20"/>
            <p:cNvSpPr>
              <a:spLocks noChangeArrowheads="1"/>
            </p:cNvSpPr>
            <p:nvPr/>
          </p:nvSpPr>
          <p:spPr bwMode="auto">
            <a:xfrm>
              <a:off x="4785851" y="4647889"/>
              <a:ext cx="228600" cy="762000"/>
            </a:xfrm>
            <a:prstGeom prst="rect">
              <a:avLst/>
            </a:prstGeom>
            <a:pattFill prst="pct50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1" name="Rectangle 21"/>
            <p:cNvSpPr>
              <a:spLocks noChangeArrowheads="1"/>
            </p:cNvSpPr>
            <p:nvPr/>
          </p:nvSpPr>
          <p:spPr bwMode="auto">
            <a:xfrm>
              <a:off x="5090651" y="4647889"/>
              <a:ext cx="228600" cy="762000"/>
            </a:xfrm>
            <a:prstGeom prst="rect">
              <a:avLst/>
            </a:prstGeom>
            <a:pattFill prst="pct50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2" name="Rectangle 22"/>
            <p:cNvSpPr>
              <a:spLocks noChangeArrowheads="1"/>
            </p:cNvSpPr>
            <p:nvPr/>
          </p:nvSpPr>
          <p:spPr bwMode="auto">
            <a:xfrm>
              <a:off x="5395451" y="4647889"/>
              <a:ext cx="152400" cy="762000"/>
            </a:xfrm>
            <a:prstGeom prst="rect">
              <a:avLst/>
            </a:prstGeom>
            <a:pattFill prst="pct70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3" name="Rectangle 23"/>
            <p:cNvSpPr>
              <a:spLocks noChangeArrowheads="1"/>
            </p:cNvSpPr>
            <p:nvPr/>
          </p:nvSpPr>
          <p:spPr bwMode="auto">
            <a:xfrm>
              <a:off x="5624051" y="4647889"/>
              <a:ext cx="152400" cy="762000"/>
            </a:xfrm>
            <a:prstGeom prst="rect">
              <a:avLst/>
            </a:prstGeom>
            <a:pattFill prst="pct70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4" name="Rectangle 24"/>
            <p:cNvSpPr>
              <a:spLocks noChangeArrowheads="1"/>
            </p:cNvSpPr>
            <p:nvPr/>
          </p:nvSpPr>
          <p:spPr bwMode="auto">
            <a:xfrm>
              <a:off x="5852651" y="4647889"/>
              <a:ext cx="76200" cy="762000"/>
            </a:xfrm>
            <a:prstGeom prst="rect">
              <a:avLst/>
            </a:prstGeom>
            <a:pattFill prst="pct75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5" name="Rectangle 25"/>
            <p:cNvSpPr>
              <a:spLocks noChangeArrowheads="1"/>
            </p:cNvSpPr>
            <p:nvPr/>
          </p:nvSpPr>
          <p:spPr bwMode="auto">
            <a:xfrm>
              <a:off x="6005051" y="4647889"/>
              <a:ext cx="76200" cy="762000"/>
            </a:xfrm>
            <a:prstGeom prst="rect">
              <a:avLst/>
            </a:prstGeom>
            <a:pattFill prst="pct75">
              <a:fgClr>
                <a:srgbClr val="FC0128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6" name="AutoShape 26"/>
            <p:cNvSpPr>
              <a:spLocks noChangeArrowheads="1"/>
            </p:cNvSpPr>
            <p:nvPr/>
          </p:nvSpPr>
          <p:spPr bwMode="auto">
            <a:xfrm rot="-5400000">
              <a:off x="5814551" y="4990789"/>
              <a:ext cx="762000" cy="76200"/>
            </a:xfrm>
            <a:custGeom>
              <a:avLst/>
              <a:gdLst>
                <a:gd name="T0" fmla="*/ 2147483647 w 21600"/>
                <a:gd name="T1" fmla="*/ 20817586 h 21600"/>
                <a:gd name="T2" fmla="*/ 2147483647 w 21600"/>
                <a:gd name="T3" fmla="*/ 41635284 h 21600"/>
                <a:gd name="T4" fmla="*/ 2147483647 w 21600"/>
                <a:gd name="T5" fmla="*/ 2081758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05 w 21600"/>
                <a:gd name="T13" fmla="*/ 2205 h 21600"/>
                <a:gd name="T14" fmla="*/ 19395 w 21600"/>
                <a:gd name="T15" fmla="*/ 1939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809" y="21600"/>
                  </a:lnTo>
                  <a:lnTo>
                    <a:pt x="20791" y="21600"/>
                  </a:lnTo>
                  <a:lnTo>
                    <a:pt x="21600" y="0"/>
                  </a:lnTo>
                  <a:close/>
                </a:path>
              </a:pathLst>
            </a:custGeom>
            <a:pattFill prst="pct9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7" name="AutoShape 27"/>
            <p:cNvSpPr>
              <a:spLocks noChangeArrowheads="1"/>
            </p:cNvSpPr>
            <p:nvPr/>
          </p:nvSpPr>
          <p:spPr bwMode="auto">
            <a:xfrm rot="-5400000">
              <a:off x="6005051" y="4981264"/>
              <a:ext cx="685800" cy="76200"/>
            </a:xfrm>
            <a:custGeom>
              <a:avLst/>
              <a:gdLst>
                <a:gd name="T0" fmla="*/ 2147483647 w 21600"/>
                <a:gd name="T1" fmla="*/ 20817586 h 21600"/>
                <a:gd name="T2" fmla="*/ 2147483647 w 21600"/>
                <a:gd name="T3" fmla="*/ 41635284 h 21600"/>
                <a:gd name="T4" fmla="*/ 2147483647 w 21600"/>
                <a:gd name="T5" fmla="*/ 2081758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250 w 21600"/>
                <a:gd name="T13" fmla="*/ 2250 h 21600"/>
                <a:gd name="T14" fmla="*/ 19350 w 21600"/>
                <a:gd name="T15" fmla="*/ 193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900" y="21600"/>
                  </a:lnTo>
                  <a:lnTo>
                    <a:pt x="2070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pct9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8" name="AutoShape 28"/>
            <p:cNvSpPr>
              <a:spLocks noChangeArrowheads="1"/>
            </p:cNvSpPr>
            <p:nvPr/>
          </p:nvSpPr>
          <p:spPr bwMode="auto">
            <a:xfrm rot="-5400000">
              <a:off x="6195551" y="4981264"/>
              <a:ext cx="609600" cy="76200"/>
            </a:xfrm>
            <a:custGeom>
              <a:avLst/>
              <a:gdLst>
                <a:gd name="T0" fmla="*/ 2147483647 w 21600"/>
                <a:gd name="T1" fmla="*/ 20817586 h 21600"/>
                <a:gd name="T2" fmla="*/ 2147483647 w 21600"/>
                <a:gd name="T3" fmla="*/ 41635284 h 21600"/>
                <a:gd name="T4" fmla="*/ 2147483647 w 21600"/>
                <a:gd name="T5" fmla="*/ 2081758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91 w 21600"/>
                <a:gd name="T13" fmla="*/ 2391 h 21600"/>
                <a:gd name="T14" fmla="*/ 19209 w 21600"/>
                <a:gd name="T15" fmla="*/ 192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81" y="21600"/>
                  </a:lnTo>
                  <a:lnTo>
                    <a:pt x="20419" y="21600"/>
                  </a:lnTo>
                  <a:lnTo>
                    <a:pt x="21600" y="0"/>
                  </a:lnTo>
                  <a:close/>
                </a:path>
              </a:pathLst>
            </a:custGeom>
            <a:pattFill prst="pct9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89" name="AutoShape 29"/>
            <p:cNvSpPr>
              <a:spLocks noChangeArrowheads="1"/>
            </p:cNvSpPr>
            <p:nvPr/>
          </p:nvSpPr>
          <p:spPr bwMode="auto">
            <a:xfrm rot="-5400000">
              <a:off x="6388432" y="4983646"/>
              <a:ext cx="528637" cy="76200"/>
            </a:xfrm>
            <a:custGeom>
              <a:avLst/>
              <a:gdLst>
                <a:gd name="T0" fmla="*/ 2147483647 w 21600"/>
                <a:gd name="T1" fmla="*/ 20817586 h 21600"/>
                <a:gd name="T2" fmla="*/ 2147483647 w 21600"/>
                <a:gd name="T3" fmla="*/ 41635284 h 21600"/>
                <a:gd name="T4" fmla="*/ 2147483647 w 21600"/>
                <a:gd name="T5" fmla="*/ 2081758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91 w 21600"/>
                <a:gd name="T13" fmla="*/ 2391 h 21600"/>
                <a:gd name="T14" fmla="*/ 19209 w 21600"/>
                <a:gd name="T15" fmla="*/ 1920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81" y="21600"/>
                  </a:lnTo>
                  <a:lnTo>
                    <a:pt x="20419" y="21600"/>
                  </a:lnTo>
                  <a:lnTo>
                    <a:pt x="21600" y="0"/>
                  </a:lnTo>
                  <a:close/>
                </a:path>
              </a:pathLst>
            </a:custGeom>
            <a:pattFill prst="pct90">
              <a:fgClr>
                <a:srgbClr val="CC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90" name="AutoShape 30"/>
            <p:cNvSpPr>
              <a:spLocks noChangeArrowheads="1"/>
            </p:cNvSpPr>
            <p:nvPr/>
          </p:nvSpPr>
          <p:spPr bwMode="auto">
            <a:xfrm rot="-5400000">
              <a:off x="6595601" y="4976502"/>
              <a:ext cx="419100" cy="76200"/>
            </a:xfrm>
            <a:custGeom>
              <a:avLst/>
              <a:gdLst>
                <a:gd name="T0" fmla="*/ 2147483647 w 21600"/>
                <a:gd name="T1" fmla="*/ 20817586 h 21600"/>
                <a:gd name="T2" fmla="*/ 2147483647 w 21600"/>
                <a:gd name="T3" fmla="*/ 41635284 h 21600"/>
                <a:gd name="T4" fmla="*/ 2147483647 w 21600"/>
                <a:gd name="T5" fmla="*/ 2081758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73 w 21600"/>
                <a:gd name="T13" fmla="*/ 2373 h 21600"/>
                <a:gd name="T14" fmla="*/ 19227 w 21600"/>
                <a:gd name="T15" fmla="*/ 1922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145" y="21600"/>
                  </a:lnTo>
                  <a:lnTo>
                    <a:pt x="20455" y="21600"/>
                  </a:lnTo>
                  <a:lnTo>
                    <a:pt x="21600" y="0"/>
                  </a:lnTo>
                  <a:close/>
                </a:path>
              </a:pathLst>
            </a:custGeom>
            <a:pattFill prst="pct90">
              <a:fgClr>
                <a:srgbClr val="CC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91" name="AutoShape 31"/>
            <p:cNvSpPr>
              <a:spLocks noChangeArrowheads="1"/>
            </p:cNvSpPr>
            <p:nvPr/>
          </p:nvSpPr>
          <p:spPr bwMode="auto">
            <a:xfrm rot="-5400000">
              <a:off x="6814676" y="4976502"/>
              <a:ext cx="304800" cy="76200"/>
            </a:xfrm>
            <a:custGeom>
              <a:avLst/>
              <a:gdLst>
                <a:gd name="T0" fmla="*/ 2147483647 w 21600"/>
                <a:gd name="T1" fmla="*/ 20817586 h 21600"/>
                <a:gd name="T2" fmla="*/ 2147483647 w 21600"/>
                <a:gd name="T3" fmla="*/ 41635284 h 21600"/>
                <a:gd name="T4" fmla="*/ 2147483647 w 21600"/>
                <a:gd name="T5" fmla="*/ 2081758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587 w 21600"/>
                <a:gd name="T13" fmla="*/ 2587 h 21600"/>
                <a:gd name="T14" fmla="*/ 19013 w 21600"/>
                <a:gd name="T15" fmla="*/ 190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574" y="21600"/>
                  </a:lnTo>
                  <a:lnTo>
                    <a:pt x="20026" y="21600"/>
                  </a:lnTo>
                  <a:lnTo>
                    <a:pt x="21600" y="0"/>
                  </a:lnTo>
                  <a:close/>
                </a:path>
              </a:pathLst>
            </a:custGeom>
            <a:pattFill prst="pct90">
              <a:fgClr>
                <a:srgbClr val="CC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92" name="AutoShape 32"/>
            <p:cNvSpPr>
              <a:spLocks noChangeArrowheads="1"/>
            </p:cNvSpPr>
            <p:nvPr/>
          </p:nvSpPr>
          <p:spPr bwMode="auto">
            <a:xfrm rot="-5400000">
              <a:off x="7019464" y="4971739"/>
              <a:ext cx="228600" cy="76200"/>
            </a:xfrm>
            <a:custGeom>
              <a:avLst/>
              <a:gdLst>
                <a:gd name="T0" fmla="*/ 2147483647 w 21600"/>
                <a:gd name="T1" fmla="*/ 20817586 h 21600"/>
                <a:gd name="T2" fmla="*/ 2147483647 w 21600"/>
                <a:gd name="T3" fmla="*/ 41635284 h 21600"/>
                <a:gd name="T4" fmla="*/ 1791642877 w 21600"/>
                <a:gd name="T5" fmla="*/ 20817586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75 w 21600"/>
                <a:gd name="T13" fmla="*/ 3075 h 21600"/>
                <a:gd name="T14" fmla="*/ 18525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50" y="21600"/>
                  </a:lnTo>
                  <a:lnTo>
                    <a:pt x="1905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pct90">
              <a:fgClr>
                <a:srgbClr val="A5002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  <p:sp>
          <p:nvSpPr>
            <p:cNvPr id="93" name="AutoShape 33"/>
            <p:cNvSpPr>
              <a:spLocks noChangeArrowheads="1"/>
            </p:cNvSpPr>
            <p:nvPr/>
          </p:nvSpPr>
          <p:spPr bwMode="auto">
            <a:xfrm rot="-5400000">
              <a:off x="7200439" y="4971739"/>
              <a:ext cx="152400" cy="76200"/>
            </a:xfrm>
            <a:custGeom>
              <a:avLst/>
              <a:gdLst>
                <a:gd name="T0" fmla="*/ 2147483647 w 21600"/>
                <a:gd name="T1" fmla="*/ 20817586 h 21600"/>
                <a:gd name="T2" fmla="*/ 1332325474 w 21600"/>
                <a:gd name="T3" fmla="*/ 41635284 h 21600"/>
                <a:gd name="T4" fmla="*/ 157291927 w 21600"/>
                <a:gd name="T5" fmla="*/ 20817586 h 21600"/>
                <a:gd name="T6" fmla="*/ 133232547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075 w 21600"/>
                <a:gd name="T13" fmla="*/ 3075 h 21600"/>
                <a:gd name="T14" fmla="*/ 18525 w 21600"/>
                <a:gd name="T15" fmla="*/ 185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550" y="21600"/>
                  </a:lnTo>
                  <a:lnTo>
                    <a:pt x="19050" y="21600"/>
                  </a:lnTo>
                  <a:lnTo>
                    <a:pt x="21600" y="0"/>
                  </a:lnTo>
                  <a:close/>
                </a:path>
              </a:pathLst>
            </a:custGeom>
            <a:pattFill prst="pct90">
              <a:fgClr>
                <a:srgbClr val="A50021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318" eaLnBrk="0" hangingPunct="0">
                <a:defRPr/>
              </a:pPr>
              <a:endParaRPr lang="en-US" sz="1600" kern="0" dirty="0">
                <a:solidFill>
                  <a:srgbClr val="000000"/>
                </a:solidFill>
                <a:latin typeface="Helvetica" pitchFamily="34" charset="0"/>
              </a:endParaRPr>
            </a:p>
          </p:txBody>
        </p:sp>
      </p:grpSp>
      <p:pic>
        <p:nvPicPr>
          <p:cNvPr id="9" name="Picture 8" descr="Fig7-inset6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051" y="1214707"/>
            <a:ext cx="1045454" cy="10454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88248" y="891022"/>
            <a:ext cx="1516626" cy="30777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400" dirty="0"/>
              <a:t>1.3 mm FWHM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5467" y="5934882"/>
            <a:ext cx="895577" cy="336765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1600" dirty="0"/>
              <a:t>Z=10 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02312" y="4175582"/>
            <a:ext cx="28327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F497D"/>
                </a:solidFill>
              </a:rPr>
              <a:t>P.A. Seidl et al, NIM A 800 (2015) 98  </a:t>
            </a:r>
            <a:endParaRPr lang="en-US" sz="1200" dirty="0" smtClean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6FE6-4B04-4271-8C1F-A19314B2D2D9}" type="slidenum">
              <a:rPr lang="en-US" smtClean="0"/>
              <a:t>27</a:t>
            </a:fld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704438" y="943906"/>
            <a:ext cx="1324122" cy="369324"/>
          </a:xfrm>
          <a:prstGeom prst="rect">
            <a:avLst/>
          </a:prstGeom>
        </p:spPr>
        <p:txBody>
          <a:bodyPr wrap="none" lIns="91432" tIns="45716" rIns="91432" bIns="45716">
            <a:spAutoFit/>
          </a:bodyPr>
          <a:lstStyle/>
          <a:p>
            <a:r>
              <a:rPr lang="en-US" altLang="en-US" dirty="0">
                <a:latin typeface="Franklin Gothic Medium" panose="020B0603020102020204" pitchFamily="34" charset="0"/>
              </a:rPr>
              <a:t>1.2 MeV </a:t>
            </a:r>
            <a:r>
              <a:rPr lang="en-US" altLang="en-US" dirty="0" smtClean="0">
                <a:latin typeface="Franklin Gothic Medium" panose="020B0603020102020204" pitchFamily="34" charset="0"/>
              </a:rPr>
              <a:t>Li</a:t>
            </a:r>
            <a:r>
              <a:rPr lang="en-US" altLang="en-US" baseline="30000" dirty="0" smtClean="0">
                <a:latin typeface="Franklin Gothic Medium" panose="020B0603020102020204" pitchFamily="34" charset="0"/>
              </a:rPr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96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45806" y="1651720"/>
            <a:ext cx="2294738" cy="22947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129" y="39932"/>
            <a:ext cx="906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We are running NDCX-II with a multi-aperture, multi-cusp helium plasma source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36" y="4679671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+mj-lt"/>
              </a:rPr>
              <a:t>We have a plasma ion source that delivers well over 80 mA/cm</a:t>
            </a:r>
            <a:r>
              <a:rPr lang="en-US" sz="2000" baseline="30000" dirty="0" smtClean="0">
                <a:solidFill>
                  <a:srgbClr val="1F497D"/>
                </a:solidFill>
                <a:latin typeface="+mj-lt"/>
              </a:rPr>
              <a:t>2</a:t>
            </a:r>
            <a:endParaRPr lang="en-US" sz="2000" dirty="0" smtClean="0">
              <a:solidFill>
                <a:srgbClr val="1F497D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+mj-lt"/>
              </a:rPr>
              <a:t>The goal is to extract ~160 mA of He</a:t>
            </a:r>
            <a:r>
              <a:rPr lang="en-US" sz="2000" baseline="30000" dirty="0" smtClean="0">
                <a:solidFill>
                  <a:srgbClr val="1F497D"/>
                </a:solidFill>
                <a:latin typeface="+mj-lt"/>
              </a:rPr>
              <a:t>+</a:t>
            </a:r>
            <a:r>
              <a:rPr lang="en-US" sz="2000" dirty="0" smtClean="0">
                <a:solidFill>
                  <a:srgbClr val="1F497D"/>
                </a:solidFill>
                <a:latin typeface="+mj-lt"/>
              </a:rPr>
              <a:t> ions during ~1 us, for 80 nC / pulse, achieved 50 mA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  <a:latin typeface="+mj-lt"/>
              </a:rPr>
              <a:t>Trade-offs: current density, emission area, # of beamlets, emittance </a:t>
            </a:r>
            <a:r>
              <a:rPr lang="en-US" sz="2000" dirty="0">
                <a:solidFill>
                  <a:srgbClr val="1F497D"/>
                </a:solidFill>
                <a:latin typeface="+mj-lt"/>
              </a:rPr>
              <a:t>(~</a:t>
            </a:r>
            <a:r>
              <a:rPr lang="en-US" sz="2000" dirty="0" smtClean="0">
                <a:solidFill>
                  <a:srgbClr val="1F497D"/>
                </a:solidFill>
                <a:latin typeface="+mj-lt"/>
              </a:rPr>
              <a:t>1.0</a:t>
            </a:r>
            <a:r>
              <a:rPr lang="en-US" sz="2000" dirty="0" smtClean="0">
                <a:solidFill>
                  <a:srgbClr val="1F497D"/>
                </a:solidFill>
                <a:latin typeface="Symbol" charset="2"/>
                <a:cs typeface="Symbol" charset="2"/>
              </a:rPr>
              <a:t> </a:t>
            </a:r>
            <a:r>
              <a:rPr lang="en-US" sz="2000" dirty="0">
                <a:solidFill>
                  <a:srgbClr val="1F497D"/>
                </a:solidFill>
                <a:latin typeface="Symbol" charset="2"/>
                <a:cs typeface="Symbol" charset="2"/>
              </a:rPr>
              <a:t>p</a:t>
            </a:r>
            <a:r>
              <a:rPr lang="en-US" sz="2000" dirty="0" smtClean="0">
                <a:solidFill>
                  <a:srgbClr val="1F497D"/>
                </a:solidFill>
                <a:latin typeface="+mj-lt"/>
              </a:rPr>
              <a:t>-mm-mrad)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279" y="877188"/>
            <a:ext cx="2369898" cy="3847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599" y="849010"/>
            <a:ext cx="3813416" cy="3359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87807" y="4117210"/>
            <a:ext cx="3749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WARP3D simulation of He injection</a:t>
            </a:r>
          </a:p>
          <a:p>
            <a:r>
              <a:rPr lang="en-US" dirty="0" smtClean="0">
                <a:latin typeface="+mj-lt"/>
              </a:rPr>
              <a:t>A. Friedman &amp; D. Grote, LLNL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" y="4047975"/>
            <a:ext cx="3390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Photo of plasma ion source</a:t>
            </a:r>
            <a:endParaRPr lang="en-US" sz="2000" dirty="0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F6FE6-4B04-4271-8C1F-A19314B2D2D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31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	&amp;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17795" cy="2344774"/>
          </a:xfrm>
        </p:spPr>
        <p:txBody>
          <a:bodyPr/>
          <a:lstStyle/>
          <a:p>
            <a:r>
              <a:rPr lang="en-US" dirty="0" smtClean="0"/>
              <a:t>Planning to run protons, </a:t>
            </a:r>
            <a:br>
              <a:rPr lang="en-US" dirty="0" smtClean="0"/>
            </a:br>
            <a:r>
              <a:rPr lang="en-US" dirty="0" smtClean="0"/>
              <a:t>deuterium in near future. Other</a:t>
            </a:r>
            <a:br>
              <a:rPr lang="en-US" dirty="0" smtClean="0"/>
            </a:br>
            <a:r>
              <a:rPr lang="en-US" dirty="0" smtClean="0"/>
              <a:t>gases are possible</a:t>
            </a:r>
          </a:p>
          <a:p>
            <a:r>
              <a:rPr lang="en-US" dirty="0" smtClean="0"/>
              <a:t>Current focus: target heating experiment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194951"/>
              </p:ext>
            </p:extLst>
          </p:nvPr>
        </p:nvGraphicFramePr>
        <p:xfrm>
          <a:off x="5998283" y="1308506"/>
          <a:ext cx="2884257" cy="481765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2905"/>
                <a:gridCol w="1441352"/>
              </a:tblGrid>
              <a:tr h="33987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NDCX-II (goal)</a:t>
                      </a:r>
                      <a:endParaRPr lang="en-US" sz="1400" dirty="0"/>
                    </a:p>
                  </a:txBody>
                  <a:tcPr/>
                </a:tc>
              </a:tr>
              <a:tr h="4078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Ions/pulse (total)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10</a:t>
                      </a:r>
                      <a:r>
                        <a:rPr lang="en-US" sz="1400" baseline="30000" dirty="0" smtClean="0"/>
                        <a:t>10 </a:t>
                      </a:r>
                      <a:r>
                        <a:rPr lang="en-US" sz="1400" dirty="0" smtClean="0"/>
                        <a:t>(3x10</a:t>
                      </a:r>
                      <a:r>
                        <a:rPr lang="en-US" sz="1400" baseline="30000" dirty="0" smtClean="0"/>
                        <a:t>11</a:t>
                      </a:r>
                      <a:r>
                        <a:rPr lang="en-US" sz="1400" baseline="0" dirty="0" smtClean="0"/>
                        <a:t>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30000" dirty="0" smtClean="0"/>
                    </a:p>
                    <a:p>
                      <a:endParaRPr lang="en-US" sz="1400" baseline="30000" dirty="0"/>
                    </a:p>
                  </a:txBody>
                  <a:tcPr/>
                </a:tc>
              </a:tr>
              <a:tr h="35069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Pulse length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 ns (~1</a:t>
                      </a:r>
                      <a:r>
                        <a:rPr lang="en-US" sz="1400" baseline="0" dirty="0" smtClean="0"/>
                        <a:t> ns)</a:t>
                      </a:r>
                      <a:endParaRPr lang="en-US" sz="1400" dirty="0"/>
                    </a:p>
                  </a:txBody>
                  <a:tcPr/>
                </a:tc>
              </a:tr>
              <a:tr h="4078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Typical spot size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 mm</a:t>
                      </a:r>
                      <a:r>
                        <a:rPr lang="en-US" sz="1400" baseline="30000" dirty="0" smtClean="0"/>
                        <a:t>2                       </a:t>
                      </a:r>
                      <a:endParaRPr lang="en-US" sz="1100" dirty="0" smtClean="0"/>
                    </a:p>
                  </a:txBody>
                  <a:tcPr/>
                </a:tc>
              </a:tr>
              <a:tr h="2922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Ion species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He, (H, d, …)</a:t>
                      </a:r>
                      <a:endParaRPr lang="en-US" sz="1400" dirty="0"/>
                    </a:p>
                  </a:txBody>
                  <a:tcPr/>
                </a:tc>
              </a:tr>
              <a:tr h="4968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r>
                        <a:rPr lang="en-US" sz="1400" baseline="-25000" dirty="0" smtClean="0"/>
                        <a:t>kin</a:t>
                      </a:r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0.12 - 1.2 MeV</a:t>
                      </a:r>
                      <a:endParaRPr lang="en-US" sz="1400" dirty="0"/>
                    </a:p>
                  </a:txBody>
                  <a:tcPr/>
                </a:tc>
              </a:tr>
              <a:tr h="2922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Energy spread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~10%</a:t>
                      </a:r>
                      <a:endParaRPr lang="en-US" sz="1400" dirty="0"/>
                    </a:p>
                  </a:txBody>
                  <a:tcPr/>
                </a:tc>
              </a:tr>
              <a:tr h="29224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Repetition</a:t>
                      </a:r>
                      <a:r>
                        <a:rPr lang="en-US" sz="1400" baseline="0" dirty="0" smtClean="0"/>
                        <a:t>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2/min</a:t>
                      </a:r>
                      <a:endParaRPr lang="en-US" sz="1400" dirty="0"/>
                    </a:p>
                  </a:txBody>
                  <a:tcPr/>
                </a:tc>
              </a:tr>
              <a:tr h="3610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temperature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&lt;0.1</a:t>
                      </a:r>
                      <a:r>
                        <a:rPr lang="en-US" sz="1400" baseline="0" dirty="0" smtClean="0"/>
                        <a:t> eV (~1 eV)</a:t>
                      </a:r>
                      <a:endParaRPr lang="en-US" sz="1400" dirty="0"/>
                    </a:p>
                  </a:txBody>
                  <a:tcPr/>
                </a:tc>
              </a:tr>
              <a:tr h="70139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Radiation environment at the target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Benign, no shielding required</a:t>
                      </a:r>
                      <a:endParaRPr lang="en-US" sz="1400" b="0" dirty="0"/>
                    </a:p>
                  </a:txBody>
                  <a:tcPr/>
                </a:tc>
              </a:tr>
              <a:tr h="4968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Heated volume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~1 mm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 x 5</a:t>
                      </a:r>
                      <a:r>
                        <a:rPr lang="en-US" sz="1400" dirty="0" smtClean="0"/>
                        <a:t>µm =5x10</a:t>
                      </a:r>
                      <a:r>
                        <a:rPr lang="en-US" sz="1400" baseline="30000" dirty="0" smtClean="0"/>
                        <a:t>6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US" sz="1400" baseline="0" dirty="0" smtClean="0"/>
                        <a:t>m</a:t>
                      </a:r>
                      <a:r>
                        <a:rPr lang="en-US" sz="1400" baseline="30000" dirty="0" smtClean="0"/>
                        <a:t>3</a:t>
                      </a:r>
                      <a:endParaRPr lang="en-US" sz="1400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445312"/>
            <a:ext cx="5117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Thank you for your attention!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312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Novel Accelerator Concept for Fusion Experiments funded by ALPHA project at ARPA-E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35" y="1257528"/>
            <a:ext cx="8571065" cy="4525963"/>
          </a:xfrm>
        </p:spPr>
        <p:txBody>
          <a:bodyPr/>
          <a:lstStyle/>
          <a:p>
            <a:r>
              <a:rPr lang="en-US" dirty="0"/>
              <a:t>ARPA-E </a:t>
            </a:r>
            <a:r>
              <a:rPr lang="en-US" dirty="0" smtClean="0"/>
              <a:t>ALPHA (</a:t>
            </a:r>
            <a:r>
              <a:rPr lang="en-US" spc="-1" dirty="0" smtClean="0">
                <a:solidFill>
                  <a:srgbClr val="1F497D"/>
                </a:solidFill>
              </a:rPr>
              <a:t>Accelerating </a:t>
            </a:r>
            <a:r>
              <a:rPr lang="en-US" spc="-1" dirty="0">
                <a:solidFill>
                  <a:srgbClr val="1F497D"/>
                </a:solidFill>
              </a:rPr>
              <a:t>Low-Cost Plasma Heating and </a:t>
            </a:r>
            <a:r>
              <a:rPr lang="en-US" spc="-1" dirty="0" smtClean="0">
                <a:solidFill>
                  <a:srgbClr val="1F497D"/>
                </a:solidFill>
              </a:rPr>
              <a:t>Assembly)</a:t>
            </a:r>
            <a:endParaRPr lang="en-US" dirty="0"/>
          </a:p>
          <a:p>
            <a:pPr lvl="1"/>
            <a:r>
              <a:rPr lang="en-US" dirty="0"/>
              <a:t>Exploration of </a:t>
            </a:r>
            <a:r>
              <a:rPr lang="en-US" dirty="0" smtClean="0"/>
              <a:t>magnetized </a:t>
            </a:r>
            <a:r>
              <a:rPr lang="en-US" dirty="0"/>
              <a:t>target fusion and fusion at intermediate densities</a:t>
            </a:r>
          </a:p>
          <a:p>
            <a:r>
              <a:rPr lang="en-US" dirty="0" smtClean="0"/>
              <a:t>Ion beam drivers for fusion</a:t>
            </a:r>
          </a:p>
          <a:p>
            <a:pPr lvl="1"/>
            <a:r>
              <a:rPr lang="en-US" dirty="0" smtClean="0"/>
              <a:t>Heavy ion fusion (HIF): ~GeV, ~10</a:t>
            </a:r>
            <a:r>
              <a:rPr lang="en-US" baseline="30000" dirty="0" smtClean="0"/>
              <a:t>2</a:t>
            </a:r>
            <a:r>
              <a:rPr lang="en-US" dirty="0" smtClean="0"/>
              <a:t> A/beam</a:t>
            </a:r>
          </a:p>
          <a:p>
            <a:pPr lvl="1"/>
            <a:r>
              <a:rPr lang="en-US" dirty="0" smtClean="0"/>
              <a:t>Magnetized target fusion (MTF): ~MeV, kA-MA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1889" y="4343127"/>
            <a:ext cx="85371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“This </a:t>
            </a:r>
            <a:r>
              <a:rPr lang="en-US" dirty="0"/>
              <a:t>program seeks to develop and demonstrate low-cost tools to aid in the development of fusion power, with a focus on approaches to produce thermonuclear plasmas in the final density range of 10</a:t>
            </a:r>
            <a:r>
              <a:rPr lang="en-US" baseline="30000" dirty="0"/>
              <a:t>18</a:t>
            </a:r>
            <a:r>
              <a:rPr lang="en-US" dirty="0"/>
              <a:t>-10</a:t>
            </a:r>
            <a:r>
              <a:rPr lang="en-US" baseline="30000" dirty="0"/>
              <a:t>23</a:t>
            </a:r>
            <a:r>
              <a:rPr lang="en-US" dirty="0"/>
              <a:t> ions/cm</a:t>
            </a:r>
            <a:r>
              <a:rPr lang="en-US" baseline="30000" dirty="0"/>
              <a:t>3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://www.arpa-e.energy.gov/?</a:t>
            </a:r>
            <a:r>
              <a:rPr lang="en-US" dirty="0" smtClean="0">
                <a:hlinkClick r:id="rId2"/>
              </a:rPr>
              <a:t>q=arpa-e-programs/alpha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113" y="2443558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8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</a:t>
            </a:r>
            <a:r>
              <a:rPr lang="en-US" dirty="0" smtClean="0"/>
              <a:t>is a collaboration between LBNL and </a:t>
            </a:r>
            <a:r>
              <a:rPr lang="en-US" dirty="0" smtClean="0"/>
              <a:t>Cornell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015"/>
            <a:ext cx="8229600" cy="48493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F497D"/>
                </a:solidFill>
              </a:rPr>
              <a:t>Accelerator Technology and Applied Physics Division @ LBNL:</a:t>
            </a:r>
            <a:endParaRPr lang="en-US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1F497D"/>
                </a:solidFill>
              </a:rPr>
              <a:t>		Thomas </a:t>
            </a:r>
            <a:r>
              <a:rPr lang="en-US" dirty="0" err="1" smtClean="0">
                <a:solidFill>
                  <a:srgbClr val="1F497D"/>
                </a:solidFill>
              </a:rPr>
              <a:t>Schenkel</a:t>
            </a:r>
            <a:r>
              <a:rPr lang="en-US" dirty="0" smtClean="0">
                <a:solidFill>
                  <a:srgbClr val="1F497D"/>
                </a:solidFill>
              </a:rPr>
              <a:t>, Peter </a:t>
            </a:r>
            <a:r>
              <a:rPr lang="en-US" dirty="0" err="1" smtClean="0">
                <a:solidFill>
                  <a:srgbClr val="1F497D"/>
                </a:solidFill>
              </a:rPr>
              <a:t>Seidl</a:t>
            </a:r>
            <a:r>
              <a:rPr lang="en-US" dirty="0" smtClean="0">
                <a:solidFill>
                  <a:srgbClr val="1F497D"/>
                </a:solidFill>
              </a:rPr>
              <a:t>, Qing </a:t>
            </a:r>
            <a:r>
              <a:rPr lang="en-US" dirty="0" err="1" smtClean="0">
                <a:solidFill>
                  <a:srgbClr val="1F497D"/>
                </a:solidFill>
              </a:rPr>
              <a:t>Ji</a:t>
            </a:r>
            <a:r>
              <a:rPr lang="en-US" dirty="0" smtClean="0">
                <a:solidFill>
                  <a:srgbClr val="1F497D"/>
                </a:solidFill>
              </a:rPr>
              <a:t>, Arun Persaud, Will Waldron</a:t>
            </a:r>
            <a:endParaRPr lang="en-US" dirty="0">
              <a:solidFill>
                <a:srgbClr val="1F497D"/>
              </a:solidFill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://ibt.lbl.gov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Sonicmems</a:t>
            </a:r>
            <a:r>
              <a:rPr lang="en-US" dirty="0" smtClean="0"/>
              <a:t> @ Cornell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Amit Lal (Co-PI), Serhan Ardanuc, Joseph Miller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://www.sonicmems.ece.cornell.edu/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017475" y="3882629"/>
            <a:ext cx="3560372" cy="1188720"/>
            <a:chOff x="1812994" y="3752264"/>
            <a:chExt cx="3840480" cy="1282241"/>
          </a:xfrm>
        </p:grpSpPr>
        <p:pic>
          <p:nvPicPr>
            <p:cNvPr id="10" name="Picture 9" descr="al274-profile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994" y="3752264"/>
              <a:ext cx="1280160" cy="1280160"/>
            </a:xfrm>
            <a:prstGeom prst="rect">
              <a:avLst/>
            </a:prstGeom>
          </p:spPr>
        </p:pic>
        <p:pic>
          <p:nvPicPr>
            <p:cNvPr id="11" name="Picture 10" descr="jo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3314" y="3754345"/>
              <a:ext cx="1280160" cy="1280160"/>
            </a:xfrm>
            <a:prstGeom prst="rect">
              <a:avLst/>
            </a:prstGeom>
          </p:spPr>
        </p:pic>
        <p:pic>
          <p:nvPicPr>
            <p:cNvPr id="12" name="Picture 11" descr="serhan2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3154" y="3752264"/>
              <a:ext cx="1280160" cy="128016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419325" y="1653141"/>
            <a:ext cx="4756672" cy="1188720"/>
            <a:chOff x="2822665" y="1656895"/>
            <a:chExt cx="4756672" cy="1188720"/>
          </a:xfrm>
        </p:grpSpPr>
        <p:pic>
          <p:nvPicPr>
            <p:cNvPr id="5" name="Picture 4" descr="PASeidl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873" y="1656895"/>
              <a:ext cx="970788" cy="1188720"/>
            </a:xfrm>
            <a:prstGeom prst="rect">
              <a:avLst/>
            </a:prstGeom>
          </p:spPr>
        </p:pic>
        <p:pic>
          <p:nvPicPr>
            <p:cNvPr id="6" name="Picture 5" descr="QingJi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661" y="1656895"/>
              <a:ext cx="891540" cy="1188720"/>
            </a:xfrm>
            <a:prstGeom prst="rect">
              <a:avLst/>
            </a:prstGeom>
          </p:spPr>
        </p:pic>
        <p:pic>
          <p:nvPicPr>
            <p:cNvPr id="7" name="Picture 6" descr="T_Schenkel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2665" y="1656895"/>
              <a:ext cx="1004208" cy="1184966"/>
            </a:xfrm>
            <a:prstGeom prst="rect">
              <a:avLst/>
            </a:prstGeom>
          </p:spPr>
        </p:pic>
        <p:pic>
          <p:nvPicPr>
            <p:cNvPr id="8" name="Picture 7" descr="ArunPersaud.jp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201" y="1656895"/>
              <a:ext cx="897147" cy="1188720"/>
            </a:xfrm>
            <a:prstGeom prst="rect">
              <a:avLst/>
            </a:prstGeom>
          </p:spPr>
        </p:pic>
        <p:pic>
          <p:nvPicPr>
            <p:cNvPr id="15" name="Picture 14" descr="WLWaldron_149x180y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349" y="1656895"/>
              <a:ext cx="992988" cy="1184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0996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MEMS </a:t>
            </a:r>
            <a:r>
              <a:rPr lang="en-US" dirty="0" smtClean="0"/>
              <a:t>based </a:t>
            </a:r>
            <a:r>
              <a:rPr lang="en-US" dirty="0"/>
              <a:t>i</a:t>
            </a:r>
            <a:r>
              <a:rPr lang="en-US" dirty="0" smtClean="0"/>
              <a:t>on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/>
              <a:t>d</a:t>
            </a:r>
            <a:r>
              <a:rPr lang="en-US" dirty="0" smtClean="0"/>
              <a:t>rivers </a:t>
            </a:r>
            <a:r>
              <a:rPr lang="en-US" dirty="0"/>
              <a:t>for </a:t>
            </a:r>
            <a:r>
              <a:rPr lang="en-US" dirty="0"/>
              <a:t>m</a:t>
            </a:r>
            <a:r>
              <a:rPr lang="en-US" dirty="0" smtClean="0"/>
              <a:t>agnetized </a:t>
            </a:r>
            <a:r>
              <a:rPr lang="en-US" dirty="0"/>
              <a:t>t</a:t>
            </a:r>
            <a:r>
              <a:rPr lang="en-US" dirty="0" smtClean="0"/>
              <a:t>arget </a:t>
            </a:r>
            <a:r>
              <a:rPr lang="en-US" dirty="0"/>
              <a:t>f</a:t>
            </a:r>
            <a:r>
              <a:rPr lang="en-US" dirty="0" smtClean="0"/>
              <a:t>usion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Content Placeholder 4" descr="meqalac-o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128" b="-32128"/>
          <a:stretch>
            <a:fillRect/>
          </a:stretch>
        </p:blipFill>
        <p:spPr>
          <a:xfrm>
            <a:off x="4112965" y="836846"/>
            <a:ext cx="4829175" cy="2655860"/>
          </a:xfrm>
          <a:prstGeom prst="rect">
            <a:avLst/>
          </a:prstGeom>
        </p:spPr>
      </p:pic>
      <p:pic>
        <p:nvPicPr>
          <p:cNvPr id="5" name="Picture 4" descr="ESQ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305" y="3740137"/>
            <a:ext cx="3861495" cy="1845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9926" y="2981437"/>
            <a:ext cx="2600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MEQALAC, </a:t>
            </a:r>
            <a:r>
              <a:rPr lang="en-US" sz="1400" dirty="0" err="1" smtClean="0">
                <a:solidFill>
                  <a:schemeClr val="tx2"/>
                </a:solidFill>
              </a:rPr>
              <a:t>Thomae</a:t>
            </a:r>
            <a:r>
              <a:rPr lang="en-US" sz="1400" dirty="0" smtClean="0">
                <a:solidFill>
                  <a:schemeClr val="tx2"/>
                </a:solidFill>
              </a:rPr>
              <a:t> et al., 1989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669" y="1396702"/>
            <a:ext cx="4169328" cy="42716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1F497D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+mn-lt"/>
              </a:rPr>
              <a:t>We aim </a:t>
            </a:r>
            <a:r>
              <a:rPr lang="en-US" sz="2000" dirty="0" smtClean="0">
                <a:latin typeface="+mn-lt"/>
              </a:rPr>
              <a:t>at a proof of concept with ~100 beamlets and </a:t>
            </a:r>
            <a:r>
              <a:rPr lang="en-US" sz="2000" dirty="0" smtClean="0">
                <a:latin typeface="+mn-lt"/>
              </a:rPr>
              <a:t>mA’s of ion currents at ~100 keV and at establishing a scaling path for MTF drivers</a:t>
            </a:r>
          </a:p>
          <a:p>
            <a:r>
              <a:rPr lang="en-US" sz="2000" dirty="0" smtClean="0">
                <a:latin typeface="+mn-lt"/>
              </a:rPr>
              <a:t>We envision that there will be many applications for this </a:t>
            </a:r>
            <a:r>
              <a:rPr lang="en-US" sz="2000" dirty="0" smtClean="0">
                <a:latin typeface="+mn-lt"/>
              </a:rPr>
              <a:t>technology</a:t>
            </a:r>
          </a:p>
        </p:txBody>
      </p:sp>
      <p:pic>
        <p:nvPicPr>
          <p:cNvPr id="8" name="Picture 7" descr="sphe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87" y="3993019"/>
            <a:ext cx="2215112" cy="21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1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MEQALAC concept from 1980s exploits the many beamlets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70517" y="1499723"/>
            <a:ext cx="7702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</a:t>
            </a:r>
            <a:r>
              <a:rPr lang="en-US" sz="2400" dirty="0" smtClean="0"/>
              <a:t>ultiple-</a:t>
            </a:r>
            <a:r>
              <a:rPr lang="en-US" sz="2400" b="1" dirty="0" smtClean="0"/>
              <a:t>E</a:t>
            </a:r>
            <a:r>
              <a:rPr lang="en-US" sz="2400" dirty="0" smtClean="0"/>
              <a:t>lectrostatic-</a:t>
            </a:r>
            <a:r>
              <a:rPr lang="en-US" sz="2400" b="1" dirty="0"/>
              <a:t>Q</a:t>
            </a:r>
            <a:r>
              <a:rPr lang="en-US" sz="2400" dirty="0" smtClean="0"/>
              <a:t>uadrupole-</a:t>
            </a:r>
            <a:r>
              <a:rPr lang="en-US" sz="2400" b="1" dirty="0" smtClean="0"/>
              <a:t>A</a:t>
            </a:r>
            <a:r>
              <a:rPr lang="en-US" sz="2400" dirty="0" smtClean="0"/>
              <a:t>rray </a:t>
            </a:r>
            <a:r>
              <a:rPr lang="en-US" sz="2400" b="1" dirty="0"/>
              <a:t>L</a:t>
            </a:r>
            <a:r>
              <a:rPr lang="en-US" sz="2400" dirty="0" smtClean="0"/>
              <a:t>inear </a:t>
            </a:r>
            <a:r>
              <a:rPr lang="en-US" sz="2400" b="1" dirty="0" smtClean="0"/>
              <a:t>Ac</a:t>
            </a:r>
            <a:r>
              <a:rPr lang="en-US" sz="2400" dirty="0" smtClean="0"/>
              <a:t>celerator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219" y="5129482"/>
            <a:ext cx="8468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1980 Dimensions: ~ 1cm beam aperture, Quads length : ~cm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81295" y="5832431"/>
            <a:ext cx="5558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Thomae </a:t>
            </a:r>
            <a:r>
              <a:rPr lang="en-US" i="1" dirty="0" smtClean="0">
                <a:solidFill>
                  <a:schemeClr val="tx2"/>
                </a:solidFill>
                <a:latin typeface="+mj-lt"/>
              </a:rPr>
              <a:t>et al.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, Mat. Science &amp; Eng., B2, 231 (1989)</a:t>
            </a:r>
          </a:p>
        </p:txBody>
      </p:sp>
      <p:pic>
        <p:nvPicPr>
          <p:cNvPr id="8" name="Picture 7" descr="meqalac-o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6" y="1961388"/>
            <a:ext cx="8766536" cy="29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10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pace charge limits can be beaten by dividing the beam </a:t>
            </a:r>
            <a:br>
              <a:rPr lang="en-US" dirty="0" smtClean="0"/>
            </a:br>
            <a:r>
              <a:rPr lang="en-US" dirty="0" smtClean="0"/>
              <a:t>into many beamlets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791" y="1174590"/>
            <a:ext cx="8487009" cy="45749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Transport of very intense ion beams is strongly affected by space charge forces that can lead to beam divergence</a:t>
            </a:r>
          </a:p>
          <a:p>
            <a:endParaRPr lang="en-US" dirty="0" smtClean="0"/>
          </a:p>
          <a:p>
            <a:r>
              <a:rPr lang="en-US" dirty="0" smtClean="0"/>
              <a:t>6D – phase space density  ~ f </a:t>
            </a:r>
            <a:r>
              <a:rPr lang="en-US" baseline="30000" dirty="0" smtClean="0"/>
              <a:t>2</a:t>
            </a:r>
            <a:r>
              <a:rPr lang="en-US" dirty="0" smtClean="0"/>
              <a:t>/β</a:t>
            </a:r>
            <a:r>
              <a:rPr lang="en-US" baseline="30000" dirty="0" smtClean="0"/>
              <a:t>3</a:t>
            </a:r>
            <a:r>
              <a:rPr lang="en-US" dirty="0" smtClean="0"/>
              <a:t> A/Z (f=frequency, β=velocity)</a:t>
            </a:r>
          </a:p>
          <a:p>
            <a:r>
              <a:rPr lang="en-US" dirty="0" smtClean="0"/>
              <a:t>Max current (long.) for quadrupole focusing ~ (β γ)</a:t>
            </a:r>
            <a:r>
              <a:rPr lang="en-US" baseline="30000" dirty="0" smtClean="0"/>
              <a:t>3</a:t>
            </a:r>
            <a:r>
              <a:rPr lang="en-US" dirty="0" smtClean="0"/>
              <a:t> A/Z</a:t>
            </a:r>
          </a:p>
          <a:p>
            <a:r>
              <a:rPr lang="en-US" dirty="0" smtClean="0"/>
              <a:t>Max current (trans.) for quadrupole focusing ~ β</a:t>
            </a:r>
            <a:r>
              <a:rPr lang="en-US" baseline="30000" dirty="0" smtClean="0"/>
              <a:t>2</a:t>
            </a:r>
            <a:r>
              <a:rPr lang="en-US" dirty="0" smtClean="0"/>
              <a:t> E/f</a:t>
            </a:r>
          </a:p>
          <a:p>
            <a:r>
              <a:rPr lang="en-US" dirty="0" smtClean="0"/>
              <a:t>Current not depending on beam parameters (e.g. bore size)</a:t>
            </a:r>
          </a:p>
          <a:p>
            <a:endParaRPr lang="en-US" dirty="0"/>
          </a:p>
          <a:p>
            <a:r>
              <a:rPr lang="en-US" dirty="0" smtClean="0"/>
              <a:t>To get bright beams, start with low β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smtClean="0"/>
              <a:t> low current</a:t>
            </a:r>
          </a:p>
          <a:p>
            <a:r>
              <a:rPr lang="en-US" dirty="0" smtClean="0"/>
              <a:t>Electrostatic quadrupoles can be scaled down (no dependency on bore diameter)</a:t>
            </a:r>
          </a:p>
          <a:p>
            <a:r>
              <a:rPr lang="en-US" dirty="0" smtClean="0"/>
              <a:t>Use many, smaller-diameter beamlets to get desired 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5393" y="5749545"/>
            <a:ext cx="3253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Maschke, BNL-51022 (1979)</a:t>
            </a:r>
          </a:p>
        </p:txBody>
      </p:sp>
    </p:spTree>
    <p:extLst>
      <p:ext uri="{BB962C8B-B14F-4D97-AF65-F5344CB8AC3E}">
        <p14:creationId xmlns:p14="http://schemas.microsoft.com/office/powerpoint/2010/main" val="293861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design consist of a lattice of ESQs and RF accelerator sections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11798" y="2000361"/>
            <a:ext cx="5848691" cy="1714546"/>
            <a:chOff x="1234374" y="11005078"/>
            <a:chExt cx="5540185" cy="1624107"/>
          </a:xfrm>
        </p:grpSpPr>
        <p:sp>
          <p:nvSpPr>
            <p:cNvPr id="6" name="Rectangle 5"/>
            <p:cNvSpPr/>
            <p:nvPr/>
          </p:nvSpPr>
          <p:spPr>
            <a:xfrm>
              <a:off x="1234374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89775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45176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00577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55978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11379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66780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22181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77582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32983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788384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43785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499186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4587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09988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565383" y="11005078"/>
              <a:ext cx="209176" cy="10052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3429" y="12191872"/>
              <a:ext cx="685551" cy="43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j-lt"/>
                </a:rPr>
                <a:t>ESQ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48759" y="12170258"/>
              <a:ext cx="510312" cy="437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RF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1642" y="1794260"/>
            <a:ext cx="1184639" cy="1458980"/>
            <a:chOff x="1228361" y="1794260"/>
            <a:chExt cx="1184639" cy="1458980"/>
          </a:xfrm>
        </p:grpSpPr>
        <p:sp>
          <p:nvSpPr>
            <p:cNvPr id="25" name="Rectangle 24"/>
            <p:cNvSpPr/>
            <p:nvPr/>
          </p:nvSpPr>
          <p:spPr>
            <a:xfrm>
              <a:off x="1228361" y="1794260"/>
              <a:ext cx="1184639" cy="145898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228361" y="2041669"/>
              <a:ext cx="11846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+mj-lt"/>
                </a:rPr>
                <a:t>Plasma</a:t>
              </a:r>
            </a:p>
            <a:p>
              <a:r>
                <a:rPr lang="en-US" sz="2400" dirty="0" smtClean="0">
                  <a:solidFill>
                    <a:schemeClr val="tx2"/>
                  </a:solidFill>
                  <a:latin typeface="+mj-lt"/>
                </a:rPr>
                <a:t>Source</a:t>
              </a:r>
            </a:p>
          </p:txBody>
        </p:sp>
      </p:grpSp>
      <p:sp>
        <p:nvSpPr>
          <p:cNvPr id="27" name="Trapezoid 26"/>
          <p:cNvSpPr/>
          <p:nvPr/>
        </p:nvSpPr>
        <p:spPr>
          <a:xfrm rot="5400000">
            <a:off x="1490394" y="2032468"/>
            <a:ext cx="1436162" cy="959747"/>
          </a:xfrm>
          <a:prstGeom prst="trapezoi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576281" y="2041669"/>
            <a:ext cx="1409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Matching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section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1642" y="3799142"/>
            <a:ext cx="8368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A matching section will guide the beam from a plasma source into a lattice structure.</a:t>
            </a:r>
          </a:p>
          <a:p>
            <a:endParaRPr lang="en-US" sz="2400" dirty="0">
              <a:solidFill>
                <a:schemeClr val="tx2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Goals: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Show transport and acceleration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Show scalability</a:t>
            </a:r>
            <a:endParaRPr lang="en-US" sz="2400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8546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of electrostatic quadrupoles can be produced in silicon wafers with unit cells of the order of 1 mm</a:t>
            </a:r>
            <a:endParaRPr lang="en-US" dirty="0"/>
          </a:p>
        </p:txBody>
      </p:sp>
      <p:pic>
        <p:nvPicPr>
          <p:cNvPr id="5" name="Content Placeholder 4" descr="ESQ1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10" b="-5018"/>
          <a:stretch/>
        </p:blipFill>
        <p:spPr>
          <a:xfrm>
            <a:off x="428659" y="1357035"/>
            <a:ext cx="8229600" cy="22594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ESQ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52" y="3616492"/>
            <a:ext cx="4994356" cy="23875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9005" y="3707892"/>
            <a:ext cx="1447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4291220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TAP Blue Footer">
  <a:themeElements>
    <a:clrScheme name="ATAP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chemeClr val="tx2"/>
            </a:solidFill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10442</TotalTime>
  <Words>2366</Words>
  <Application>Microsoft Macintosh PowerPoint</Application>
  <PresentationFormat>On-screen Show (4:3)</PresentationFormat>
  <Paragraphs>347</Paragraphs>
  <Slides>29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ATAP Blue Footer</vt:lpstr>
      <vt:lpstr>ATAP No Footer</vt:lpstr>
      <vt:lpstr>Graph</vt:lpstr>
      <vt:lpstr>High Current, High Intensity Beams  &amp;  New Accelerator Concepts at Berkeley Lab</vt:lpstr>
      <vt:lpstr>Outline</vt:lpstr>
      <vt:lpstr>Novel Accelerator Concept for Fusion Experiments funded by ALPHA project at ARPA-E</vt:lpstr>
      <vt:lpstr>Projects is a collaboration between LBNL and Cornell</vt:lpstr>
      <vt:lpstr>MEMS based ion beam drivers for magnetized target fusion</vt:lpstr>
      <vt:lpstr>MEQALAC concept from 1980s exploits the many beamlets idea</vt:lpstr>
      <vt:lpstr>Space charge limits can be beaten by dividing the beam  into many beamlets</vt:lpstr>
      <vt:lpstr>Basic design consist of a lattice of ESQs and RF accelerator sections</vt:lpstr>
      <vt:lpstr>Arrays of electrostatic quadrupoles can be produced in silicon wafers with unit cells of the order of 1 mm</vt:lpstr>
      <vt:lpstr>Current design phase relies on simulations and initial experiments using single test structures </vt:lpstr>
      <vt:lpstr>Particle-in-Cell simulations give more details:  full 6D phase-space</vt:lpstr>
      <vt:lpstr>Multicusp plasma ion source with multigrid extraction for uniform plasma extraction over several cm</vt:lpstr>
      <vt:lpstr>Current levels achieved with multi-grid plasma source</vt:lpstr>
      <vt:lpstr>Exciting opportunity with applications outside of fusion drivers</vt:lpstr>
      <vt:lpstr>Outline</vt:lpstr>
      <vt:lpstr>The Neutralized Drift Compression Experiment II</vt:lpstr>
      <vt:lpstr>The Neutralized Drift Compression Experiment II</vt:lpstr>
      <vt:lpstr>Short, intense ion pulses for current science drivers</vt:lpstr>
      <vt:lpstr>Two-stream instability of an ion beam propagating in background plasma predicted</vt:lpstr>
      <vt:lpstr>PowerPoint Presentation</vt:lpstr>
      <vt:lpstr>Opportunity to probe materials response to ionizing radiation (t, l), e.g., channeling of ions in crystals</vt:lpstr>
      <vt:lpstr>Towards pump-probe experiments of defect dynamics in solids with short ion beam pulses</vt:lpstr>
      <vt:lpstr>With pulsed ion beams we can access extreme chemistry, the materials physics of radiation and warm dense matter research</vt:lpstr>
      <vt:lpstr>NDCX-II allows for uniform heating of materials</vt:lpstr>
      <vt:lpstr>Diagnostics include fiber coupled streak spectrometer (~10 ps), II-CCD. Considering laser or x-ray probes.</vt:lpstr>
      <vt:lpstr>PowerPoint Presentation</vt:lpstr>
      <vt:lpstr>PowerPoint Presentation</vt:lpstr>
      <vt:lpstr>PowerPoint Presentation</vt:lpstr>
      <vt:lpstr>Outlook &amp; Summary</vt:lpstr>
    </vt:vector>
  </TitlesOfParts>
  <Company>Lawrence Berkekley Nationl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Arun</cp:lastModifiedBy>
  <cp:revision>41</cp:revision>
  <cp:lastPrinted>2015-11-12T02:13:44Z</cp:lastPrinted>
  <dcterms:created xsi:type="dcterms:W3CDTF">2015-07-10T17:44:33Z</dcterms:created>
  <dcterms:modified xsi:type="dcterms:W3CDTF">2015-11-12T02:20:38Z</dcterms:modified>
</cp:coreProperties>
</file>