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57" r:id="rId2"/>
    <p:sldId id="376" r:id="rId3"/>
    <p:sldId id="395" r:id="rId4"/>
    <p:sldId id="396" r:id="rId5"/>
    <p:sldId id="377" r:id="rId6"/>
    <p:sldId id="378" r:id="rId7"/>
    <p:sldId id="397" r:id="rId8"/>
    <p:sldId id="398" r:id="rId9"/>
    <p:sldId id="405" r:id="rId10"/>
    <p:sldId id="404" r:id="rId11"/>
    <p:sldId id="386" r:id="rId12"/>
    <p:sldId id="380" r:id="rId13"/>
    <p:sldId id="387" r:id="rId14"/>
    <p:sldId id="390" r:id="rId15"/>
    <p:sldId id="403" r:id="rId16"/>
    <p:sldId id="385" r:id="rId17"/>
    <p:sldId id="401" r:id="rId18"/>
    <p:sldId id="402" r:id="rId19"/>
    <p:sldId id="355" r:id="rId20"/>
    <p:sldId id="399" r:id="rId21"/>
    <p:sldId id="393" r:id="rId22"/>
    <p:sldId id="36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E0EB"/>
    <a:srgbClr val="A5E3E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8086" autoAdjust="0"/>
  </p:normalViewPr>
  <p:slideViewPr>
    <p:cSldViewPr>
      <p:cViewPr>
        <p:scale>
          <a:sx n="70" d="100"/>
          <a:sy n="70" d="100"/>
        </p:scale>
        <p:origin x="-1155" y="-1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1C8C0-9054-42A4-928F-4DCF2887FD71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BC81D-C325-4BFC-BA9F-B180A6C1D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00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3"/>
          <p:cNvPicPr>
            <a:picLocks noChangeAspect="1"/>
          </p:cNvPicPr>
          <p:nvPr userDrawn="1"/>
        </p:nvPicPr>
        <p:blipFill rotWithShape="1">
          <a:blip r:embed="rId13" cstate="print"/>
          <a:srcRect l="48178"/>
          <a:stretch/>
        </p:blipFill>
        <p:spPr bwMode="auto">
          <a:xfrm>
            <a:off x="0" y="3200400"/>
            <a:ext cx="9144000" cy="363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6324600" y="5943600"/>
            <a:ext cx="2528457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52" y="6096000"/>
            <a:ext cx="3803648" cy="7169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" y="5287819"/>
            <a:ext cx="1226344" cy="1189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6D403FF-F791-4F02-888F-5E7F8D3E4B23" descr="FA173DC0-50D9-4234-9378-8904AFB3FD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88" y="1295400"/>
            <a:ext cx="5460516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52400"/>
            <a:ext cx="8915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Bright, pulsed beams of laser-driven ions and neutrons for science and industry</a:t>
            </a:r>
          </a:p>
          <a:p>
            <a:pPr algn="ctr"/>
            <a:endParaRPr lang="en-GB" sz="4000" b="1" dirty="0"/>
          </a:p>
          <a:p>
            <a:pPr algn="ctr"/>
            <a:endParaRPr lang="en-GB" sz="4000" b="1" dirty="0" smtClean="0"/>
          </a:p>
          <a:p>
            <a:pPr algn="ctr"/>
            <a:endParaRPr lang="en-GB" sz="4000" b="1" dirty="0"/>
          </a:p>
          <a:p>
            <a:pPr algn="ctr"/>
            <a:endParaRPr lang="en-GB" sz="2800" b="1" dirty="0" smtClean="0"/>
          </a:p>
          <a:p>
            <a:pPr algn="ctr"/>
            <a:endParaRPr lang="en-GB" sz="2800" b="1" dirty="0" smtClean="0"/>
          </a:p>
          <a:p>
            <a:pPr algn="ctr"/>
            <a:endParaRPr lang="en-GB" sz="2800" b="1" dirty="0"/>
          </a:p>
          <a:p>
            <a:pPr algn="ctr"/>
            <a:r>
              <a:rPr lang="en-GB" sz="2800" b="1" dirty="0" smtClean="0"/>
              <a:t>Ceri. M. Brenner </a:t>
            </a:r>
            <a:r>
              <a:rPr lang="en-GB" sz="2800" b="1" i="1" dirty="0" smtClean="0"/>
              <a:t>et al, </a:t>
            </a:r>
            <a:r>
              <a:rPr lang="en-GB" sz="2800" b="1" dirty="0" smtClean="0"/>
              <a:t>PASI 2015, Fermi Lab</a:t>
            </a:r>
            <a:endParaRPr lang="en-GB" sz="2800" b="1" i="1" dirty="0" smtClean="0"/>
          </a:p>
          <a:p>
            <a:pPr algn="ctr"/>
            <a:endParaRPr lang="en-GB" sz="2800" dirty="0"/>
          </a:p>
          <a:p>
            <a:pPr algn="ctr"/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0" b="24371"/>
          <a:stretch/>
        </p:blipFill>
        <p:spPr>
          <a:xfrm>
            <a:off x="1295400" y="5334000"/>
            <a:ext cx="2209800" cy="114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40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00200" y="5105400"/>
            <a:ext cx="75438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667000" y="152400"/>
            <a:ext cx="3616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UK and US research groups</a:t>
            </a:r>
            <a:endParaRPr lang="en-GB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87630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ASAIL</a:t>
            </a:r>
          </a:p>
          <a:p>
            <a:r>
              <a:rPr lang="en-GB" sz="2400" dirty="0" smtClean="0"/>
              <a:t>Queen’s University Belfast, University of Strathclyde, Central Laser Facility RAL, </a:t>
            </a:r>
            <a:r>
              <a:rPr lang="en-GB" sz="2400" dirty="0" smtClean="0"/>
              <a:t>Imperial College London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JAI</a:t>
            </a:r>
          </a:p>
          <a:p>
            <a:r>
              <a:rPr lang="en-GB" sz="2400" dirty="0" smtClean="0"/>
              <a:t>University of Oxford, Imperial College London, Royal Holloway</a:t>
            </a:r>
          </a:p>
          <a:p>
            <a:endParaRPr lang="en-GB" sz="2400" dirty="0"/>
          </a:p>
          <a:p>
            <a:r>
              <a:rPr lang="en-GB" sz="2400" dirty="0" smtClean="0"/>
              <a:t>US groups</a:t>
            </a:r>
          </a:p>
          <a:p>
            <a:r>
              <a:rPr lang="en-GB" sz="2400" dirty="0" smtClean="0"/>
              <a:t>Uni. Rochester, Uni. Michigan, LLNL, BNL, SLAC, UCLA, Ohio State, Uni. Texas, Los </a:t>
            </a:r>
            <a:r>
              <a:rPr lang="en-GB" sz="2400" dirty="0" smtClean="0"/>
              <a:t>Alamos, LBNL</a:t>
            </a:r>
            <a:endParaRPr lang="en-GB" sz="2400" dirty="0" smtClean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60" y="5492751"/>
            <a:ext cx="2030240" cy="755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31" y="5105400"/>
            <a:ext cx="1449669" cy="1449669"/>
          </a:xfrm>
          <a:prstGeom prst="rect">
            <a:avLst/>
          </a:prstGeom>
        </p:spPr>
      </p:pic>
      <p:pic>
        <p:nvPicPr>
          <p:cNvPr id="6" name="Picture 4" descr="C:\Users\duf60198\Desktop\361px-Imperial_College_Londo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90" y="5548324"/>
            <a:ext cx="2142510" cy="56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8194" y="228600"/>
            <a:ext cx="582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Optical control: </a:t>
            </a:r>
            <a:r>
              <a:rPr lang="en-GB" sz="2800" b="1" i="1" dirty="0" err="1"/>
              <a:t>E</a:t>
            </a:r>
            <a:r>
              <a:rPr lang="en-GB" sz="2800" b="1" i="1" baseline="-25000" dirty="0" err="1"/>
              <a:t>P</a:t>
            </a:r>
            <a:r>
              <a:rPr lang="en-GB" sz="2800" b="1" baseline="-25000" dirty="0" err="1"/>
              <a:t>max</a:t>
            </a:r>
            <a:r>
              <a:rPr lang="en-GB" sz="2800" b="1" baseline="-25000" dirty="0"/>
              <a:t> </a:t>
            </a:r>
            <a:r>
              <a:rPr lang="en-GB" sz="2800" b="1" dirty="0" smtClean="0"/>
              <a:t>vs laser spot size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270666"/>
            <a:ext cx="4191000" cy="4089067"/>
            <a:chOff x="4800600" y="1284402"/>
            <a:chExt cx="4191000" cy="4089067"/>
          </a:xfrm>
        </p:grpSpPr>
        <p:sp>
          <p:nvSpPr>
            <p:cNvPr id="4" name="TextBox 3"/>
            <p:cNvSpPr txBox="1"/>
            <p:nvPr/>
          </p:nvSpPr>
          <p:spPr>
            <a:xfrm>
              <a:off x="4800600" y="4727138"/>
              <a:ext cx="419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C. M. Brenner </a:t>
              </a:r>
              <a:r>
                <a:rPr lang="en-GB" i="1" dirty="0" smtClean="0"/>
                <a:t>et al</a:t>
              </a:r>
              <a:r>
                <a:rPr lang="en-GB" dirty="0" smtClean="0"/>
                <a:t>, Laser and Particle Beams, </a:t>
              </a:r>
              <a:r>
                <a:rPr lang="en-GB" b="1" dirty="0" smtClean="0"/>
                <a:t>29</a:t>
              </a:r>
              <a:r>
                <a:rPr lang="en-GB" dirty="0" smtClean="0"/>
                <a:t>, 345-351, (2011)</a:t>
              </a:r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9"/>
            <a:stretch/>
          </p:blipFill>
          <p:spPr bwMode="auto">
            <a:xfrm>
              <a:off x="4800600" y="1284402"/>
              <a:ext cx="4191000" cy="3357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603845" y="1258669"/>
            <a:ext cx="4385956" cy="4075331"/>
            <a:chOff x="142426" y="1295400"/>
            <a:chExt cx="4385956" cy="40753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26" y="1295400"/>
              <a:ext cx="4379131" cy="33464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2426" y="4724400"/>
              <a:ext cx="4385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C. M. Brenner</a:t>
              </a:r>
              <a:r>
                <a:rPr lang="en-GB" dirty="0"/>
                <a:t> </a:t>
              </a:r>
              <a:r>
                <a:rPr lang="en-GB" i="1" dirty="0" smtClean="0"/>
                <a:t>et al</a:t>
              </a:r>
              <a:r>
                <a:rPr lang="en-GB" dirty="0" smtClean="0"/>
                <a:t>, Plasma Physics Controlled Fusion, </a:t>
              </a:r>
              <a:r>
                <a:rPr lang="en-GB" b="1" dirty="0" smtClean="0"/>
                <a:t>56</a:t>
              </a:r>
              <a:r>
                <a:rPr lang="en-GB" dirty="0" smtClean="0"/>
                <a:t>, 084003, (2014)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30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014" y="228600"/>
            <a:ext cx="8060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Optical control: proton number vs laser pulse energy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69" y="1143000"/>
            <a:ext cx="4180931" cy="3105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0777" y="4248834"/>
            <a:ext cx="446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C. M. Brenner </a:t>
            </a:r>
            <a:r>
              <a:rPr lang="en-GB" i="1" dirty="0" smtClean="0"/>
              <a:t>et al</a:t>
            </a:r>
            <a:r>
              <a:rPr lang="en-GB" dirty="0" smtClean="0"/>
              <a:t>, Laser and Particle Beams, </a:t>
            </a:r>
            <a:r>
              <a:rPr lang="en-GB" b="1" dirty="0" smtClean="0"/>
              <a:t>29</a:t>
            </a:r>
            <a:r>
              <a:rPr lang="en-GB" dirty="0" smtClean="0"/>
              <a:t>, 345-351, (2011)</a:t>
            </a:r>
          </a:p>
          <a:p>
            <a:pPr algn="ctr"/>
            <a:r>
              <a:rPr lang="en-GB" dirty="0"/>
              <a:t>4</a:t>
            </a:r>
            <a:r>
              <a:rPr lang="en-GB" dirty="0" smtClean="0"/>
              <a:t>0 fs, 25 nm CH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0"/>
          <a:stretch/>
        </p:blipFill>
        <p:spPr>
          <a:xfrm>
            <a:off x="413077" y="1154927"/>
            <a:ext cx="4087470" cy="3093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177" y="4267200"/>
            <a:ext cx="4463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L. Robson </a:t>
            </a:r>
            <a:r>
              <a:rPr lang="en-GB" i="1" dirty="0" smtClean="0"/>
              <a:t>et al</a:t>
            </a:r>
            <a:r>
              <a:rPr lang="en-GB" dirty="0" smtClean="0"/>
              <a:t>, Nature, </a:t>
            </a:r>
            <a:r>
              <a:rPr lang="en-GB" b="1" dirty="0"/>
              <a:t>3</a:t>
            </a:r>
            <a:r>
              <a:rPr lang="en-GB" dirty="0" smtClean="0"/>
              <a:t>, 58-62, (2007)</a:t>
            </a:r>
          </a:p>
          <a:p>
            <a:pPr algn="ctr"/>
            <a:r>
              <a:rPr lang="en-GB" dirty="0" smtClean="0"/>
              <a:t>1 </a:t>
            </a:r>
            <a:r>
              <a:rPr lang="en-GB" dirty="0" err="1" smtClean="0"/>
              <a:t>ps</a:t>
            </a:r>
            <a:r>
              <a:rPr lang="en-GB" dirty="0" smtClean="0"/>
              <a:t>, 10-25 </a:t>
            </a:r>
            <a:r>
              <a:rPr lang="en-GB" i="1" dirty="0"/>
              <a:t>µ</a:t>
            </a:r>
            <a:r>
              <a:rPr lang="en-GB" dirty="0" smtClean="0"/>
              <a:t>m Al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01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5935" y="228600"/>
            <a:ext cx="7384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Optical enhancement: double pulse acceleration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b="7401"/>
          <a:stretch/>
        </p:blipFill>
        <p:spPr bwMode="auto">
          <a:xfrm>
            <a:off x="1043608" y="1307952"/>
            <a:ext cx="7373938" cy="343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/>
          <p:cNvSpPr>
            <a:spLocks/>
          </p:cNvSpPr>
          <p:nvPr/>
        </p:nvSpPr>
        <p:spPr bwMode="auto">
          <a:xfrm rot="1259505">
            <a:off x="2233196" y="2043742"/>
            <a:ext cx="431800" cy="676275"/>
          </a:xfrm>
          <a:custGeom>
            <a:avLst/>
            <a:gdLst>
              <a:gd name="T0" fmla="*/ 0 w 363"/>
              <a:gd name="T1" fmla="*/ 113 h 970"/>
              <a:gd name="T2" fmla="*/ 19 w 363"/>
              <a:gd name="T3" fmla="*/ 108 h 970"/>
              <a:gd name="T4" fmla="*/ 23 w 363"/>
              <a:gd name="T5" fmla="*/ 93 h 970"/>
              <a:gd name="T6" fmla="*/ 31 w 363"/>
              <a:gd name="T7" fmla="*/ 159 h 970"/>
              <a:gd name="T8" fmla="*/ 40 w 363"/>
              <a:gd name="T9" fmla="*/ 67 h 970"/>
              <a:gd name="T10" fmla="*/ 51 w 363"/>
              <a:gd name="T11" fmla="*/ 166 h 970"/>
              <a:gd name="T12" fmla="*/ 59 w 363"/>
              <a:gd name="T13" fmla="*/ 37 h 970"/>
              <a:gd name="T14" fmla="*/ 68 w 363"/>
              <a:gd name="T15" fmla="*/ 180 h 970"/>
              <a:gd name="T16" fmla="*/ 78 w 363"/>
              <a:gd name="T17" fmla="*/ 0 h 970"/>
              <a:gd name="T18" fmla="*/ 87 w 363"/>
              <a:gd name="T19" fmla="*/ 181 h 970"/>
              <a:gd name="T20" fmla="*/ 95 w 363"/>
              <a:gd name="T21" fmla="*/ 33 h 970"/>
              <a:gd name="T22" fmla="*/ 106 w 363"/>
              <a:gd name="T23" fmla="*/ 160 h 970"/>
              <a:gd name="T24" fmla="*/ 112 w 363"/>
              <a:gd name="T25" fmla="*/ 71 h 970"/>
              <a:gd name="T26" fmla="*/ 123 w 363"/>
              <a:gd name="T27" fmla="*/ 138 h 970"/>
              <a:gd name="T28" fmla="*/ 130 w 363"/>
              <a:gd name="T29" fmla="*/ 101 h 970"/>
              <a:gd name="T30" fmla="*/ 134 w 363"/>
              <a:gd name="T31" fmla="*/ 111 h 970"/>
              <a:gd name="T32" fmla="*/ 204 w 363"/>
              <a:gd name="T33" fmla="*/ 112 h 97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3"/>
              <a:gd name="T52" fmla="*/ 0 h 970"/>
              <a:gd name="T53" fmla="*/ 363 w 363"/>
              <a:gd name="T54" fmla="*/ 970 h 97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3" h="970">
                <a:moveTo>
                  <a:pt x="0" y="585"/>
                </a:moveTo>
                <a:cubicBezTo>
                  <a:pt x="6" y="581"/>
                  <a:pt x="26" y="579"/>
                  <a:pt x="33" y="562"/>
                </a:cubicBezTo>
                <a:cubicBezTo>
                  <a:pt x="40" y="545"/>
                  <a:pt x="38" y="437"/>
                  <a:pt x="42" y="481"/>
                </a:cubicBezTo>
                <a:cubicBezTo>
                  <a:pt x="45" y="524"/>
                  <a:pt x="51" y="846"/>
                  <a:pt x="56" y="824"/>
                </a:cubicBezTo>
                <a:cubicBezTo>
                  <a:pt x="61" y="801"/>
                  <a:pt x="66" y="340"/>
                  <a:pt x="72" y="346"/>
                </a:cubicBezTo>
                <a:cubicBezTo>
                  <a:pt x="78" y="351"/>
                  <a:pt x="86" y="885"/>
                  <a:pt x="91" y="860"/>
                </a:cubicBezTo>
                <a:cubicBezTo>
                  <a:pt x="96" y="835"/>
                  <a:pt x="99" y="180"/>
                  <a:pt x="105" y="192"/>
                </a:cubicBezTo>
                <a:cubicBezTo>
                  <a:pt x="110" y="204"/>
                  <a:pt x="116" y="964"/>
                  <a:pt x="122" y="932"/>
                </a:cubicBezTo>
                <a:cubicBezTo>
                  <a:pt x="128" y="900"/>
                  <a:pt x="133" y="0"/>
                  <a:pt x="139" y="1"/>
                </a:cubicBezTo>
                <a:cubicBezTo>
                  <a:pt x="144" y="3"/>
                  <a:pt x="150" y="913"/>
                  <a:pt x="155" y="941"/>
                </a:cubicBezTo>
                <a:cubicBezTo>
                  <a:pt x="160" y="970"/>
                  <a:pt x="163" y="192"/>
                  <a:pt x="169" y="174"/>
                </a:cubicBezTo>
                <a:cubicBezTo>
                  <a:pt x="174" y="155"/>
                  <a:pt x="182" y="796"/>
                  <a:pt x="188" y="828"/>
                </a:cubicBezTo>
                <a:cubicBezTo>
                  <a:pt x="193" y="861"/>
                  <a:pt x="195" y="386"/>
                  <a:pt x="200" y="368"/>
                </a:cubicBezTo>
                <a:cubicBezTo>
                  <a:pt x="205" y="349"/>
                  <a:pt x="214" y="690"/>
                  <a:pt x="219" y="715"/>
                </a:cubicBezTo>
                <a:cubicBezTo>
                  <a:pt x="224" y="742"/>
                  <a:pt x="228" y="549"/>
                  <a:pt x="232" y="526"/>
                </a:cubicBezTo>
                <a:cubicBezTo>
                  <a:pt x="235" y="502"/>
                  <a:pt x="217" y="566"/>
                  <a:pt x="239" y="575"/>
                </a:cubicBezTo>
                <a:cubicBezTo>
                  <a:pt x="261" y="584"/>
                  <a:pt x="337" y="580"/>
                  <a:pt x="363" y="581"/>
                </a:cubicBezTo>
              </a:path>
            </a:pathLst>
          </a:custGeom>
          <a:noFill/>
          <a:ln w="127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70"/>
          <p:cNvSpPr>
            <a:spLocks/>
          </p:cNvSpPr>
          <p:nvPr/>
        </p:nvSpPr>
        <p:spPr bwMode="auto">
          <a:xfrm rot="1259505">
            <a:off x="4617426" y="1378032"/>
            <a:ext cx="576263" cy="1539875"/>
          </a:xfrm>
          <a:custGeom>
            <a:avLst/>
            <a:gdLst>
              <a:gd name="T0" fmla="*/ 0 w 363"/>
              <a:gd name="T1" fmla="*/ 585 h 970"/>
              <a:gd name="T2" fmla="*/ 33 w 363"/>
              <a:gd name="T3" fmla="*/ 562 h 970"/>
              <a:gd name="T4" fmla="*/ 42 w 363"/>
              <a:gd name="T5" fmla="*/ 481 h 970"/>
              <a:gd name="T6" fmla="*/ 56 w 363"/>
              <a:gd name="T7" fmla="*/ 824 h 970"/>
              <a:gd name="T8" fmla="*/ 72 w 363"/>
              <a:gd name="T9" fmla="*/ 346 h 970"/>
              <a:gd name="T10" fmla="*/ 91 w 363"/>
              <a:gd name="T11" fmla="*/ 860 h 970"/>
              <a:gd name="T12" fmla="*/ 105 w 363"/>
              <a:gd name="T13" fmla="*/ 192 h 970"/>
              <a:gd name="T14" fmla="*/ 122 w 363"/>
              <a:gd name="T15" fmla="*/ 932 h 970"/>
              <a:gd name="T16" fmla="*/ 139 w 363"/>
              <a:gd name="T17" fmla="*/ 1 h 970"/>
              <a:gd name="T18" fmla="*/ 155 w 363"/>
              <a:gd name="T19" fmla="*/ 941 h 970"/>
              <a:gd name="T20" fmla="*/ 169 w 363"/>
              <a:gd name="T21" fmla="*/ 174 h 970"/>
              <a:gd name="T22" fmla="*/ 188 w 363"/>
              <a:gd name="T23" fmla="*/ 828 h 970"/>
              <a:gd name="T24" fmla="*/ 200 w 363"/>
              <a:gd name="T25" fmla="*/ 368 h 970"/>
              <a:gd name="T26" fmla="*/ 219 w 363"/>
              <a:gd name="T27" fmla="*/ 715 h 970"/>
              <a:gd name="T28" fmla="*/ 232 w 363"/>
              <a:gd name="T29" fmla="*/ 526 h 970"/>
              <a:gd name="T30" fmla="*/ 239 w 363"/>
              <a:gd name="T31" fmla="*/ 575 h 970"/>
              <a:gd name="T32" fmla="*/ 363 w 363"/>
              <a:gd name="T33" fmla="*/ 581 h 97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3"/>
              <a:gd name="T52" fmla="*/ 0 h 970"/>
              <a:gd name="T53" fmla="*/ 363 w 363"/>
              <a:gd name="T54" fmla="*/ 970 h 97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3" h="970">
                <a:moveTo>
                  <a:pt x="0" y="585"/>
                </a:moveTo>
                <a:cubicBezTo>
                  <a:pt x="6" y="581"/>
                  <a:pt x="26" y="579"/>
                  <a:pt x="33" y="562"/>
                </a:cubicBezTo>
                <a:cubicBezTo>
                  <a:pt x="40" y="545"/>
                  <a:pt x="38" y="437"/>
                  <a:pt x="42" y="481"/>
                </a:cubicBezTo>
                <a:cubicBezTo>
                  <a:pt x="45" y="524"/>
                  <a:pt x="51" y="846"/>
                  <a:pt x="56" y="824"/>
                </a:cubicBezTo>
                <a:cubicBezTo>
                  <a:pt x="61" y="801"/>
                  <a:pt x="66" y="340"/>
                  <a:pt x="72" y="346"/>
                </a:cubicBezTo>
                <a:cubicBezTo>
                  <a:pt x="78" y="351"/>
                  <a:pt x="86" y="885"/>
                  <a:pt x="91" y="860"/>
                </a:cubicBezTo>
                <a:cubicBezTo>
                  <a:pt x="96" y="835"/>
                  <a:pt x="99" y="180"/>
                  <a:pt x="105" y="192"/>
                </a:cubicBezTo>
                <a:cubicBezTo>
                  <a:pt x="110" y="204"/>
                  <a:pt x="116" y="964"/>
                  <a:pt x="122" y="932"/>
                </a:cubicBezTo>
                <a:cubicBezTo>
                  <a:pt x="128" y="900"/>
                  <a:pt x="133" y="0"/>
                  <a:pt x="139" y="1"/>
                </a:cubicBezTo>
                <a:cubicBezTo>
                  <a:pt x="144" y="3"/>
                  <a:pt x="150" y="913"/>
                  <a:pt x="155" y="941"/>
                </a:cubicBezTo>
                <a:cubicBezTo>
                  <a:pt x="160" y="970"/>
                  <a:pt x="163" y="192"/>
                  <a:pt x="169" y="174"/>
                </a:cubicBezTo>
                <a:cubicBezTo>
                  <a:pt x="174" y="155"/>
                  <a:pt x="182" y="796"/>
                  <a:pt x="188" y="828"/>
                </a:cubicBezTo>
                <a:cubicBezTo>
                  <a:pt x="193" y="861"/>
                  <a:pt x="195" y="386"/>
                  <a:pt x="200" y="368"/>
                </a:cubicBezTo>
                <a:cubicBezTo>
                  <a:pt x="205" y="349"/>
                  <a:pt x="214" y="690"/>
                  <a:pt x="219" y="715"/>
                </a:cubicBezTo>
                <a:cubicBezTo>
                  <a:pt x="224" y="742"/>
                  <a:pt x="228" y="549"/>
                  <a:pt x="232" y="526"/>
                </a:cubicBezTo>
                <a:cubicBezTo>
                  <a:pt x="235" y="502"/>
                  <a:pt x="217" y="566"/>
                  <a:pt x="239" y="575"/>
                </a:cubicBezTo>
                <a:cubicBezTo>
                  <a:pt x="261" y="584"/>
                  <a:pt x="337" y="580"/>
                  <a:pt x="363" y="581"/>
                </a:cubicBezTo>
              </a:path>
            </a:pathLst>
          </a:custGeom>
          <a:noFill/>
          <a:ln w="127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70111" y="5344640"/>
            <a:ext cx="5394177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 rot="20124128" flipH="1">
            <a:off x="3742197" y="2650678"/>
            <a:ext cx="431800" cy="676275"/>
          </a:xfrm>
          <a:custGeom>
            <a:avLst/>
            <a:gdLst>
              <a:gd name="T0" fmla="*/ 0 w 363"/>
              <a:gd name="T1" fmla="*/ 113 h 970"/>
              <a:gd name="T2" fmla="*/ 19 w 363"/>
              <a:gd name="T3" fmla="*/ 108 h 970"/>
              <a:gd name="T4" fmla="*/ 23 w 363"/>
              <a:gd name="T5" fmla="*/ 93 h 970"/>
              <a:gd name="T6" fmla="*/ 31 w 363"/>
              <a:gd name="T7" fmla="*/ 159 h 970"/>
              <a:gd name="T8" fmla="*/ 40 w 363"/>
              <a:gd name="T9" fmla="*/ 67 h 970"/>
              <a:gd name="T10" fmla="*/ 51 w 363"/>
              <a:gd name="T11" fmla="*/ 166 h 970"/>
              <a:gd name="T12" fmla="*/ 59 w 363"/>
              <a:gd name="T13" fmla="*/ 37 h 970"/>
              <a:gd name="T14" fmla="*/ 68 w 363"/>
              <a:gd name="T15" fmla="*/ 180 h 970"/>
              <a:gd name="T16" fmla="*/ 78 w 363"/>
              <a:gd name="T17" fmla="*/ 0 h 970"/>
              <a:gd name="T18" fmla="*/ 87 w 363"/>
              <a:gd name="T19" fmla="*/ 181 h 970"/>
              <a:gd name="T20" fmla="*/ 95 w 363"/>
              <a:gd name="T21" fmla="*/ 33 h 970"/>
              <a:gd name="T22" fmla="*/ 106 w 363"/>
              <a:gd name="T23" fmla="*/ 160 h 970"/>
              <a:gd name="T24" fmla="*/ 112 w 363"/>
              <a:gd name="T25" fmla="*/ 71 h 970"/>
              <a:gd name="T26" fmla="*/ 123 w 363"/>
              <a:gd name="T27" fmla="*/ 138 h 970"/>
              <a:gd name="T28" fmla="*/ 130 w 363"/>
              <a:gd name="T29" fmla="*/ 101 h 970"/>
              <a:gd name="T30" fmla="*/ 134 w 363"/>
              <a:gd name="T31" fmla="*/ 111 h 970"/>
              <a:gd name="T32" fmla="*/ 204 w 363"/>
              <a:gd name="T33" fmla="*/ 112 h 97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3"/>
              <a:gd name="T52" fmla="*/ 0 h 970"/>
              <a:gd name="T53" fmla="*/ 363 w 363"/>
              <a:gd name="T54" fmla="*/ 970 h 97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3" h="970">
                <a:moveTo>
                  <a:pt x="0" y="585"/>
                </a:moveTo>
                <a:cubicBezTo>
                  <a:pt x="6" y="581"/>
                  <a:pt x="26" y="579"/>
                  <a:pt x="33" y="562"/>
                </a:cubicBezTo>
                <a:cubicBezTo>
                  <a:pt x="40" y="545"/>
                  <a:pt x="38" y="437"/>
                  <a:pt x="42" y="481"/>
                </a:cubicBezTo>
                <a:cubicBezTo>
                  <a:pt x="45" y="524"/>
                  <a:pt x="51" y="846"/>
                  <a:pt x="56" y="824"/>
                </a:cubicBezTo>
                <a:cubicBezTo>
                  <a:pt x="61" y="801"/>
                  <a:pt x="66" y="340"/>
                  <a:pt x="72" y="346"/>
                </a:cubicBezTo>
                <a:cubicBezTo>
                  <a:pt x="78" y="351"/>
                  <a:pt x="86" y="885"/>
                  <a:pt x="91" y="860"/>
                </a:cubicBezTo>
                <a:cubicBezTo>
                  <a:pt x="96" y="835"/>
                  <a:pt x="99" y="180"/>
                  <a:pt x="105" y="192"/>
                </a:cubicBezTo>
                <a:cubicBezTo>
                  <a:pt x="110" y="204"/>
                  <a:pt x="116" y="964"/>
                  <a:pt x="122" y="932"/>
                </a:cubicBezTo>
                <a:cubicBezTo>
                  <a:pt x="128" y="900"/>
                  <a:pt x="133" y="0"/>
                  <a:pt x="139" y="1"/>
                </a:cubicBezTo>
                <a:cubicBezTo>
                  <a:pt x="144" y="3"/>
                  <a:pt x="150" y="913"/>
                  <a:pt x="155" y="941"/>
                </a:cubicBezTo>
                <a:cubicBezTo>
                  <a:pt x="160" y="970"/>
                  <a:pt x="163" y="192"/>
                  <a:pt x="169" y="174"/>
                </a:cubicBezTo>
                <a:cubicBezTo>
                  <a:pt x="174" y="155"/>
                  <a:pt x="182" y="796"/>
                  <a:pt x="188" y="828"/>
                </a:cubicBezTo>
                <a:cubicBezTo>
                  <a:pt x="193" y="861"/>
                  <a:pt x="195" y="386"/>
                  <a:pt x="200" y="368"/>
                </a:cubicBezTo>
                <a:cubicBezTo>
                  <a:pt x="205" y="349"/>
                  <a:pt x="214" y="690"/>
                  <a:pt x="219" y="715"/>
                </a:cubicBezTo>
                <a:cubicBezTo>
                  <a:pt x="224" y="742"/>
                  <a:pt x="228" y="549"/>
                  <a:pt x="232" y="526"/>
                </a:cubicBezTo>
                <a:cubicBezTo>
                  <a:pt x="235" y="502"/>
                  <a:pt x="217" y="566"/>
                  <a:pt x="239" y="575"/>
                </a:cubicBezTo>
                <a:cubicBezTo>
                  <a:pt x="261" y="584"/>
                  <a:pt x="337" y="580"/>
                  <a:pt x="363" y="581"/>
                </a:cubicBezTo>
              </a:path>
            </a:pathLst>
          </a:custGeom>
          <a:noFill/>
          <a:ln w="127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70"/>
          <p:cNvSpPr>
            <a:spLocks/>
          </p:cNvSpPr>
          <p:nvPr/>
        </p:nvSpPr>
        <p:spPr bwMode="auto">
          <a:xfrm rot="1259505">
            <a:off x="1074746" y="1088349"/>
            <a:ext cx="576263" cy="1539875"/>
          </a:xfrm>
          <a:custGeom>
            <a:avLst/>
            <a:gdLst>
              <a:gd name="T0" fmla="*/ 0 w 363"/>
              <a:gd name="T1" fmla="*/ 585 h 970"/>
              <a:gd name="T2" fmla="*/ 33 w 363"/>
              <a:gd name="T3" fmla="*/ 562 h 970"/>
              <a:gd name="T4" fmla="*/ 42 w 363"/>
              <a:gd name="T5" fmla="*/ 481 h 970"/>
              <a:gd name="T6" fmla="*/ 56 w 363"/>
              <a:gd name="T7" fmla="*/ 824 h 970"/>
              <a:gd name="T8" fmla="*/ 72 w 363"/>
              <a:gd name="T9" fmla="*/ 346 h 970"/>
              <a:gd name="T10" fmla="*/ 91 w 363"/>
              <a:gd name="T11" fmla="*/ 860 h 970"/>
              <a:gd name="T12" fmla="*/ 105 w 363"/>
              <a:gd name="T13" fmla="*/ 192 h 970"/>
              <a:gd name="T14" fmla="*/ 122 w 363"/>
              <a:gd name="T15" fmla="*/ 932 h 970"/>
              <a:gd name="T16" fmla="*/ 139 w 363"/>
              <a:gd name="T17" fmla="*/ 1 h 970"/>
              <a:gd name="T18" fmla="*/ 155 w 363"/>
              <a:gd name="T19" fmla="*/ 941 h 970"/>
              <a:gd name="T20" fmla="*/ 169 w 363"/>
              <a:gd name="T21" fmla="*/ 174 h 970"/>
              <a:gd name="T22" fmla="*/ 188 w 363"/>
              <a:gd name="T23" fmla="*/ 828 h 970"/>
              <a:gd name="T24" fmla="*/ 200 w 363"/>
              <a:gd name="T25" fmla="*/ 368 h 970"/>
              <a:gd name="T26" fmla="*/ 219 w 363"/>
              <a:gd name="T27" fmla="*/ 715 h 970"/>
              <a:gd name="T28" fmla="*/ 232 w 363"/>
              <a:gd name="T29" fmla="*/ 526 h 970"/>
              <a:gd name="T30" fmla="*/ 239 w 363"/>
              <a:gd name="T31" fmla="*/ 575 h 970"/>
              <a:gd name="T32" fmla="*/ 363 w 363"/>
              <a:gd name="T33" fmla="*/ 581 h 97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3"/>
              <a:gd name="T52" fmla="*/ 0 h 970"/>
              <a:gd name="T53" fmla="*/ 363 w 363"/>
              <a:gd name="T54" fmla="*/ 970 h 97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3" h="970">
                <a:moveTo>
                  <a:pt x="0" y="585"/>
                </a:moveTo>
                <a:cubicBezTo>
                  <a:pt x="6" y="581"/>
                  <a:pt x="26" y="579"/>
                  <a:pt x="33" y="562"/>
                </a:cubicBezTo>
                <a:cubicBezTo>
                  <a:pt x="40" y="545"/>
                  <a:pt x="38" y="437"/>
                  <a:pt x="42" y="481"/>
                </a:cubicBezTo>
                <a:cubicBezTo>
                  <a:pt x="45" y="524"/>
                  <a:pt x="51" y="846"/>
                  <a:pt x="56" y="824"/>
                </a:cubicBezTo>
                <a:cubicBezTo>
                  <a:pt x="61" y="801"/>
                  <a:pt x="66" y="340"/>
                  <a:pt x="72" y="346"/>
                </a:cubicBezTo>
                <a:cubicBezTo>
                  <a:pt x="78" y="351"/>
                  <a:pt x="86" y="885"/>
                  <a:pt x="91" y="860"/>
                </a:cubicBezTo>
                <a:cubicBezTo>
                  <a:pt x="96" y="835"/>
                  <a:pt x="99" y="180"/>
                  <a:pt x="105" y="192"/>
                </a:cubicBezTo>
                <a:cubicBezTo>
                  <a:pt x="110" y="204"/>
                  <a:pt x="116" y="964"/>
                  <a:pt x="122" y="932"/>
                </a:cubicBezTo>
                <a:cubicBezTo>
                  <a:pt x="128" y="900"/>
                  <a:pt x="133" y="0"/>
                  <a:pt x="139" y="1"/>
                </a:cubicBezTo>
                <a:cubicBezTo>
                  <a:pt x="144" y="3"/>
                  <a:pt x="150" y="913"/>
                  <a:pt x="155" y="941"/>
                </a:cubicBezTo>
                <a:cubicBezTo>
                  <a:pt x="160" y="970"/>
                  <a:pt x="163" y="192"/>
                  <a:pt x="169" y="174"/>
                </a:cubicBezTo>
                <a:cubicBezTo>
                  <a:pt x="174" y="155"/>
                  <a:pt x="182" y="796"/>
                  <a:pt x="188" y="828"/>
                </a:cubicBezTo>
                <a:cubicBezTo>
                  <a:pt x="193" y="861"/>
                  <a:pt x="195" y="386"/>
                  <a:pt x="200" y="368"/>
                </a:cubicBezTo>
                <a:cubicBezTo>
                  <a:pt x="205" y="349"/>
                  <a:pt x="214" y="690"/>
                  <a:pt x="219" y="715"/>
                </a:cubicBezTo>
                <a:cubicBezTo>
                  <a:pt x="224" y="742"/>
                  <a:pt x="228" y="549"/>
                  <a:pt x="232" y="526"/>
                </a:cubicBezTo>
                <a:cubicBezTo>
                  <a:pt x="235" y="502"/>
                  <a:pt x="217" y="566"/>
                  <a:pt x="239" y="575"/>
                </a:cubicBezTo>
                <a:cubicBezTo>
                  <a:pt x="261" y="584"/>
                  <a:pt x="337" y="580"/>
                  <a:pt x="363" y="581"/>
                </a:cubicBezTo>
              </a:path>
            </a:pathLst>
          </a:custGeom>
          <a:noFill/>
          <a:ln w="127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6300" y="5410200"/>
            <a:ext cx="517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C. M. Brenner </a:t>
            </a:r>
            <a:r>
              <a:rPr lang="en-GB" i="1" dirty="0" smtClean="0"/>
              <a:t>et al</a:t>
            </a:r>
            <a:r>
              <a:rPr lang="en-GB" dirty="0" smtClean="0"/>
              <a:t>, Applied Physics Letters, </a:t>
            </a:r>
            <a:r>
              <a:rPr lang="en-GB" b="1" dirty="0" smtClean="0"/>
              <a:t>104</a:t>
            </a:r>
            <a:r>
              <a:rPr lang="en-GB" dirty="0" smtClean="0"/>
              <a:t>, 081123, (2014)</a:t>
            </a:r>
          </a:p>
        </p:txBody>
      </p:sp>
    </p:spTree>
    <p:extLst>
      <p:ext uri="{BB962C8B-B14F-4D97-AF65-F5344CB8AC3E}">
        <p14:creationId xmlns:p14="http://schemas.microsoft.com/office/powerpoint/2010/main" val="274514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123" y="228600"/>
            <a:ext cx="8684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Record conversion efficiency: 15 % laser-to-proton energy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" y="1295400"/>
            <a:ext cx="4375988" cy="343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249537" y="4840069"/>
            <a:ext cx="2071297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Ion front repulsion + sheath acceleration</a:t>
            </a:r>
            <a:endParaRPr lang="en-GB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793903"/>
            <a:ext cx="1687800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Momentum gain</a:t>
            </a:r>
            <a:endParaRPr lang="en-GB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11101" y="4815273"/>
            <a:ext cx="1687800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Density gradients</a:t>
            </a:r>
            <a:endParaRPr lang="en-GB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04" y="1295400"/>
            <a:ext cx="4393455" cy="345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96300" y="5410200"/>
            <a:ext cx="517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C. M. Brenner </a:t>
            </a:r>
            <a:r>
              <a:rPr lang="en-GB" i="1" dirty="0" smtClean="0"/>
              <a:t>et al</a:t>
            </a:r>
            <a:r>
              <a:rPr lang="en-GB" dirty="0" smtClean="0"/>
              <a:t>, Applied Physics Letters, </a:t>
            </a:r>
            <a:r>
              <a:rPr lang="en-GB" b="1" dirty="0" smtClean="0"/>
              <a:t>104</a:t>
            </a:r>
            <a:r>
              <a:rPr lang="en-GB" dirty="0" smtClean="0"/>
              <a:t>, 081123, (2014)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838200"/>
            <a:ext cx="5246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Vulcan laser: 180 J on target, 800 fs, </a:t>
            </a:r>
            <a:r>
              <a:rPr lang="en-GB" i="1" dirty="0" err="1"/>
              <a:t>I</a:t>
            </a:r>
            <a:r>
              <a:rPr lang="en-GB" i="1" baseline="-25000" dirty="0" err="1"/>
              <a:t>initial</a:t>
            </a:r>
            <a:r>
              <a:rPr lang="en-GB" dirty="0" err="1"/>
              <a:t>:</a:t>
            </a:r>
            <a:r>
              <a:rPr lang="en-GB" i="1" dirty="0" err="1"/>
              <a:t>I</a:t>
            </a:r>
            <a:r>
              <a:rPr lang="en-GB" i="1" baseline="-25000" dirty="0" err="1"/>
              <a:t>main</a:t>
            </a:r>
            <a:r>
              <a:rPr lang="en-GB" dirty="0"/>
              <a:t>,</a:t>
            </a:r>
            <a:r>
              <a:rPr lang="en-GB" baseline="-25000" dirty="0"/>
              <a:t> </a:t>
            </a:r>
            <a:r>
              <a:rPr lang="en-GB" dirty="0"/>
              <a:t>of 1:10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0"/>
          <a:stretch/>
        </p:blipFill>
        <p:spPr>
          <a:xfrm>
            <a:off x="-76200" y="-76200"/>
            <a:ext cx="9144000" cy="528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698665" y="228600"/>
            <a:ext cx="565943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Laser-driven accelerator applications</a:t>
            </a:r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762000"/>
            <a:ext cx="8991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/>
          </a:p>
          <a:p>
            <a:r>
              <a:rPr lang="en-GB" sz="2000" dirty="0" smtClean="0"/>
              <a:t>Protons</a:t>
            </a:r>
          </a:p>
          <a:p>
            <a:endParaRPr lang="en-GB" sz="2000" dirty="0"/>
          </a:p>
          <a:p>
            <a:r>
              <a:rPr lang="en-GB" sz="2000" dirty="0" smtClean="0"/>
              <a:t>Ions </a:t>
            </a:r>
          </a:p>
          <a:p>
            <a:endParaRPr lang="en-GB" sz="2000" dirty="0" smtClean="0"/>
          </a:p>
          <a:p>
            <a:r>
              <a:rPr lang="en-GB" sz="2000" dirty="0" smtClean="0"/>
              <a:t>X-rays </a:t>
            </a:r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Neutrons</a:t>
            </a:r>
          </a:p>
          <a:p>
            <a:endParaRPr lang="en-GB" sz="2000" dirty="0"/>
          </a:p>
          <a:p>
            <a:r>
              <a:rPr lang="en-GB" sz="2000" dirty="0" smtClean="0"/>
              <a:t>Electrons  </a:t>
            </a:r>
            <a:endParaRPr lang="en-GB" sz="2000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1257300" y="800100"/>
            <a:ext cx="1066800" cy="4800600"/>
          </a:xfrm>
          <a:prstGeom prst="triangle">
            <a:avLst/>
          </a:prstGeom>
          <a:gradFill>
            <a:gsLst>
              <a:gs pos="36000">
                <a:schemeClr val="tx2">
                  <a:lumMod val="25000"/>
                  <a:alpha val="76000"/>
                </a:schemeClr>
              </a:gs>
              <a:gs pos="59000">
                <a:schemeClr val="accent3">
                  <a:lumMod val="60000"/>
                  <a:lumOff val="40000"/>
                  <a:alpha val="52000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81800" y="2667000"/>
            <a:ext cx="1841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100’s J in </a:t>
            </a:r>
            <a:r>
              <a:rPr lang="en-GB" dirty="0" err="1" smtClean="0"/>
              <a:t>ps</a:t>
            </a:r>
            <a:r>
              <a:rPr lang="en-GB" dirty="0" smtClean="0"/>
              <a:t> pulse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10’s J in fs pulse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2133600"/>
            <a:ext cx="1831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Solid thin foil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High pressure gas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4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0"/>
          <a:stretch/>
        </p:blipFill>
        <p:spPr>
          <a:xfrm>
            <a:off x="-76200" y="-76200"/>
            <a:ext cx="9144000" cy="528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698665" y="228600"/>
            <a:ext cx="565943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Laser-driven accelerator applications</a:t>
            </a:r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295400"/>
            <a:ext cx="769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Isochoric heating of matter</a:t>
            </a:r>
          </a:p>
          <a:p>
            <a:pPr algn="r"/>
            <a:endParaRPr lang="en-GB" sz="2000" dirty="0"/>
          </a:p>
          <a:p>
            <a:pPr algn="r"/>
            <a:r>
              <a:rPr lang="en-GB" sz="2000" dirty="0" smtClean="0"/>
              <a:t>Proton radiography of hydrodynamic expansion and field lines</a:t>
            </a:r>
          </a:p>
          <a:p>
            <a:pPr algn="r"/>
            <a:endParaRPr lang="en-GB" sz="2000" dirty="0"/>
          </a:p>
          <a:p>
            <a:pPr algn="r"/>
            <a:r>
              <a:rPr lang="en-GB" sz="2000" dirty="0" smtClean="0"/>
              <a:t>High energy X-ray radiography and phase-contrast imaging</a:t>
            </a:r>
          </a:p>
          <a:p>
            <a:pPr algn="r"/>
            <a:endParaRPr lang="en-GB" sz="2000" dirty="0" smtClean="0"/>
          </a:p>
          <a:p>
            <a:pPr algn="r"/>
            <a:endParaRPr lang="en-GB" sz="2000" dirty="0"/>
          </a:p>
          <a:p>
            <a:pPr algn="r"/>
            <a:endParaRPr lang="en-GB" sz="2000" dirty="0" smtClean="0"/>
          </a:p>
          <a:p>
            <a:pPr algn="r"/>
            <a:endParaRPr lang="en-GB" sz="2000" dirty="0"/>
          </a:p>
          <a:p>
            <a:pPr algn="r"/>
            <a:r>
              <a:rPr lang="en-GB" sz="2000" dirty="0" smtClean="0"/>
              <a:t>Proton-driven reactions for radiotracers and neutron generation</a:t>
            </a:r>
          </a:p>
          <a:p>
            <a:pPr algn="r"/>
            <a:endParaRPr lang="en-GB" sz="2000" dirty="0"/>
          </a:p>
          <a:p>
            <a:pPr algn="r"/>
            <a:r>
              <a:rPr lang="en-GB" sz="2000" dirty="0" smtClean="0"/>
              <a:t>Important beam qualities: high number of 1-15 MeV protons</a:t>
            </a:r>
            <a:endParaRPr lang="en-GB" sz="2000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1257300" y="800100"/>
            <a:ext cx="1066800" cy="4800600"/>
          </a:xfrm>
          <a:prstGeom prst="triangle">
            <a:avLst/>
          </a:prstGeom>
          <a:gradFill>
            <a:gsLst>
              <a:gs pos="36000">
                <a:schemeClr val="tx2">
                  <a:lumMod val="25000"/>
                  <a:alpha val="76000"/>
                </a:schemeClr>
              </a:gs>
              <a:gs pos="59000">
                <a:schemeClr val="accent3">
                  <a:lumMod val="60000"/>
                  <a:lumOff val="40000"/>
                  <a:alpha val="52000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3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6107" y="228600"/>
            <a:ext cx="6565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Laser-driven protons and ions for medicine</a:t>
            </a:r>
            <a:endParaRPr lang="en-GB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570" y="798255"/>
            <a:ext cx="30946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Technetium-99m one of the most widely used </a:t>
            </a:r>
            <a:r>
              <a:rPr lang="en-GB" sz="2000" dirty="0" smtClean="0"/>
              <a:t>radioisotopes but </a:t>
            </a:r>
            <a:r>
              <a:rPr lang="en-GB" sz="2000" dirty="0"/>
              <a:t>supply at risk after closure of nuclear reactors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Can laser accelerators help support the demand and offer on-demand isotope types?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70" y="3859649"/>
            <a:ext cx="3475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R. Clarke ; S. </a:t>
            </a:r>
            <a:r>
              <a:rPr lang="en-GB" sz="1400" dirty="0" err="1"/>
              <a:t>Dorkings</a:t>
            </a:r>
            <a:r>
              <a:rPr lang="en-GB" sz="1400" dirty="0"/>
              <a:t> ; D. Neely and I. Musgrave</a:t>
            </a:r>
            <a:br>
              <a:rPr lang="en-GB" sz="1400" dirty="0"/>
            </a:br>
            <a:r>
              <a:rPr lang="en-GB" sz="1400" dirty="0"/>
              <a:t>" The production of patient dose level </a:t>
            </a:r>
            <a:r>
              <a:rPr lang="en-GB" sz="1400" baseline="30000" dirty="0"/>
              <a:t>99m</a:t>
            </a:r>
            <a:r>
              <a:rPr lang="en-GB" sz="1400" dirty="0"/>
              <a:t>Tc medical radioisotope using laser-driven proton beams ", </a:t>
            </a:r>
            <a:r>
              <a:rPr lang="en-GB" sz="1400" i="1" dirty="0"/>
              <a:t>Proc. SPIE</a:t>
            </a:r>
            <a:r>
              <a:rPr lang="en-GB" sz="1400" dirty="0"/>
              <a:t> 8779, </a:t>
            </a:r>
            <a:r>
              <a:rPr lang="en-GB" sz="1400" dirty="0" smtClean="0"/>
              <a:t>87791C </a:t>
            </a:r>
            <a:r>
              <a:rPr lang="en-GB" sz="1400" dirty="0"/>
              <a:t>(May 9, 2013); doi:10.1117/12.2016971;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3124200"/>
            <a:ext cx="5486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Laser-driven protons and ions have been investigated for double strand DNA breaks using 30 fs laser drivers and 500 fs laser drivers</a:t>
            </a:r>
          </a:p>
          <a:p>
            <a:pPr algn="r"/>
            <a:endParaRPr lang="en-GB" sz="2000" dirty="0"/>
          </a:p>
          <a:p>
            <a:pPr algn="r"/>
            <a:r>
              <a:rPr lang="en-GB" sz="2000" dirty="0" smtClean="0"/>
              <a:t>How does biological effectiveness compare when using high dose, short pulse </a:t>
            </a:r>
            <a:r>
              <a:rPr lang="en-GB" sz="2000" dirty="0" smtClean="0"/>
              <a:t>delivery</a:t>
            </a:r>
          </a:p>
          <a:p>
            <a:pPr algn="r"/>
            <a:r>
              <a:rPr lang="en-GB" sz="2000" dirty="0" smtClean="0"/>
              <a:t>&gt; 10</a:t>
            </a:r>
            <a:r>
              <a:rPr lang="en-GB" sz="2000" baseline="30000" dirty="0" smtClean="0"/>
              <a:t>9</a:t>
            </a:r>
            <a:r>
              <a:rPr lang="en-GB" sz="2000" dirty="0" smtClean="0"/>
              <a:t> </a:t>
            </a:r>
            <a:r>
              <a:rPr lang="en-GB" sz="2000" dirty="0" err="1" smtClean="0"/>
              <a:t>Gy</a:t>
            </a:r>
            <a:r>
              <a:rPr lang="en-GB" sz="2000" dirty="0" smtClean="0"/>
              <a:t>/s </a:t>
            </a:r>
            <a:endParaRPr lang="en-GB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219200" y="52578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Towards</a:t>
            </a:r>
            <a:r>
              <a:rPr lang="en-GB" sz="1400" dirty="0"/>
              <a:t> </a:t>
            </a:r>
            <a:r>
              <a:rPr lang="en-GB" sz="1400" dirty="0" smtClean="0"/>
              <a:t>Laser </a:t>
            </a:r>
            <a:r>
              <a:rPr lang="en-GB" sz="1400" dirty="0"/>
              <a:t>Driven Hadron Cancer </a:t>
            </a:r>
            <a:r>
              <a:rPr lang="en-GB" sz="1400" dirty="0" smtClean="0"/>
              <a:t>Radiotherapy:</a:t>
            </a:r>
            <a:r>
              <a:rPr lang="en-GB" sz="1400" dirty="0"/>
              <a:t> </a:t>
            </a:r>
            <a:r>
              <a:rPr lang="en-GB" sz="1400" dirty="0" smtClean="0"/>
              <a:t>A Review of Progress</a:t>
            </a:r>
          </a:p>
          <a:p>
            <a:r>
              <a:rPr lang="en-GB" sz="1400" dirty="0"/>
              <a:t>http://arxiv.org/ftp/arxiv/papers/1405/1405.2657.pdf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914400"/>
            <a:ext cx="4839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smtClean="0"/>
              <a:t>Cell irradiation with laser-driven proton and carbon beams</a:t>
            </a:r>
          </a:p>
          <a:p>
            <a:pPr algn="r"/>
            <a:r>
              <a:rPr lang="en-GB" sz="1400" dirty="0" smtClean="0"/>
              <a:t>http</a:t>
            </a:r>
            <a:r>
              <a:rPr lang="en-GB" sz="1400" dirty="0"/>
              <a:t>://www.clf.stfc.ac.uk/CLF/resources/PDF/FullArticles/12.pdf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/>
          <a:stretch/>
        </p:blipFill>
        <p:spPr>
          <a:xfrm>
            <a:off x="3118513" y="1633380"/>
            <a:ext cx="2461996" cy="1338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1530447"/>
            <a:ext cx="3505199" cy="15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27772"/>
            <a:ext cx="4114800" cy="1915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1" y="2895600"/>
            <a:ext cx="3995738" cy="1514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44958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M. Roth </a:t>
            </a:r>
            <a:r>
              <a:rPr lang="en-GB" i="1" dirty="0" smtClean="0"/>
              <a:t>et al,</a:t>
            </a:r>
            <a:r>
              <a:rPr lang="en-GB" dirty="0" smtClean="0"/>
              <a:t> PRL 110, 044802 </a:t>
            </a:r>
            <a:r>
              <a:rPr lang="en-GB" dirty="0"/>
              <a:t>(2013)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23" y="835733"/>
            <a:ext cx="4081463" cy="1647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27710"/>
            <a:ext cx="4463910" cy="1682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5800" y="43434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S. </a:t>
            </a:r>
            <a:r>
              <a:rPr lang="en-GB" dirty="0" err="1" smtClean="0"/>
              <a:t>Kar</a:t>
            </a:r>
            <a:r>
              <a:rPr lang="en-GB" dirty="0" smtClean="0"/>
              <a:t> </a:t>
            </a:r>
            <a:r>
              <a:rPr lang="en-GB" i="1" dirty="0" smtClean="0"/>
              <a:t>et al,</a:t>
            </a:r>
            <a:r>
              <a:rPr lang="en-GB" dirty="0" smtClean="0"/>
              <a:t> http</a:t>
            </a:r>
            <a:r>
              <a:rPr lang="en-GB" dirty="0"/>
              <a:t>://arxiv.org/pdf/1507.04511v1.pdf (</a:t>
            </a:r>
            <a:r>
              <a:rPr lang="en-GB" dirty="0" smtClean="0"/>
              <a:t>2015)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50040" y="228600"/>
            <a:ext cx="8217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Laser-driven neutron generation for security and NDT </a:t>
            </a:r>
            <a:endParaRPr lang="en-GB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219200" y="5142131"/>
            <a:ext cx="5156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(p, n) reactions and (</a:t>
            </a:r>
            <a:r>
              <a:rPr lang="en-GB" dirty="0" err="1" smtClean="0"/>
              <a:t>d,d</a:t>
            </a:r>
            <a:r>
              <a:rPr lang="en-GB" dirty="0" smtClean="0"/>
              <a:t>) reactions in Li, Cu, Be, CD</a:t>
            </a:r>
          </a:p>
          <a:p>
            <a:r>
              <a:rPr lang="en-GB" dirty="0" smtClean="0"/>
              <a:t>Fast neutrons generated, &gt; 1 MeV, ~ 10</a:t>
            </a:r>
            <a:r>
              <a:rPr lang="en-GB" baseline="30000" dirty="0" smtClean="0"/>
              <a:t>8-10</a:t>
            </a:r>
            <a:r>
              <a:rPr lang="en-GB" dirty="0" smtClean="0"/>
              <a:t> n/</a:t>
            </a:r>
            <a:r>
              <a:rPr lang="en-GB" dirty="0" err="1" smtClean="0"/>
              <a:t>sr</a:t>
            </a:r>
            <a:r>
              <a:rPr lang="en-GB" dirty="0" smtClean="0"/>
              <a:t>/pulse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8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8064" y="4010561"/>
            <a:ext cx="6750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ym typeface="Symbol"/>
              </a:rPr>
              <a:t>61 ± 2 J on 10 </a:t>
            </a:r>
            <a:r>
              <a:rPr lang="en-GB" sz="2000" b="1" i="1" dirty="0" smtClean="0"/>
              <a:t>µ</a:t>
            </a:r>
            <a:r>
              <a:rPr lang="en-GB" sz="2000" b="1" dirty="0" smtClean="0"/>
              <a:t>m thick Au foil</a:t>
            </a:r>
            <a:endParaRPr lang="en-GB" sz="2000" b="1" dirty="0" smtClean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ym typeface="Symbol"/>
              </a:rPr>
              <a:t>Reproducible, 1-  6 MeV neutron beam, forward peaked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ym typeface="Symbol"/>
              </a:rPr>
              <a:t>BUT X-ray flash dominate over neutron signal in detectors</a:t>
            </a:r>
            <a:endParaRPr lang="en-GB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Only active, fast-gated detectors can capture neutron flash</a:t>
            </a:r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328" y="24825"/>
            <a:ext cx="6661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Absolutely calibrated neutron TOF spectrometer:</a:t>
            </a:r>
          </a:p>
          <a:p>
            <a:r>
              <a:rPr lang="en-GB" sz="1600" b="1" dirty="0" err="1" smtClean="0"/>
              <a:t>Mirfayzi</a:t>
            </a:r>
            <a:r>
              <a:rPr lang="en-GB" sz="1600" b="1" dirty="0" smtClean="0"/>
              <a:t> </a:t>
            </a:r>
            <a:r>
              <a:rPr lang="en-GB" sz="1600" b="1" i="1" dirty="0" smtClean="0"/>
              <a:t>et al, </a:t>
            </a:r>
            <a:r>
              <a:rPr lang="en-GB" sz="1600" b="1" dirty="0" smtClean="0"/>
              <a:t>Review Scientific Instruments, </a:t>
            </a:r>
            <a:r>
              <a:rPr lang="en-GB" sz="1600" dirty="0"/>
              <a:t>2015, </a:t>
            </a:r>
            <a:r>
              <a:rPr lang="en-GB" sz="1600" i="1" dirty="0"/>
              <a:t>Rev. Sci. Instr.</a:t>
            </a:r>
            <a:r>
              <a:rPr lang="en-GB" sz="1600" dirty="0"/>
              <a:t>, </a:t>
            </a:r>
            <a:r>
              <a:rPr lang="en-GB" sz="1600" b="1" dirty="0"/>
              <a:t>86,</a:t>
            </a:r>
            <a:r>
              <a:rPr lang="en-GB" sz="1600" dirty="0"/>
              <a:t> 073308</a:t>
            </a:r>
            <a:endParaRPr lang="en-GB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53340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C. M. Brenner </a:t>
            </a:r>
            <a:r>
              <a:rPr lang="en-GB" i="1" dirty="0" smtClean="0"/>
              <a:t>et al</a:t>
            </a:r>
            <a:r>
              <a:rPr lang="en-GB" dirty="0" smtClean="0"/>
              <a:t>, Plasma Physics and Controlled Fusion, accepted (2015)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49791" y="907198"/>
            <a:ext cx="3041209" cy="2878256"/>
            <a:chOff x="136743" y="2578526"/>
            <a:chExt cx="2660209" cy="25662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897"/>
            <a:stretch/>
          </p:blipFill>
          <p:spPr>
            <a:xfrm rot="10800000">
              <a:off x="136743" y="2578526"/>
              <a:ext cx="2660209" cy="2566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797340" y="4286613"/>
              <a:ext cx="16982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92175" y="401168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~ 5 cm</a:t>
              </a:r>
              <a:endParaRPr lang="en-GB" dirty="0"/>
            </a:p>
          </p:txBody>
        </p:sp>
      </p:grpSp>
      <p:pic>
        <p:nvPicPr>
          <p:cNvPr id="1026" name="Picture 2" descr="D:\papers\my papers\PPCF 2015 paper\second revision\submitted\Figure_3_b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7342" r="10255" b="2733"/>
          <a:stretch/>
        </p:blipFill>
        <p:spPr bwMode="auto">
          <a:xfrm>
            <a:off x="4495800" y="818500"/>
            <a:ext cx="3810000" cy="3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25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6D403FF-F791-4F02-888F-5E7F8D3E4B23" descr="FA173DC0-50D9-4234-9378-8904AFB3FDB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5" r="23702"/>
          <a:stretch/>
        </p:blipFill>
        <p:spPr bwMode="auto">
          <a:xfrm>
            <a:off x="-914400" y="-609600"/>
            <a:ext cx="5257800" cy="700741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127000">
              <a:schemeClr val="accent1">
                <a:alpha val="0"/>
              </a:schemeClr>
            </a:glow>
            <a:softEdge rad="127000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2286000" y="457200"/>
            <a:ext cx="668579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/>
              <a:t>High intensity laser matter interactions</a:t>
            </a:r>
          </a:p>
          <a:p>
            <a:pPr algn="r"/>
            <a:r>
              <a:rPr lang="en-GB" sz="2400" i="1" dirty="0" err="1" smtClean="0"/>
              <a:t>Ponderomotive</a:t>
            </a:r>
            <a:r>
              <a:rPr lang="en-GB" sz="2400" i="1" dirty="0" smtClean="0"/>
              <a:t> acceleration</a:t>
            </a:r>
          </a:p>
          <a:p>
            <a:pPr algn="r"/>
            <a:endParaRPr lang="en-GB" sz="2800" b="1" dirty="0"/>
          </a:p>
          <a:p>
            <a:pPr algn="r"/>
            <a:r>
              <a:rPr lang="en-GB" sz="2800" b="1" dirty="0" smtClean="0"/>
              <a:t>Laser ion acceleration schemes</a:t>
            </a:r>
          </a:p>
          <a:p>
            <a:pPr algn="r"/>
            <a:r>
              <a:rPr lang="en-GB" sz="2400" i="1" dirty="0" smtClean="0"/>
              <a:t>Plasma sheath acceleration, radiation pressure and induced transparency</a:t>
            </a:r>
          </a:p>
          <a:p>
            <a:pPr algn="r"/>
            <a:endParaRPr lang="en-GB" sz="2800" b="1" dirty="0"/>
          </a:p>
          <a:p>
            <a:pPr algn="r"/>
            <a:r>
              <a:rPr lang="en-GB" sz="2800" b="1" dirty="0" err="1" smtClean="0"/>
              <a:t>Tunable</a:t>
            </a:r>
            <a:r>
              <a:rPr lang="en-GB" sz="2800" b="1" dirty="0" smtClean="0"/>
              <a:t>, bright proton beams</a:t>
            </a:r>
          </a:p>
          <a:p>
            <a:pPr algn="r"/>
            <a:r>
              <a:rPr lang="en-GB" sz="2400" i="1" dirty="0" smtClean="0"/>
              <a:t>spectral control &amp; flux enhancement</a:t>
            </a:r>
          </a:p>
          <a:p>
            <a:pPr algn="r"/>
            <a:endParaRPr lang="en-GB" sz="2800" b="1" dirty="0"/>
          </a:p>
          <a:p>
            <a:pPr algn="r"/>
            <a:r>
              <a:rPr lang="en-GB" sz="2800" b="1" dirty="0" smtClean="0"/>
              <a:t>Applications</a:t>
            </a:r>
          </a:p>
          <a:p>
            <a:pPr algn="r"/>
            <a:r>
              <a:rPr lang="en-GB" sz="2400" i="1" dirty="0" smtClean="0"/>
              <a:t>Medical and neutron generation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3685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200900" cy="495300"/>
          </a:xfrm>
        </p:spPr>
        <p:txBody>
          <a:bodyPr>
            <a:noAutofit/>
          </a:bodyPr>
          <a:lstStyle/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igh power laser evolution at the CLF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43220" y="1157625"/>
            <a:ext cx="6335438" cy="4320655"/>
            <a:chOff x="1764954" y="1052561"/>
            <a:chExt cx="6335438" cy="4320655"/>
          </a:xfrm>
        </p:grpSpPr>
        <p:sp>
          <p:nvSpPr>
            <p:cNvPr id="4" name="Right Arrow 3"/>
            <p:cNvSpPr/>
            <p:nvPr/>
          </p:nvSpPr>
          <p:spPr>
            <a:xfrm>
              <a:off x="1835696" y="5085184"/>
              <a:ext cx="6264696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5" name="Up Arrow 4"/>
            <p:cNvSpPr/>
            <p:nvPr/>
          </p:nvSpPr>
          <p:spPr>
            <a:xfrm>
              <a:off x="1764954" y="1052561"/>
              <a:ext cx="288032" cy="424847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7504" y="1588150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Footprint</a:t>
            </a:r>
          </a:p>
        </p:txBody>
      </p:sp>
      <p:pic>
        <p:nvPicPr>
          <p:cNvPr id="9" name="Picture 12" descr="Vulcan_upgrade1_feather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974" y="816223"/>
            <a:ext cx="3443650" cy="1938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82" y="2644724"/>
            <a:ext cx="2248258" cy="149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mac63\Desktop\view6.jpg"/>
          <p:cNvPicPr>
            <a:picLocks noChangeAspect="1" noChangeArrowheads="1"/>
          </p:cNvPicPr>
          <p:nvPr/>
        </p:nvPicPr>
        <p:blipFill>
          <a:blip r:embed="rId4" cstate="print"/>
          <a:srcRect l="19498" r="14095"/>
          <a:stretch>
            <a:fillRect/>
          </a:stretch>
        </p:blipFill>
        <p:spPr bwMode="auto">
          <a:xfrm>
            <a:off x="6553200" y="3909606"/>
            <a:ext cx="1966963" cy="1385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28543" y="3205470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</a:rPr>
              <a:t>1 shot per hour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25225" y="4331635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3 shots per minute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2240" y="3357310"/>
            <a:ext cx="246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10 shots per second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973" y="1457124"/>
            <a:ext cx="107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Footprint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7625" y="5494687"/>
            <a:ext cx="167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Repetition Rate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80943" y="2667000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1 shot per hour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77625" y="4038600"/>
            <a:ext cx="1974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3 shots per minute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4640" y="3509710"/>
            <a:ext cx="206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10 shots per second</a:t>
            </a:r>
          </a:p>
        </p:txBody>
      </p:sp>
    </p:spTree>
    <p:extLst>
      <p:ext uri="{BB962C8B-B14F-4D97-AF65-F5344CB8AC3E}">
        <p14:creationId xmlns:p14="http://schemas.microsoft.com/office/powerpoint/2010/main" val="33846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12693"/>
            <a:ext cx="883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Vulcan and Gemini lasers currently demonstrating capability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7620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DiPOLE</a:t>
            </a:r>
            <a:r>
              <a:rPr lang="en-GB" sz="2800" dirty="0"/>
              <a:t> laser design will enable portability </a:t>
            </a:r>
            <a:endParaRPr lang="en-GB" sz="2800" dirty="0" smtClean="0"/>
          </a:p>
          <a:p>
            <a:pPr algn="ctr"/>
            <a:r>
              <a:rPr lang="en-GB" sz="2800" dirty="0" smtClean="0"/>
              <a:t>and </a:t>
            </a:r>
            <a:r>
              <a:rPr lang="en-GB" sz="2800" dirty="0"/>
              <a:t>high repetition rate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661544" cy="3744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0484" y="1981200"/>
            <a:ext cx="533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DiPOLE</a:t>
            </a:r>
            <a:r>
              <a:rPr lang="en-GB" b="1" dirty="0"/>
              <a:t> </a:t>
            </a:r>
            <a:r>
              <a:rPr lang="en-GB" sz="2400" b="1" dirty="0" smtClean="0"/>
              <a:t>100 (being delivered to </a:t>
            </a:r>
            <a:r>
              <a:rPr lang="en-GB" sz="2400" b="1" dirty="0" err="1" smtClean="0"/>
              <a:t>HiLASE</a:t>
            </a:r>
            <a:r>
              <a:rPr lang="en-GB" sz="2400" b="1" dirty="0" smtClean="0"/>
              <a:t> project, Czech Republic, this month!)</a:t>
            </a:r>
          </a:p>
          <a:p>
            <a:endParaRPr lang="en-GB" dirty="0" smtClean="0"/>
          </a:p>
          <a:p>
            <a:r>
              <a:rPr lang="en-GB" dirty="0" smtClean="0"/>
              <a:t>a </a:t>
            </a:r>
            <a:r>
              <a:rPr lang="en-GB" dirty="0"/>
              <a:t>unique combination of high average power with high peak </a:t>
            </a:r>
            <a:r>
              <a:rPr lang="en-GB" dirty="0" smtClean="0"/>
              <a:t>power, diode-pumped laser technology</a:t>
            </a:r>
          </a:p>
          <a:p>
            <a:endParaRPr lang="en-GB" dirty="0" smtClean="0"/>
          </a:p>
          <a:p>
            <a:pPr algn="ctr"/>
            <a:r>
              <a:rPr lang="en-GB" sz="2400" dirty="0" smtClean="0"/>
              <a:t>10 Hz, 100 J per pulse, &gt; 20 % efficient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Currently ns pulse delivery</a:t>
            </a:r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25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6D403FF-F791-4F02-888F-5E7F8D3E4B23" descr="FA173DC0-50D9-4234-9378-8904AFB3FDB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5" r="23702"/>
          <a:stretch/>
        </p:blipFill>
        <p:spPr bwMode="auto">
          <a:xfrm>
            <a:off x="-838200" y="-1066800"/>
            <a:ext cx="5257800" cy="700741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127000">
              <a:schemeClr val="accent1">
                <a:alpha val="0"/>
              </a:schemeClr>
            </a:glow>
            <a:softEdge rad="1270000"/>
          </a:effectLst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0" b="24371"/>
          <a:stretch/>
        </p:blipFill>
        <p:spPr>
          <a:xfrm>
            <a:off x="1371600" y="5257800"/>
            <a:ext cx="2209800" cy="114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2400" y="3688140"/>
            <a:ext cx="4191000" cy="1569660"/>
          </a:xfrm>
          <a:prstGeom prst="rect">
            <a:avLst/>
          </a:prstGeom>
          <a:solidFill>
            <a:schemeClr val="bg2">
              <a:lumMod val="60000"/>
              <a:lumOff val="40000"/>
              <a:alpha val="52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600" b="1" dirty="0" smtClean="0"/>
              <a:t>“</a:t>
            </a:r>
            <a:r>
              <a:rPr lang="en-GB" sz="1600" b="1" i="1" dirty="0" smtClean="0"/>
              <a:t>For  a successful technology, reality must take </a:t>
            </a:r>
          </a:p>
          <a:p>
            <a:endParaRPr lang="en-GB" sz="1600" b="1" i="1" dirty="0"/>
          </a:p>
          <a:p>
            <a:r>
              <a:rPr lang="en-GB" sz="1600" b="1" i="1" dirty="0" smtClean="0"/>
              <a:t>precedence over public relations, for Nature </a:t>
            </a:r>
          </a:p>
          <a:p>
            <a:endParaRPr lang="en-GB" sz="1600" b="1" i="1" dirty="0"/>
          </a:p>
          <a:p>
            <a:r>
              <a:rPr lang="en-GB" sz="1600" b="1" i="1" dirty="0" smtClean="0"/>
              <a:t>cannot be fooled</a:t>
            </a:r>
            <a:r>
              <a:rPr lang="en-GB" sz="1600" b="1" dirty="0" smtClean="0"/>
              <a:t>”</a:t>
            </a:r>
          </a:p>
          <a:p>
            <a:pPr algn="r"/>
            <a:r>
              <a:rPr lang="en-GB" sz="1600" b="1" dirty="0" smtClean="0"/>
              <a:t>Richard P. Feynman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0"/>
            <a:ext cx="5181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u="sng" dirty="0" smtClean="0"/>
              <a:t>My actions</a:t>
            </a:r>
          </a:p>
          <a:p>
            <a:pPr algn="r"/>
            <a:endParaRPr lang="en-GB" sz="2000" dirty="0"/>
          </a:p>
          <a:p>
            <a:pPr algn="r"/>
            <a:r>
              <a:rPr lang="en-GB" sz="2000" dirty="0" smtClean="0"/>
              <a:t>Send notification of when C ion cell irradiation paper comes out</a:t>
            </a:r>
          </a:p>
          <a:p>
            <a:pPr algn="r"/>
            <a:endParaRPr lang="en-GB" sz="2000" dirty="0" smtClean="0"/>
          </a:p>
          <a:p>
            <a:pPr algn="r"/>
            <a:r>
              <a:rPr lang="en-GB" sz="2000" dirty="0" smtClean="0"/>
              <a:t>Send PPCF special issue on Laser Plasma Acceleration Workshop</a:t>
            </a:r>
          </a:p>
          <a:p>
            <a:pPr algn="r"/>
            <a:endParaRPr lang="en-GB" sz="2000" dirty="0"/>
          </a:p>
          <a:p>
            <a:pPr algn="r"/>
            <a:r>
              <a:rPr lang="en-GB" sz="2000" b="1" u="sng" dirty="0" smtClean="0"/>
              <a:t>Your actions</a:t>
            </a:r>
          </a:p>
          <a:p>
            <a:pPr algn="r"/>
            <a:endParaRPr lang="en-GB" sz="2000" dirty="0"/>
          </a:p>
          <a:p>
            <a:pPr algn="r"/>
            <a:r>
              <a:rPr lang="en-GB" sz="2000" dirty="0" smtClean="0"/>
              <a:t>Check out most recent review papers</a:t>
            </a:r>
          </a:p>
          <a:p>
            <a:pPr algn="r"/>
            <a:r>
              <a:rPr lang="en-GB" sz="1600" dirty="0" smtClean="0"/>
              <a:t>Daido et al (</a:t>
            </a:r>
            <a:r>
              <a:rPr lang="en-GB" sz="1600" dirty="0" smtClean="0"/>
              <a:t>Hiroyuki Daido </a:t>
            </a:r>
            <a:r>
              <a:rPr lang="en-GB" sz="1600" i="1" dirty="0" smtClean="0"/>
              <a:t>et al</a:t>
            </a:r>
            <a:r>
              <a:rPr lang="en-GB" sz="1600" dirty="0" smtClean="0"/>
              <a:t> 2012 </a:t>
            </a:r>
            <a:r>
              <a:rPr lang="en-GB" sz="1600" i="1" dirty="0" smtClean="0"/>
              <a:t>Rep. </a:t>
            </a:r>
            <a:r>
              <a:rPr lang="en-GB" sz="1600" i="1" dirty="0" err="1" smtClean="0"/>
              <a:t>Prog</a:t>
            </a:r>
            <a:r>
              <a:rPr lang="en-GB" sz="1600" i="1" dirty="0" smtClean="0"/>
              <a:t>. Phys.</a:t>
            </a:r>
            <a:r>
              <a:rPr lang="en-GB" sz="1600" dirty="0" smtClean="0"/>
              <a:t> </a:t>
            </a:r>
            <a:r>
              <a:rPr lang="en-GB" sz="1600" b="1" dirty="0" smtClean="0"/>
              <a:t>75</a:t>
            </a:r>
            <a:r>
              <a:rPr lang="en-GB" sz="1600" dirty="0" smtClean="0"/>
              <a:t> 056401) </a:t>
            </a:r>
            <a:r>
              <a:rPr lang="en-GB" sz="1600" dirty="0" smtClean="0"/>
              <a:t>and </a:t>
            </a:r>
            <a:r>
              <a:rPr lang="en-GB" sz="1600" dirty="0" err="1" smtClean="0"/>
              <a:t>Macchi</a:t>
            </a:r>
            <a:r>
              <a:rPr lang="en-GB" sz="1600" dirty="0" smtClean="0"/>
              <a:t> et al (</a:t>
            </a:r>
            <a:r>
              <a:rPr lang="da-DK" sz="1600" dirty="0"/>
              <a:t>Rev. Mod. Phys. 85, </a:t>
            </a:r>
            <a:r>
              <a:rPr lang="da-DK" sz="1600" dirty="0" smtClean="0"/>
              <a:t>751, 2013)</a:t>
            </a:r>
            <a:r>
              <a:rPr lang="da-DK" sz="1600" b="1" dirty="0" smtClean="0"/>
              <a:t> </a:t>
            </a:r>
            <a:endParaRPr lang="da-DK" sz="1600" b="1" dirty="0"/>
          </a:p>
          <a:p>
            <a:pPr algn="r"/>
            <a:endParaRPr lang="en-GB" sz="2000" dirty="0" smtClean="0"/>
          </a:p>
          <a:p>
            <a:pPr algn="r"/>
            <a:r>
              <a:rPr lang="en-GB" sz="2000" b="1" u="sng" dirty="0" smtClean="0"/>
              <a:t>Our actions</a:t>
            </a:r>
          </a:p>
          <a:p>
            <a:pPr algn="r"/>
            <a:r>
              <a:rPr lang="en-GB" sz="2000" dirty="0" smtClean="0"/>
              <a:t>Maintain dialogue between communities and keep sharing best practices</a:t>
            </a:r>
            <a:endParaRPr lang="en-GB" sz="2000" dirty="0"/>
          </a:p>
          <a:p>
            <a:pPr algn="r"/>
            <a:endParaRPr lang="en-GB" sz="2000" dirty="0" smtClean="0"/>
          </a:p>
          <a:p>
            <a:pPr algn="r"/>
            <a:endParaRPr lang="en-GB" sz="2000" dirty="0"/>
          </a:p>
          <a:p>
            <a:pPr algn="r"/>
            <a:endParaRPr lang="en-GB" sz="2000" dirty="0" smtClean="0"/>
          </a:p>
          <a:p>
            <a:pPr algn="r"/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11477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3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5" y="1078813"/>
            <a:ext cx="4648200" cy="408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2893.JPG"/>
          <p:cNvPicPr>
            <a:picLocks noChangeAspect="1"/>
          </p:cNvPicPr>
          <p:nvPr/>
        </p:nvPicPr>
        <p:blipFill rotWithShape="1">
          <a:blip r:embed="rId3" cstate="print"/>
          <a:srcRect l="40002" t="13955" r="22711" b="27960"/>
          <a:stretch/>
        </p:blipFill>
        <p:spPr bwMode="auto">
          <a:xfrm rot="16200000">
            <a:off x="5125653" y="1070848"/>
            <a:ext cx="3952500" cy="410467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Freeform 70"/>
          <p:cNvSpPr>
            <a:spLocks/>
          </p:cNvSpPr>
          <p:nvPr/>
        </p:nvSpPr>
        <p:spPr bwMode="auto">
          <a:xfrm rot="2398220">
            <a:off x="5878673" y="1712569"/>
            <a:ext cx="1584176" cy="1539875"/>
          </a:xfrm>
          <a:custGeom>
            <a:avLst/>
            <a:gdLst>
              <a:gd name="T0" fmla="*/ 0 w 363"/>
              <a:gd name="T1" fmla="*/ 585 h 970"/>
              <a:gd name="T2" fmla="*/ 33 w 363"/>
              <a:gd name="T3" fmla="*/ 562 h 970"/>
              <a:gd name="T4" fmla="*/ 42 w 363"/>
              <a:gd name="T5" fmla="*/ 481 h 970"/>
              <a:gd name="T6" fmla="*/ 56 w 363"/>
              <a:gd name="T7" fmla="*/ 824 h 970"/>
              <a:gd name="T8" fmla="*/ 72 w 363"/>
              <a:gd name="T9" fmla="*/ 346 h 970"/>
              <a:gd name="T10" fmla="*/ 91 w 363"/>
              <a:gd name="T11" fmla="*/ 860 h 970"/>
              <a:gd name="T12" fmla="*/ 105 w 363"/>
              <a:gd name="T13" fmla="*/ 192 h 970"/>
              <a:gd name="T14" fmla="*/ 122 w 363"/>
              <a:gd name="T15" fmla="*/ 932 h 970"/>
              <a:gd name="T16" fmla="*/ 139 w 363"/>
              <a:gd name="T17" fmla="*/ 1 h 970"/>
              <a:gd name="T18" fmla="*/ 155 w 363"/>
              <a:gd name="T19" fmla="*/ 941 h 970"/>
              <a:gd name="T20" fmla="*/ 169 w 363"/>
              <a:gd name="T21" fmla="*/ 174 h 970"/>
              <a:gd name="T22" fmla="*/ 188 w 363"/>
              <a:gd name="T23" fmla="*/ 828 h 970"/>
              <a:gd name="T24" fmla="*/ 200 w 363"/>
              <a:gd name="T25" fmla="*/ 368 h 970"/>
              <a:gd name="T26" fmla="*/ 219 w 363"/>
              <a:gd name="T27" fmla="*/ 715 h 970"/>
              <a:gd name="T28" fmla="*/ 232 w 363"/>
              <a:gd name="T29" fmla="*/ 526 h 970"/>
              <a:gd name="T30" fmla="*/ 239 w 363"/>
              <a:gd name="T31" fmla="*/ 575 h 970"/>
              <a:gd name="T32" fmla="*/ 363 w 363"/>
              <a:gd name="T33" fmla="*/ 581 h 97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3"/>
              <a:gd name="T52" fmla="*/ 0 h 970"/>
              <a:gd name="T53" fmla="*/ 363 w 363"/>
              <a:gd name="T54" fmla="*/ 970 h 97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3" h="970">
                <a:moveTo>
                  <a:pt x="0" y="585"/>
                </a:moveTo>
                <a:cubicBezTo>
                  <a:pt x="6" y="581"/>
                  <a:pt x="26" y="579"/>
                  <a:pt x="33" y="562"/>
                </a:cubicBezTo>
                <a:cubicBezTo>
                  <a:pt x="40" y="545"/>
                  <a:pt x="38" y="437"/>
                  <a:pt x="42" y="481"/>
                </a:cubicBezTo>
                <a:cubicBezTo>
                  <a:pt x="45" y="524"/>
                  <a:pt x="51" y="846"/>
                  <a:pt x="56" y="824"/>
                </a:cubicBezTo>
                <a:cubicBezTo>
                  <a:pt x="61" y="801"/>
                  <a:pt x="66" y="340"/>
                  <a:pt x="72" y="346"/>
                </a:cubicBezTo>
                <a:cubicBezTo>
                  <a:pt x="78" y="351"/>
                  <a:pt x="86" y="885"/>
                  <a:pt x="91" y="860"/>
                </a:cubicBezTo>
                <a:cubicBezTo>
                  <a:pt x="96" y="835"/>
                  <a:pt x="99" y="180"/>
                  <a:pt x="105" y="192"/>
                </a:cubicBezTo>
                <a:cubicBezTo>
                  <a:pt x="110" y="204"/>
                  <a:pt x="116" y="964"/>
                  <a:pt x="122" y="932"/>
                </a:cubicBezTo>
                <a:cubicBezTo>
                  <a:pt x="128" y="900"/>
                  <a:pt x="133" y="0"/>
                  <a:pt x="139" y="1"/>
                </a:cubicBezTo>
                <a:cubicBezTo>
                  <a:pt x="144" y="3"/>
                  <a:pt x="150" y="913"/>
                  <a:pt x="155" y="941"/>
                </a:cubicBezTo>
                <a:cubicBezTo>
                  <a:pt x="160" y="970"/>
                  <a:pt x="163" y="192"/>
                  <a:pt x="169" y="174"/>
                </a:cubicBezTo>
                <a:cubicBezTo>
                  <a:pt x="174" y="155"/>
                  <a:pt x="182" y="796"/>
                  <a:pt x="188" y="828"/>
                </a:cubicBezTo>
                <a:cubicBezTo>
                  <a:pt x="193" y="861"/>
                  <a:pt x="195" y="386"/>
                  <a:pt x="200" y="368"/>
                </a:cubicBezTo>
                <a:cubicBezTo>
                  <a:pt x="205" y="349"/>
                  <a:pt x="214" y="690"/>
                  <a:pt x="219" y="715"/>
                </a:cubicBezTo>
                <a:cubicBezTo>
                  <a:pt x="224" y="742"/>
                  <a:pt x="228" y="549"/>
                  <a:pt x="232" y="526"/>
                </a:cubicBezTo>
                <a:cubicBezTo>
                  <a:pt x="235" y="502"/>
                  <a:pt x="217" y="566"/>
                  <a:pt x="239" y="575"/>
                </a:cubicBezTo>
                <a:cubicBezTo>
                  <a:pt x="261" y="584"/>
                  <a:pt x="337" y="580"/>
                  <a:pt x="363" y="581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7864" y="300335"/>
            <a:ext cx="9151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Vulcan </a:t>
            </a:r>
            <a:r>
              <a:rPr lang="en-GB" sz="2400" b="1" dirty="0" err="1" smtClean="0"/>
              <a:t>petawatt</a:t>
            </a:r>
            <a:r>
              <a:rPr lang="en-GB" sz="2400" b="1" dirty="0" smtClean="0"/>
              <a:t> laser, RAL: 500 J, 500 fs, 5 </a:t>
            </a:r>
            <a:r>
              <a:rPr lang="en-GB" sz="2400" b="1" i="1" dirty="0" smtClean="0"/>
              <a:t>µ</a:t>
            </a:r>
            <a:r>
              <a:rPr lang="en-GB" sz="2400" b="1" dirty="0" smtClean="0"/>
              <a:t>m spot diameter, 1054 nm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8107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IMG_2882.JPG"/>
          <p:cNvPicPr>
            <a:picLocks noChangeAspect="1"/>
          </p:cNvPicPr>
          <p:nvPr/>
        </p:nvPicPr>
        <p:blipFill>
          <a:blip r:embed="rId2" cstate="print"/>
          <a:srcRect l="17500" t="11250"/>
          <a:stretch>
            <a:fillRect/>
          </a:stretch>
        </p:blipFill>
        <p:spPr bwMode="auto">
          <a:xfrm rot="221295">
            <a:off x="-150433" y="71763"/>
            <a:ext cx="10287000" cy="737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20472" y="533400"/>
            <a:ext cx="5389728" cy="4419600"/>
          </a:xfrm>
          <a:prstGeom prst="roundRect">
            <a:avLst/>
          </a:prstGeom>
          <a:solidFill>
            <a:schemeClr val="tx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Relativistic intense laser pulses contain large E fields (TV/m)</a:t>
            </a:r>
            <a:endParaRPr lang="en-GB" sz="2800" b="1" dirty="0" smtClean="0"/>
          </a:p>
          <a:p>
            <a:pPr algn="ctr"/>
            <a:endParaRPr lang="en-GB" sz="2800" dirty="0" smtClean="0"/>
          </a:p>
          <a:p>
            <a:pPr algn="ctr"/>
            <a:endParaRPr lang="en-GB" sz="2800" dirty="0" smtClean="0"/>
          </a:p>
          <a:p>
            <a:pPr algn="ctr"/>
            <a:r>
              <a:rPr lang="en-GB" sz="2800" b="1" dirty="0" smtClean="0"/>
              <a:t>Lorentz force </a:t>
            </a:r>
            <a:r>
              <a:rPr lang="en-GB" sz="2800" dirty="0" smtClean="0"/>
              <a:t>interactions at       </a:t>
            </a:r>
            <a:r>
              <a:rPr lang="en-GB" sz="2800" i="1" dirty="0" smtClean="0"/>
              <a:t>I</a:t>
            </a:r>
            <a:r>
              <a:rPr lang="en-GB" sz="2800" i="1" baseline="-25000" dirty="0" smtClean="0"/>
              <a:t>L</a:t>
            </a:r>
            <a:r>
              <a:rPr lang="en-GB" sz="2800" dirty="0" smtClean="0"/>
              <a:t> &gt; 10</a:t>
            </a:r>
            <a:r>
              <a:rPr lang="en-GB" sz="2800" baseline="30000" dirty="0" smtClean="0"/>
              <a:t>18</a:t>
            </a:r>
            <a:r>
              <a:rPr lang="en-GB" sz="2800" dirty="0" smtClean="0"/>
              <a:t> W/cm</a:t>
            </a:r>
            <a:r>
              <a:rPr lang="en-GB" sz="2800" baseline="30000" dirty="0" smtClean="0"/>
              <a:t>2 </a:t>
            </a:r>
          </a:p>
          <a:p>
            <a:pPr algn="ctr"/>
            <a:r>
              <a:rPr lang="en-GB" sz="3600" b="1" baseline="30000" dirty="0" smtClean="0"/>
              <a:t>F = q(E + v x B)</a:t>
            </a:r>
            <a:endParaRPr lang="en-GB" sz="3600" b="1" dirty="0" smtClean="0"/>
          </a:p>
          <a:p>
            <a:pPr algn="ctr"/>
            <a:endParaRPr lang="en-GB" sz="2800" dirty="0"/>
          </a:p>
          <a:p>
            <a:pPr algn="ctr"/>
            <a:r>
              <a:rPr lang="en-GB" sz="2800" b="1" dirty="0" smtClean="0"/>
              <a:t>Non planar wave =&gt; </a:t>
            </a:r>
            <a:r>
              <a:rPr lang="en-GB" sz="2800" b="1" dirty="0" err="1" smtClean="0"/>
              <a:t>Ponderomotive</a:t>
            </a:r>
            <a:r>
              <a:rPr lang="en-GB" sz="2800" b="1" dirty="0" smtClean="0"/>
              <a:t> force</a:t>
            </a:r>
            <a:endParaRPr lang="en-GB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29770" r="87888" b="64560"/>
          <a:stretch/>
        </p:blipFill>
        <p:spPr bwMode="auto">
          <a:xfrm>
            <a:off x="990600" y="5029200"/>
            <a:ext cx="3581400" cy="1223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2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/>
          <a:stretch>
            <a:fillRect/>
          </a:stretch>
        </p:blipFill>
        <p:spPr bwMode="auto">
          <a:xfrm>
            <a:off x="838200" y="762000"/>
            <a:ext cx="7373938" cy="3705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Plasma sheath acceleration</a:t>
            </a:r>
            <a:endParaRPr lang="en-GB" sz="28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6078538" y="990600"/>
            <a:ext cx="2009514" cy="2438400"/>
            <a:chOff x="9815643" y="3352800"/>
            <a:chExt cx="2009514" cy="2438400"/>
          </a:xfrm>
        </p:grpSpPr>
        <p:sp>
          <p:nvSpPr>
            <p:cNvPr id="6" name="Rectangle 5"/>
            <p:cNvSpPr/>
            <p:nvPr/>
          </p:nvSpPr>
          <p:spPr>
            <a:xfrm>
              <a:off x="9815643" y="3352800"/>
              <a:ext cx="1995357" cy="2438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800" y="3429000"/>
              <a:ext cx="1995357" cy="22857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304800" y="4546937"/>
            <a:ext cx="85740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MA current of electrons with MeV temperature, </a:t>
            </a:r>
            <a:r>
              <a:rPr lang="en-GB" sz="2000" dirty="0" err="1" smtClean="0"/>
              <a:t>maxwell-boltzmann</a:t>
            </a:r>
            <a:r>
              <a:rPr lang="en-GB" sz="2000" dirty="0" smtClean="0"/>
              <a:t> distribution</a:t>
            </a:r>
          </a:p>
          <a:p>
            <a:pPr algn="ctr"/>
            <a:r>
              <a:rPr lang="en-GB" sz="2000" dirty="0" smtClean="0"/>
              <a:t>Charge separation at rear surface generates TV/m fields</a:t>
            </a:r>
          </a:p>
          <a:p>
            <a:pPr algn="ctr"/>
            <a:r>
              <a:rPr lang="en-GB" sz="2000" dirty="0" smtClean="0"/>
              <a:t>Rear surface ionised and ions exposed to accelerating field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385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731603"/>
            <a:ext cx="7885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Reliable, robust laser-driven mechanism for bright source of pulsed proton beams with broadband energy spread 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5935" r="8634"/>
          <a:stretch/>
        </p:blipFill>
        <p:spPr>
          <a:xfrm>
            <a:off x="207178" y="1376564"/>
            <a:ext cx="4212422" cy="3239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714768" y="1579728"/>
            <a:ext cx="14478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876800" y="147380"/>
            <a:ext cx="39624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Routinely observed:</a:t>
            </a:r>
          </a:p>
          <a:p>
            <a:pPr algn="r"/>
            <a:endParaRPr lang="en-GB" sz="2000" dirty="0" smtClean="0"/>
          </a:p>
          <a:p>
            <a:pPr algn="r"/>
            <a:r>
              <a:rPr lang="en-GB" sz="2000" dirty="0" smtClean="0"/>
              <a:t>10</a:t>
            </a:r>
            <a:r>
              <a:rPr lang="en-GB" sz="2000" baseline="30000" dirty="0" smtClean="0"/>
              <a:t>11-13</a:t>
            </a:r>
            <a:r>
              <a:rPr lang="en-GB" sz="2000" dirty="0" smtClean="0"/>
              <a:t> protons per pulse</a:t>
            </a:r>
          </a:p>
          <a:p>
            <a:pPr algn="r"/>
            <a:endParaRPr lang="en-GB" sz="2000" dirty="0"/>
          </a:p>
          <a:p>
            <a:pPr algn="r"/>
            <a:r>
              <a:rPr lang="en-GB" sz="2000" dirty="0"/>
              <a:t>S</a:t>
            </a:r>
            <a:r>
              <a:rPr lang="en-GB" sz="2000" dirty="0" smtClean="0"/>
              <a:t>ource size: &lt; 10 </a:t>
            </a:r>
            <a:r>
              <a:rPr lang="en-GB" sz="2000" i="1" dirty="0" smtClean="0"/>
              <a:t>µ</a:t>
            </a:r>
            <a:r>
              <a:rPr lang="en-GB" sz="2000" dirty="0" smtClean="0"/>
              <a:t>m</a:t>
            </a:r>
          </a:p>
          <a:p>
            <a:pPr algn="r"/>
            <a:endParaRPr lang="en-GB" sz="2000" i="1" baseline="30000" dirty="0"/>
          </a:p>
          <a:p>
            <a:pPr algn="r"/>
            <a:r>
              <a:rPr lang="en-GB" sz="2000" dirty="0" err="1" smtClean="0"/>
              <a:t>Emmittance</a:t>
            </a:r>
            <a:r>
              <a:rPr lang="en-GB" sz="2000" dirty="0" smtClean="0"/>
              <a:t>: &lt; 0.004 mm/</a:t>
            </a:r>
            <a:r>
              <a:rPr lang="en-GB" sz="2000" dirty="0" err="1" smtClean="0"/>
              <a:t>mrad</a:t>
            </a:r>
            <a:endParaRPr lang="en-GB" sz="2000" dirty="0" smtClean="0"/>
          </a:p>
          <a:p>
            <a:pPr algn="r"/>
            <a:endParaRPr lang="en-GB" sz="2000" i="1" baseline="30000" dirty="0"/>
          </a:p>
          <a:p>
            <a:pPr algn="r"/>
            <a:r>
              <a:rPr lang="en-GB" sz="2000" dirty="0" smtClean="0"/>
              <a:t>Short duration, </a:t>
            </a:r>
            <a:r>
              <a:rPr lang="en-GB" sz="2000" dirty="0" err="1" smtClean="0"/>
              <a:t>ps</a:t>
            </a:r>
            <a:r>
              <a:rPr lang="en-GB" sz="2000" dirty="0" smtClean="0"/>
              <a:t> at source, ns with time of flight for particle beams</a:t>
            </a:r>
          </a:p>
          <a:p>
            <a:pPr algn="r"/>
            <a:endParaRPr lang="en-GB" sz="2000" dirty="0"/>
          </a:p>
          <a:p>
            <a:pPr algn="r"/>
            <a:r>
              <a:rPr lang="en-GB" sz="2000" dirty="0" smtClean="0"/>
              <a:t>Cone beam, 30-40 ° divergence</a:t>
            </a:r>
          </a:p>
          <a:p>
            <a:pPr algn="r"/>
            <a:endParaRPr lang="en-GB" sz="2000" dirty="0"/>
          </a:p>
          <a:p>
            <a:pPr algn="r"/>
            <a:r>
              <a:rPr lang="en-GB" sz="2000" dirty="0" smtClean="0"/>
              <a:t>Centrally peaked intensity profile, following on from laser profile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1143000" y="76200"/>
            <a:ext cx="495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P.R. Bolton et al. / Physica Medica 30 (2014) </a:t>
            </a:r>
            <a:r>
              <a:rPr lang="it-IT" sz="1600" b="1" dirty="0" smtClean="0"/>
              <a:t>255-270</a:t>
            </a:r>
            <a:endParaRPr lang="it-IT" sz="1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>
          <a:xfrm>
            <a:off x="1808328" y="424039"/>
            <a:ext cx="3678072" cy="163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495800"/>
            <a:ext cx="2580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Radiation pressure</a:t>
            </a:r>
            <a:endParaRPr lang="en-GB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4495800"/>
            <a:ext cx="168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Or Light </a:t>
            </a:r>
            <a:r>
              <a:rPr lang="en-GB" sz="2400" b="1" dirty="0" smtClean="0"/>
              <a:t>sail</a:t>
            </a:r>
            <a:endParaRPr lang="en-GB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15000" y="4495800"/>
            <a:ext cx="3288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Or Breakout </a:t>
            </a:r>
            <a:r>
              <a:rPr lang="en-GB" sz="2400" b="1" dirty="0" smtClean="0"/>
              <a:t>afterburner</a:t>
            </a:r>
            <a:endParaRPr lang="en-GB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09600"/>
            <a:ext cx="4591050" cy="3676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52400"/>
            <a:ext cx="786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Borghesi</a:t>
            </a:r>
            <a:r>
              <a:rPr lang="en-GB" dirty="0" smtClean="0"/>
              <a:t> </a:t>
            </a:r>
            <a:r>
              <a:rPr lang="en-GB" i="1" dirty="0" smtClean="0"/>
              <a:t>et al</a:t>
            </a:r>
            <a:r>
              <a:rPr lang="en-GB" dirty="0" smtClean="0"/>
              <a:t>, http</a:t>
            </a:r>
            <a:r>
              <a:rPr lang="en-GB" dirty="0"/>
              <a:t>://www.clf.stfc.ac.uk/resources/PDF/ar09-10_hpls_full_fpp.pdf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5257800"/>
            <a:ext cx="4805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On the horizon……………..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591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78" y="2435194"/>
            <a:ext cx="2703094" cy="20789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467874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Laser </a:t>
            </a:r>
            <a:r>
              <a:rPr lang="en-GB" sz="2400" b="1" dirty="0" err="1" smtClean="0"/>
              <a:t>wakefield</a:t>
            </a:r>
            <a:r>
              <a:rPr lang="en-GB" sz="2400" b="1" dirty="0" smtClean="0"/>
              <a:t> acceleration for GeV electron </a:t>
            </a:r>
            <a:r>
              <a:rPr lang="en-GB" sz="2400" b="1" dirty="0" smtClean="0"/>
              <a:t>beams:</a:t>
            </a:r>
          </a:p>
          <a:p>
            <a:pPr algn="ctr"/>
            <a:r>
              <a:rPr lang="en-GB" sz="2400" b="1" dirty="0" smtClean="0"/>
              <a:t>coherent </a:t>
            </a:r>
            <a:r>
              <a:rPr lang="en-GB" sz="2400" b="1" dirty="0" smtClean="0"/>
              <a:t>X-ray </a:t>
            </a:r>
            <a:r>
              <a:rPr lang="en-GB" sz="2400" b="1" dirty="0" smtClean="0"/>
              <a:t>generation</a:t>
            </a:r>
          </a:p>
          <a:p>
            <a:pPr algn="ctr"/>
            <a:r>
              <a:rPr lang="en-GB" sz="2400" b="1" dirty="0" smtClean="0"/>
              <a:t>Positron generation</a:t>
            </a:r>
          </a:p>
          <a:p>
            <a:pPr algn="ctr"/>
            <a:endParaRPr lang="en-GB" sz="2400" b="1" dirty="0"/>
          </a:p>
        </p:txBody>
      </p:sp>
      <p:pic>
        <p:nvPicPr>
          <p:cNvPr id="3" name="BONE BoneRotate-103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80128" y="152400"/>
            <a:ext cx="4159696" cy="311977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829" y="217346"/>
            <a:ext cx="1116661" cy="10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333767"/>
            <a:ext cx="5319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F. Albert </a:t>
            </a:r>
            <a:r>
              <a:rPr lang="fr-FR" sz="1600" i="1" dirty="0" smtClean="0"/>
              <a:t>et al,</a:t>
            </a:r>
            <a:r>
              <a:rPr lang="fr-FR" sz="1600" dirty="0" smtClean="0"/>
              <a:t> Plasma </a:t>
            </a:r>
            <a:r>
              <a:rPr lang="fr-FR" sz="1600" dirty="0"/>
              <a:t>Phys. Control. </a:t>
            </a:r>
            <a:r>
              <a:rPr lang="fr-FR" sz="1600" dirty="0" smtClean="0"/>
              <a:t>Fusion 56 084015 (2014</a:t>
            </a:r>
            <a:r>
              <a:rPr lang="fr-FR" sz="1600" dirty="0"/>
              <a:t>) </a:t>
            </a:r>
            <a:endParaRPr lang="fr-FR" sz="1600" dirty="0"/>
          </a:p>
          <a:p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3" y="152400"/>
            <a:ext cx="4501187" cy="2199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4514165"/>
            <a:ext cx="303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Nature ‘dream beam’ papers 2004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" y="2714401"/>
            <a:ext cx="1364776" cy="1799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59110" y="3357027"/>
            <a:ext cx="56848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Current record: 4.25 GeV in 9cm capillary</a:t>
            </a:r>
          </a:p>
          <a:p>
            <a:pPr algn="r"/>
            <a:r>
              <a:rPr lang="en-GB" sz="1600" dirty="0"/>
              <a:t>6% </a:t>
            </a:r>
            <a:r>
              <a:rPr lang="en-GB" sz="1600" dirty="0" err="1"/>
              <a:t>rms</a:t>
            </a:r>
            <a:r>
              <a:rPr lang="en-GB" sz="1600" dirty="0"/>
              <a:t> energy spread, 6 </a:t>
            </a:r>
            <a:r>
              <a:rPr lang="en-GB" sz="1600" dirty="0" err="1"/>
              <a:t>pC</a:t>
            </a:r>
            <a:r>
              <a:rPr lang="en-GB" sz="1600" dirty="0"/>
              <a:t> charge, and 0.3 </a:t>
            </a:r>
            <a:r>
              <a:rPr lang="en-GB" sz="1600" dirty="0" err="1"/>
              <a:t>mrad</a:t>
            </a:r>
            <a:r>
              <a:rPr lang="en-GB" sz="1600" dirty="0"/>
              <a:t> </a:t>
            </a:r>
            <a:r>
              <a:rPr lang="en-GB" sz="1600" dirty="0" err="1"/>
              <a:t>rms</a:t>
            </a:r>
            <a:r>
              <a:rPr lang="en-GB" sz="1600" dirty="0"/>
              <a:t> divergence</a:t>
            </a:r>
            <a:endParaRPr lang="en-GB" sz="1600" dirty="0" smtClean="0"/>
          </a:p>
          <a:p>
            <a:pPr algn="r"/>
            <a:endParaRPr lang="en-GB" sz="1400" dirty="0"/>
          </a:p>
          <a:p>
            <a:pPr algn="r"/>
            <a:r>
              <a:rPr lang="en-GB" sz="1400" dirty="0" smtClean="0"/>
              <a:t>W</a:t>
            </a:r>
            <a:r>
              <a:rPr lang="en-GB" sz="1400" dirty="0"/>
              <a:t>. P. </a:t>
            </a:r>
            <a:r>
              <a:rPr lang="en-GB" sz="1400" dirty="0" err="1"/>
              <a:t>Leemans</a:t>
            </a:r>
            <a:r>
              <a:rPr lang="en-GB" sz="1400" dirty="0"/>
              <a:t>, A. J. </a:t>
            </a:r>
            <a:r>
              <a:rPr lang="en-GB" sz="1400" dirty="0" err="1"/>
              <a:t>Gonsalves</a:t>
            </a:r>
            <a:r>
              <a:rPr lang="en-GB" sz="1400" dirty="0"/>
              <a:t>, H.-S. Mao, et al</a:t>
            </a:r>
            <a:r>
              <a:rPr lang="en-GB" sz="1400" dirty="0" smtClean="0"/>
              <a:t>. </a:t>
            </a:r>
            <a:r>
              <a:rPr lang="en-GB" sz="1400" b="1" dirty="0"/>
              <a:t>Phys. Rev. Lett. 113, </a:t>
            </a:r>
            <a:r>
              <a:rPr lang="en-GB" sz="1400" b="1" dirty="0" smtClean="0"/>
              <a:t>245002</a:t>
            </a:r>
          </a:p>
          <a:p>
            <a:pPr algn="r"/>
            <a:r>
              <a:rPr lang="en-GB" sz="1400" b="1" dirty="0" smtClean="0"/>
              <a:t>Lawrence Berkley Lab</a:t>
            </a:r>
            <a:endParaRPr lang="en-GB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91000" y="177225"/>
            <a:ext cx="4329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J. M. Cole </a:t>
            </a:r>
            <a:r>
              <a:rPr lang="en-GB" sz="1600" i="1" dirty="0" smtClean="0"/>
              <a:t>et al, Scientific </a:t>
            </a:r>
            <a:r>
              <a:rPr lang="en-GB" sz="1600" i="1" dirty="0"/>
              <a:t>Reports</a:t>
            </a:r>
            <a:r>
              <a:rPr lang="en-GB" sz="1600" dirty="0"/>
              <a:t> </a:t>
            </a:r>
            <a:r>
              <a:rPr lang="en-GB" sz="1600" b="1" dirty="0"/>
              <a:t>5</a:t>
            </a:r>
            <a:r>
              <a:rPr lang="en-GB" sz="1600" dirty="0"/>
              <a:t>, Article number: </a:t>
            </a:r>
            <a:r>
              <a:rPr lang="en-GB" sz="1600" dirty="0" smtClean="0"/>
              <a:t>13244 (2015)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682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72" y="838200"/>
            <a:ext cx="3962400" cy="3165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86380"/>
            <a:ext cx="5128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Haberberger</a:t>
            </a:r>
            <a:r>
              <a:rPr lang="en-GB" sz="1400" dirty="0" smtClean="0"/>
              <a:t> </a:t>
            </a:r>
            <a:r>
              <a:rPr lang="en-GB" sz="1400" i="1" dirty="0" smtClean="0"/>
              <a:t>et al,</a:t>
            </a:r>
            <a:r>
              <a:rPr lang="en-GB" sz="1400" dirty="0" smtClean="0"/>
              <a:t> NATURE PHYSICS DOI</a:t>
            </a:r>
            <a:r>
              <a:rPr lang="en-GB" sz="1400" dirty="0"/>
              <a:t>: </a:t>
            </a:r>
            <a:r>
              <a:rPr lang="en-GB" sz="1400" dirty="0" smtClean="0"/>
              <a:t>10.1038/NPHYS213 (2012)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66457" y="4876800"/>
            <a:ext cx="8022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err="1" smtClean="0"/>
              <a:t>Collisionless</a:t>
            </a:r>
            <a:r>
              <a:rPr lang="en-GB" sz="2400" b="1" dirty="0" smtClean="0"/>
              <a:t> shock acceleration from laser gas jet interactions</a:t>
            </a:r>
          </a:p>
          <a:p>
            <a:pPr algn="ctr"/>
            <a:r>
              <a:rPr lang="en-GB" sz="2400" b="1" dirty="0" smtClean="0"/>
              <a:t>Chan Joshi group, UCLA</a:t>
            </a:r>
            <a:endParaRPr lang="en-GB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39433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2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3713</TotalTime>
  <Words>1084</Words>
  <Application>Microsoft Office PowerPoint</Application>
  <PresentationFormat>On-screen Show (4:3)</PresentationFormat>
  <Paragraphs>190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power laser evolution at the CLF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Brenner, Ceri (STFC,RAL,BID)</dc:creator>
  <cp:lastModifiedBy>Brenner, Ceri (STFC,RAL,BID)</cp:lastModifiedBy>
  <cp:revision>423</cp:revision>
  <dcterms:created xsi:type="dcterms:W3CDTF">2006-08-16T00:00:00Z</dcterms:created>
  <dcterms:modified xsi:type="dcterms:W3CDTF">2015-11-12T16:49:35Z</dcterms:modified>
</cp:coreProperties>
</file>