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7" r:id="rId3"/>
  </p:sldMasterIdLst>
  <p:notesMasterIdLst>
    <p:notesMasterId r:id="rId47"/>
  </p:notesMasterIdLst>
  <p:sldIdLst>
    <p:sldId id="257" r:id="rId4"/>
    <p:sldId id="275" r:id="rId5"/>
    <p:sldId id="259" r:id="rId6"/>
    <p:sldId id="263" r:id="rId7"/>
    <p:sldId id="264" r:id="rId8"/>
    <p:sldId id="265" r:id="rId9"/>
    <p:sldId id="266" r:id="rId10"/>
    <p:sldId id="268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269" r:id="rId19"/>
    <p:sldId id="285" r:id="rId20"/>
    <p:sldId id="286" r:id="rId21"/>
    <p:sldId id="303" r:id="rId22"/>
    <p:sldId id="290" r:id="rId23"/>
    <p:sldId id="291" r:id="rId24"/>
    <p:sldId id="292" r:id="rId25"/>
    <p:sldId id="293" r:id="rId26"/>
    <p:sldId id="294" r:id="rId27"/>
    <p:sldId id="295" r:id="rId28"/>
    <p:sldId id="304" r:id="rId29"/>
    <p:sldId id="297" r:id="rId30"/>
    <p:sldId id="301" r:id="rId31"/>
    <p:sldId id="302" r:id="rId32"/>
    <p:sldId id="305" r:id="rId33"/>
    <p:sldId id="313" r:id="rId34"/>
    <p:sldId id="314" r:id="rId35"/>
    <p:sldId id="306" r:id="rId36"/>
    <p:sldId id="282" r:id="rId37"/>
    <p:sldId id="284" r:id="rId38"/>
    <p:sldId id="307" r:id="rId39"/>
    <p:sldId id="309" r:id="rId40"/>
    <p:sldId id="310" r:id="rId41"/>
    <p:sldId id="312" r:id="rId42"/>
    <p:sldId id="273" r:id="rId43"/>
    <p:sldId id="274" r:id="rId44"/>
    <p:sldId id="325" r:id="rId45"/>
    <p:sldId id="326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33432-8CC1-41F1-BC61-3AD99A7440F5}" type="datetimeFigureOut">
              <a:rPr lang="en-GB" smtClean="0"/>
              <a:t>11/11/2015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2E580-E8BA-47F2-8801-FE9BB05400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254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EBB3D-1959-664E-A163-8959D6493A7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46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18C72C-1039-4A26-BB86-704B68B8664F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722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EBB3D-1959-664E-A163-8959D6493A7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46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5CF90C-B646-4B34-B14D-1E9A5E008728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45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37590A-70FA-42E5-8F8F-3F1996798BFF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812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DF3B054-CF01-4C02-A4DB-3B7265FF5594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88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5B8B7-A616-4653-BA27-7A0FD4D6F23B}" type="slidenum">
              <a:rPr lang="en-US" altLang="en-US" smtClean="0">
                <a:solidFill>
                  <a:prstClr val="black"/>
                </a:solidFill>
              </a:rPr>
              <a:pPr/>
              <a:t>27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37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5EBD74-87DA-4742-B5DF-3DB602078F37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1EC132-4BD4-47CF-B720-E015FF5000A9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26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F6C8BCF-044C-497E-845C-D2B59B7FF099}" type="slidenum">
              <a:rPr lang="en-GB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31</a:t>
            </a:fld>
            <a:endParaRPr lang="en-GB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78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largeto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756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03581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5313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596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30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30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845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05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025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8250"/>
            <a:ext cx="4038600" cy="2027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378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5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851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360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914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65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630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063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278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16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2035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72831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475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30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30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920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05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025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8250"/>
            <a:ext cx="4038600" cy="2027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9516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98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072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6068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440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40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6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895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1253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0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sissmallbottom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538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sissmallbottom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928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64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1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63.wmf"/><Relationship Id="rId4" Type="http://schemas.openxmlformats.org/officeDocument/2006/relationships/image" Target="../media/image60.wmf"/><Relationship Id="rId9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5"/>
          <p:cNvSpPr>
            <a:spLocks noGrp="1"/>
          </p:cNvSpPr>
          <p:nvPr>
            <p:ph type="ctr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chemeClr val="accent2"/>
                </a:solidFill>
              </a:rPr>
              <a:t>All in a spin – An </a:t>
            </a:r>
            <a:r>
              <a:rPr lang="en-GB" dirty="0" smtClean="0">
                <a:solidFill>
                  <a:schemeClr val="accent2"/>
                </a:solidFill>
              </a:rPr>
              <a:t>introduction to </a:t>
            </a:r>
            <a:r>
              <a:rPr lang="en-GB" dirty="0">
                <a:solidFill>
                  <a:schemeClr val="accent2"/>
                </a:solidFill>
              </a:rPr>
              <a:t>muon </a:t>
            </a:r>
            <a:r>
              <a:rPr lang="en-GB" dirty="0" smtClean="0">
                <a:solidFill>
                  <a:schemeClr val="accent2"/>
                </a:solidFill>
              </a:rPr>
              <a:t>science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8195" name="Subtitle 6"/>
          <p:cNvSpPr>
            <a:spLocks noGrp="1"/>
          </p:cNvSpPr>
          <p:nvPr>
            <p:ph type="subTitle" idx="1"/>
          </p:nvPr>
        </p:nvSpPr>
        <p:spPr bwMode="auto">
          <a:xfrm>
            <a:off x="1371600" y="4844752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accent2"/>
                </a:solidFill>
                <a:ea typeface="ＭＳ Ｐゴシック" pitchFamily="-110" charset="-128"/>
              </a:rPr>
              <a:t>Adrian Hillier </a:t>
            </a:r>
          </a:p>
          <a:p>
            <a:r>
              <a:rPr lang="en-GB" dirty="0" smtClean="0">
                <a:solidFill>
                  <a:schemeClr val="accent2"/>
                </a:solidFill>
                <a:ea typeface="ＭＳ Ｐゴシック" pitchFamily="-110" charset="-128"/>
              </a:rPr>
              <a:t>ISIS </a:t>
            </a:r>
            <a:r>
              <a:rPr lang="en-GB" dirty="0" err="1" smtClean="0">
                <a:solidFill>
                  <a:schemeClr val="accent2"/>
                </a:solidFill>
                <a:ea typeface="ＭＳ Ｐゴシック" pitchFamily="-110" charset="-128"/>
              </a:rPr>
              <a:t>Muon</a:t>
            </a:r>
            <a:r>
              <a:rPr lang="en-GB" dirty="0" smtClean="0">
                <a:solidFill>
                  <a:schemeClr val="accent2"/>
                </a:solidFill>
                <a:ea typeface="ＭＳ Ｐゴシック" pitchFamily="-110" charset="-128"/>
              </a:rPr>
              <a:t> Group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631468"/>
            <a:ext cx="20810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50" dirty="0" smtClean="0">
                <a:solidFill>
                  <a:srgbClr val="000000"/>
                </a:solidFill>
                <a:latin typeface="Arial" charset="0"/>
              </a:rPr>
              <a:t>PASI ‘15 Chicago, Illinois, USA </a:t>
            </a:r>
            <a:endParaRPr lang="en-GB" sz="105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1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785">
        <p:fade/>
      </p:transition>
    </mc:Choice>
    <mc:Fallback xmlns="">
      <p:transition spd="med" advTm="217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SIS_annrep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41278"/>
            <a:ext cx="4788024" cy="581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209801" y="781050"/>
            <a:ext cx="6934200" cy="4735513"/>
            <a:chOff x="1392" y="492"/>
            <a:chExt cx="4368" cy="2983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3467" y="492"/>
              <a:ext cx="2290" cy="1926"/>
              <a:chOff x="3380" y="646"/>
              <a:chExt cx="2041" cy="1716"/>
            </a:xfrm>
          </p:grpSpPr>
          <p:pic>
            <p:nvPicPr>
              <p:cNvPr id="8" name="Picture 7" descr="ISIS_annrep0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9129" t="56134" r="22862" b="23541"/>
              <a:stretch>
                <a:fillRect/>
              </a:stretch>
            </p:blipFill>
            <p:spPr bwMode="auto">
              <a:xfrm>
                <a:off x="3380" y="693"/>
                <a:ext cx="1893" cy="16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5030" y="1690"/>
                <a:ext cx="391" cy="6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 sz="2000">
                  <a:solidFill>
                    <a:srgbClr val="333399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4838" y="1952"/>
                <a:ext cx="282" cy="34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 sz="2000">
                  <a:solidFill>
                    <a:srgbClr val="333399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4934" y="646"/>
                <a:ext cx="359" cy="44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 sz="2000">
                  <a:solidFill>
                    <a:srgbClr val="333399"/>
                  </a:solidFill>
                  <a:latin typeface="Trebuchet MS" pitchFamily="34" charset="0"/>
                </a:endParaRPr>
              </a:p>
            </p:txBody>
          </p:sp>
        </p:grpSp>
        <p:sp>
          <p:nvSpPr>
            <p:cNvPr id="5" name="Oval 11"/>
            <p:cNvSpPr>
              <a:spLocks noChangeArrowheads="1"/>
            </p:cNvSpPr>
            <p:nvPr/>
          </p:nvSpPr>
          <p:spPr bwMode="auto">
            <a:xfrm>
              <a:off x="3221" y="494"/>
              <a:ext cx="2539" cy="1958"/>
            </a:xfrm>
            <a:prstGeom prst="ellips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 sz="2000">
                <a:solidFill>
                  <a:srgbClr val="333399"/>
                </a:solidFill>
                <a:latin typeface="Trebuchet MS" pitchFamily="34" charset="0"/>
              </a:endParaRPr>
            </a:p>
          </p:txBody>
        </p:sp>
        <p:sp>
          <p:nvSpPr>
            <p:cNvPr id="6" name="Oval 12"/>
            <p:cNvSpPr>
              <a:spLocks noChangeArrowheads="1"/>
            </p:cNvSpPr>
            <p:nvPr/>
          </p:nvSpPr>
          <p:spPr bwMode="auto">
            <a:xfrm>
              <a:off x="1392" y="2641"/>
              <a:ext cx="898" cy="834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 sz="2000">
                <a:solidFill>
                  <a:srgbClr val="333399"/>
                </a:solidFill>
                <a:latin typeface="Trebuchet MS" pitchFamily="34" charset="0"/>
              </a:endParaRPr>
            </a:p>
          </p:txBody>
        </p:sp>
        <p:cxnSp>
          <p:nvCxnSpPr>
            <p:cNvPr id="7" name="AutoShape 13"/>
            <p:cNvCxnSpPr>
              <a:cxnSpLocks noChangeShapeType="1"/>
              <a:stCxn id="6" idx="7"/>
              <a:endCxn id="5" idx="3"/>
            </p:cNvCxnSpPr>
            <p:nvPr/>
          </p:nvCxnSpPr>
          <p:spPr bwMode="auto">
            <a:xfrm flipV="1">
              <a:off x="2158" y="2165"/>
              <a:ext cx="1434" cy="59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oval" w="med" len="med"/>
              <a:tailEnd type="stealth" w="lg" len="lg"/>
            </a:ln>
          </p:spPr>
        </p:cxnSp>
      </p:grp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0" y="5360988"/>
            <a:ext cx="9144000" cy="1497012"/>
            <a:chOff x="-164" y="2693"/>
            <a:chExt cx="5760" cy="943"/>
          </a:xfrm>
        </p:grpSpPr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4013" y="3127"/>
              <a:ext cx="1519" cy="4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 sz="2000">
                <a:solidFill>
                  <a:srgbClr val="333399"/>
                </a:solidFill>
                <a:latin typeface="Trebuchet MS" pitchFamily="34" charset="0"/>
              </a:endParaRPr>
            </a:p>
          </p:txBody>
        </p:sp>
        <p:pic>
          <p:nvPicPr>
            <p:cNvPr id="14" name="Picture 16" descr="PPoint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164" y="2693"/>
              <a:ext cx="5760" cy="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0" y="-8102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 err="1">
                <a:solidFill>
                  <a:schemeClr val="accent2"/>
                </a:solidFill>
                <a:latin typeface="Trebuchet MS" pitchFamily="34" charset="0"/>
              </a:rPr>
              <a:t>Muons</a:t>
            </a: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 at ISIS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72200" y="3058529"/>
            <a:ext cx="1674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50" spc="-100" dirty="0" smtClean="0">
                <a:solidFill>
                  <a:srgbClr val="004385"/>
                </a:solidFill>
                <a:latin typeface="Calibri" panose="020F0502020204030204" pitchFamily="34" charset="0"/>
              </a:rPr>
              <a:t>CHRONUS</a:t>
            </a:r>
            <a:endParaRPr lang="en-GB" sz="1750" spc="-100" dirty="0">
              <a:solidFill>
                <a:srgbClr val="004385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69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031">
        <p:fade/>
      </p:transition>
    </mc:Choice>
    <mc:Fallback xmlns="">
      <p:transition spd="med" advTm="650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0" y="-8102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 err="1">
                <a:solidFill>
                  <a:schemeClr val="accent2"/>
                </a:solidFill>
                <a:latin typeface="Trebuchet MS" pitchFamily="34" charset="0"/>
              </a:rPr>
              <a:t>Muons</a:t>
            </a: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 at ISIS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853281" y="685130"/>
            <a:ext cx="7437438" cy="5821363"/>
            <a:chOff x="444" y="538"/>
            <a:chExt cx="4685" cy="3667"/>
          </a:xfrm>
        </p:grpSpPr>
        <p:pic>
          <p:nvPicPr>
            <p:cNvPr id="31750" name="Picture 7" descr="beamline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" y="538"/>
              <a:ext cx="4685" cy="3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1" name="Rectangle 8"/>
            <p:cNvSpPr>
              <a:spLocks noChangeArrowheads="1"/>
            </p:cNvSpPr>
            <p:nvPr/>
          </p:nvSpPr>
          <p:spPr bwMode="auto">
            <a:xfrm>
              <a:off x="614" y="3379"/>
              <a:ext cx="3984" cy="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5620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702">
        <p:fade/>
      </p:transition>
    </mc:Choice>
    <mc:Fallback xmlns="">
      <p:transition spd="med" advTm="1057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riken</a:t>
            </a:r>
            <a:endParaRPr lang="en-GB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2" y="685711"/>
            <a:ext cx="6730131" cy="596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b="1" dirty="0" smtClean="0">
                <a:solidFill>
                  <a:srgbClr val="333399"/>
                </a:solidFill>
                <a:latin typeface="Trebuchet MS" pitchFamily="34" charset="0"/>
              </a:rPr>
              <a:t>RIKEN </a:t>
            </a:r>
            <a:r>
              <a:rPr lang="en-GB" altLang="en-US" sz="2800" b="1" dirty="0" err="1" smtClean="0">
                <a:solidFill>
                  <a:srgbClr val="333399"/>
                </a:solidFill>
                <a:latin typeface="Trebuchet MS" pitchFamily="34" charset="0"/>
              </a:rPr>
              <a:t>beamlines</a:t>
            </a:r>
            <a:endParaRPr lang="en-GB" altLang="en-US" sz="2800" b="1" dirty="0">
              <a:solidFill>
                <a:srgbClr val="333399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05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9" descr="em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203325"/>
            <a:ext cx="2392363" cy="21844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11"/>
          <p:cNvSpPr txBox="1">
            <a:spLocks noChangeArrowheads="1"/>
          </p:cNvSpPr>
          <p:nvPr/>
        </p:nvSpPr>
        <p:spPr bwMode="auto">
          <a:xfrm>
            <a:off x="1951038" y="3436938"/>
            <a:ext cx="825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i="1" dirty="0">
                <a:solidFill>
                  <a:schemeClr val="accent2"/>
                </a:solidFill>
                <a:latin typeface="Trebuchet MS" pitchFamily="34" charset="0"/>
              </a:rPr>
              <a:t>EMU</a:t>
            </a:r>
          </a:p>
        </p:txBody>
      </p:sp>
      <p:sp>
        <p:nvSpPr>
          <p:cNvPr id="32775" name="Text Box 12"/>
          <p:cNvSpPr txBox="1">
            <a:spLocks noChangeArrowheads="1"/>
          </p:cNvSpPr>
          <p:nvPr/>
        </p:nvSpPr>
        <p:spPr bwMode="auto">
          <a:xfrm>
            <a:off x="3284538" y="2852738"/>
            <a:ext cx="825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i="1">
                <a:solidFill>
                  <a:schemeClr val="accent2"/>
                </a:solidFill>
                <a:latin typeface="Trebuchet MS" pitchFamily="34" charset="0"/>
              </a:rPr>
              <a:t>MuSR</a:t>
            </a:r>
          </a:p>
        </p:txBody>
      </p:sp>
      <p:sp>
        <p:nvSpPr>
          <p:cNvPr id="32776" name="Text Box 13"/>
          <p:cNvSpPr txBox="1">
            <a:spLocks noChangeArrowheads="1"/>
          </p:cNvSpPr>
          <p:nvPr/>
        </p:nvSpPr>
        <p:spPr bwMode="auto">
          <a:xfrm>
            <a:off x="6319838" y="3678238"/>
            <a:ext cx="812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i="1" dirty="0" err="1" smtClean="0">
                <a:solidFill>
                  <a:schemeClr val="accent2"/>
                </a:solidFill>
                <a:latin typeface="Trebuchet MS" pitchFamily="34" charset="0"/>
              </a:rPr>
              <a:t>HiFi</a:t>
            </a:r>
            <a:endParaRPr lang="en-GB" altLang="en-US" sz="2000" i="1" dirty="0">
              <a:solidFill>
                <a:schemeClr val="accent2"/>
              </a:solidFill>
              <a:latin typeface="Trebuchet MS" pitchFamily="34" charset="0"/>
            </a:endParaRPr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107504" y="4005064"/>
            <a:ext cx="271145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2000" dirty="0">
                <a:solidFill>
                  <a:schemeClr val="accent2"/>
                </a:solidFill>
                <a:latin typeface="Trebuchet MS" pitchFamily="34" charset="0"/>
              </a:rPr>
              <a:t>Fields: 0G – </a:t>
            </a:r>
            <a:r>
              <a:rPr lang="en-GB" altLang="en-US" sz="2000" dirty="0" smtClean="0">
                <a:solidFill>
                  <a:schemeClr val="accent2"/>
                </a:solidFill>
                <a:latin typeface="Trebuchet MS" pitchFamily="34" charset="0"/>
              </a:rPr>
              <a:t>5 </a:t>
            </a:r>
            <a:r>
              <a:rPr lang="en-GB" altLang="en-US" sz="2000" dirty="0">
                <a:solidFill>
                  <a:schemeClr val="accent2"/>
                </a:solidFill>
                <a:latin typeface="Trebuchet MS" pitchFamily="34" charset="0"/>
              </a:rPr>
              <a:t>T  </a:t>
            </a:r>
          </a:p>
          <a:p>
            <a:pPr>
              <a:spcBef>
                <a:spcPct val="0"/>
              </a:spcBef>
            </a:pPr>
            <a:endParaRPr lang="en-GB" altLang="en-US" sz="2000" dirty="0" smtClean="0">
              <a:solidFill>
                <a:schemeClr val="accent2"/>
              </a:solidFill>
              <a:latin typeface="Trebuchet MS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000" dirty="0" smtClean="0">
                <a:solidFill>
                  <a:schemeClr val="accent2"/>
                </a:solidFill>
                <a:latin typeface="Trebuchet MS" pitchFamily="34" charset="0"/>
              </a:rPr>
              <a:t>Temperatures</a:t>
            </a:r>
            <a:r>
              <a:rPr lang="en-GB" altLang="en-US" sz="2000" dirty="0">
                <a:solidFill>
                  <a:schemeClr val="accent2"/>
                </a:solidFill>
                <a:latin typeface="Trebuchet MS" pitchFamily="34" charset="0"/>
              </a:rPr>
              <a:t>: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>
                <a:solidFill>
                  <a:schemeClr val="accent2"/>
                </a:solidFill>
                <a:latin typeface="Trebuchet MS" pitchFamily="34" charset="0"/>
              </a:rPr>
              <a:t>     30 </a:t>
            </a:r>
            <a:r>
              <a:rPr lang="en-GB" altLang="en-US" sz="2000" dirty="0" err="1">
                <a:solidFill>
                  <a:schemeClr val="accent2"/>
                </a:solidFill>
                <a:latin typeface="Trebuchet MS" pitchFamily="34" charset="0"/>
              </a:rPr>
              <a:t>mK</a:t>
            </a:r>
            <a:r>
              <a:rPr lang="en-GB" altLang="en-US" sz="2000" dirty="0">
                <a:solidFill>
                  <a:schemeClr val="accent2"/>
                </a:solidFill>
                <a:latin typeface="Trebuchet MS" pitchFamily="34" charset="0"/>
              </a:rPr>
              <a:t> – 1500 </a:t>
            </a:r>
            <a:r>
              <a:rPr lang="en-GB" altLang="en-US" sz="2000" dirty="0" smtClean="0">
                <a:solidFill>
                  <a:schemeClr val="accent2"/>
                </a:solidFill>
                <a:latin typeface="Trebuchet MS" pitchFamily="34" charset="0"/>
              </a:rPr>
              <a:t>K</a:t>
            </a:r>
          </a:p>
          <a:p>
            <a:pPr>
              <a:spcBef>
                <a:spcPct val="0"/>
              </a:spcBef>
            </a:pPr>
            <a:endParaRPr lang="en-GB" altLang="en-US" sz="2000" dirty="0">
              <a:solidFill>
                <a:schemeClr val="accent2"/>
              </a:solidFill>
              <a:latin typeface="Trebuchet MS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000" dirty="0" smtClean="0">
                <a:solidFill>
                  <a:schemeClr val="accent2"/>
                </a:solidFill>
                <a:latin typeface="Trebuchet MS" pitchFamily="34" charset="0"/>
              </a:rPr>
              <a:t>Pressure: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 smtClean="0">
                <a:solidFill>
                  <a:schemeClr val="accent2"/>
                </a:solidFill>
                <a:latin typeface="Trebuchet MS" pitchFamily="34" charset="0"/>
              </a:rPr>
              <a:t>     up to 6.4kbar</a:t>
            </a:r>
          </a:p>
          <a:p>
            <a:pPr>
              <a:spcBef>
                <a:spcPct val="0"/>
              </a:spcBef>
            </a:pPr>
            <a:endParaRPr lang="en-GB" altLang="en-US" sz="2000" dirty="0">
              <a:solidFill>
                <a:schemeClr val="accent2"/>
              </a:solidFill>
              <a:latin typeface="Trebuchet MS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000" dirty="0" smtClean="0">
                <a:solidFill>
                  <a:schemeClr val="accent2"/>
                </a:solidFill>
                <a:latin typeface="Trebuchet MS" pitchFamily="34" charset="0"/>
              </a:rPr>
              <a:t>+ and - </a:t>
            </a:r>
            <a:r>
              <a:rPr lang="en-GB" altLang="en-US" sz="2000" dirty="0" err="1" smtClean="0">
                <a:solidFill>
                  <a:schemeClr val="accent2"/>
                </a:solidFill>
                <a:latin typeface="Trebuchet MS" pitchFamily="34" charset="0"/>
              </a:rPr>
              <a:t>muons</a:t>
            </a:r>
            <a:endParaRPr lang="en-GB" altLang="en-US" sz="2000" dirty="0">
              <a:solidFill>
                <a:schemeClr val="accent2"/>
              </a:solidFill>
              <a:latin typeface="Trebuchet MS" pitchFamily="34" charset="0"/>
            </a:endParaRPr>
          </a:p>
        </p:txBody>
      </p: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6064250" y="4376738"/>
            <a:ext cx="28638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2000">
                <a:solidFill>
                  <a:schemeClr val="accent2"/>
                </a:solidFill>
                <a:latin typeface="Trebuchet MS" pitchFamily="34" charset="0"/>
              </a:rPr>
              <a:t>Gas/liquid samples</a:t>
            </a:r>
          </a:p>
          <a:p>
            <a:pPr>
              <a:spcBef>
                <a:spcPct val="0"/>
              </a:spcBef>
            </a:pPr>
            <a:r>
              <a:rPr lang="en-GB" altLang="en-US" sz="2000">
                <a:solidFill>
                  <a:schemeClr val="accent2"/>
                </a:solidFill>
                <a:latin typeface="Trebuchet MS" pitchFamily="34" charset="0"/>
              </a:rPr>
              <a:t>Pulsed stimuli,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accent2"/>
                </a:solidFill>
                <a:latin typeface="Trebuchet MS" pitchFamily="34" charset="0"/>
              </a:rPr>
              <a:t>      e.g. light, E/B-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accent2"/>
                </a:solidFill>
                <a:latin typeface="Trebuchet MS" pitchFamily="34" charset="0"/>
              </a:rPr>
              <a:t>      fields, RF</a:t>
            </a:r>
          </a:p>
        </p:txBody>
      </p:sp>
      <p:sp>
        <p:nvSpPr>
          <p:cNvPr id="32779" name="Text Box 16"/>
          <p:cNvSpPr txBox="1">
            <a:spLocks noChangeArrowheads="1"/>
          </p:cNvSpPr>
          <p:nvPr/>
        </p:nvSpPr>
        <p:spPr bwMode="auto">
          <a:xfrm>
            <a:off x="0" y="-8102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 err="1">
                <a:solidFill>
                  <a:schemeClr val="accent2"/>
                </a:solidFill>
                <a:latin typeface="Trebuchet MS" pitchFamily="34" charset="0"/>
              </a:rPr>
              <a:t>Muons</a:t>
            </a: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 at ISIS</a:t>
            </a:r>
          </a:p>
        </p:txBody>
      </p:sp>
      <p:pic>
        <p:nvPicPr>
          <p:cNvPr id="13" name="Pictur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328" y="1203325"/>
            <a:ext cx="2534146" cy="1649413"/>
          </a:xfrm>
          <a:prstGeom prst="rect">
            <a:avLst/>
          </a:prstGeom>
        </p:spPr>
      </p:pic>
      <p:pic>
        <p:nvPicPr>
          <p:cNvPr id="16" name="Picture 14" descr="sean1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3853853"/>
            <a:ext cx="3178545" cy="2501123"/>
          </a:xfrm>
          <a:prstGeom prst="rect">
            <a:avLst/>
          </a:prstGeom>
          <a:noFill/>
          <a:effectLst>
            <a:outerShdw blurRad="50800" dist="88900" dir="2700000" algn="ctr" rotWithShape="0">
              <a:srgbClr val="808080"/>
            </a:outerShdw>
          </a:effec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3811" y="3476565"/>
            <a:ext cx="1031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i="1" dirty="0" smtClean="0">
                <a:solidFill>
                  <a:schemeClr val="accent2"/>
                </a:solidFill>
                <a:latin typeface="Trebuchet MS" pitchFamily="34" charset="0"/>
              </a:rPr>
              <a:t>ARGUS</a:t>
            </a:r>
            <a:endParaRPr lang="en-GB" altLang="en-US" sz="2000" i="1" dirty="0">
              <a:solidFill>
                <a:schemeClr val="accent2"/>
              </a:solidFill>
              <a:latin typeface="Trebuchet MS" pitchFamily="34" charset="0"/>
            </a:endParaRPr>
          </a:p>
        </p:txBody>
      </p:sp>
      <p:pic>
        <p:nvPicPr>
          <p:cNvPr id="18" name="Picture 17" descr="11EC1044 HiFi spectrometer @ ISI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66474" y="1546225"/>
            <a:ext cx="3596591" cy="18907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97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503">
        <p:fade/>
      </p:transition>
    </mc:Choice>
    <mc:Fallback xmlns="">
      <p:transition spd="med" advTm="685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6" grpId="0"/>
      <p:bldP spid="820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26306"/>
            <a:ext cx="6142858" cy="5504762"/>
          </a:xfrm>
          <a:prstGeom prst="rect">
            <a:avLst/>
          </a:prstGeom>
        </p:spPr>
      </p:pic>
      <p:sp>
        <p:nvSpPr>
          <p:cNvPr id="52226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 err="1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GB" altLang="en-US" sz="2800" b="1" dirty="0" err="1">
                <a:solidFill>
                  <a:schemeClr val="accent2"/>
                </a:solidFill>
                <a:latin typeface="Trebuchet MS" pitchFamily="34" charset="0"/>
              </a:rPr>
              <a:t>SR</a:t>
            </a: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 facilities</a:t>
            </a:r>
          </a:p>
        </p:txBody>
      </p:sp>
      <p:sp>
        <p:nvSpPr>
          <p:cNvPr id="52228" name="Text Box 8"/>
          <p:cNvSpPr txBox="1">
            <a:spLocks noChangeArrowheads="1"/>
          </p:cNvSpPr>
          <p:nvPr/>
        </p:nvSpPr>
        <p:spPr bwMode="auto">
          <a:xfrm>
            <a:off x="194391" y="727869"/>
            <a:ext cx="2679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 dirty="0">
                <a:solidFill>
                  <a:schemeClr val="accent2"/>
                </a:solidFill>
                <a:latin typeface="Trebuchet MS" pitchFamily="34" charset="0"/>
              </a:rPr>
              <a:t>PSI, Switzerland</a:t>
            </a:r>
          </a:p>
        </p:txBody>
      </p:sp>
    </p:spTree>
    <p:extLst>
      <p:ext uri="{BB962C8B-B14F-4D97-AF65-F5344CB8AC3E}">
        <p14:creationId xmlns:p14="http://schemas.microsoft.com/office/powerpoint/2010/main" val="28089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470">
        <p:fade/>
      </p:transition>
    </mc:Choice>
    <mc:Fallback xmlns="">
      <p:transition spd="med" advTm="154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5"/>
          <p:cNvSpPr txBox="1">
            <a:spLocks noChangeArrowheads="1"/>
          </p:cNvSpPr>
          <p:nvPr/>
        </p:nvSpPr>
        <p:spPr bwMode="auto">
          <a:xfrm>
            <a:off x="292100" y="1358900"/>
            <a:ext cx="42418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chemeClr val="accent2"/>
                </a:solidFill>
                <a:latin typeface="Trebuchet MS" pitchFamily="34" charset="0"/>
              </a:rPr>
              <a:t>Pulsed (e.g. ISIS, J-PARC)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olidFill>
                  <a:schemeClr val="accent2"/>
                </a:solidFill>
                <a:latin typeface="Trebuchet MS" pitchFamily="34" charset="0"/>
              </a:rPr>
              <a:t> Bursts of muons, ~50 Hz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olidFill>
                  <a:schemeClr val="accent2"/>
                </a:solidFill>
                <a:latin typeface="Trebuchet MS" pitchFamily="34" charset="0"/>
              </a:rPr>
              <a:t> Low intrinsic background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olidFill>
                  <a:schemeClr val="accent2"/>
                </a:solidFill>
                <a:latin typeface="Trebuchet MS" pitchFamily="34" charset="0"/>
              </a:rPr>
              <a:t> Weak relaxations, slow precession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olidFill>
                  <a:schemeClr val="accent2"/>
                </a:solidFill>
                <a:latin typeface="Trebuchet MS" pitchFamily="34" charset="0"/>
              </a:rPr>
              <a:t> No fundamental rate limit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olidFill>
                  <a:schemeClr val="accent2"/>
                </a:solidFill>
                <a:latin typeface="Trebuchet MS" pitchFamily="34" charset="0"/>
              </a:rPr>
              <a:t> Big detector arrays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i="1" dirty="0">
                <a:solidFill>
                  <a:schemeClr val="accent2"/>
                </a:solidFill>
                <a:latin typeface="Trebuchet MS" pitchFamily="34" charset="0"/>
              </a:rPr>
              <a:t> Pulsed environments</a:t>
            </a:r>
          </a:p>
        </p:txBody>
      </p:sp>
      <p:sp>
        <p:nvSpPr>
          <p:cNvPr id="53251" name="Text Box 6"/>
          <p:cNvSpPr txBox="1">
            <a:spLocks noChangeArrowheads="1"/>
          </p:cNvSpPr>
          <p:nvPr/>
        </p:nvSpPr>
        <p:spPr bwMode="auto">
          <a:xfrm>
            <a:off x="4445000" y="1358900"/>
            <a:ext cx="45212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chemeClr val="accent2"/>
                </a:solidFill>
                <a:latin typeface="Trebuchet MS" pitchFamily="34" charset="0"/>
              </a:rPr>
              <a:t>Continuous (e.g. PSI, TRIUMF)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olidFill>
                  <a:schemeClr val="accent2"/>
                </a:solidFill>
                <a:latin typeface="Trebuchet MS" pitchFamily="34" charset="0"/>
              </a:rPr>
              <a:t> Single muons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olidFill>
                  <a:schemeClr val="accent2"/>
                </a:solidFill>
                <a:latin typeface="Trebuchet MS" pitchFamily="34" charset="0"/>
              </a:rPr>
              <a:t> Higher intrinsic background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olidFill>
                  <a:schemeClr val="accent2"/>
                </a:solidFill>
                <a:latin typeface="Trebuchet MS" pitchFamily="34" charset="0"/>
              </a:rPr>
              <a:t> Fast relaxations, rapid precession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olidFill>
                  <a:schemeClr val="accent2"/>
                </a:solidFill>
                <a:latin typeface="Trebuchet MS" pitchFamily="34" charset="0"/>
              </a:rPr>
              <a:t> Data rates limited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olidFill>
                  <a:schemeClr val="accent2"/>
                </a:solidFill>
                <a:latin typeface="Trebuchet MS" pitchFamily="34" charset="0"/>
              </a:rPr>
              <a:t> Small, compact detector arrays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i="1" dirty="0">
                <a:solidFill>
                  <a:schemeClr val="accent2"/>
                </a:solidFill>
                <a:latin typeface="Trebuchet MS" pitchFamily="34" charset="0"/>
              </a:rPr>
              <a:t> PSI: low energy muons for surface  	studies, + pressure</a:t>
            </a:r>
          </a:p>
        </p:txBody>
      </p:sp>
      <p:sp>
        <p:nvSpPr>
          <p:cNvPr id="53253" name="Line 9"/>
          <p:cNvSpPr>
            <a:spLocks noChangeShapeType="1"/>
          </p:cNvSpPr>
          <p:nvPr/>
        </p:nvSpPr>
        <p:spPr bwMode="auto">
          <a:xfrm>
            <a:off x="774700" y="5753100"/>
            <a:ext cx="218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3254" name="Picture 10" descr="pu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4938713"/>
            <a:ext cx="10191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1" descr="pu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3" y="4938713"/>
            <a:ext cx="10191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Line 12"/>
          <p:cNvSpPr>
            <a:spLocks noChangeShapeType="1"/>
          </p:cNvSpPr>
          <p:nvPr/>
        </p:nvSpPr>
        <p:spPr bwMode="auto">
          <a:xfrm>
            <a:off x="5321300" y="5753100"/>
            <a:ext cx="218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57" name="Line 13"/>
          <p:cNvSpPr>
            <a:spLocks noChangeShapeType="1"/>
          </p:cNvSpPr>
          <p:nvPr/>
        </p:nvSpPr>
        <p:spPr bwMode="auto">
          <a:xfrm>
            <a:off x="54991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58" name="Line 14"/>
          <p:cNvSpPr>
            <a:spLocks noChangeShapeType="1"/>
          </p:cNvSpPr>
          <p:nvPr/>
        </p:nvSpPr>
        <p:spPr bwMode="auto">
          <a:xfrm>
            <a:off x="56007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59" name="Line 15"/>
          <p:cNvSpPr>
            <a:spLocks noChangeShapeType="1"/>
          </p:cNvSpPr>
          <p:nvPr/>
        </p:nvSpPr>
        <p:spPr bwMode="auto">
          <a:xfrm>
            <a:off x="57277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0" name="Line 16"/>
          <p:cNvSpPr>
            <a:spLocks noChangeShapeType="1"/>
          </p:cNvSpPr>
          <p:nvPr/>
        </p:nvSpPr>
        <p:spPr bwMode="auto">
          <a:xfrm>
            <a:off x="58801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1" name="Line 17"/>
          <p:cNvSpPr>
            <a:spLocks noChangeShapeType="1"/>
          </p:cNvSpPr>
          <p:nvPr/>
        </p:nvSpPr>
        <p:spPr bwMode="auto">
          <a:xfrm>
            <a:off x="60452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2" name="Line 18"/>
          <p:cNvSpPr>
            <a:spLocks noChangeShapeType="1"/>
          </p:cNvSpPr>
          <p:nvPr/>
        </p:nvSpPr>
        <p:spPr bwMode="auto">
          <a:xfrm>
            <a:off x="67310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3" name="Line 19"/>
          <p:cNvSpPr>
            <a:spLocks noChangeShapeType="1"/>
          </p:cNvSpPr>
          <p:nvPr/>
        </p:nvSpPr>
        <p:spPr bwMode="auto">
          <a:xfrm>
            <a:off x="68707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4" name="Line 20"/>
          <p:cNvSpPr>
            <a:spLocks noChangeShapeType="1"/>
          </p:cNvSpPr>
          <p:nvPr/>
        </p:nvSpPr>
        <p:spPr bwMode="auto">
          <a:xfrm>
            <a:off x="70104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5" name="Line 21"/>
          <p:cNvSpPr>
            <a:spLocks noChangeShapeType="1"/>
          </p:cNvSpPr>
          <p:nvPr/>
        </p:nvSpPr>
        <p:spPr bwMode="auto">
          <a:xfrm>
            <a:off x="70993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6" name="Line 22"/>
          <p:cNvSpPr>
            <a:spLocks noChangeShapeType="1"/>
          </p:cNvSpPr>
          <p:nvPr/>
        </p:nvSpPr>
        <p:spPr bwMode="auto">
          <a:xfrm>
            <a:off x="62230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7" name="Line 23"/>
          <p:cNvSpPr>
            <a:spLocks noChangeShapeType="1"/>
          </p:cNvSpPr>
          <p:nvPr/>
        </p:nvSpPr>
        <p:spPr bwMode="auto">
          <a:xfrm>
            <a:off x="63754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8" name="Line 24"/>
          <p:cNvSpPr>
            <a:spLocks noChangeShapeType="1"/>
          </p:cNvSpPr>
          <p:nvPr/>
        </p:nvSpPr>
        <p:spPr bwMode="auto">
          <a:xfrm>
            <a:off x="65151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9" name="Line 25"/>
          <p:cNvSpPr>
            <a:spLocks noChangeShapeType="1"/>
          </p:cNvSpPr>
          <p:nvPr/>
        </p:nvSpPr>
        <p:spPr bwMode="auto">
          <a:xfrm>
            <a:off x="66040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70" name="Line 26"/>
          <p:cNvSpPr>
            <a:spLocks noChangeShapeType="1"/>
          </p:cNvSpPr>
          <p:nvPr/>
        </p:nvSpPr>
        <p:spPr bwMode="auto">
          <a:xfrm>
            <a:off x="53467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71" name="Line 27"/>
          <p:cNvSpPr>
            <a:spLocks noChangeShapeType="1"/>
          </p:cNvSpPr>
          <p:nvPr/>
        </p:nvSpPr>
        <p:spPr bwMode="auto">
          <a:xfrm>
            <a:off x="73533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72" name="Line 28"/>
          <p:cNvSpPr>
            <a:spLocks noChangeShapeType="1"/>
          </p:cNvSpPr>
          <p:nvPr/>
        </p:nvSpPr>
        <p:spPr bwMode="auto">
          <a:xfrm>
            <a:off x="7239000" y="5175250"/>
            <a:ext cx="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73" name="Line 30"/>
          <p:cNvSpPr>
            <a:spLocks noChangeShapeType="1"/>
          </p:cNvSpPr>
          <p:nvPr/>
        </p:nvSpPr>
        <p:spPr bwMode="auto">
          <a:xfrm>
            <a:off x="4254500" y="1181100"/>
            <a:ext cx="0" cy="541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 err="1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GB" altLang="en-US" sz="2800" b="1" dirty="0" err="1">
                <a:solidFill>
                  <a:schemeClr val="accent2"/>
                </a:solidFill>
                <a:latin typeface="Trebuchet MS" pitchFamily="34" charset="0"/>
              </a:rPr>
              <a:t>SR</a:t>
            </a: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 facilities</a:t>
            </a:r>
          </a:p>
        </p:txBody>
      </p:sp>
    </p:spTree>
    <p:extLst>
      <p:ext uri="{BB962C8B-B14F-4D97-AF65-F5344CB8AC3E}">
        <p14:creationId xmlns:p14="http://schemas.microsoft.com/office/powerpoint/2010/main" val="311750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518">
        <p:fade/>
      </p:transition>
    </mc:Choice>
    <mc:Fallback xmlns="">
      <p:transition spd="med" advTm="615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266700" y="1023938"/>
            <a:ext cx="43497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2000">
                <a:solidFill>
                  <a:schemeClr val="accent2"/>
                </a:solidFill>
                <a:latin typeface="Trebuchet MS" pitchFamily="34" charset="0"/>
              </a:rPr>
              <a:t> Muons as passive probes in superconductivity, magnetism, molecular dynamics, charge transport.</a:t>
            </a:r>
          </a:p>
        </p:txBody>
      </p:sp>
      <p:pic>
        <p:nvPicPr>
          <p:cNvPr id="34819" name="Picture 5" descr="pic7b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7"/>
          <a:stretch>
            <a:fillRect/>
          </a:stretch>
        </p:blipFill>
        <p:spPr bwMode="auto">
          <a:xfrm>
            <a:off x="755576" y="2627782"/>
            <a:ext cx="5599113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6"/>
          <p:cNvSpPr>
            <a:spLocks noChangeArrowheads="1"/>
          </p:cNvSpPr>
          <p:nvPr/>
        </p:nvSpPr>
        <p:spPr bwMode="auto">
          <a:xfrm>
            <a:off x="4818063" y="1000125"/>
            <a:ext cx="41354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2000">
                <a:solidFill>
                  <a:schemeClr val="accent2"/>
                </a:solidFill>
                <a:latin typeface="Trebuchet MS" pitchFamily="34" charset="0"/>
              </a:rPr>
              <a:t> Muons as active probes: proton analogues in semiconductors, proton conductors, light particle diffusion, etc. </a:t>
            </a:r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0" y="23429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Muon science areas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212976"/>
            <a:ext cx="1601171" cy="120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60232" y="2780928"/>
            <a:ext cx="1806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Electronic irradiation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70" y="5085184"/>
            <a:ext cx="1821497" cy="12241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28165" y="4649463"/>
            <a:ext cx="1692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Elemental Analysis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47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118">
        <p:fade/>
      </p:transition>
    </mc:Choice>
    <mc:Fallback xmlns="">
      <p:transition spd="med" advTm="281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939" y="1873395"/>
            <a:ext cx="8630122" cy="1470025"/>
          </a:xfrm>
        </p:spPr>
        <p:txBody>
          <a:bodyPr/>
          <a:lstStyle/>
          <a:p>
            <a:r>
              <a:rPr lang="en-US" b="1" dirty="0" smtClean="0">
                <a:latin typeface="Lucida Sans" panose="020B0602030504020204" pitchFamily="34" charset="0"/>
              </a:rPr>
              <a:t>Muons </a:t>
            </a:r>
            <a:r>
              <a:rPr lang="en-US" b="1" smtClean="0">
                <a:latin typeface="Lucida Sans" panose="020B0602030504020204" pitchFamily="34" charset="0"/>
              </a:rPr>
              <a:t>in </a:t>
            </a:r>
            <a:r>
              <a:rPr lang="en-US" b="1">
                <a:latin typeface="Lucida Sans" panose="020B0602030504020204" pitchFamily="34" charset="0"/>
              </a:rPr>
              <a:t>M</a:t>
            </a:r>
            <a:r>
              <a:rPr lang="en-US" b="1" smtClean="0">
                <a:latin typeface="Lucida Sans" panose="020B0602030504020204" pitchFamily="34" charset="0"/>
              </a:rPr>
              <a:t>agnetism</a:t>
            </a:r>
            <a:endParaRPr lang="en-US" b="1" dirty="0">
              <a:latin typeface="Lucida Sans" panose="020B0602030504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9982" y="3925084"/>
            <a:ext cx="6664036" cy="1524186"/>
          </a:xfrm>
        </p:spPr>
        <p:txBody>
          <a:bodyPr>
            <a:noAutofit/>
          </a:bodyPr>
          <a:lstStyle/>
          <a:p>
            <a:endParaRPr lang="en-US" sz="3600" dirty="0"/>
          </a:p>
        </p:txBody>
      </p:sp>
      <p:pic>
        <p:nvPicPr>
          <p:cNvPr id="4" name="Picture 2" descr="isislarget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392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56"/>
            <a:ext cx="8229600" cy="1143000"/>
          </a:xfrm>
        </p:spPr>
        <p:txBody>
          <a:bodyPr/>
          <a:lstStyle/>
          <a:p>
            <a:r>
              <a:rPr lang="en-US" smtClean="0"/>
              <a:t>Magnetic Transitions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6229" y="1225371"/>
            <a:ext cx="395944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u="sng" dirty="0" smtClean="0"/>
              <a:t>Characteristic regions versus T</a:t>
            </a:r>
          </a:p>
          <a:p>
            <a:pPr>
              <a:lnSpc>
                <a:spcPct val="150000"/>
              </a:lnSpc>
            </a:pPr>
            <a:endParaRPr lang="en-GB" dirty="0" smtClean="0"/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1600" b="1" dirty="0" smtClean="0"/>
              <a:t>Paramagnetic (T&gt;T</a:t>
            </a:r>
            <a:r>
              <a:rPr lang="en-GB" sz="1600" b="1" baseline="-25000" dirty="0" smtClean="0"/>
              <a:t>c</a:t>
            </a:r>
            <a:r>
              <a:rPr lang="en-GB" sz="1600" b="1" dirty="0" smtClean="0"/>
              <a:t>): </a:t>
            </a:r>
            <a:r>
              <a:rPr lang="en-GB" sz="1600" dirty="0" smtClean="0"/>
              <a:t>weak static nuclear moments dominate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1600" b="1" dirty="0" smtClean="0"/>
              <a:t>Critical (</a:t>
            </a:r>
            <a:r>
              <a:rPr lang="en-GB" sz="1600" b="1" dirty="0" err="1" smtClean="0"/>
              <a:t>T~T</a:t>
            </a:r>
            <a:r>
              <a:rPr lang="en-GB" sz="1600" b="1" baseline="-25000" dirty="0" err="1" smtClean="0"/>
              <a:t>c</a:t>
            </a:r>
            <a:r>
              <a:rPr lang="en-GB" sz="1600" b="1" dirty="0" smtClean="0"/>
              <a:t>): </a:t>
            </a:r>
            <a:r>
              <a:rPr lang="en-GB" sz="1600" dirty="0" smtClean="0"/>
              <a:t>electronic fluctuations plus weak static moments from both electrons and nuclei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1600" b="1" dirty="0" smtClean="0"/>
              <a:t>Ordered (T&lt;T</a:t>
            </a:r>
            <a:r>
              <a:rPr lang="en-GB" sz="1600" b="1" baseline="-25000" dirty="0" smtClean="0"/>
              <a:t>c</a:t>
            </a:r>
            <a:r>
              <a:rPr lang="en-GB" sz="1600" b="1" dirty="0" smtClean="0"/>
              <a:t>):</a:t>
            </a:r>
            <a:r>
              <a:rPr lang="en-GB" sz="1600" dirty="0" smtClean="0"/>
              <a:t> static electronic moments dominate </a:t>
            </a:r>
            <a:endParaRPr lang="en-GB" sz="1600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t="14064" r="13567" b="8096"/>
          <a:stretch/>
        </p:blipFill>
        <p:spPr bwMode="auto">
          <a:xfrm>
            <a:off x="4982730" y="1334944"/>
            <a:ext cx="3060419" cy="422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34292" y="1311664"/>
            <a:ext cx="800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smtClean="0">
                <a:solidFill>
                  <a:srgbClr val="FF0000"/>
                </a:solidFill>
              </a:rPr>
              <a:t>High T</a:t>
            </a:r>
            <a:endParaRPr lang="en-GB" sz="1400" b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35766" y="4828708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smtClean="0">
                <a:solidFill>
                  <a:srgbClr val="FF0000"/>
                </a:solidFill>
              </a:rPr>
              <a:t>Low T</a:t>
            </a:r>
            <a:endParaRPr lang="en-GB" sz="1400" b="1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423607" y="1725386"/>
            <a:ext cx="0" cy="3033045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46198" y="1111729"/>
            <a:ext cx="1829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smtClean="0"/>
              <a:t>NPNN organic magnet</a:t>
            </a:r>
            <a:endParaRPr lang="en-GB" sz="120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977196" y="1465552"/>
            <a:ext cx="1216241" cy="789377"/>
          </a:xfrm>
          <a:prstGeom prst="straightConnector1">
            <a:avLst/>
          </a:prstGeom>
          <a:ln w="15875">
            <a:solidFill>
              <a:schemeClr val="accent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eft Brace 12"/>
          <p:cNvSpPr/>
          <p:nvPr/>
        </p:nvSpPr>
        <p:spPr>
          <a:xfrm>
            <a:off x="4793942" y="1725386"/>
            <a:ext cx="312050" cy="724851"/>
          </a:xfrm>
          <a:prstGeom prst="leftBrac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701988" y="2087812"/>
            <a:ext cx="1091954" cy="921718"/>
          </a:xfrm>
          <a:prstGeom prst="straightConnector1">
            <a:avLst/>
          </a:prstGeom>
          <a:ln w="15875">
            <a:solidFill>
              <a:schemeClr val="accent2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eft Brace 19"/>
          <p:cNvSpPr/>
          <p:nvPr/>
        </p:nvSpPr>
        <p:spPr>
          <a:xfrm>
            <a:off x="4813172" y="2570270"/>
            <a:ext cx="312050" cy="2412326"/>
          </a:xfrm>
          <a:prstGeom prst="leftBrac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/>
          <p:cNvCxnSpPr>
            <a:endCxn id="20" idx="1"/>
          </p:cNvCxnSpPr>
          <p:nvPr/>
        </p:nvCxnSpPr>
        <p:spPr>
          <a:xfrm flipV="1">
            <a:off x="3799643" y="3776433"/>
            <a:ext cx="1013529" cy="520359"/>
          </a:xfrm>
          <a:prstGeom prst="straightConnector1">
            <a:avLst/>
          </a:prstGeom>
          <a:ln w="15875">
            <a:solidFill>
              <a:schemeClr val="accent2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504" y="5589240"/>
            <a:ext cx="576792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Cu(NO</a:t>
            </a:r>
            <a:r>
              <a:rPr lang="en-GB" baseline="-25000" dirty="0" smtClean="0"/>
              <a:t>3</a:t>
            </a:r>
            <a:r>
              <a:rPr lang="en-GB" dirty="0" smtClean="0"/>
              <a:t>)</a:t>
            </a:r>
            <a:r>
              <a:rPr lang="en-GB" baseline="-25000" dirty="0" smtClean="0"/>
              <a:t>2</a:t>
            </a:r>
            <a:r>
              <a:rPr lang="en-GB" dirty="0" smtClean="0"/>
              <a:t>(</a:t>
            </a:r>
            <a:r>
              <a:rPr lang="en-GB" dirty="0" err="1" smtClean="0"/>
              <a:t>pyz</a:t>
            </a:r>
            <a:r>
              <a:rPr lang="en-GB" dirty="0" smtClean="0"/>
              <a:t>):    S=1/2 Heisenberg AF spin chain</a:t>
            </a:r>
            <a:endParaRPr lang="en-GB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1633994" y="6097071"/>
            <a:ext cx="331533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Ordered moment is 0.13 </a:t>
            </a:r>
            <a:r>
              <a:rPr lang="en-GB" dirty="0" err="1" smtClean="0">
                <a:latin typeface="Symbol" panose="05050102010706020507" pitchFamily="18" charset="2"/>
              </a:rPr>
              <a:t>m</a:t>
            </a:r>
            <a:r>
              <a:rPr lang="en-GB" baseline="-25000" dirty="0" err="1" smtClean="0"/>
              <a:t>B</a:t>
            </a:r>
            <a:r>
              <a:rPr lang="en-GB" dirty="0" smtClean="0"/>
              <a:t> </a:t>
            </a:r>
          </a:p>
          <a:p>
            <a:r>
              <a:rPr lang="en-GB" dirty="0"/>
              <a:t>a</a:t>
            </a:r>
            <a:r>
              <a:rPr lang="en-GB" dirty="0" smtClean="0"/>
              <a:t>nd</a:t>
            </a:r>
            <a:r>
              <a:rPr lang="en-GB" i="1" dirty="0" smtClean="0"/>
              <a:t> T</a:t>
            </a:r>
            <a:r>
              <a:rPr lang="en-GB" baseline="-25000" dirty="0" smtClean="0"/>
              <a:t>N</a:t>
            </a:r>
            <a:r>
              <a:rPr lang="en-GB" dirty="0" smtClean="0"/>
              <a:t> is 107 </a:t>
            </a:r>
            <a:r>
              <a:rPr lang="en-GB" dirty="0" err="1" smtClean="0"/>
              <a:t>mK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382518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939" y="1873395"/>
            <a:ext cx="8630122" cy="1470025"/>
          </a:xfrm>
        </p:spPr>
        <p:txBody>
          <a:bodyPr/>
          <a:lstStyle/>
          <a:p>
            <a:r>
              <a:rPr lang="en-US" dirty="0" smtClean="0">
                <a:latin typeface="Lucida Sans" panose="020B0602030504020204" pitchFamily="34" charset="0"/>
              </a:rPr>
              <a:t>Muons in Superconductivity</a:t>
            </a:r>
            <a:endParaRPr lang="en-US" dirty="0">
              <a:latin typeface="Lucida Sans" panose="020B0602030504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9982" y="3925084"/>
            <a:ext cx="6664036" cy="1524186"/>
          </a:xfrm>
        </p:spPr>
        <p:txBody>
          <a:bodyPr>
            <a:noAutofit/>
          </a:bodyPr>
          <a:lstStyle/>
          <a:p>
            <a:endParaRPr lang="en-US" sz="3600" dirty="0"/>
          </a:p>
        </p:txBody>
      </p:sp>
      <p:pic>
        <p:nvPicPr>
          <p:cNvPr id="4" name="Picture 2" descr="isislarget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252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115052"/>
              </p:ext>
            </p:extLst>
          </p:nvPr>
        </p:nvGraphicFramePr>
        <p:xfrm>
          <a:off x="4605992" y="1905297"/>
          <a:ext cx="4284663" cy="296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Chart" r:id="rId4" imgW="4172012" imgH="2886081" progId="Excel.Chart.8">
                  <p:embed/>
                </p:oleObj>
              </mc:Choice>
              <mc:Fallback>
                <p:oleObj name="Chart" r:id="rId4" imgW="4172012" imgH="288608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5992" y="1905297"/>
                        <a:ext cx="4284663" cy="296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414338" y="692696"/>
            <a:ext cx="4164012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533400">
              <a:spcBef>
                <a:spcPct val="50000"/>
              </a:spcBef>
              <a:defRPr/>
            </a:pPr>
            <a:r>
              <a:rPr lang="en-GB" sz="2000" b="1" dirty="0">
                <a:solidFill>
                  <a:schemeClr val="accent2"/>
                </a:solidFill>
                <a:latin typeface="Trebuchet MS" pitchFamily="34" charset="0"/>
              </a:rPr>
              <a:t>MUONS:</a:t>
            </a:r>
          </a:p>
          <a:p>
            <a:pPr defTabSz="533400">
              <a:spcBef>
                <a:spcPct val="5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accent2"/>
                </a:solidFill>
                <a:latin typeface="Trebuchet MS" pitchFamily="34" charset="0"/>
              </a:rPr>
              <a:t> Versatile probes of magnetic, 	superconducting, molecular 	systems</a:t>
            </a:r>
          </a:p>
          <a:p>
            <a:pPr defTabSz="533400">
              <a:spcBef>
                <a:spcPct val="5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accent2"/>
                </a:solidFill>
                <a:latin typeface="Trebuchet MS" pitchFamily="34" charset="0"/>
              </a:rPr>
              <a:t> Analogues of protons/hydrogen 	in semiconductors</a:t>
            </a:r>
          </a:p>
          <a:p>
            <a:pPr defTabSz="533400">
              <a:spcBef>
                <a:spcPct val="5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accent2"/>
                </a:solidFill>
                <a:latin typeface="Trebuchet MS" pitchFamily="34" charset="0"/>
              </a:rPr>
              <a:t> Complementary to other 	techniques ISIS / PSI / J-PARC 	all have n and </a:t>
            </a:r>
            <a:r>
              <a:rPr lang="en-GB" sz="2000" dirty="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GB" sz="2000" dirty="0">
                <a:solidFill>
                  <a:schemeClr val="accent2"/>
                </a:solidFill>
                <a:latin typeface="Trebuchet MS" pitchFamily="34" charset="0"/>
              </a:rPr>
              <a:t> facilities</a:t>
            </a:r>
          </a:p>
          <a:p>
            <a:pPr defTabSz="533400">
              <a:spcBef>
                <a:spcPct val="5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accent2"/>
                </a:solidFill>
                <a:latin typeface="Trebuchet MS" pitchFamily="34" charset="0"/>
              </a:rPr>
              <a:t> Around 60 groups from 20 	countries using ISIS </a:t>
            </a:r>
            <a:r>
              <a:rPr lang="en-GB" sz="2000" dirty="0" err="1">
                <a:solidFill>
                  <a:schemeClr val="accent2"/>
                </a:solidFill>
                <a:latin typeface="Trebuchet MS" pitchFamily="34" charset="0"/>
              </a:rPr>
              <a:t>muons</a:t>
            </a:r>
            <a:endParaRPr lang="en-GB" sz="2000" dirty="0">
              <a:solidFill>
                <a:schemeClr val="accent2"/>
              </a:solidFill>
              <a:latin typeface="Trebuchet MS" pitchFamily="34" charset="0"/>
            </a:endParaRPr>
          </a:p>
          <a:p>
            <a:pPr defTabSz="533400">
              <a:spcBef>
                <a:spcPct val="50000"/>
              </a:spcBef>
              <a:buFontTx/>
              <a:buChar char="•"/>
              <a:defRPr/>
            </a:pPr>
            <a:r>
              <a:rPr lang="en-GB" sz="2000" dirty="0" smtClean="0">
                <a:solidFill>
                  <a:schemeClr val="accent2"/>
                </a:solidFill>
                <a:latin typeface="Trebuchet MS" pitchFamily="34" charset="0"/>
              </a:rPr>
              <a:t>Further details:</a:t>
            </a:r>
            <a:endParaRPr lang="en-GB" sz="2000" dirty="0">
              <a:solidFill>
                <a:schemeClr val="accent2"/>
              </a:solidFill>
              <a:latin typeface="Trebuchet MS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583723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33400">
              <a:spcBef>
                <a:spcPct val="50000"/>
              </a:spcBef>
              <a:defRPr/>
            </a:pPr>
            <a:r>
              <a:rPr lang="en-GB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www.isis.stfc.ac.uk/groups/muons/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958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648">
        <p:fade/>
      </p:transition>
    </mc:Choice>
    <mc:Fallback xmlns="">
      <p:transition spd="med" advTm="496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0243"/>
          </a:xfrm>
        </p:spPr>
        <p:txBody>
          <a:bodyPr/>
          <a:lstStyle/>
          <a:p>
            <a:r>
              <a:rPr lang="en-GB" dirty="0" smtClean="0"/>
              <a:t>Applications – I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47973" y="1263112"/>
            <a:ext cx="4247827" cy="5432156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Determining properties of superconductors</a:t>
            </a:r>
          </a:p>
          <a:p>
            <a:r>
              <a:rPr lang="en-GB" sz="2000" dirty="0" smtClean="0"/>
              <a:t>Penetration depth </a:t>
            </a:r>
            <a:r>
              <a:rPr lang="el-GR" sz="2000" dirty="0" smtClean="0">
                <a:latin typeface="Calibri"/>
              </a:rPr>
              <a:t>λ</a:t>
            </a:r>
            <a:endParaRPr lang="en-GB" sz="2000" dirty="0" smtClean="0"/>
          </a:p>
          <a:p>
            <a:pPr lvl="1"/>
            <a:r>
              <a:rPr lang="en-GB" sz="1600" dirty="0" smtClean="0"/>
              <a:t>Related to critical current</a:t>
            </a:r>
          </a:p>
          <a:p>
            <a:pPr lvl="1"/>
            <a:r>
              <a:rPr lang="en-GB" sz="1600" dirty="0" smtClean="0"/>
              <a:t>Maximum field without vortex penetration (H</a:t>
            </a:r>
            <a:r>
              <a:rPr lang="en-GB" sz="1600" baseline="-25000" dirty="0" smtClean="0"/>
              <a:t>c1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en-GB" sz="2000" dirty="0" smtClean="0"/>
              <a:t>Coherence length </a:t>
            </a:r>
            <a:r>
              <a:rPr lang="el-GR" sz="2000" dirty="0" smtClean="0">
                <a:latin typeface="Calibri"/>
              </a:rPr>
              <a:t>ξ</a:t>
            </a:r>
            <a:r>
              <a:rPr lang="en-GB" sz="2000" dirty="0" smtClean="0"/>
              <a:t> </a:t>
            </a:r>
          </a:p>
          <a:p>
            <a:pPr lvl="1"/>
            <a:r>
              <a:rPr lang="en-GB" sz="1600" dirty="0" smtClean="0"/>
              <a:t>Related to maximum superconducting field (H</a:t>
            </a:r>
            <a:r>
              <a:rPr lang="en-GB" sz="1600" baseline="-25000" dirty="0" smtClean="0"/>
              <a:t>c2</a:t>
            </a:r>
            <a:r>
              <a:rPr lang="en-GB" sz="1600" dirty="0" smtClean="0"/>
              <a:t>)</a:t>
            </a:r>
          </a:p>
          <a:p>
            <a:r>
              <a:rPr lang="en-GB" sz="2000" dirty="0" smtClean="0"/>
              <a:t>Structure/symmetry of the superconducting energy gap</a:t>
            </a:r>
          </a:p>
          <a:p>
            <a:pPr lvl="1"/>
            <a:r>
              <a:rPr lang="en-GB" sz="1600" dirty="0" smtClean="0"/>
              <a:t>Gives clues about the interactions driving superconductivity</a:t>
            </a:r>
          </a:p>
          <a:p>
            <a:endParaRPr lang="en-GB" sz="20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746" y="2010196"/>
            <a:ext cx="4015507" cy="3385296"/>
          </a:xfrm>
        </p:spPr>
      </p:pic>
      <p:sp>
        <p:nvSpPr>
          <p:cNvPr id="12" name="TextBox 11"/>
          <p:cNvSpPr txBox="1"/>
          <p:nvPr/>
        </p:nvSpPr>
        <p:spPr>
          <a:xfrm>
            <a:off x="5873858" y="1582140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SmFeAsO</a:t>
            </a:r>
            <a:r>
              <a:rPr lang="en-GB" baseline="-25000" dirty="0" smtClean="0"/>
              <a:t>1-</a:t>
            </a:r>
            <a:r>
              <a:rPr lang="en-GB" i="1" baseline="-25000" dirty="0" smtClean="0"/>
              <a:t>x</a:t>
            </a:r>
            <a:r>
              <a:rPr lang="en-GB" dirty="0" smtClean="0"/>
              <a:t>F</a:t>
            </a:r>
            <a:r>
              <a:rPr lang="en-GB" i="1" baseline="-25000" dirty="0" smtClean="0"/>
              <a:t>x</a:t>
            </a:r>
            <a:endParaRPr lang="en-GB" i="1" baseline="-25000" dirty="0"/>
          </a:p>
        </p:txBody>
      </p:sp>
    </p:spTree>
    <p:extLst>
      <p:ext uri="{BB962C8B-B14F-4D97-AF65-F5344CB8AC3E}">
        <p14:creationId xmlns:p14="http://schemas.microsoft.com/office/powerpoint/2010/main" val="289603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0243"/>
          </a:xfrm>
        </p:spPr>
        <p:txBody>
          <a:bodyPr/>
          <a:lstStyle/>
          <a:p>
            <a:r>
              <a:rPr lang="en-GB" dirty="0" smtClean="0"/>
              <a:t>Applications – II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47973" y="1263112"/>
            <a:ext cx="4247827" cy="5432156"/>
          </a:xfrm>
        </p:spPr>
        <p:txBody>
          <a:bodyPr/>
          <a:lstStyle/>
          <a:p>
            <a:r>
              <a:rPr lang="en-GB" sz="2000" dirty="0" smtClean="0"/>
              <a:t>Finding trends in families of superconductors</a:t>
            </a:r>
          </a:p>
          <a:p>
            <a:pPr lvl="1"/>
            <a:r>
              <a:rPr lang="en-GB" sz="1600" dirty="0" err="1"/>
              <a:t>Uemura</a:t>
            </a:r>
            <a:r>
              <a:rPr lang="en-GB" sz="1600"/>
              <a:t> plot</a:t>
            </a:r>
          </a:p>
          <a:p>
            <a:pPr lvl="1"/>
            <a:r>
              <a:rPr lang="en-GB" sz="1600" dirty="0" smtClean="0"/>
              <a:t>Phase diagrams for materials</a:t>
            </a:r>
          </a:p>
          <a:p>
            <a:r>
              <a:rPr lang="en-GB" sz="2000" dirty="0" smtClean="0"/>
              <a:t>Understanding the physics of the vortex lattice</a:t>
            </a:r>
          </a:p>
          <a:p>
            <a:pPr lvl="1"/>
            <a:r>
              <a:rPr lang="en-GB" sz="1600" dirty="0" smtClean="0"/>
              <a:t>Vortex liquid and glass states</a:t>
            </a:r>
          </a:p>
          <a:p>
            <a:pPr lvl="1"/>
            <a:r>
              <a:rPr lang="en-GB" sz="1600" dirty="0" smtClean="0"/>
              <a:t>Pancake vortices</a:t>
            </a:r>
          </a:p>
          <a:p>
            <a:r>
              <a:rPr lang="en-GB" sz="2000" dirty="0" smtClean="0"/>
              <a:t>Time-reversal symmetry breaking</a:t>
            </a:r>
          </a:p>
          <a:p>
            <a:pPr lvl="1"/>
            <a:r>
              <a:rPr lang="en-GB" sz="1600" dirty="0" smtClean="0"/>
              <a:t>Measure in zero applied field compensating any external fields</a:t>
            </a:r>
          </a:p>
          <a:p>
            <a:pPr lvl="1"/>
            <a:r>
              <a:rPr lang="en-GB" sz="1600" dirty="0" smtClean="0"/>
              <a:t>Tiny magnetic signal emerges</a:t>
            </a:r>
          </a:p>
          <a:p>
            <a:pPr lvl="1"/>
            <a:r>
              <a:rPr lang="en-GB" sz="1600" dirty="0" smtClean="0"/>
              <a:t>Very hard to measure otherwise</a:t>
            </a:r>
          </a:p>
          <a:p>
            <a:endParaRPr lang="en-GB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6" y="1467365"/>
            <a:ext cx="2161998" cy="1794632"/>
          </a:xfrm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625185"/>
            <a:ext cx="2162013" cy="15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572" y="1644686"/>
            <a:ext cx="2316855" cy="1439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021" y="3625185"/>
            <a:ext cx="2229197" cy="158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795463"/>
            <a:ext cx="9144000" cy="1462087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algn="ctr">
              <a:defRPr/>
            </a:pPr>
            <a:endParaRPr lang="en-GB" sz="2800" kern="0" dirty="0">
              <a:solidFill>
                <a:srgbClr val="333399"/>
              </a:solidFill>
              <a:latin typeface="Tahoma" pitchFamily="34" charset="0"/>
              <a:cs typeface="Arial" charset="0"/>
            </a:endParaRPr>
          </a:p>
          <a:p>
            <a:pPr algn="ctr">
              <a:defRPr/>
            </a:pPr>
            <a:r>
              <a:rPr lang="en-GB" sz="2800" kern="0" dirty="0">
                <a:solidFill>
                  <a:srgbClr val="333399"/>
                </a:solidFill>
                <a:effectLst>
                  <a:outerShdw blurRad="50800" dist="50800" dir="2460000" algn="b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cs typeface="Arial" charset="0"/>
              </a:rPr>
              <a:t>Charge </a:t>
            </a:r>
            <a:r>
              <a:rPr lang="en-GB" sz="2800" kern="0" dirty="0" smtClean="0">
                <a:solidFill>
                  <a:srgbClr val="333399"/>
                </a:solidFill>
                <a:effectLst>
                  <a:outerShdw blurRad="50800" dist="50800" dir="2460000" algn="b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cs typeface="Arial" charset="0"/>
              </a:rPr>
              <a:t>transport</a:t>
            </a:r>
            <a:endParaRPr lang="en-GB" sz="2000" kern="0" dirty="0">
              <a:solidFill>
                <a:srgbClr val="333399"/>
              </a:solidFill>
              <a:effectLst>
                <a:outerShdw blurRad="50800" dist="50800" dir="2460000" algn="bl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636126"/>
      </p:ext>
    </p:extLst>
  </p:cSld>
  <p:clrMapOvr>
    <a:masterClrMapping/>
  </p:clrMapOvr>
  <p:transition spd="slow" advTm="31738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50938" y="333375"/>
            <a:ext cx="7793037" cy="1462088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GB" sz="2800" kern="0" dirty="0">
              <a:solidFill>
                <a:srgbClr val="333399"/>
              </a:solidFill>
              <a:latin typeface="Tahoma"/>
              <a:cs typeface="Arial" charset="0"/>
            </a:endParaRPr>
          </a:p>
          <a:p>
            <a:pPr>
              <a:defRPr/>
            </a:pPr>
            <a:endParaRPr lang="en-GB" sz="2800" kern="0" dirty="0">
              <a:solidFill>
                <a:srgbClr val="333399"/>
              </a:solidFill>
              <a:latin typeface="Tahoma"/>
              <a:cs typeface="Arial" charset="0"/>
            </a:endParaRPr>
          </a:p>
          <a:p>
            <a:pPr>
              <a:defRPr/>
            </a:pPr>
            <a:r>
              <a:rPr lang="en-GB" sz="2800" kern="0" dirty="0">
                <a:solidFill>
                  <a:srgbClr val="333399"/>
                </a:solidFill>
                <a:effectLst>
                  <a:outerShdw blurRad="50800" dist="50800" dir="2460000" algn="b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Arial" charset="0"/>
              </a:rPr>
              <a:t>Fuel Cells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03350" y="1989138"/>
            <a:ext cx="46085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altLang="en-US" sz="1400" kern="0" dirty="0">
                <a:solidFill>
                  <a:srgbClr val="000000"/>
                </a:solidFill>
              </a:rPr>
              <a:t>Fuel cells as well as batteries are electrochemical energy cells 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that directly </a:t>
            </a:r>
            <a:r>
              <a:rPr lang="en-GB" altLang="en-US" sz="1400" kern="0" dirty="0">
                <a:solidFill>
                  <a:srgbClr val="000000"/>
                </a:solidFill>
              </a:rPr>
              <a:t>transforms chemical energy into electricity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.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altLang="en-US" sz="400" kern="0" dirty="0">
              <a:solidFill>
                <a:srgbClr val="000000"/>
              </a:solidFill>
            </a:endParaRP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altLang="en-US" sz="1400" kern="0" dirty="0">
                <a:solidFill>
                  <a:srgbClr val="000000"/>
                </a:solidFill>
              </a:rPr>
              <a:t>A fuel cell uses externally supplied fuels, while a battery is a 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chemically closed </a:t>
            </a:r>
            <a:r>
              <a:rPr lang="en-GB" altLang="en-US" sz="1400" kern="0" dirty="0">
                <a:solidFill>
                  <a:srgbClr val="000000"/>
                </a:solidFill>
              </a:rPr>
              <a:t>system with a limited amount of internally stored energy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.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altLang="en-US" sz="400" kern="0" dirty="0">
              <a:solidFill>
                <a:srgbClr val="000000"/>
              </a:solidFill>
            </a:endParaRP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altLang="en-US" sz="1400" kern="0" dirty="0">
                <a:solidFill>
                  <a:srgbClr val="000000"/>
                </a:solidFill>
              </a:rPr>
              <a:t>Fuel cells directly produce exhaust gases (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H</a:t>
            </a:r>
            <a:r>
              <a:rPr lang="en-GB" altLang="en-US" sz="1400" kern="0" baseline="-25000" dirty="0" smtClean="0">
                <a:solidFill>
                  <a:srgbClr val="000000"/>
                </a:solidFill>
              </a:rPr>
              <a:t>2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O</a:t>
            </a:r>
            <a:r>
              <a:rPr lang="en-GB" altLang="en-US" sz="1400" kern="0" dirty="0">
                <a:solidFill>
                  <a:srgbClr val="000000"/>
                </a:solidFill>
              </a:rPr>
              <a:t>, 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CO</a:t>
            </a:r>
            <a:r>
              <a:rPr lang="en-GB" altLang="en-US" sz="1400" kern="0" baseline="-25000" dirty="0" smtClean="0">
                <a:solidFill>
                  <a:srgbClr val="000000"/>
                </a:solidFill>
              </a:rPr>
              <a:t>2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 </a:t>
            </a:r>
            <a:r>
              <a:rPr lang="en-GB" altLang="en-US" sz="1400" kern="0" dirty="0">
                <a:solidFill>
                  <a:srgbClr val="000000"/>
                </a:solidFill>
              </a:rPr>
              <a:t>...) while 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batteries only </a:t>
            </a:r>
            <a:r>
              <a:rPr lang="en-GB" altLang="en-US" sz="1400" kern="0" dirty="0">
                <a:solidFill>
                  <a:srgbClr val="000000"/>
                </a:solidFill>
              </a:rPr>
              <a:t>indirectly (electric power plant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).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altLang="en-US" sz="400" kern="0" dirty="0">
              <a:solidFill>
                <a:srgbClr val="000000"/>
              </a:solidFill>
            </a:endParaRP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altLang="en-US" sz="1400" kern="0" dirty="0">
                <a:solidFill>
                  <a:srgbClr val="000000"/>
                </a:solidFill>
              </a:rPr>
              <a:t>Very efficient devices</a:t>
            </a:r>
            <a:r>
              <a:rPr lang="en-GB" altLang="en-US" sz="1400" kern="0" dirty="0" smtClean="0">
                <a:solidFill>
                  <a:srgbClr val="000000"/>
                </a:solidFill>
              </a:rPr>
              <a:t>: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altLang="en-US" sz="600" kern="0" dirty="0" smtClean="0">
              <a:solidFill>
                <a:srgbClr val="000000"/>
              </a:solidFill>
            </a:endParaRPr>
          </a:p>
          <a:p>
            <a:pPr marL="755650" lvl="1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altLang="en-US" sz="1050" kern="0" dirty="0" smtClean="0">
                <a:solidFill>
                  <a:srgbClr val="000000"/>
                </a:solidFill>
              </a:rPr>
              <a:t>batteries up </a:t>
            </a:r>
            <a:r>
              <a:rPr lang="en-GB" altLang="en-US" sz="1050" kern="0" dirty="0">
                <a:solidFill>
                  <a:srgbClr val="000000"/>
                </a:solidFill>
              </a:rPr>
              <a:t>to 85-98% </a:t>
            </a:r>
            <a:r>
              <a:rPr lang="en-GB" altLang="en-US" sz="1050" kern="0" dirty="0" smtClean="0">
                <a:solidFill>
                  <a:srgbClr val="000000"/>
                </a:solidFill>
              </a:rPr>
              <a:t>efficiency</a:t>
            </a:r>
          </a:p>
          <a:p>
            <a:pPr marL="755650" lvl="1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altLang="en-US" sz="1050" kern="0" dirty="0" smtClean="0">
                <a:solidFill>
                  <a:srgbClr val="000000"/>
                </a:solidFill>
              </a:rPr>
              <a:t>combustion </a:t>
            </a:r>
            <a:r>
              <a:rPr lang="en-GB" altLang="en-US" sz="1050" kern="0" dirty="0">
                <a:solidFill>
                  <a:srgbClr val="000000"/>
                </a:solidFill>
              </a:rPr>
              <a:t>engine ~35-50%</a:t>
            </a:r>
            <a:endParaRPr lang="en-GB" altLang="en-US" sz="500" kern="0" dirty="0" smtClean="0">
              <a:solidFill>
                <a:srgbClr val="00000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5" t="38178" r="24243" b="25082"/>
          <a:stretch/>
        </p:blipFill>
        <p:spPr bwMode="auto">
          <a:xfrm>
            <a:off x="6228184" y="1916832"/>
            <a:ext cx="234607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88" y="115888"/>
            <a:ext cx="17113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87325"/>
            <a:ext cx="129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Box 10"/>
          <p:cNvSpPr txBox="1">
            <a:spLocks noChangeArrowheads="1"/>
          </p:cNvSpPr>
          <p:nvPr/>
        </p:nvSpPr>
        <p:spPr bwMode="auto">
          <a:xfrm>
            <a:off x="0" y="6657975"/>
            <a:ext cx="19653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700" smtClean="0">
                <a:solidFill>
                  <a:srgbClr val="000000"/>
                </a:solidFill>
                <a:latin typeface="Arial" charset="0"/>
              </a:rPr>
              <a:t>Figures courtesy of Dr Martin Mansson (PSI)</a:t>
            </a:r>
          </a:p>
        </p:txBody>
      </p:sp>
    </p:spTree>
    <p:extLst>
      <p:ext uri="{BB962C8B-B14F-4D97-AF65-F5344CB8AC3E}">
        <p14:creationId xmlns:p14="http://schemas.microsoft.com/office/powerpoint/2010/main" val="2571425701"/>
      </p:ext>
    </p:extLst>
  </p:cSld>
  <p:clrMapOvr>
    <a:masterClrMapping/>
  </p:clrMapOvr>
  <p:transition spd="slow" advTm="32876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1" r="7460" b="31339"/>
          <a:stretch>
            <a:fillRect/>
          </a:stretch>
        </p:blipFill>
        <p:spPr bwMode="auto">
          <a:xfrm>
            <a:off x="1841500" y="4418013"/>
            <a:ext cx="3398838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03350" y="1989138"/>
            <a:ext cx="46815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400" dirty="0">
                <a:solidFill>
                  <a:srgbClr val="000000"/>
                </a:solidFill>
              </a:rPr>
              <a:t>Data is now described by </a:t>
            </a:r>
            <a:r>
              <a:rPr lang="en-GB" sz="1400" dirty="0" smtClean="0">
                <a:solidFill>
                  <a:srgbClr val="000000"/>
                </a:solidFill>
              </a:rPr>
              <a:t>the dynamic Kubo-</a:t>
            </a:r>
            <a:r>
              <a:rPr lang="en-GB" sz="1400" dirty="0" err="1" smtClean="0">
                <a:solidFill>
                  <a:srgbClr val="000000"/>
                </a:solidFill>
              </a:rPr>
              <a:t>Toyabe</a:t>
            </a:r>
            <a:r>
              <a:rPr lang="en-GB" sz="1400" dirty="0" smtClean="0">
                <a:solidFill>
                  <a:srgbClr val="000000"/>
                </a:solidFill>
              </a:rPr>
              <a:t> (DKT) function.  As well </a:t>
            </a:r>
            <a:r>
              <a:rPr lang="en-GB" sz="1400" dirty="0">
                <a:solidFill>
                  <a:srgbClr val="000000"/>
                </a:solidFill>
              </a:rPr>
              <a:t>as </a:t>
            </a:r>
            <a:r>
              <a:rPr lang="en-GB" sz="1400" dirty="0" smtClean="0">
                <a:solidFill>
                  <a:srgbClr val="000000"/>
                </a:solidFill>
              </a:rPr>
              <a:t>internal field </a:t>
            </a:r>
            <a:r>
              <a:rPr lang="en-GB" sz="1400" dirty="0">
                <a:solidFill>
                  <a:srgbClr val="000000"/>
                </a:solidFill>
              </a:rPr>
              <a:t>width, </a:t>
            </a:r>
            <a:r>
              <a:rPr lang="en-GB" sz="1400" dirty="0" smtClean="0">
                <a:solidFill>
                  <a:srgbClr val="000000"/>
                </a:solidFill>
                <a:latin typeface="Symbol" panose="05050102010706020507" pitchFamily="18" charset="2"/>
              </a:rPr>
              <a:t>, </a:t>
            </a:r>
            <a:r>
              <a:rPr lang="en-GB" sz="1400" dirty="0" smtClean="0">
                <a:solidFill>
                  <a:srgbClr val="000000"/>
                </a:solidFill>
              </a:rPr>
              <a:t>the DKT also models the ion </a:t>
            </a:r>
            <a:r>
              <a:rPr lang="en-GB" sz="1400" dirty="0">
                <a:solidFill>
                  <a:srgbClr val="000000"/>
                </a:solidFill>
              </a:rPr>
              <a:t>hopping rate </a:t>
            </a:r>
            <a:r>
              <a:rPr lang="en-GB" sz="1400" dirty="0" smtClean="0">
                <a:solidFill>
                  <a:srgbClr val="000000"/>
                </a:solidFill>
              </a:rPr>
              <a:t>(</a:t>
            </a:r>
            <a:r>
              <a:rPr lang="en-GB" sz="1400" dirty="0" smtClean="0">
                <a:solidFill>
                  <a:srgbClr val="000000"/>
                </a:solidFill>
                <a:latin typeface="Symbol" panose="05050102010706020507" pitchFamily="18" charset="2"/>
              </a:rPr>
              <a:t></a:t>
            </a:r>
            <a:r>
              <a:rPr lang="en-GB" sz="1400" dirty="0" smtClean="0">
                <a:solidFill>
                  <a:srgbClr val="000000"/>
                </a:solidFill>
              </a:rPr>
              <a:t>)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sz="400" dirty="0" smtClean="0">
              <a:solidFill>
                <a:srgbClr val="000000"/>
              </a:solidFill>
            </a:endParaRP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400" dirty="0">
                <a:solidFill>
                  <a:srgbClr val="000000"/>
                </a:solidFill>
              </a:rPr>
              <a:t>From </a:t>
            </a:r>
            <a:r>
              <a:rPr lang="en-GB" sz="1400" dirty="0" smtClean="0">
                <a:solidFill>
                  <a:srgbClr val="000000"/>
                </a:solidFill>
              </a:rPr>
              <a:t>T-dependence, </a:t>
            </a:r>
            <a:r>
              <a:rPr lang="en-GB" sz="1400" dirty="0" smtClean="0">
                <a:solidFill>
                  <a:srgbClr val="000000"/>
                </a:solidFill>
                <a:latin typeface="Symbol" panose="05050102010706020507" pitchFamily="18" charset="2"/>
              </a:rPr>
              <a:t></a:t>
            </a:r>
            <a:r>
              <a:rPr lang="en-GB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(T)</a:t>
            </a:r>
            <a:r>
              <a:rPr lang="en-GB" sz="1400" dirty="0" smtClean="0">
                <a:solidFill>
                  <a:srgbClr val="000000"/>
                </a:solidFill>
              </a:rPr>
              <a:t>, </a:t>
            </a:r>
            <a:r>
              <a:rPr lang="en-GB" sz="1400" dirty="0">
                <a:solidFill>
                  <a:srgbClr val="000000"/>
                </a:solidFill>
              </a:rPr>
              <a:t>the ion </a:t>
            </a:r>
            <a:r>
              <a:rPr lang="en-GB" sz="1400" dirty="0" smtClean="0">
                <a:solidFill>
                  <a:srgbClr val="000000"/>
                </a:solidFill>
              </a:rPr>
              <a:t>self-diffusion </a:t>
            </a:r>
            <a:r>
              <a:rPr lang="en-GB" sz="1400" dirty="0">
                <a:solidFill>
                  <a:srgbClr val="000000"/>
                </a:solidFill>
              </a:rPr>
              <a:t>coefficient </a:t>
            </a:r>
            <a:r>
              <a:rPr lang="en-GB" sz="1400" dirty="0" smtClean="0">
                <a:solidFill>
                  <a:srgbClr val="000000"/>
                </a:solidFill>
              </a:rPr>
              <a:t>(D</a:t>
            </a:r>
            <a:r>
              <a:rPr lang="en-GB" sz="1400" baseline="-25000" dirty="0" smtClean="0">
                <a:solidFill>
                  <a:srgbClr val="000000"/>
                </a:solidFill>
              </a:rPr>
              <a:t>ion</a:t>
            </a:r>
            <a:r>
              <a:rPr lang="en-GB" sz="1400" dirty="0" smtClean="0">
                <a:solidFill>
                  <a:srgbClr val="000000"/>
                </a:solidFill>
              </a:rPr>
              <a:t>) </a:t>
            </a:r>
            <a:r>
              <a:rPr lang="en-GB" sz="1400" dirty="0">
                <a:solidFill>
                  <a:srgbClr val="000000"/>
                </a:solidFill>
              </a:rPr>
              <a:t>is </a:t>
            </a:r>
            <a:r>
              <a:rPr lang="en-GB" sz="1400" dirty="0" smtClean="0">
                <a:solidFill>
                  <a:srgbClr val="000000"/>
                </a:solidFill>
              </a:rPr>
              <a:t>extracted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sz="1400" dirty="0" smtClean="0">
              <a:solidFill>
                <a:srgbClr val="000000"/>
              </a:solidFill>
            </a:endParaRP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sz="1400" dirty="0" smtClean="0">
              <a:solidFill>
                <a:srgbClr val="000000"/>
              </a:solidFill>
            </a:endParaRP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sz="1400" dirty="0" smtClean="0">
              <a:solidFill>
                <a:srgbClr val="000000"/>
              </a:solidFill>
            </a:endParaRP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400" dirty="0" smtClean="0">
                <a:solidFill>
                  <a:srgbClr val="000000"/>
                </a:solidFill>
              </a:rPr>
              <a:t>Muons allow us to measure D</a:t>
            </a:r>
            <a:r>
              <a:rPr lang="en-GB" sz="1400" baseline="-25000" dirty="0" smtClean="0">
                <a:solidFill>
                  <a:srgbClr val="000000"/>
                </a:solidFill>
              </a:rPr>
              <a:t>ion</a:t>
            </a:r>
            <a:r>
              <a:rPr lang="en-GB" sz="1400" dirty="0" smtClean="0">
                <a:solidFill>
                  <a:srgbClr val="000000"/>
                </a:solidFill>
              </a:rPr>
              <a:t> </a:t>
            </a:r>
            <a:r>
              <a:rPr lang="en-GB" sz="1400" b="1" dirty="0" smtClean="0">
                <a:solidFill>
                  <a:srgbClr val="000000"/>
                </a:solidFill>
              </a:rPr>
              <a:t>directly</a:t>
            </a:r>
            <a:r>
              <a:rPr lang="en-GB" sz="1400" dirty="0" smtClean="0">
                <a:solidFill>
                  <a:srgbClr val="000000"/>
                </a:solidFill>
              </a:rPr>
              <a:t> with no influence of battery architecture (unlike EIS)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sz="400" dirty="0" smtClean="0">
              <a:solidFill>
                <a:srgbClr val="000000"/>
              </a:solidFill>
            </a:endParaRP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400" dirty="0" smtClean="0">
                <a:solidFill>
                  <a:srgbClr val="000000"/>
                </a:solidFill>
              </a:rPr>
              <a:t>Muons allow us to </a:t>
            </a:r>
            <a:r>
              <a:rPr lang="en-GB" sz="1400" b="1" dirty="0" smtClean="0">
                <a:solidFill>
                  <a:srgbClr val="000000"/>
                </a:solidFill>
              </a:rPr>
              <a:t>separate</a:t>
            </a:r>
            <a:r>
              <a:rPr lang="en-GB" sz="1400" dirty="0" smtClean="0">
                <a:solidFill>
                  <a:srgbClr val="000000"/>
                </a:solidFill>
              </a:rPr>
              <a:t> magnetic relaxation and diffusion processes (unlike NMR)</a:t>
            </a:r>
            <a:endParaRPr lang="en-GB" altLang="en-US" sz="1050" kern="0" dirty="0" smtClean="0">
              <a:solidFill>
                <a:srgbClr val="000000"/>
              </a:solidFill>
            </a:endParaRP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1" t="45599" r="43643" b="29231"/>
          <a:stretch>
            <a:fillRect/>
          </a:stretch>
        </p:blipFill>
        <p:spPr bwMode="auto">
          <a:xfrm>
            <a:off x="5964238" y="3608388"/>
            <a:ext cx="2595562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50938" y="333375"/>
            <a:ext cx="7793037" cy="1462088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GB" sz="2800" kern="0" dirty="0">
              <a:solidFill>
                <a:srgbClr val="333399"/>
              </a:solidFill>
              <a:latin typeface="Tahoma"/>
              <a:cs typeface="Arial" charset="0"/>
            </a:endParaRPr>
          </a:p>
          <a:p>
            <a:pPr>
              <a:defRPr/>
            </a:pPr>
            <a:endParaRPr lang="en-GB" sz="2800" kern="0" dirty="0">
              <a:solidFill>
                <a:srgbClr val="333399"/>
              </a:solidFill>
              <a:latin typeface="Tahoma"/>
              <a:cs typeface="Arial" charset="0"/>
            </a:endParaRPr>
          </a:p>
          <a:p>
            <a:pPr>
              <a:defRPr/>
            </a:pPr>
            <a:r>
              <a:rPr lang="en-GB" sz="2800" kern="0" dirty="0">
                <a:solidFill>
                  <a:srgbClr val="333399"/>
                </a:solidFill>
                <a:effectLst>
                  <a:outerShdw blurRad="50800" dist="50800" dir="2460000" algn="b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Arial" charset="0"/>
              </a:rPr>
              <a:t>Ion diffusion as probed by </a:t>
            </a:r>
            <a:r>
              <a:rPr lang="en-GB" sz="2800" kern="0" dirty="0" err="1">
                <a:solidFill>
                  <a:srgbClr val="333399"/>
                </a:solidFill>
                <a:effectLst>
                  <a:outerShdw blurRad="50800" dist="50800" dir="2460000" algn="bl" rotWithShape="0">
                    <a:prstClr val="black">
                      <a:alpha val="40000"/>
                    </a:prstClr>
                  </a:outerShdw>
                </a:effectLst>
                <a:latin typeface="Symbol" panose="05050102010706020507" pitchFamily="18" charset="2"/>
                <a:cs typeface="Arial" charset="0"/>
              </a:rPr>
              <a:t>m</a:t>
            </a:r>
            <a:r>
              <a:rPr lang="en-GB" sz="2800" kern="0" baseline="30000" dirty="0" err="1">
                <a:solidFill>
                  <a:srgbClr val="333399"/>
                </a:solidFill>
                <a:effectLst>
                  <a:outerShdw blurRad="50800" dist="50800" dir="2460000" algn="bl" rotWithShape="0">
                    <a:prstClr val="black">
                      <a:alpha val="40000"/>
                    </a:prstClr>
                  </a:outerShdw>
                </a:effectLst>
                <a:latin typeface="Symbol" panose="05050102010706020507" pitchFamily="18" charset="2"/>
                <a:cs typeface="Arial" charset="0"/>
              </a:rPr>
              <a:t>+</a:t>
            </a:r>
            <a:r>
              <a:rPr lang="en-GB" sz="2800" kern="0" dirty="0" err="1">
                <a:solidFill>
                  <a:srgbClr val="333399"/>
                </a:solidFill>
                <a:effectLst>
                  <a:outerShdw blurRad="50800" dist="50800" dir="2460000" algn="b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Arial" charset="0"/>
              </a:rPr>
              <a:t>SR</a:t>
            </a:r>
            <a:endParaRPr lang="en-GB" sz="2800" kern="0" dirty="0">
              <a:solidFill>
                <a:srgbClr val="333399"/>
              </a:solidFill>
              <a:effectLst>
                <a:outerShdw blurRad="50800" dist="50800" dir="2460000" algn="bl" rotWithShape="0">
                  <a:prstClr val="black">
                    <a:alpha val="40000"/>
                  </a:prstClr>
                </a:outerShdw>
              </a:effectLst>
              <a:latin typeface="Tahoma"/>
              <a:cs typeface="Arial" charset="0"/>
            </a:endParaRPr>
          </a:p>
        </p:txBody>
      </p:sp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7" t="25354" r="27818" b="40308"/>
          <a:stretch>
            <a:fillRect/>
          </a:stretch>
        </p:blipFill>
        <p:spPr bwMode="auto">
          <a:xfrm>
            <a:off x="6421438" y="1790700"/>
            <a:ext cx="19208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4" t="26707" r="27438" b="64107"/>
          <a:stretch>
            <a:fillRect/>
          </a:stretch>
        </p:blipFill>
        <p:spPr bwMode="auto">
          <a:xfrm>
            <a:off x="2411413" y="3860800"/>
            <a:ext cx="22320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1"/>
          <p:cNvSpPr txBox="1">
            <a:spLocks noChangeArrowheads="1"/>
          </p:cNvSpPr>
          <p:nvPr/>
        </p:nvSpPr>
        <p:spPr bwMode="auto">
          <a:xfrm>
            <a:off x="6659563" y="5375275"/>
            <a:ext cx="25685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00" smtClean="0">
                <a:solidFill>
                  <a:srgbClr val="000000"/>
                </a:solidFill>
                <a:latin typeface="Arial" charset="0"/>
              </a:rPr>
              <a:t>J Sugiyama </a:t>
            </a:r>
            <a:r>
              <a:rPr lang="en-GB" altLang="en-US" sz="600" i="1" smtClean="0">
                <a:solidFill>
                  <a:srgbClr val="000000"/>
                </a:solidFill>
                <a:latin typeface="Arial" charset="0"/>
              </a:rPr>
              <a:t>et al</a:t>
            </a:r>
            <a:r>
              <a:rPr lang="en-GB" altLang="en-US" sz="600" smtClean="0">
                <a:solidFill>
                  <a:srgbClr val="000000"/>
                </a:solidFill>
                <a:latin typeface="Arial" charset="0"/>
              </a:rPr>
              <a:t>, PRL, 103 (147601) 2009</a:t>
            </a:r>
          </a:p>
        </p:txBody>
      </p:sp>
      <p:pic>
        <p:nvPicPr>
          <p:cNvPr id="1434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88" y="115888"/>
            <a:ext cx="17113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87325"/>
            <a:ext cx="129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Box 13"/>
          <p:cNvSpPr txBox="1">
            <a:spLocks noChangeArrowheads="1"/>
          </p:cNvSpPr>
          <p:nvPr/>
        </p:nvSpPr>
        <p:spPr bwMode="auto">
          <a:xfrm>
            <a:off x="0" y="6657975"/>
            <a:ext cx="19653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700" smtClean="0">
                <a:solidFill>
                  <a:srgbClr val="000000"/>
                </a:solidFill>
                <a:latin typeface="Arial" charset="0"/>
              </a:rPr>
              <a:t>Figures courtesy of Dr Martin Mansson (PSI)</a:t>
            </a:r>
          </a:p>
        </p:txBody>
      </p:sp>
    </p:spTree>
    <p:extLst>
      <p:ext uri="{BB962C8B-B14F-4D97-AF65-F5344CB8AC3E}">
        <p14:creationId xmlns:p14="http://schemas.microsoft.com/office/powerpoint/2010/main" val="3072244398"/>
      </p:ext>
    </p:extLst>
  </p:cSld>
  <p:clrMapOvr>
    <a:masterClrMapping/>
  </p:clrMapOvr>
  <p:transition spd="slow" advTm="32876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50938" y="333375"/>
            <a:ext cx="7793037" cy="1462088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GB" sz="2800" kern="0" dirty="0">
              <a:solidFill>
                <a:srgbClr val="333399"/>
              </a:solidFill>
              <a:latin typeface="Tahoma"/>
              <a:cs typeface="Arial" charset="0"/>
            </a:endParaRPr>
          </a:p>
          <a:p>
            <a:pPr>
              <a:defRPr/>
            </a:pPr>
            <a:endParaRPr lang="en-GB" sz="2800" kern="0" dirty="0">
              <a:solidFill>
                <a:srgbClr val="333399"/>
              </a:solidFill>
              <a:latin typeface="Tahoma"/>
              <a:cs typeface="Arial" charset="0"/>
            </a:endParaRPr>
          </a:p>
          <a:p>
            <a:pPr>
              <a:defRPr/>
            </a:pPr>
            <a:r>
              <a:rPr lang="en-GB" sz="2800" kern="0" dirty="0">
                <a:solidFill>
                  <a:srgbClr val="333399"/>
                </a:solidFill>
                <a:effectLst>
                  <a:outerShdw blurRad="50800" dist="50800" dir="2460000" algn="b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Arial" charset="0"/>
              </a:rPr>
              <a:t>Electron transfer in bio-materials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03350" y="1989138"/>
            <a:ext cx="46815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6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400" dirty="0" smtClean="0">
                <a:solidFill>
                  <a:srgbClr val="000000"/>
                </a:solidFill>
              </a:rPr>
              <a:t>Electron transfer in macro-molecules is the most important mechanism for many biological phenomena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sz="600" dirty="0" smtClean="0">
              <a:solidFill>
                <a:srgbClr val="000000"/>
              </a:solidFill>
            </a:endParaRPr>
          </a:p>
          <a:p>
            <a:pPr marL="755650" lvl="1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050" dirty="0" smtClean="0">
                <a:solidFill>
                  <a:srgbClr val="000000"/>
                </a:solidFill>
              </a:rPr>
              <a:t>Energy consumption and storage</a:t>
            </a:r>
          </a:p>
          <a:p>
            <a:pPr marL="755650" lvl="1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050" dirty="0" smtClean="0">
                <a:solidFill>
                  <a:srgbClr val="000000"/>
                </a:solidFill>
              </a:rPr>
              <a:t>Photo-synthesis and respiration</a:t>
            </a:r>
          </a:p>
          <a:p>
            <a:pPr marL="358775" lvl="1" indent="-358775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sz="400" dirty="0">
              <a:solidFill>
                <a:srgbClr val="000000"/>
              </a:solidFill>
            </a:endParaRPr>
          </a:p>
          <a:p>
            <a:pPr marL="358775" lvl="1" indent="-358775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400" dirty="0" smtClean="0">
                <a:solidFill>
                  <a:srgbClr val="000000"/>
                </a:solidFill>
              </a:rPr>
              <a:t>Experimentally, most information on electron transfer is determined using macroscopic methods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sz="400" dirty="0" smtClean="0">
              <a:solidFill>
                <a:srgbClr val="000000"/>
              </a:solidFill>
            </a:endParaRP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400" dirty="0" smtClean="0">
                <a:solidFill>
                  <a:srgbClr val="000000"/>
                </a:solidFill>
              </a:rPr>
              <a:t>Muons have proven extremely useful for probing </a:t>
            </a:r>
            <a:r>
              <a:rPr lang="en-GB" sz="1400" b="1" dirty="0" smtClean="0">
                <a:solidFill>
                  <a:srgbClr val="000000"/>
                </a:solidFill>
              </a:rPr>
              <a:t>LOCAL</a:t>
            </a:r>
            <a:r>
              <a:rPr lang="en-GB" sz="1400" dirty="0" smtClean="0">
                <a:solidFill>
                  <a:srgbClr val="000000"/>
                </a:solidFill>
              </a:rPr>
              <a:t> e</a:t>
            </a:r>
            <a:r>
              <a:rPr lang="en-GB" sz="1400" baseline="30000" dirty="0" smtClean="0">
                <a:solidFill>
                  <a:srgbClr val="000000"/>
                </a:solidFill>
              </a:rPr>
              <a:t>-</a:t>
            </a:r>
            <a:r>
              <a:rPr lang="en-GB" sz="1400" dirty="0" smtClean="0">
                <a:solidFill>
                  <a:srgbClr val="000000"/>
                </a:solidFill>
              </a:rPr>
              <a:t> transfer in conducting polymers …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sz="600" dirty="0" smtClean="0">
              <a:solidFill>
                <a:srgbClr val="000000"/>
              </a:solidFill>
            </a:endParaRPr>
          </a:p>
          <a:p>
            <a:pPr marL="755650" lvl="1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050" dirty="0" smtClean="0">
                <a:solidFill>
                  <a:srgbClr val="000000"/>
                </a:solidFill>
              </a:rPr>
              <a:t>Francis Pratt (ISIS), Stephen Blundell (Oxford) </a:t>
            </a:r>
            <a:r>
              <a:rPr lang="en-GB" sz="1050" i="1" dirty="0" smtClean="0">
                <a:solidFill>
                  <a:srgbClr val="000000"/>
                </a:solidFill>
              </a:rPr>
              <a:t>et al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sz="400" dirty="0" smtClean="0">
              <a:solidFill>
                <a:srgbClr val="000000"/>
              </a:solidFill>
            </a:endParaRP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400" dirty="0" smtClean="0">
                <a:solidFill>
                  <a:srgbClr val="000000"/>
                </a:solidFill>
              </a:rPr>
              <a:t>… now extended to bio-materials (</a:t>
            </a:r>
            <a:r>
              <a:rPr lang="en-GB" sz="1400" dirty="0" err="1" smtClean="0">
                <a:solidFill>
                  <a:srgbClr val="000000"/>
                </a:solidFill>
              </a:rPr>
              <a:t>DNA,cytochrome</a:t>
            </a:r>
            <a:r>
              <a:rPr lang="en-GB" sz="1400" dirty="0" smtClean="0">
                <a:solidFill>
                  <a:srgbClr val="000000"/>
                </a:solidFill>
              </a:rPr>
              <a:t>)</a:t>
            </a:r>
          </a:p>
          <a:p>
            <a:pPr marL="355600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endParaRPr lang="en-GB" sz="400" dirty="0" smtClean="0">
              <a:solidFill>
                <a:srgbClr val="000000"/>
              </a:solidFill>
            </a:endParaRPr>
          </a:p>
          <a:p>
            <a:pPr marL="755650" lvl="1" indent="-355600" eaLnBrk="1" hangingPunct="1">
              <a:lnSpc>
                <a:spcPct val="150000"/>
              </a:lnSpc>
              <a:spcBef>
                <a:spcPct val="0"/>
              </a:spcBef>
              <a:buClr>
                <a:srgbClr val="3333CC"/>
              </a:buClr>
              <a:buFont typeface="Courier New" panose="02070309020205020404" pitchFamily="49" charset="0"/>
              <a:buChar char="o"/>
              <a:defRPr/>
            </a:pPr>
            <a:r>
              <a:rPr lang="en-GB" sz="1050" dirty="0" err="1" smtClean="0">
                <a:solidFill>
                  <a:srgbClr val="000000"/>
                </a:solidFill>
              </a:rPr>
              <a:t>Kanetada</a:t>
            </a:r>
            <a:r>
              <a:rPr lang="en-GB" sz="1050" dirty="0" smtClean="0">
                <a:solidFill>
                  <a:srgbClr val="000000"/>
                </a:solidFill>
              </a:rPr>
              <a:t> </a:t>
            </a:r>
            <a:r>
              <a:rPr lang="en-GB" sz="1050" dirty="0" err="1" smtClean="0">
                <a:solidFill>
                  <a:srgbClr val="000000"/>
                </a:solidFill>
              </a:rPr>
              <a:t>Nagamine</a:t>
            </a:r>
            <a:r>
              <a:rPr lang="en-GB" sz="1050" dirty="0" smtClean="0">
                <a:solidFill>
                  <a:srgbClr val="000000"/>
                </a:solidFill>
              </a:rPr>
              <a:t> (RIKEN) </a:t>
            </a:r>
            <a:r>
              <a:rPr lang="en-GB" sz="1050" i="1" dirty="0" smtClean="0">
                <a:solidFill>
                  <a:srgbClr val="000000"/>
                </a:solidFill>
              </a:rPr>
              <a:t>et al</a:t>
            </a: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53" y="2708920"/>
            <a:ext cx="2705100" cy="1685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7" descr="RIK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50" y="142875"/>
            <a:ext cx="11906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 descr="HIGH ENERGY ACCELERATOR RESEARCH ORGANIZATION. K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31432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905390"/>
      </p:ext>
    </p:extLst>
  </p:cSld>
  <p:clrMapOvr>
    <a:masterClrMapping/>
  </p:clrMapOvr>
  <p:transition spd="slow" advTm="32876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/>
          <a:lstStyle/>
          <a:p>
            <a:r>
              <a:rPr lang="en-GB" dirty="0" smtClean="0"/>
              <a:t>Muons in Chemistry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387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alibri"/>
                <a:cs typeface="Calibri"/>
              </a:rPr>
              <a:t>µ</a:t>
            </a:r>
            <a:r>
              <a:rPr lang="en-GB" dirty="0" smtClean="0"/>
              <a:t>SR and Chemistry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112760"/>
            <a:ext cx="3394721" cy="1224136"/>
          </a:xfrm>
        </p:spPr>
        <p:txBody>
          <a:bodyPr/>
          <a:lstStyle/>
          <a:p>
            <a:pPr marL="0" indent="0" algn="ctr">
              <a:buNone/>
            </a:pPr>
            <a:r>
              <a:rPr lang="en-GB" sz="2400" dirty="0" smtClean="0"/>
              <a:t>Study</a:t>
            </a:r>
            <a:br>
              <a:rPr lang="en-GB" sz="2400" dirty="0" smtClean="0"/>
            </a:br>
            <a:r>
              <a:rPr lang="en-GB" sz="2400" dirty="0" smtClean="0"/>
              <a:t>atoms and molecules</a:t>
            </a:r>
            <a:br>
              <a:rPr lang="en-GB" sz="2400" dirty="0" smtClean="0"/>
            </a:br>
            <a:r>
              <a:rPr lang="en-GB" sz="2400" dirty="0" smtClean="0"/>
              <a:t>containing </a:t>
            </a:r>
            <a:r>
              <a:rPr lang="en-GB" sz="2400" dirty="0" smtClean="0">
                <a:latin typeface="Calibri"/>
                <a:cs typeface="Calibri"/>
              </a:rPr>
              <a:t>µ</a:t>
            </a:r>
            <a:r>
              <a:rPr lang="en-GB" sz="2400" baseline="30000" dirty="0" smtClean="0"/>
              <a:t>+</a:t>
            </a:r>
            <a:endParaRPr lang="en-GB" sz="2400" baseline="30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292081" y="1700808"/>
            <a:ext cx="2818656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400" kern="0" dirty="0" smtClean="0">
                <a:solidFill>
                  <a:srgbClr val="000000"/>
                </a:solidFill>
              </a:rPr>
              <a:t>Reaction Rates</a:t>
            </a:r>
            <a:endParaRPr lang="en-GB" sz="2400" kern="0" baseline="30000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292080" y="2165757"/>
            <a:ext cx="3600399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400" kern="0" dirty="0" smtClean="0">
                <a:solidFill>
                  <a:srgbClr val="000000"/>
                </a:solidFill>
              </a:rPr>
              <a:t>Molecular structure</a:t>
            </a:r>
            <a:endParaRPr lang="en-GB" sz="2400" kern="0" baseline="30000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291986" y="2708920"/>
            <a:ext cx="3600493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400" kern="0" dirty="0" smtClean="0">
                <a:solidFill>
                  <a:srgbClr val="000000"/>
                </a:solidFill>
              </a:rPr>
              <a:t>Molecular dynamics</a:t>
            </a:r>
            <a:endParaRPr lang="en-GB" sz="2400" kern="0" baseline="30000" dirty="0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291987" y="3212976"/>
            <a:ext cx="3600493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400" kern="0" dirty="0" smtClean="0">
                <a:solidFill>
                  <a:srgbClr val="000000"/>
                </a:solidFill>
              </a:rPr>
              <a:t>Molecular environment</a:t>
            </a:r>
            <a:endParaRPr lang="en-GB" sz="2400" kern="0" baseline="30000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>
            <a:stCxn id="3" idx="3"/>
            <a:endCxn id="7" idx="1"/>
          </p:cNvCxnSpPr>
          <p:nvPr/>
        </p:nvCxnSpPr>
        <p:spPr>
          <a:xfrm flipV="1">
            <a:off x="3790257" y="1916832"/>
            <a:ext cx="1501824" cy="8079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789694" y="2381781"/>
            <a:ext cx="1483335" cy="34810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790257" y="2723220"/>
            <a:ext cx="1483241" cy="2017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" idx="3"/>
            <a:endCxn id="10" idx="1"/>
          </p:cNvCxnSpPr>
          <p:nvPr/>
        </p:nvCxnSpPr>
        <p:spPr>
          <a:xfrm>
            <a:off x="3790257" y="2724828"/>
            <a:ext cx="1501730" cy="7041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71600" y="4005064"/>
            <a:ext cx="7560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000000"/>
                </a:solidFill>
              </a:rPr>
              <a:t>Why study μ</a:t>
            </a:r>
            <a:r>
              <a:rPr lang="en-GB" sz="2400" b="1" baseline="30000" dirty="0" smtClean="0">
                <a:solidFill>
                  <a:srgbClr val="000000"/>
                </a:solidFill>
              </a:rPr>
              <a:t>+</a:t>
            </a:r>
            <a:r>
              <a:rPr lang="en-GB" sz="2400" b="1" dirty="0" smtClean="0">
                <a:solidFill>
                  <a:srgbClr val="000000"/>
                </a:solidFill>
              </a:rPr>
              <a:t> as a substitute for p</a:t>
            </a:r>
            <a:r>
              <a:rPr lang="en-GB" sz="2400" b="1" baseline="30000" dirty="0" smtClean="0">
                <a:solidFill>
                  <a:srgbClr val="000000"/>
                </a:solidFill>
              </a:rPr>
              <a:t>+ </a:t>
            </a:r>
            <a:r>
              <a:rPr lang="en-GB" sz="2400" b="1" dirty="0" smtClean="0">
                <a:solidFill>
                  <a:srgbClr val="000000"/>
                </a:solidFill>
              </a:rPr>
              <a:t>?</a:t>
            </a:r>
            <a:endParaRPr lang="en-GB" sz="2400" b="1" baseline="30000" dirty="0" smtClean="0">
              <a:solidFill>
                <a:srgbClr val="000000"/>
              </a:solidFill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i="1" dirty="0" smtClean="0">
                <a:solidFill>
                  <a:srgbClr val="000000"/>
                </a:solidFill>
              </a:rPr>
              <a:t>Because they are </a:t>
            </a:r>
            <a:r>
              <a:rPr lang="en-GB" sz="2400" i="1" dirty="0" smtClean="0">
                <a:solidFill>
                  <a:srgbClr val="FF0000"/>
                </a:solidFill>
              </a:rPr>
              <a:t>different</a:t>
            </a:r>
            <a:r>
              <a:rPr lang="en-GB" sz="2400" i="1" dirty="0" smtClean="0">
                <a:solidFill>
                  <a:srgbClr val="000000"/>
                </a:solidFill>
              </a:rPr>
              <a:t>: isotope effects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i="1" dirty="0" smtClean="0">
                <a:solidFill>
                  <a:srgbClr val="000000"/>
                </a:solidFill>
              </a:rPr>
              <a:t>Because they are </a:t>
            </a:r>
            <a:r>
              <a:rPr lang="en-GB" sz="2400" i="1" dirty="0" smtClean="0">
                <a:solidFill>
                  <a:srgbClr val="FF0000"/>
                </a:solidFill>
              </a:rPr>
              <a:t>similar</a:t>
            </a:r>
            <a:r>
              <a:rPr lang="en-GB" sz="2400" i="1" dirty="0" smtClean="0">
                <a:solidFill>
                  <a:srgbClr val="000000"/>
                </a:solidFill>
              </a:rPr>
              <a:t>: tracer, spin label</a:t>
            </a:r>
            <a:endParaRPr lang="en-GB" sz="2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9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DHTA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13075"/>
            <a:ext cx="17399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842963" y="2420938"/>
            <a:ext cx="1062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DHTAC</a:t>
            </a:r>
          </a:p>
        </p:txBody>
      </p:sp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3384550" y="2195513"/>
            <a:ext cx="12176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Arial" charset="0"/>
              </a:rPr>
              <a:t>polar head groups</a:t>
            </a:r>
          </a:p>
        </p:txBody>
      </p:sp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1920875" y="4076700"/>
            <a:ext cx="14271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Arial" charset="0"/>
              </a:rPr>
              <a:t>non-polar alkyl chains</a:t>
            </a:r>
          </a:p>
        </p:txBody>
      </p:sp>
      <p:pic>
        <p:nvPicPr>
          <p:cNvPr id="2355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3135313"/>
            <a:ext cx="80168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16"/>
          <p:cNvSpPr txBox="1">
            <a:spLocks noChangeArrowheads="1"/>
          </p:cNvSpPr>
          <p:nvPr/>
        </p:nvSpPr>
        <p:spPr bwMode="auto">
          <a:xfrm>
            <a:off x="7334250" y="4724400"/>
            <a:ext cx="176688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Cosurfactant</a:t>
            </a:r>
          </a:p>
        </p:txBody>
      </p:sp>
      <p:sp>
        <p:nvSpPr>
          <p:cNvPr id="23560" name="TextBox 17"/>
          <p:cNvSpPr txBox="1">
            <a:spLocks noChangeArrowheads="1"/>
          </p:cNvSpPr>
          <p:nvPr/>
        </p:nvSpPr>
        <p:spPr bwMode="auto">
          <a:xfrm>
            <a:off x="7164388" y="5126038"/>
            <a:ext cx="184943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smtClean="0">
                <a:solidFill>
                  <a:srgbClr val="000000"/>
                </a:solidFill>
                <a:latin typeface="Arial" charset="0"/>
              </a:rPr>
              <a:t>present in low concentrations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smtClean="0">
                <a:solidFill>
                  <a:srgbClr val="000000"/>
                </a:solidFill>
                <a:latin typeface="Arial" charset="0"/>
              </a:rPr>
              <a:t>Mu adds to aromatic group</a:t>
            </a:r>
          </a:p>
        </p:txBody>
      </p:sp>
      <p:sp>
        <p:nvSpPr>
          <p:cNvPr id="23561" name="Title 1"/>
          <p:cNvSpPr>
            <a:spLocks noGrp="1"/>
          </p:cNvSpPr>
          <p:nvPr>
            <p:ph type="title"/>
          </p:nvPr>
        </p:nvSpPr>
        <p:spPr>
          <a:xfrm>
            <a:off x="2411413" y="484188"/>
            <a:ext cx="6275387" cy="1216025"/>
          </a:xfrm>
        </p:spPr>
        <p:txBody>
          <a:bodyPr/>
          <a:lstStyle/>
          <a:p>
            <a:pPr algn="r"/>
            <a:r>
              <a:rPr lang="en-GB" altLang="en-US" sz="3200" smtClean="0"/>
              <a:t>Phenylethanol in surfactants</a:t>
            </a:r>
          </a:p>
        </p:txBody>
      </p:sp>
      <p:pic>
        <p:nvPicPr>
          <p:cNvPr id="23562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2847975"/>
            <a:ext cx="3967162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TextBox 8"/>
          <p:cNvSpPr txBox="1">
            <a:spLocks noChangeArrowheads="1"/>
          </p:cNvSpPr>
          <p:nvPr/>
        </p:nvSpPr>
        <p:spPr bwMode="auto">
          <a:xfrm>
            <a:off x="5486400" y="2781300"/>
            <a:ext cx="1579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Arial" charset="0"/>
              </a:rPr>
              <a:t>aqueous layer</a:t>
            </a:r>
          </a:p>
        </p:txBody>
      </p:sp>
      <p:sp>
        <p:nvSpPr>
          <p:cNvPr id="23564" name="TextBox 20"/>
          <p:cNvSpPr txBox="1">
            <a:spLocks noChangeArrowheads="1"/>
          </p:cNvSpPr>
          <p:nvPr/>
        </p:nvSpPr>
        <p:spPr bwMode="auto">
          <a:xfrm>
            <a:off x="3609975" y="5194300"/>
            <a:ext cx="1579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Arial" charset="0"/>
              </a:rPr>
              <a:t>aqueous layer</a:t>
            </a:r>
          </a:p>
        </p:txBody>
      </p:sp>
      <p:cxnSp>
        <p:nvCxnSpPr>
          <p:cNvPr id="22" name="Straight Arrow Connector 21"/>
          <p:cNvCxnSpPr>
            <a:stCxn id="23556" idx="2"/>
          </p:cNvCxnSpPr>
          <p:nvPr/>
        </p:nvCxnSpPr>
        <p:spPr>
          <a:xfrm>
            <a:off x="3994150" y="2781300"/>
            <a:ext cx="155575" cy="868363"/>
          </a:xfrm>
          <a:prstGeom prst="straightConnector1">
            <a:avLst/>
          </a:prstGeom>
          <a:ln>
            <a:solidFill>
              <a:srgbClr val="113F7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064375" y="3135313"/>
            <a:ext cx="738188" cy="365125"/>
          </a:xfrm>
          <a:prstGeom prst="straightConnector1">
            <a:avLst/>
          </a:prstGeom>
          <a:ln>
            <a:solidFill>
              <a:srgbClr val="113F7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848475" y="4403725"/>
            <a:ext cx="892175" cy="0"/>
          </a:xfrm>
          <a:prstGeom prst="straightConnector1">
            <a:avLst/>
          </a:prstGeom>
          <a:ln>
            <a:solidFill>
              <a:srgbClr val="113F7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703388" y="2620963"/>
            <a:ext cx="1644650" cy="593725"/>
          </a:xfrm>
          <a:prstGeom prst="straightConnector1">
            <a:avLst/>
          </a:prstGeom>
          <a:ln>
            <a:solidFill>
              <a:srgbClr val="113F7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93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PEA_DHTAC-ALC-spectr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7" r="26947"/>
          <a:stretch>
            <a:fillRect/>
          </a:stretch>
        </p:blipFill>
        <p:spPr bwMode="auto">
          <a:xfrm>
            <a:off x="976313" y="1400175"/>
            <a:ext cx="3595687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19"/>
          <p:cNvSpPr txBox="1">
            <a:spLocks noChangeArrowheads="1"/>
          </p:cNvSpPr>
          <p:nvPr/>
        </p:nvSpPr>
        <p:spPr bwMode="auto">
          <a:xfrm>
            <a:off x="65088" y="42418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altLang="en-US" sz="2400" b="1" smtClean="0">
                <a:solidFill>
                  <a:srgbClr val="000000"/>
                </a:solidFill>
                <a:latin typeface="Arial" charset="0"/>
              </a:rPr>
              <a:t>L</a:t>
            </a:r>
            <a:r>
              <a:rPr lang="de-DE" altLang="en-US" sz="2400" b="1" baseline="-25000" smtClean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b</a:t>
            </a:r>
            <a:endParaRPr lang="de-DE" altLang="en-US" sz="2400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4" name="Text Box 23"/>
          <p:cNvSpPr txBox="1">
            <a:spLocks noChangeArrowheads="1"/>
          </p:cNvSpPr>
          <p:nvPr/>
        </p:nvSpPr>
        <p:spPr bwMode="auto">
          <a:xfrm>
            <a:off x="65088" y="2466975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altLang="en-US" sz="2400" b="1" smtClean="0">
                <a:solidFill>
                  <a:srgbClr val="000000"/>
                </a:solidFill>
                <a:latin typeface="Arial" charset="0"/>
              </a:rPr>
              <a:t>L</a:t>
            </a:r>
            <a:r>
              <a:rPr lang="de-DE" altLang="en-US" sz="2400" b="1" baseline="-25000" smtClean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a</a:t>
            </a:r>
            <a:endParaRPr lang="de-DE" altLang="en-US" sz="2400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Right Brace 14"/>
          <p:cNvSpPr/>
          <p:nvPr/>
        </p:nvSpPr>
        <p:spPr>
          <a:xfrm flipH="1" flipV="1">
            <a:off x="598488" y="2244725"/>
            <a:ext cx="304800" cy="965200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ight Brace 15"/>
          <p:cNvSpPr/>
          <p:nvPr/>
        </p:nvSpPr>
        <p:spPr>
          <a:xfrm flipH="1" flipV="1">
            <a:off x="598488" y="3413125"/>
            <a:ext cx="304800" cy="2114550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560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1677988"/>
            <a:ext cx="1643063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67188"/>
            <a:ext cx="156845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8"/>
          <p:cNvSpPr txBox="1">
            <a:spLocks noChangeArrowheads="1"/>
          </p:cNvSpPr>
          <p:nvPr/>
        </p:nvSpPr>
        <p:spPr bwMode="auto">
          <a:xfrm>
            <a:off x="4445000" y="6372225"/>
            <a:ext cx="4519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smtClean="0">
                <a:solidFill>
                  <a:srgbClr val="FF0000"/>
                </a:solidFill>
                <a:latin typeface="Arial" charset="0"/>
              </a:rPr>
              <a:t>Scheuermann </a:t>
            </a:r>
            <a:r>
              <a:rPr lang="en-GB" altLang="en-US" sz="1800" i="1" smtClean="0">
                <a:solidFill>
                  <a:srgbClr val="FF0000"/>
                </a:solidFill>
                <a:latin typeface="Arial" charset="0"/>
              </a:rPr>
              <a:t>et al., PCCP</a:t>
            </a:r>
            <a:r>
              <a:rPr lang="en-GB" altLang="en-US" sz="1800" smtClean="0">
                <a:solidFill>
                  <a:srgbClr val="FF0000"/>
                </a:solidFill>
                <a:latin typeface="Arial" charset="0"/>
              </a:rPr>
              <a:t>, </a:t>
            </a:r>
            <a:r>
              <a:rPr lang="en-GB" altLang="en-US" sz="1800" b="1" smtClean="0">
                <a:solidFill>
                  <a:srgbClr val="FF0000"/>
                </a:solidFill>
                <a:latin typeface="Arial" charset="0"/>
              </a:rPr>
              <a:t>4</a:t>
            </a:r>
            <a:r>
              <a:rPr lang="en-GB" altLang="en-US" sz="1800" smtClean="0">
                <a:solidFill>
                  <a:srgbClr val="FF0000"/>
                </a:solidFill>
                <a:latin typeface="Arial" charset="0"/>
              </a:rPr>
              <a:t> (2002) 1510</a:t>
            </a:r>
          </a:p>
        </p:txBody>
      </p:sp>
      <p:sp>
        <p:nvSpPr>
          <p:cNvPr id="25610" name="TextBox 19"/>
          <p:cNvSpPr txBox="1">
            <a:spLocks noChangeArrowheads="1"/>
          </p:cNvSpPr>
          <p:nvPr/>
        </p:nvSpPr>
        <p:spPr bwMode="auto">
          <a:xfrm>
            <a:off x="4572000" y="1331913"/>
            <a:ext cx="6624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smtClean="0">
                <a:solidFill>
                  <a:srgbClr val="000000"/>
                </a:solidFill>
                <a:latin typeface="Arial" charset="0"/>
              </a:rPr>
              <a:t>High temperature L</a:t>
            </a:r>
            <a:r>
              <a:rPr lang="el-GR" altLang="en-US" sz="1800" b="1" baseline="-250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α</a:t>
            </a:r>
            <a:r>
              <a:rPr lang="en-GB" altLang="en-US" sz="1800" b="1" smtClean="0">
                <a:solidFill>
                  <a:srgbClr val="000000"/>
                </a:solidFill>
                <a:latin typeface="Arial" charset="0"/>
              </a:rPr>
              <a:t> phase</a:t>
            </a:r>
          </a:p>
        </p:txBody>
      </p:sp>
      <p:sp>
        <p:nvSpPr>
          <p:cNvPr id="25611" name="TextBox 20"/>
          <p:cNvSpPr txBox="1">
            <a:spLocks noChangeArrowheads="1"/>
          </p:cNvSpPr>
          <p:nvPr/>
        </p:nvSpPr>
        <p:spPr bwMode="auto">
          <a:xfrm>
            <a:off x="4500563" y="3789363"/>
            <a:ext cx="6624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smtClean="0">
                <a:solidFill>
                  <a:srgbClr val="000000"/>
                </a:solidFill>
                <a:latin typeface="Arial" charset="0"/>
              </a:rPr>
              <a:t>Low temperature L</a:t>
            </a:r>
            <a:r>
              <a:rPr lang="en-GB" altLang="en-US" sz="1800" b="1" baseline="-250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</a:t>
            </a:r>
            <a:r>
              <a:rPr lang="en-GB" altLang="en-US" sz="1800" b="1" smtClean="0">
                <a:solidFill>
                  <a:srgbClr val="000000"/>
                </a:solidFill>
                <a:latin typeface="Arial" charset="0"/>
              </a:rPr>
              <a:t> phase</a:t>
            </a:r>
          </a:p>
        </p:txBody>
      </p:sp>
      <p:sp>
        <p:nvSpPr>
          <p:cNvPr id="25612" name="TextBox 21"/>
          <p:cNvSpPr txBox="1">
            <a:spLocks noChangeArrowheads="1"/>
          </p:cNvSpPr>
          <p:nvPr/>
        </p:nvSpPr>
        <p:spPr bwMode="auto">
          <a:xfrm>
            <a:off x="6227763" y="1700213"/>
            <a:ext cx="27368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6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</a:t>
            </a:r>
            <a:r>
              <a:rPr lang="en-GB" altLang="en-US" sz="1600" baseline="-250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</a:t>
            </a:r>
            <a:r>
              <a:rPr lang="en-GB" altLang="en-US" sz="16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resonances present - anisotropic environment (in/associated with bilayer)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60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Resonance field characteristic of non-polar environment </a:t>
            </a:r>
            <a:endParaRPr lang="en-GB" altLang="en-US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13" name="TextBox 22"/>
          <p:cNvSpPr txBox="1">
            <a:spLocks noChangeArrowheads="1"/>
          </p:cNvSpPr>
          <p:nvPr/>
        </p:nvSpPr>
        <p:spPr bwMode="auto">
          <a:xfrm>
            <a:off x="6245225" y="4224338"/>
            <a:ext cx="25923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 </a:t>
            </a:r>
            <a:r>
              <a:rPr lang="el-GR" altLang="en-US" sz="16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</a:t>
            </a:r>
            <a:r>
              <a:rPr lang="en-GB" altLang="en-US" sz="1600" baseline="-250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</a:t>
            </a:r>
            <a:r>
              <a:rPr lang="en-GB" altLang="en-US" sz="16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resonances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60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6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</a:t>
            </a:r>
            <a:r>
              <a:rPr lang="en-GB" altLang="en-US" sz="1600" baseline="-250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0</a:t>
            </a:r>
            <a:r>
              <a:rPr lang="en-GB" altLang="en-US" sz="160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resonances characteristic of aqueous environment</a:t>
            </a:r>
            <a:endParaRPr lang="en-GB" altLang="en-US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14" name="Title 1"/>
          <p:cNvSpPr>
            <a:spLocks noGrp="1"/>
          </p:cNvSpPr>
          <p:nvPr>
            <p:ph type="title"/>
          </p:nvPr>
        </p:nvSpPr>
        <p:spPr>
          <a:xfrm>
            <a:off x="2689225" y="341313"/>
            <a:ext cx="6275388" cy="1216025"/>
          </a:xfrm>
        </p:spPr>
        <p:txBody>
          <a:bodyPr/>
          <a:lstStyle/>
          <a:p>
            <a:pPr algn="r"/>
            <a:r>
              <a:rPr lang="en-GB" altLang="en-US" sz="3200" smtClean="0"/>
              <a:t>Partitioning of PEA in DHTAC</a:t>
            </a:r>
          </a:p>
        </p:txBody>
      </p:sp>
    </p:spTree>
    <p:extLst>
      <p:ext uri="{BB962C8B-B14F-4D97-AF65-F5344CB8AC3E}">
        <p14:creationId xmlns:p14="http://schemas.microsoft.com/office/powerpoint/2010/main" val="41014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709738" y="1403350"/>
            <a:ext cx="55245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accent2"/>
                </a:solidFill>
                <a:latin typeface="Trebuchet MS" pitchFamily="34" charset="0"/>
              </a:rPr>
              <a:t>Muons: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 b="1">
              <a:solidFill>
                <a:schemeClr val="accent2"/>
              </a:solidFill>
              <a:latin typeface="Trebuchet MS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400">
                <a:solidFill>
                  <a:schemeClr val="accent2"/>
                </a:solidFill>
                <a:latin typeface="Trebuchet MS" pitchFamily="34" charset="0"/>
              </a:rPr>
              <a:t> fundamental, charged particles</a:t>
            </a:r>
          </a:p>
          <a:p>
            <a:pPr>
              <a:spcBef>
                <a:spcPct val="0"/>
              </a:spcBef>
            </a:pPr>
            <a:r>
              <a:rPr lang="en-GB" altLang="en-US" sz="2400">
                <a:solidFill>
                  <a:schemeClr val="accent2"/>
                </a:solidFill>
                <a:latin typeface="Trebuchet MS" pitchFamily="34" charset="0"/>
              </a:rPr>
              <a:t> heavy electrons </a:t>
            </a:r>
          </a:p>
          <a:p>
            <a:pPr>
              <a:spcBef>
                <a:spcPct val="0"/>
              </a:spcBef>
            </a:pPr>
            <a:r>
              <a:rPr lang="en-GB" altLang="en-US" sz="2400">
                <a:solidFill>
                  <a:schemeClr val="accent2"/>
                </a:solidFill>
                <a:latin typeface="Trebuchet MS" pitchFamily="34" charset="0"/>
              </a:rPr>
              <a:t> spin 1/2</a:t>
            </a:r>
          </a:p>
          <a:p>
            <a:pPr>
              <a:spcBef>
                <a:spcPct val="0"/>
              </a:spcBef>
            </a:pPr>
            <a:r>
              <a:rPr lang="en-GB" altLang="en-US" sz="2400">
                <a:solidFill>
                  <a:schemeClr val="accent2"/>
                </a:solidFill>
                <a:latin typeface="Trebuchet MS" pitchFamily="34" charset="0"/>
              </a:rPr>
              <a:t> magnetic moment 3.2 x m</a:t>
            </a:r>
            <a:r>
              <a:rPr lang="en-GB" altLang="en-US" sz="2400" baseline="-25000">
                <a:solidFill>
                  <a:schemeClr val="accent2"/>
                </a:solidFill>
                <a:latin typeface="Trebuchet MS" pitchFamily="34" charset="0"/>
              </a:rPr>
              <a:t>p</a:t>
            </a:r>
          </a:p>
          <a:p>
            <a:pPr>
              <a:spcBef>
                <a:spcPct val="0"/>
              </a:spcBef>
            </a:pPr>
            <a:r>
              <a:rPr lang="en-GB" altLang="en-US" sz="2400">
                <a:solidFill>
                  <a:schemeClr val="accent2"/>
                </a:solidFill>
                <a:latin typeface="Trebuchet MS" pitchFamily="34" charset="0"/>
              </a:rPr>
              <a:t> mass 0.11 x m</a:t>
            </a:r>
            <a:r>
              <a:rPr lang="en-GB" altLang="en-US" sz="2400" baseline="-25000">
                <a:solidFill>
                  <a:schemeClr val="accent2"/>
                </a:solidFill>
                <a:latin typeface="Trebuchet MS" pitchFamily="34" charset="0"/>
              </a:rPr>
              <a:t>p</a:t>
            </a:r>
          </a:p>
          <a:p>
            <a:pPr>
              <a:spcBef>
                <a:spcPct val="0"/>
              </a:spcBef>
            </a:pPr>
            <a:endParaRPr lang="en-GB" altLang="en-US" sz="2400" baseline="-25000">
              <a:solidFill>
                <a:schemeClr val="accent2"/>
              </a:solidFill>
              <a:latin typeface="Trebuchet MS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400" baseline="-25000">
                <a:solidFill>
                  <a:schemeClr val="accent2"/>
                </a:solidFill>
                <a:latin typeface="Trebuchet MS" pitchFamily="34" charset="0"/>
              </a:rPr>
              <a:t> </a:t>
            </a:r>
            <a:r>
              <a:rPr lang="en-GB" altLang="en-US" sz="2400">
                <a:solidFill>
                  <a:schemeClr val="accent2"/>
                </a:solidFill>
                <a:latin typeface="Trebuchet MS" pitchFamily="34" charset="0"/>
              </a:rPr>
              <a:t>produced from pion decays</a:t>
            </a:r>
            <a:endParaRPr lang="en-GB" altLang="en-US" sz="2400" baseline="-25000">
              <a:solidFill>
                <a:schemeClr val="accent2"/>
              </a:solidFill>
              <a:latin typeface="Trebuchet MS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400">
                <a:solidFill>
                  <a:schemeClr val="accent2"/>
                </a:solidFill>
                <a:latin typeface="Trebuchet MS" pitchFamily="34" charset="0"/>
              </a:rPr>
              <a:t> lifetime 2.2 </a:t>
            </a:r>
            <a:r>
              <a:rPr lang="en-GB" altLang="en-US" sz="240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GB" altLang="en-US" sz="2400">
                <a:solidFill>
                  <a:schemeClr val="accent2"/>
                </a:solidFill>
                <a:latin typeface="Trebuchet MS" pitchFamily="34" charset="0"/>
              </a:rPr>
              <a:t>s</a:t>
            </a:r>
          </a:p>
          <a:p>
            <a:pPr>
              <a:spcBef>
                <a:spcPct val="0"/>
              </a:spcBef>
            </a:pPr>
            <a:r>
              <a:rPr lang="en-GB" altLang="en-US" sz="2400">
                <a:solidFill>
                  <a:schemeClr val="accent2"/>
                </a:solidFill>
                <a:latin typeface="Trebuchet MS" pitchFamily="34" charset="0"/>
              </a:rPr>
              <a:t> decay into a positron (+ 2x</a:t>
            </a:r>
            <a:r>
              <a:rPr lang="en-GB" altLang="en-US" sz="2400">
                <a:solidFill>
                  <a:schemeClr val="accent2"/>
                </a:solidFill>
                <a:latin typeface="Symbol" pitchFamily="18" charset="2"/>
              </a:rPr>
              <a:t>n</a:t>
            </a:r>
            <a:r>
              <a:rPr lang="en-GB" altLang="en-US" sz="2400">
                <a:solidFill>
                  <a:schemeClr val="accent2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0" y="-39278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Muon properties</a:t>
            </a:r>
          </a:p>
        </p:txBody>
      </p:sp>
    </p:spTree>
    <p:extLst>
      <p:ext uri="{BB962C8B-B14F-4D97-AF65-F5344CB8AC3E}">
        <p14:creationId xmlns:p14="http://schemas.microsoft.com/office/powerpoint/2010/main" val="250283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741">
        <p:fade/>
      </p:transition>
    </mc:Choice>
    <mc:Fallback xmlns="">
      <p:transition spd="med" advTm="697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2852936"/>
            <a:ext cx="8229600" cy="1143000"/>
          </a:xfrm>
        </p:spPr>
        <p:txBody>
          <a:bodyPr/>
          <a:lstStyle/>
          <a:p>
            <a:r>
              <a:rPr lang="en-GB" dirty="0" smtClean="0"/>
              <a:t>Muons in semiconductor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299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5232400" y="2481263"/>
            <a:ext cx="3911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en-US" sz="1800" b="1">
              <a:solidFill>
                <a:srgbClr val="000000"/>
              </a:solidFill>
              <a:latin typeface="Trebuchet MS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800">
              <a:solidFill>
                <a:srgbClr val="000000"/>
              </a:solidFill>
              <a:latin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9144000" y="655638"/>
            <a:ext cx="632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i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457200" y="4875213"/>
            <a:ext cx="7950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800">
                <a:solidFill>
                  <a:srgbClr val="000000"/>
                </a:solidFill>
                <a:latin typeface="Arial" pitchFamily="34" charset="0"/>
              </a:rPr>
              <a:t> Pulsed muon source essential to allow measurements to long times - ISIS is unique in Europe.</a:t>
            </a: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623888" y="-122238"/>
            <a:ext cx="7805737" cy="106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>
                <a:solidFill>
                  <a:srgbClr val="000000"/>
                </a:solidFill>
                <a:latin typeface="Arial" pitchFamily="34" charset="0"/>
              </a:rPr>
              <a:t>Shallow donor states in II-VI semiconductors</a:t>
            </a:r>
            <a:endParaRPr lang="en-GB" altLang="en-US" sz="3600">
              <a:solidFill>
                <a:srgbClr val="FD302B"/>
              </a:solidFill>
              <a:latin typeface="Arial" pitchFamily="34" charset="0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6096000"/>
            <a:ext cx="7780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400">
                <a:solidFill>
                  <a:srgbClr val="000000"/>
                </a:solidFill>
                <a:latin typeface="Arial" pitchFamily="34" charset="0"/>
              </a:rPr>
              <a:t>Shallow donor muonium states in II-VI semiconductor compounds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400">
                <a:solidFill>
                  <a:srgbClr val="000000"/>
                </a:solidFill>
                <a:latin typeface="Arial" pitchFamily="34" charset="0"/>
              </a:rPr>
              <a:t>J Gil et al, PRB 64 (2001) 075205</a:t>
            </a:r>
          </a:p>
        </p:txBody>
      </p:sp>
      <p:pic>
        <p:nvPicPr>
          <p:cNvPr id="281607" name="Picture 7" descr="Fig1Gilprb_pr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7" r="11095" b="11043"/>
          <a:stretch>
            <a:fillRect/>
          </a:stretch>
        </p:blipFill>
        <p:spPr bwMode="auto">
          <a:xfrm>
            <a:off x="644525" y="1162050"/>
            <a:ext cx="4217988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5207000" y="1066800"/>
            <a:ext cx="33559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800" b="1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altLang="en-US" sz="1800">
                <a:solidFill>
                  <a:srgbClr val="000000"/>
                </a:solidFill>
                <a:latin typeface="Arial" pitchFamily="34" charset="0"/>
              </a:rPr>
              <a:t>First experimental evidence of muonium (and hence hydrogen) forming shallow donor states in semiconductors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800">
                <a:solidFill>
                  <a:srgbClr val="000000"/>
                </a:solidFill>
                <a:latin typeface="Arial" pitchFamily="34" charset="0"/>
              </a:rPr>
              <a:t> Of very real interest to semiconductor community</a:t>
            </a:r>
          </a:p>
        </p:txBody>
      </p:sp>
      <p:pic>
        <p:nvPicPr>
          <p:cNvPr id="28160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1000125"/>
            <a:ext cx="39878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21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srgbClr val="333399"/>
                </a:solidFill>
                <a:latin typeface="Trebuchet MS" panose="020B0603020202020204" pitchFamily="34" charset="0"/>
                <a:ea typeface="ＭＳ Ｐゴシック" pitchFamily="34" charset="-128"/>
              </a:rPr>
              <a:t>Organic Spintronics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92696"/>
            <a:ext cx="63055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36912"/>
            <a:ext cx="4464496" cy="397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4056" y="3068960"/>
            <a:ext cx="2915816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Small molecule semiconductors used in molecular electronic devices such as: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	Spin valves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	OLEDs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	FETs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962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49"/>
    </mc:Choice>
    <mc:Fallback xmlns="">
      <p:transition spd="slow" advTm="41249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1143000"/>
          </a:xfrm>
        </p:spPr>
        <p:txBody>
          <a:bodyPr/>
          <a:lstStyle/>
          <a:p>
            <a:r>
              <a:rPr lang="en-GB" dirty="0" smtClean="0"/>
              <a:t>Muons in Electronic Irradiation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42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osmic-rays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105"/>
          <p:cNvSpPr txBox="1">
            <a:spLocks noChangeArrowheads="1"/>
          </p:cNvSpPr>
          <p:nvPr/>
        </p:nvSpPr>
        <p:spPr bwMode="auto">
          <a:xfrm>
            <a:off x="7146925" y="228600"/>
            <a:ext cx="1898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bg1"/>
                </a:solidFill>
                <a:latin typeface="Tahoma" pitchFamily="34" charset="0"/>
              </a:rPr>
              <a:t>Incident Primary Cosmic Ray</a:t>
            </a:r>
          </a:p>
        </p:txBody>
      </p:sp>
      <p:sp>
        <p:nvSpPr>
          <p:cNvPr id="6" name="Rectangle 114"/>
          <p:cNvSpPr>
            <a:spLocks noChangeArrowheads="1"/>
          </p:cNvSpPr>
          <p:nvPr/>
        </p:nvSpPr>
        <p:spPr bwMode="auto">
          <a:xfrm>
            <a:off x="395288" y="450850"/>
            <a:ext cx="514826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3200" dirty="0">
                <a:solidFill>
                  <a:schemeClr val="bg1"/>
                </a:solidFill>
                <a:latin typeface="+mn-lt"/>
                <a:cs typeface="Tahoma" pitchFamily="34" charset="0"/>
              </a:rPr>
              <a:t>Cosmic Ray </a:t>
            </a:r>
            <a:r>
              <a:rPr lang="en-GB" sz="3200" dirty="0" smtClean="0">
                <a:solidFill>
                  <a:schemeClr val="bg1"/>
                </a:solidFill>
                <a:latin typeface="+mn-lt"/>
                <a:cs typeface="Tahoma" pitchFamily="34" charset="0"/>
              </a:rPr>
              <a:t>radiation at </a:t>
            </a:r>
            <a:r>
              <a:rPr lang="en-GB" sz="3200" dirty="0">
                <a:solidFill>
                  <a:schemeClr val="bg1"/>
                </a:solidFill>
                <a:latin typeface="+mn-lt"/>
                <a:cs typeface="Tahoma" pitchFamily="34" charset="0"/>
              </a:rPr>
              <a:t>‘Ground Level’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7142515" y="0"/>
            <a:ext cx="2" cy="869952"/>
          </a:xfrm>
          <a:prstGeom prst="line">
            <a:avLst/>
          </a:prstGeom>
          <a:ln w="25400">
            <a:solidFill>
              <a:srgbClr val="00B0F0"/>
            </a:solidFill>
            <a:prstDash val="soli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Rectangle 11"/>
          <p:cNvSpPr>
            <a:spLocks noChangeArrowheads="1"/>
          </p:cNvSpPr>
          <p:nvPr/>
        </p:nvSpPr>
        <p:spPr bwMode="auto">
          <a:xfrm>
            <a:off x="282575" y="3184525"/>
            <a:ext cx="59769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buClr>
                <a:schemeClr val="bg2"/>
              </a:buClr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</a:rPr>
              <a:t>Cosmic Ray </a:t>
            </a:r>
            <a:r>
              <a:rPr lang="en-GB" altLang="en-US" sz="2400" dirty="0" smtClean="0">
                <a:solidFill>
                  <a:schemeClr val="bg1"/>
                </a:solidFill>
              </a:rPr>
              <a:t>radiation are </a:t>
            </a:r>
            <a:r>
              <a:rPr lang="en-GB" altLang="en-US" sz="2400" dirty="0">
                <a:solidFill>
                  <a:schemeClr val="bg1"/>
                </a:solidFill>
              </a:rPr>
              <a:t>a major problem in electronic devices and systems</a:t>
            </a:r>
            <a:endParaRPr lang="en-GB" altLang="en-US" sz="2000" dirty="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3079" name="TextBox 8"/>
          <p:cNvSpPr txBox="1">
            <a:spLocks noChangeArrowheads="1"/>
          </p:cNvSpPr>
          <p:nvPr/>
        </p:nvSpPr>
        <p:spPr bwMode="auto">
          <a:xfrm>
            <a:off x="377825" y="1885950"/>
            <a:ext cx="71596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bg1"/>
                </a:solidFill>
              </a:rPr>
              <a:t>Cosmic Rays generate radiation at ground level</a:t>
            </a:r>
          </a:p>
        </p:txBody>
      </p:sp>
    </p:spTree>
    <p:extLst>
      <p:ext uri="{BB962C8B-B14F-4D97-AF65-F5344CB8AC3E}">
        <p14:creationId xmlns:p14="http://schemas.microsoft.com/office/powerpoint/2010/main" val="373084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9216" y="5157192"/>
            <a:ext cx="80772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3E5B9C"/>
                </a:solidFill>
                <a:latin typeface="+mn-lt"/>
              </a:rPr>
              <a:t>Exposures at the </a:t>
            </a:r>
            <a:r>
              <a:rPr lang="en-US" sz="2000" dirty="0" smtClean="0">
                <a:solidFill>
                  <a:srgbClr val="3E5B9C"/>
                </a:solidFill>
                <a:latin typeface="+mn-lt"/>
              </a:rPr>
              <a:t>highest </a:t>
            </a:r>
            <a:r>
              <a:rPr lang="en-US" sz="2000" dirty="0">
                <a:solidFill>
                  <a:srgbClr val="3E5B9C"/>
                </a:solidFill>
                <a:latin typeface="+mn-lt"/>
              </a:rPr>
              <a:t>momentum 28 MeV/c </a:t>
            </a:r>
            <a:r>
              <a:rPr lang="en-US" sz="2000" dirty="0" smtClean="0">
                <a:solidFill>
                  <a:srgbClr val="3E5B9C"/>
                </a:solidFill>
                <a:latin typeface="+mn-lt"/>
              </a:rPr>
              <a:t>resulted </a:t>
            </a:r>
            <a:r>
              <a:rPr lang="en-US" sz="2000" dirty="0">
                <a:solidFill>
                  <a:srgbClr val="3E5B9C"/>
                </a:solidFill>
                <a:latin typeface="+mn-lt"/>
              </a:rPr>
              <a:t>in countable, but relatively few upsets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3E5B9C"/>
                </a:solidFill>
                <a:latin typeface="+mn-lt"/>
              </a:rPr>
              <a:t>At 750 mV, critical charge threshold is reduced and allows muons with slightly higher momentum to upset the cells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455232" y="2438400"/>
            <a:ext cx="1326568" cy="1219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207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b="-8064"/>
          <a:stretch/>
        </p:blipFill>
        <p:spPr>
          <a:xfrm>
            <a:off x="1447800" y="1005840"/>
            <a:ext cx="5869372" cy="4535424"/>
          </a:xfrm>
        </p:spPr>
      </p:pic>
      <p:sp>
        <p:nvSpPr>
          <p:cNvPr id="9" name="TextBox 8"/>
          <p:cNvSpPr txBox="1"/>
          <p:nvPr/>
        </p:nvSpPr>
        <p:spPr>
          <a:xfrm>
            <a:off x="3657600" y="1447800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SRAM B1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4343400" y="2362200"/>
            <a:ext cx="2362200" cy="1219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207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660066"/>
                </a:solidFill>
                <a:latin typeface="+mj-lt"/>
                <a:ea typeface="ＭＳ Ｐゴシック" charset="0"/>
                <a:cs typeface="ＭＳ Ｐゴシック" charset="0"/>
              </a:rPr>
              <a:t>Bias Dependence</a:t>
            </a:r>
          </a:p>
        </p:txBody>
      </p:sp>
    </p:spTree>
    <p:extLst>
      <p:ext uri="{BB962C8B-B14F-4D97-AF65-F5344CB8AC3E}">
        <p14:creationId xmlns:p14="http://schemas.microsoft.com/office/powerpoint/2010/main" val="246692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1143000"/>
          </a:xfrm>
        </p:spPr>
        <p:txBody>
          <a:bodyPr/>
          <a:lstStyle/>
          <a:p>
            <a:r>
              <a:rPr lang="en-GB" dirty="0" smtClean="0"/>
              <a:t>Muons in Elemental Analysis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87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7046"/>
            <a:ext cx="2505721" cy="172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b="1" dirty="0" smtClean="0">
                <a:solidFill>
                  <a:srgbClr val="333399"/>
                </a:solidFill>
                <a:latin typeface="Trebuchet MS" pitchFamily="34" charset="0"/>
              </a:rPr>
              <a:t>Negative </a:t>
            </a:r>
            <a:r>
              <a:rPr lang="en-GB" altLang="en-US" sz="2800" b="1" dirty="0" err="1" smtClean="0">
                <a:solidFill>
                  <a:srgbClr val="333399"/>
                </a:solidFill>
                <a:latin typeface="Trebuchet MS" pitchFamily="34" charset="0"/>
              </a:rPr>
              <a:t>muons</a:t>
            </a:r>
            <a:endParaRPr lang="en-GB" altLang="en-US" sz="2800" b="1" dirty="0">
              <a:solidFill>
                <a:srgbClr val="333399"/>
              </a:solidFill>
              <a:latin typeface="Trebuchet MS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3629923"/>
            <a:ext cx="55081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dirty="0" smtClean="0"/>
              <a:t> High Energy X-rays emitted</a:t>
            </a:r>
          </a:p>
          <a:p>
            <a:pPr marL="742950" lvl="1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GB" dirty="0" smtClean="0"/>
              <a:t>0.1-10MeV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dirty="0" smtClean="0"/>
              <a:t> Transition Energies are known from measurement and calculation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GB" dirty="0"/>
          </a:p>
          <a:p>
            <a:pPr lvl="1">
              <a:buClr>
                <a:srgbClr val="FF0000"/>
              </a:buClr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t="9871" r="13013" b="15555"/>
          <a:stretch/>
        </p:blipFill>
        <p:spPr>
          <a:xfrm>
            <a:off x="5102578" y="476672"/>
            <a:ext cx="3789902" cy="511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0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597352"/>
            <a:ext cx="2866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Terada et al Sci. Rep. </a:t>
            </a:r>
            <a:r>
              <a:rPr lang="en-GB" sz="1200" b="1" dirty="0" smtClean="0"/>
              <a:t>4</a:t>
            </a:r>
            <a:r>
              <a:rPr lang="en-GB" sz="1200" dirty="0" smtClean="0"/>
              <a:t> 5072 (2014)</a:t>
            </a:r>
            <a:endParaRPr lang="en-GB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4664"/>
            <a:ext cx="381952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400014"/>
            <a:ext cx="30956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b="1" dirty="0" smtClean="0">
                <a:solidFill>
                  <a:srgbClr val="333399"/>
                </a:solidFill>
                <a:latin typeface="Trebuchet MS" pitchFamily="34" charset="0"/>
              </a:rPr>
              <a:t>meteorites</a:t>
            </a:r>
            <a:endParaRPr lang="en-GB" altLang="en-US" sz="2800" b="1" dirty="0">
              <a:solidFill>
                <a:srgbClr val="333399"/>
              </a:solidFill>
              <a:latin typeface="Trebuchet MS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19113"/>
            <a:ext cx="311467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90364"/>
            <a:ext cx="30480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01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b="1" dirty="0" smtClean="0">
                <a:solidFill>
                  <a:srgbClr val="333399"/>
                </a:solidFill>
                <a:latin typeface="Trebuchet MS" pitchFamily="34" charset="0"/>
              </a:rPr>
              <a:t> Roman Coins</a:t>
            </a:r>
            <a:endParaRPr lang="en-GB" altLang="en-US" sz="2800" b="1" dirty="0">
              <a:solidFill>
                <a:srgbClr val="333399"/>
              </a:solidFill>
              <a:latin typeface="Trebuchet MS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10621"/>
              </p:ext>
            </p:extLst>
          </p:nvPr>
        </p:nvGraphicFramePr>
        <p:xfrm>
          <a:off x="539552" y="692696"/>
          <a:ext cx="3384376" cy="2160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Graph" r:id="rId3" imgW="3876840" imgH="2973600" progId="Origin50.Graph">
                  <p:embed/>
                </p:oleObj>
              </mc:Choice>
              <mc:Fallback>
                <p:oleObj name="Graph" r:id="rId3" imgW="3876840" imgH="2973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692696"/>
                        <a:ext cx="3384376" cy="21602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41425"/>
              </p:ext>
            </p:extLst>
          </p:nvPr>
        </p:nvGraphicFramePr>
        <p:xfrm>
          <a:off x="539552" y="2492896"/>
          <a:ext cx="3378497" cy="2160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name="Graph" r:id="rId5" imgW="3876840" imgH="2973600" progId="Origin50.Graph">
                  <p:embed/>
                </p:oleObj>
              </mc:Choice>
              <mc:Fallback>
                <p:oleObj name="Graph" r:id="rId5" imgW="3876840" imgH="2973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9552" y="2492896"/>
                        <a:ext cx="3378497" cy="2160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130429"/>
              </p:ext>
            </p:extLst>
          </p:nvPr>
        </p:nvGraphicFramePr>
        <p:xfrm>
          <a:off x="539552" y="4331241"/>
          <a:ext cx="3384376" cy="2091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name="Graph" r:id="rId7" imgW="3876840" imgH="2973600" progId="Origin50.Graph">
                  <p:embed/>
                </p:oleObj>
              </mc:Choice>
              <mc:Fallback>
                <p:oleObj name="Graph" r:id="rId7" imgW="3876840" imgH="2973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9552" y="4331241"/>
                        <a:ext cx="3384376" cy="2091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201289"/>
              </p:ext>
            </p:extLst>
          </p:nvPr>
        </p:nvGraphicFramePr>
        <p:xfrm>
          <a:off x="4067944" y="692696"/>
          <a:ext cx="3384376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name="Graph" r:id="rId9" imgW="3876840" imgH="2973600" progId="Origin50.Graph">
                  <p:embed/>
                </p:oleObj>
              </mc:Choice>
              <mc:Fallback>
                <p:oleObj name="Graph" r:id="rId9" imgW="3876840" imgH="2973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67944" y="692696"/>
                        <a:ext cx="3384376" cy="2232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4700966"/>
              </p:ext>
            </p:extLst>
          </p:nvPr>
        </p:nvGraphicFramePr>
        <p:xfrm>
          <a:off x="4067944" y="2852936"/>
          <a:ext cx="3384376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" name="Graph" r:id="rId11" imgW="3876840" imgH="2973600" progId="Origin50.Graph">
                  <p:embed/>
                </p:oleObj>
              </mc:Choice>
              <mc:Fallback>
                <p:oleObj name="Graph" r:id="rId11" imgW="3876840" imgH="2973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067944" y="2852936"/>
                        <a:ext cx="3384376" cy="2232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524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garw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27388"/>
            <a:ext cx="2957513" cy="32242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garwin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5"/>
          <a:stretch>
            <a:fillRect/>
          </a:stretch>
        </p:blipFill>
        <p:spPr bwMode="auto">
          <a:xfrm>
            <a:off x="457200" y="1028700"/>
            <a:ext cx="40386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garwin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86"/>
          <a:stretch>
            <a:fillRect/>
          </a:stretch>
        </p:blipFill>
        <p:spPr bwMode="auto">
          <a:xfrm>
            <a:off x="4260850" y="1635125"/>
            <a:ext cx="48831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0"/>
            <a:ext cx="9143999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Muon death</a:t>
            </a:r>
          </a:p>
        </p:txBody>
      </p:sp>
    </p:spTree>
    <p:extLst>
      <p:ext uri="{BB962C8B-B14F-4D97-AF65-F5344CB8AC3E}">
        <p14:creationId xmlns:p14="http://schemas.microsoft.com/office/powerpoint/2010/main" val="18591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171">
        <p:fade/>
      </p:transition>
    </mc:Choice>
    <mc:Fallback xmlns="">
      <p:transition spd="med" advTm="411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609600" y="555402"/>
            <a:ext cx="3771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6. Summary</a:t>
            </a:r>
          </a:p>
        </p:txBody>
      </p:sp>
      <p:pic>
        <p:nvPicPr>
          <p:cNvPr id="54275" name="Picture 7" descr="Boring%20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1628800"/>
            <a:ext cx="41021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87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34">
        <p:fade/>
      </p:transition>
    </mc:Choice>
    <mc:Fallback xmlns="">
      <p:transition spd="med" advTm="65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998996"/>
              </p:ext>
            </p:extLst>
          </p:nvPr>
        </p:nvGraphicFramePr>
        <p:xfrm>
          <a:off x="4605992" y="1905297"/>
          <a:ext cx="4284663" cy="296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Chart" r:id="rId4" imgW="4172012" imgH="2886081" progId="Excel.Chart.8">
                  <p:embed/>
                </p:oleObj>
              </mc:Choice>
              <mc:Fallback>
                <p:oleObj name="Chart" r:id="rId4" imgW="4172012" imgH="288608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5992" y="1905297"/>
                        <a:ext cx="4284663" cy="296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414338" y="692696"/>
            <a:ext cx="4164012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533400">
              <a:spcBef>
                <a:spcPct val="50000"/>
              </a:spcBef>
              <a:defRPr/>
            </a:pPr>
            <a:r>
              <a:rPr lang="en-GB" sz="2000" b="1" dirty="0">
                <a:solidFill>
                  <a:schemeClr val="accent2"/>
                </a:solidFill>
                <a:latin typeface="Trebuchet MS" pitchFamily="34" charset="0"/>
              </a:rPr>
              <a:t>MUONS:</a:t>
            </a:r>
          </a:p>
          <a:p>
            <a:pPr defTabSz="533400">
              <a:spcBef>
                <a:spcPct val="5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accent2"/>
                </a:solidFill>
                <a:latin typeface="Trebuchet MS" pitchFamily="34" charset="0"/>
              </a:rPr>
              <a:t> Versatile probes of magnetic, 	superconducting, molecular 	systems</a:t>
            </a:r>
          </a:p>
          <a:p>
            <a:pPr defTabSz="533400">
              <a:spcBef>
                <a:spcPct val="5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accent2"/>
                </a:solidFill>
                <a:latin typeface="Trebuchet MS" pitchFamily="34" charset="0"/>
              </a:rPr>
              <a:t> Analogues of protons/hydrogen 	in semiconductors</a:t>
            </a:r>
          </a:p>
          <a:p>
            <a:pPr defTabSz="533400">
              <a:spcBef>
                <a:spcPct val="5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accent2"/>
                </a:solidFill>
                <a:latin typeface="Trebuchet MS" pitchFamily="34" charset="0"/>
              </a:rPr>
              <a:t> Complementary to other 	techniques ISIS / PSI / J-PARC 	all have n and </a:t>
            </a:r>
            <a:r>
              <a:rPr lang="en-GB" sz="2000" dirty="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GB" sz="2000" dirty="0">
                <a:solidFill>
                  <a:schemeClr val="accent2"/>
                </a:solidFill>
                <a:latin typeface="Trebuchet MS" pitchFamily="34" charset="0"/>
              </a:rPr>
              <a:t> facilities</a:t>
            </a:r>
          </a:p>
          <a:p>
            <a:pPr defTabSz="533400">
              <a:spcBef>
                <a:spcPct val="5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accent2"/>
                </a:solidFill>
                <a:latin typeface="Trebuchet MS" pitchFamily="34" charset="0"/>
              </a:rPr>
              <a:t> Around 60 groups from 20 	countries using ISIS </a:t>
            </a:r>
            <a:r>
              <a:rPr lang="en-GB" sz="2000" dirty="0" err="1">
                <a:solidFill>
                  <a:schemeClr val="accent2"/>
                </a:solidFill>
                <a:latin typeface="Trebuchet MS" pitchFamily="34" charset="0"/>
              </a:rPr>
              <a:t>muons</a:t>
            </a:r>
            <a:endParaRPr lang="en-GB" sz="2000" dirty="0">
              <a:solidFill>
                <a:schemeClr val="accent2"/>
              </a:solidFill>
              <a:latin typeface="Trebuchet MS" pitchFamily="34" charset="0"/>
            </a:endParaRPr>
          </a:p>
          <a:p>
            <a:pPr defTabSz="533400">
              <a:spcBef>
                <a:spcPct val="50000"/>
              </a:spcBef>
              <a:buFontTx/>
              <a:buChar char="•"/>
              <a:defRPr/>
            </a:pPr>
            <a:r>
              <a:rPr lang="en-GB" sz="2000" dirty="0" smtClean="0">
                <a:solidFill>
                  <a:schemeClr val="accent2"/>
                </a:solidFill>
                <a:latin typeface="Trebuchet MS" pitchFamily="34" charset="0"/>
              </a:rPr>
              <a:t>Further details:</a:t>
            </a:r>
            <a:endParaRPr lang="en-GB" sz="2000" dirty="0">
              <a:solidFill>
                <a:schemeClr val="accent2"/>
              </a:solidFill>
              <a:latin typeface="Trebuchet MS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583723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33400">
              <a:spcBef>
                <a:spcPct val="50000"/>
              </a:spcBef>
              <a:defRPr/>
            </a:pPr>
            <a:r>
              <a:rPr lang="en-GB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www.isis.stfc.ac.uk/groups/muons/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4837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648">
        <p:fade/>
      </p:transition>
    </mc:Choice>
    <mc:Fallback xmlns="">
      <p:transition spd="med" advTm="496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b="1" dirty="0" smtClean="0">
                <a:solidFill>
                  <a:srgbClr val="333399"/>
                </a:solidFill>
                <a:latin typeface="Trebuchet MS" pitchFamily="34" charset="0"/>
              </a:rPr>
              <a:t>So the future….</a:t>
            </a:r>
            <a:endParaRPr lang="en-GB" altLang="en-US" sz="2800" b="1" dirty="0">
              <a:solidFill>
                <a:srgbClr val="333399"/>
              </a:solidFill>
              <a:latin typeface="Trebuchet MS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196362"/>
            <a:ext cx="44644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What would we like..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More muons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More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Both continuous and pulsed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Pulsed sources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Higher repetition rate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30kHz?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Although 50Hz has advantages for pulsed stimulation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en-GB" dirty="0" smtClean="0"/>
              <a:t>Shorter pulses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10ns</a:t>
            </a:r>
            <a:endParaRPr lang="en-GB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076371" y="908720"/>
            <a:ext cx="42418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b="1" dirty="0">
                <a:solidFill>
                  <a:schemeClr val="accent2"/>
                </a:solidFill>
                <a:latin typeface="Trebuchet MS" pitchFamily="34" charset="0"/>
              </a:rPr>
              <a:t>Pulsed (e.g. ISIS, J-PARC)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dirty="0">
                <a:solidFill>
                  <a:schemeClr val="accent2"/>
                </a:solidFill>
                <a:latin typeface="Trebuchet MS" pitchFamily="34" charset="0"/>
              </a:rPr>
              <a:t> Bursts of muons, ~50 Hz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dirty="0">
                <a:solidFill>
                  <a:schemeClr val="accent2"/>
                </a:solidFill>
                <a:latin typeface="Trebuchet MS" pitchFamily="34" charset="0"/>
              </a:rPr>
              <a:t> Low intrinsic background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dirty="0">
                <a:solidFill>
                  <a:schemeClr val="accent2"/>
                </a:solidFill>
                <a:latin typeface="Trebuchet MS" pitchFamily="34" charset="0"/>
              </a:rPr>
              <a:t> Weak relaxations, slow precession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dirty="0">
                <a:solidFill>
                  <a:schemeClr val="accent2"/>
                </a:solidFill>
                <a:latin typeface="Trebuchet MS" pitchFamily="34" charset="0"/>
              </a:rPr>
              <a:t> No fundamental rate limit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dirty="0">
                <a:solidFill>
                  <a:schemeClr val="accent2"/>
                </a:solidFill>
                <a:latin typeface="Trebuchet MS" pitchFamily="34" charset="0"/>
              </a:rPr>
              <a:t> Big detector arrays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i="1" dirty="0">
                <a:solidFill>
                  <a:schemeClr val="accent2"/>
                </a:solidFill>
                <a:latin typeface="Trebuchet MS" pitchFamily="34" charset="0"/>
              </a:rPr>
              <a:t> Pulsed environments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051199" y="3284984"/>
            <a:ext cx="45212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b="1" dirty="0">
                <a:solidFill>
                  <a:schemeClr val="accent2"/>
                </a:solidFill>
                <a:latin typeface="Trebuchet MS" pitchFamily="34" charset="0"/>
              </a:rPr>
              <a:t>Continuous (e.g. PSI, TRIUMF)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dirty="0">
                <a:solidFill>
                  <a:schemeClr val="accent2"/>
                </a:solidFill>
                <a:latin typeface="Trebuchet MS" pitchFamily="34" charset="0"/>
              </a:rPr>
              <a:t> Single muons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dirty="0">
                <a:solidFill>
                  <a:schemeClr val="accent2"/>
                </a:solidFill>
                <a:latin typeface="Trebuchet MS" pitchFamily="34" charset="0"/>
              </a:rPr>
              <a:t> Higher intrinsic background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dirty="0">
                <a:solidFill>
                  <a:schemeClr val="accent2"/>
                </a:solidFill>
                <a:latin typeface="Trebuchet MS" pitchFamily="34" charset="0"/>
              </a:rPr>
              <a:t> Fast relaxations, rapid precession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dirty="0">
                <a:solidFill>
                  <a:schemeClr val="accent2"/>
                </a:solidFill>
                <a:latin typeface="Trebuchet MS" pitchFamily="34" charset="0"/>
              </a:rPr>
              <a:t> Data rates limited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dirty="0">
                <a:solidFill>
                  <a:schemeClr val="accent2"/>
                </a:solidFill>
                <a:latin typeface="Trebuchet MS" pitchFamily="34" charset="0"/>
              </a:rPr>
              <a:t> Small, compact detector arrays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400" i="1" dirty="0">
                <a:solidFill>
                  <a:schemeClr val="accent2"/>
                </a:solidFill>
                <a:latin typeface="Trebuchet MS" pitchFamily="34" charset="0"/>
              </a:rPr>
              <a:t> PSI: low energy muons for surface </a:t>
            </a:r>
            <a:r>
              <a:rPr lang="en-GB" altLang="en-US" sz="1400" i="1" dirty="0" smtClean="0">
                <a:solidFill>
                  <a:schemeClr val="accent2"/>
                </a:solidFill>
                <a:latin typeface="Trebuchet MS" pitchFamily="34" charset="0"/>
              </a:rPr>
              <a:t>studies</a:t>
            </a:r>
            <a:r>
              <a:rPr lang="en-GB" altLang="en-US" sz="1400" i="1" dirty="0">
                <a:solidFill>
                  <a:schemeClr val="accent2"/>
                </a:solidFill>
                <a:latin typeface="Trebuchet MS" pitchFamily="34" charset="0"/>
              </a:rPr>
              <a:t>, + pressure</a:t>
            </a:r>
          </a:p>
        </p:txBody>
      </p:sp>
    </p:spTree>
    <p:extLst>
      <p:ext uri="{BB962C8B-B14F-4D97-AF65-F5344CB8AC3E}">
        <p14:creationId xmlns:p14="http://schemas.microsoft.com/office/powerpoint/2010/main" val="113079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78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438275"/>
            <a:ext cx="482600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5499100" y="1587500"/>
            <a:ext cx="33020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>
                <a:solidFill>
                  <a:schemeClr val="accent2"/>
                </a:solidFill>
                <a:latin typeface="Trebuchet MS" pitchFamily="34" charset="0"/>
              </a:rPr>
              <a:t>‘</a:t>
            </a:r>
            <a:r>
              <a:rPr lang="en-GB" altLang="en-US" sz="2000" i="1">
                <a:solidFill>
                  <a:schemeClr val="accent2"/>
                </a:solidFill>
                <a:latin typeface="Trebuchet MS" pitchFamily="34" charset="0"/>
              </a:rPr>
              <a:t>It seems possible that polarised positive and negative muons will become a powerful tool for exploring magnetic fields in nuclei, atoms and interatomic regions</a:t>
            </a:r>
            <a:r>
              <a:rPr lang="en-GB" altLang="en-US" sz="2000">
                <a:solidFill>
                  <a:schemeClr val="accent2"/>
                </a:solidFill>
                <a:latin typeface="Trebuchet MS" pitchFamily="34" charset="0"/>
              </a:rPr>
              <a:t>’.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>
                <a:solidFill>
                  <a:schemeClr val="accent2"/>
                </a:solidFill>
                <a:latin typeface="Trebuchet MS" pitchFamily="34" charset="0"/>
              </a:rPr>
              <a:t>Garwin et al., Phys Rev 1957</a:t>
            </a: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871538" y="4813300"/>
            <a:ext cx="7448550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2000">
                <a:solidFill>
                  <a:schemeClr val="accent2"/>
                </a:solidFill>
                <a:latin typeface="Trebuchet MS" pitchFamily="34" charset="0"/>
              </a:rPr>
              <a:t>The muon technique was born!</a:t>
            </a:r>
          </a:p>
          <a:p>
            <a:pPr eaLnBrk="0" hangingPunct="0">
              <a:defRPr/>
            </a:pPr>
            <a:endParaRPr lang="en-GB" sz="2000">
              <a:solidFill>
                <a:schemeClr val="accent2"/>
              </a:solidFill>
              <a:latin typeface="Trebuchet MS" pitchFamily="34" charset="0"/>
            </a:endParaRPr>
          </a:p>
          <a:p>
            <a:pPr eaLnBrk="0" hangingPunct="0">
              <a:defRPr/>
            </a:pPr>
            <a:r>
              <a:rPr lang="en-GB"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m</a:t>
            </a:r>
            <a:r>
              <a:rPr lang="en-GB"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SR</a:t>
            </a:r>
            <a:r>
              <a:rPr lang="en-GB" sz="2000">
                <a:solidFill>
                  <a:schemeClr val="accent2"/>
                </a:solidFill>
                <a:latin typeface="Trebuchet MS" pitchFamily="34" charset="0"/>
              </a:rPr>
              <a:t> . . . muon spin rotation, relaxation and resonance – </a:t>
            </a:r>
          </a:p>
          <a:p>
            <a:pPr eaLnBrk="0" hangingPunct="0">
              <a:defRPr/>
            </a:pPr>
            <a:r>
              <a:rPr lang="en-GB" sz="2000">
                <a:solidFill>
                  <a:schemeClr val="accent2"/>
                </a:solidFill>
                <a:latin typeface="Trebuchet MS" pitchFamily="34" charset="0"/>
              </a:rPr>
              <a:t>           or just muon spin research</a:t>
            </a: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0" y="0"/>
            <a:ext cx="9143999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Muon death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14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046">
        <p:fade/>
      </p:transition>
    </mc:Choice>
    <mc:Fallback xmlns="">
      <p:transition spd="med" advTm="480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2" name="Picture 4" descr="muon4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8354" y="1339850"/>
            <a:ext cx="3247292" cy="3517900"/>
          </a:xfrm>
          <a:noFill/>
          <a:ln>
            <a:miter lim="800000"/>
            <a:headEnd/>
            <a:tailEnd/>
          </a:ln>
        </p:spPr>
      </p:pic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211015" y="5316538"/>
            <a:ext cx="856517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en-GB">
                <a:latin typeface="+mn-lt"/>
              </a:rPr>
              <a:t>Monitor the positron distribution to infer the muons’ polarisation after implantation. Learn about the muons’ local environment or the muon behaviour itself.</a:t>
            </a:r>
            <a:endParaRPr lang="en-GB" b="1" i="1">
              <a:latin typeface="+mn-lt"/>
            </a:endParaRPr>
          </a:p>
        </p:txBody>
      </p:sp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6471138" y="736601"/>
            <a:ext cx="2438400" cy="1202510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l-GR">
                <a:solidFill>
                  <a:schemeClr val="tx1"/>
                </a:solidFill>
                <a:latin typeface="+mn-lt"/>
              </a:rPr>
              <a:t>π</a:t>
            </a:r>
            <a:r>
              <a:rPr lang="en-GB" baseline="30000">
                <a:solidFill>
                  <a:schemeClr val="tx1"/>
                </a:solidFill>
                <a:latin typeface="+mn-lt"/>
              </a:rPr>
              <a:t>+</a:t>
            </a:r>
            <a:r>
              <a:rPr lang="en-GB">
                <a:solidFill>
                  <a:schemeClr val="tx1"/>
                </a:solidFill>
                <a:latin typeface="+mn-lt"/>
              </a:rPr>
              <a:t> → </a:t>
            </a:r>
            <a:r>
              <a:rPr lang="el-GR">
                <a:solidFill>
                  <a:schemeClr val="tx1"/>
                </a:solidFill>
                <a:latin typeface="+mn-lt"/>
              </a:rPr>
              <a:t>μ</a:t>
            </a:r>
            <a:r>
              <a:rPr lang="en-GB" baseline="30000">
                <a:solidFill>
                  <a:schemeClr val="tx1"/>
                </a:solidFill>
                <a:latin typeface="+mn-lt"/>
              </a:rPr>
              <a:t>+</a:t>
            </a:r>
            <a:r>
              <a:rPr lang="en-GB">
                <a:solidFill>
                  <a:schemeClr val="tx1"/>
                </a:solidFill>
                <a:latin typeface="+mn-lt"/>
              </a:rPr>
              <a:t> + </a:t>
            </a:r>
            <a:r>
              <a:rPr lang="el-GR">
                <a:solidFill>
                  <a:schemeClr val="tx1"/>
                </a:solidFill>
                <a:latin typeface="+mn-lt"/>
              </a:rPr>
              <a:t>ν</a:t>
            </a:r>
            <a:r>
              <a:rPr lang="el-GR" baseline="-25000">
                <a:solidFill>
                  <a:schemeClr val="tx1"/>
                </a:solidFill>
                <a:latin typeface="+mn-lt"/>
              </a:rPr>
              <a:t>μ</a:t>
            </a:r>
          </a:p>
          <a:p>
            <a:pPr algn="ctr">
              <a:buClrTx/>
              <a:buSzTx/>
              <a:buFontTx/>
              <a:buNone/>
            </a:pPr>
            <a:r>
              <a:rPr lang="en-GB" b="1">
                <a:solidFill>
                  <a:srgbClr val="FD302B"/>
                </a:solidFill>
                <a:latin typeface="+mn-lt"/>
              </a:rPr>
              <a:t>4 MeV muons are 100% spin polarised</a:t>
            </a:r>
          </a:p>
        </p:txBody>
      </p:sp>
      <p:sp>
        <p:nvSpPr>
          <p:cNvPr id="206854" name="Rectangle 6"/>
          <p:cNvSpPr>
            <a:spLocks noChangeArrowheads="1"/>
          </p:cNvSpPr>
          <p:nvPr/>
        </p:nvSpPr>
        <p:spPr bwMode="auto">
          <a:xfrm>
            <a:off x="219808" y="2903538"/>
            <a:ext cx="2820866" cy="925511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GB" dirty="0">
                <a:solidFill>
                  <a:schemeClr val="tx1"/>
                </a:solidFill>
                <a:latin typeface="+mn-lt"/>
              </a:rPr>
              <a:t>Implantation,</a:t>
            </a:r>
            <a:br>
              <a:rPr lang="en-GB" dirty="0">
                <a:solidFill>
                  <a:schemeClr val="tx1"/>
                </a:solidFill>
                <a:latin typeface="+mn-lt"/>
              </a:rPr>
            </a:br>
            <a:r>
              <a:rPr lang="en-GB" dirty="0">
                <a:solidFill>
                  <a:schemeClr val="tx1"/>
                </a:solidFill>
                <a:latin typeface="+mn-lt"/>
              </a:rPr>
              <a:t>(stopped in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~</a:t>
            </a:r>
            <a:r>
              <a:rPr lang="en-GB" dirty="0">
                <a:solidFill>
                  <a:schemeClr val="tx1"/>
                </a:solidFill>
                <a:latin typeface="+mn-lt"/>
              </a:rPr>
              <a:t>1mm water)</a:t>
            </a:r>
          </a:p>
        </p:txBody>
      </p:sp>
      <p:sp>
        <p:nvSpPr>
          <p:cNvPr id="206855" name="Rectangle 7"/>
          <p:cNvSpPr>
            <a:spLocks noChangeArrowheads="1"/>
          </p:cNvSpPr>
          <p:nvPr/>
        </p:nvSpPr>
        <p:spPr bwMode="auto">
          <a:xfrm>
            <a:off x="0" y="4108450"/>
            <a:ext cx="2848708" cy="925511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GB">
                <a:solidFill>
                  <a:schemeClr val="tx1"/>
                </a:solidFill>
                <a:latin typeface="+mn-lt"/>
              </a:rPr>
              <a:t>Muons interact with local magnetic environment</a:t>
            </a:r>
          </a:p>
        </p:txBody>
      </p:sp>
      <p:sp>
        <p:nvSpPr>
          <p:cNvPr id="206856" name="Rectangle 8"/>
          <p:cNvSpPr>
            <a:spLocks noChangeArrowheads="1"/>
          </p:cNvSpPr>
          <p:nvPr/>
        </p:nvSpPr>
        <p:spPr bwMode="auto">
          <a:xfrm>
            <a:off x="5849815" y="2286001"/>
            <a:ext cx="3294185" cy="925511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en-GB">
                <a:solidFill>
                  <a:schemeClr val="tx1"/>
                </a:solidFill>
                <a:latin typeface="+mn-lt"/>
              </a:rPr>
              <a:t>Decay, lifetime 2.2</a:t>
            </a:r>
            <a:r>
              <a:rPr lang="el-GR">
                <a:solidFill>
                  <a:schemeClr val="tx1"/>
                </a:solidFill>
                <a:latin typeface="+mn-lt"/>
              </a:rPr>
              <a:t>μ</a:t>
            </a:r>
            <a:r>
              <a:rPr lang="en-GB">
                <a:solidFill>
                  <a:schemeClr val="tx1"/>
                </a:solidFill>
                <a:latin typeface="+mn-lt"/>
              </a:rPr>
              <a:t>s</a:t>
            </a:r>
          </a:p>
          <a:p>
            <a:pPr algn="ctr">
              <a:buClrTx/>
              <a:buSzTx/>
              <a:buFontTx/>
              <a:buNone/>
            </a:pPr>
            <a:r>
              <a:rPr lang="el-GR">
                <a:solidFill>
                  <a:schemeClr val="tx1"/>
                </a:solidFill>
                <a:latin typeface="+mn-lt"/>
              </a:rPr>
              <a:t>μ</a:t>
            </a:r>
            <a:r>
              <a:rPr lang="en-GB" baseline="30000">
                <a:solidFill>
                  <a:schemeClr val="tx1"/>
                </a:solidFill>
                <a:latin typeface="+mn-lt"/>
              </a:rPr>
              <a:t>+</a:t>
            </a:r>
            <a:r>
              <a:rPr lang="en-GB">
                <a:solidFill>
                  <a:schemeClr val="tx1"/>
                </a:solidFill>
                <a:latin typeface="+mn-lt"/>
              </a:rPr>
              <a:t> → e</a:t>
            </a:r>
            <a:r>
              <a:rPr lang="en-GB" baseline="30000">
                <a:solidFill>
                  <a:schemeClr val="tx1"/>
                </a:solidFill>
                <a:latin typeface="+mn-lt"/>
              </a:rPr>
              <a:t>+ </a:t>
            </a:r>
            <a:r>
              <a:rPr lang="en-GB">
                <a:solidFill>
                  <a:schemeClr val="tx1"/>
                </a:solidFill>
                <a:latin typeface="+mn-lt"/>
              </a:rPr>
              <a:t>+ </a:t>
            </a:r>
            <a:r>
              <a:rPr lang="el-GR">
                <a:solidFill>
                  <a:schemeClr val="tx1"/>
                </a:solidFill>
                <a:latin typeface="+mn-lt"/>
              </a:rPr>
              <a:t>ν</a:t>
            </a:r>
            <a:r>
              <a:rPr lang="en-GB" baseline="-25000">
                <a:solidFill>
                  <a:schemeClr val="tx1"/>
                </a:solidFill>
                <a:latin typeface="+mn-lt"/>
              </a:rPr>
              <a:t>e</a:t>
            </a:r>
            <a:r>
              <a:rPr lang="en-GB">
                <a:solidFill>
                  <a:schemeClr val="tx1"/>
                </a:solidFill>
                <a:latin typeface="+mn-lt"/>
              </a:rPr>
              <a:t> + </a:t>
            </a:r>
            <a:r>
              <a:rPr lang="el-GR">
                <a:solidFill>
                  <a:schemeClr val="tx1"/>
                </a:solidFill>
                <a:latin typeface="+mn-lt"/>
              </a:rPr>
              <a:t>ν</a:t>
            </a:r>
            <a:r>
              <a:rPr lang="el-GR" baseline="-25000">
                <a:solidFill>
                  <a:schemeClr val="tx1"/>
                </a:solidFill>
                <a:latin typeface="+mn-lt"/>
              </a:rPr>
              <a:t>μ</a:t>
            </a:r>
            <a:endParaRPr lang="en-GB" baseline="-25000">
              <a:solidFill>
                <a:schemeClr val="tx1"/>
              </a:solidFill>
              <a:latin typeface="+mn-lt"/>
            </a:endParaRPr>
          </a:p>
          <a:p>
            <a:pPr algn="ctr">
              <a:buClrTx/>
              <a:buSzTx/>
              <a:buFontTx/>
              <a:buNone/>
            </a:pPr>
            <a:r>
              <a:rPr lang="en-GB">
                <a:solidFill>
                  <a:schemeClr val="tx1"/>
                </a:solidFill>
                <a:latin typeface="+mn-lt"/>
              </a:rPr>
              <a:t>we detect decay positrons</a:t>
            </a:r>
          </a:p>
        </p:txBody>
      </p:sp>
      <p:sp>
        <p:nvSpPr>
          <p:cNvPr id="206857" name="Rectangle 9"/>
          <p:cNvSpPr>
            <a:spLocks noChangeArrowheads="1"/>
          </p:cNvSpPr>
          <p:nvPr/>
        </p:nvSpPr>
        <p:spPr bwMode="auto">
          <a:xfrm>
            <a:off x="1" y="769938"/>
            <a:ext cx="3105150" cy="1202510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GB">
                <a:solidFill>
                  <a:schemeClr val="tx1"/>
                </a:solidFill>
                <a:latin typeface="+mn-lt"/>
              </a:rPr>
              <a:t>High energy protons</a:t>
            </a:r>
            <a:br>
              <a:rPr lang="en-GB">
                <a:solidFill>
                  <a:schemeClr val="tx1"/>
                </a:solidFill>
                <a:latin typeface="+mn-lt"/>
              </a:rPr>
            </a:br>
            <a:r>
              <a:rPr lang="en-GB">
                <a:solidFill>
                  <a:schemeClr val="tx1"/>
                </a:solidFill>
                <a:latin typeface="+mn-lt"/>
              </a:rPr>
              <a:t>(800 MeV at ISIS)</a:t>
            </a:r>
            <a:br>
              <a:rPr lang="en-GB">
                <a:solidFill>
                  <a:schemeClr val="tx1"/>
                </a:solidFill>
                <a:latin typeface="+mn-lt"/>
              </a:rPr>
            </a:br>
            <a:r>
              <a:rPr lang="en-GB">
                <a:solidFill>
                  <a:schemeClr val="tx1"/>
                </a:solidFill>
                <a:latin typeface="+mn-lt"/>
              </a:rPr>
              <a:t>collide with carbon nuclei</a:t>
            </a:r>
            <a:br>
              <a:rPr lang="en-GB">
                <a:solidFill>
                  <a:schemeClr val="tx1"/>
                </a:solidFill>
                <a:latin typeface="+mn-lt"/>
              </a:rPr>
            </a:br>
            <a:r>
              <a:rPr lang="en-GB">
                <a:solidFill>
                  <a:schemeClr val="tx1"/>
                </a:solidFill>
                <a:latin typeface="+mn-lt"/>
              </a:rPr>
              <a:t>producing pions</a:t>
            </a:r>
          </a:p>
        </p:txBody>
      </p:sp>
      <p:sp>
        <p:nvSpPr>
          <p:cNvPr id="206858" name="Rectangle 10"/>
          <p:cNvSpPr>
            <a:spLocks noChangeArrowheads="1"/>
          </p:cNvSpPr>
          <p:nvPr/>
        </p:nvSpPr>
        <p:spPr bwMode="auto">
          <a:xfrm>
            <a:off x="6299689" y="3771901"/>
            <a:ext cx="2668465" cy="1202510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GB" b="1">
                <a:solidFill>
                  <a:srgbClr val="FD302B"/>
                </a:solidFill>
                <a:latin typeface="+mn-lt"/>
              </a:rPr>
              <a:t>The positrons are preferentially emitted in muon spin direction</a:t>
            </a:r>
          </a:p>
        </p:txBody>
      </p:sp>
      <p:sp>
        <p:nvSpPr>
          <p:cNvPr id="206859" name="Oval 11"/>
          <p:cNvSpPr>
            <a:spLocks noChangeArrowheads="1"/>
          </p:cNvSpPr>
          <p:nvPr/>
        </p:nvSpPr>
        <p:spPr bwMode="auto">
          <a:xfrm>
            <a:off x="3329354" y="1244600"/>
            <a:ext cx="2508738" cy="1104900"/>
          </a:xfrm>
          <a:prstGeom prst="ellipse">
            <a:avLst/>
          </a:prstGeom>
          <a:noFill/>
          <a:ln w="25400" algn="ctr">
            <a:solidFill>
              <a:srgbClr val="00CCFF"/>
            </a:solidFill>
            <a:round/>
            <a:headEnd type="none" w="lg" len="lg"/>
            <a:tailEnd/>
          </a:ln>
          <a:effectLst/>
        </p:spPr>
        <p:txBody>
          <a:bodyPr wrap="none" lIns="90000" tIns="46800" rIns="90000" bIns="46800" anchor="ctr"/>
          <a:lstStyle/>
          <a:p>
            <a:endParaRPr lang="en-GB">
              <a:latin typeface="+mn-lt"/>
            </a:endParaRPr>
          </a:p>
        </p:txBody>
      </p:sp>
      <p:sp>
        <p:nvSpPr>
          <p:cNvPr id="206860" name="Oval 12"/>
          <p:cNvSpPr>
            <a:spLocks noChangeArrowheads="1"/>
          </p:cNvSpPr>
          <p:nvPr/>
        </p:nvSpPr>
        <p:spPr bwMode="auto">
          <a:xfrm>
            <a:off x="4525108" y="2108200"/>
            <a:ext cx="1488831" cy="762000"/>
          </a:xfrm>
          <a:prstGeom prst="ellipse">
            <a:avLst/>
          </a:prstGeom>
          <a:noFill/>
          <a:ln w="25400" algn="ctr">
            <a:solidFill>
              <a:srgbClr val="00CCFF"/>
            </a:solidFill>
            <a:round/>
            <a:headEnd type="none" w="lg" len="lg"/>
            <a:tailEnd/>
          </a:ln>
          <a:effectLst/>
        </p:spPr>
        <p:txBody>
          <a:bodyPr wrap="none" lIns="90000" tIns="46800" rIns="90000" bIns="46800" anchor="ctr"/>
          <a:lstStyle/>
          <a:p>
            <a:endParaRPr lang="en-GB">
              <a:latin typeface="+mn-lt"/>
            </a:endParaRPr>
          </a:p>
        </p:txBody>
      </p:sp>
      <p:sp>
        <p:nvSpPr>
          <p:cNvPr id="206861" name="Oval 13"/>
          <p:cNvSpPr>
            <a:spLocks noChangeArrowheads="1"/>
          </p:cNvSpPr>
          <p:nvPr/>
        </p:nvSpPr>
        <p:spPr bwMode="auto">
          <a:xfrm>
            <a:off x="2719754" y="2324100"/>
            <a:ext cx="1312985" cy="2197100"/>
          </a:xfrm>
          <a:prstGeom prst="ellipse">
            <a:avLst/>
          </a:prstGeom>
          <a:noFill/>
          <a:ln w="25400" algn="ctr">
            <a:solidFill>
              <a:srgbClr val="00CCFF"/>
            </a:solidFill>
            <a:round/>
            <a:headEnd type="none" w="lg" len="lg"/>
            <a:tailEnd/>
          </a:ln>
          <a:effectLst/>
        </p:spPr>
        <p:txBody>
          <a:bodyPr wrap="none" lIns="90000" tIns="46800" rIns="90000" bIns="46800" anchor="ctr"/>
          <a:lstStyle/>
          <a:p>
            <a:endParaRPr lang="en-GB">
              <a:latin typeface="+mn-lt"/>
            </a:endParaRPr>
          </a:p>
        </p:txBody>
      </p:sp>
      <p:sp>
        <p:nvSpPr>
          <p:cNvPr id="206862" name="Oval 14"/>
          <p:cNvSpPr>
            <a:spLocks noChangeArrowheads="1"/>
          </p:cNvSpPr>
          <p:nvPr/>
        </p:nvSpPr>
        <p:spPr bwMode="auto">
          <a:xfrm>
            <a:off x="4478216" y="3187700"/>
            <a:ext cx="690197" cy="939800"/>
          </a:xfrm>
          <a:prstGeom prst="ellipse">
            <a:avLst/>
          </a:prstGeom>
          <a:noFill/>
          <a:ln w="25400" algn="ctr">
            <a:solidFill>
              <a:srgbClr val="00CCFF"/>
            </a:solidFill>
            <a:round/>
            <a:headEnd type="none" w="lg" len="lg"/>
            <a:tailEnd/>
          </a:ln>
          <a:effectLst/>
        </p:spPr>
        <p:txBody>
          <a:bodyPr wrap="none" lIns="90000" tIns="46800" rIns="90000" bIns="46800" anchor="ctr"/>
          <a:lstStyle/>
          <a:p>
            <a:endParaRPr lang="en-GB">
              <a:latin typeface="+mn-lt"/>
            </a:endParaRPr>
          </a:p>
        </p:txBody>
      </p:sp>
      <p:sp>
        <p:nvSpPr>
          <p:cNvPr id="206863" name="Oval 15"/>
          <p:cNvSpPr>
            <a:spLocks noChangeArrowheads="1"/>
          </p:cNvSpPr>
          <p:nvPr/>
        </p:nvSpPr>
        <p:spPr bwMode="auto">
          <a:xfrm>
            <a:off x="4572000" y="2844800"/>
            <a:ext cx="1418492" cy="1181100"/>
          </a:xfrm>
          <a:prstGeom prst="ellipse">
            <a:avLst/>
          </a:prstGeom>
          <a:noFill/>
          <a:ln w="25400" algn="ctr">
            <a:solidFill>
              <a:srgbClr val="00CCFF"/>
            </a:solidFill>
            <a:round/>
            <a:headEnd type="none" w="lg" len="lg"/>
            <a:tailEnd/>
          </a:ln>
          <a:effectLst/>
        </p:spPr>
        <p:txBody>
          <a:bodyPr wrap="none" lIns="90000" tIns="46800" rIns="90000" bIns="46800" anchor="ctr"/>
          <a:lstStyle/>
          <a:p>
            <a:endParaRPr lang="en-GB">
              <a:latin typeface="+mn-lt"/>
            </a:endParaRPr>
          </a:p>
        </p:txBody>
      </p:sp>
      <p:sp>
        <p:nvSpPr>
          <p:cNvPr id="16" name="Text Box 4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The </a:t>
            </a:r>
            <a:r>
              <a:rPr lang="en-GB" altLang="en-US" sz="2800" b="1" dirty="0" err="1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GB" altLang="en-US" sz="2800" b="1" dirty="0" err="1">
                <a:solidFill>
                  <a:schemeClr val="accent2"/>
                </a:solidFill>
                <a:latin typeface="Trebuchet MS" pitchFamily="34" charset="0"/>
              </a:rPr>
              <a:t>SR</a:t>
            </a: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 technique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665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335">
        <p:fade/>
      </p:transition>
    </mc:Choice>
    <mc:Fallback xmlns="">
      <p:transition spd="med" advTm="453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6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6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206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06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6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206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2068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06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6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6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06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2068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206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6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6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206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2068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06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206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06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206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0" grpId="0"/>
      <p:bldP spid="206853" grpId="0"/>
      <p:bldP spid="206853" grpId="1"/>
      <p:bldP spid="206854" grpId="0"/>
      <p:bldP spid="206854" grpId="1"/>
      <p:bldP spid="206855" grpId="0"/>
      <p:bldP spid="206855" grpId="1"/>
      <p:bldP spid="206856" grpId="0"/>
      <p:bldP spid="206856" grpId="1"/>
      <p:bldP spid="206857" grpId="0"/>
      <p:bldP spid="206857" grpId="1"/>
      <p:bldP spid="206858" grpId="0"/>
      <p:bldP spid="206858" grpId="1"/>
      <p:bldP spid="206859" grpId="0" animBg="1"/>
      <p:bldP spid="206859" grpId="1" animBg="1"/>
      <p:bldP spid="206860" grpId="0" animBg="1"/>
      <p:bldP spid="206860" grpId="1" animBg="1"/>
      <p:bldP spid="206861" grpId="0" animBg="1"/>
      <p:bldP spid="206861" grpId="1" animBg="1"/>
      <p:bldP spid="206862" grpId="0" animBg="1"/>
      <p:bldP spid="206862" grpId="1" animBg="1"/>
      <p:bldP spid="206863" grpId="0" animBg="1"/>
      <p:bldP spid="20686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0634" y="2699338"/>
            <a:ext cx="587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Symbol" panose="05050102010706020507" pitchFamily="18" charset="2"/>
              </a:rPr>
              <a:t>m</a:t>
            </a:r>
            <a:r>
              <a:rPr lang="en-GB" sz="3200" baseline="30000" dirty="0" smtClean="0"/>
              <a:t>+</a:t>
            </a:r>
            <a:endParaRPr lang="en-GB" sz="3200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350663"/>
            <a:ext cx="1905000" cy="18669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53674" y="3284113"/>
            <a:ext cx="17100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427984" y="1825620"/>
            <a:ext cx="4019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+mn-lt"/>
              </a:rPr>
              <a:t>Mu</a:t>
            </a:r>
            <a:r>
              <a:rPr lang="en-GB" sz="3200" baseline="30000" dirty="0" smtClean="0">
                <a:latin typeface="+mn-lt"/>
              </a:rPr>
              <a:t>+</a:t>
            </a:r>
            <a:r>
              <a:rPr lang="en-GB" sz="3200" dirty="0" smtClean="0">
                <a:latin typeface="+mn-lt"/>
              </a:rPr>
              <a:t>    diamagnetic</a:t>
            </a:r>
            <a:endParaRPr lang="en-GB" sz="3200" baseline="30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7984" y="3140968"/>
            <a:ext cx="4341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+mn-lt"/>
              </a:rPr>
              <a:t>Mu</a:t>
            </a:r>
            <a:r>
              <a:rPr lang="en-GB" sz="3200" baseline="30000" dirty="0" smtClean="0">
                <a:latin typeface="+mn-lt"/>
              </a:rPr>
              <a:t>•</a:t>
            </a:r>
            <a:r>
              <a:rPr lang="en-GB" sz="3200" dirty="0" smtClean="0">
                <a:latin typeface="+mn-lt"/>
              </a:rPr>
              <a:t>    paramagnetic</a:t>
            </a:r>
            <a:endParaRPr lang="en-GB" sz="3200" baseline="30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7984" y="4356393"/>
            <a:ext cx="4326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 smtClean="0">
                <a:latin typeface="+mn-lt"/>
              </a:rPr>
              <a:t>RMu</a:t>
            </a:r>
            <a:r>
              <a:rPr lang="en-GB" sz="3200" baseline="30000" dirty="0" smtClean="0">
                <a:latin typeface="+mn-lt"/>
              </a:rPr>
              <a:t>•</a:t>
            </a:r>
            <a:r>
              <a:rPr lang="en-GB" sz="3200" dirty="0" smtClean="0">
                <a:latin typeface="+mn-lt"/>
              </a:rPr>
              <a:t>   paramagnetic</a:t>
            </a:r>
            <a:endParaRPr lang="en-GB" sz="3200" baseline="30000" dirty="0">
              <a:latin typeface="+mn-lt"/>
            </a:endParaRPr>
          </a:p>
        </p:txBody>
      </p:sp>
      <p:sp>
        <p:nvSpPr>
          <p:cNvPr id="10" name="Text Box 4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chemeClr val="accent2"/>
                </a:solidFill>
                <a:latin typeface="Trebuchet MS" panose="020B0603020202020204" pitchFamily="34" charset="0"/>
              </a:rPr>
              <a:t>The </a:t>
            </a:r>
            <a:r>
              <a:rPr lang="en-GB" altLang="en-US" sz="2800" b="1" dirty="0" err="1" smtClean="0">
                <a:solidFill>
                  <a:schemeClr val="accent2"/>
                </a:solidFill>
                <a:latin typeface="Trebuchet MS" panose="020B0603020202020204" pitchFamily="34" charset="0"/>
              </a:rPr>
              <a:t>muon</a:t>
            </a:r>
            <a:r>
              <a:rPr lang="en-GB" altLang="en-US" sz="2800" b="1" dirty="0" smtClean="0">
                <a:solidFill>
                  <a:schemeClr val="accent2"/>
                </a:solidFill>
                <a:latin typeface="Trebuchet MS" panose="020B0603020202020204" pitchFamily="34" charset="0"/>
              </a:rPr>
              <a:t> in materials</a:t>
            </a:r>
            <a:endParaRPr lang="en-GB" altLang="en-US" sz="2800" b="1" dirty="0">
              <a:solidFill>
                <a:schemeClr val="accent2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90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chemeClr val="accent2"/>
                </a:solidFill>
                <a:latin typeface="Trebuchet MS" panose="020B0603020202020204" pitchFamily="34" charset="0"/>
              </a:rPr>
              <a:t>The </a:t>
            </a:r>
            <a:r>
              <a:rPr lang="en-GB" altLang="en-US" sz="2800" b="1" dirty="0" err="1" smtClean="0">
                <a:solidFill>
                  <a:schemeClr val="accent2"/>
                </a:solidFill>
                <a:latin typeface="Trebuchet MS" panose="020B0603020202020204" pitchFamily="34" charset="0"/>
              </a:rPr>
              <a:t>muon</a:t>
            </a:r>
            <a:r>
              <a:rPr lang="en-GB" altLang="en-US" sz="2800" b="1" dirty="0" smtClean="0">
                <a:solidFill>
                  <a:schemeClr val="accent2"/>
                </a:solidFill>
                <a:latin typeface="Trebuchet MS" panose="020B0603020202020204" pitchFamily="34" charset="0"/>
              </a:rPr>
              <a:t> in materials</a:t>
            </a:r>
            <a:endParaRPr lang="en-GB" altLang="en-US" sz="2800" b="1" dirty="0">
              <a:solidFill>
                <a:schemeClr val="accent2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584200" y="1628800"/>
            <a:ext cx="447198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i="1" dirty="0" err="1">
                <a:latin typeface="Lucida Sans" pitchFamily="34" charset="0"/>
              </a:rPr>
              <a:t>Muonium</a:t>
            </a:r>
            <a:r>
              <a:rPr lang="en-GB" altLang="en-US" dirty="0">
                <a:latin typeface="Lucida Sans" pitchFamily="34" charset="0"/>
              </a:rPr>
              <a:t>: positive </a:t>
            </a:r>
            <a:r>
              <a:rPr lang="en-GB" altLang="en-US" dirty="0" err="1">
                <a:latin typeface="Lucida Sans" pitchFamily="34" charset="0"/>
              </a:rPr>
              <a:t>muon</a:t>
            </a:r>
            <a:r>
              <a:rPr lang="en-GB" altLang="en-US" dirty="0">
                <a:latin typeface="Lucida Sans" pitchFamily="34" charset="0"/>
              </a:rPr>
              <a:t> + electron -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dirty="0">
                <a:latin typeface="Lucida Sans" pitchFamily="34" charset="0"/>
              </a:rPr>
              <a:t>	hydrogen atom analogue</a:t>
            </a:r>
            <a:endParaRPr lang="en-GB" altLang="en-US" sz="4600" i="1" dirty="0">
              <a:latin typeface="Lucida Sans" pitchFamily="34" charset="0"/>
            </a:endParaRP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4992362" y="1628800"/>
            <a:ext cx="4165600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solidFill>
                  <a:schemeClr val="accent2"/>
                </a:solidFill>
                <a:latin typeface="+mn-lt"/>
              </a:rPr>
              <a:t>Mass: </a:t>
            </a:r>
            <a:r>
              <a:rPr lang="en-GB" altLang="en-US" sz="1800" dirty="0" err="1">
                <a:solidFill>
                  <a:schemeClr val="accent2"/>
                </a:solidFill>
                <a:latin typeface="+mn-lt"/>
              </a:rPr>
              <a:t>m</a:t>
            </a:r>
            <a:r>
              <a:rPr lang="en-GB" altLang="en-US" sz="1800" baseline="-25000" dirty="0" err="1">
                <a:solidFill>
                  <a:schemeClr val="accent2"/>
                </a:solidFill>
                <a:latin typeface="+mn-lt"/>
              </a:rPr>
              <a:t>Mu</a:t>
            </a:r>
            <a:r>
              <a:rPr lang="en-GB" altLang="en-US" sz="1800" dirty="0">
                <a:solidFill>
                  <a:schemeClr val="accent2"/>
                </a:solidFill>
                <a:latin typeface="+mn-lt"/>
              </a:rPr>
              <a:t>=1/9m</a:t>
            </a:r>
            <a:r>
              <a:rPr lang="en-GB" altLang="en-US" sz="1800" baseline="-25000" dirty="0">
                <a:solidFill>
                  <a:schemeClr val="accent2"/>
                </a:solidFill>
                <a:latin typeface="+mn-lt"/>
              </a:rPr>
              <a:t>H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solidFill>
                  <a:schemeClr val="accent2"/>
                </a:solidFill>
                <a:latin typeface="+mn-lt"/>
              </a:rPr>
              <a:t>Bohr radius: </a:t>
            </a:r>
            <a:r>
              <a:rPr lang="en-GB" altLang="en-US" sz="1800" dirty="0" err="1">
                <a:solidFill>
                  <a:schemeClr val="accent2"/>
                </a:solidFill>
                <a:latin typeface="+mn-lt"/>
              </a:rPr>
              <a:t>a</a:t>
            </a:r>
            <a:r>
              <a:rPr lang="en-GB" altLang="en-US" sz="1800" baseline="-25000" dirty="0" err="1">
                <a:solidFill>
                  <a:schemeClr val="accent2"/>
                </a:solidFill>
                <a:latin typeface="+mn-lt"/>
              </a:rPr>
              <a:t>Mu</a:t>
            </a:r>
            <a:r>
              <a:rPr lang="en-GB" altLang="en-US" sz="1800" dirty="0">
                <a:solidFill>
                  <a:schemeClr val="accent2"/>
                </a:solidFill>
                <a:latin typeface="+mn-lt"/>
              </a:rPr>
              <a:t>=1.004a</a:t>
            </a:r>
            <a:r>
              <a:rPr lang="en-GB" altLang="en-US" sz="1800" baseline="-25000" dirty="0">
                <a:solidFill>
                  <a:schemeClr val="accent2"/>
                </a:solidFill>
                <a:latin typeface="+mn-lt"/>
              </a:rPr>
              <a:t>H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solidFill>
                  <a:schemeClr val="accent2"/>
                </a:solidFill>
                <a:latin typeface="+mn-lt"/>
              </a:rPr>
              <a:t>Ionisation potential: </a:t>
            </a:r>
            <a:r>
              <a:rPr lang="en-GB" altLang="en-US" sz="1800" dirty="0" err="1">
                <a:solidFill>
                  <a:schemeClr val="accent2"/>
                </a:solidFill>
                <a:latin typeface="+mn-lt"/>
              </a:rPr>
              <a:t>I</a:t>
            </a:r>
            <a:r>
              <a:rPr lang="en-GB" altLang="en-US" sz="1800" baseline="-25000" dirty="0" err="1">
                <a:solidFill>
                  <a:schemeClr val="accent2"/>
                </a:solidFill>
                <a:latin typeface="+mn-lt"/>
              </a:rPr>
              <a:t>Mu</a:t>
            </a:r>
            <a:r>
              <a:rPr lang="en-GB" altLang="en-US" sz="1800" dirty="0">
                <a:solidFill>
                  <a:schemeClr val="accent2"/>
                </a:solidFill>
                <a:latin typeface="+mn-lt"/>
              </a:rPr>
              <a:t>=0.996I</a:t>
            </a:r>
            <a:r>
              <a:rPr lang="en-GB" altLang="en-US" sz="1800" baseline="-25000" dirty="0">
                <a:solidFill>
                  <a:schemeClr val="accent2"/>
                </a:solidFill>
                <a:latin typeface="+mn-lt"/>
              </a:rPr>
              <a:t>H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solidFill>
                  <a:schemeClr val="accent2"/>
                </a:solidFill>
                <a:latin typeface="+mn-lt"/>
              </a:rPr>
              <a:t>Chemical behaviour very similar – dynamics different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38" y="2712461"/>
            <a:ext cx="39624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7874" name="Object 2"/>
          <p:cNvGraphicFramePr>
            <a:graphicFrameLocks noGrp="1" noChangeAspect="1"/>
          </p:cNvGraphicFramePr>
          <p:nvPr>
            <p:ph/>
          </p:nvPr>
        </p:nvGraphicFramePr>
        <p:xfrm>
          <a:off x="2048608" y="1892300"/>
          <a:ext cx="5536223" cy="320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Bitmap Image" r:id="rId3" imgW="5877745" imgH="3142857" progId="Paint.Picture">
                  <p:embed/>
                </p:oleObj>
              </mc:Choice>
              <mc:Fallback>
                <p:oleObj name="Bitmap Image" r:id="rId3" imgW="5877745" imgH="3142857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8608" y="1892300"/>
                        <a:ext cx="5536223" cy="320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876" name="AutoShape 4"/>
          <p:cNvSpPr>
            <a:spLocks/>
          </p:cNvSpPr>
          <p:nvPr/>
        </p:nvSpPr>
        <p:spPr bwMode="auto">
          <a:xfrm>
            <a:off x="7485184" y="3479800"/>
            <a:ext cx="1008185" cy="304800"/>
          </a:xfrm>
          <a:prstGeom prst="callout1">
            <a:avLst>
              <a:gd name="adj1" fmla="val 37500"/>
              <a:gd name="adj2" fmla="val -6977"/>
              <a:gd name="adj3" fmla="val -72917"/>
              <a:gd name="adj4" fmla="val -73838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stealth" w="lg" len="lg"/>
          </a:ln>
          <a:effectLst/>
        </p:spPr>
        <p:txBody>
          <a:bodyPr lIns="18000" tIns="46800" rIns="90000" bIns="46800"/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Japan: </a:t>
            </a:r>
            <a:r>
              <a:rPr lang="en-GB" sz="1600" b="1" dirty="0" smtClean="0">
                <a:latin typeface="+mn-lt"/>
              </a:rPr>
              <a:t>JPARC</a:t>
            </a:r>
            <a:endParaRPr lang="en-GB" sz="1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7877" name="AutoShape 5"/>
          <p:cNvSpPr>
            <a:spLocks/>
          </p:cNvSpPr>
          <p:nvPr/>
        </p:nvSpPr>
        <p:spPr bwMode="auto">
          <a:xfrm>
            <a:off x="990600" y="3124200"/>
            <a:ext cx="1418492" cy="304800"/>
          </a:xfrm>
          <a:prstGeom prst="callout1">
            <a:avLst>
              <a:gd name="adj1" fmla="val 37500"/>
              <a:gd name="adj2" fmla="val 104958"/>
              <a:gd name="adj3" fmla="val -122917"/>
              <a:gd name="adj4" fmla="val 135125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stealth" w="lg" len="lg"/>
          </a:ln>
          <a:effectLst/>
        </p:spPr>
        <p:txBody>
          <a:bodyPr lIns="90000" tIns="46800" rIns="18000" bIns="46800"/>
          <a:lstStyle/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en-GB" sz="1600" b="1">
                <a:solidFill>
                  <a:schemeClr val="tx1"/>
                </a:solidFill>
                <a:latin typeface="+mn-lt"/>
              </a:rPr>
              <a:t>Canada: TRIUMF</a:t>
            </a:r>
          </a:p>
        </p:txBody>
      </p:sp>
      <p:sp>
        <p:nvSpPr>
          <p:cNvPr id="207878" name="AutoShape 6"/>
          <p:cNvSpPr>
            <a:spLocks/>
          </p:cNvSpPr>
          <p:nvPr/>
        </p:nvSpPr>
        <p:spPr bwMode="auto">
          <a:xfrm>
            <a:off x="3616569" y="1339850"/>
            <a:ext cx="738554" cy="381000"/>
          </a:xfrm>
          <a:prstGeom prst="callout1">
            <a:avLst>
              <a:gd name="adj1" fmla="val 30000"/>
              <a:gd name="adj2" fmla="val 109523"/>
              <a:gd name="adj3" fmla="val 386667"/>
              <a:gd name="adj4" fmla="val 151986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stealth" w="lg" len="lg"/>
          </a:ln>
          <a:effectLst/>
        </p:spPr>
        <p:txBody>
          <a:bodyPr lIns="18000" tIns="46800" rIns="90000" bIns="46800"/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UK: ISIS</a:t>
            </a:r>
          </a:p>
        </p:txBody>
      </p:sp>
      <p:sp>
        <p:nvSpPr>
          <p:cNvPr id="207879" name="AutoShape 7"/>
          <p:cNvSpPr>
            <a:spLocks/>
          </p:cNvSpPr>
          <p:nvPr/>
        </p:nvSpPr>
        <p:spPr bwMode="auto">
          <a:xfrm>
            <a:off x="3282462" y="5451475"/>
            <a:ext cx="1434612" cy="596900"/>
          </a:xfrm>
          <a:prstGeom prst="callout1">
            <a:avLst>
              <a:gd name="adj1" fmla="val 19148"/>
              <a:gd name="adj2" fmla="val 104903"/>
              <a:gd name="adj3" fmla="val -419681"/>
              <a:gd name="adj4" fmla="val 109602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stealth" w="lg" len="lg"/>
          </a:ln>
          <a:effectLst/>
        </p:spPr>
        <p:txBody>
          <a:bodyPr lIns="90000" tIns="46800" rIns="18000" bIns="46800"/>
          <a:lstStyle/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en-GB" sz="1600" b="1">
                <a:solidFill>
                  <a:schemeClr val="tx1"/>
                </a:solidFill>
                <a:latin typeface="+mn-lt"/>
              </a:rPr>
              <a:t>Switzerland: PSI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 err="1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GB" altLang="en-US" sz="2800" b="1" dirty="0" err="1">
                <a:solidFill>
                  <a:schemeClr val="accent2"/>
                </a:solidFill>
                <a:latin typeface="Trebuchet MS" pitchFamily="34" charset="0"/>
              </a:rPr>
              <a:t>SR</a:t>
            </a:r>
            <a:r>
              <a:rPr lang="en-GB" altLang="en-US" sz="2800" b="1" dirty="0">
                <a:solidFill>
                  <a:schemeClr val="accent2"/>
                </a:solidFill>
                <a:latin typeface="Trebuchet MS" pitchFamily="34" charset="0"/>
              </a:rPr>
              <a:t> facilities</a:t>
            </a:r>
          </a:p>
        </p:txBody>
      </p:sp>
      <p:cxnSp>
        <p:nvCxnSpPr>
          <p:cNvPr id="3" name="Straight Arrow Connector 2"/>
          <p:cNvCxnSpPr>
            <a:stCxn id="6" idx="1"/>
          </p:cNvCxnSpPr>
          <p:nvPr/>
        </p:nvCxnSpPr>
        <p:spPr>
          <a:xfrm flipH="1">
            <a:off x="6588224" y="2182486"/>
            <a:ext cx="1008112" cy="10304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596336" y="1890098"/>
            <a:ext cx="1513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South Korea:</a:t>
            </a:r>
          </a:p>
          <a:p>
            <a:r>
              <a:rPr lang="en-GB" sz="1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RAON</a:t>
            </a:r>
            <a:endParaRPr lang="en-GB" sz="1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372200" y="3356992"/>
            <a:ext cx="72008" cy="19442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51193" y="5302505"/>
            <a:ext cx="838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China:</a:t>
            </a:r>
          </a:p>
          <a:p>
            <a:r>
              <a:rPr lang="en-GB" sz="1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CSNS</a:t>
            </a:r>
            <a:endParaRPr lang="en-GB" sz="1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270">
        <p:fade/>
      </p:transition>
    </mc:Choice>
    <mc:Fallback xmlns="">
      <p:transition spd="med" advTm="162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6.5|1.7|8.5|3.7|2.6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7"/>
</p:tagLst>
</file>

<file path=ppt/theme/theme1.xml><?xml version="1.0" encoding="utf-8"?>
<a:theme xmlns:a="http://schemas.openxmlformats.org/drawingml/2006/main" name="2_ISIS Large Top Banner">
  <a:themeElements>
    <a:clrScheme name="ISIS Large Top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ISIS Large Top Banner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Large Top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SIS Small Bottom Banner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Bottom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ISIS Small Bottom Banner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Bottom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6761</TotalTime>
  <Words>1368</Words>
  <Application>Microsoft Office PowerPoint</Application>
  <PresentationFormat>On-screen Show (4:3)</PresentationFormat>
  <Paragraphs>302</Paragraphs>
  <Slides>43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ＭＳ Ｐゴシック</vt:lpstr>
      <vt:lpstr>Arial</vt:lpstr>
      <vt:lpstr>Calibri</vt:lpstr>
      <vt:lpstr>Courier New</vt:lpstr>
      <vt:lpstr>Lucida Sans</vt:lpstr>
      <vt:lpstr>Symbol</vt:lpstr>
      <vt:lpstr>Tahoma</vt:lpstr>
      <vt:lpstr>Trebuchet MS</vt:lpstr>
      <vt:lpstr>Wingdings</vt:lpstr>
      <vt:lpstr>2_ISIS Large Top Banner</vt:lpstr>
      <vt:lpstr>ISIS Small Bottom Banner</vt:lpstr>
      <vt:lpstr>1_ISIS Small Bottom Banner</vt:lpstr>
      <vt:lpstr>Chart</vt:lpstr>
      <vt:lpstr>Bitmap Image</vt:lpstr>
      <vt:lpstr>Graph</vt:lpstr>
      <vt:lpstr>All in a spin – An introduction to muon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riken</vt:lpstr>
      <vt:lpstr>PowerPoint Presentation</vt:lpstr>
      <vt:lpstr>PowerPoint Presentation</vt:lpstr>
      <vt:lpstr>PowerPoint Presentation</vt:lpstr>
      <vt:lpstr>PowerPoint Presentation</vt:lpstr>
      <vt:lpstr>Muons in Magnetism</vt:lpstr>
      <vt:lpstr>Magnetic Transitions </vt:lpstr>
      <vt:lpstr>Muons in Superconductivity</vt:lpstr>
      <vt:lpstr>Applications – I</vt:lpstr>
      <vt:lpstr>Applications – II</vt:lpstr>
      <vt:lpstr>PowerPoint Presentation</vt:lpstr>
      <vt:lpstr>PowerPoint Presentation</vt:lpstr>
      <vt:lpstr>PowerPoint Presentation</vt:lpstr>
      <vt:lpstr>PowerPoint Presentation</vt:lpstr>
      <vt:lpstr>Muons in Chemistry</vt:lpstr>
      <vt:lpstr>µSR and Chemistry</vt:lpstr>
      <vt:lpstr>Phenylethanol in surfactants</vt:lpstr>
      <vt:lpstr>Partitioning of PEA in DHTAC</vt:lpstr>
      <vt:lpstr>Muons in semiconductor</vt:lpstr>
      <vt:lpstr>PowerPoint Presentation</vt:lpstr>
      <vt:lpstr>PowerPoint Presentation</vt:lpstr>
      <vt:lpstr>Muons in Electronic Irradiation</vt:lpstr>
      <vt:lpstr>PowerPoint Presentation</vt:lpstr>
      <vt:lpstr>PowerPoint Presentation</vt:lpstr>
      <vt:lpstr>Muons in Elemental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STFC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in a spin – An introduction to muon science</dc:title>
  <dc:creator>Adrian Hillier</dc:creator>
  <cp:lastModifiedBy>Crae S. Tate x2106 13407N</cp:lastModifiedBy>
  <cp:revision>16</cp:revision>
  <dcterms:created xsi:type="dcterms:W3CDTF">2015-10-27T09:24:18Z</dcterms:created>
  <dcterms:modified xsi:type="dcterms:W3CDTF">2015-11-11T21:10:00Z</dcterms:modified>
</cp:coreProperties>
</file>