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43"/>
  </p:notesMasterIdLst>
  <p:handoutMasterIdLst>
    <p:handoutMasterId r:id="rId44"/>
  </p:handoutMasterIdLst>
  <p:sldIdLst>
    <p:sldId id="321" r:id="rId3"/>
    <p:sldId id="446" r:id="rId4"/>
    <p:sldId id="527" r:id="rId5"/>
    <p:sldId id="424" r:id="rId6"/>
    <p:sldId id="490" r:id="rId7"/>
    <p:sldId id="437" r:id="rId8"/>
    <p:sldId id="438" r:id="rId9"/>
    <p:sldId id="484" r:id="rId10"/>
    <p:sldId id="491" r:id="rId11"/>
    <p:sldId id="439" r:id="rId12"/>
    <p:sldId id="452" r:id="rId13"/>
    <p:sldId id="453" r:id="rId14"/>
    <p:sldId id="514" r:id="rId15"/>
    <p:sldId id="458" r:id="rId16"/>
    <p:sldId id="459" r:id="rId17"/>
    <p:sldId id="460" r:id="rId18"/>
    <p:sldId id="462" r:id="rId19"/>
    <p:sldId id="516" r:id="rId20"/>
    <p:sldId id="463" r:id="rId21"/>
    <p:sldId id="507" r:id="rId22"/>
    <p:sldId id="496" r:id="rId23"/>
    <p:sldId id="497" r:id="rId24"/>
    <p:sldId id="506" r:id="rId25"/>
    <p:sldId id="467" r:id="rId26"/>
    <p:sldId id="468" r:id="rId27"/>
    <p:sldId id="471" r:id="rId28"/>
    <p:sldId id="472" r:id="rId29"/>
    <p:sldId id="473" r:id="rId30"/>
    <p:sldId id="487" r:id="rId31"/>
    <p:sldId id="533" r:id="rId32"/>
    <p:sldId id="528" r:id="rId33"/>
    <p:sldId id="531" r:id="rId34"/>
    <p:sldId id="532" r:id="rId35"/>
    <p:sldId id="502" r:id="rId36"/>
    <p:sldId id="503" r:id="rId37"/>
    <p:sldId id="504" r:id="rId38"/>
    <p:sldId id="505" r:id="rId39"/>
    <p:sldId id="523" r:id="rId40"/>
    <p:sldId id="521" r:id="rId41"/>
    <p:sldId id="522" r:id="rId4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69A1F"/>
    <a:srgbClr val="000000"/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61" d="100"/>
          <a:sy n="161" d="100"/>
        </p:scale>
        <p:origin x="-536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4" Type="http://schemas.openxmlformats.org/officeDocument/2006/relationships/image" Target="../media/image15.wmf"/><Relationship Id="rId5" Type="http://schemas.openxmlformats.org/officeDocument/2006/relationships/image" Target="../media/image16.wmf"/><Relationship Id="rId6" Type="http://schemas.openxmlformats.org/officeDocument/2006/relationships/image" Target="../media/image17.wmf"/><Relationship Id="rId1" Type="http://schemas.openxmlformats.org/officeDocument/2006/relationships/image" Target="../media/image12.wmf"/><Relationship Id="rId2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Relationship Id="rId2" Type="http://schemas.openxmlformats.org/officeDocument/2006/relationships/image" Target="../media/image26.wmf"/><Relationship Id="rId3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E6434C9-0E08-42C5-B404-C558E18FB4E2}" type="datetimeFigureOut">
              <a:rPr lang="en-US" altLang="en-US"/>
              <a:pPr/>
              <a:t>11/11/15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DE4E50AE-7BCE-416F-89F1-79D7CF666D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541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6CE535BE-76DD-4179-B7AC-2E8603DE13D9}" type="datetimeFigureOut">
              <a:rPr lang="en-US" altLang="en-US"/>
              <a:pPr/>
              <a:t>11/11/15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B4E76A7-28E5-4F1E-8CA1-DF481970BA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826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451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078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5067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3667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133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color pencil beam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8220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75061-90CC-438F-BA63-9F1F6B99D77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00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3538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IOTA - PASI-2015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0E120B-615F-461D-8A8C-89AC6BEB8A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2914303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40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A. Valishev | IOTA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B9D8C-2882-41F9-92E5-94261C5AF9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750426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IOTA - PASI-2015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A3A6F847-EEB2-4562-8922-6C1018EC1B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6780568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IOTA - PASI-2015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88FB5EF2-0A30-481B-A159-BB97A7C290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932982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IOTA - PASI-2015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A1D54-386B-438A-B35B-786A972FA1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129129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587" y="115854"/>
            <a:ext cx="8490857" cy="463731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>
          <a:xfrm>
            <a:off x="5264458" y="6569076"/>
            <a:ext cx="2993496" cy="2270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11/12/2015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IOTA - PASI-2015</a:t>
            </a:r>
            <a:endParaRPr lang="en-US">
              <a:latin typeface="+mn-lt"/>
            </a:endParaRPr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536C3-BB10-4165-8E74-99838CB51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16454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IOTA - PASI-2015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08342B-3EEB-4356-B9ED-45883B1E36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423448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IOTA - PASI-2015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B6BCEC-84A3-42D1-A9FA-9CB73E2BEE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8653127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IOTA - PASI-2015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771366-A185-42D2-9506-4FA3B8FFBA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608129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A. Valishev | IOTA - PASI-2015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01D06E4C-6333-4DFD-BF5D-A50EA7E5D37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  <p:sldLayoutId id="2147484088" r:id="rId6"/>
  </p:sldLayoutIdLst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A. Valishev | IOTA - PASI-2015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90515DF6-1CA5-421A-9AE8-13AD4A57D03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</p:sldLayoutIdLst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8.emf"/><Relationship Id="rId6" Type="http://schemas.openxmlformats.org/officeDocument/2006/relationships/image" Target="../media/image10.png"/><Relationship Id="rId7" Type="http://schemas.openxmlformats.org/officeDocument/2006/relationships/image" Target="../media/image11.jp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15.w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16.wmf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17.wmf"/><Relationship Id="rId17" Type="http://schemas.openxmlformats.org/officeDocument/2006/relationships/image" Target="../media/image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12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3.w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14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oleObject" Target="../embeddings/oleObject8.bin"/><Relationship Id="rId5" Type="http://schemas.openxmlformats.org/officeDocument/2006/relationships/image" Target="../media/image21.wmf"/><Relationship Id="rId6" Type="http://schemas.openxmlformats.org/officeDocument/2006/relationships/image" Target="../media/image23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25.e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26.wmf"/><Relationship Id="rId7" Type="http://schemas.openxmlformats.org/officeDocument/2006/relationships/oleObject" Target="../embeddings/oleObject11.bin"/><Relationship Id="rId8" Type="http://schemas.openxmlformats.org/officeDocument/2006/relationships/image" Target="../media/image27.emf"/><Relationship Id="rId9" Type="http://schemas.openxmlformats.org/officeDocument/2006/relationships/image" Target="../media/image28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06450" y="3036241"/>
            <a:ext cx="7526338" cy="1662313"/>
          </a:xfrm>
        </p:spPr>
        <p:txBody>
          <a:bodyPr/>
          <a:lstStyle/>
          <a:p>
            <a:r>
              <a:rPr lang="en-US" sz="3400" dirty="0" err="1" smtClean="0"/>
              <a:t>Integrable</a:t>
            </a:r>
            <a:r>
              <a:rPr lang="en-US" sz="3400" dirty="0" smtClean="0"/>
              <a:t> Optics Test Accelerator</a:t>
            </a:r>
            <a:endParaRPr lang="en-US" sz="3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en-US" dirty="0" smtClean="0">
                <a:latin typeface="Helvetica" pitchFamily="124" charset="0"/>
              </a:rPr>
              <a:t>Alexander Valishev</a:t>
            </a:r>
            <a:endParaRPr lang="en-US" altLang="en-US" dirty="0">
              <a:latin typeface="Helvetica" pitchFamily="124" charset="0"/>
            </a:endParaRPr>
          </a:p>
          <a:p>
            <a:r>
              <a:rPr lang="en-US" altLang="en-US" dirty="0" smtClean="0">
                <a:latin typeface="Helvetica" pitchFamily="124" charset="0"/>
              </a:rPr>
              <a:t>PASI-2015, Fermilab</a:t>
            </a:r>
            <a:endParaRPr lang="en-US" altLang="en-US" dirty="0" smtClean="0">
              <a:latin typeface="Helvetica" pitchFamily="124" charset="0"/>
            </a:endParaRPr>
          </a:p>
          <a:p>
            <a:r>
              <a:rPr lang="en-US" altLang="en-US" dirty="0" smtClean="0">
                <a:latin typeface="Helvetica" pitchFamily="124" charset="0"/>
              </a:rPr>
              <a:t>12 </a:t>
            </a:r>
            <a:r>
              <a:rPr lang="en-US" altLang="en-US" dirty="0" smtClean="0">
                <a:latin typeface="Helvetica" pitchFamily="124" charset="0"/>
              </a:rPr>
              <a:t>November</a:t>
            </a:r>
            <a:r>
              <a:rPr lang="en-US" altLang="en-US" dirty="0" smtClean="0">
                <a:latin typeface="Helvetica" pitchFamily="124" charset="0"/>
              </a:rPr>
              <a:t> </a:t>
            </a:r>
            <a:r>
              <a:rPr lang="en-US" altLang="en-US" dirty="0" smtClean="0">
                <a:latin typeface="Helvetica" pitchFamily="124" charset="0"/>
              </a:rPr>
              <a:t>2015</a:t>
            </a:r>
            <a:endParaRPr lang="en-US" altLang="en-US" dirty="0">
              <a:latin typeface="Helvetica" pitchFamily="12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09259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 Parameters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10</a:t>
            </a:fld>
            <a:endParaRPr lang="en-US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988121"/>
              </p:ext>
            </p:extLst>
          </p:nvPr>
        </p:nvGraphicFramePr>
        <p:xfrm>
          <a:off x="914400" y="990600"/>
          <a:ext cx="7391400" cy="512127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343400"/>
                <a:gridCol w="3048000"/>
              </a:tblGrid>
              <a:tr h="365808"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Nominal kinetic energy</a:t>
                      </a:r>
                      <a:endParaRPr lang="en-US" sz="1800" b="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b="0" baseline="0" dirty="0" smtClean="0"/>
                        <a:t>e</a:t>
                      </a:r>
                      <a:r>
                        <a:rPr lang="en-US" sz="1800" b="0" baseline="30000" dirty="0" smtClean="0"/>
                        <a:t>-</a:t>
                      </a:r>
                      <a:r>
                        <a:rPr lang="en-US" sz="1800" b="0" baseline="0" dirty="0" smtClean="0"/>
                        <a:t>: 150 MeV, p+: 2.5 MeV</a:t>
                      </a:r>
                      <a:endParaRPr lang="en-US" sz="1800" b="0" baseline="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Nominal </a:t>
                      </a:r>
                      <a:r>
                        <a:rPr lang="en-US" sz="1800" baseline="0" dirty="0" smtClean="0"/>
                        <a:t>intensity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e</a:t>
                      </a:r>
                      <a:r>
                        <a:rPr lang="en-US" sz="1800" baseline="30000" dirty="0" smtClean="0"/>
                        <a:t>-</a:t>
                      </a:r>
                      <a:r>
                        <a:rPr lang="en-US" sz="1800" baseline="0" dirty="0" smtClean="0"/>
                        <a:t>: 1×10</a:t>
                      </a:r>
                      <a:r>
                        <a:rPr lang="en-US" sz="1800" baseline="30000" dirty="0" smtClean="0"/>
                        <a:t>9</a:t>
                      </a:r>
                      <a:r>
                        <a:rPr lang="en-US" sz="1800" baseline="0" dirty="0" smtClean="0"/>
                        <a:t>, p+: 1×10</a:t>
                      </a:r>
                      <a:r>
                        <a:rPr lang="en-US" sz="1800" baseline="30000" dirty="0" smtClean="0"/>
                        <a:t>11</a:t>
                      </a:r>
                      <a:endParaRPr lang="en-US" sz="1800" baseline="300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Circumference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40 m</a:t>
                      </a:r>
                      <a:endParaRPr lang="en-US" sz="1400" baseline="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Bending dipole field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0.7 T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Beam pipe aperture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50 mm dia.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Maximum b-function (</a:t>
                      </a:r>
                      <a:r>
                        <a:rPr lang="en-US" sz="1800" baseline="0" dirty="0" err="1" smtClean="0"/>
                        <a:t>x,y</a:t>
                      </a:r>
                      <a:r>
                        <a:rPr lang="en-US" sz="1800" baseline="0" dirty="0" smtClean="0"/>
                        <a:t>)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12, 5 m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Momentum</a:t>
                      </a:r>
                      <a:r>
                        <a:rPr lang="en-US" sz="1800" baseline="0" dirty="0" smtClean="0"/>
                        <a:t> compaction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0.02</a:t>
                      </a:r>
                      <a:r>
                        <a:rPr lang="en-US" sz="1800" baseline="0" dirty="0" smtClean="0"/>
                        <a:t> ÷ </a:t>
                      </a:r>
                      <a:r>
                        <a:rPr lang="en-US" sz="1800" dirty="0" smtClean="0"/>
                        <a:t>0.1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Betatron tune (integer)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÷ 5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Natural</a:t>
                      </a:r>
                      <a:r>
                        <a:rPr lang="en-US" sz="1800" baseline="0" dirty="0" smtClean="0"/>
                        <a:t> chromaticity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-5 ÷ -10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77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Transverse emittance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err="1" smtClean="0"/>
                        <a:t>r.m.s</a:t>
                      </a:r>
                      <a:r>
                        <a:rPr lang="en-US" sz="1800" dirty="0" smtClean="0"/>
                        <a:t>. 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</a:t>
                      </a:r>
                      <a:r>
                        <a:rPr lang="en-US" sz="1800" baseline="30000" dirty="0" smtClean="0"/>
                        <a:t>-</a:t>
                      </a:r>
                      <a:r>
                        <a:rPr lang="en-US" sz="1800" dirty="0" smtClean="0"/>
                        <a:t>: 0.04 </a:t>
                      </a:r>
                      <a:r>
                        <a:rPr lang="en-US" sz="1800" i="1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800" dirty="0" smtClean="0"/>
                        <a:t>m, p+: 2</a:t>
                      </a:r>
                      <a:r>
                        <a:rPr lang="en-US" sz="1800" i="1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800" dirty="0" smtClean="0"/>
                        <a:t>m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SR damping time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0.6s (5×10</a:t>
                      </a:r>
                      <a:r>
                        <a:rPr lang="en-US" sz="1800" baseline="30000" dirty="0" smtClean="0"/>
                        <a:t>6</a:t>
                      </a:r>
                      <a:r>
                        <a:rPr lang="en-US" sz="1800" dirty="0" smtClean="0"/>
                        <a:t> turns)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RF </a:t>
                      </a:r>
                      <a:r>
                        <a:rPr lang="en-US" sz="1800" dirty="0" err="1" smtClean="0"/>
                        <a:t>V,f,q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</a:t>
                      </a:r>
                      <a:r>
                        <a:rPr lang="en-US" sz="1800" baseline="30000" dirty="0" smtClean="0"/>
                        <a:t>-</a:t>
                      </a:r>
                      <a:r>
                        <a:rPr lang="en-US" sz="1800" dirty="0" smtClean="0"/>
                        <a:t>: 1 kV, 30 MHz, 4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Synchrotron tune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</a:t>
                      </a:r>
                      <a:r>
                        <a:rPr lang="en-US" sz="1800" baseline="30000" dirty="0" smtClean="0"/>
                        <a:t>-</a:t>
                      </a:r>
                      <a:r>
                        <a:rPr lang="en-US" sz="1800" dirty="0" smtClean="0"/>
                        <a:t>: 0.002</a:t>
                      </a:r>
                      <a:r>
                        <a:rPr lang="en-US" sz="1800" baseline="0" dirty="0" smtClean="0"/>
                        <a:t> ÷ </a:t>
                      </a:r>
                      <a:r>
                        <a:rPr lang="en-US" sz="1800" dirty="0" smtClean="0"/>
                        <a:t>0.005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Bunch length, momentum spread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</a:t>
                      </a:r>
                      <a:r>
                        <a:rPr lang="en-US" sz="1800" baseline="30000" dirty="0" smtClean="0"/>
                        <a:t>-</a:t>
                      </a:r>
                      <a:r>
                        <a:rPr lang="en-US" sz="1800" dirty="0" smtClean="0"/>
                        <a:t>: 12 cm, 1.4×10</a:t>
                      </a:r>
                      <a:r>
                        <a:rPr lang="en-US" sz="1800" baseline="30000" dirty="0" smtClean="0"/>
                        <a:t>-4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685763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 Physics </a:t>
            </a:r>
            <a:r>
              <a:rPr lang="en-US" dirty="0"/>
              <a:t>D</a:t>
            </a:r>
            <a:r>
              <a:rPr lang="en-US" dirty="0" smtClean="0"/>
              <a:t>rivers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88892"/>
            <a:ext cx="8672513" cy="498786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Nonlinear </a:t>
            </a:r>
            <a:r>
              <a:rPr lang="en-US" sz="2000" b="1" dirty="0" err="1"/>
              <a:t>Integrable</a:t>
            </a:r>
            <a:r>
              <a:rPr lang="en-US" sz="2000" b="1" dirty="0"/>
              <a:t> Optics </a:t>
            </a:r>
            <a:r>
              <a:rPr lang="en-US" sz="2000" b="1" dirty="0" smtClean="0"/>
              <a:t>– </a:t>
            </a:r>
            <a:r>
              <a:rPr lang="en-US" sz="2000" dirty="0" smtClean="0"/>
              <a:t>Experimental </a:t>
            </a:r>
            <a:r>
              <a:rPr lang="en-US" sz="2000" dirty="0"/>
              <a:t>demonstration of </a:t>
            </a:r>
            <a:r>
              <a:rPr lang="en-US" sz="2000" dirty="0" smtClean="0"/>
              <a:t>NIO lattice in a practical accelerator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/>
              <a:t>Space </a:t>
            </a:r>
            <a:r>
              <a:rPr lang="en-US" sz="2000" b="1" dirty="0"/>
              <a:t>Charge </a:t>
            </a:r>
            <a:r>
              <a:rPr lang="en-US" sz="2000" b="1" dirty="0" smtClean="0"/>
              <a:t>Compensation – </a:t>
            </a:r>
            <a:r>
              <a:rPr lang="en-US" sz="2000" dirty="0" smtClean="0"/>
              <a:t>Suppression of SC-related effects in high intensity circular accelerators</a:t>
            </a:r>
          </a:p>
          <a:p>
            <a:pPr marL="857250" lvl="1" indent="-457200">
              <a:spcBef>
                <a:spcPts val="0"/>
              </a:spcBef>
            </a:pPr>
            <a:r>
              <a:rPr lang="en-US" sz="2000" dirty="0" smtClean="0"/>
              <a:t>Nonlinear </a:t>
            </a:r>
            <a:r>
              <a:rPr lang="en-US" sz="2000" dirty="0" err="1" smtClean="0"/>
              <a:t>Integrable</a:t>
            </a:r>
            <a:r>
              <a:rPr lang="en-US" sz="2000" dirty="0" smtClean="0"/>
              <a:t> Optics</a:t>
            </a:r>
          </a:p>
          <a:p>
            <a:pPr marL="857250" lvl="1" indent="-457200">
              <a:spcBef>
                <a:spcPts val="0"/>
              </a:spcBef>
            </a:pPr>
            <a:r>
              <a:rPr lang="en-US" sz="2000" dirty="0" smtClean="0"/>
              <a:t>Electron lenses</a:t>
            </a:r>
          </a:p>
          <a:p>
            <a:pPr marL="857250" lvl="1" indent="-457200">
              <a:spcBef>
                <a:spcPts val="0"/>
              </a:spcBef>
            </a:pPr>
            <a:r>
              <a:rPr lang="en-US" sz="2000" dirty="0" smtClean="0"/>
              <a:t>Electron columns</a:t>
            </a:r>
          </a:p>
          <a:p>
            <a:pPr marL="857250" lvl="1" indent="-457200">
              <a:spcBef>
                <a:spcPts val="0"/>
              </a:spcBef>
            </a:pPr>
            <a:r>
              <a:rPr lang="en-US" sz="2000" dirty="0" smtClean="0"/>
              <a:t>Circular </a:t>
            </a:r>
            <a:r>
              <a:rPr lang="en-US" sz="2000" dirty="0" err="1" smtClean="0"/>
              <a:t>betatron</a:t>
            </a:r>
            <a:r>
              <a:rPr lang="en-US" sz="2000" dirty="0" smtClean="0"/>
              <a:t> modes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/>
              <a:t>Optical Stochastic Cooling</a:t>
            </a:r>
            <a:r>
              <a:rPr lang="en-US" sz="2000" dirty="0" smtClean="0"/>
              <a:t> – Proof-of-principle demonstration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/>
              <a:t>Beam collimation – </a:t>
            </a:r>
            <a:r>
              <a:rPr lang="en-US" sz="2000" dirty="0" smtClean="0"/>
              <a:t>Technology development for hollow electron beam collimation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Electron Cooling </a:t>
            </a:r>
            <a:r>
              <a:rPr lang="en-US" sz="2000" b="1" dirty="0" smtClean="0"/>
              <a:t>– </a:t>
            </a:r>
            <a:r>
              <a:rPr lang="en-US" sz="2000" dirty="0" smtClean="0"/>
              <a:t>Advanced techniques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b="1" dirty="0"/>
              <a:t>Laser-Plasma </a:t>
            </a:r>
            <a:r>
              <a:rPr lang="en-US" sz="2000" b="1" dirty="0" smtClean="0"/>
              <a:t>Accelerator – </a:t>
            </a:r>
            <a:r>
              <a:rPr lang="en-US" sz="2000" dirty="0" smtClean="0"/>
              <a:t>Demonstration of injection into synchrotron</a:t>
            </a:r>
          </a:p>
          <a:p>
            <a:r>
              <a:rPr lang="en-US" sz="2000" b="1" dirty="0" smtClean="0"/>
              <a:t>Quantum Physics – </a:t>
            </a:r>
            <a:r>
              <a:rPr lang="en-US" sz="2000" dirty="0" smtClean="0"/>
              <a:t>Localization of single electron wave function 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070377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P</a:t>
            </a:r>
            <a:r>
              <a:rPr lang="en-US" dirty="0" smtClean="0"/>
              <a:t>hysics Drivers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40454" y="2578016"/>
            <a:ext cx="8460659" cy="345289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4400" b="1" dirty="0" smtClean="0"/>
              <a:t>  Nonlinear </a:t>
            </a:r>
            <a:r>
              <a:rPr lang="en-US" sz="4400" b="1" dirty="0" err="1" smtClean="0"/>
              <a:t>Integrable</a:t>
            </a:r>
            <a:r>
              <a:rPr lang="en-US" sz="4400" b="1" dirty="0" smtClean="0"/>
              <a:t> Optics</a:t>
            </a:r>
          </a:p>
        </p:txBody>
      </p:sp>
    </p:spTree>
    <p:extLst>
      <p:ext uri="{BB962C8B-B14F-4D97-AF65-F5344CB8AC3E}">
        <p14:creationId xmlns:p14="http://schemas.microsoft.com/office/powerpoint/2010/main" val="375186478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PASI-2015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F60280-DADC-4A97-B0E9-AF82EA8C5C8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7453" y="152400"/>
            <a:ext cx="8919185" cy="533400"/>
          </a:xfrm>
        </p:spPr>
        <p:txBody>
          <a:bodyPr/>
          <a:lstStyle/>
          <a:p>
            <a:r>
              <a:rPr lang="en-US" sz="2800" dirty="0" smtClean="0"/>
              <a:t>Strong Focusing – Standard Approach Since 1952</a:t>
            </a:r>
            <a:endParaRPr lang="en-US" sz="2800" dirty="0"/>
          </a:p>
        </p:txBody>
      </p:sp>
      <p:pic>
        <p:nvPicPr>
          <p:cNvPr id="7" name="Object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-6410" t="-8662" b="-7750"/>
          <a:stretch>
            <a:fillRect/>
          </a:stretch>
        </p:blipFill>
        <p:spPr bwMode="auto">
          <a:xfrm>
            <a:off x="2922946" y="868536"/>
            <a:ext cx="3036064" cy="2334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Object 3"/>
          <p:cNvGraphicFramePr>
            <a:graphicFrameLocks noChangeAspect="1"/>
          </p:cNvGraphicFramePr>
          <p:nvPr/>
        </p:nvGraphicFramePr>
        <p:xfrm>
          <a:off x="0" y="2133600"/>
          <a:ext cx="3645065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8" name="Equation" r:id="rId4" imgW="1349179" imgH="733540" progId="Equation.3">
                  <p:embed/>
                </p:oleObj>
              </mc:Choice>
              <mc:Fallback>
                <p:oleObj name="Equation" r:id="rId4" imgW="1349179" imgH="7335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133600"/>
                        <a:ext cx="3645065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04800" y="4191000"/>
            <a:ext cx="1696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s </a:t>
            </a:r>
            <a:r>
              <a:rPr lang="en-US" sz="2800" dirty="0" smtClean="0"/>
              <a:t>is “time”</a:t>
            </a:r>
            <a:endParaRPr lang="en-US" sz="2800" i="1" dirty="0"/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7775944" y="5367522"/>
            <a:ext cx="7620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2624E8-AA2A-4C2A-A9A7-A3D54D2F5830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33800" y="3505200"/>
            <a:ext cx="39369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-- piecewise constant</a:t>
            </a:r>
          </a:p>
          <a:p>
            <a:r>
              <a:rPr lang="en-US" sz="2400" dirty="0" smtClean="0"/>
              <a:t>    alternating-sign functions</a:t>
            </a:r>
            <a:endParaRPr lang="en-US" sz="2400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4607736"/>
            <a:ext cx="5212081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423408" y="925543"/>
            <a:ext cx="2491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Particle undergoes </a:t>
            </a:r>
            <a:r>
              <a:rPr lang="en-US" sz="1800" dirty="0" err="1" smtClean="0"/>
              <a:t>betatron</a:t>
            </a:r>
            <a:r>
              <a:rPr lang="en-US" sz="1800" dirty="0" smtClean="0"/>
              <a:t> oscillations</a:t>
            </a:r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 bwMode="auto">
          <a:xfrm flipH="1">
            <a:off x="5954236" y="1248709"/>
            <a:ext cx="469172" cy="323165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0" y="762000"/>
            <a:ext cx="5756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Christofilos</a:t>
            </a:r>
            <a:r>
              <a:rPr lang="en-US" sz="1800" dirty="0" smtClean="0"/>
              <a:t> (1949); Courant, Livingston and Snyder (1952) </a:t>
            </a:r>
            <a:endParaRPr lang="en-US" sz="1800" dirty="0"/>
          </a:p>
        </p:txBody>
      </p:sp>
      <p:pic>
        <p:nvPicPr>
          <p:cNvPr id="3" name="Picture 2" descr="FNAL-Logo-NAL-Blu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3" y="5148206"/>
            <a:ext cx="3508948" cy="750038"/>
          </a:xfrm>
          <a:prstGeom prst="rect">
            <a:avLst/>
          </a:prstGeom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871952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Focusing: Linear vs. Nonlinear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Accelerators are linear systems by design (</a:t>
            </a:r>
            <a:r>
              <a:rPr lang="en-US" dirty="0" smtClean="0"/>
              <a:t>frequency </a:t>
            </a:r>
            <a:r>
              <a:rPr lang="en-US" dirty="0"/>
              <a:t>is independent of amplitude).</a:t>
            </a:r>
          </a:p>
          <a:p>
            <a:r>
              <a:rPr lang="en-US" dirty="0"/>
              <a:t>In accelerators, nonlinearities are unavoidable </a:t>
            </a:r>
            <a:r>
              <a:rPr lang="en-US" dirty="0" smtClean="0"/>
              <a:t>(space charge, </a:t>
            </a:r>
            <a:r>
              <a:rPr lang="en-US" dirty="0"/>
              <a:t>beam-beam) and some are useful (Landau damping).</a:t>
            </a:r>
          </a:p>
          <a:p>
            <a:r>
              <a:rPr lang="en-US" dirty="0"/>
              <a:t>All nonlinearities (in present rings) lead to resonances and dynamic aperture limits.</a:t>
            </a:r>
          </a:p>
          <a:p>
            <a:endParaRPr lang="en-US" dirty="0" smtClean="0"/>
          </a:p>
          <a:p>
            <a:r>
              <a:rPr lang="en-US" sz="2800" b="1" dirty="0" smtClean="0">
                <a:solidFill>
                  <a:srgbClr val="004C97"/>
                </a:solidFill>
              </a:rPr>
              <a:t>Are </a:t>
            </a:r>
            <a:r>
              <a:rPr lang="en-US" sz="2800" b="1" dirty="0">
                <a:solidFill>
                  <a:srgbClr val="004C97"/>
                </a:solidFill>
              </a:rPr>
              <a:t>there “magic” nonlinearities with zero resonance strength? </a:t>
            </a:r>
            <a:endParaRPr lang="en-US" sz="2800" b="1" dirty="0" smtClean="0">
              <a:solidFill>
                <a:srgbClr val="004C97"/>
              </a:solidFill>
            </a:endParaRPr>
          </a:p>
          <a:p>
            <a:r>
              <a:rPr lang="en-US" sz="2800" b="1" dirty="0" smtClean="0">
                <a:solidFill>
                  <a:srgbClr val="069A1F"/>
                </a:solidFill>
              </a:rPr>
              <a:t>The </a:t>
            </a:r>
            <a:r>
              <a:rPr lang="en-US" sz="2800" b="1" dirty="0">
                <a:solidFill>
                  <a:srgbClr val="069A1F"/>
                </a:solidFill>
              </a:rPr>
              <a:t>answer is – </a:t>
            </a:r>
            <a:r>
              <a:rPr lang="en-US" sz="2800" b="1" i="1" dirty="0">
                <a:solidFill>
                  <a:srgbClr val="069A1F"/>
                </a:solidFill>
              </a:rPr>
              <a:t>yes</a:t>
            </a:r>
            <a:r>
              <a:rPr lang="en-US" sz="2800" b="1" dirty="0">
                <a:solidFill>
                  <a:srgbClr val="069A1F"/>
                </a:solidFill>
              </a:rPr>
              <a:t> </a:t>
            </a:r>
            <a:r>
              <a:rPr lang="en-US" sz="2800" b="1" dirty="0" smtClean="0">
                <a:solidFill>
                  <a:srgbClr val="069A1F"/>
                </a:solidFill>
              </a:rPr>
              <a:t>(we </a:t>
            </a:r>
            <a:r>
              <a:rPr lang="en-US" sz="2800" b="1" dirty="0">
                <a:solidFill>
                  <a:srgbClr val="069A1F"/>
                </a:solidFill>
              </a:rPr>
              <a:t>call them “</a:t>
            </a:r>
            <a:r>
              <a:rPr lang="en-US" sz="2800" b="1" i="1" dirty="0">
                <a:solidFill>
                  <a:srgbClr val="069A1F"/>
                </a:solidFill>
              </a:rPr>
              <a:t>integrable</a:t>
            </a:r>
            <a:r>
              <a:rPr lang="en-US" sz="2800" b="1" dirty="0">
                <a:solidFill>
                  <a:srgbClr val="069A1F"/>
                </a:solidFill>
              </a:rPr>
              <a:t>”)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859244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</a:t>
            </a:r>
            <a:r>
              <a:rPr lang="en-US" dirty="0" smtClean="0"/>
              <a:t>Accelerators Need </a:t>
            </a:r>
            <a:r>
              <a:rPr lang="en-US" dirty="0"/>
              <a:t>to be L</a:t>
            </a:r>
            <a:r>
              <a:rPr lang="en-US" dirty="0" smtClean="0"/>
              <a:t>inear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Search for solutions that are strongly nonlinear yet stable</a:t>
            </a:r>
          </a:p>
          <a:p>
            <a:r>
              <a:rPr lang="en-US" sz="2000" dirty="0" err="1"/>
              <a:t>Orlov</a:t>
            </a:r>
            <a:r>
              <a:rPr lang="en-US" sz="2000" dirty="0"/>
              <a:t> (1963)</a:t>
            </a:r>
          </a:p>
          <a:p>
            <a:r>
              <a:rPr lang="en-US" sz="2000" dirty="0"/>
              <a:t>McMillan (1967) – 1D solution</a:t>
            </a:r>
          </a:p>
          <a:p>
            <a:pPr>
              <a:buFont typeface="Wingdings" charset="2"/>
              <a:buChar char="ü"/>
            </a:pPr>
            <a:r>
              <a:rPr lang="en-US" sz="2000" dirty="0" err="1"/>
              <a:t>Perevedentsev</a:t>
            </a:r>
            <a:r>
              <a:rPr lang="en-US" sz="2000" dirty="0"/>
              <a:t>, </a:t>
            </a:r>
            <a:r>
              <a:rPr lang="en-US" sz="2000" dirty="0" err="1"/>
              <a:t>Danilov</a:t>
            </a:r>
            <a:r>
              <a:rPr lang="en-US" sz="2000" dirty="0"/>
              <a:t> (1990) – generalization of McMillan case to 2D, round colliding beams. </a:t>
            </a:r>
            <a:r>
              <a:rPr lang="en-US" sz="2000" b="1" dirty="0">
                <a:solidFill>
                  <a:srgbClr val="004C97"/>
                </a:solidFill>
              </a:rPr>
              <a:t>Require non-</a:t>
            </a:r>
            <a:r>
              <a:rPr lang="en-US" sz="2000" b="1" dirty="0" err="1">
                <a:solidFill>
                  <a:srgbClr val="004C97"/>
                </a:solidFill>
              </a:rPr>
              <a:t>Laplacian</a:t>
            </a:r>
            <a:r>
              <a:rPr lang="en-US" sz="2000" b="1" dirty="0">
                <a:solidFill>
                  <a:srgbClr val="004C97"/>
                </a:solidFill>
              </a:rPr>
              <a:t> potentials to realize</a:t>
            </a:r>
          </a:p>
          <a:p>
            <a:pPr lvl="1"/>
            <a:r>
              <a:rPr lang="en-US" sz="2000" dirty="0"/>
              <a:t>Round colliding beams possess </a:t>
            </a:r>
            <a:r>
              <a:rPr lang="en-US" sz="2000" u="sng" dirty="0">
                <a:solidFill>
                  <a:schemeClr val="tx1"/>
                </a:solidFill>
              </a:rPr>
              <a:t>1 invariant </a:t>
            </a:r>
            <a:r>
              <a:rPr lang="en-US" sz="2000" dirty="0"/>
              <a:t>– VEPP-2000 at BINP (Novosibirsk, Russia) commissioned in 2006. Record-high beam-beam tune shift ~0.25 attained in 2013</a:t>
            </a:r>
          </a:p>
          <a:p>
            <a:r>
              <a:rPr lang="en-US" sz="2000" dirty="0" err="1"/>
              <a:t>Danilov</a:t>
            </a:r>
            <a:r>
              <a:rPr lang="en-US" sz="2000" dirty="0"/>
              <a:t>, </a:t>
            </a:r>
            <a:r>
              <a:rPr lang="en-US" sz="2000" dirty="0" err="1" smtClean="0"/>
              <a:t>Shiltsev</a:t>
            </a:r>
            <a:r>
              <a:rPr lang="en-US" sz="2000" dirty="0" smtClean="0"/>
              <a:t> (1998) – Non</a:t>
            </a:r>
            <a:r>
              <a:rPr lang="en-US" sz="2000" dirty="0"/>
              <a:t>-linear low energy electron lenses </a:t>
            </a:r>
            <a:r>
              <a:rPr lang="en-US" sz="2000" dirty="0" smtClean="0"/>
              <a:t>suggested, </a:t>
            </a:r>
            <a:r>
              <a:rPr lang="en-US" sz="2000" dirty="0"/>
              <a:t>FNAL-FN-</a:t>
            </a:r>
            <a:r>
              <a:rPr lang="en-US" sz="2000" dirty="0" smtClean="0"/>
              <a:t>0671</a:t>
            </a:r>
            <a:endParaRPr lang="en-US" sz="2000" dirty="0"/>
          </a:p>
          <a:p>
            <a:r>
              <a:rPr lang="en-US" sz="2000" dirty="0" smtClean="0"/>
              <a:t>Chow</a:t>
            </a:r>
            <a:r>
              <a:rPr lang="en-US" sz="2000" dirty="0"/>
              <a:t>, Cary (1994)</a:t>
            </a:r>
          </a:p>
          <a:p>
            <a:pPr>
              <a:buFont typeface="Wingdings" charset="2"/>
              <a:buChar char="ü"/>
            </a:pPr>
            <a:r>
              <a:rPr lang="en-US" sz="2000" dirty="0"/>
              <a:t>Nonlinear Integrable Optics: </a:t>
            </a:r>
            <a:r>
              <a:rPr lang="en-US" sz="2000" dirty="0" err="1"/>
              <a:t>Danilov</a:t>
            </a:r>
            <a:r>
              <a:rPr lang="en-US" sz="2000" dirty="0"/>
              <a:t> and </a:t>
            </a:r>
            <a:r>
              <a:rPr lang="en-US" sz="2000" dirty="0" err="1"/>
              <a:t>Nagaitsev</a:t>
            </a:r>
            <a:r>
              <a:rPr lang="en-US" sz="2000" dirty="0"/>
              <a:t> solution for nonlinear lattice with </a:t>
            </a:r>
            <a:r>
              <a:rPr lang="en-US" sz="2000" u="sng" dirty="0">
                <a:solidFill>
                  <a:srgbClr val="004C97"/>
                </a:solidFill>
              </a:rPr>
              <a:t>2 invariants </a:t>
            </a:r>
            <a:r>
              <a:rPr lang="en-US" sz="2000" dirty="0"/>
              <a:t>of motion that </a:t>
            </a:r>
            <a:r>
              <a:rPr lang="en-US" sz="2000" b="1" dirty="0">
                <a:solidFill>
                  <a:srgbClr val="004C97"/>
                </a:solidFill>
              </a:rPr>
              <a:t>can be implemented with </a:t>
            </a:r>
            <a:r>
              <a:rPr lang="en-US" sz="2000" b="1" dirty="0" err="1">
                <a:solidFill>
                  <a:srgbClr val="004C97"/>
                </a:solidFill>
              </a:rPr>
              <a:t>Laplacian</a:t>
            </a:r>
            <a:r>
              <a:rPr lang="en-US" sz="2000" b="1" dirty="0">
                <a:solidFill>
                  <a:srgbClr val="004C97"/>
                </a:solidFill>
              </a:rPr>
              <a:t> potential</a:t>
            </a:r>
            <a:r>
              <a:rPr lang="en-US" sz="2000" dirty="0"/>
              <a:t>, i.e. with special magnets – </a:t>
            </a:r>
            <a:r>
              <a:rPr lang="en-US" sz="2000" i="1" dirty="0"/>
              <a:t>Phys. Rev. ST </a:t>
            </a:r>
            <a:r>
              <a:rPr lang="en-US" sz="2000" i="1" dirty="0" err="1"/>
              <a:t>Accel</a:t>
            </a:r>
            <a:r>
              <a:rPr lang="en-US" sz="2000" i="1" dirty="0"/>
              <a:t>. Beams 13, 084002 (2010)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33214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2D G</a:t>
            </a:r>
            <a:r>
              <a:rPr lang="en-US" sz="3600" dirty="0" smtClean="0"/>
              <a:t>eneralization </a:t>
            </a:r>
            <a:r>
              <a:rPr lang="en-US" sz="3600" dirty="0"/>
              <a:t>of McMillan M</a:t>
            </a:r>
            <a:r>
              <a:rPr lang="en-US" sz="3600" dirty="0" smtClean="0"/>
              <a:t>apping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2988"/>
            <a:ext cx="8672513" cy="4987925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sz="1600" dirty="0" smtClean="0"/>
              <a:t>                                             1D – thin lens kick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sz="2000" dirty="0"/>
              <a:t>2D – </a:t>
            </a:r>
            <a:r>
              <a:rPr lang="en-US" sz="2000" dirty="0" smtClean="0"/>
              <a:t>a </a:t>
            </a:r>
            <a:r>
              <a:rPr lang="en-US" sz="2000" dirty="0"/>
              <a:t>thin lens </a:t>
            </a:r>
            <a:r>
              <a:rPr lang="en-US" sz="2000" dirty="0" smtClean="0"/>
              <a:t>solution </a:t>
            </a:r>
            <a:r>
              <a:rPr lang="en-US" sz="2000" dirty="0"/>
              <a:t>can be carried over to 2D </a:t>
            </a:r>
            <a:r>
              <a:rPr lang="en-US" sz="2000" dirty="0" smtClean="0"/>
              <a:t>case in axially symmetric system</a:t>
            </a:r>
            <a:endParaRPr lang="en-US" dirty="0"/>
          </a:p>
          <a:p>
            <a:pPr lvl="1" eaLnBrk="1" hangingPunct="1">
              <a:defRPr/>
            </a:pP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259" y="838199"/>
            <a:ext cx="4236341" cy="125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914400"/>
            <a:ext cx="16748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867079"/>
              </p:ext>
            </p:extLst>
          </p:nvPr>
        </p:nvGraphicFramePr>
        <p:xfrm>
          <a:off x="3200400" y="2724969"/>
          <a:ext cx="1309946" cy="541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1" name="Equation" r:id="rId5" imgW="1104900" imgH="457200" progId="Equation.3">
                  <p:embed/>
                </p:oleObj>
              </mc:Choice>
              <mc:Fallback>
                <p:oleObj name="Equation" r:id="rId5" imgW="1104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2724969"/>
                        <a:ext cx="1309946" cy="5416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2866748"/>
              </p:ext>
            </p:extLst>
          </p:nvPr>
        </p:nvGraphicFramePr>
        <p:xfrm>
          <a:off x="4928301" y="2133600"/>
          <a:ext cx="205105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2" name="Equation" r:id="rId7" imgW="1409700" imgH="419100" progId="Equation.3">
                  <p:embed/>
                </p:oleObj>
              </mc:Choice>
              <mc:Fallback>
                <p:oleObj name="Equation" r:id="rId7" imgW="14097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8301" y="2133600"/>
                        <a:ext cx="205105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7398016"/>
              </p:ext>
            </p:extLst>
          </p:nvPr>
        </p:nvGraphicFramePr>
        <p:xfrm>
          <a:off x="5003800" y="3128625"/>
          <a:ext cx="3757613" cy="285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3" name="Equation" r:id="rId9" imgW="3022600" imgH="228600" progId="Equation.3">
                  <p:embed/>
                </p:oleObj>
              </mc:Choice>
              <mc:Fallback>
                <p:oleObj name="Equation" r:id="rId9" imgW="3022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3128625"/>
                        <a:ext cx="3757613" cy="2850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609600" y="4684713"/>
          <a:ext cx="2362200" cy="161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4" name="Equation" r:id="rId11" imgW="1968247" imgH="1345970" progId="Equation.3">
                  <p:embed/>
                </p:oleObj>
              </mc:Choice>
              <mc:Fallback>
                <p:oleObj name="Equation" r:id="rId11" imgW="1968247" imgH="134597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684713"/>
                        <a:ext cx="2362200" cy="1614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3200400" y="4876800"/>
          <a:ext cx="1003300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5" name="Equation" r:id="rId13" imgW="711016" imgH="927077" progId="Equation.3">
                  <p:embed/>
                </p:oleObj>
              </mc:Choice>
              <mc:Fallback>
                <p:oleObj name="Equation" r:id="rId13" imgW="711016" imgH="92707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876800"/>
                        <a:ext cx="1003300" cy="130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99277" y="4324290"/>
            <a:ext cx="39329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/>
              <a:t>1. The ring with transfer matrix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5105400" y="4724400"/>
          <a:ext cx="15271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6" name="Equation" r:id="rId15" imgW="876369" imgH="393539" progId="Equation.3">
                  <p:embed/>
                </p:oleObj>
              </mc:Choice>
              <mc:Fallback>
                <p:oleObj name="Equation" r:id="rId15" imgW="876369" imgH="39353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4724400"/>
                        <a:ext cx="15271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800600" y="4343400"/>
            <a:ext cx="37675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/>
              <a:t>2. Axially-symmetric thin kick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800600" y="5410200"/>
            <a:ext cx="42184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004C97"/>
                </a:solidFill>
              </a:rPr>
              <a:t>c</a:t>
            </a:r>
            <a:r>
              <a:rPr lang="en-US" sz="2000" b="1" dirty="0" smtClean="0">
                <a:solidFill>
                  <a:srgbClr val="004C97"/>
                </a:solidFill>
              </a:rPr>
              <a:t>an </a:t>
            </a:r>
            <a:r>
              <a:rPr lang="en-US" sz="2000" b="1" dirty="0">
                <a:solidFill>
                  <a:srgbClr val="004C97"/>
                </a:solidFill>
              </a:rPr>
              <a:t>be created with electron lens</a:t>
            </a:r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1785144" y="1321594"/>
            <a:ext cx="428625" cy="1587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2035175" y="914400"/>
            <a:ext cx="10001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 smtClean="0">
                <a:latin typeface="Constantia" pitchFamily="18" charset="0"/>
              </a:rPr>
              <a:t>Thin lens</a:t>
            </a:r>
            <a:endParaRPr lang="en-US" sz="1400" dirty="0">
              <a:latin typeface="Constantia" pitchFamily="18" charset="0"/>
            </a:endParaRPr>
          </a:p>
        </p:txBody>
      </p:sp>
      <p:pic>
        <p:nvPicPr>
          <p:cNvPr id="19" name="Object 1"/>
          <p:cNvPicPr>
            <a:picLocks noChangeAspect="1" noChangeArrowheads="1"/>
          </p:cNvPicPr>
          <p:nvPr/>
        </p:nvPicPr>
        <p:blipFill>
          <a:blip r:embed="rId17" cstate="print"/>
          <a:srcRect l="-6410" t="-8662" b="-7750"/>
          <a:stretch>
            <a:fillRect/>
          </a:stretch>
        </p:blipFill>
        <p:spPr bwMode="auto">
          <a:xfrm>
            <a:off x="0" y="914400"/>
            <a:ext cx="30353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792181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 Electron </a:t>
            </a:r>
            <a:r>
              <a:rPr lang="en-US" dirty="0"/>
              <a:t>L</a:t>
            </a:r>
            <a:r>
              <a:rPr lang="en-US" dirty="0" smtClean="0"/>
              <a:t>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Capitalize on the Tevatron experience and recent LARP work</a:t>
            </a:r>
          </a:p>
          <a:p>
            <a:r>
              <a:rPr lang="en-US" dirty="0" smtClean="0"/>
              <a:t>Re-use Tevatron EL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920" y="2076356"/>
            <a:ext cx="6037418" cy="40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7476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Solutions?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Implementation of axially symmetric cases requires electro-magnetic fields that do not satisfy Maxwell equations in vacuum (non-</a:t>
            </a:r>
            <a:r>
              <a:rPr lang="en-US" sz="2800" dirty="0" err="1" smtClean="0"/>
              <a:t>Laplacian</a:t>
            </a:r>
            <a:r>
              <a:rPr lang="en-US" sz="2800" dirty="0" smtClean="0"/>
              <a:t> potential) </a:t>
            </a:r>
          </a:p>
          <a:p>
            <a:pPr lvl="1"/>
            <a:r>
              <a:rPr lang="en-US" sz="2600" dirty="0"/>
              <a:t>Electron </a:t>
            </a:r>
            <a:r>
              <a:rPr lang="en-US" sz="2600" dirty="0" smtClean="0"/>
              <a:t>Lenses: </a:t>
            </a:r>
            <a:r>
              <a:rPr lang="en-US" sz="2400" dirty="0" err="1" smtClean="0"/>
              <a:t>Danilov</a:t>
            </a:r>
            <a:r>
              <a:rPr lang="en-US" sz="2400" dirty="0"/>
              <a:t>, </a:t>
            </a:r>
            <a:r>
              <a:rPr lang="en-US" sz="2400" dirty="0" err="1"/>
              <a:t>Shiltsev</a:t>
            </a:r>
            <a:r>
              <a:rPr lang="en-US" sz="2400" dirty="0"/>
              <a:t>, Fermilab-FN-0671 (1998) and Phys. Rev. ST </a:t>
            </a:r>
            <a:r>
              <a:rPr lang="en-US" sz="2400" dirty="0" err="1"/>
              <a:t>Accel</a:t>
            </a:r>
            <a:r>
              <a:rPr lang="en-US" sz="2400" dirty="0"/>
              <a:t>. Beams 2, 07001 (1999)</a:t>
            </a:r>
            <a:endParaRPr lang="en-US" sz="2600" dirty="0" smtClean="0"/>
          </a:p>
          <a:p>
            <a:endParaRPr lang="en-US" dirty="0"/>
          </a:p>
          <a:p>
            <a:r>
              <a:rPr lang="en-US" sz="2800" dirty="0" smtClean="0"/>
              <a:t>Solution with </a:t>
            </a:r>
            <a:r>
              <a:rPr lang="en-US" sz="2800" dirty="0" err="1" smtClean="0"/>
              <a:t>Laplacian</a:t>
            </a:r>
            <a:r>
              <a:rPr lang="en-US" sz="2800" dirty="0" smtClean="0"/>
              <a:t> potential: </a:t>
            </a:r>
            <a:r>
              <a:rPr lang="en-US" dirty="0" err="1" smtClean="0"/>
              <a:t>Danilov</a:t>
            </a:r>
            <a:r>
              <a:rPr lang="en-US" dirty="0" smtClean="0"/>
              <a:t>, </a:t>
            </a:r>
            <a:r>
              <a:rPr lang="en-US" dirty="0" err="1" smtClean="0"/>
              <a:t>Nagaitsev</a:t>
            </a:r>
            <a:r>
              <a:rPr lang="en-US" dirty="0"/>
              <a:t>, </a:t>
            </a:r>
            <a:r>
              <a:rPr lang="en-US" dirty="0" smtClean="0"/>
              <a:t>		Phys</a:t>
            </a:r>
            <a:r>
              <a:rPr lang="en-US" dirty="0"/>
              <a:t>. Rev. ST </a:t>
            </a:r>
            <a:r>
              <a:rPr lang="en-US" dirty="0" err="1"/>
              <a:t>Accel</a:t>
            </a:r>
            <a:r>
              <a:rPr lang="en-US" dirty="0"/>
              <a:t>. Beams 13, </a:t>
            </a:r>
            <a:r>
              <a:rPr lang="en-US" dirty="0" smtClean="0"/>
              <a:t>084002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3202440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>
                <a:latin typeface="Helvetica" charset="0"/>
                <a:cs typeface="Helvetica" charset="0"/>
              </a:rPr>
              <a:t>Nonlinear Integrable Optics with </a:t>
            </a:r>
            <a:r>
              <a:rPr lang="en-US" sz="2700" dirty="0" err="1">
                <a:latin typeface="Helvetica" charset="0"/>
                <a:cs typeface="Helvetica" charset="0"/>
              </a:rPr>
              <a:t>Laplacian</a:t>
            </a:r>
            <a:r>
              <a:rPr lang="en-US" sz="2700" dirty="0">
                <a:latin typeface="Helvetica" charset="0"/>
                <a:cs typeface="Helvetica" charset="0"/>
              </a:rPr>
              <a:t> P</a:t>
            </a:r>
            <a:r>
              <a:rPr lang="en-US" sz="2700" dirty="0" smtClean="0">
                <a:latin typeface="Helvetica" charset="0"/>
                <a:cs typeface="Helvetica" charset="0"/>
              </a:rPr>
              <a:t>otential</a:t>
            </a:r>
            <a:endParaRPr lang="en-US" sz="27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28600" y="895560"/>
            <a:ext cx="8672513" cy="5135354"/>
          </a:xfrm>
        </p:spPr>
        <p:txBody>
          <a:bodyPr rtlCol="0">
            <a:normAutofit/>
          </a:bodyPr>
          <a:lstStyle/>
          <a:p>
            <a:pPr marL="457200" indent="-457200" eaLnBrk="1" fontAlgn="auto" hangingPunct="1">
              <a:spcAft>
                <a:spcPts val="0"/>
              </a:spcAft>
              <a:buFont typeface="Wingdings" charset="2"/>
              <a:buAutoNum type="arabicPlain"/>
              <a:defRPr/>
            </a:pPr>
            <a:r>
              <a:rPr lang="en-US" dirty="0" smtClean="0">
                <a:solidFill>
                  <a:schemeClr val="accent6"/>
                </a:solidFill>
                <a:ea typeface="+mn-ea"/>
                <a:cs typeface="Helvetica"/>
              </a:rPr>
              <a:t>Start with a round axially-symmetric </a:t>
            </a:r>
            <a:r>
              <a:rPr lang="en-US" i="1" dirty="0" smtClean="0">
                <a:solidFill>
                  <a:schemeClr val="accent6"/>
                </a:solidFill>
                <a:ea typeface="+mn-ea"/>
                <a:cs typeface="Helvetica"/>
              </a:rPr>
              <a:t>linear</a:t>
            </a:r>
            <a:r>
              <a:rPr lang="en-US" dirty="0" smtClean="0">
                <a:solidFill>
                  <a:schemeClr val="accent6"/>
                </a:solidFill>
                <a:ea typeface="+mn-ea"/>
                <a:cs typeface="Helvetica"/>
              </a:rPr>
              <a:t> lattice (FOFO) with the element of periodicity consisting of</a:t>
            </a:r>
          </a:p>
          <a:p>
            <a:pPr marL="274320" lvl="1" indent="274320" eaLnBrk="1" fontAlgn="auto" hangingPunct="1"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+mj-lt"/>
              <a:buAutoNum type="alphaLcPeriod"/>
              <a:defRPr/>
            </a:pPr>
            <a:r>
              <a:rPr lang="en-US" dirty="0" smtClean="0">
                <a:solidFill>
                  <a:schemeClr val="accent6"/>
                </a:solidFill>
                <a:ea typeface="+mn-ea"/>
                <a:cs typeface="Helvetica"/>
              </a:rPr>
              <a:t>Drift L</a:t>
            </a:r>
          </a:p>
          <a:p>
            <a:pPr marL="274320" lvl="1" indent="274320" eaLnBrk="1" fontAlgn="auto" hangingPunct="1"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+mj-lt"/>
              <a:buAutoNum type="alphaLcPeriod"/>
              <a:defRPr/>
            </a:pPr>
            <a:r>
              <a:rPr lang="en-US" dirty="0" smtClean="0">
                <a:solidFill>
                  <a:schemeClr val="accent6"/>
                </a:solidFill>
                <a:ea typeface="+mn-ea"/>
                <a:cs typeface="Helvetica"/>
              </a:rPr>
              <a:t>Axially-symmetric</a:t>
            </a:r>
          </a:p>
          <a:p>
            <a:pPr marL="274320" lvl="1" indent="274320" eaLnBrk="1" fontAlgn="auto" hangingPunct="1"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charset="0"/>
              <a:buNone/>
              <a:defRPr/>
            </a:pPr>
            <a:r>
              <a:rPr lang="en-US" dirty="0" smtClean="0">
                <a:solidFill>
                  <a:schemeClr val="accent6"/>
                </a:solidFill>
                <a:ea typeface="+mn-ea"/>
                <a:cs typeface="Helvetica"/>
              </a:rPr>
              <a:t>focusing block “T-insert”</a:t>
            </a:r>
          </a:p>
          <a:p>
            <a:pPr marL="274320" lvl="1" indent="274320" eaLnBrk="1" fontAlgn="auto" hangingPunct="1"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charset="0"/>
              <a:buNone/>
              <a:defRPr/>
            </a:pPr>
            <a:r>
              <a:rPr lang="en-US" dirty="0" smtClean="0">
                <a:solidFill>
                  <a:schemeClr val="accent6"/>
                </a:solidFill>
                <a:ea typeface="+mn-ea"/>
                <a:cs typeface="Helvetica"/>
              </a:rPr>
              <a:t>with phase advance </a:t>
            </a:r>
            <a:r>
              <a:rPr lang="en-US" dirty="0" err="1" smtClean="0">
                <a:solidFill>
                  <a:schemeClr val="accent6"/>
                </a:solidFill>
                <a:ea typeface="+mn-ea"/>
                <a:cs typeface="Helvetica"/>
              </a:rPr>
              <a:t>n×</a:t>
            </a:r>
            <a:r>
              <a:rPr lang="en-US" i="1" dirty="0" err="1" smtClean="0">
                <a:solidFill>
                  <a:schemeClr val="accent6"/>
                </a:solidFill>
                <a:latin typeface="Symbol" charset="2"/>
                <a:ea typeface="+mn-ea"/>
                <a:cs typeface="Symbol" charset="2"/>
              </a:rPr>
              <a:t>p</a:t>
            </a:r>
            <a:endParaRPr lang="en-US" i="1" dirty="0">
              <a:solidFill>
                <a:schemeClr val="accent6"/>
              </a:solidFill>
              <a:latin typeface="Symbol" charset="2"/>
              <a:ea typeface="+mn-ea"/>
              <a:cs typeface="Symbol" charset="2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1050" dirty="0" smtClean="0">
              <a:ea typeface="+mn-ea"/>
              <a:cs typeface="+mn-cs"/>
            </a:endParaRPr>
          </a:p>
          <a:p>
            <a:pPr marL="457200" indent="-457200" eaLnBrk="1" fontAlgn="auto" hangingPunct="1">
              <a:spcAft>
                <a:spcPts val="0"/>
              </a:spcAft>
              <a:buFont typeface="Wingdings" charset="2"/>
              <a:buAutoNum type="arabicPlain"/>
              <a:defRPr/>
            </a:pPr>
            <a:r>
              <a:rPr lang="en-US" dirty="0" smtClean="0">
                <a:ea typeface="+mn-ea"/>
                <a:cs typeface="+mn-cs"/>
              </a:rPr>
              <a:t>Add special nonlinear potential </a:t>
            </a:r>
            <a:r>
              <a:rPr lang="en-US" i="1" dirty="0" smtClean="0">
                <a:ea typeface="+mn-ea"/>
                <a:cs typeface="+mn-cs"/>
              </a:rPr>
              <a:t>V(</a:t>
            </a:r>
            <a:r>
              <a:rPr lang="en-US" i="1" dirty="0" err="1" smtClean="0">
                <a:ea typeface="+mn-ea"/>
                <a:cs typeface="+mn-cs"/>
              </a:rPr>
              <a:t>x,y,s</a:t>
            </a:r>
            <a:r>
              <a:rPr lang="en-US" i="1" dirty="0" smtClean="0">
                <a:ea typeface="+mn-ea"/>
                <a:cs typeface="+mn-cs"/>
              </a:rPr>
              <a:t>) </a:t>
            </a:r>
            <a:r>
              <a:rPr lang="en-US" dirty="0" smtClean="0">
                <a:ea typeface="+mn-ea"/>
                <a:cs typeface="+mn-cs"/>
              </a:rPr>
              <a:t>in the drift such that</a:t>
            </a:r>
          </a:p>
        </p:txBody>
      </p:sp>
      <p:pic>
        <p:nvPicPr>
          <p:cNvPr id="13" name="Picture 7" descr="Screen shot 2010-11-04 at 11.44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93" y="1806064"/>
            <a:ext cx="2943710" cy="1706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4029149"/>
              </p:ext>
            </p:extLst>
          </p:nvPr>
        </p:nvGraphicFramePr>
        <p:xfrm>
          <a:off x="5677072" y="3913040"/>
          <a:ext cx="3071813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" name="Equation" r:id="rId4" imgW="1625600" imgH="203200" progId="Equation.3">
                  <p:embed/>
                </p:oleObj>
              </mc:Choice>
              <mc:Fallback>
                <p:oleObj name="Equation" r:id="rId4" imgW="1625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7072" y="3913040"/>
                        <a:ext cx="3071813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4290866"/>
            <a:ext cx="8413633" cy="19722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980365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26252"/>
            <a:ext cx="8672513" cy="4987867"/>
          </a:xfrm>
        </p:spPr>
        <p:txBody>
          <a:bodyPr/>
          <a:lstStyle/>
          <a:p>
            <a:r>
              <a:rPr lang="en-US" sz="2200" dirty="0" err="1" smtClean="0"/>
              <a:t>D.Broemmelsiek</a:t>
            </a:r>
            <a:r>
              <a:rPr lang="en-US" sz="2200" dirty="0" smtClean="0"/>
              <a:t>, </a:t>
            </a:r>
            <a:r>
              <a:rPr lang="en-US" sz="2200" dirty="0" err="1" smtClean="0"/>
              <a:t>A.Burov</a:t>
            </a:r>
            <a:r>
              <a:rPr lang="en-US" sz="2200" dirty="0"/>
              <a:t>, </a:t>
            </a:r>
            <a:r>
              <a:rPr lang="en-US" sz="2200" dirty="0" err="1"/>
              <a:t>K.Carlson</a:t>
            </a:r>
            <a:r>
              <a:rPr lang="en-US" sz="2200" dirty="0"/>
              <a:t>, </a:t>
            </a:r>
            <a:r>
              <a:rPr lang="en-US" sz="2200" dirty="0" err="1"/>
              <a:t>A.Didenko</a:t>
            </a:r>
            <a:r>
              <a:rPr lang="en-US" sz="2200" dirty="0"/>
              <a:t>, </a:t>
            </a:r>
            <a:r>
              <a:rPr lang="en-US" sz="2200" dirty="0" err="1"/>
              <a:t>N.Eddy</a:t>
            </a:r>
            <a:r>
              <a:rPr lang="en-US" sz="2200" dirty="0"/>
              <a:t>, </a:t>
            </a:r>
            <a:r>
              <a:rPr lang="en-US" sz="2200" dirty="0" err="1"/>
              <a:t>V.Kashikhin</a:t>
            </a:r>
            <a:r>
              <a:rPr lang="en-US" sz="2200" dirty="0"/>
              <a:t>, </a:t>
            </a:r>
            <a:r>
              <a:rPr lang="en-US" sz="2200" dirty="0" err="1"/>
              <a:t>V.Lebedev</a:t>
            </a:r>
            <a:r>
              <a:rPr lang="en-US" sz="2200" dirty="0"/>
              <a:t>, </a:t>
            </a:r>
            <a:r>
              <a:rPr lang="en-US" sz="2200" dirty="0" err="1"/>
              <a:t>J.Leibfritz</a:t>
            </a:r>
            <a:r>
              <a:rPr lang="en-US" sz="2200" dirty="0"/>
              <a:t>, </a:t>
            </a:r>
            <a:r>
              <a:rPr lang="en-US" sz="2200" dirty="0" err="1" smtClean="0"/>
              <a:t>M.McGee</a:t>
            </a:r>
            <a:r>
              <a:rPr lang="en-US" sz="2200" dirty="0" smtClean="0"/>
              <a:t>, </a:t>
            </a:r>
            <a:r>
              <a:rPr lang="en-US" sz="2200" dirty="0" err="1" smtClean="0"/>
              <a:t>S.Nagaitsev</a:t>
            </a:r>
            <a:r>
              <a:rPr lang="en-US" sz="2200" dirty="0"/>
              <a:t>, </a:t>
            </a:r>
            <a:r>
              <a:rPr lang="en-US" sz="2200" dirty="0" err="1"/>
              <a:t>L.Nobrega</a:t>
            </a:r>
            <a:r>
              <a:rPr lang="en-US" sz="2200" dirty="0"/>
              <a:t>, </a:t>
            </a:r>
            <a:r>
              <a:rPr lang="en-US" sz="2200" dirty="0" err="1" smtClean="0"/>
              <a:t>H.Piekarz</a:t>
            </a:r>
            <a:r>
              <a:rPr lang="en-US" sz="2200" dirty="0" smtClean="0"/>
              <a:t>, </a:t>
            </a:r>
            <a:r>
              <a:rPr lang="en-US" sz="2200" dirty="0" err="1" smtClean="0"/>
              <a:t>E.Prebys</a:t>
            </a:r>
            <a:r>
              <a:rPr lang="en-US" sz="2200" dirty="0" smtClean="0"/>
              <a:t>, </a:t>
            </a:r>
            <a:r>
              <a:rPr lang="en-US" sz="2200" dirty="0" err="1" smtClean="0"/>
              <a:t>A.Romanov</a:t>
            </a:r>
            <a:r>
              <a:rPr lang="en-US" sz="2200" dirty="0" smtClean="0"/>
              <a:t>, </a:t>
            </a:r>
            <a:r>
              <a:rPr lang="en-US" sz="2200" dirty="0" err="1" smtClean="0"/>
              <a:t>G.Romanov</a:t>
            </a:r>
            <a:r>
              <a:rPr lang="en-US" sz="2200" dirty="0"/>
              <a:t>, </a:t>
            </a:r>
            <a:r>
              <a:rPr lang="en-US" sz="2200" dirty="0" err="1" smtClean="0"/>
              <a:t>V.Shiltsev</a:t>
            </a:r>
            <a:r>
              <a:rPr lang="en-US" sz="2200" dirty="0" smtClean="0"/>
              <a:t>, </a:t>
            </a:r>
            <a:r>
              <a:rPr lang="en-US" sz="2200" dirty="0" err="1" smtClean="0"/>
              <a:t>G.Stancari</a:t>
            </a:r>
            <a:r>
              <a:rPr lang="en-US" sz="2200" dirty="0" smtClean="0"/>
              <a:t>, </a:t>
            </a:r>
            <a:r>
              <a:rPr lang="en-US" sz="2200" dirty="0" err="1" smtClean="0"/>
              <a:t>J.Thangaraj</a:t>
            </a:r>
            <a:r>
              <a:rPr lang="en-US" sz="2200" dirty="0" smtClean="0"/>
              <a:t>, </a:t>
            </a:r>
            <a:r>
              <a:rPr lang="en-US" sz="2200" dirty="0" err="1" smtClean="0"/>
              <a:t>R.Thurman-Keup</a:t>
            </a:r>
            <a:r>
              <a:rPr lang="en-US" sz="2200" dirty="0" smtClean="0"/>
              <a:t>, </a:t>
            </a:r>
            <a:r>
              <a:rPr lang="en-US" sz="2200" dirty="0" err="1" smtClean="0"/>
              <a:t>A.Valishev</a:t>
            </a:r>
            <a:r>
              <a:rPr lang="en-US" sz="2200" dirty="0"/>
              <a:t>, </a:t>
            </a:r>
            <a:r>
              <a:rPr lang="en-US" sz="2200" dirty="0" err="1"/>
              <a:t>S.Wesseln</a:t>
            </a:r>
            <a:r>
              <a:rPr lang="en-US" sz="2200" dirty="0"/>
              <a:t>, </a:t>
            </a:r>
            <a:r>
              <a:rPr lang="en-US" sz="2200" dirty="0" err="1"/>
              <a:t>D.Wolff</a:t>
            </a:r>
            <a:r>
              <a:rPr lang="en-US" sz="2200" dirty="0"/>
              <a:t> (FNAL</a:t>
            </a:r>
            <a:r>
              <a:rPr lang="en-US" sz="2200" dirty="0" smtClean="0"/>
              <a:t>)</a:t>
            </a:r>
            <a:endParaRPr lang="en-US" sz="2200" dirty="0"/>
          </a:p>
          <a:p>
            <a:r>
              <a:rPr lang="en-US" sz="2200" dirty="0" err="1" smtClean="0"/>
              <a:t>S.Chattopadhyay</a:t>
            </a:r>
            <a:r>
              <a:rPr lang="en-US" sz="2200" dirty="0" smtClean="0"/>
              <a:t>, </a:t>
            </a:r>
            <a:r>
              <a:rPr lang="en-US" sz="2200" dirty="0" err="1" smtClean="0"/>
              <a:t>P.Piot</a:t>
            </a:r>
            <a:r>
              <a:rPr lang="en-US" sz="2200" dirty="0" smtClean="0"/>
              <a:t>, </a:t>
            </a:r>
            <a:r>
              <a:rPr lang="en-US" sz="2200" dirty="0" err="1" smtClean="0"/>
              <a:t>Y.M.Shin</a:t>
            </a:r>
            <a:r>
              <a:rPr lang="en-US" sz="2200" dirty="0" smtClean="0"/>
              <a:t> (NIU)</a:t>
            </a:r>
          </a:p>
          <a:p>
            <a:r>
              <a:rPr lang="en-US" sz="2200" dirty="0" err="1" smtClean="0"/>
              <a:t>D.Shatilov</a:t>
            </a:r>
            <a:r>
              <a:rPr lang="en-US" sz="2200" dirty="0" smtClean="0"/>
              <a:t> (</a:t>
            </a:r>
            <a:r>
              <a:rPr lang="en-US" sz="2200" dirty="0"/>
              <a:t>BINP</a:t>
            </a:r>
            <a:r>
              <a:rPr lang="en-US" sz="2200" dirty="0" smtClean="0"/>
              <a:t>)</a:t>
            </a:r>
            <a:endParaRPr lang="en-US" sz="2200" dirty="0"/>
          </a:p>
          <a:p>
            <a:r>
              <a:rPr lang="en-US" sz="2200" dirty="0" err="1" smtClean="0"/>
              <a:t>G.Kafka</a:t>
            </a:r>
            <a:r>
              <a:rPr lang="en-US" sz="2200" dirty="0" smtClean="0"/>
              <a:t> </a:t>
            </a:r>
            <a:r>
              <a:rPr lang="en-US" sz="2200" dirty="0"/>
              <a:t>(IIT)</a:t>
            </a:r>
          </a:p>
          <a:p>
            <a:r>
              <a:rPr lang="en-US" sz="2200" dirty="0" err="1" smtClean="0"/>
              <a:t>S.Danilov</a:t>
            </a:r>
            <a:r>
              <a:rPr lang="en-US" sz="2200" dirty="0" smtClean="0"/>
              <a:t> </a:t>
            </a:r>
            <a:r>
              <a:rPr lang="en-US" sz="2200" dirty="0"/>
              <a:t>(ORNL), </a:t>
            </a:r>
          </a:p>
          <a:p>
            <a:r>
              <a:rPr lang="en-US" sz="2200" dirty="0" err="1" smtClean="0"/>
              <a:t>S.Antipov</a:t>
            </a:r>
            <a:r>
              <a:rPr lang="en-US" sz="2200" dirty="0" smtClean="0"/>
              <a:t> </a:t>
            </a:r>
            <a:r>
              <a:rPr lang="en-US" sz="2200" dirty="0"/>
              <a:t>(U of Chicago)</a:t>
            </a:r>
          </a:p>
          <a:p>
            <a:r>
              <a:rPr lang="en-US" sz="2200" dirty="0" err="1" smtClean="0"/>
              <a:t>J.Cary</a:t>
            </a:r>
            <a:r>
              <a:rPr lang="en-US" sz="2200" dirty="0" smtClean="0"/>
              <a:t> </a:t>
            </a:r>
            <a:r>
              <a:rPr lang="en-US" sz="2200" dirty="0"/>
              <a:t>(Tech-X)</a:t>
            </a:r>
          </a:p>
          <a:p>
            <a:r>
              <a:rPr lang="en-US" sz="2200" dirty="0" err="1" smtClean="0"/>
              <a:t>D.Bruhwiler</a:t>
            </a:r>
            <a:r>
              <a:rPr lang="en-US" sz="2200" dirty="0"/>
              <a:t>, </a:t>
            </a:r>
            <a:r>
              <a:rPr lang="en-US" sz="2200" dirty="0" err="1" smtClean="0"/>
              <a:t>N.Cook</a:t>
            </a:r>
            <a:r>
              <a:rPr lang="en-US" sz="2200" dirty="0" smtClean="0"/>
              <a:t>, </a:t>
            </a:r>
            <a:r>
              <a:rPr lang="en-US" sz="2200" dirty="0" err="1" smtClean="0"/>
              <a:t>S.Webb</a:t>
            </a:r>
            <a:r>
              <a:rPr lang="en-US" sz="2200" dirty="0" smtClean="0"/>
              <a:t> </a:t>
            </a:r>
            <a:r>
              <a:rPr lang="en-US" sz="2200" dirty="0"/>
              <a:t>(</a:t>
            </a:r>
            <a:r>
              <a:rPr lang="en-US" sz="2200" dirty="0" err="1"/>
              <a:t>RadiaSoft</a:t>
            </a:r>
            <a:r>
              <a:rPr lang="en-US" sz="2200" dirty="0"/>
              <a:t>)</a:t>
            </a:r>
          </a:p>
          <a:p>
            <a:r>
              <a:rPr lang="en-US" sz="2200" dirty="0" err="1"/>
              <a:t>F.O’Shea</a:t>
            </a:r>
            <a:r>
              <a:rPr lang="en-US" sz="2200" dirty="0"/>
              <a:t>, </a:t>
            </a:r>
            <a:r>
              <a:rPr lang="en-US" sz="2200" dirty="0" err="1"/>
              <a:t>A.Murokh</a:t>
            </a:r>
            <a:r>
              <a:rPr lang="en-US" sz="2200" dirty="0"/>
              <a:t> (</a:t>
            </a:r>
            <a:r>
              <a:rPr lang="en-US" sz="2200" dirty="0" err="1"/>
              <a:t>RadiaBeam</a:t>
            </a:r>
            <a:r>
              <a:rPr lang="en-US" sz="2200" dirty="0" smtClean="0"/>
              <a:t>)</a:t>
            </a:r>
          </a:p>
          <a:p>
            <a:r>
              <a:rPr lang="en-US" sz="2200" dirty="0" err="1" smtClean="0"/>
              <a:t>R.Kishek</a:t>
            </a:r>
            <a:r>
              <a:rPr lang="en-US" sz="2200" dirty="0" smtClean="0"/>
              <a:t>, </a:t>
            </a:r>
            <a:r>
              <a:rPr lang="en-US" sz="2200" dirty="0" err="1" smtClean="0"/>
              <a:t>K.Ruisard</a:t>
            </a:r>
            <a:r>
              <a:rPr lang="en-US" sz="2200" dirty="0" smtClean="0"/>
              <a:t> (UMD)</a:t>
            </a: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97508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 Optics – 2NL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5" y="1371600"/>
            <a:ext cx="84137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 rot="1800000">
            <a:off x="6810375" y="2043113"/>
            <a:ext cx="954088" cy="3683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NL1</a:t>
            </a:r>
          </a:p>
        </p:txBody>
      </p:sp>
      <p:sp>
        <p:nvSpPr>
          <p:cNvPr id="12" name="Rectangle 11"/>
          <p:cNvSpPr/>
          <p:nvPr/>
        </p:nvSpPr>
        <p:spPr>
          <a:xfrm rot="1799394">
            <a:off x="1470091" y="5011738"/>
            <a:ext cx="636587" cy="368300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smtClean="0"/>
              <a:t>RF</a:t>
            </a:r>
            <a:endParaRPr lang="en-US" sz="20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103084" y="1535243"/>
            <a:ext cx="851254" cy="4466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804145">
            <a:off x="7275148" y="1256107"/>
            <a:ext cx="820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1.8m</a:t>
            </a:r>
            <a:endParaRPr lang="en-US" dirty="0"/>
          </a:p>
        </p:txBody>
      </p:sp>
      <p:sp>
        <p:nvSpPr>
          <p:cNvPr id="16" name="Curved Up Arrow 15"/>
          <p:cNvSpPr/>
          <p:nvPr/>
        </p:nvSpPr>
        <p:spPr>
          <a:xfrm rot="18681662">
            <a:off x="5564649" y="3493465"/>
            <a:ext cx="3247779" cy="1123781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rot="19800000">
            <a:off x="1323975" y="2043113"/>
            <a:ext cx="954088" cy="3683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NL2</a:t>
            </a:r>
          </a:p>
        </p:txBody>
      </p:sp>
      <p:sp>
        <p:nvSpPr>
          <p:cNvPr id="20" name="Curved Up Arrow 19"/>
          <p:cNvSpPr/>
          <p:nvPr/>
        </p:nvSpPr>
        <p:spPr>
          <a:xfrm rot="14012106" flipV="1">
            <a:off x="173930" y="3535342"/>
            <a:ext cx="3247779" cy="1162786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830943" y="4416722"/>
            <a:ext cx="3349195" cy="92114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T-Insert</a:t>
            </a:r>
            <a:endParaRPr lang="en-US" dirty="0"/>
          </a:p>
        </p:txBody>
      </p:sp>
      <p:sp>
        <p:nvSpPr>
          <p:cNvPr id="22" name="Curved Down Arrow 21"/>
          <p:cNvSpPr/>
          <p:nvPr/>
        </p:nvSpPr>
        <p:spPr>
          <a:xfrm>
            <a:off x="2414211" y="1829262"/>
            <a:ext cx="4368000" cy="459646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530610" y="1704119"/>
            <a:ext cx="1925788" cy="92114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T-Insert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06912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Helvetica" charset="0"/>
                <a:cs typeface="Helvetica" charset="0"/>
              </a:rPr>
              <a:t>Quasi-Integrable System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72513" cy="51927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Helvetica"/>
              </a:rPr>
              <a:t>Build </a:t>
            </a:r>
            <a:r>
              <a:rPr lang="en-US" i="1" dirty="0" smtClean="0">
                <a:cs typeface="Helvetica"/>
              </a:rPr>
              <a:t>V</a:t>
            </a:r>
            <a:r>
              <a:rPr lang="en-US" dirty="0" smtClean="0">
                <a:cs typeface="Helvetica"/>
              </a:rPr>
              <a:t> with </a:t>
            </a:r>
            <a:r>
              <a:rPr lang="en-US" dirty="0" err="1" smtClean="0">
                <a:cs typeface="Helvetica"/>
              </a:rPr>
              <a:t>Octupoles</a:t>
            </a:r>
            <a:endParaRPr lang="en-US" dirty="0">
              <a:cs typeface="Helvetica"/>
            </a:endParaRPr>
          </a:p>
          <a:p>
            <a:pPr marL="457200" indent="-457200" eaLnBrk="1" hangingPunct="1">
              <a:buFont typeface="Wingdings" charset="2"/>
              <a:buAutoNum type="arabicPlain" startAt="3"/>
              <a:defRPr/>
            </a:pPr>
            <a:endParaRPr lang="en-US" dirty="0" smtClean="0">
              <a:cs typeface="Helvetica"/>
            </a:endParaRPr>
          </a:p>
          <a:p>
            <a:pPr marL="457200" indent="-457200" eaLnBrk="1" hangingPunct="1">
              <a:buFont typeface="Wingdings" charset="2"/>
              <a:buAutoNum type="arabicPlain" startAt="3"/>
              <a:defRPr/>
            </a:pPr>
            <a:endParaRPr lang="en-US" dirty="0">
              <a:cs typeface="Helvetica"/>
            </a:endParaRPr>
          </a:p>
          <a:p>
            <a:pPr marL="457200" indent="-457200" eaLnBrk="1" hangingPunct="1">
              <a:buFont typeface="Wingdings" charset="2"/>
              <a:buAutoNum type="arabicPlain" startAt="3"/>
              <a:defRPr/>
            </a:pPr>
            <a:endParaRPr lang="en-US" dirty="0" smtClean="0">
              <a:cs typeface="Helvetica"/>
            </a:endParaRPr>
          </a:p>
          <a:p>
            <a:pPr marL="457200" indent="-457200" eaLnBrk="1" hangingPunct="1">
              <a:buFont typeface="Wingdings" charset="2"/>
              <a:buAutoNum type="arabicPlain" startAt="3"/>
              <a:defRPr/>
            </a:pPr>
            <a:endParaRPr lang="en-US" dirty="0">
              <a:cs typeface="Helvetica"/>
            </a:endParaRPr>
          </a:p>
          <a:p>
            <a:pPr marL="457200" indent="-457200" eaLnBrk="1" hangingPunct="1">
              <a:buFont typeface="Wingdings" charset="2"/>
              <a:buAutoNum type="arabicPlain" startAt="3"/>
              <a:defRPr/>
            </a:pPr>
            <a:endParaRPr lang="en-US" dirty="0" smtClean="0">
              <a:cs typeface="Helvetica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>
              <a:cs typeface="Helvetica"/>
            </a:endParaRPr>
          </a:p>
          <a:p>
            <a:pPr eaLnBrk="1" hangingPunct="1">
              <a:defRPr/>
            </a:pPr>
            <a:endParaRPr lang="en-US" dirty="0" smtClean="0">
              <a:cs typeface="Helvetica"/>
            </a:endParaRPr>
          </a:p>
          <a:p>
            <a:pPr eaLnBrk="1" hangingPunct="1">
              <a:defRPr/>
            </a:pPr>
            <a:endParaRPr lang="en-US" dirty="0">
              <a:cs typeface="Helvetica"/>
            </a:endParaRPr>
          </a:p>
          <a:p>
            <a:pPr eaLnBrk="1" hangingPunct="1">
              <a:defRPr/>
            </a:pPr>
            <a:endParaRPr lang="en-US" dirty="0" smtClean="0">
              <a:cs typeface="Helvetica"/>
            </a:endParaRPr>
          </a:p>
          <a:p>
            <a:pPr eaLnBrk="1" hangingPunct="1">
              <a:defRPr/>
            </a:pPr>
            <a:r>
              <a:rPr lang="en-US" dirty="0" smtClean="0">
                <a:cs typeface="Helvetica"/>
              </a:rPr>
              <a:t>Only one integral of motion – </a:t>
            </a:r>
            <a:r>
              <a:rPr lang="en-US" i="1" dirty="0" smtClean="0">
                <a:cs typeface="Helvetica"/>
              </a:rPr>
              <a:t>H</a:t>
            </a:r>
          </a:p>
          <a:p>
            <a:pPr eaLnBrk="1" hangingPunct="1">
              <a:defRPr/>
            </a:pPr>
            <a:r>
              <a:rPr lang="en-US" dirty="0" smtClean="0">
                <a:cs typeface="Helvetica"/>
              </a:rPr>
              <a:t>Tune spread limited to ~12% of </a:t>
            </a:r>
            <a:r>
              <a:rPr lang="en-US" i="1" dirty="0" smtClean="0">
                <a:cs typeface="Helvetica"/>
              </a:rPr>
              <a:t>Q</a:t>
            </a:r>
            <a:r>
              <a:rPr lang="en-US" i="1" baseline="-25000" dirty="0" smtClean="0">
                <a:cs typeface="Helvetica"/>
              </a:rPr>
              <a:t>0</a:t>
            </a:r>
          </a:p>
        </p:txBody>
      </p:sp>
      <p:sp>
        <p:nvSpPr>
          <p:cNvPr id="29699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154D81"/>
                </a:solidFill>
                <a:latin typeface="Helvetica" charset="0"/>
              </a:rPr>
              <a:t>A. Valishev | IOTA - PASI-2015</a:t>
            </a:r>
            <a:endParaRPr lang="en-US" sz="900">
              <a:solidFill>
                <a:srgbClr val="154D81"/>
              </a:solidFill>
              <a:latin typeface="Helvetica" charset="0"/>
            </a:endParaRPr>
          </a:p>
        </p:txBody>
      </p:sp>
      <p:sp>
        <p:nvSpPr>
          <p:cNvPr id="2970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4FDBE1F-21B6-9745-BE82-043CB8D78A6F}" type="slidenum">
              <a:rPr lang="en-US" sz="1200">
                <a:solidFill>
                  <a:srgbClr val="045C75"/>
                </a:solidFill>
                <a:latin typeface="Constantia" charset="0"/>
              </a:rPr>
              <a:pPr eaLnBrk="1" hangingPunct="1"/>
              <a:t>21</a:t>
            </a:fld>
            <a:endParaRPr lang="en-US" sz="1200">
              <a:solidFill>
                <a:srgbClr val="045C75"/>
              </a:solidFill>
              <a:latin typeface="Constantia" charset="0"/>
            </a:endParaRPr>
          </a:p>
        </p:txBody>
      </p:sp>
      <p:graphicFrame>
        <p:nvGraphicFramePr>
          <p:cNvPr id="29701" name="Object 2"/>
          <p:cNvGraphicFramePr>
            <a:graphicFrameLocks noChangeAspect="1"/>
          </p:cNvGraphicFramePr>
          <p:nvPr/>
        </p:nvGraphicFramePr>
        <p:xfrm>
          <a:off x="609600" y="2057400"/>
          <a:ext cx="3857625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89" name="Equation" r:id="rId3" imgW="2336800" imgH="482600" progId="Equation.3">
                  <p:embed/>
                </p:oleObj>
              </mc:Choice>
              <mc:Fallback>
                <p:oleObj name="Equation" r:id="rId3" imgW="23368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057400"/>
                        <a:ext cx="3857625" cy="801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2" name="Object 4"/>
          <p:cNvGraphicFramePr>
            <a:graphicFrameLocks noChangeAspect="1"/>
          </p:cNvGraphicFramePr>
          <p:nvPr/>
        </p:nvGraphicFramePr>
        <p:xfrm>
          <a:off x="609600" y="4419600"/>
          <a:ext cx="576262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90" name="Equation" r:id="rId5" imgW="3110834" imgH="393539" progId="Equation.3">
                  <p:embed/>
                </p:oleObj>
              </mc:Choice>
              <mc:Fallback>
                <p:oleObj name="Equation" r:id="rId5" imgW="3110834" imgH="39353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419600"/>
                        <a:ext cx="576262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3" name="Object 3"/>
          <p:cNvGraphicFramePr>
            <a:graphicFrameLocks noChangeAspect="1"/>
          </p:cNvGraphicFramePr>
          <p:nvPr/>
        </p:nvGraphicFramePr>
        <p:xfrm>
          <a:off x="609600" y="2971800"/>
          <a:ext cx="3000375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91" name="Equation" r:id="rId7" imgW="1625600" imgH="482600" progId="Equation.3">
                  <p:embed/>
                </p:oleObj>
              </mc:Choice>
              <mc:Fallback>
                <p:oleObj name="Equation" r:id="rId7" imgW="16256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971800"/>
                        <a:ext cx="3000375" cy="893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04" name="Picture 5" descr="Screen Shot 2014-07-11 at 3.38.00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1295400"/>
            <a:ext cx="439261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809773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dirty="0">
                <a:latin typeface="Helvetica" charset="0"/>
                <a:cs typeface="Helvetica" charset="0"/>
              </a:rPr>
              <a:t>Quasi-</a:t>
            </a:r>
            <a:r>
              <a:rPr lang="en-US" sz="3200" dirty="0" err="1">
                <a:latin typeface="Helvetica" charset="0"/>
                <a:cs typeface="Helvetica" charset="0"/>
              </a:rPr>
              <a:t>Integrable</a:t>
            </a:r>
            <a:r>
              <a:rPr lang="en-US" sz="3200" dirty="0">
                <a:latin typeface="Helvetica" charset="0"/>
                <a:cs typeface="Helvetica" charset="0"/>
              </a:rPr>
              <a:t> System with </a:t>
            </a:r>
            <a:r>
              <a:rPr lang="en-US" sz="3200" dirty="0" err="1">
                <a:latin typeface="Helvetica" charset="0"/>
                <a:cs typeface="Helvetica" charset="0"/>
              </a:rPr>
              <a:t>Octupoles</a:t>
            </a:r>
            <a:endParaRPr lang="en-US" sz="3200" dirty="0">
              <a:latin typeface="Helvetica" charset="0"/>
              <a:cs typeface="Helvetica" charset="0"/>
            </a:endParaRP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72513" cy="5192713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Helvetica"/>
            </a:endParaRPr>
          </a:p>
          <a:p>
            <a:pPr eaLnBrk="1" hangingPunct="1">
              <a:defRPr/>
            </a:pPr>
            <a:endParaRPr lang="en-US" dirty="0">
              <a:cs typeface="Helvetica"/>
            </a:endParaRPr>
          </a:p>
          <a:p>
            <a:pPr eaLnBrk="1" hangingPunct="1">
              <a:defRPr/>
            </a:pPr>
            <a:endParaRPr lang="en-US" dirty="0" smtClean="0">
              <a:cs typeface="Helvetica"/>
            </a:endParaRPr>
          </a:p>
          <a:p>
            <a:pPr eaLnBrk="1" hangingPunct="1">
              <a:defRPr/>
            </a:pPr>
            <a:endParaRPr lang="en-US" dirty="0">
              <a:cs typeface="Helvetica"/>
            </a:endParaRPr>
          </a:p>
          <a:p>
            <a:pPr eaLnBrk="1" hangingPunct="1">
              <a:defRPr/>
            </a:pPr>
            <a:endParaRPr lang="en-US" dirty="0" smtClean="0">
              <a:cs typeface="Helvetica"/>
            </a:endParaRPr>
          </a:p>
          <a:p>
            <a:pPr eaLnBrk="1" hangingPunct="1">
              <a:defRPr/>
            </a:pPr>
            <a:endParaRPr lang="en-US" dirty="0">
              <a:cs typeface="Helvetica"/>
            </a:endParaRPr>
          </a:p>
          <a:p>
            <a:pPr eaLnBrk="1" hangingPunct="1">
              <a:defRPr/>
            </a:pPr>
            <a:endParaRPr lang="en-US" dirty="0" smtClean="0">
              <a:cs typeface="Helvetica"/>
            </a:endParaRPr>
          </a:p>
          <a:p>
            <a:pPr eaLnBrk="1" hangingPunct="1">
              <a:defRPr/>
            </a:pPr>
            <a:endParaRPr lang="en-US" dirty="0">
              <a:cs typeface="Helvetica"/>
            </a:endParaRPr>
          </a:p>
          <a:p>
            <a:pPr eaLnBrk="1" hangingPunct="1">
              <a:defRPr/>
            </a:pPr>
            <a:endParaRPr lang="en-US" dirty="0" smtClean="0">
              <a:cs typeface="Helvetica"/>
            </a:endParaRPr>
          </a:p>
          <a:p>
            <a:pPr eaLnBrk="1" hangingPunct="1">
              <a:defRPr/>
            </a:pPr>
            <a:endParaRPr lang="en-US" dirty="0">
              <a:cs typeface="Helvetica"/>
            </a:endParaRPr>
          </a:p>
          <a:p>
            <a:pPr eaLnBrk="1" hangingPunct="1">
              <a:defRPr/>
            </a:pPr>
            <a:r>
              <a:rPr lang="en-US" dirty="0" smtClean="0">
                <a:cs typeface="Helvetica"/>
              </a:rPr>
              <a:t>While dynamic aperture is limited, the attainable tune spread is large ~0.03 – compare to 0.001 created by LHC </a:t>
            </a:r>
            <a:r>
              <a:rPr lang="en-US" dirty="0" err="1" smtClean="0">
                <a:cs typeface="Helvetica"/>
              </a:rPr>
              <a:t>octupoles</a:t>
            </a:r>
            <a:endParaRPr lang="en-US" dirty="0">
              <a:cs typeface="Helvetica"/>
            </a:endParaRPr>
          </a:p>
          <a:p>
            <a:pPr marL="457200" indent="-457200" eaLnBrk="1" hangingPunct="1">
              <a:buFont typeface="Wingdings" charset="2"/>
              <a:buAutoNum type="arabicPlain" startAt="3"/>
              <a:defRPr/>
            </a:pPr>
            <a:endParaRPr lang="en-US" dirty="0" smtClean="0">
              <a:cs typeface="Helvetica"/>
            </a:endParaRPr>
          </a:p>
          <a:p>
            <a:pPr marL="457200" indent="-457200" eaLnBrk="1" hangingPunct="1">
              <a:buFont typeface="Wingdings" charset="2"/>
              <a:buAutoNum type="arabicPlain" startAt="3"/>
              <a:defRPr/>
            </a:pPr>
            <a:endParaRPr lang="en-US" dirty="0">
              <a:cs typeface="Helvetica"/>
            </a:endParaRPr>
          </a:p>
          <a:p>
            <a:pPr marL="457200" indent="-457200" eaLnBrk="1" hangingPunct="1">
              <a:buFont typeface="Wingdings" charset="2"/>
              <a:buAutoNum type="arabicPlain" startAt="3"/>
              <a:defRPr/>
            </a:pPr>
            <a:endParaRPr lang="en-US" dirty="0" smtClean="0">
              <a:cs typeface="Helvetica"/>
            </a:endParaRPr>
          </a:p>
          <a:p>
            <a:pPr marL="457200" indent="-457200" eaLnBrk="1" hangingPunct="1">
              <a:buFont typeface="Wingdings" charset="2"/>
              <a:buAutoNum type="arabicPlain" startAt="3"/>
              <a:defRPr/>
            </a:pPr>
            <a:endParaRPr lang="en-US" dirty="0">
              <a:cs typeface="Helvetica"/>
            </a:endParaRPr>
          </a:p>
          <a:p>
            <a:pPr marL="457200" indent="-457200" eaLnBrk="1" hangingPunct="1">
              <a:buFont typeface="Wingdings" charset="2"/>
              <a:buAutoNum type="arabicPlain" startAt="3"/>
              <a:defRPr/>
            </a:pPr>
            <a:endParaRPr lang="en-US" dirty="0" smtClean="0">
              <a:cs typeface="Helvetica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>
              <a:cs typeface="Helvetica"/>
            </a:endParaRPr>
          </a:p>
          <a:p>
            <a:pPr eaLnBrk="1" hangingPunct="1">
              <a:defRPr/>
            </a:pPr>
            <a:endParaRPr lang="en-US" dirty="0" smtClean="0">
              <a:cs typeface="Helvetica"/>
            </a:endParaRPr>
          </a:p>
          <a:p>
            <a:pPr eaLnBrk="1" hangingPunct="1">
              <a:defRPr/>
            </a:pPr>
            <a:endParaRPr lang="en-US" dirty="0">
              <a:cs typeface="Helvetica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 smtClean="0">
              <a:cs typeface="Helvetica"/>
            </a:endParaRPr>
          </a:p>
        </p:txBody>
      </p:sp>
      <p:sp>
        <p:nvSpPr>
          <p:cNvPr id="30723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154D81"/>
                </a:solidFill>
                <a:latin typeface="Helvetica" charset="0"/>
              </a:rPr>
              <a:t>A. Valishev | IOTA - PASI-2015</a:t>
            </a:r>
            <a:endParaRPr lang="en-US" sz="900">
              <a:solidFill>
                <a:srgbClr val="154D81"/>
              </a:solidFill>
              <a:latin typeface="Helvetica" charset="0"/>
            </a:endParaRPr>
          </a:p>
        </p:txBody>
      </p:sp>
      <p:sp>
        <p:nvSpPr>
          <p:cNvPr id="3072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00E07A-68DB-3841-B5C1-73EBC226CFFD}" type="slidenum">
              <a:rPr lang="en-US" sz="1200">
                <a:solidFill>
                  <a:srgbClr val="045C75"/>
                </a:solidFill>
                <a:latin typeface="Constantia" charset="0"/>
              </a:rPr>
              <a:pPr eaLnBrk="1" hangingPunct="1"/>
              <a:t>22</a:t>
            </a:fld>
            <a:endParaRPr lang="en-US" sz="1200">
              <a:solidFill>
                <a:srgbClr val="045C75"/>
              </a:solidFill>
              <a:latin typeface="Constantia" charset="0"/>
            </a:endParaRPr>
          </a:p>
        </p:txBody>
      </p:sp>
      <p:pic>
        <p:nvPicPr>
          <p:cNvPr id="30725" name="Picture 1" descr="iota66_1IO_thicko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4279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3" descr="iota66_1IO_thickoct_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47800"/>
            <a:ext cx="400208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Box 11"/>
          <p:cNvSpPr txBox="1">
            <a:spLocks noChangeArrowheads="1"/>
          </p:cNvSpPr>
          <p:nvPr/>
        </p:nvSpPr>
        <p:spPr bwMode="auto">
          <a:xfrm>
            <a:off x="8594725" y="4419600"/>
            <a:ext cx="54927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/>
              <a:t>A</a:t>
            </a:r>
            <a:r>
              <a:rPr lang="en-US" i="1" baseline="-25000"/>
              <a:t>x</a:t>
            </a:r>
          </a:p>
        </p:txBody>
      </p:sp>
      <p:sp>
        <p:nvSpPr>
          <p:cNvPr id="30728" name="TextBox 12"/>
          <p:cNvSpPr txBox="1">
            <a:spLocks noChangeArrowheads="1"/>
          </p:cNvSpPr>
          <p:nvPr/>
        </p:nvSpPr>
        <p:spPr bwMode="auto">
          <a:xfrm>
            <a:off x="4572000" y="1828800"/>
            <a:ext cx="54927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/>
              <a:t>A</a:t>
            </a:r>
            <a:r>
              <a:rPr lang="en-US" i="1" baseline="-25000"/>
              <a:t>y</a:t>
            </a:r>
          </a:p>
        </p:txBody>
      </p:sp>
      <p:sp>
        <p:nvSpPr>
          <p:cNvPr id="30729" name="TextBox 13"/>
          <p:cNvSpPr txBox="1">
            <a:spLocks noChangeArrowheads="1"/>
          </p:cNvSpPr>
          <p:nvPr/>
        </p:nvSpPr>
        <p:spPr bwMode="auto">
          <a:xfrm>
            <a:off x="4114800" y="4572000"/>
            <a:ext cx="5842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/>
              <a:t>Q</a:t>
            </a:r>
            <a:r>
              <a:rPr lang="en-US" i="1" baseline="-25000"/>
              <a:t>x</a:t>
            </a:r>
          </a:p>
        </p:txBody>
      </p:sp>
      <p:sp>
        <p:nvSpPr>
          <p:cNvPr id="30730" name="TextBox 14"/>
          <p:cNvSpPr txBox="1">
            <a:spLocks noChangeArrowheads="1"/>
          </p:cNvSpPr>
          <p:nvPr/>
        </p:nvSpPr>
        <p:spPr bwMode="auto">
          <a:xfrm>
            <a:off x="76200" y="1752600"/>
            <a:ext cx="5159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/>
              <a:t>Q</a:t>
            </a:r>
            <a:r>
              <a:rPr lang="en-US" sz="2000" i="1" baseline="-25000"/>
              <a:t>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133201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dirty="0">
                <a:latin typeface="Helvetica" charset="0"/>
              </a:rPr>
              <a:t>Single Particle Dynamics in </a:t>
            </a:r>
            <a:r>
              <a:rPr lang="en-US" sz="2800" dirty="0" err="1">
                <a:latin typeface="Helvetica" charset="0"/>
              </a:rPr>
              <a:t>Integrable</a:t>
            </a:r>
            <a:r>
              <a:rPr lang="en-US" sz="2800" dirty="0">
                <a:latin typeface="Helvetica" charset="0"/>
              </a:rPr>
              <a:t> Optics</a:t>
            </a:r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Helvetica" charset="0"/>
            </a:endParaRPr>
          </a:p>
          <a:p>
            <a:pPr eaLnBrk="1" hangingPunct="1"/>
            <a:endParaRPr lang="en-US">
              <a:latin typeface="Helvetica" charset="0"/>
            </a:endParaRPr>
          </a:p>
          <a:p>
            <a:pPr eaLnBrk="1" hangingPunct="1"/>
            <a:endParaRPr lang="en-US">
              <a:latin typeface="Helvetica" charset="0"/>
            </a:endParaRPr>
          </a:p>
          <a:p>
            <a:pPr eaLnBrk="1" hangingPunct="1"/>
            <a:endParaRPr lang="en-US">
              <a:latin typeface="Helvetica" charset="0"/>
            </a:endParaRPr>
          </a:p>
          <a:p>
            <a:pPr eaLnBrk="1" hangingPunct="1"/>
            <a:endParaRPr lang="en-US">
              <a:latin typeface="Helvetica" charset="0"/>
            </a:endParaRPr>
          </a:p>
          <a:p>
            <a:pPr eaLnBrk="1" hangingPunct="1"/>
            <a:endParaRPr lang="en-US">
              <a:latin typeface="Helvetica" charset="0"/>
            </a:endParaRPr>
          </a:p>
          <a:p>
            <a:pPr eaLnBrk="1" hangingPunct="1"/>
            <a:endParaRPr lang="en-US">
              <a:latin typeface="Helvetica" charset="0"/>
            </a:endParaRPr>
          </a:p>
          <a:p>
            <a:pPr eaLnBrk="1" hangingPunct="1"/>
            <a:endParaRPr lang="en-US">
              <a:latin typeface="Helvetica" charset="0"/>
            </a:endParaRPr>
          </a:p>
          <a:p>
            <a:pPr eaLnBrk="1" hangingPunct="1"/>
            <a:endParaRPr lang="en-US">
              <a:latin typeface="Helvetica" charset="0"/>
            </a:endParaRPr>
          </a:p>
          <a:p>
            <a:pPr eaLnBrk="1" hangingPunct="1"/>
            <a:endParaRPr lang="en-US">
              <a:latin typeface="Helvetica" charset="0"/>
            </a:endParaRPr>
          </a:p>
        </p:txBody>
      </p:sp>
      <p:sp>
        <p:nvSpPr>
          <p:cNvPr id="35843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154D81"/>
                </a:solidFill>
                <a:latin typeface="Helvetica" charset="0"/>
              </a:rPr>
              <a:t>A. Valishev | IOTA - PASI-2015</a:t>
            </a:r>
            <a:endParaRPr lang="en-US" sz="900">
              <a:solidFill>
                <a:srgbClr val="154D81"/>
              </a:solidFill>
              <a:latin typeface="Helvetica" charset="0"/>
            </a:endParaRPr>
          </a:p>
        </p:txBody>
      </p:sp>
      <p:sp>
        <p:nvSpPr>
          <p:cNvPr id="3584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2972C30-D9AE-FE44-B04C-33A7D4153A8C}" type="slidenum">
              <a:rPr lang="en-US" sz="900">
                <a:solidFill>
                  <a:srgbClr val="154D81"/>
                </a:solidFill>
                <a:latin typeface="Helvetica" charset="0"/>
              </a:rPr>
              <a:pPr eaLnBrk="1" hangingPunct="1"/>
              <a:t>23</a:t>
            </a:fld>
            <a:endParaRPr lang="en-US" sz="900">
              <a:solidFill>
                <a:srgbClr val="154D81"/>
              </a:solidFill>
              <a:latin typeface="Helvetica" charset="0"/>
            </a:endParaRPr>
          </a:p>
        </p:txBody>
      </p:sp>
      <p:pic>
        <p:nvPicPr>
          <p:cNvPr id="3584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26720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10" descr="fig_2as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4081463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76800" y="4876800"/>
            <a:ext cx="2843213" cy="369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/>
              <a:t>Integer resonance </a:t>
            </a:r>
            <a:r>
              <a:rPr lang="en-US" sz="1800" i="1" dirty="0" err="1"/>
              <a:t>Q</a:t>
            </a:r>
            <a:r>
              <a:rPr lang="en-US" sz="1800" i="1" baseline="-25000" dirty="0" err="1"/>
              <a:t>y</a:t>
            </a:r>
            <a:r>
              <a:rPr lang="en-US" sz="1800" i="1" baseline="-25000" dirty="0"/>
              <a:t> </a:t>
            </a:r>
            <a:r>
              <a:rPr lang="en-US" sz="1800" dirty="0"/>
              <a:t>= </a:t>
            </a:r>
            <a:r>
              <a:rPr lang="en-US" sz="1800" i="1" dirty="0"/>
              <a:t>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791200" y="4343400"/>
            <a:ext cx="3810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49" name="TextBox 9"/>
          <p:cNvSpPr txBox="1">
            <a:spLocks noChangeArrowheads="1"/>
          </p:cNvSpPr>
          <p:nvPr/>
        </p:nvSpPr>
        <p:spPr bwMode="auto">
          <a:xfrm>
            <a:off x="4038600" y="4343400"/>
            <a:ext cx="5842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/>
              <a:t>Q</a:t>
            </a:r>
            <a:r>
              <a:rPr lang="en-US" i="1" baseline="-25000"/>
              <a:t>x</a:t>
            </a:r>
          </a:p>
        </p:txBody>
      </p:sp>
      <p:sp>
        <p:nvSpPr>
          <p:cNvPr id="35850" name="TextBox 10"/>
          <p:cNvSpPr txBox="1">
            <a:spLocks noChangeArrowheads="1"/>
          </p:cNvSpPr>
          <p:nvPr/>
        </p:nvSpPr>
        <p:spPr bwMode="auto">
          <a:xfrm>
            <a:off x="0" y="1447800"/>
            <a:ext cx="5159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/>
              <a:t>Q</a:t>
            </a:r>
            <a:r>
              <a:rPr lang="en-US" sz="2000" i="1" baseline="-25000"/>
              <a:t>y</a:t>
            </a:r>
          </a:p>
        </p:txBody>
      </p:sp>
      <p:sp>
        <p:nvSpPr>
          <p:cNvPr id="35851" name="TextBox 11"/>
          <p:cNvSpPr txBox="1">
            <a:spLocks noChangeArrowheads="1"/>
          </p:cNvSpPr>
          <p:nvPr/>
        </p:nvSpPr>
        <p:spPr bwMode="auto">
          <a:xfrm>
            <a:off x="8610600" y="4267200"/>
            <a:ext cx="5334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/>
              <a:t>A</a:t>
            </a:r>
            <a:r>
              <a:rPr lang="en-US" i="1" baseline="-25000"/>
              <a:t>x</a:t>
            </a:r>
          </a:p>
        </p:txBody>
      </p:sp>
      <p:sp>
        <p:nvSpPr>
          <p:cNvPr id="35852" name="TextBox 12"/>
          <p:cNvSpPr txBox="1">
            <a:spLocks noChangeArrowheads="1"/>
          </p:cNvSpPr>
          <p:nvPr/>
        </p:nvSpPr>
        <p:spPr bwMode="auto">
          <a:xfrm>
            <a:off x="4572000" y="1524000"/>
            <a:ext cx="54927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/>
              <a:t>A</a:t>
            </a:r>
            <a:r>
              <a:rPr lang="en-US" i="1" baseline="-25000"/>
              <a:t>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2635636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Nonlinear </a:t>
            </a:r>
            <a:r>
              <a:rPr lang="en-US" dirty="0"/>
              <a:t>M</a:t>
            </a:r>
            <a:r>
              <a:rPr lang="en-US" dirty="0" smtClean="0"/>
              <a:t>agnet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Joint effort with </a:t>
            </a:r>
            <a:r>
              <a:rPr lang="en-US" dirty="0" err="1" smtClean="0"/>
              <a:t>RadiaBeam</a:t>
            </a:r>
            <a:r>
              <a:rPr lang="en-US" dirty="0" smtClean="0"/>
              <a:t> Technologies (Phase I and II SBIR)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7845" y="1597869"/>
            <a:ext cx="4623268" cy="385123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277845" y="5612155"/>
            <a:ext cx="4623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accent6"/>
                </a:solidFill>
              </a:rPr>
              <a:t>1.8</a:t>
            </a:r>
            <a:r>
              <a:rPr lang="en-US" sz="2000" dirty="0" smtClean="0">
                <a:solidFill>
                  <a:schemeClr val="accent6"/>
                </a:solidFill>
              </a:rPr>
              <a:t>-</a:t>
            </a:r>
            <a:r>
              <a:rPr lang="en-US" sz="2000" dirty="0" smtClean="0">
                <a:solidFill>
                  <a:schemeClr val="accent6"/>
                </a:solidFill>
              </a:rPr>
              <a:t>m </a:t>
            </a:r>
            <a:r>
              <a:rPr lang="en-US" sz="2000" dirty="0" smtClean="0">
                <a:solidFill>
                  <a:schemeClr val="accent6"/>
                </a:solidFill>
              </a:rPr>
              <a:t>long magnet to be delivered in 2016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5612155"/>
            <a:ext cx="3856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accent6"/>
                </a:solidFill>
              </a:rPr>
              <a:t>S</a:t>
            </a:r>
            <a:r>
              <a:rPr lang="en-US" sz="2000" dirty="0" smtClean="0">
                <a:solidFill>
                  <a:schemeClr val="accent6"/>
                </a:solidFill>
              </a:rPr>
              <a:t>hort prototype built in </a:t>
            </a:r>
            <a:r>
              <a:rPr lang="en-US" sz="2000" dirty="0" smtClean="0">
                <a:solidFill>
                  <a:schemeClr val="accent6"/>
                </a:solidFill>
              </a:rPr>
              <a:t>Phase </a:t>
            </a:r>
            <a:r>
              <a:rPr lang="en-US" sz="2000" dirty="0" smtClean="0">
                <a:solidFill>
                  <a:schemeClr val="accent6"/>
                </a:solidFill>
              </a:rPr>
              <a:t>I</a:t>
            </a:r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11" name="Picture 10" descr="Untitled 1:Users:valishev:Desktop:PulseWire_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37215"/>
            <a:ext cx="3856651" cy="32269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756276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What is Unique </a:t>
            </a:r>
            <a:r>
              <a:rPr lang="en-US" sz="3600" dirty="0"/>
              <a:t>A</a:t>
            </a:r>
            <a:r>
              <a:rPr lang="en-US" sz="3600" dirty="0" smtClean="0"/>
              <a:t>bout </a:t>
            </a:r>
            <a:r>
              <a:rPr lang="en-US" sz="3600" dirty="0"/>
              <a:t>T</a:t>
            </a:r>
            <a:r>
              <a:rPr lang="en-US" sz="3600" dirty="0" smtClean="0"/>
              <a:t>hese </a:t>
            </a:r>
            <a:r>
              <a:rPr lang="en-US" sz="3600" dirty="0"/>
              <a:t>S</a:t>
            </a:r>
            <a:r>
              <a:rPr lang="en-US" sz="3600" dirty="0" smtClean="0"/>
              <a:t>olutions?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One can </a:t>
            </a:r>
            <a:r>
              <a:rPr lang="en-US" sz="2800" b="1" dirty="0" smtClean="0">
                <a:solidFill>
                  <a:srgbClr val="004C97"/>
                </a:solidFill>
              </a:rPr>
              <a:t>add the special potential </a:t>
            </a:r>
            <a:r>
              <a:rPr lang="en-US" sz="2800" dirty="0" smtClean="0"/>
              <a:t>(</a:t>
            </a:r>
            <a:r>
              <a:rPr lang="en-US" sz="2800" dirty="0" err="1" smtClean="0"/>
              <a:t>Laplacian</a:t>
            </a:r>
            <a:r>
              <a:rPr lang="en-US" sz="2800" dirty="0" smtClean="0"/>
              <a:t> or E-Lens) </a:t>
            </a:r>
            <a:r>
              <a:rPr lang="en-US" sz="2800" b="1" dirty="0" smtClean="0">
                <a:solidFill>
                  <a:srgbClr val="004C97"/>
                </a:solidFill>
              </a:rPr>
              <a:t>to a drift of a conventional </a:t>
            </a:r>
            <a:r>
              <a:rPr lang="en-US" sz="2800" b="1" dirty="0">
                <a:solidFill>
                  <a:srgbClr val="004C97"/>
                </a:solidFill>
              </a:rPr>
              <a:t>accelerator</a:t>
            </a:r>
            <a:r>
              <a:rPr lang="en-US" sz="2800" dirty="0"/>
              <a:t> (</a:t>
            </a:r>
            <a:r>
              <a:rPr lang="en-US" sz="2800" dirty="0" smtClean="0"/>
              <a:t>albeit specially designed and carefully controlled) and make the lattice integrable.</a:t>
            </a:r>
          </a:p>
          <a:p>
            <a:pPr lvl="1"/>
            <a:r>
              <a:rPr lang="en-US" sz="2400" b="1" dirty="0" smtClean="0"/>
              <a:t>Does not require new technology for the significant portion of accelerator circumference – same cost!</a:t>
            </a:r>
            <a:endParaRPr lang="en-US" sz="24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176576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 Goals for Integrable Optics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45982"/>
            <a:ext cx="8672513" cy="4987867"/>
          </a:xfrm>
        </p:spPr>
        <p:txBody>
          <a:bodyPr/>
          <a:lstStyle/>
          <a:p>
            <a:pPr marL="0" indent="0" algn="just">
              <a:buNone/>
            </a:pPr>
            <a:r>
              <a:rPr lang="en-US" sz="2800" dirty="0" smtClean="0"/>
              <a:t>The IOTA experiment has </a:t>
            </a:r>
            <a:r>
              <a:rPr lang="en-US" sz="2800" dirty="0"/>
              <a:t>the </a:t>
            </a:r>
            <a:r>
              <a:rPr lang="en-US" sz="2800" b="1" dirty="0">
                <a:solidFill>
                  <a:srgbClr val="004C97"/>
                </a:solidFill>
              </a:rPr>
              <a:t>goal to demonstrate the possibility to implement nonlinear integrable optics</a:t>
            </a:r>
            <a:r>
              <a:rPr lang="en-US" sz="2800" i="1" dirty="0">
                <a:solidFill>
                  <a:srgbClr val="004C97"/>
                </a:solidFill>
              </a:rPr>
              <a:t> </a:t>
            </a:r>
            <a:r>
              <a:rPr lang="en-US" sz="2800" dirty="0" smtClean="0">
                <a:solidFill>
                  <a:schemeClr val="accent6"/>
                </a:solidFill>
              </a:rPr>
              <a:t>with a </a:t>
            </a:r>
            <a:r>
              <a:rPr lang="en-US" sz="2800" dirty="0">
                <a:solidFill>
                  <a:schemeClr val="accent6"/>
                </a:solidFill>
              </a:rPr>
              <a:t>large </a:t>
            </a:r>
            <a:r>
              <a:rPr lang="en-US" sz="2800" dirty="0" smtClean="0">
                <a:solidFill>
                  <a:schemeClr val="accent6"/>
                </a:solidFill>
              </a:rPr>
              <a:t>betatron frequency </a:t>
            </a:r>
            <a:r>
              <a:rPr lang="en-US" sz="2800" dirty="0">
                <a:solidFill>
                  <a:schemeClr val="accent6"/>
                </a:solidFill>
              </a:rPr>
              <a:t>spread </a:t>
            </a:r>
            <a:r>
              <a:rPr lang="en-US" sz="2800" dirty="0" smtClean="0">
                <a:solidFill>
                  <a:schemeClr val="accent6"/>
                </a:solidFill>
                <a:latin typeface="Symbol" charset="2"/>
                <a:cs typeface="Symbol" charset="2"/>
              </a:rPr>
              <a:t>D</a:t>
            </a:r>
            <a:r>
              <a:rPr lang="en-US" sz="2800" i="1" dirty="0" smtClean="0">
                <a:solidFill>
                  <a:schemeClr val="accent6"/>
                </a:solidFill>
              </a:rPr>
              <a:t>Q&gt;</a:t>
            </a:r>
            <a:r>
              <a:rPr lang="en-US" sz="2800" dirty="0" smtClean="0">
                <a:solidFill>
                  <a:schemeClr val="accent6"/>
                </a:solidFill>
              </a:rPr>
              <a:t>1 and </a:t>
            </a:r>
            <a:r>
              <a:rPr lang="en-US" sz="2800" dirty="0">
                <a:solidFill>
                  <a:schemeClr val="accent6"/>
                </a:solidFill>
              </a:rPr>
              <a:t>stable particle </a:t>
            </a:r>
            <a:r>
              <a:rPr lang="en-US" sz="2800" dirty="0" smtClean="0">
                <a:solidFill>
                  <a:schemeClr val="accent6"/>
                </a:solidFill>
              </a:rPr>
              <a:t>motion </a:t>
            </a:r>
            <a:r>
              <a:rPr lang="en-US" sz="2800" b="1" dirty="0" smtClean="0">
                <a:solidFill>
                  <a:srgbClr val="004C97"/>
                </a:solidFill>
              </a:rPr>
              <a:t>in </a:t>
            </a:r>
            <a:r>
              <a:rPr lang="en-US" sz="2800" b="1" dirty="0">
                <a:solidFill>
                  <a:srgbClr val="004C97"/>
                </a:solidFill>
              </a:rPr>
              <a:t>a realistic accelerator </a:t>
            </a:r>
            <a:r>
              <a:rPr lang="en-US" sz="2800" b="1" dirty="0" smtClean="0">
                <a:solidFill>
                  <a:srgbClr val="004C97"/>
                </a:solidFill>
              </a:rPr>
              <a:t>design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Benefits of nonlinear integrable optics include</a:t>
            </a:r>
          </a:p>
          <a:p>
            <a:r>
              <a:rPr lang="en-US" dirty="0"/>
              <a:t>Increased Landau damping</a:t>
            </a:r>
          </a:p>
          <a:p>
            <a:r>
              <a:rPr lang="en-US" dirty="0"/>
              <a:t>Improved stability to perturbations</a:t>
            </a:r>
          </a:p>
          <a:p>
            <a:r>
              <a:rPr lang="en-US" dirty="0"/>
              <a:t>Resonance detuning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263033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 Staging – Phase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45982"/>
            <a:ext cx="8672513" cy="4987867"/>
          </a:xfrm>
        </p:spPr>
        <p:txBody>
          <a:bodyPr/>
          <a:lstStyle/>
          <a:p>
            <a:pPr marL="0" indent="0">
              <a:buNone/>
            </a:pPr>
            <a:r>
              <a:rPr lang="en-US" sz="3200" u="sng" dirty="0" smtClean="0"/>
              <a:t>Phase </a:t>
            </a:r>
            <a:r>
              <a:rPr lang="en-US" sz="3200" u="sng" dirty="0"/>
              <a:t>I</a:t>
            </a:r>
            <a:r>
              <a:rPr lang="en-US" sz="3200" dirty="0"/>
              <a:t> will concentrate on the academic aspect of single-particle motion stability using e- beams</a:t>
            </a:r>
          </a:p>
          <a:p>
            <a:pPr lvl="1"/>
            <a:r>
              <a:rPr lang="en-US" sz="2400" b="1" dirty="0">
                <a:solidFill>
                  <a:schemeClr val="tx2"/>
                </a:solidFill>
              </a:rPr>
              <a:t>Achieve large nonlinear tune shift/spread</a:t>
            </a:r>
            <a:r>
              <a:rPr lang="en-US" sz="2400" dirty="0"/>
              <a:t> without degradation of dynamic aperture </a:t>
            </a:r>
            <a:r>
              <a:rPr lang="en-US" sz="2400" b="1" dirty="0">
                <a:solidFill>
                  <a:srgbClr val="004C97"/>
                </a:solidFill>
              </a:rPr>
              <a:t>by “painting”</a:t>
            </a:r>
            <a:r>
              <a:rPr lang="en-US" sz="2400" dirty="0"/>
              <a:t> the accelerator aperture </a:t>
            </a:r>
            <a:r>
              <a:rPr lang="en-US" sz="2400" b="1" dirty="0">
                <a:solidFill>
                  <a:srgbClr val="004C97"/>
                </a:solidFill>
              </a:rPr>
              <a:t>with a “pencil” beam</a:t>
            </a:r>
          </a:p>
          <a:p>
            <a:pPr lvl="1"/>
            <a:r>
              <a:rPr lang="en-US" sz="2400" dirty="0"/>
              <a:t>Suppress strong lattice resonances = cross the integer resonance by part of the beam without intensity loss</a:t>
            </a:r>
          </a:p>
          <a:p>
            <a:pPr lvl="1"/>
            <a:r>
              <a:rPr lang="en-US" sz="2400" dirty="0"/>
              <a:t>Investigate stability of nonlinear systems to perturbations, develop practical designs of nonlinear magnets</a:t>
            </a:r>
          </a:p>
          <a:p>
            <a:pPr lvl="1"/>
            <a:r>
              <a:rPr lang="en-US" sz="2400" dirty="0"/>
              <a:t>The measure of success will be the achievement of high nonlinear tune shift = 0.25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24284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</a:t>
            </a:r>
            <a:r>
              <a:rPr lang="en-US" dirty="0" smtClean="0"/>
              <a:t>Staging – Phase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2800" dirty="0" smtClean="0"/>
              <a:t>The </a:t>
            </a:r>
            <a:r>
              <a:rPr lang="en-US" sz="2800" dirty="0"/>
              <a:t>magnet quality, optics stability, instrumentation system and optics measurement techniques must be of highest standards in order to meet the requirements for integrable optics</a:t>
            </a:r>
          </a:p>
          <a:p>
            <a:pPr lvl="1"/>
            <a:r>
              <a:rPr lang="en-US" dirty="0">
                <a:solidFill>
                  <a:srgbClr val="AF272F"/>
                </a:solidFill>
              </a:rPr>
              <a:t>1% or better </a:t>
            </a:r>
            <a:r>
              <a:rPr lang="en-US" dirty="0"/>
              <a:t>measurement and control of </a:t>
            </a:r>
            <a:r>
              <a:rPr lang="en-US" i="1" dirty="0">
                <a:latin typeface="Symbol" charset="2"/>
                <a:cs typeface="Symbol" charset="2"/>
              </a:rPr>
              <a:t>b</a:t>
            </a:r>
            <a:r>
              <a:rPr lang="en-US" dirty="0"/>
              <a:t>-function, and </a:t>
            </a:r>
            <a:r>
              <a:rPr lang="en-US" dirty="0">
                <a:solidFill>
                  <a:srgbClr val="AF272F"/>
                </a:solidFill>
              </a:rPr>
              <a:t>0.001 or better</a:t>
            </a:r>
            <a:r>
              <a:rPr lang="en-US" dirty="0"/>
              <a:t> control of betatron phase</a:t>
            </a:r>
          </a:p>
          <a:p>
            <a:pPr algn="just"/>
            <a:r>
              <a:rPr lang="en-US" sz="2800" dirty="0"/>
              <a:t>This is why </a:t>
            </a:r>
            <a:r>
              <a:rPr lang="en-US" sz="2800" b="1" dirty="0">
                <a:solidFill>
                  <a:schemeClr val="tx2"/>
                </a:solidFill>
              </a:rPr>
              <a:t>Phase I </a:t>
            </a:r>
            <a:r>
              <a:rPr lang="en-US" sz="2800" b="1" dirty="0" smtClean="0">
                <a:solidFill>
                  <a:schemeClr val="tx2"/>
                </a:solidFill>
              </a:rPr>
              <a:t>needs pencil e</a:t>
            </a:r>
            <a:r>
              <a:rPr lang="en-US" sz="2800" b="1" baseline="30000" dirty="0">
                <a:solidFill>
                  <a:schemeClr val="tx2"/>
                </a:solidFill>
              </a:rPr>
              <a:t>-</a:t>
            </a:r>
            <a:r>
              <a:rPr lang="en-US" sz="2800" b="1" dirty="0">
                <a:solidFill>
                  <a:schemeClr val="tx2"/>
                </a:solidFill>
              </a:rPr>
              <a:t> beams</a:t>
            </a:r>
            <a:r>
              <a:rPr lang="en-US" sz="2800" b="1" dirty="0"/>
              <a:t> </a:t>
            </a:r>
            <a:r>
              <a:rPr lang="en-US" sz="2800" dirty="0"/>
              <a:t>as </a:t>
            </a:r>
            <a:r>
              <a:rPr lang="en-US" sz="2800" dirty="0">
                <a:solidFill>
                  <a:srgbClr val="AF272F"/>
                </a:solidFill>
              </a:rPr>
              <a:t>such </a:t>
            </a:r>
            <a:r>
              <a:rPr lang="en-US" sz="2800" dirty="0" smtClean="0">
                <a:solidFill>
                  <a:srgbClr val="AF272F"/>
                </a:solidFill>
              </a:rPr>
              <a:t>optics parameters </a:t>
            </a:r>
            <a:r>
              <a:rPr lang="en-US" sz="2800" dirty="0">
                <a:solidFill>
                  <a:srgbClr val="AF272F"/>
                </a:solidFill>
              </a:rPr>
              <a:t>are not </a:t>
            </a:r>
            <a:r>
              <a:rPr lang="en-US" sz="2800" dirty="0" smtClean="0">
                <a:solidFill>
                  <a:srgbClr val="AF272F"/>
                </a:solidFill>
              </a:rPr>
              <a:t>immediately reachable</a:t>
            </a:r>
            <a:r>
              <a:rPr lang="en-US" sz="2800" dirty="0" smtClean="0"/>
              <a:t> </a:t>
            </a:r>
            <a:r>
              <a:rPr lang="en-US" sz="2800" dirty="0">
                <a:solidFill>
                  <a:srgbClr val="AF272F"/>
                </a:solidFill>
              </a:rPr>
              <a:t>in </a:t>
            </a:r>
            <a:r>
              <a:rPr lang="en-US" sz="2800" dirty="0" smtClean="0">
                <a:solidFill>
                  <a:srgbClr val="AF272F"/>
                </a:solidFill>
              </a:rPr>
              <a:t>a </a:t>
            </a:r>
            <a:r>
              <a:rPr lang="en-US" sz="2800" dirty="0">
                <a:solidFill>
                  <a:srgbClr val="AF272F"/>
                </a:solidFill>
              </a:rPr>
              <a:t>small ring operating with protons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07333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135"/>
            <a:ext cx="8229600" cy="63408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Experimental Procedure</a:t>
            </a:r>
            <a:endParaRPr lang="ru-RU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8229600" cy="5256584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/>
              <a:t>Two kickers, horizontal and vertical, place particles at arbitrary points in phase space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Measure beam position </a:t>
            </a:r>
            <a:r>
              <a:rPr lang="en-US" sz="2400" dirty="0" smtClean="0"/>
              <a:t>on every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 smtClean="0"/>
              <a:t>    turn</a:t>
            </a:r>
            <a:r>
              <a:rPr lang="en-US" dirty="0" smtClean="0"/>
              <a:t> </a:t>
            </a:r>
            <a:r>
              <a:rPr lang="en-US" sz="2400" dirty="0" smtClean="0"/>
              <a:t>to create a Poincare </a:t>
            </a:r>
            <a:r>
              <a:rPr lang="en-US" sz="2400" dirty="0"/>
              <a:t>map</a:t>
            </a:r>
          </a:p>
          <a:p>
            <a:pPr>
              <a:lnSpc>
                <a:spcPct val="120000"/>
              </a:lnSpc>
            </a:pPr>
            <a:endParaRPr lang="en-US" sz="2400" dirty="0" smtClean="0"/>
          </a:p>
          <a:p>
            <a:pPr>
              <a:lnSpc>
                <a:spcPct val="120000"/>
              </a:lnSpc>
            </a:pPr>
            <a:r>
              <a:rPr lang="en-US" sz="2400" dirty="0" smtClean="0"/>
              <a:t>As </a:t>
            </a:r>
            <a:r>
              <a:rPr lang="en-US" sz="2400" dirty="0"/>
              <a:t>electrons lose energy due to</a:t>
            </a:r>
            <a:br>
              <a:rPr lang="en-US" sz="2400" dirty="0"/>
            </a:br>
            <a:r>
              <a:rPr lang="en-US" sz="2400" dirty="0"/>
              <a:t>synchrotron radiation, </a:t>
            </a:r>
            <a:br>
              <a:rPr lang="en-US" sz="2400" dirty="0"/>
            </a:br>
            <a:r>
              <a:rPr lang="en-US" sz="2400" dirty="0"/>
              <a:t>they will cover all available phase </a:t>
            </a:r>
            <a:r>
              <a:rPr lang="en-US" sz="2400" dirty="0" smtClean="0"/>
              <a:t>space</a:t>
            </a:r>
            <a:endParaRPr lang="en-US" sz="2400" dirty="0" smtClean="0">
              <a:solidFill>
                <a:srgbClr val="C00000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Can </a:t>
            </a:r>
            <a:r>
              <a:rPr lang="en-US" sz="2400" dirty="0">
                <a:solidFill>
                  <a:schemeClr val="tx1"/>
                </a:solidFill>
              </a:rPr>
              <a:t>control the strength on the nonlinearity</a:t>
            </a:r>
          </a:p>
          <a:p>
            <a:endParaRPr lang="en-US" sz="2400" dirty="0" smtClean="0"/>
          </a:p>
          <a:p>
            <a:r>
              <a:rPr lang="en-US" sz="2400" dirty="0" smtClean="0"/>
              <a:t>Final goal – measure dependence of betatron frequency on amplitude</a:t>
            </a:r>
          </a:p>
          <a:p>
            <a:endParaRPr lang="en-US" sz="2000" dirty="0"/>
          </a:p>
        </p:txBody>
      </p:sp>
      <p:pic>
        <p:nvPicPr>
          <p:cNvPr id="5248" name="Picture 128" descr="D:\Tracking\Trajector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319" y="1447800"/>
            <a:ext cx="3628463" cy="277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PASI-2015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017553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0702"/>
            <a:ext cx="9144000" cy="641739"/>
          </a:xfrm>
        </p:spPr>
        <p:txBody>
          <a:bodyPr/>
          <a:lstStyle/>
          <a:p>
            <a:r>
              <a:rPr lang="en-US" sz="3100" dirty="0"/>
              <a:t>PIP-III “multi-MW</a:t>
            </a:r>
            <a:r>
              <a:rPr lang="en-US" sz="3100" dirty="0" smtClean="0"/>
              <a:t>”- </a:t>
            </a:r>
            <a:r>
              <a:rPr lang="en-US" sz="3100" dirty="0" smtClean="0">
                <a:solidFill>
                  <a:srgbClr val="C00000"/>
                </a:solidFill>
              </a:rPr>
              <a:t>Option A</a:t>
            </a:r>
            <a:r>
              <a:rPr lang="en-US" sz="3100" dirty="0" smtClean="0"/>
              <a:t>: 8+ GeV smart RCS</a:t>
            </a:r>
            <a:br>
              <a:rPr lang="en-US" sz="3100" dirty="0" smtClean="0"/>
            </a:br>
            <a:r>
              <a:rPr lang="en-US" sz="3100" dirty="0" smtClean="0"/>
              <a:t>								</a:t>
            </a:r>
            <a:r>
              <a:rPr lang="en-US" sz="2400" b="0" dirty="0" smtClean="0"/>
              <a:t>(Rapid Cycling Synchrotron – ring)</a:t>
            </a:r>
            <a:endParaRPr lang="en-US" sz="24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3852" y="5424608"/>
            <a:ext cx="2201803" cy="90547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C00000"/>
                </a:solidFill>
              </a:rPr>
              <a:t>800 MeV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</a:rPr>
              <a:t>S</a:t>
            </a:r>
            <a:r>
              <a:rPr lang="en-US" dirty="0" smtClean="0">
                <a:solidFill>
                  <a:srgbClr val="C00000"/>
                </a:solidFill>
              </a:rPr>
              <a:t>C </a:t>
            </a:r>
            <a:r>
              <a:rPr lang="en-US" dirty="0" err="1" smtClean="0">
                <a:solidFill>
                  <a:srgbClr val="C00000"/>
                </a:solidFill>
              </a:rPr>
              <a:t>Linac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PIP-II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3</a:t>
            </a:fld>
            <a:endParaRPr lang="en-US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003852" y="5297553"/>
            <a:ext cx="1479704" cy="0"/>
          </a:xfrm>
          <a:prstGeom prst="line">
            <a:avLst/>
          </a:prstGeom>
          <a:ln w="13652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090430" y="3739751"/>
            <a:ext cx="1553240" cy="1536410"/>
          </a:xfrm>
          <a:prstGeom prst="ellipse">
            <a:avLst/>
          </a:prstGeom>
          <a:noFill/>
          <a:ln w="101600" cmpd="tri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7012560">
            <a:off x="890907" y="-5115481"/>
            <a:ext cx="8062097" cy="8826055"/>
          </a:xfrm>
          <a:prstGeom prst="arc">
            <a:avLst>
              <a:gd name="adj1" fmla="val 15803925"/>
              <a:gd name="adj2" fmla="val 1910451"/>
            </a:avLst>
          </a:prstGeom>
          <a:ln w="1016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03304" y="4574368"/>
            <a:ext cx="2238315" cy="113362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ew 8-12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GeV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“smart” RCS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238706" y="2026254"/>
            <a:ext cx="2133601" cy="90547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rgbClr val="003087"/>
                </a:solidFill>
              </a:rPr>
              <a:t>120 </a:t>
            </a:r>
            <a:r>
              <a:rPr lang="en-US" dirty="0" err="1" smtClean="0">
                <a:solidFill>
                  <a:srgbClr val="003087"/>
                </a:solidFill>
              </a:rPr>
              <a:t>GeV</a:t>
            </a:r>
            <a:r>
              <a:rPr lang="en-US" dirty="0">
                <a:solidFill>
                  <a:srgbClr val="003087"/>
                </a:solidFill>
              </a:rPr>
              <a:t> </a:t>
            </a:r>
            <a:r>
              <a:rPr lang="en-US" dirty="0" smtClean="0">
                <a:solidFill>
                  <a:srgbClr val="003087"/>
                </a:solidFill>
              </a:rPr>
              <a:t>RCS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rgbClr val="003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Injector</a:t>
            </a:r>
            <a:endParaRPr lang="en-US" dirty="0">
              <a:solidFill>
                <a:srgbClr val="0030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Arc 13"/>
          <p:cNvSpPr/>
          <p:nvPr/>
        </p:nvSpPr>
        <p:spPr>
          <a:xfrm rot="7012560">
            <a:off x="894334" y="-4964302"/>
            <a:ext cx="8062097" cy="8871714"/>
          </a:xfrm>
          <a:prstGeom prst="arc">
            <a:avLst>
              <a:gd name="adj1" fmla="val 15803925"/>
              <a:gd name="adj2" fmla="val 1910451"/>
            </a:avLst>
          </a:prstGeom>
          <a:ln w="1016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552218" y="2834274"/>
            <a:ext cx="1224849" cy="90547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8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GeV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Recycler 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483556" y="5297553"/>
            <a:ext cx="115146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10" idx="0"/>
          </p:cNvCxnSpPr>
          <p:nvPr/>
        </p:nvCxnSpPr>
        <p:spPr>
          <a:xfrm>
            <a:off x="2506133" y="2686756"/>
            <a:ext cx="1360917" cy="10529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8106733" y="1075263"/>
            <a:ext cx="835383" cy="22718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un 25"/>
          <p:cNvSpPr/>
          <p:nvPr/>
        </p:nvSpPr>
        <p:spPr>
          <a:xfrm>
            <a:off x="7790647" y="3382667"/>
            <a:ext cx="440263" cy="45720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6838041" y="3982671"/>
            <a:ext cx="2133601" cy="90547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_TERMINAL" panose="020B0609020202020204" pitchFamily="49" charset="0"/>
                <a:sym typeface="Wingdings" panose="05000000000000000000" pitchFamily="2" charset="2"/>
              </a:rPr>
              <a:t>≥ 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2.5</a:t>
            </a:r>
            <a:r>
              <a:rPr lang="en-US" b="1" dirty="0" smtClean="0">
                <a:solidFill>
                  <a:srgbClr val="FF0000"/>
                </a:solidFill>
              </a:rPr>
              <a:t> MW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rgbClr val="FF0000"/>
                </a:solidFill>
              </a:rPr>
              <a:t>target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45155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03664"/>
            <a:ext cx="9144000" cy="641739"/>
          </a:xfrm>
        </p:spPr>
        <p:txBody>
          <a:bodyPr/>
          <a:lstStyle/>
          <a:p>
            <a:pPr algn="ctr"/>
            <a:r>
              <a:rPr lang="en-US" sz="2800" dirty="0" smtClean="0"/>
              <a:t>IOTA Timeline 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IOTA Timeline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8574E-6E7E-4759-A957-08C6FA492ADE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9/10/15</a:t>
            </a:r>
            <a:endParaRPr lang="en-US" alt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227726"/>
              </p:ext>
            </p:extLst>
          </p:nvPr>
        </p:nvGraphicFramePr>
        <p:xfrm>
          <a:off x="806450" y="1030940"/>
          <a:ext cx="7824694" cy="4970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6242"/>
                <a:gridCol w="6618452"/>
              </a:tblGrid>
              <a:tr h="1018202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rgbClr val="0F2D62"/>
                          </a:solidFill>
                        </a:rPr>
                        <a:t>FY15</a:t>
                      </a:r>
                      <a:endParaRPr lang="en-US" sz="2200" dirty="0">
                        <a:solidFill>
                          <a:srgbClr val="0F2D62"/>
                        </a:solidFill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rgbClr val="0F2D62"/>
                          </a:solidFill>
                        </a:rPr>
                        <a:t>20 MeV e- commissioned</a:t>
                      </a:r>
                    </a:p>
                    <a:p>
                      <a:r>
                        <a:rPr lang="en-US" sz="2200" dirty="0" smtClean="0">
                          <a:solidFill>
                            <a:srgbClr val="0F2D62"/>
                          </a:solidFill>
                        </a:rPr>
                        <a:t>HE beam line 40%</a:t>
                      </a:r>
                    </a:p>
                    <a:p>
                      <a:r>
                        <a:rPr lang="en-US" sz="2200" dirty="0" smtClean="0">
                          <a:solidFill>
                            <a:srgbClr val="0F2D62"/>
                          </a:solidFill>
                        </a:rPr>
                        <a:t>IOTA parts 60%</a:t>
                      </a:r>
                      <a:endParaRPr lang="en-US" sz="2200" dirty="0">
                        <a:solidFill>
                          <a:srgbClr val="0F2D62"/>
                        </a:solidFill>
                      </a:endParaRPr>
                    </a:p>
                  </a:txBody>
                  <a:tcPr marL="45720" marR="45720"/>
                </a:tc>
              </a:tr>
              <a:tr h="1018202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rgbClr val="0F2D62"/>
                          </a:solidFill>
                        </a:rPr>
                        <a:t>FY16</a:t>
                      </a:r>
                      <a:endParaRPr lang="en-US" sz="2200" dirty="0">
                        <a:solidFill>
                          <a:srgbClr val="0F2D62"/>
                        </a:solidFill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rgbClr val="0F2D62"/>
                          </a:solidFill>
                        </a:rPr>
                        <a:t>50 MeV e- commissioned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0F2D62"/>
                          </a:solidFill>
                        </a:rPr>
                        <a:t>150 MeV</a:t>
                      </a:r>
                      <a:r>
                        <a:rPr lang="en-US" sz="2200" baseline="0" dirty="0" smtClean="0">
                          <a:solidFill>
                            <a:srgbClr val="0F2D62"/>
                          </a:solidFill>
                        </a:rPr>
                        <a:t> CM2 to dump</a:t>
                      </a:r>
                      <a:endParaRPr lang="en-US" sz="2200" dirty="0" smtClean="0">
                        <a:solidFill>
                          <a:srgbClr val="0F2D62"/>
                        </a:solidFill>
                      </a:endParaRPr>
                    </a:p>
                    <a:p>
                      <a:r>
                        <a:rPr lang="en-US" sz="2200" dirty="0" smtClean="0">
                          <a:solidFill>
                            <a:srgbClr val="0F2D62"/>
                          </a:solidFill>
                        </a:rPr>
                        <a:t>IOTA installed 60%</a:t>
                      </a:r>
                      <a:endParaRPr lang="en-US" sz="2200" dirty="0" smtClean="0">
                        <a:solidFill>
                          <a:srgbClr val="003087"/>
                        </a:solidFill>
                      </a:endParaRPr>
                    </a:p>
                  </a:txBody>
                  <a:tcPr marL="45720" marR="45720"/>
                </a:tc>
              </a:tr>
              <a:tr h="1018202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rgbClr val="0F2D62"/>
                          </a:solidFill>
                        </a:rPr>
                        <a:t>FY17</a:t>
                      </a:r>
                      <a:endParaRPr lang="en-US" sz="2200" dirty="0">
                        <a:solidFill>
                          <a:srgbClr val="0F2D62"/>
                        </a:solidFill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rgbClr val="0F2D62"/>
                          </a:solidFill>
                        </a:rPr>
                        <a:t>IOTA installed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0F2D62"/>
                          </a:solidFill>
                        </a:rPr>
                        <a:t>IOTA </a:t>
                      </a:r>
                      <a:r>
                        <a:rPr lang="en-US" sz="2200" i="1" dirty="0" smtClean="0">
                          <a:solidFill>
                            <a:srgbClr val="0F2D62"/>
                          </a:solidFill>
                        </a:rPr>
                        <a:t>e-</a:t>
                      </a:r>
                      <a:r>
                        <a:rPr lang="en-US" sz="2200" dirty="0" smtClean="0">
                          <a:solidFill>
                            <a:srgbClr val="0F2D62"/>
                          </a:solidFill>
                        </a:rPr>
                        <a:t> commissioned </a:t>
                      </a:r>
                      <a:r>
                        <a:rPr lang="en-US" sz="2200" i="1" dirty="0" smtClean="0">
                          <a:solidFill>
                            <a:srgbClr val="0F2D62"/>
                          </a:solidFill>
                        </a:rPr>
                        <a:t>p+ </a:t>
                      </a:r>
                      <a:r>
                        <a:rPr lang="en-US" sz="2200" dirty="0" smtClean="0">
                          <a:solidFill>
                            <a:srgbClr val="0F2D62"/>
                          </a:solidFill>
                        </a:rPr>
                        <a:t>RFQ re-</a:t>
                      </a:r>
                      <a:r>
                        <a:rPr lang="en-US" sz="2200" dirty="0" err="1" smtClean="0">
                          <a:solidFill>
                            <a:srgbClr val="0F2D62"/>
                          </a:solidFill>
                        </a:rPr>
                        <a:t>commiss’d</a:t>
                      </a:r>
                      <a:r>
                        <a:rPr lang="en-US" sz="2200" dirty="0" smtClean="0">
                          <a:solidFill>
                            <a:srgbClr val="0F2D62"/>
                          </a:solidFill>
                        </a:rPr>
                        <a:t> 50%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C00000"/>
                          </a:solidFill>
                        </a:rPr>
                        <a:t>IOTA research starts with </a:t>
                      </a:r>
                      <a:r>
                        <a:rPr lang="en-US" sz="2200" i="1" dirty="0" smtClean="0">
                          <a:solidFill>
                            <a:srgbClr val="C00000"/>
                          </a:solidFill>
                        </a:rPr>
                        <a:t>e-</a:t>
                      </a:r>
                      <a:endParaRPr lang="en-US" sz="2200" dirty="0" smtClean="0">
                        <a:solidFill>
                          <a:srgbClr val="0F2D62"/>
                        </a:solidFill>
                      </a:endParaRPr>
                    </a:p>
                  </a:txBody>
                  <a:tcPr marL="45720" marR="45720"/>
                </a:tc>
              </a:tr>
              <a:tr h="707085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rgbClr val="0F2D62"/>
                          </a:solidFill>
                        </a:rPr>
                        <a:t>FY18</a:t>
                      </a:r>
                      <a:endParaRPr lang="en-US" sz="2200" dirty="0">
                        <a:solidFill>
                          <a:srgbClr val="0F2D62"/>
                        </a:solidFill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0F2D62"/>
                          </a:solidFill>
                        </a:rPr>
                        <a:t>Proton RFQ moved</a:t>
                      </a:r>
                      <a:r>
                        <a:rPr lang="en-US" sz="2200" baseline="0" dirty="0" smtClean="0">
                          <a:solidFill>
                            <a:srgbClr val="0F2D62"/>
                          </a:solidFill>
                        </a:rPr>
                        <a:t> 100%</a:t>
                      </a:r>
                      <a:endParaRPr lang="en-US" sz="2200" dirty="0" smtClean="0">
                        <a:solidFill>
                          <a:srgbClr val="0F2D62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i="1" dirty="0" smtClean="0">
                          <a:solidFill>
                            <a:srgbClr val="0F2D62"/>
                          </a:solidFill>
                        </a:rPr>
                        <a:t>p+ </a:t>
                      </a:r>
                      <a:r>
                        <a:rPr lang="en-US" sz="2200" dirty="0" smtClean="0">
                          <a:solidFill>
                            <a:srgbClr val="0F2D62"/>
                          </a:solidFill>
                        </a:rPr>
                        <a:t>RFQ commissioned, move to IOTA</a:t>
                      </a:r>
                    </a:p>
                  </a:txBody>
                  <a:tcPr marL="45720" marR="45720"/>
                </a:tc>
              </a:tr>
              <a:tr h="458396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rgbClr val="0F2D62"/>
                          </a:solidFill>
                        </a:rPr>
                        <a:t>FY19</a:t>
                      </a:r>
                      <a:endParaRPr lang="en-US" sz="2200" dirty="0">
                        <a:solidFill>
                          <a:srgbClr val="0F2D62"/>
                        </a:solidFill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C00000"/>
                          </a:solidFill>
                        </a:rPr>
                        <a:t>IOTA research starts with </a:t>
                      </a:r>
                      <a:r>
                        <a:rPr lang="en-US" sz="2200" i="1" dirty="0" smtClean="0">
                          <a:solidFill>
                            <a:srgbClr val="C00000"/>
                          </a:solidFill>
                        </a:rPr>
                        <a:t>p+</a:t>
                      </a:r>
                    </a:p>
                  </a:txBody>
                  <a:tcPr marL="45720" marR="45720"/>
                </a:tc>
              </a:tr>
              <a:tr h="458396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rgbClr val="0F2D62"/>
                          </a:solidFill>
                        </a:rPr>
                        <a:t>FY20</a:t>
                      </a:r>
                      <a:endParaRPr lang="en-US" sz="2200" dirty="0">
                        <a:solidFill>
                          <a:srgbClr val="0F2D62"/>
                        </a:solidFill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i="0" dirty="0" smtClean="0">
                          <a:solidFill>
                            <a:schemeClr val="tx1"/>
                          </a:solidFill>
                        </a:rPr>
                        <a:t>(IOTA research continues)</a:t>
                      </a:r>
                    </a:p>
                  </a:txBody>
                  <a:tcPr marL="45720" marR="4572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806227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 for Collaboration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Proton emittance issue</a:t>
            </a:r>
            <a:endParaRPr lang="en-US" dirty="0"/>
          </a:p>
          <a:p>
            <a:pPr lvl="1"/>
            <a:r>
              <a:rPr lang="en-US" dirty="0" smtClean="0"/>
              <a:t>0.3</a:t>
            </a:r>
            <a:r>
              <a:rPr lang="en-US" dirty="0"/>
              <a:t> </a:t>
            </a:r>
            <a:r>
              <a:rPr lang="en-US" dirty="0" err="1" smtClean="0"/>
              <a:t>μ</a:t>
            </a:r>
            <a:r>
              <a:rPr lang="en-US" dirty="0" err="1" smtClean="0"/>
              <a:t>m</a:t>
            </a:r>
            <a:r>
              <a:rPr lang="en-US" dirty="0" smtClean="0"/>
              <a:t> from RFQ is </a:t>
            </a:r>
            <a:r>
              <a:rPr lang="en-US" dirty="0" smtClean="0"/>
              <a:t>a very large emittance for this ring</a:t>
            </a:r>
          </a:p>
          <a:p>
            <a:pPr lvl="2"/>
            <a:r>
              <a:rPr lang="en-US" dirty="0" smtClean="0"/>
              <a:t>Would be nice to go to a higher tune shift</a:t>
            </a:r>
          </a:p>
          <a:p>
            <a:pPr lvl="2"/>
            <a:r>
              <a:rPr lang="en-US" dirty="0" smtClean="0"/>
              <a:t>This beam will scrape on the non-linear inserts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Instrumentation – Beam Loss Monitors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Instrumentation – Beam Profile Monitors, Halo Monitoring</a:t>
            </a:r>
          </a:p>
          <a:p>
            <a:pPr marL="857250" lvl="1" indent="-457200"/>
            <a:r>
              <a:rPr lang="en-US" dirty="0"/>
              <a:t>Transfer line</a:t>
            </a:r>
          </a:p>
          <a:p>
            <a:pPr marL="1257300" lvl="2" indent="-457200"/>
            <a:r>
              <a:rPr lang="en-US" dirty="0"/>
              <a:t>Retractable wire planes in transfer lines</a:t>
            </a:r>
          </a:p>
          <a:p>
            <a:pPr marL="1257300" lvl="2" indent="-457200"/>
            <a:r>
              <a:rPr lang="en-US" dirty="0"/>
              <a:t>One placed to measure emittance</a:t>
            </a:r>
          </a:p>
          <a:p>
            <a:pPr marL="857250" lvl="1" indent="-457200"/>
            <a:r>
              <a:rPr lang="en-US" dirty="0"/>
              <a:t>Ring?  Big </a:t>
            </a:r>
            <a:r>
              <a:rPr lang="en-US" dirty="0" smtClean="0"/>
              <a:t>question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Beam Physics in general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PASI-2015</a:t>
            </a:r>
            <a:endParaRPr lang="en-US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11/12/2015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39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Test </a:t>
            </a:r>
            <a:r>
              <a:rPr lang="en-US" altLang="en-US" dirty="0" err="1" smtClean="0">
                <a:latin typeface="Helvetica" panose="020B0604020202020204" pitchFamily="34" charset="0"/>
                <a:ea typeface="Geneva" pitchFamily="121" charset="-128"/>
              </a:rPr>
              <a:t>sCVD</a:t>
            </a: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 Diamond Parameters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en-US" altLang="en-US" sz="1800" dirty="0" smtClean="0"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Stage 1 Detector:</a:t>
            </a:r>
          </a:p>
          <a:p>
            <a:pPr eaLnBrk="1" hangingPunct="1"/>
            <a:r>
              <a:rPr lang="en-US" altLang="en-US" sz="1800" dirty="0" smtClean="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Thickness: 150 m</a:t>
            </a:r>
          </a:p>
          <a:p>
            <a:pPr eaLnBrk="1" hangingPunct="1"/>
            <a:r>
              <a:rPr lang="en-US" altLang="en-US" sz="1800" dirty="0" err="1" smtClean="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Sice</a:t>
            </a:r>
            <a:r>
              <a:rPr lang="en-US" altLang="en-US" sz="1800" dirty="0" smtClean="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 4 mm x 4 mm</a:t>
            </a:r>
          </a:p>
          <a:p>
            <a:pPr eaLnBrk="1" hangingPunct="1"/>
            <a:r>
              <a:rPr lang="en-US" altLang="en-US" sz="1800" dirty="0" smtClean="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Electrodes: Single pad, gold, 3 mm  x 3 mm</a:t>
            </a:r>
          </a:p>
          <a:p>
            <a:pPr eaLnBrk="1" hangingPunct="1"/>
            <a:r>
              <a:rPr lang="en-US" altLang="en-US" sz="1800" dirty="0" smtClean="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PCB structure: FR4 epoxy</a:t>
            </a:r>
            <a:endParaRPr lang="en-US" altLang="en-US" sz="1800" dirty="0" smtClean="0">
              <a:latin typeface="Helvetica" panose="020B0604020202020204" pitchFamily="34" charset="0"/>
              <a:ea typeface="Geneva" pitchFamily="121" charset="-128"/>
              <a:cs typeface="Helvetica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US" altLang="en-US" sz="1800" dirty="0" smtClean="0"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Stage 2 Detector</a:t>
            </a:r>
          </a:p>
          <a:p>
            <a:r>
              <a:rPr lang="en-US" altLang="en-US" sz="1800" dirty="0" smtClean="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25 – 50 µm, adequate for 2.1 MeV protons</a:t>
            </a:r>
          </a:p>
          <a:p>
            <a:r>
              <a:rPr lang="en-US" altLang="en-US" sz="1800" dirty="0" smtClean="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Size  10 mm x 10 mm</a:t>
            </a:r>
          </a:p>
          <a:p>
            <a:r>
              <a:rPr lang="en-US" altLang="en-US" sz="1800" dirty="0" smtClean="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Electrodes: Single pad, gold, 4 mm x 4 mm</a:t>
            </a:r>
          </a:p>
          <a:p>
            <a:r>
              <a:rPr lang="en-US" altLang="en-US" sz="1800" dirty="0" smtClean="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PCB structure: Vacuum compatible</a:t>
            </a:r>
          </a:p>
          <a:p>
            <a:pPr marL="0" indent="0" eaLnBrk="1" hangingPunct="1">
              <a:buNone/>
            </a:pP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eaLnBrk="1" hangingPunct="1"/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</a:rPr>
              <a:t>11/12/2015</a:t>
            </a:r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>
              <a:defRPr/>
            </a:pPr>
            <a:r>
              <a:rPr lang="en-US" sz="1200" smtClean="0"/>
              <a:t>A. Valishev | IOTA - PASI-2015</a:t>
            </a:r>
            <a:endParaRPr lang="en-US" sz="1200" b="1" dirty="0"/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32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362" y="1155268"/>
            <a:ext cx="3592738" cy="21889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362" y="3950493"/>
            <a:ext cx="3592738" cy="16694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969" y="4480637"/>
            <a:ext cx="4915380" cy="155027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6405569" y="3760445"/>
            <a:ext cx="717508" cy="7744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680289" y="5015555"/>
            <a:ext cx="846049" cy="7527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269590" y="3278617"/>
            <a:ext cx="37069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Detector open front window &amp; RF protection: Polarity such that surface forms a faraday cage with  bond wires ands ground  layer of readout structure.</a:t>
            </a:r>
            <a:endParaRPr lang="en-US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5822156" y="5754498"/>
            <a:ext cx="23871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Single connector for AC-readout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0747095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 Beam Profile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Ionization Profile Monitor?</a:t>
            </a:r>
          </a:p>
          <a:p>
            <a:pPr lvl="1"/>
            <a:r>
              <a:rPr lang="en-US" dirty="0" smtClean="0"/>
              <a:t>Needs local pressure bump</a:t>
            </a:r>
          </a:p>
          <a:p>
            <a:r>
              <a:rPr lang="en-US" dirty="0" smtClean="0"/>
              <a:t>Gas jet monitor</a:t>
            </a:r>
          </a:p>
          <a:p>
            <a:pPr lvl="1"/>
            <a:r>
              <a:rPr lang="en-US" dirty="0" smtClean="0"/>
              <a:t>Similar to IPM, but complex injection/capture hardware</a:t>
            </a:r>
          </a:p>
          <a:p>
            <a:pPr lvl="1"/>
            <a:r>
              <a:rPr lang="en-US" dirty="0" smtClean="0"/>
              <a:t>Need more details on existing system</a:t>
            </a:r>
          </a:p>
          <a:p>
            <a:r>
              <a:rPr lang="en-US" dirty="0" smtClean="0"/>
              <a:t>Electron deflection </a:t>
            </a:r>
          </a:p>
          <a:p>
            <a:pPr lvl="1"/>
            <a:r>
              <a:rPr lang="en-US" dirty="0" smtClean="0"/>
              <a:t>Need more details</a:t>
            </a:r>
          </a:p>
          <a:p>
            <a:r>
              <a:rPr lang="en-US" dirty="0" smtClean="0"/>
              <a:t>Beam neutralization</a:t>
            </a:r>
          </a:p>
          <a:p>
            <a:pPr lvl="1"/>
            <a:r>
              <a:rPr lang="en-US" dirty="0" smtClean="0"/>
              <a:t>Use electron beam to neutralize beam.</a:t>
            </a:r>
          </a:p>
          <a:p>
            <a:r>
              <a:rPr lang="en-US" dirty="0" smtClean="0"/>
              <a:t>Still looking for any good ideas.</a:t>
            </a:r>
          </a:p>
          <a:p>
            <a:pPr lvl="1"/>
            <a:r>
              <a:rPr lang="en-US" dirty="0" smtClean="0"/>
              <a:t>Possibly a hybrid solution</a:t>
            </a:r>
          </a:p>
          <a:p>
            <a:pPr lvl="2"/>
            <a:r>
              <a:rPr lang="en-US" dirty="0" smtClean="0"/>
              <a:t>Crude profile measurement</a:t>
            </a:r>
          </a:p>
          <a:p>
            <a:pPr lvl="2"/>
            <a:r>
              <a:rPr lang="en-US" dirty="0" smtClean="0"/>
              <a:t>Precision tail measurement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11/12/2015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7393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11/12/2015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PASI-2015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Picture 5" descr="IMG_08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12874"/>
      </p:ext>
    </p:extLst>
  </p:cSld>
  <p:clrMapOvr>
    <a:masterClrMapping/>
  </p:clrMapOvr>
  <p:transition xmlns:p14="http://schemas.microsoft.com/office/powerpoint/2010/main" advTm="5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11/12/2015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PASI-2015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Picture 5" descr="IOTA_qua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65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19553"/>
      </p:ext>
    </p:extLst>
  </p:cSld>
  <p:clrMapOvr>
    <a:masterClrMapping/>
  </p:clrMapOvr>
  <p:transition xmlns:p14="http://schemas.microsoft.com/office/powerpoint/2010/main" advTm="5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11/12/2015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PASI-2015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6" name="Picture 5" descr="photo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3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6500"/>
      </p:ext>
    </p:extLst>
  </p:cSld>
  <p:clrMapOvr>
    <a:masterClrMapping/>
  </p:clrMapOvr>
  <p:transition xmlns:p14="http://schemas.microsoft.com/office/powerpoint/2010/main" advTm="5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11/12/2015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PASI-2015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Picture 5" descr="IMG_20150904_1216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62629"/>
      </p:ext>
    </p:extLst>
  </p:cSld>
  <p:clrMapOvr>
    <a:masterClrMapping/>
  </p:clrMapOvr>
  <p:transition xmlns:p14="http://schemas.microsoft.com/office/powerpoint/2010/main" advTm="5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11/12/2015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PASI-2015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2" name="Picture 1" descr="Screen Shot 2015-10-13 at 10.08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0"/>
            <a:ext cx="8267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71788"/>
      </p:ext>
    </p:extLst>
  </p:cSld>
  <p:clrMapOvr>
    <a:masterClrMapping/>
  </p:clrMapOvr>
  <p:transition xmlns:p14="http://schemas.microsoft.com/office/powerpoint/2010/main" advTm="5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 Injection </a:t>
            </a:r>
            <a:r>
              <a:rPr lang="en-US" dirty="0" err="1" smtClean="0"/>
              <a:t>Lambertson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11/12/2015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PASI-2015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7" name="Picture 6" descr="IOTA_INJECTION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855"/>
            <a:ext cx="9144000" cy="622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91521"/>
      </p:ext>
    </p:extLst>
  </p:cSld>
  <p:clrMapOvr>
    <a:masterClrMapping/>
  </p:clrMapOvr>
  <p:transition xmlns:p14="http://schemas.microsoft.com/office/powerpoint/2010/main" advTm="5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646" y="103664"/>
            <a:ext cx="8915400" cy="641739"/>
          </a:xfrm>
        </p:spPr>
        <p:txBody>
          <a:bodyPr/>
          <a:lstStyle/>
          <a:p>
            <a:r>
              <a:rPr lang="en-US" sz="3800" dirty="0" smtClean="0"/>
              <a:t>R&amp;D on High Current Synchrotrons</a:t>
            </a:r>
            <a:endParaRPr lang="en-US" sz="3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4300" y="898942"/>
            <a:ext cx="8915400" cy="5613911"/>
          </a:xfrm>
        </p:spPr>
        <p:txBody>
          <a:bodyPr>
            <a:noAutofit/>
          </a:bodyPr>
          <a:lstStyle/>
          <a:p>
            <a:r>
              <a:rPr lang="en-US" sz="3000" dirty="0" smtClean="0"/>
              <a:t>The future is in beam control and mitigation of beam losses!</a:t>
            </a:r>
          </a:p>
          <a:p>
            <a:pPr lvl="1"/>
            <a:r>
              <a:rPr lang="en-US" sz="2800" dirty="0"/>
              <a:t>H</a:t>
            </a:r>
            <a:r>
              <a:rPr lang="en-US" sz="2800" dirty="0" smtClean="0"/>
              <a:t>igh energy machines – beam can damage components</a:t>
            </a:r>
          </a:p>
          <a:p>
            <a:pPr lvl="1"/>
            <a:r>
              <a:rPr lang="en-US" sz="2800" dirty="0"/>
              <a:t>H</a:t>
            </a:r>
            <a:r>
              <a:rPr lang="en-US" sz="2800" dirty="0" smtClean="0"/>
              <a:t>igh current machines – component activation </a:t>
            </a:r>
          </a:p>
          <a:p>
            <a:r>
              <a:rPr lang="en-US" sz="3000" dirty="0" smtClean="0"/>
              <a:t>To enable multi-MW beam power, losses must be kept well &lt;1% at high intensity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lvl="1"/>
            <a:r>
              <a:rPr lang="en-US" sz="2400" dirty="0" smtClean="0"/>
              <a:t>Very challenging after 50 years of development</a:t>
            </a:r>
            <a:endParaRPr lang="en-US" sz="2400" dirty="0" smtClean="0">
              <a:solidFill>
                <a:srgbClr val="C00000"/>
              </a:solidFill>
            </a:endParaRPr>
          </a:p>
          <a:p>
            <a:r>
              <a:rPr lang="en-US" sz="3000" dirty="0" smtClean="0">
                <a:solidFill>
                  <a:schemeClr val="accent6"/>
                </a:solidFill>
              </a:rPr>
              <a:t>Need to develop technology for</a:t>
            </a:r>
          </a:p>
          <a:p>
            <a:pPr lvl="1"/>
            <a:r>
              <a:rPr lang="en-US" sz="2800" dirty="0" smtClean="0">
                <a:solidFill>
                  <a:schemeClr val="accent6"/>
                </a:solidFill>
              </a:rPr>
              <a:t>Beam halo control</a:t>
            </a:r>
          </a:p>
          <a:p>
            <a:pPr lvl="1"/>
            <a:r>
              <a:rPr lang="en-US" sz="2800" dirty="0" smtClean="0">
                <a:solidFill>
                  <a:schemeClr val="accent6"/>
                </a:solidFill>
              </a:rPr>
              <a:t>Single-particle and coherent beam stability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16039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11/12/2015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PASI-2015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6" name="Picture 5" descr="IOTA_INJECTION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855"/>
            <a:ext cx="9144000" cy="622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16650"/>
      </p:ext>
    </p:extLst>
  </p:cSld>
  <p:clrMapOvr>
    <a:masterClrMapping/>
  </p:clrMapOvr>
  <p:transition xmlns:p14="http://schemas.microsoft.com/office/powerpoint/2010/main" advTm="5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 IOTA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60865"/>
            <a:ext cx="8672513" cy="4987867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6"/>
                </a:solidFill>
              </a:rPr>
              <a:t>We have two </a:t>
            </a:r>
            <a:r>
              <a:rPr lang="en-US" sz="2800" b="1" dirty="0">
                <a:solidFill>
                  <a:srgbClr val="004C97"/>
                </a:solidFill>
              </a:rPr>
              <a:t>innovative ideas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lvl="1"/>
            <a:r>
              <a:rPr lang="en-US" sz="2400" i="1" dirty="0" err="1">
                <a:solidFill>
                  <a:srgbClr val="069A1F"/>
                </a:solidFill>
                <a:sym typeface="Wingdings" panose="05000000000000000000" pitchFamily="2" charset="2"/>
              </a:rPr>
              <a:t>Integrable</a:t>
            </a:r>
            <a:r>
              <a:rPr lang="en-US" sz="2400" i="1" dirty="0">
                <a:solidFill>
                  <a:srgbClr val="069A1F"/>
                </a:solidFill>
                <a:sym typeface="Wingdings" panose="05000000000000000000" pitchFamily="2" charset="2"/>
              </a:rPr>
              <a:t> Optics</a:t>
            </a:r>
            <a:endParaRPr lang="en-US" sz="2400" i="1" dirty="0">
              <a:solidFill>
                <a:srgbClr val="069A1F"/>
              </a:solidFill>
            </a:endParaRPr>
          </a:p>
          <a:p>
            <a:pPr lvl="1"/>
            <a:r>
              <a:rPr lang="en-US" sz="2400" i="1" dirty="0">
                <a:solidFill>
                  <a:srgbClr val="069A1F"/>
                </a:solidFill>
              </a:rPr>
              <a:t>Space Charge Compensation</a:t>
            </a:r>
          </a:p>
          <a:p>
            <a:pPr algn="just"/>
            <a:r>
              <a:rPr lang="en-US" dirty="0" smtClean="0"/>
              <a:t>To test them, we </a:t>
            </a:r>
            <a:r>
              <a:rPr lang="en-US" dirty="0"/>
              <a:t>are building the </a:t>
            </a:r>
            <a:r>
              <a:rPr lang="en-US" b="1" dirty="0" err="1">
                <a:solidFill>
                  <a:srgbClr val="004C97"/>
                </a:solidFill>
              </a:rPr>
              <a:t>Integrable</a:t>
            </a:r>
            <a:r>
              <a:rPr lang="en-US" b="1" dirty="0">
                <a:solidFill>
                  <a:srgbClr val="004C97"/>
                </a:solidFill>
              </a:rPr>
              <a:t> Optics Test Accelerator</a:t>
            </a:r>
          </a:p>
          <a:p>
            <a:pPr lvl="1" algn="just"/>
            <a:r>
              <a:rPr lang="en-US" dirty="0"/>
              <a:t>To become a machine for proof-of-principle R&amp;</a:t>
            </a:r>
            <a:r>
              <a:rPr lang="en-US" dirty="0" smtClean="0"/>
              <a:t>D</a:t>
            </a:r>
            <a:endParaRPr lang="en-US" b="1" dirty="0" smtClean="0">
              <a:solidFill>
                <a:srgbClr val="004C97"/>
              </a:solidFill>
            </a:endParaRPr>
          </a:p>
          <a:p>
            <a:pPr algn="just"/>
            <a:r>
              <a:rPr lang="en-US" b="1" dirty="0" smtClean="0">
                <a:solidFill>
                  <a:srgbClr val="004C97"/>
                </a:solidFill>
              </a:rPr>
              <a:t>There is are no dedicated ring-based accelerator test facilities </a:t>
            </a:r>
            <a:r>
              <a:rPr lang="en-US" dirty="0" smtClean="0">
                <a:solidFill>
                  <a:schemeClr val="accent6"/>
                </a:solidFill>
              </a:rPr>
              <a:t>in the US for</a:t>
            </a:r>
            <a:r>
              <a:rPr lang="en-US" dirty="0" smtClean="0"/>
              <a:t> high intensity research</a:t>
            </a:r>
          </a:p>
          <a:p>
            <a:pPr lvl="1" algn="just"/>
            <a:r>
              <a:rPr lang="en-US" dirty="0" smtClean="0"/>
              <a:t>UMER at UMD is operating with 10keV electrons, only few turns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24509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Integrable Optics Test Accelerator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8717"/>
            <a:ext cx="8672513" cy="4987867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4C97"/>
                </a:solidFill>
              </a:rPr>
              <a:t>Unique features</a:t>
            </a:r>
            <a:r>
              <a:rPr lang="en-US" sz="2800" dirty="0" smtClean="0">
                <a:solidFill>
                  <a:srgbClr val="004C97"/>
                </a:solidFill>
              </a:rPr>
              <a:t>:</a:t>
            </a:r>
          </a:p>
          <a:p>
            <a:pPr lvl="1"/>
            <a:r>
              <a:rPr lang="en-US" dirty="0" smtClean="0"/>
              <a:t>Can operate with either electrons or protons (up to 150 MeV/c momentum)</a:t>
            </a:r>
          </a:p>
          <a:p>
            <a:pPr lvl="1"/>
            <a:r>
              <a:rPr lang="en-US" dirty="0" smtClean="0"/>
              <a:t>Large aperture</a:t>
            </a:r>
          </a:p>
          <a:p>
            <a:pPr lvl="1"/>
            <a:r>
              <a:rPr lang="en-US" dirty="0" smtClean="0"/>
              <a:t>Significant flexibility of the lattice</a:t>
            </a:r>
          </a:p>
          <a:p>
            <a:pPr lvl="1"/>
            <a:r>
              <a:rPr lang="en-US" dirty="0" smtClean="0"/>
              <a:t>Precise control of the optics quality and stability</a:t>
            </a:r>
          </a:p>
          <a:p>
            <a:pPr lvl="1"/>
            <a:r>
              <a:rPr lang="en-US" dirty="0" smtClean="0"/>
              <a:t>Set up for very high intensity operation (with protons)</a:t>
            </a:r>
          </a:p>
          <a:p>
            <a:r>
              <a:rPr lang="en-US" sz="2800" b="1" dirty="0" smtClean="0">
                <a:solidFill>
                  <a:srgbClr val="004C97"/>
                </a:solidFill>
              </a:rPr>
              <a:t>Based </a:t>
            </a:r>
            <a:r>
              <a:rPr lang="en-US" sz="2800" b="1" dirty="0">
                <a:solidFill>
                  <a:srgbClr val="004C97"/>
                </a:solidFill>
              </a:rPr>
              <a:t>on conventional </a:t>
            </a:r>
            <a:r>
              <a:rPr lang="en-US" sz="2800" b="1" dirty="0" smtClean="0">
                <a:solidFill>
                  <a:srgbClr val="004C97"/>
                </a:solidFill>
              </a:rPr>
              <a:t>technology </a:t>
            </a:r>
            <a:r>
              <a:rPr lang="en-US" sz="2800" dirty="0" smtClean="0"/>
              <a:t>(magnets, RF)</a:t>
            </a:r>
          </a:p>
          <a:p>
            <a:r>
              <a:rPr lang="en-US" sz="2800" b="1" dirty="0" smtClean="0">
                <a:solidFill>
                  <a:schemeClr val="tx2"/>
                </a:solidFill>
              </a:rPr>
              <a:t>Cost-effective solution</a:t>
            </a:r>
          </a:p>
          <a:p>
            <a:pPr lvl="1"/>
            <a:r>
              <a:rPr lang="en-US" sz="2600" dirty="0" smtClean="0"/>
              <a:t>Balance </a:t>
            </a:r>
            <a:r>
              <a:rPr lang="en-US" sz="2600" dirty="0"/>
              <a:t>between low energy </a:t>
            </a:r>
            <a:r>
              <a:rPr lang="en-US" sz="2600" dirty="0" smtClean="0"/>
              <a:t>(low </a:t>
            </a:r>
            <a:r>
              <a:rPr lang="en-US" sz="2600" dirty="0"/>
              <a:t>cost) and </a:t>
            </a:r>
            <a:r>
              <a:rPr lang="en-US" sz="2600" dirty="0" smtClean="0"/>
              <a:t>research potential</a:t>
            </a:r>
            <a:endParaRPr lang="en-US" sz="2600" dirty="0"/>
          </a:p>
          <a:p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500427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 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8" name="Picture 2" descr="Screen Shot 2014-05-22 at 10.06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370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103521" y="2110515"/>
            <a:ext cx="3415347" cy="1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50768" y="1623527"/>
            <a:ext cx="1735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e- beam line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521" y="2662408"/>
            <a:ext cx="1919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2.5 MeV RFQ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091059" y="2458537"/>
            <a:ext cx="1994063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091059" y="1996872"/>
            <a:ext cx="1649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 beam line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143616" y="2464441"/>
            <a:ext cx="3961914" cy="1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518868" y="2116421"/>
            <a:ext cx="1100151" cy="650239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015027" y="2464442"/>
            <a:ext cx="531188" cy="30221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417532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 Layout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3" name="Picture 2" descr="Screen Shot 2015-09-02 at 1.40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4158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 Layout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6450" y="907189"/>
            <a:ext cx="7915412" cy="5261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70544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11753</TotalTime>
  <Words>2430</Words>
  <Application>Microsoft Macintosh PowerPoint</Application>
  <PresentationFormat>On-screen Show (4:3)</PresentationFormat>
  <Paragraphs>428</Paragraphs>
  <Slides>40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FNAL_TemplatePC_060514</vt:lpstr>
      <vt:lpstr>Fermilab: Footer Only</vt:lpstr>
      <vt:lpstr>Equation</vt:lpstr>
      <vt:lpstr>Integrable Optics Test Accelerator</vt:lpstr>
      <vt:lpstr>Acknowledgments</vt:lpstr>
      <vt:lpstr>PIP-III “multi-MW”- Option A: 8+ GeV smart RCS         (Rapid Cycling Synchrotron – ring)</vt:lpstr>
      <vt:lpstr>R&amp;D on High Current Synchrotrons</vt:lpstr>
      <vt:lpstr>Enter IOTA</vt:lpstr>
      <vt:lpstr>Integrable Optics Test Accelerator</vt:lpstr>
      <vt:lpstr>IOTA Ring</vt:lpstr>
      <vt:lpstr>IOTA Layout</vt:lpstr>
      <vt:lpstr>IOTA Layout</vt:lpstr>
      <vt:lpstr>IOTA Parameters</vt:lpstr>
      <vt:lpstr>IOTA Physics Drivers</vt:lpstr>
      <vt:lpstr>IOTA Physics Drivers</vt:lpstr>
      <vt:lpstr>Strong Focusing – Standard Approach Since 1952</vt:lpstr>
      <vt:lpstr>Focusing: Linear vs. Nonlinear</vt:lpstr>
      <vt:lpstr>Do Accelerators Need to be Linear?</vt:lpstr>
      <vt:lpstr>2D Generalization of McMillan Mapping</vt:lpstr>
      <vt:lpstr>IOTA Electron Lens</vt:lpstr>
      <vt:lpstr>Other Solutions?</vt:lpstr>
      <vt:lpstr>Nonlinear Integrable Optics with Laplacian Potential</vt:lpstr>
      <vt:lpstr>IOTA Optics – 2NL</vt:lpstr>
      <vt:lpstr>Quasi-Integrable System</vt:lpstr>
      <vt:lpstr>Quasi-Integrable System with Octupoles</vt:lpstr>
      <vt:lpstr>Single Particle Dynamics in Integrable Optics</vt:lpstr>
      <vt:lpstr>Nonlinear Magnet</vt:lpstr>
      <vt:lpstr>What is Unique About These Solutions?</vt:lpstr>
      <vt:lpstr>IOTA Goals for Integrable Optics</vt:lpstr>
      <vt:lpstr>IOTA Staging – Phase I</vt:lpstr>
      <vt:lpstr>IOTA Staging – Phase I</vt:lpstr>
      <vt:lpstr>Experimental Procedure</vt:lpstr>
      <vt:lpstr>IOTA Timeline </vt:lpstr>
      <vt:lpstr>Topics for Collaboration</vt:lpstr>
      <vt:lpstr>Test sCVD Diamond Parameters</vt:lpstr>
      <vt:lpstr>IOTA Beam Profile Options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IOTA Injection Lambertson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Heads meeting (new PowerPoint template…)</dc:title>
  <dc:creator>nsergei</dc:creator>
  <cp:lastModifiedBy>Alexander Valishev</cp:lastModifiedBy>
  <cp:revision>573</cp:revision>
  <cp:lastPrinted>2014-08-26T15:42:40Z</cp:lastPrinted>
  <dcterms:created xsi:type="dcterms:W3CDTF">2014-06-19T15:29:50Z</dcterms:created>
  <dcterms:modified xsi:type="dcterms:W3CDTF">2015-11-11T22:49:02Z</dcterms:modified>
</cp:coreProperties>
</file>