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655" r:id="rId4"/>
    <p:sldMasterId id="2147483769" r:id="rId5"/>
  </p:sldMasterIdLst>
  <p:notesMasterIdLst>
    <p:notesMasterId r:id="rId29"/>
  </p:notesMasterIdLst>
  <p:handoutMasterIdLst>
    <p:handoutMasterId r:id="rId30"/>
  </p:handoutMasterIdLst>
  <p:sldIdLst>
    <p:sldId id="259" r:id="rId6"/>
    <p:sldId id="260" r:id="rId7"/>
    <p:sldId id="266" r:id="rId8"/>
    <p:sldId id="305" r:id="rId9"/>
    <p:sldId id="304" r:id="rId10"/>
    <p:sldId id="261" r:id="rId11"/>
    <p:sldId id="363" r:id="rId12"/>
    <p:sldId id="262" r:id="rId13"/>
    <p:sldId id="263" r:id="rId14"/>
    <p:sldId id="264" r:id="rId15"/>
    <p:sldId id="364" r:id="rId16"/>
    <p:sldId id="271" r:id="rId17"/>
    <p:sldId id="365" r:id="rId18"/>
    <p:sldId id="317" r:id="rId19"/>
    <p:sldId id="322" r:id="rId20"/>
    <p:sldId id="362" r:id="rId21"/>
    <p:sldId id="366" r:id="rId22"/>
    <p:sldId id="348" r:id="rId23"/>
    <p:sldId id="351" r:id="rId24"/>
    <p:sldId id="354" r:id="rId25"/>
    <p:sldId id="355" r:id="rId26"/>
    <p:sldId id="320" r:id="rId27"/>
    <p:sldId id="300" r:id="rId28"/>
  </p:sldIdLst>
  <p:sldSz cx="9144000" cy="6858000" type="screen4x3"/>
  <p:notesSz cx="9906000" cy="67945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B6B"/>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26" autoAdjust="0"/>
    <p:restoredTop sz="98105" autoAdjust="0"/>
  </p:normalViewPr>
  <p:slideViewPr>
    <p:cSldViewPr snapToGrid="0">
      <p:cViewPr>
        <p:scale>
          <a:sx n="90" d="100"/>
          <a:sy n="90" d="100"/>
        </p:scale>
        <p:origin x="-1147" y="-168"/>
      </p:cViewPr>
      <p:guideLst>
        <p:guide orient="horz" pos="2160"/>
        <p:guide pos="2880"/>
      </p:guideLst>
    </p:cSldViewPr>
  </p:slideViewPr>
  <p:notesTextViewPr>
    <p:cViewPr>
      <p:scale>
        <a:sx n="66" d="100"/>
        <a:sy n="66" d="100"/>
      </p:scale>
      <p:origin x="0" y="0"/>
    </p:cViewPr>
  </p:notesTextViewPr>
  <p:sorterViewPr>
    <p:cViewPr>
      <p:scale>
        <a:sx n="100" d="100"/>
        <a:sy n="100" d="100"/>
      </p:scale>
      <p:origin x="0" y="88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vwa13369\Desktop\14th_August_DoubleMonitor_Resul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241907234031825E-2"/>
          <c:y val="0.10741680306651999"/>
          <c:w val="0.8646713350157107"/>
          <c:h val="0.79929148084075319"/>
        </c:manualLayout>
      </c:layout>
      <c:scatterChart>
        <c:scatterStyle val="lineMarker"/>
        <c:varyColors val="0"/>
        <c:ser>
          <c:idx val="0"/>
          <c:order val="0"/>
          <c:tx>
            <c:v>New Design</c:v>
          </c:tx>
          <c:spPr>
            <a:ln w="19050">
              <a:solidFill>
                <a:srgbClr val="0070C0"/>
              </a:solidFill>
            </a:ln>
          </c:spPr>
          <c:marker>
            <c:symbol val="diamond"/>
            <c:size val="4"/>
          </c:marker>
          <c:xVal>
            <c:numRef>
              <c:f>'21st August - In detail'!$A$10:$A$46</c:f>
              <c:numCache>
                <c:formatCode>General</c:formatCode>
                <c:ptCount val="37"/>
                <c:pt idx="0">
                  <c:v>-90</c:v>
                </c:pt>
                <c:pt idx="1">
                  <c:v>-85</c:v>
                </c:pt>
                <c:pt idx="2">
                  <c:v>-80</c:v>
                </c:pt>
                <c:pt idx="3">
                  <c:v>-75</c:v>
                </c:pt>
                <c:pt idx="4">
                  <c:v>-70</c:v>
                </c:pt>
                <c:pt idx="5">
                  <c:v>-65</c:v>
                </c:pt>
                <c:pt idx="6">
                  <c:v>-60</c:v>
                </c:pt>
                <c:pt idx="7">
                  <c:v>-55</c:v>
                </c:pt>
                <c:pt idx="8">
                  <c:v>-50</c:v>
                </c:pt>
                <c:pt idx="9">
                  <c:v>-45</c:v>
                </c:pt>
                <c:pt idx="10">
                  <c:v>-40</c:v>
                </c:pt>
                <c:pt idx="11">
                  <c:v>-35</c:v>
                </c:pt>
                <c:pt idx="12">
                  <c:v>-30</c:v>
                </c:pt>
                <c:pt idx="13">
                  <c:v>-25</c:v>
                </c:pt>
                <c:pt idx="14">
                  <c:v>-20</c:v>
                </c:pt>
                <c:pt idx="15">
                  <c:v>-15</c:v>
                </c:pt>
                <c:pt idx="16">
                  <c:v>-10</c:v>
                </c:pt>
                <c:pt idx="17">
                  <c:v>-5</c:v>
                </c:pt>
                <c:pt idx="18">
                  <c:v>0</c:v>
                </c:pt>
                <c:pt idx="19">
                  <c:v>5</c:v>
                </c:pt>
                <c:pt idx="20">
                  <c:v>10</c:v>
                </c:pt>
                <c:pt idx="21">
                  <c:v>15</c:v>
                </c:pt>
                <c:pt idx="22">
                  <c:v>20</c:v>
                </c:pt>
                <c:pt idx="23">
                  <c:v>25</c:v>
                </c:pt>
                <c:pt idx="24">
                  <c:v>30</c:v>
                </c:pt>
                <c:pt idx="25">
                  <c:v>35</c:v>
                </c:pt>
                <c:pt idx="26">
                  <c:v>40</c:v>
                </c:pt>
                <c:pt idx="27">
                  <c:v>45</c:v>
                </c:pt>
                <c:pt idx="28">
                  <c:v>50</c:v>
                </c:pt>
                <c:pt idx="29">
                  <c:v>55</c:v>
                </c:pt>
                <c:pt idx="30">
                  <c:v>60</c:v>
                </c:pt>
                <c:pt idx="31">
                  <c:v>65</c:v>
                </c:pt>
                <c:pt idx="32">
                  <c:v>70</c:v>
                </c:pt>
                <c:pt idx="33">
                  <c:v>75</c:v>
                </c:pt>
                <c:pt idx="34">
                  <c:v>80</c:v>
                </c:pt>
                <c:pt idx="35">
                  <c:v>85</c:v>
                </c:pt>
                <c:pt idx="36">
                  <c:v>90</c:v>
                </c:pt>
              </c:numCache>
            </c:numRef>
          </c:xVal>
          <c:yVal>
            <c:numRef>
              <c:f>'21st August - In detail'!$G$10:$G$46</c:f>
              <c:numCache>
                <c:formatCode>General</c:formatCode>
                <c:ptCount val="37"/>
                <c:pt idx="0">
                  <c:v>-0.75599332349170645</c:v>
                </c:pt>
                <c:pt idx="1">
                  <c:v>-0.72816769252726099</c:v>
                </c:pt>
                <c:pt idx="2">
                  <c:v>-0.69514770385923608</c:v>
                </c:pt>
                <c:pt idx="3">
                  <c:v>-0.65861381953782627</c:v>
                </c:pt>
                <c:pt idx="4">
                  <c:v>-0.61905697566606688</c:v>
                </c:pt>
                <c:pt idx="5">
                  <c:v>-0.57834645849235111</c:v>
                </c:pt>
                <c:pt idx="6">
                  <c:v>-0.53638118571241356</c:v>
                </c:pt>
                <c:pt idx="7">
                  <c:v>-0.49356026156545518</c:v>
                </c:pt>
                <c:pt idx="8">
                  <c:v>-0.45006633297981841</c:v>
                </c:pt>
                <c:pt idx="9">
                  <c:v>-0.40604263295094389</c:v>
                </c:pt>
                <c:pt idx="10">
                  <c:v>-0.36195912347579406</c:v>
                </c:pt>
                <c:pt idx="11">
                  <c:v>-0.31767662692360316</c:v>
                </c:pt>
                <c:pt idx="12">
                  <c:v>-0.27247874913028425</c:v>
                </c:pt>
                <c:pt idx="13">
                  <c:v>-0.22639400349432817</c:v>
                </c:pt>
                <c:pt idx="14">
                  <c:v>-0.18127990018839851</c:v>
                </c:pt>
                <c:pt idx="15">
                  <c:v>-0.13560486456766729</c:v>
                </c:pt>
                <c:pt idx="16">
                  <c:v>-8.9224076391396789E-2</c:v>
                </c:pt>
                <c:pt idx="17">
                  <c:v>-4.3534428696851882E-2</c:v>
                </c:pt>
                <c:pt idx="18">
                  <c:v>2.8283916244266063E-3</c:v>
                </c:pt>
                <c:pt idx="19">
                  <c:v>4.8773939595906222E-2</c:v>
                </c:pt>
                <c:pt idx="20">
                  <c:v>9.5176563331552347E-2</c:v>
                </c:pt>
                <c:pt idx="21">
                  <c:v>0.14094279237093019</c:v>
                </c:pt>
                <c:pt idx="22">
                  <c:v>0.18651195747340785</c:v>
                </c:pt>
                <c:pt idx="23">
                  <c:v>0.23226944706753958</c:v>
                </c:pt>
                <c:pt idx="24">
                  <c:v>0.27685908804146125</c:v>
                </c:pt>
                <c:pt idx="25">
                  <c:v>0.32193567023265951</c:v>
                </c:pt>
                <c:pt idx="26">
                  <c:v>0.3668660985878609</c:v>
                </c:pt>
                <c:pt idx="27">
                  <c:v>0.4111030990705371</c:v>
                </c:pt>
                <c:pt idx="28">
                  <c:v>0.45482811251101712</c:v>
                </c:pt>
                <c:pt idx="29">
                  <c:v>0.49790851152380416</c:v>
                </c:pt>
                <c:pt idx="30">
                  <c:v>0.54055025890656239</c:v>
                </c:pt>
                <c:pt idx="31">
                  <c:v>0.58194856293278352</c:v>
                </c:pt>
                <c:pt idx="32">
                  <c:v>0.62326809617180701</c:v>
                </c:pt>
                <c:pt idx="33">
                  <c:v>0.66184615934122482</c:v>
                </c:pt>
                <c:pt idx="34">
                  <c:v>0.69785112639533486</c:v>
                </c:pt>
                <c:pt idx="35">
                  <c:v>0.73305958549418559</c:v>
                </c:pt>
                <c:pt idx="36">
                  <c:v>0.76210424488859008</c:v>
                </c:pt>
              </c:numCache>
            </c:numRef>
          </c:yVal>
          <c:smooth val="0"/>
        </c:ser>
        <c:ser>
          <c:idx val="1"/>
          <c:order val="1"/>
          <c:tx>
            <c:v>Original Design</c:v>
          </c:tx>
          <c:spPr>
            <a:ln w="19050">
              <a:solidFill>
                <a:srgbClr val="FF0000"/>
              </a:solidFill>
            </a:ln>
          </c:spPr>
          <c:marker>
            <c:symbol val="square"/>
            <c:size val="3"/>
          </c:marker>
          <c:xVal>
            <c:numRef>
              <c:f>'21st August - In detail'!$A$70:$A$88</c:f>
              <c:numCache>
                <c:formatCode>General</c:formatCode>
                <c:ptCount val="19"/>
                <c:pt idx="0">
                  <c:v>-90</c:v>
                </c:pt>
                <c:pt idx="1">
                  <c:v>-80</c:v>
                </c:pt>
                <c:pt idx="2">
                  <c:v>-70</c:v>
                </c:pt>
                <c:pt idx="3">
                  <c:v>-60</c:v>
                </c:pt>
                <c:pt idx="4">
                  <c:v>-50</c:v>
                </c:pt>
                <c:pt idx="5">
                  <c:v>-40</c:v>
                </c:pt>
                <c:pt idx="6">
                  <c:v>-30</c:v>
                </c:pt>
                <c:pt idx="7">
                  <c:v>-20</c:v>
                </c:pt>
                <c:pt idx="8">
                  <c:v>-10</c:v>
                </c:pt>
                <c:pt idx="9">
                  <c:v>0</c:v>
                </c:pt>
                <c:pt idx="10">
                  <c:v>10</c:v>
                </c:pt>
                <c:pt idx="11">
                  <c:v>20</c:v>
                </c:pt>
                <c:pt idx="12">
                  <c:v>30</c:v>
                </c:pt>
                <c:pt idx="13">
                  <c:v>40</c:v>
                </c:pt>
                <c:pt idx="14">
                  <c:v>50</c:v>
                </c:pt>
                <c:pt idx="15">
                  <c:v>60</c:v>
                </c:pt>
                <c:pt idx="16">
                  <c:v>70</c:v>
                </c:pt>
                <c:pt idx="17">
                  <c:v>80</c:v>
                </c:pt>
                <c:pt idx="18">
                  <c:v>90</c:v>
                </c:pt>
              </c:numCache>
            </c:numRef>
          </c:xVal>
          <c:yVal>
            <c:numRef>
              <c:f>'21st August - In detail'!$G$70:$G$88</c:f>
              <c:numCache>
                <c:formatCode>General</c:formatCode>
                <c:ptCount val="19"/>
                <c:pt idx="0">
                  <c:v>-0.47880979729693018</c:v>
                </c:pt>
                <c:pt idx="1">
                  <c:v>-0.43553649294599134</c:v>
                </c:pt>
                <c:pt idx="2">
                  <c:v>-0.38316089149897864</c:v>
                </c:pt>
                <c:pt idx="3">
                  <c:v>-0.32944864044412331</c:v>
                </c:pt>
                <c:pt idx="4">
                  <c:v>-0.2751923022400185</c:v>
                </c:pt>
                <c:pt idx="5">
                  <c:v>-0.2213571343455924</c:v>
                </c:pt>
                <c:pt idx="6">
                  <c:v>-0.16780171805505609</c:v>
                </c:pt>
                <c:pt idx="7">
                  <c:v>-0.11404446011970831</c:v>
                </c:pt>
                <c:pt idx="8">
                  <c:v>-6.0339435386347548E-2</c:v>
                </c:pt>
                <c:pt idx="9">
                  <c:v>-6.9521539148643128E-3</c:v>
                </c:pt>
                <c:pt idx="10">
                  <c:v>4.6548794935846877E-2</c:v>
                </c:pt>
                <c:pt idx="11">
                  <c:v>9.9482239142812956E-2</c:v>
                </c:pt>
                <c:pt idx="12">
                  <c:v>0.15232120109345348</c:v>
                </c:pt>
                <c:pt idx="13">
                  <c:v>0.20587615914718718</c:v>
                </c:pt>
                <c:pt idx="14">
                  <c:v>0.25915769322284526</c:v>
                </c:pt>
                <c:pt idx="15">
                  <c:v>0.31210651836113978</c:v>
                </c:pt>
                <c:pt idx="16">
                  <c:v>0.3663667911893001</c:v>
                </c:pt>
                <c:pt idx="17">
                  <c:v>0.41799122783308684</c:v>
                </c:pt>
                <c:pt idx="18">
                  <c:v>0.46920835083866197</c:v>
                </c:pt>
              </c:numCache>
            </c:numRef>
          </c:yVal>
          <c:smooth val="0"/>
        </c:ser>
        <c:dLbls>
          <c:showLegendKey val="0"/>
          <c:showVal val="0"/>
          <c:showCatName val="0"/>
          <c:showSerName val="0"/>
          <c:showPercent val="0"/>
          <c:showBubbleSize val="0"/>
        </c:dLbls>
        <c:axId val="53815168"/>
        <c:axId val="54870016"/>
      </c:scatterChart>
      <c:valAx>
        <c:axId val="53815168"/>
        <c:scaling>
          <c:orientation val="minMax"/>
          <c:max val="30"/>
          <c:min val="-30"/>
        </c:scaling>
        <c:delete val="0"/>
        <c:axPos val="b"/>
        <c:title>
          <c:tx>
            <c:rich>
              <a:bodyPr/>
              <a:lstStyle/>
              <a:p>
                <a:pPr>
                  <a:defRPr/>
                </a:pPr>
                <a:r>
                  <a:rPr lang="en-GB"/>
                  <a:t>Beam Position within the monitor (mm)</a:t>
                </a:r>
              </a:p>
            </c:rich>
          </c:tx>
          <c:layout/>
          <c:overlay val="0"/>
        </c:title>
        <c:numFmt formatCode="General" sourceLinked="1"/>
        <c:majorTickMark val="out"/>
        <c:minorTickMark val="none"/>
        <c:tickLblPos val="nextTo"/>
        <c:crossAx val="54870016"/>
        <c:crosses val="autoZero"/>
        <c:crossBetween val="midCat"/>
      </c:valAx>
      <c:valAx>
        <c:axId val="54870016"/>
        <c:scaling>
          <c:orientation val="minMax"/>
          <c:max val="0.30000000000000016"/>
          <c:min val="-0.30000000000000016"/>
        </c:scaling>
        <c:delete val="0"/>
        <c:axPos val="l"/>
        <c:majorGridlines/>
        <c:title>
          <c:tx>
            <c:rich>
              <a:bodyPr rot="-5400000" vert="horz"/>
              <a:lstStyle/>
              <a:p>
                <a:pPr>
                  <a:defRPr/>
                </a:pPr>
                <a:r>
                  <a:rPr lang="en-GB"/>
                  <a:t>Difference over Sum of the 2 EHM electrode signals</a:t>
                </a:r>
              </a:p>
            </c:rich>
          </c:tx>
          <c:layout/>
          <c:overlay val="0"/>
        </c:title>
        <c:numFmt formatCode="General" sourceLinked="1"/>
        <c:majorTickMark val="out"/>
        <c:minorTickMark val="none"/>
        <c:tickLblPos val="nextTo"/>
        <c:crossAx val="53815168"/>
        <c:crosses val="autoZero"/>
        <c:crossBetween val="midCat"/>
      </c:valAx>
    </c:plotArea>
    <c:legend>
      <c:legendPos val="r"/>
      <c:layout>
        <c:manualLayout>
          <c:xMode val="edge"/>
          <c:yMode val="edge"/>
          <c:x val="0.67574119934171784"/>
          <c:y val="0.77140437892528124"/>
          <c:w val="0.26822984112317078"/>
          <c:h val="0.13306515617183598"/>
        </c:manualLayout>
      </c:layout>
      <c:overlay val="0"/>
      <c:spPr>
        <a:solidFill>
          <a:schemeClr val="bg1"/>
        </a:solidFill>
        <a:ln w="22225">
          <a:solidFill>
            <a:schemeClr val="accent2"/>
          </a:solidFill>
        </a:ln>
      </c:spPr>
    </c:legend>
    <c:plotVisOnly val="1"/>
    <c:dispBlanksAs val="gap"/>
    <c:showDLblsOverMax val="0"/>
  </c:chart>
  <c:spPr>
    <a:solidFill>
      <a:srgbClr val="FFFFFF"/>
    </a:solidFill>
    <a:ln w="25400" cap="flat" cmpd="sng" algn="ctr">
      <a:solidFill>
        <a:srgbClr val="000000"/>
      </a:solidFill>
      <a:prstDash val="solid"/>
    </a:ln>
    <a:effectLst/>
  </c:spPr>
  <c:txPr>
    <a:bodyPr/>
    <a:lstStyle/>
    <a:p>
      <a:pPr>
        <a:defRPr>
          <a:solidFill>
            <a:srgbClr val="000000"/>
          </a:solidFill>
          <a:latin typeface="+mn-lt"/>
          <a:ea typeface="+mn-ea"/>
          <a:cs typeface="+mn-cs"/>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11108" y="0"/>
            <a:ext cx="4292600" cy="339725"/>
          </a:xfrm>
          <a:prstGeom prst="rect">
            <a:avLst/>
          </a:prstGeom>
        </p:spPr>
        <p:txBody>
          <a:bodyPr vert="horz" lIns="91440" tIns="45720" rIns="91440" bIns="45720" rtlCol="0"/>
          <a:lstStyle>
            <a:lvl1pPr algn="r">
              <a:defRPr sz="1200"/>
            </a:lvl1pPr>
          </a:lstStyle>
          <a:p>
            <a:fld id="{FEC4463C-F5C7-4397-917B-7229BC2456C8}" type="datetimeFigureOut">
              <a:rPr lang="en-GB" smtClean="0"/>
              <a:t>11/11/2015</a:t>
            </a:fld>
            <a:endParaRPr lang="en-GB"/>
          </a:p>
        </p:txBody>
      </p:sp>
      <p:sp>
        <p:nvSpPr>
          <p:cNvPr id="4" name="Footer Placeholder 3"/>
          <p:cNvSpPr>
            <a:spLocks noGrp="1"/>
          </p:cNvSpPr>
          <p:nvPr>
            <p:ph type="ftr" sz="quarter" idx="2"/>
          </p:nvPr>
        </p:nvSpPr>
        <p:spPr>
          <a:xfrm>
            <a:off x="0" y="6453596"/>
            <a:ext cx="4292600" cy="339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11108" y="6453596"/>
            <a:ext cx="4292600" cy="339725"/>
          </a:xfrm>
          <a:prstGeom prst="rect">
            <a:avLst/>
          </a:prstGeom>
        </p:spPr>
        <p:txBody>
          <a:bodyPr vert="horz" lIns="91440" tIns="45720" rIns="91440" bIns="45720" rtlCol="0" anchor="b"/>
          <a:lstStyle>
            <a:lvl1pPr algn="r">
              <a:defRPr sz="1200"/>
            </a:lvl1pPr>
          </a:lstStyle>
          <a:p>
            <a:fld id="{799840D8-E16C-4128-A685-BEC544D983E3}" type="slidenum">
              <a:rPr lang="en-GB" smtClean="0"/>
              <a:t>‹#›</a:t>
            </a:fld>
            <a:endParaRPr lang="en-GB"/>
          </a:p>
        </p:txBody>
      </p:sp>
    </p:spTree>
    <p:extLst>
      <p:ext uri="{BB962C8B-B14F-4D97-AF65-F5344CB8AC3E}">
        <p14:creationId xmlns:p14="http://schemas.microsoft.com/office/powerpoint/2010/main" val="1664249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92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3075" name="Rectangle 3"/>
          <p:cNvSpPr>
            <a:spLocks noGrp="1" noChangeArrowheads="1"/>
          </p:cNvSpPr>
          <p:nvPr>
            <p:ph type="dt" idx="1"/>
          </p:nvPr>
        </p:nvSpPr>
        <p:spPr bwMode="auto">
          <a:xfrm>
            <a:off x="5611108" y="0"/>
            <a:ext cx="4292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71684" name="Rectangle 4"/>
          <p:cNvSpPr>
            <a:spLocks noGrp="1" noRot="1" noChangeAspect="1" noChangeArrowheads="1" noTextEdit="1"/>
          </p:cNvSpPr>
          <p:nvPr>
            <p:ph type="sldImg" idx="2"/>
          </p:nvPr>
        </p:nvSpPr>
        <p:spPr bwMode="auto">
          <a:xfrm>
            <a:off x="3254375" y="509588"/>
            <a:ext cx="3397250" cy="25479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90600" y="3227387"/>
            <a:ext cx="79248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6453596"/>
            <a:ext cx="4292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611108" y="6453596"/>
            <a:ext cx="4292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984413F-FED7-4369-9C09-33C5FD190214}" type="slidenum">
              <a:rPr lang="en-US" altLang="en-US"/>
              <a:pPr>
                <a:defRPr/>
              </a:pPr>
              <a:t>‹#›</a:t>
            </a:fld>
            <a:endParaRPr lang="en-US" altLang="en-US"/>
          </a:p>
        </p:txBody>
      </p:sp>
    </p:spTree>
    <p:extLst>
      <p:ext uri="{BB962C8B-B14F-4D97-AF65-F5344CB8AC3E}">
        <p14:creationId xmlns:p14="http://schemas.microsoft.com/office/powerpoint/2010/main" val="3227640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984413F-FED7-4369-9C09-33C5FD190214}" type="slidenum">
              <a:rPr lang="en-US" altLang="en-US" smtClean="0"/>
              <a:pPr>
                <a:defRPr/>
              </a:pPr>
              <a:t>1</a:t>
            </a:fld>
            <a:endParaRPr lang="en-US" altLang="en-US"/>
          </a:p>
        </p:txBody>
      </p:sp>
    </p:spTree>
    <p:extLst>
      <p:ext uri="{BB962C8B-B14F-4D97-AF65-F5344CB8AC3E}">
        <p14:creationId xmlns:p14="http://schemas.microsoft.com/office/powerpoint/2010/main" val="355967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endParaRPr lang="en-GB" altLang="en-US" smtClean="0">
              <a:latin typeface="Arial" pitchFamily="34" charset="0"/>
            </a:endParaRPr>
          </a:p>
        </p:txBody>
      </p:sp>
      <p:sp>
        <p:nvSpPr>
          <p:cNvPr id="819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62E5BF1-9E47-4441-9929-E8BDE7F4D9B4}" type="slidenum">
              <a:rPr lang="en-US" altLang="en-US" smtClean="0"/>
              <a:pPr eaLnBrk="1" hangingPunct="1">
                <a:spcBef>
                  <a:spcPct val="0"/>
                </a:spcBef>
              </a:pPr>
              <a:t>22</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r>
              <a:rPr lang="en-GB" altLang="en-US" smtClean="0">
                <a:latin typeface="Arial" pitchFamily="34" charset="0"/>
              </a:rPr>
              <a:t>Starting with the beam instruments in an area of high radiation. The signals from these pass through some low level electronics and approximately 60 m of cables. For signals which would degrade over the length of the cables, radiation hard electronics are place close to the instrument. In other cases, the electronics can be placed further away from the instrument.</a:t>
            </a:r>
          </a:p>
          <a:p>
            <a:endParaRPr lang="en-GB" altLang="en-US" smtClean="0">
              <a:latin typeface="Arial" pitchFamily="34" charset="0"/>
            </a:endParaRPr>
          </a:p>
          <a:p>
            <a:r>
              <a:rPr lang="en-GB" altLang="en-US" smtClean="0">
                <a:latin typeface="Arial" pitchFamily="34" charset="0"/>
              </a:rPr>
              <a:t>There are then remote acquisition chassis in an area with some shielding, meaning that although access is not available whilst the machine is on, there is limited access during accelerator operations and there is less likelihood of damage to electronics situated there.</a:t>
            </a:r>
          </a:p>
          <a:p>
            <a:endParaRPr lang="en-GB" altLang="en-US" smtClean="0">
              <a:latin typeface="Arial" pitchFamily="34" charset="0"/>
            </a:endParaRPr>
          </a:p>
          <a:p>
            <a:r>
              <a:rPr lang="en-GB" altLang="en-US" smtClean="0">
                <a:latin typeface="Arial" pitchFamily="34" charset="0"/>
              </a:rPr>
              <a:t>Finally, we use a MXI fiber-optic link up to a controller chassis situated in a nice air-conditioned room with unlimited access. Then the controller connects to other systems though a local area network.</a:t>
            </a:r>
          </a:p>
        </p:txBody>
      </p:sp>
      <p:sp>
        <p:nvSpPr>
          <p:cNvPr id="10752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7907A1-E68E-4A9F-BE5A-2CF429B1B9E7}" type="slidenum">
              <a:rPr lang="en-US" altLang="en-US" smtClean="0"/>
              <a:pPr eaLnBrk="1" hangingPunct="1"/>
              <a:t>23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8ADBDC9-8CE2-4884-B888-89966DEE0290}" type="slidenum">
              <a:rPr lang="en-US" altLang="en-US" smtClean="0">
                <a:solidFill>
                  <a:srgbClr val="000000"/>
                </a:solidFill>
              </a:rPr>
              <a:pPr eaLnBrk="1" hangingPunct="1">
                <a:spcBef>
                  <a:spcPct val="0"/>
                </a:spcBef>
              </a:pPr>
              <a:t>4</a:t>
            </a:fld>
            <a:endParaRPr lang="en-US" altLang="en-US" smtClean="0">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DC1CD4-6CD0-48E0-BAF4-7F2EF18ABFD1}" type="slidenum">
              <a:rPr lang="en-US" altLang="en-US" smtClean="0"/>
              <a:pPr eaLnBrk="1" hangingPunct="1">
                <a:spcBef>
                  <a:spcPct val="0"/>
                </a:spcBef>
              </a:pPr>
              <a:t>6</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DC1CD4-6CD0-48E0-BAF4-7F2EF18ABFD1}" type="slidenum">
              <a:rPr lang="en-US" altLang="en-US" smtClean="0"/>
              <a:pPr eaLnBrk="1" hangingPunct="1">
                <a:spcBef>
                  <a:spcPct val="0"/>
                </a:spcBef>
              </a:pPr>
              <a:t>7</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83421BA-F06B-4C1F-A134-9E5DC7E0A5E7}" type="slidenum">
              <a:rPr lang="en-US" altLang="en-US" smtClean="0"/>
              <a:pPr eaLnBrk="1" hangingPunct="1">
                <a:spcBef>
                  <a:spcPct val="0"/>
                </a:spcBef>
              </a:pPr>
              <a:t>8</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34D406E-7F02-4921-8B6B-0190E54E0FF6}" type="slidenum">
              <a:rPr lang="en-US" altLang="en-US" smtClean="0"/>
              <a:pPr eaLnBrk="1" hangingPunct="1">
                <a:spcBef>
                  <a:spcPct val="0"/>
                </a:spcBef>
              </a:pPr>
              <a:t>9</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94054F-E7CC-4BD4-B7BE-AB3CE97CE564}" type="slidenum">
              <a:rPr lang="en-US" altLang="en-US" smtClean="0"/>
              <a:pPr eaLnBrk="1" hangingPunct="1">
                <a:spcBef>
                  <a:spcPct val="0"/>
                </a:spcBef>
              </a:pPr>
              <a:t>10</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94054F-E7CC-4BD4-B7BE-AB3CE97CE564}" type="slidenum">
              <a:rPr lang="en-US" altLang="en-US" smtClean="0"/>
              <a:pPr eaLnBrk="1" hangingPunct="1">
                <a:spcBef>
                  <a:spcPct val="0"/>
                </a:spcBef>
              </a:pPr>
              <a:t>11</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F9F432-C801-4214-B618-E61A71ACD2BA}" type="slidenum">
              <a:rPr lang="en-US" altLang="en-US" smtClean="0"/>
              <a:pPr eaLnBrk="1" hangingPunct="1">
                <a:spcBef>
                  <a:spcPct val="0"/>
                </a:spcBef>
              </a:pPr>
              <a:t>16</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small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685800" y="1700214"/>
            <a:ext cx="7772400" cy="1470025"/>
          </a:xfrm>
        </p:spPr>
        <p:txBody>
          <a:bodyPr/>
          <a:lstStyle>
            <a:lvl1pPr>
              <a:defRPr/>
            </a:lvl1pPr>
          </a:lstStyle>
          <a:p>
            <a:pPr lvl="0"/>
            <a:r>
              <a:rPr lang="en-US" altLang="en-US" noProof="0" smtClean="0"/>
              <a:t>Click to edit Master title style</a:t>
            </a:r>
          </a:p>
        </p:txBody>
      </p:sp>
      <p:sp>
        <p:nvSpPr>
          <p:cNvPr id="6148" name="Rectangle 4"/>
          <p:cNvSpPr>
            <a:spLocks noGrp="1" noChangeArrowheads="1"/>
          </p:cNvSpPr>
          <p:nvPr>
            <p:ph type="subTitle" idx="1"/>
          </p:nvPr>
        </p:nvSpPr>
        <p:spPr>
          <a:xfrm>
            <a:off x="1371600" y="34290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30451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8815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30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3886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685800" y="1700214"/>
            <a:ext cx="7772400" cy="1470025"/>
          </a:xfrm>
        </p:spPr>
        <p:txBody>
          <a:bodyPr/>
          <a:lstStyle>
            <a:lvl1pPr>
              <a:defRPr/>
            </a:lvl1pPr>
          </a:lstStyle>
          <a:p>
            <a:pPr lvl="0"/>
            <a:r>
              <a:rPr lang="en-US" altLang="en-US" noProof="0" smtClean="0"/>
              <a:t>Click to edit Master title style</a:t>
            </a:r>
          </a:p>
        </p:txBody>
      </p:sp>
      <p:sp>
        <p:nvSpPr>
          <p:cNvPr id="8196" name="Rectangle 4"/>
          <p:cNvSpPr>
            <a:spLocks noGrp="1" noChangeArrowheads="1"/>
          </p:cNvSpPr>
          <p:nvPr>
            <p:ph type="subTitle" idx="1"/>
          </p:nvPr>
        </p:nvSpPr>
        <p:spPr>
          <a:xfrm>
            <a:off x="1371600" y="3357563"/>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513C16-42F1-49AF-858F-EBBC20F86FD4}" type="slidenum">
              <a:rPr lang="en-US" altLang="en-US"/>
              <a:pPr>
                <a:defRPr/>
              </a:pPr>
              <a:t>‹#›</a:t>
            </a:fld>
            <a:endParaRPr lang="en-US" altLang="en-US"/>
          </a:p>
        </p:txBody>
      </p:sp>
    </p:spTree>
    <p:extLst>
      <p:ext uri="{BB962C8B-B14F-4D97-AF65-F5344CB8AC3E}">
        <p14:creationId xmlns:p14="http://schemas.microsoft.com/office/powerpoint/2010/main" val="2649497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295B9963-9780-4DB6-A3E2-8D549EBB7ECB}" type="slidenum">
              <a:rPr lang="en-US" altLang="en-US"/>
              <a:pPr>
                <a:defRPr/>
              </a:pPr>
              <a:t>‹#›</a:t>
            </a:fld>
            <a:endParaRPr lang="en-US" altLang="en-US"/>
          </a:p>
        </p:txBody>
      </p:sp>
    </p:spTree>
    <p:extLst>
      <p:ext uri="{BB962C8B-B14F-4D97-AF65-F5344CB8AC3E}">
        <p14:creationId xmlns:p14="http://schemas.microsoft.com/office/powerpoint/2010/main" val="6857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6C224E00-FE3D-46C3-832D-C896B428C0EE}" type="slidenum">
              <a:rPr lang="en-US" altLang="en-US"/>
              <a:pPr>
                <a:defRPr/>
              </a:pPr>
              <a:t>‹#›</a:t>
            </a:fld>
            <a:endParaRPr lang="en-US" altLang="en-US"/>
          </a:p>
        </p:txBody>
      </p:sp>
    </p:spTree>
    <p:extLst>
      <p:ext uri="{BB962C8B-B14F-4D97-AF65-F5344CB8AC3E}">
        <p14:creationId xmlns:p14="http://schemas.microsoft.com/office/powerpoint/2010/main" val="4108333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49501"/>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349501"/>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5EAB41DC-9898-4800-AF3F-08949F00919F}" type="slidenum">
              <a:rPr lang="en-US" altLang="en-US"/>
              <a:pPr>
                <a:defRPr/>
              </a:pPr>
              <a:t>‹#›</a:t>
            </a:fld>
            <a:endParaRPr lang="en-US" altLang="en-US"/>
          </a:p>
        </p:txBody>
      </p:sp>
    </p:spTree>
    <p:extLst>
      <p:ext uri="{BB962C8B-B14F-4D97-AF65-F5344CB8AC3E}">
        <p14:creationId xmlns:p14="http://schemas.microsoft.com/office/powerpoint/2010/main" val="505481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4B64C849-82F7-476F-8271-628F9D95581A}" type="slidenum">
              <a:rPr lang="en-US" altLang="en-US"/>
              <a:pPr>
                <a:defRPr/>
              </a:pPr>
              <a:t>‹#›</a:t>
            </a:fld>
            <a:endParaRPr lang="en-US" altLang="en-US"/>
          </a:p>
        </p:txBody>
      </p:sp>
    </p:spTree>
    <p:extLst>
      <p:ext uri="{BB962C8B-B14F-4D97-AF65-F5344CB8AC3E}">
        <p14:creationId xmlns:p14="http://schemas.microsoft.com/office/powerpoint/2010/main" val="131990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F0836D8D-3138-43AC-92AF-4AEDEB6FC7BB}" type="slidenum">
              <a:rPr lang="en-US" altLang="en-US"/>
              <a:pPr>
                <a:defRPr/>
              </a:pPr>
              <a:t>‹#›</a:t>
            </a:fld>
            <a:endParaRPr lang="en-US" altLang="en-US"/>
          </a:p>
        </p:txBody>
      </p:sp>
    </p:spTree>
    <p:extLst>
      <p:ext uri="{BB962C8B-B14F-4D97-AF65-F5344CB8AC3E}">
        <p14:creationId xmlns:p14="http://schemas.microsoft.com/office/powerpoint/2010/main" val="386150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35324EA0-E886-47A7-9B34-7BED7AA485AD}" type="slidenum">
              <a:rPr lang="en-US" altLang="en-US"/>
              <a:pPr>
                <a:defRPr/>
              </a:pPr>
              <a:t>‹#›</a:t>
            </a:fld>
            <a:endParaRPr lang="en-US" altLang="en-US"/>
          </a:p>
        </p:txBody>
      </p:sp>
    </p:spTree>
    <p:extLst>
      <p:ext uri="{BB962C8B-B14F-4D97-AF65-F5344CB8AC3E}">
        <p14:creationId xmlns:p14="http://schemas.microsoft.com/office/powerpoint/2010/main" val="63154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2469C1E8-CE21-4D48-AB3E-4619338EF802}" type="slidenum">
              <a:rPr lang="en-US" altLang="en-US"/>
              <a:pPr>
                <a:defRPr/>
              </a:pPr>
              <a:t>‹#›</a:t>
            </a:fld>
            <a:endParaRPr lang="en-US" altLang="en-US"/>
          </a:p>
        </p:txBody>
      </p:sp>
    </p:spTree>
    <p:extLst>
      <p:ext uri="{BB962C8B-B14F-4D97-AF65-F5344CB8AC3E}">
        <p14:creationId xmlns:p14="http://schemas.microsoft.com/office/powerpoint/2010/main" val="393823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97799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8F6DFB3A-6858-4341-851E-468076972633}" type="slidenum">
              <a:rPr lang="en-US" altLang="en-US"/>
              <a:pPr>
                <a:defRPr/>
              </a:pPr>
              <a:t>‹#›</a:t>
            </a:fld>
            <a:endParaRPr lang="en-US" altLang="en-US"/>
          </a:p>
        </p:txBody>
      </p:sp>
    </p:spTree>
    <p:extLst>
      <p:ext uri="{BB962C8B-B14F-4D97-AF65-F5344CB8AC3E}">
        <p14:creationId xmlns:p14="http://schemas.microsoft.com/office/powerpoint/2010/main" val="3864767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0F731C55-2977-4715-B1CD-E205529B5DB8}" type="slidenum">
              <a:rPr lang="en-US" altLang="en-US"/>
              <a:pPr>
                <a:defRPr/>
              </a:pPr>
              <a:t>‹#›</a:t>
            </a:fld>
            <a:endParaRPr lang="en-US" altLang="en-US"/>
          </a:p>
        </p:txBody>
      </p:sp>
    </p:spTree>
    <p:extLst>
      <p:ext uri="{BB962C8B-B14F-4D97-AF65-F5344CB8AC3E}">
        <p14:creationId xmlns:p14="http://schemas.microsoft.com/office/powerpoint/2010/main" val="324743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2039"/>
            <a:ext cx="2057400" cy="5064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062039"/>
            <a:ext cx="6019800" cy="506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A54F4B60-96AD-401B-A693-9F01531D6586}" type="slidenum">
              <a:rPr lang="en-US" altLang="en-US"/>
              <a:pPr>
                <a:defRPr/>
              </a:pPr>
              <a:t>‹#›</a:t>
            </a:fld>
            <a:endParaRPr lang="en-US" altLang="en-US"/>
          </a:p>
        </p:txBody>
      </p:sp>
    </p:spTree>
    <p:extLst>
      <p:ext uri="{BB962C8B-B14F-4D97-AF65-F5344CB8AC3E}">
        <p14:creationId xmlns:p14="http://schemas.microsoft.com/office/powerpoint/2010/main" val="110893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small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685800" y="1484314"/>
            <a:ext cx="7772400" cy="1470025"/>
          </a:xfrm>
        </p:spPr>
        <p:txBody>
          <a:bodyPr/>
          <a:lstStyle>
            <a:lvl1pPr>
              <a:defRPr/>
            </a:lvl1pPr>
          </a:lstStyle>
          <a:p>
            <a:pPr lvl="0"/>
            <a:r>
              <a:rPr lang="en-US" altLang="en-US" noProof="0" smtClean="0"/>
              <a:t>Click to edit Master title style</a:t>
            </a:r>
          </a:p>
        </p:txBody>
      </p:sp>
      <p:sp>
        <p:nvSpPr>
          <p:cNvPr id="10244"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F896D77-D4E8-45E3-AFCA-ACFFB4875104}" type="slidenum">
              <a:rPr lang="en-US" altLang="en-US"/>
              <a:pPr>
                <a:defRPr/>
              </a:pPr>
              <a:t>‹#›</a:t>
            </a:fld>
            <a:endParaRPr lang="en-US" altLang="en-US"/>
          </a:p>
        </p:txBody>
      </p:sp>
    </p:spTree>
    <p:extLst>
      <p:ext uri="{BB962C8B-B14F-4D97-AF65-F5344CB8AC3E}">
        <p14:creationId xmlns:p14="http://schemas.microsoft.com/office/powerpoint/2010/main" val="590191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1262ED9C-C523-4360-8324-4D371C6CCF29}" type="slidenum">
              <a:rPr lang="en-US" altLang="en-US"/>
              <a:pPr>
                <a:defRPr/>
              </a:pPr>
              <a:t>‹#›</a:t>
            </a:fld>
            <a:endParaRPr lang="en-US" altLang="en-US"/>
          </a:p>
        </p:txBody>
      </p:sp>
    </p:spTree>
    <p:extLst>
      <p:ext uri="{BB962C8B-B14F-4D97-AF65-F5344CB8AC3E}">
        <p14:creationId xmlns:p14="http://schemas.microsoft.com/office/powerpoint/2010/main" val="2135277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90FB4790-6205-4605-8111-AF9709C9E3CB}" type="slidenum">
              <a:rPr lang="en-US" altLang="en-US"/>
              <a:pPr>
                <a:defRPr/>
              </a:pPr>
              <a:t>‹#›</a:t>
            </a:fld>
            <a:endParaRPr lang="en-US" altLang="en-US"/>
          </a:p>
        </p:txBody>
      </p:sp>
    </p:spTree>
    <p:extLst>
      <p:ext uri="{BB962C8B-B14F-4D97-AF65-F5344CB8AC3E}">
        <p14:creationId xmlns:p14="http://schemas.microsoft.com/office/powerpoint/2010/main" val="3706814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BCBBAC54-A981-44EA-87F9-C33B7B49ECE2}" type="slidenum">
              <a:rPr lang="en-US" altLang="en-US"/>
              <a:pPr>
                <a:defRPr/>
              </a:pPr>
              <a:t>‹#›</a:t>
            </a:fld>
            <a:endParaRPr lang="en-US" altLang="en-US"/>
          </a:p>
        </p:txBody>
      </p:sp>
    </p:spTree>
    <p:extLst>
      <p:ext uri="{BB962C8B-B14F-4D97-AF65-F5344CB8AC3E}">
        <p14:creationId xmlns:p14="http://schemas.microsoft.com/office/powerpoint/2010/main" val="3948118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CBDA971C-2EC2-443A-90BE-0625A7368B5E}" type="slidenum">
              <a:rPr lang="en-US" altLang="en-US"/>
              <a:pPr>
                <a:defRPr/>
              </a:pPr>
              <a:t>‹#›</a:t>
            </a:fld>
            <a:endParaRPr lang="en-US" altLang="en-US"/>
          </a:p>
        </p:txBody>
      </p:sp>
    </p:spTree>
    <p:extLst>
      <p:ext uri="{BB962C8B-B14F-4D97-AF65-F5344CB8AC3E}">
        <p14:creationId xmlns:p14="http://schemas.microsoft.com/office/powerpoint/2010/main" val="290328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9558C0C4-75E6-4498-90AD-229634E30C93}" type="slidenum">
              <a:rPr lang="en-US" altLang="en-US"/>
              <a:pPr>
                <a:defRPr/>
              </a:pPr>
              <a:t>‹#›</a:t>
            </a:fld>
            <a:endParaRPr lang="en-US" altLang="en-US"/>
          </a:p>
        </p:txBody>
      </p:sp>
    </p:spTree>
    <p:extLst>
      <p:ext uri="{BB962C8B-B14F-4D97-AF65-F5344CB8AC3E}">
        <p14:creationId xmlns:p14="http://schemas.microsoft.com/office/powerpoint/2010/main" val="358068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FF8F53AA-7F4E-43CC-97EB-848BBD1E7193}" type="slidenum">
              <a:rPr lang="en-US" altLang="en-US"/>
              <a:pPr>
                <a:defRPr/>
              </a:pPr>
              <a:t>‹#›</a:t>
            </a:fld>
            <a:endParaRPr lang="en-US" altLang="en-US"/>
          </a:p>
        </p:txBody>
      </p:sp>
    </p:spTree>
    <p:extLst>
      <p:ext uri="{BB962C8B-B14F-4D97-AF65-F5344CB8AC3E}">
        <p14:creationId xmlns:p14="http://schemas.microsoft.com/office/powerpoint/2010/main" val="274268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99298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E73AE0D3-D647-4D03-8F53-96F17A772708}" type="slidenum">
              <a:rPr lang="en-US" altLang="en-US"/>
              <a:pPr>
                <a:defRPr/>
              </a:pPr>
              <a:t>‹#›</a:t>
            </a:fld>
            <a:endParaRPr lang="en-US" altLang="en-US"/>
          </a:p>
        </p:txBody>
      </p:sp>
    </p:spTree>
    <p:extLst>
      <p:ext uri="{BB962C8B-B14F-4D97-AF65-F5344CB8AC3E}">
        <p14:creationId xmlns:p14="http://schemas.microsoft.com/office/powerpoint/2010/main" val="75587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AEAD8608-AE00-45B4-951B-F780B13BC47C}" type="slidenum">
              <a:rPr lang="en-US" altLang="en-US"/>
              <a:pPr>
                <a:defRPr/>
              </a:pPr>
              <a:t>‹#›</a:t>
            </a:fld>
            <a:endParaRPr lang="en-US" altLang="en-US"/>
          </a:p>
        </p:txBody>
      </p:sp>
    </p:spTree>
    <p:extLst>
      <p:ext uri="{BB962C8B-B14F-4D97-AF65-F5344CB8AC3E}">
        <p14:creationId xmlns:p14="http://schemas.microsoft.com/office/powerpoint/2010/main" val="788989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DDB67F6D-D33A-411A-925B-871151A87A0D}" type="slidenum">
              <a:rPr lang="en-US" altLang="en-US"/>
              <a:pPr>
                <a:defRPr/>
              </a:pPr>
              <a:t>‹#›</a:t>
            </a:fld>
            <a:endParaRPr lang="en-US" altLang="en-US"/>
          </a:p>
        </p:txBody>
      </p:sp>
    </p:spTree>
    <p:extLst>
      <p:ext uri="{BB962C8B-B14F-4D97-AF65-F5344CB8AC3E}">
        <p14:creationId xmlns:p14="http://schemas.microsoft.com/office/powerpoint/2010/main" val="352826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8050"/>
            <a:ext cx="2057400" cy="52181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908050"/>
            <a:ext cx="6019800" cy="5218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D2B17893-B5E3-42EA-9DE4-33753DCA61CF}" type="slidenum">
              <a:rPr lang="en-US" altLang="en-US"/>
              <a:pPr>
                <a:defRPr/>
              </a:pPr>
              <a:t>‹#›</a:t>
            </a:fld>
            <a:endParaRPr lang="en-US" altLang="en-US"/>
          </a:p>
        </p:txBody>
      </p:sp>
    </p:spTree>
    <p:extLst>
      <p:ext uri="{BB962C8B-B14F-4D97-AF65-F5344CB8AC3E}">
        <p14:creationId xmlns:p14="http://schemas.microsoft.com/office/powerpoint/2010/main" val="2496281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ctrTitle"/>
          </p:nvPr>
        </p:nvSpPr>
        <p:spPr>
          <a:xfrm>
            <a:off x="685800" y="1484314"/>
            <a:ext cx="7772400" cy="1470025"/>
          </a:xfrm>
        </p:spPr>
        <p:txBody>
          <a:bodyPr/>
          <a:lstStyle>
            <a:lvl1pPr>
              <a:defRPr/>
            </a:lvl1pPr>
          </a:lstStyle>
          <a:p>
            <a:pPr lvl="0"/>
            <a:r>
              <a:rPr lang="en-US" altLang="en-US" noProof="0" smtClean="0"/>
              <a:t>Click to edit Master title style</a:t>
            </a:r>
          </a:p>
        </p:txBody>
      </p:sp>
      <p:sp>
        <p:nvSpPr>
          <p:cNvPr id="12292"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788165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0440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1128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5279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56690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3180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30223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88290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92105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18355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78357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99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099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04228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isissmall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685800" y="1700213"/>
            <a:ext cx="7772400" cy="1470025"/>
          </a:xfrm>
        </p:spPr>
        <p:txBody>
          <a:bodyPr/>
          <a:lstStyle>
            <a:lvl1pPr>
              <a:defRPr/>
            </a:lvl1pPr>
          </a:lstStyle>
          <a:p>
            <a:pPr lvl="0"/>
            <a:r>
              <a:rPr lang="en-US" altLang="en-US" noProof="0" smtClean="0"/>
              <a:t>Click to edit Master title style</a:t>
            </a:r>
          </a:p>
        </p:txBody>
      </p:sp>
      <p:sp>
        <p:nvSpPr>
          <p:cNvPr id="6148" name="Rectangle 4"/>
          <p:cNvSpPr>
            <a:spLocks noGrp="1" noChangeArrowheads="1"/>
          </p:cNvSpPr>
          <p:nvPr>
            <p:ph type="subTitle" idx="1"/>
          </p:nvPr>
        </p:nvSpPr>
        <p:spPr>
          <a:xfrm>
            <a:off x="1371600" y="34290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357777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79406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28559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52715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48804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46978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73289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63107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80222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26947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44867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30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1716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7959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5475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9360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5928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sissmallbotto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457200" y="1600200"/>
            <a:ext cx="82296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918"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isislargeto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2411413" y="1062038"/>
            <a:ext cx="62753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457200" y="2349500"/>
            <a:ext cx="8229600"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717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717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3F6D90A-F7AC-4836-848E-1A8E505460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9"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isissmallto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2411413" y="908050"/>
            <a:ext cx="6275387"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4"/>
          <p:cNvSpPr>
            <a:spLocks noGrp="1" noChangeArrowheads="1"/>
          </p:cNvSpPr>
          <p:nvPr>
            <p:ph type="body" idx="1"/>
          </p:nvPr>
        </p:nvSpPr>
        <p:spPr bwMode="auto">
          <a:xfrm>
            <a:off x="457200" y="2276475"/>
            <a:ext cx="8229600"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922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922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9618B25-4CA7-4DFB-80BE-793DBADA76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isislargebotto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4"/>
          <p:cNvSpPr>
            <a:spLocks noGrp="1" noChangeArrowheads="1"/>
          </p:cNvSpPr>
          <p:nvPr>
            <p:ph type="body" idx="1"/>
          </p:nvPr>
        </p:nvSpPr>
        <p:spPr bwMode="auto">
          <a:xfrm>
            <a:off x="457200" y="1600200"/>
            <a:ext cx="8229600" cy="377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921"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isissmallbott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4" name="Rectangle 4"/>
          <p:cNvSpPr>
            <a:spLocks noGrp="1" noChangeArrowheads="1"/>
          </p:cNvSpPr>
          <p:nvPr>
            <p:ph type="body" idx="1"/>
          </p:nvPr>
        </p:nvSpPr>
        <p:spPr bwMode="auto">
          <a:xfrm>
            <a:off x="457200" y="1600200"/>
            <a:ext cx="82296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922"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5" Type="http://schemas.openxmlformats.org/officeDocument/2006/relationships/image" Target="../media/image18.jpe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5.jpe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0" y="1198563"/>
            <a:ext cx="9144000" cy="1470025"/>
          </a:xfrm>
        </p:spPr>
        <p:txBody>
          <a:bodyPr/>
          <a:lstStyle/>
          <a:p>
            <a:pPr eaLnBrk="1" hangingPunct="1"/>
            <a:r>
              <a:rPr lang="en-GB" altLang="en-US" sz="4000" b="1" dirty="0" smtClean="0">
                <a:latin typeface="Calibri" pitchFamily="34" charset="0"/>
                <a:ea typeface="Verdana" pitchFamily="34" charset="0"/>
                <a:cs typeface="Calibri" pitchFamily="34" charset="0"/>
              </a:rPr>
              <a:t>Overview of Diagnostics Work</a:t>
            </a:r>
            <a:br>
              <a:rPr lang="en-GB" altLang="en-US" sz="4000" b="1" dirty="0" smtClean="0">
                <a:latin typeface="Calibri" pitchFamily="34" charset="0"/>
                <a:ea typeface="Verdana" pitchFamily="34" charset="0"/>
                <a:cs typeface="Calibri" pitchFamily="34" charset="0"/>
              </a:rPr>
            </a:br>
            <a:r>
              <a:rPr lang="en-GB" altLang="en-US" sz="4000" b="1" dirty="0" smtClean="0">
                <a:latin typeface="Calibri" pitchFamily="34" charset="0"/>
                <a:ea typeface="Verdana" pitchFamily="34" charset="0"/>
                <a:cs typeface="Calibri" pitchFamily="34" charset="0"/>
              </a:rPr>
              <a:t>on the ISIS Accelerator</a:t>
            </a:r>
          </a:p>
        </p:txBody>
      </p:sp>
      <p:sp>
        <p:nvSpPr>
          <p:cNvPr id="11267" name="Subtitle 2"/>
          <p:cNvSpPr>
            <a:spLocks noGrp="1"/>
          </p:cNvSpPr>
          <p:nvPr>
            <p:ph type="subTitle" idx="1"/>
          </p:nvPr>
        </p:nvSpPr>
        <p:spPr>
          <a:xfrm>
            <a:off x="0" y="2961987"/>
            <a:ext cx="9144000" cy="848014"/>
          </a:xfrm>
        </p:spPr>
        <p:txBody>
          <a:bodyPr/>
          <a:lstStyle/>
          <a:p>
            <a:pPr eaLnBrk="1" hangingPunct="1"/>
            <a:r>
              <a:rPr lang="en-GB" altLang="en-US" sz="2800" dirty="0" smtClean="0">
                <a:latin typeface="Calibri" pitchFamily="34" charset="0"/>
                <a:cs typeface="Calibri" pitchFamily="34" charset="0"/>
              </a:rPr>
              <a:t>Alex Pertica</a:t>
            </a:r>
          </a:p>
          <a:p>
            <a:pPr eaLnBrk="1" hangingPunct="1"/>
            <a:endParaRPr lang="en-GB" altLang="en-US" sz="1400" baseline="30000" dirty="0" smtClean="0">
              <a:latin typeface="Calibri" pitchFamily="34" charset="0"/>
              <a:cs typeface="Calibri" pitchFamily="34" charset="0"/>
            </a:endParaRPr>
          </a:p>
          <a:p>
            <a:pPr eaLnBrk="1" hangingPunct="1"/>
            <a:r>
              <a:rPr lang="en-GB" altLang="en-US" sz="2400" baseline="30000" dirty="0" smtClean="0">
                <a:latin typeface="Calibri" pitchFamily="34" charset="0"/>
                <a:cs typeface="Calibri" pitchFamily="34" charset="0"/>
              </a:rPr>
              <a:t>(…and Steve Payne, Chris Wilcox, David Posthuma De Boer, Tony Kershaw and John Medland)</a:t>
            </a:r>
          </a:p>
        </p:txBody>
      </p:sp>
      <p:sp>
        <p:nvSpPr>
          <p:cNvPr id="4" name="Rectangle 2"/>
          <p:cNvSpPr txBox="1">
            <a:spLocks noChangeArrowheads="1"/>
          </p:cNvSpPr>
          <p:nvPr/>
        </p:nvSpPr>
        <p:spPr bwMode="auto">
          <a:xfrm>
            <a:off x="0" y="6022974"/>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eaLnBrk="1" hangingPunct="1">
              <a:lnSpc>
                <a:spcPct val="150000"/>
              </a:lnSpc>
              <a:defRPr/>
            </a:pPr>
            <a:r>
              <a:rPr lang="en-GB" altLang="en-US" sz="1100" i="1" kern="0" dirty="0" smtClean="0"/>
              <a:t>PASI’15 Workshop - 11</a:t>
            </a:r>
            <a:r>
              <a:rPr lang="en-GB" altLang="en-US" sz="1100" i="1" kern="0" baseline="30000" dirty="0" smtClean="0"/>
              <a:t>th</a:t>
            </a:r>
            <a:r>
              <a:rPr lang="en-GB" altLang="en-US" sz="1100" i="1" kern="0" dirty="0" smtClean="0"/>
              <a:t> – 13</a:t>
            </a:r>
            <a:r>
              <a:rPr lang="en-GB" altLang="en-US" sz="1100" i="1" kern="0" baseline="30000" dirty="0" smtClean="0"/>
              <a:t>th</a:t>
            </a:r>
            <a:r>
              <a:rPr lang="en-GB" altLang="en-US" sz="1100" i="1" kern="0" dirty="0" smtClean="0"/>
              <a:t> November 2015 - Fermi </a:t>
            </a:r>
            <a:r>
              <a:rPr lang="en-GB" altLang="en-US" sz="1100" i="1" kern="0" dirty="0"/>
              <a:t>National Accelerator </a:t>
            </a:r>
            <a:r>
              <a:rPr lang="en-GB" altLang="en-US" sz="1100" i="1" kern="0" dirty="0" smtClean="0"/>
              <a:t>Laboratory, </a:t>
            </a:r>
            <a:r>
              <a:rPr lang="en-GB" altLang="en-US" sz="1100" i="1" kern="0" dirty="0" err="1" smtClean="0"/>
              <a:t>Ilinois</a:t>
            </a:r>
            <a:r>
              <a:rPr lang="en-GB" altLang="en-US" sz="1100" i="1" kern="0" dirty="0" smtClean="0"/>
              <a:t>, USA</a:t>
            </a:r>
            <a:endParaRPr lang="en-US" altLang="en-US" sz="1100" i="1" kern="0" dirty="0" smtClean="0"/>
          </a:p>
        </p:txBody>
      </p:sp>
      <p:pic>
        <p:nvPicPr>
          <p:cNvPr id="5" name="Picture 1"/>
          <p:cNvPicPr>
            <a:picLocks noChangeAspect="1"/>
          </p:cNvPicPr>
          <p:nvPr/>
        </p:nvPicPr>
        <p:blipFill>
          <a:blip r:embed="rId3"/>
          <a:srcRect/>
          <a:stretch>
            <a:fillRect/>
          </a:stretch>
        </p:blipFill>
        <p:spPr bwMode="auto">
          <a:xfrm>
            <a:off x="2756695" y="4308090"/>
            <a:ext cx="1595437" cy="1201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sosceles Triangle 8"/>
          <p:cNvSpPr/>
          <p:nvPr/>
        </p:nvSpPr>
        <p:spPr bwMode="auto">
          <a:xfrm rot="3015921">
            <a:off x="3980649" y="4230234"/>
            <a:ext cx="208065" cy="145521"/>
          </a:xfrm>
          <a:prstGeom prst="triangle">
            <a:avLst/>
          </a:prstGeom>
          <a:solidFill>
            <a:schemeClr val="bg1"/>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Isosceles Triangle 10"/>
          <p:cNvSpPr/>
          <p:nvPr/>
        </p:nvSpPr>
        <p:spPr bwMode="auto">
          <a:xfrm rot="8381594">
            <a:off x="3962119" y="5675023"/>
            <a:ext cx="213796" cy="141620"/>
          </a:xfrm>
          <a:prstGeom prst="triangle">
            <a:avLst/>
          </a:prstGeom>
          <a:solidFill>
            <a:schemeClr val="bg1"/>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 name="Picture 23"/>
          <p:cNvPicPr>
            <a:picLocks noChangeAspect="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Lst>
          </a:blip>
          <a:srcRect/>
          <a:stretch>
            <a:fillRect/>
          </a:stretch>
        </p:blipFill>
        <p:spPr bwMode="auto">
          <a:xfrm>
            <a:off x="6548438" y="4325938"/>
            <a:ext cx="2060575" cy="1385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6"/>
          <a:srcRect l="47011" t="16153" r="11592" b="20386"/>
          <a:stretch>
            <a:fillRect/>
          </a:stretch>
        </p:blipFill>
        <p:spPr bwMode="auto">
          <a:xfrm>
            <a:off x="4495800" y="4264095"/>
            <a:ext cx="1712913" cy="155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6000"/>
                    </a14:imgEffect>
                  </a14:imgLayer>
                </a14:imgProps>
              </a:ext>
              <a:ext uri="{28A0092B-C50C-407E-A947-70E740481C1C}">
                <a14:useLocalDpi xmlns:a14="http://schemas.microsoft.com/office/drawing/2010/main" val="0"/>
              </a:ext>
            </a:extLst>
          </a:blip>
          <a:srcRect l="2756" t="23102" r="2362" b="24932"/>
          <a:stretch/>
        </p:blipFill>
        <p:spPr>
          <a:xfrm>
            <a:off x="374122" y="4582054"/>
            <a:ext cx="2126774" cy="87365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39935"/>
    </mc:Choice>
    <mc:Fallback>
      <p:transition spd="slow" advTm="3993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601663" y="981075"/>
            <a:ext cx="5508625" cy="171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dirty="0" smtClean="0">
                <a:latin typeface="Calibri" pitchFamily="34" charset="0"/>
                <a:cs typeface="Calibri" pitchFamily="34" charset="0"/>
              </a:rPr>
              <a:t>Use of a ferrite loaded kicker for damping </a:t>
            </a:r>
            <a:r>
              <a:rPr lang="en-GB" altLang="en-US" sz="1800" dirty="0">
                <a:latin typeface="Calibri" pitchFamily="34" charset="0"/>
                <a:cs typeface="Calibri" pitchFamily="34" charset="0"/>
              </a:rPr>
              <a:t>instabilities up to </a:t>
            </a:r>
            <a:r>
              <a:rPr lang="en-GB" altLang="en-US" sz="1800" dirty="0" smtClean="0">
                <a:latin typeface="Calibri" pitchFamily="34" charset="0"/>
                <a:cs typeface="Calibri" pitchFamily="34" charset="0"/>
              </a:rPr>
              <a:t>20MHz</a:t>
            </a:r>
          </a:p>
          <a:p>
            <a:pPr eaLnBrk="1" hangingPunct="1">
              <a:lnSpc>
                <a:spcPct val="150000"/>
              </a:lnSpc>
              <a:spcBef>
                <a:spcPct val="0"/>
              </a:spcBef>
            </a:pPr>
            <a:r>
              <a:rPr lang="en-GB" altLang="en-US" sz="1800" dirty="0" smtClean="0">
                <a:latin typeface="Calibri" pitchFamily="34" charset="0"/>
                <a:cs typeface="Calibri" pitchFamily="34" charset="0"/>
              </a:rPr>
              <a:t>Experimentation </a:t>
            </a:r>
            <a:r>
              <a:rPr lang="en-GB" altLang="en-US" sz="1800" dirty="0">
                <a:latin typeface="Calibri" pitchFamily="34" charset="0"/>
                <a:cs typeface="Calibri" pitchFamily="34" charset="0"/>
              </a:rPr>
              <a:t>opportunity for Strip-line feedback system</a:t>
            </a:r>
          </a:p>
        </p:txBody>
      </p:sp>
      <p:pic>
        <p:nvPicPr>
          <p:cNvPr id="8" name="Picture 7" descr="M:\Alex\Projects\Q Kicker\Photos\2013_04_15 Vertical Kicker\DSCN1360 crop.jpg"/>
          <p:cNvPicPr>
            <a:picLocks noChangeAspect="1" noChangeArrowheads="1"/>
          </p:cNvPicPr>
          <p:nvPr/>
        </p:nvPicPr>
        <p:blipFill>
          <a:blip r:embed="rId3"/>
          <a:srcRect/>
          <a:stretch>
            <a:fillRect/>
          </a:stretch>
        </p:blipFill>
        <p:spPr bwMode="auto">
          <a:xfrm>
            <a:off x="918518" y="2916216"/>
            <a:ext cx="4490454" cy="2511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583" name="TextBox 1"/>
          <p:cNvSpPr txBox="1">
            <a:spLocks noChangeArrowheads="1"/>
          </p:cNvSpPr>
          <p:nvPr/>
        </p:nvSpPr>
        <p:spPr bwMode="auto">
          <a:xfrm>
            <a:off x="6288965" y="4455327"/>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Beam excitation tests (vertical plane) using a sine wave frequency sweep to drive transverse beam motion</a:t>
            </a:r>
          </a:p>
        </p:txBody>
      </p:sp>
      <p:sp>
        <p:nvSpPr>
          <p:cNvPr id="24584" name="TextBox 1"/>
          <p:cNvSpPr txBox="1">
            <a:spLocks noChangeArrowheads="1"/>
          </p:cNvSpPr>
          <p:nvPr/>
        </p:nvSpPr>
        <p:spPr bwMode="auto">
          <a:xfrm>
            <a:off x="918518" y="5633549"/>
            <a:ext cx="44904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ISIS Vertical </a:t>
            </a:r>
            <a:r>
              <a:rPr lang="en-GB" altLang="en-US" sz="1200" i="1" dirty="0" err="1">
                <a:latin typeface="Calibri" pitchFamily="34" charset="0"/>
                <a:cs typeface="Calibri" pitchFamily="34" charset="0"/>
              </a:rPr>
              <a:t>Betatron</a:t>
            </a:r>
            <a:r>
              <a:rPr lang="en-GB" altLang="en-US" sz="1200" i="1" dirty="0">
                <a:latin typeface="Calibri" pitchFamily="34" charset="0"/>
                <a:cs typeface="Calibri" pitchFamily="34" charset="0"/>
              </a:rPr>
              <a:t> Exciter (Ferrite Loaded Kicker)</a:t>
            </a:r>
          </a:p>
        </p:txBody>
      </p:sp>
      <p:sp>
        <p:nvSpPr>
          <p:cNvPr id="15" name="TextBox 1"/>
          <p:cNvSpPr txBox="1">
            <a:spLocks noChangeArrowheads="1"/>
          </p:cNvSpPr>
          <p:nvPr/>
        </p:nvSpPr>
        <p:spPr bwMode="auto">
          <a:xfrm>
            <a:off x="539750" y="119063"/>
            <a:ext cx="8824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t>
            </a: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and Project’s Status</a:t>
            </a:r>
            <a:endPar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2800" b="1" dirty="0" err="1" smtClean="0">
                <a:latin typeface="Calibri" panose="020F0502020204030204" pitchFamily="34" charset="0"/>
                <a:cs typeface="Calibri" panose="020F0502020204030204" pitchFamily="34" charset="0"/>
              </a:rPr>
              <a:t>Betatron</a:t>
            </a:r>
            <a:r>
              <a:rPr lang="en-GB" altLang="en-US" sz="2800" b="1" dirty="0" smtClean="0">
                <a:latin typeface="Calibri" panose="020F0502020204030204" pitchFamily="34" charset="0"/>
                <a:cs typeface="Calibri" panose="020F0502020204030204" pitchFamily="34" charset="0"/>
              </a:rPr>
              <a:t> Exciter Based Damping System</a:t>
            </a:r>
            <a:endParaRPr lang="en-GB" altLang="en-US" sz="2800" b="1"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965" y="1249362"/>
            <a:ext cx="2636274" cy="3184525"/>
          </a:xfrm>
          <a:prstGeom prst="rect">
            <a:avLst/>
          </a:prstGeom>
        </p:spPr>
      </p:pic>
      <p:sp>
        <p:nvSpPr>
          <p:cNvPr id="9"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155625"/>
    </mc:Choice>
    <mc:Fallback>
      <p:transition spd="slow" advTm="15562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539750" y="119063"/>
            <a:ext cx="8824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t>
            </a: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and Project’s Status</a:t>
            </a:r>
            <a:endPar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2800" b="1" dirty="0">
                <a:latin typeface="Calibri" panose="020F0502020204030204" pitchFamily="34" charset="0"/>
                <a:cs typeface="Calibri" panose="020F0502020204030204" pitchFamily="34" charset="0"/>
              </a:rPr>
              <a:t>Ionization profile monitor </a:t>
            </a:r>
            <a:r>
              <a:rPr lang="en-GB" altLang="en-US" sz="2800" b="1" dirty="0" smtClean="0">
                <a:latin typeface="Calibri" panose="020F0502020204030204" pitchFamily="34" charset="0"/>
                <a:cs typeface="Calibri" panose="020F0502020204030204" pitchFamily="34" charset="0"/>
              </a:rPr>
              <a:t>work</a:t>
            </a:r>
            <a:endParaRPr lang="en-GB" altLang="en-US" sz="2800" b="1" dirty="0">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grpSp>
        <p:nvGrpSpPr>
          <p:cNvPr id="11" name="Group 13"/>
          <p:cNvGrpSpPr>
            <a:grpSpLocks/>
          </p:cNvGrpSpPr>
          <p:nvPr/>
        </p:nvGrpSpPr>
        <p:grpSpPr bwMode="auto">
          <a:xfrm>
            <a:off x="539750" y="1174299"/>
            <a:ext cx="5111750" cy="2438400"/>
            <a:chOff x="-2892589" y="4500871"/>
            <a:chExt cx="5112568" cy="2437239"/>
          </a:xfrm>
        </p:grpSpPr>
        <p:pic>
          <p:nvPicPr>
            <p:cNvPr id="12" name="Picture 4"/>
            <p:cNvPicPr>
              <a:picLocks noChangeAspect="1" noChangeArrowheads="1"/>
            </p:cNvPicPr>
            <p:nvPr/>
          </p:nvPicPr>
          <p:blipFill>
            <a:blip r:embed="rId3"/>
            <a:srcRect/>
            <a:stretch>
              <a:fillRect/>
            </a:stretch>
          </p:blipFill>
          <p:spPr bwMode="auto">
            <a:xfrm>
              <a:off x="-2741753" y="4500871"/>
              <a:ext cx="4961732" cy="207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5"/>
            <p:cNvSpPr txBox="1">
              <a:spLocks noChangeArrowheads="1"/>
            </p:cNvSpPr>
            <p:nvPr/>
          </p:nvSpPr>
          <p:spPr bwMode="auto">
            <a:xfrm>
              <a:off x="-2892589" y="6661111"/>
              <a:ext cx="50110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The 40 </a:t>
              </a:r>
              <a:r>
                <a:rPr lang="en-GB" altLang="en-US" sz="1200" i="1" dirty="0" err="1">
                  <a:latin typeface="Calibri" pitchFamily="34" charset="0"/>
                  <a:cs typeface="Calibri" pitchFamily="34" charset="0"/>
                </a:rPr>
                <a:t>channeltron</a:t>
              </a:r>
              <a:r>
                <a:rPr lang="en-GB" altLang="en-US" sz="1200" i="1" dirty="0">
                  <a:latin typeface="Calibri" pitchFamily="34" charset="0"/>
                  <a:cs typeface="Calibri" pitchFamily="34" charset="0"/>
                </a:rPr>
                <a:t> array used to measure beam profile</a:t>
              </a:r>
            </a:p>
          </p:txBody>
        </p:sp>
      </p:grpSp>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827" t="22870" r="51111"/>
          <a:stretch/>
        </p:blipFill>
        <p:spPr bwMode="auto">
          <a:xfrm>
            <a:off x="5000724" y="3662360"/>
            <a:ext cx="743802" cy="180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823399" y="5564603"/>
            <a:ext cx="1098451" cy="276999"/>
          </a:xfrm>
          <a:prstGeom prst="rect">
            <a:avLst/>
          </a:prstGeom>
          <a:noFill/>
        </p:spPr>
        <p:txBody>
          <a:bodyPr wrap="square" rtlCol="0">
            <a:spAutoFit/>
          </a:bodyPr>
          <a:lstStyle/>
          <a:p>
            <a:pPr algn="ctr"/>
            <a:r>
              <a:rPr lang="en-GB" sz="1200" i="1" dirty="0" smtClean="0">
                <a:latin typeface="Calibri" panose="020F0502020204030204" pitchFamily="34" charset="0"/>
                <a:cs typeface="Calibri" panose="020F0502020204030204" pitchFamily="34" charset="0"/>
              </a:rPr>
              <a:t>A Channeltron</a:t>
            </a:r>
            <a:endParaRPr lang="en-GB" sz="1200" i="1" dirty="0">
              <a:latin typeface="Calibri" panose="020F0502020204030204" pitchFamily="34" charset="0"/>
              <a:cs typeface="Calibri" panose="020F0502020204030204" pitchFamily="34" charset="0"/>
            </a:endParaRPr>
          </a:p>
        </p:txBody>
      </p:sp>
      <p:pic>
        <p:nvPicPr>
          <p:cNvPr id="17" name="Picture 2"/>
          <p:cNvPicPr>
            <a:picLocks noChangeAspect="1" noChangeArrowheads="1"/>
          </p:cNvPicPr>
          <p:nvPr/>
        </p:nvPicPr>
        <p:blipFill rotWithShape="1">
          <a:blip r:embed="rId5"/>
          <a:srcRect l="25051" t="23739" r="32829" b="26045"/>
          <a:stretch/>
        </p:blipFill>
        <p:spPr bwMode="auto">
          <a:xfrm>
            <a:off x="759297" y="3783012"/>
            <a:ext cx="2952750" cy="214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bwMode="auto">
          <a:xfrm flipH="1">
            <a:off x="3219922" y="4048124"/>
            <a:ext cx="57785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auto">
          <a:xfrm>
            <a:off x="3718397" y="3721099"/>
            <a:ext cx="1193800" cy="9556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a:solidFill>
                  <a:schemeClr val="tx1"/>
                </a:solidFill>
                <a:latin typeface="Calibri" panose="020F0502020204030204" pitchFamily="34" charset="0"/>
                <a:cs typeface="Calibri" panose="020F0502020204030204" pitchFamily="34" charset="0"/>
              </a:rPr>
              <a:t>Detector array</a:t>
            </a:r>
          </a:p>
          <a:p>
            <a:pPr algn="ctr">
              <a:defRPr/>
            </a:pPr>
            <a:r>
              <a:rPr lang="en-GB" sz="1200" i="1" dirty="0">
                <a:solidFill>
                  <a:schemeClr val="tx1"/>
                </a:solidFill>
                <a:latin typeface="Calibri" panose="020F0502020204030204" pitchFamily="34" charset="0"/>
                <a:cs typeface="Calibri" panose="020F0502020204030204" pitchFamily="34" charset="0"/>
              </a:rPr>
              <a:t>Of 40 channeltrons</a:t>
            </a:r>
          </a:p>
        </p:txBody>
      </p:sp>
      <p:sp>
        <p:nvSpPr>
          <p:cNvPr id="20" name="Rectangle 19"/>
          <p:cNvSpPr/>
          <p:nvPr/>
        </p:nvSpPr>
        <p:spPr bwMode="auto">
          <a:xfrm>
            <a:off x="234951" y="5983282"/>
            <a:ext cx="1995488" cy="3603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a:solidFill>
                  <a:schemeClr val="tx1"/>
                </a:solidFill>
                <a:latin typeface="Calibri" panose="020F0502020204030204" pitchFamily="34" charset="0"/>
                <a:cs typeface="Calibri" panose="020F0502020204030204" pitchFamily="34" charset="0"/>
              </a:rPr>
              <a:t>Single channeltron detector</a:t>
            </a:r>
          </a:p>
        </p:txBody>
      </p:sp>
      <p:sp>
        <p:nvSpPr>
          <p:cNvPr id="21" name="Rectangle 20"/>
          <p:cNvSpPr/>
          <p:nvPr/>
        </p:nvSpPr>
        <p:spPr bwMode="auto">
          <a:xfrm>
            <a:off x="3219922" y="4835524"/>
            <a:ext cx="1930400" cy="3603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a:solidFill>
                  <a:schemeClr val="tx1"/>
                </a:solidFill>
                <a:latin typeface="Calibri" panose="020F0502020204030204" pitchFamily="34" charset="0"/>
                <a:cs typeface="Calibri" panose="020F0502020204030204" pitchFamily="34" charset="0"/>
              </a:rPr>
              <a:t>Beam</a:t>
            </a:r>
          </a:p>
        </p:txBody>
      </p:sp>
      <p:cxnSp>
        <p:nvCxnSpPr>
          <p:cNvPr id="22" name="Straight Arrow Connector 21"/>
          <p:cNvCxnSpPr/>
          <p:nvPr/>
        </p:nvCxnSpPr>
        <p:spPr bwMode="auto">
          <a:xfrm flipH="1" flipV="1">
            <a:off x="3219922" y="4926012"/>
            <a:ext cx="647700" cy="889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bwMode="auto">
          <a:xfrm>
            <a:off x="5550004" y="1017136"/>
            <a:ext cx="3424772" cy="406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spcBef>
                <a:spcPct val="20000"/>
              </a:spcBef>
              <a:buChar char="•"/>
              <a:defRPr sz="3200">
                <a:solidFill>
                  <a:schemeClr val="tx1"/>
                </a:solidFill>
                <a:latin typeface="Lucida Sans" pitchFamily="34" charset="0"/>
              </a:defRPr>
            </a:lvl1pPr>
            <a:lvl2pPr marL="639763" indent="-273050" eaLnBrk="0" hangingPunct="0">
              <a:spcBef>
                <a:spcPct val="20000"/>
              </a:spcBef>
              <a:buChar char="–"/>
              <a:defRPr sz="2800">
                <a:solidFill>
                  <a:schemeClr val="tx1"/>
                </a:solidFill>
                <a:latin typeface="Lucida Sans" pitchFamily="34" charset="0"/>
              </a:defRPr>
            </a:lvl2pPr>
            <a:lvl3pPr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lvl="1" eaLnBrk="1" hangingPunct="1">
              <a:lnSpc>
                <a:spcPct val="114000"/>
              </a:lnSpc>
              <a:spcBef>
                <a:spcPts val="550"/>
              </a:spcBef>
              <a:buFont typeface="Arial" pitchFamily="34" charset="0"/>
              <a:buChar char="•"/>
            </a:pPr>
            <a:r>
              <a:rPr lang="en-GB" altLang="en-US" sz="1800" dirty="0">
                <a:latin typeface="Calibri" pitchFamily="34" charset="0"/>
                <a:cs typeface="Calibri" pitchFamily="34" charset="0"/>
              </a:rPr>
              <a:t>Positive drift field for residual gas ion detection </a:t>
            </a:r>
          </a:p>
          <a:p>
            <a:pPr lvl="1" eaLnBrk="1" hangingPunct="1">
              <a:lnSpc>
                <a:spcPct val="114000"/>
              </a:lnSpc>
              <a:spcBef>
                <a:spcPts val="550"/>
              </a:spcBef>
              <a:buFont typeface="Arial" pitchFamily="34" charset="0"/>
              <a:buChar char="•"/>
            </a:pPr>
            <a:r>
              <a:rPr lang="en-GB" altLang="en-US" sz="1800" dirty="0" smtClean="0">
                <a:latin typeface="Calibri" pitchFamily="34" charset="0"/>
                <a:cs typeface="Calibri" pitchFamily="34" charset="0"/>
              </a:rPr>
              <a:t>40 individual </a:t>
            </a:r>
            <a:r>
              <a:rPr lang="en-GB" altLang="en-US" sz="1800" dirty="0" err="1" smtClean="0">
                <a:latin typeface="Calibri" pitchFamily="34" charset="0"/>
                <a:cs typeface="Calibri" pitchFamily="34" charset="0"/>
              </a:rPr>
              <a:t>Channeltron</a:t>
            </a:r>
            <a:r>
              <a:rPr lang="en-GB" altLang="en-US" sz="1800" dirty="0" smtClean="0">
                <a:latin typeface="Calibri" pitchFamily="34" charset="0"/>
                <a:cs typeface="Calibri" pitchFamily="34" charset="0"/>
              </a:rPr>
              <a:t> tubes (electron multipliers)</a:t>
            </a:r>
          </a:p>
          <a:p>
            <a:pPr lvl="1" eaLnBrk="1" hangingPunct="1">
              <a:lnSpc>
                <a:spcPct val="114000"/>
              </a:lnSpc>
              <a:spcBef>
                <a:spcPts val="550"/>
              </a:spcBef>
              <a:buFont typeface="Arial" pitchFamily="34" charset="0"/>
              <a:buChar char="•"/>
            </a:pPr>
            <a:r>
              <a:rPr lang="en-GB" altLang="en-US" sz="1800" dirty="0" smtClean="0">
                <a:latin typeface="Calibri" pitchFamily="34" charset="0"/>
                <a:cs typeface="Calibri" pitchFamily="34" charset="0"/>
              </a:rPr>
              <a:t>6mm separation between centres</a:t>
            </a:r>
          </a:p>
          <a:p>
            <a:pPr lvl="1" eaLnBrk="1" hangingPunct="1">
              <a:lnSpc>
                <a:spcPct val="114000"/>
              </a:lnSpc>
              <a:spcBef>
                <a:spcPts val="550"/>
              </a:spcBef>
              <a:buFont typeface="Arial" pitchFamily="34" charset="0"/>
              <a:buChar char="•"/>
            </a:pPr>
            <a:r>
              <a:rPr lang="en-GB" altLang="en-US" sz="1800" dirty="0" smtClean="0">
                <a:latin typeface="Calibri" pitchFamily="34" charset="0"/>
                <a:cs typeface="Calibri" pitchFamily="34" charset="0"/>
              </a:rPr>
              <a:t>Single pulse acquisition (not bunch by bunch)</a:t>
            </a:r>
            <a:endParaRPr lang="en-GB" altLang="en-US" sz="1800" dirty="0">
              <a:latin typeface="Calibri" pitchFamily="34" charset="0"/>
              <a:cs typeface="Calibri" pitchFamily="34" charset="0"/>
            </a:endParaRPr>
          </a:p>
          <a:p>
            <a:pPr lvl="1" eaLnBrk="1" hangingPunct="1">
              <a:lnSpc>
                <a:spcPct val="114000"/>
              </a:lnSpc>
              <a:spcBef>
                <a:spcPts val="550"/>
              </a:spcBef>
              <a:buFont typeface="Arial" pitchFamily="34" charset="0"/>
              <a:buChar char="•"/>
            </a:pPr>
            <a:r>
              <a:rPr lang="en-GB" altLang="en-US" sz="1800" dirty="0" smtClean="0">
                <a:latin typeface="Calibri" pitchFamily="34" charset="0"/>
                <a:cs typeface="Calibri" pitchFamily="34" charset="0"/>
              </a:rPr>
              <a:t>Auto-calibration performed against a motorized single </a:t>
            </a:r>
            <a:r>
              <a:rPr lang="en-GB" altLang="en-US" sz="1800" dirty="0" err="1" smtClean="0">
                <a:latin typeface="Calibri" pitchFamily="34" charset="0"/>
                <a:cs typeface="Calibri" pitchFamily="34" charset="0"/>
              </a:rPr>
              <a:t>Channeltron</a:t>
            </a:r>
            <a:r>
              <a:rPr lang="en-GB" altLang="en-US" sz="1800" dirty="0" smtClean="0">
                <a:latin typeface="Calibri" pitchFamily="34" charset="0"/>
                <a:cs typeface="Calibri" pitchFamily="34" charset="0"/>
              </a:rPr>
              <a:t> detector</a:t>
            </a:r>
            <a:endParaRPr lang="en-GB" altLang="en-US" sz="1500" dirty="0">
              <a:latin typeface="Tw Cen MT" pitchFamily="34" charset="0"/>
            </a:endParaRPr>
          </a:p>
          <a:p>
            <a:pPr lvl="1" eaLnBrk="1" hangingPunct="1">
              <a:spcBef>
                <a:spcPts val="550"/>
              </a:spcBef>
              <a:buClr>
                <a:schemeClr val="accent1"/>
              </a:buClr>
              <a:buSzPct val="70000"/>
              <a:buFont typeface="Wingdings 2" pitchFamily="18" charset="2"/>
              <a:buChar char=""/>
            </a:pPr>
            <a:endParaRPr lang="en-GB" altLang="en-US" sz="1800" dirty="0">
              <a:latin typeface="Tw Cen MT" pitchFamily="34" charset="0"/>
            </a:endParaRPr>
          </a:p>
        </p:txBody>
      </p:sp>
      <p:cxnSp>
        <p:nvCxnSpPr>
          <p:cNvPr id="25" name="Straight Arrow Connector 24"/>
          <p:cNvCxnSpPr/>
          <p:nvPr/>
        </p:nvCxnSpPr>
        <p:spPr bwMode="auto">
          <a:xfrm flipV="1">
            <a:off x="1311275" y="5383213"/>
            <a:ext cx="296863" cy="6937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487880"/>
      </p:ext>
    </p:extLst>
  </p:cSld>
  <p:clrMapOvr>
    <a:masterClrMapping/>
  </p:clrMapOvr>
  <mc:AlternateContent xmlns:mc="http://schemas.openxmlformats.org/markup-compatibility/2006">
    <mc:Choice xmlns:p14="http://schemas.microsoft.com/office/powerpoint/2010/main" Requires="p14">
      <p:transition spd="slow" p14:dur="2000" advTm="143275"/>
    </mc:Choice>
    <mc:Fallback>
      <p:transition spd="slow" advTm="14327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539750" y="115888"/>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Recent Developments and Project’s Status</a:t>
            </a:r>
          </a:p>
          <a:p>
            <a:pPr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Ionization profile monitor work</a:t>
            </a:r>
            <a:endParaRPr lang="en-GB" altLang="en-US" sz="2000" b="1" dirty="0">
              <a:latin typeface="Calibri" panose="020F0502020204030204" pitchFamily="34" charset="0"/>
              <a:cs typeface="Calibri" panose="020F0502020204030204" pitchFamily="34" charset="0"/>
            </a:endParaRPr>
          </a:p>
        </p:txBody>
      </p:sp>
      <p:sp>
        <p:nvSpPr>
          <p:cNvPr id="30724" name="Content Placeholder 2"/>
          <p:cNvSpPr>
            <a:spLocks/>
          </p:cNvSpPr>
          <p:nvPr/>
        </p:nvSpPr>
        <p:spPr bwMode="auto">
          <a:xfrm>
            <a:off x="76704" y="909757"/>
            <a:ext cx="8567738" cy="2257425"/>
          </a:xfrm>
          <a:custGeom>
            <a:avLst/>
            <a:gdLst>
              <a:gd name="T0" fmla="*/ 0 w 8568952"/>
              <a:gd name="T1" fmla="*/ 0 h 2257648"/>
              <a:gd name="T2" fmla="*/ 8567738 w 8568952"/>
              <a:gd name="T3" fmla="*/ 0 h 2257648"/>
              <a:gd name="T4" fmla="*/ 6013044 w 8568952"/>
              <a:gd name="T5" fmla="*/ 1639089 h 2257648"/>
              <a:gd name="T6" fmla="*/ 5029172 w 8568952"/>
              <a:gd name="T7" fmla="*/ 2257425 h 2257648"/>
              <a:gd name="T8" fmla="*/ 0 w 8568952"/>
              <a:gd name="T9" fmla="*/ 2232028 h 2257648"/>
              <a:gd name="T10" fmla="*/ 0 w 8568952"/>
              <a:gd name="T11" fmla="*/ 0 h 2257648"/>
              <a:gd name="T12" fmla="*/ 0 60000 65536"/>
              <a:gd name="T13" fmla="*/ 0 60000 65536"/>
              <a:gd name="T14" fmla="*/ 0 60000 65536"/>
              <a:gd name="T15" fmla="*/ 0 60000 65536"/>
              <a:gd name="T16" fmla="*/ 0 60000 65536"/>
              <a:gd name="T17" fmla="*/ 0 60000 65536"/>
              <a:gd name="T18" fmla="*/ 0 w 8568952"/>
              <a:gd name="T19" fmla="*/ 0 h 2257648"/>
              <a:gd name="T20" fmla="*/ 8568952 w 8568952"/>
              <a:gd name="T21" fmla="*/ 2257648 h 2257648"/>
            </a:gdLst>
            <a:ahLst/>
            <a:cxnLst>
              <a:cxn ang="T12">
                <a:pos x="T0" y="T1"/>
              </a:cxn>
              <a:cxn ang="T13">
                <a:pos x="T2" y="T3"/>
              </a:cxn>
              <a:cxn ang="T14">
                <a:pos x="T4" y="T5"/>
              </a:cxn>
              <a:cxn ang="T15">
                <a:pos x="T6" y="T7"/>
              </a:cxn>
              <a:cxn ang="T16">
                <a:pos x="T8" y="T9"/>
              </a:cxn>
              <a:cxn ang="T17">
                <a:pos x="T10" y="T11"/>
              </a:cxn>
            </a:cxnLst>
            <a:rect l="T18" t="T19" r="T20" b="T21"/>
            <a:pathLst>
              <a:path w="8568952" h="2257648">
                <a:moveTo>
                  <a:pt x="0" y="0"/>
                </a:moveTo>
                <a:lnTo>
                  <a:pt x="8568952" y="0"/>
                </a:lnTo>
                <a:lnTo>
                  <a:pt x="6013896" y="1639251"/>
                </a:lnTo>
                <a:cubicBezTo>
                  <a:pt x="5424052" y="2015526"/>
                  <a:pt x="5078289" y="1175271"/>
                  <a:pt x="5029885" y="2257648"/>
                </a:cubicBezTo>
                <a:lnTo>
                  <a:pt x="0" y="2232248"/>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spcBef>
                <a:spcPct val="20000"/>
              </a:spcBef>
              <a:buChar char="•"/>
              <a:defRPr sz="3200">
                <a:solidFill>
                  <a:schemeClr val="tx1"/>
                </a:solidFill>
                <a:latin typeface="Lucida Sans" pitchFamily="34" charset="0"/>
              </a:defRPr>
            </a:lvl1pPr>
            <a:lvl2pPr marL="639763" indent="-2730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lvl="1" eaLnBrk="1" hangingPunct="1">
              <a:lnSpc>
                <a:spcPct val="114000"/>
              </a:lnSpc>
              <a:spcBef>
                <a:spcPts val="550"/>
              </a:spcBef>
              <a:buFont typeface="Arial" pitchFamily="34" charset="0"/>
              <a:buChar char="•"/>
            </a:pPr>
            <a:r>
              <a:rPr lang="en-GB" altLang="en-US" sz="1800" dirty="0" smtClean="0">
                <a:latin typeface="Calibri" pitchFamily="34" charset="0"/>
                <a:cs typeface="Calibri" pitchFamily="34" charset="0"/>
              </a:rPr>
              <a:t>The </a:t>
            </a:r>
            <a:r>
              <a:rPr lang="en-GB" altLang="en-US" sz="1800" dirty="0">
                <a:latin typeface="Calibri" pitchFamily="34" charset="0"/>
                <a:cs typeface="Calibri" pitchFamily="34" charset="0"/>
              </a:rPr>
              <a:t>ring IPMS have no field shaping electrodes so the measured profile must be corrected for both space charge and drift field effects after measurement</a:t>
            </a:r>
          </a:p>
          <a:p>
            <a:pPr lvl="1" eaLnBrk="1" hangingPunct="1">
              <a:lnSpc>
                <a:spcPct val="114000"/>
              </a:lnSpc>
              <a:spcBef>
                <a:spcPts val="550"/>
              </a:spcBef>
              <a:buFont typeface="Arial" pitchFamily="34" charset="0"/>
              <a:buChar char="•"/>
            </a:pPr>
            <a:r>
              <a:rPr lang="en-GB" altLang="en-US" sz="1800" dirty="0">
                <a:latin typeface="Calibri" pitchFamily="34" charset="0"/>
                <a:cs typeface="Calibri" pitchFamily="34" charset="0"/>
              </a:rPr>
              <a:t>In addition, it is thought that extra ions reach the detectors due to the electric field shape where the 2 opposing drift fields meet (‘saddle point</a:t>
            </a:r>
            <a:r>
              <a:rPr lang="en-GB" altLang="en-US" sz="1800" dirty="0" smtClean="0">
                <a:latin typeface="Calibri" pitchFamily="34" charset="0"/>
                <a:cs typeface="Calibri" pitchFamily="34" charset="0"/>
              </a:rPr>
              <a:t>’)</a:t>
            </a:r>
          </a:p>
          <a:p>
            <a:pPr lvl="1" eaLnBrk="1" hangingPunct="1">
              <a:lnSpc>
                <a:spcPct val="114000"/>
              </a:lnSpc>
              <a:spcBef>
                <a:spcPts val="550"/>
              </a:spcBef>
              <a:buFont typeface="Arial" pitchFamily="34" charset="0"/>
              <a:buChar char="•"/>
            </a:pPr>
            <a:r>
              <a:rPr lang="en-GB" altLang="en-US" sz="1800" dirty="0">
                <a:latin typeface="Calibri" pitchFamily="34" charset="0"/>
                <a:cs typeface="Calibri" pitchFamily="34" charset="0"/>
              </a:rPr>
              <a:t>Work is being carried out to improve our understanding of the monitors by tracking the movement of residual gas ions through the </a:t>
            </a:r>
            <a:r>
              <a:rPr lang="en-GB" altLang="en-US" sz="1800" dirty="0" smtClean="0">
                <a:latin typeface="Calibri" pitchFamily="34" charset="0"/>
                <a:cs typeface="Calibri" pitchFamily="34" charset="0"/>
              </a:rPr>
              <a:t>monitor</a:t>
            </a:r>
            <a:endParaRPr lang="en-GB" altLang="en-US" sz="1800" dirty="0">
              <a:latin typeface="Calibri" pitchFamily="34" charset="0"/>
              <a:cs typeface="Calibri" pitchFamily="34" charset="0"/>
            </a:endParaRPr>
          </a:p>
        </p:txBody>
      </p:sp>
      <p:grpSp>
        <p:nvGrpSpPr>
          <p:cNvPr id="30725" name="Group 2"/>
          <p:cNvGrpSpPr>
            <a:grpSpLocks noChangeAspect="1"/>
          </p:cNvGrpSpPr>
          <p:nvPr/>
        </p:nvGrpSpPr>
        <p:grpSpPr bwMode="auto">
          <a:xfrm>
            <a:off x="830550" y="3183010"/>
            <a:ext cx="3530023" cy="3017693"/>
            <a:chOff x="2924480" y="3660028"/>
            <a:chExt cx="3083972" cy="2636777"/>
          </a:xfrm>
        </p:grpSpPr>
        <p:pic>
          <p:nvPicPr>
            <p:cNvPr id="32" name="Picture 2"/>
            <p:cNvPicPr>
              <a:picLocks noChangeAspect="1" noChangeArrowheads="1"/>
            </p:cNvPicPr>
            <p:nvPr/>
          </p:nvPicPr>
          <p:blipFill rotWithShape="1">
            <a:blip r:embed="rId2"/>
            <a:srcRect l="22647" t="14789" r="14007" b="27494"/>
            <a:stretch/>
          </p:blipFill>
          <p:spPr bwMode="auto">
            <a:xfrm>
              <a:off x="3104778" y="4003023"/>
              <a:ext cx="2903674" cy="1929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2924480" y="3660028"/>
              <a:ext cx="2092965" cy="3606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a:solidFill>
                    <a:schemeClr val="tx1"/>
                  </a:solidFill>
                  <a:cs typeface="Calibri" panose="020F0502020204030204" pitchFamily="34" charset="0"/>
                </a:rPr>
                <a:t>Compensating field HV plate</a:t>
              </a:r>
            </a:p>
          </p:txBody>
        </p:sp>
        <p:cxnSp>
          <p:nvCxnSpPr>
            <p:cNvPr id="44" name="Straight Arrow Connector 43"/>
            <p:cNvCxnSpPr/>
            <p:nvPr/>
          </p:nvCxnSpPr>
          <p:spPr>
            <a:xfrm>
              <a:off x="3970963" y="3926101"/>
              <a:ext cx="83214" cy="4463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4659372" y="5628468"/>
              <a:ext cx="495504" cy="4489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558674" y="6016860"/>
              <a:ext cx="2016055" cy="2799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a:solidFill>
                    <a:schemeClr val="tx1"/>
                  </a:solidFill>
                  <a:cs typeface="Calibri" panose="020F0502020204030204" pitchFamily="34" charset="0"/>
                </a:rPr>
                <a:t>Drift field HV plate</a:t>
              </a:r>
            </a:p>
          </p:txBody>
        </p:sp>
        <p:sp>
          <p:nvSpPr>
            <p:cNvPr id="29" name="Oval 28"/>
            <p:cNvSpPr/>
            <p:nvPr/>
          </p:nvSpPr>
          <p:spPr>
            <a:xfrm>
              <a:off x="4129826" y="4612092"/>
              <a:ext cx="786753" cy="766696"/>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56" name="Rectangle 55"/>
          <p:cNvSpPr/>
          <p:nvPr/>
        </p:nvSpPr>
        <p:spPr>
          <a:xfrm>
            <a:off x="1771650" y="6488113"/>
            <a:ext cx="2382838" cy="330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dirty="0">
              <a:solidFill>
                <a:schemeClr val="tx1"/>
              </a:solidFill>
            </a:endParaRPr>
          </a:p>
        </p:txBody>
      </p:sp>
      <p:cxnSp>
        <p:nvCxnSpPr>
          <p:cNvPr id="5" name="Straight Arrow Connector 4"/>
          <p:cNvCxnSpPr/>
          <p:nvPr/>
        </p:nvCxnSpPr>
        <p:spPr>
          <a:xfrm flipH="1">
            <a:off x="3099954" y="3389385"/>
            <a:ext cx="1757796" cy="1144515"/>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grpSp>
        <p:nvGrpSpPr>
          <p:cNvPr id="19" name="Group 18"/>
          <p:cNvGrpSpPr>
            <a:grpSpLocks/>
          </p:cNvGrpSpPr>
          <p:nvPr/>
        </p:nvGrpSpPr>
        <p:grpSpPr bwMode="auto">
          <a:xfrm>
            <a:off x="5638727" y="3029383"/>
            <a:ext cx="3268806" cy="2463512"/>
            <a:chOff x="3954023" y="3976512"/>
            <a:chExt cx="3596270" cy="2710088"/>
          </a:xfrm>
        </p:grpSpPr>
        <p:pic>
          <p:nvPicPr>
            <p:cNvPr id="20" name="Picture 2"/>
            <p:cNvPicPr>
              <a:picLocks noChangeAspect="1" noChangeArrowheads="1"/>
            </p:cNvPicPr>
            <p:nvPr/>
          </p:nvPicPr>
          <p:blipFill rotWithShape="1">
            <a:blip r:embed="rId3"/>
            <a:srcRect l="3545" t="3472" r="10860" b="3056"/>
            <a:stretch/>
          </p:blipFill>
          <p:spPr bwMode="auto">
            <a:xfrm>
              <a:off x="4490685" y="3976512"/>
              <a:ext cx="2578518" cy="2171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3954023" y="6224935"/>
              <a:ext cx="3596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a:latin typeface="Calibri" pitchFamily="34" charset="0"/>
                  <a:cs typeface="Calibri" pitchFamily="34" charset="0"/>
                </a:rPr>
                <a:t>Sample trajectories of ions that reach the </a:t>
              </a:r>
            </a:p>
            <a:p>
              <a:pPr algn="ctr" eaLnBrk="1" hangingPunct="1">
                <a:spcBef>
                  <a:spcPct val="0"/>
                </a:spcBef>
                <a:buFontTx/>
                <a:buNone/>
              </a:pPr>
              <a:r>
                <a:rPr lang="en-GB" altLang="en-US" sz="1200" i="1">
                  <a:latin typeface="Calibri" pitchFamily="34" charset="0"/>
                  <a:cs typeface="Calibri" pitchFamily="34" charset="0"/>
                </a:rPr>
                <a:t>channeltrons</a:t>
              </a:r>
            </a:p>
          </p:txBody>
        </p:sp>
      </p:grpSp>
      <p:sp>
        <p:nvSpPr>
          <p:cNvPr id="25" name="Rectangle 24"/>
          <p:cNvSpPr/>
          <p:nvPr/>
        </p:nvSpPr>
        <p:spPr bwMode="auto">
          <a:xfrm>
            <a:off x="4280838" y="3068998"/>
            <a:ext cx="1153824" cy="32038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i="1" dirty="0" smtClean="0">
                <a:solidFill>
                  <a:schemeClr val="tx1"/>
                </a:solidFill>
                <a:cs typeface="Calibri" panose="020F0502020204030204" pitchFamily="34" charset="0"/>
              </a:rPr>
              <a:t>Saddle point</a:t>
            </a:r>
            <a:endParaRPr lang="en-GB" sz="1200" i="1" dirty="0">
              <a:solidFill>
                <a:schemeClr val="tx1"/>
              </a:solidFill>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88733"/>
    </mc:Choice>
    <mc:Fallback>
      <p:transition spd="slow" advTm="8873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22"/>
          <p:cNvSpPr/>
          <p:nvPr/>
        </p:nvSpPr>
        <p:spPr>
          <a:xfrm rot="10800000">
            <a:off x="723717" y="4079202"/>
            <a:ext cx="309634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EPB Multichannel 002.JPG"/>
          <p:cNvPicPr>
            <a:picLocks noChangeAspect="1"/>
          </p:cNvPicPr>
          <p:nvPr/>
        </p:nvPicPr>
        <p:blipFill>
          <a:blip r:embed="rId2" cstate="print"/>
          <a:stretch>
            <a:fillRect/>
          </a:stretch>
        </p:blipFill>
        <p:spPr>
          <a:xfrm>
            <a:off x="5493664" y="1739383"/>
            <a:ext cx="2589186" cy="3453873"/>
          </a:xfrm>
          <a:prstGeom prst="rect">
            <a:avLst/>
          </a:prstGeom>
          <a:ln>
            <a:noFill/>
          </a:ln>
          <a:effectLst>
            <a:outerShdw blurRad="292100" dist="139700" dir="2700000" algn="tl" rotWithShape="0">
              <a:srgbClr val="333333">
                <a:alpha val="65000"/>
              </a:srgbClr>
            </a:outerShdw>
          </a:effectLst>
        </p:spPr>
      </p:pic>
      <p:pic>
        <p:nvPicPr>
          <p:cNvPr id="10" name="Picture 9" descr="P26A.jpg"/>
          <p:cNvPicPr>
            <a:picLocks noChangeAspect="1"/>
          </p:cNvPicPr>
          <p:nvPr/>
        </p:nvPicPr>
        <p:blipFill>
          <a:blip r:embed="rId3" cstate="print"/>
          <a:stretch>
            <a:fillRect/>
          </a:stretch>
        </p:blipFill>
        <p:spPr>
          <a:xfrm>
            <a:off x="699712" y="1125915"/>
            <a:ext cx="3022810" cy="2013947"/>
          </a:xfrm>
          <a:prstGeom prst="rect">
            <a:avLst/>
          </a:prstGeom>
          <a:ln>
            <a:noFill/>
          </a:ln>
          <a:effectLst>
            <a:outerShdw blurRad="292100" dist="139700" dir="2700000" algn="tl" rotWithShape="0">
              <a:srgbClr val="333333">
                <a:alpha val="65000"/>
              </a:srgbClr>
            </a:outerShdw>
          </a:effectLst>
        </p:spPr>
      </p:pic>
      <p:sp>
        <p:nvSpPr>
          <p:cNvPr id="12" name="Right Arrow 11"/>
          <p:cNvSpPr/>
          <p:nvPr/>
        </p:nvSpPr>
        <p:spPr>
          <a:xfrm rot="10598909">
            <a:off x="3682375" y="1798185"/>
            <a:ext cx="1152128" cy="3927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923961" y="1023751"/>
            <a:ext cx="1747145" cy="369332"/>
          </a:xfrm>
          <a:prstGeom prst="rect">
            <a:avLst/>
          </a:prstGeom>
          <a:noFill/>
        </p:spPr>
        <p:txBody>
          <a:bodyPr wrap="none" rtlCol="0">
            <a:spAutoFit/>
          </a:bodyPr>
          <a:lstStyle/>
          <a:p>
            <a:r>
              <a:rPr lang="en-GB" i="1" dirty="0" smtClean="0">
                <a:latin typeface="Calibri" panose="020F0502020204030204" pitchFamily="34" charset="0"/>
                <a:cs typeface="Calibri" panose="020F0502020204030204" pitchFamily="34" charset="0"/>
              </a:rPr>
              <a:t>Position monitor</a:t>
            </a:r>
            <a:endParaRPr lang="en-GB" i="1" dirty="0">
              <a:latin typeface="Calibri" panose="020F0502020204030204" pitchFamily="34" charset="0"/>
              <a:cs typeface="Calibri" panose="020F0502020204030204" pitchFamily="34" charset="0"/>
            </a:endParaRPr>
          </a:p>
        </p:txBody>
      </p:sp>
      <p:cxnSp>
        <p:nvCxnSpPr>
          <p:cNvPr id="15" name="Straight Arrow Connector 14"/>
          <p:cNvCxnSpPr/>
          <p:nvPr/>
        </p:nvCxnSpPr>
        <p:spPr>
          <a:xfrm flipH="1">
            <a:off x="7414650" y="1393083"/>
            <a:ext cx="134779" cy="123018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37161" y="1023751"/>
            <a:ext cx="1603772" cy="369332"/>
          </a:xfrm>
          <a:prstGeom prst="rect">
            <a:avLst/>
          </a:prstGeom>
          <a:noFill/>
        </p:spPr>
        <p:txBody>
          <a:bodyPr wrap="none" rtlCol="0">
            <a:spAutoFit/>
          </a:bodyPr>
          <a:lstStyle/>
          <a:p>
            <a:r>
              <a:rPr lang="en-GB" i="1" dirty="0" smtClean="0">
                <a:latin typeface="Calibri" panose="020F0502020204030204" pitchFamily="34" charset="0"/>
                <a:cs typeface="Calibri" panose="020F0502020204030204" pitchFamily="34" charset="0"/>
              </a:rPr>
              <a:t>Profile monitor</a:t>
            </a:r>
            <a:endParaRPr lang="en-GB" i="1" dirty="0">
              <a:latin typeface="Calibri" panose="020F0502020204030204" pitchFamily="34" charset="0"/>
              <a:cs typeface="Calibri" panose="020F0502020204030204" pitchFamily="34" charset="0"/>
            </a:endParaRPr>
          </a:p>
        </p:txBody>
      </p:sp>
      <p:cxnSp>
        <p:nvCxnSpPr>
          <p:cNvPr id="18" name="Straight Arrow Connector 17"/>
          <p:cNvCxnSpPr/>
          <p:nvPr/>
        </p:nvCxnSpPr>
        <p:spPr>
          <a:xfrm>
            <a:off x="6366900" y="1400235"/>
            <a:ext cx="374033" cy="1351617"/>
          </a:xfrm>
          <a:prstGeom prst="straightConnector1">
            <a:avLst/>
          </a:prstGeom>
          <a:ln w="254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47853" y="3719162"/>
            <a:ext cx="57606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739941" y="4079202"/>
            <a:ext cx="720080" cy="4320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443797" y="3935186"/>
            <a:ext cx="21602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667933" y="4511250"/>
            <a:ext cx="936667" cy="369332"/>
          </a:xfrm>
          <a:prstGeom prst="rect">
            <a:avLst/>
          </a:prstGeom>
          <a:noFill/>
        </p:spPr>
        <p:txBody>
          <a:bodyPr wrap="none" rtlCol="0">
            <a:spAutoFit/>
          </a:bodyPr>
          <a:lstStyle/>
          <a:p>
            <a:r>
              <a:rPr lang="en-GB" i="1" dirty="0" smtClean="0">
                <a:latin typeface="Calibri" panose="020F0502020204030204" pitchFamily="34" charset="0"/>
                <a:cs typeface="Calibri" panose="020F0502020204030204" pitchFamily="34" charset="0"/>
              </a:rPr>
              <a:t>Position</a:t>
            </a:r>
            <a:endParaRPr lang="en-GB" i="1" dirty="0">
              <a:latin typeface="Calibri" panose="020F0502020204030204" pitchFamily="34" charset="0"/>
              <a:cs typeface="Calibri" panose="020F0502020204030204" pitchFamily="34" charset="0"/>
            </a:endParaRPr>
          </a:p>
        </p:txBody>
      </p:sp>
      <p:sp>
        <p:nvSpPr>
          <p:cNvPr id="25" name="TextBox 24"/>
          <p:cNvSpPr txBox="1"/>
          <p:nvPr/>
        </p:nvSpPr>
        <p:spPr>
          <a:xfrm>
            <a:off x="1814470" y="3361545"/>
            <a:ext cx="793294" cy="369332"/>
          </a:xfrm>
          <a:prstGeom prst="rect">
            <a:avLst/>
          </a:prstGeom>
          <a:noFill/>
        </p:spPr>
        <p:txBody>
          <a:bodyPr wrap="none" rtlCol="0">
            <a:spAutoFit/>
          </a:bodyPr>
          <a:lstStyle/>
          <a:p>
            <a:r>
              <a:rPr lang="en-GB" i="1" dirty="0" smtClean="0">
                <a:latin typeface="Calibri" panose="020F0502020204030204" pitchFamily="34" charset="0"/>
                <a:cs typeface="Calibri" panose="020F0502020204030204" pitchFamily="34" charset="0"/>
              </a:rPr>
              <a:t>Profile</a:t>
            </a:r>
            <a:endParaRPr lang="en-GB" i="1" dirty="0">
              <a:latin typeface="Calibri" panose="020F0502020204030204" pitchFamily="34" charset="0"/>
              <a:cs typeface="Calibri" panose="020F0502020204030204" pitchFamily="34" charset="0"/>
            </a:endParaRPr>
          </a:p>
        </p:txBody>
      </p:sp>
      <p:sp>
        <p:nvSpPr>
          <p:cNvPr id="26" name="TextBox 25"/>
          <p:cNvSpPr txBox="1"/>
          <p:nvPr/>
        </p:nvSpPr>
        <p:spPr>
          <a:xfrm>
            <a:off x="1155765" y="4511250"/>
            <a:ext cx="641522" cy="369332"/>
          </a:xfrm>
          <a:prstGeom prst="rect">
            <a:avLst/>
          </a:prstGeom>
          <a:noFill/>
        </p:spPr>
        <p:txBody>
          <a:bodyPr wrap="none" rtlCol="0">
            <a:spAutoFit/>
          </a:bodyPr>
          <a:lstStyle/>
          <a:p>
            <a:r>
              <a:rPr lang="en-GB" i="1" dirty="0" smtClean="0">
                <a:latin typeface="Calibri" panose="020F0502020204030204" pitchFamily="34" charset="0"/>
                <a:cs typeface="Calibri" panose="020F0502020204030204" pitchFamily="34" charset="0"/>
              </a:rPr>
              <a:t>Harp</a:t>
            </a:r>
            <a:endParaRPr lang="en-GB" i="1" dirty="0">
              <a:latin typeface="Calibri" panose="020F0502020204030204" pitchFamily="34" charset="0"/>
              <a:cs typeface="Calibri" panose="020F0502020204030204" pitchFamily="34" charset="0"/>
            </a:endParaRPr>
          </a:p>
        </p:txBody>
      </p:sp>
      <p:sp>
        <p:nvSpPr>
          <p:cNvPr id="27" name="TextBox 26"/>
          <p:cNvSpPr txBox="1"/>
          <p:nvPr/>
        </p:nvSpPr>
        <p:spPr>
          <a:xfrm>
            <a:off x="312130" y="5120915"/>
            <a:ext cx="4825031" cy="923330"/>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SEM grid will highlight errors in gas ionisation profile monitors – this information will be used to correct measured profiles in the accelerator ring</a:t>
            </a:r>
            <a:endParaRPr lang="en-GB" dirty="0">
              <a:latin typeface="Calibri" panose="020F0502020204030204" pitchFamily="34" charset="0"/>
              <a:cs typeface="Calibri" panose="020F0502020204030204" pitchFamily="34" charset="0"/>
            </a:endParaRPr>
          </a:p>
        </p:txBody>
      </p:sp>
      <p:sp>
        <p:nvSpPr>
          <p:cNvPr id="28" name="Rectangle 27"/>
          <p:cNvSpPr/>
          <p:nvPr/>
        </p:nvSpPr>
        <p:spPr bwMode="auto">
          <a:xfrm rot="21394644">
            <a:off x="3754703" y="1503317"/>
            <a:ext cx="1007471" cy="3603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i="1" dirty="0">
                <a:solidFill>
                  <a:schemeClr val="tx1"/>
                </a:solidFill>
                <a:latin typeface="Calibri" panose="020F0502020204030204" pitchFamily="34" charset="0"/>
                <a:cs typeface="Calibri" panose="020F0502020204030204" pitchFamily="34" charset="0"/>
              </a:rPr>
              <a:t>Beam</a:t>
            </a:r>
          </a:p>
        </p:txBody>
      </p:sp>
      <p:sp>
        <p:nvSpPr>
          <p:cNvPr id="29" name="Right Arrow 28"/>
          <p:cNvSpPr/>
          <p:nvPr/>
        </p:nvSpPr>
        <p:spPr>
          <a:xfrm rot="10598909">
            <a:off x="7559796" y="2564875"/>
            <a:ext cx="1302158" cy="3927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bwMode="auto">
          <a:xfrm rot="21394644">
            <a:off x="7956102" y="2217813"/>
            <a:ext cx="1007471" cy="3603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i="1" dirty="0">
                <a:solidFill>
                  <a:schemeClr val="tx1"/>
                </a:solidFill>
                <a:latin typeface="Calibri" panose="020F0502020204030204" pitchFamily="34" charset="0"/>
                <a:cs typeface="Calibri" panose="020F0502020204030204" pitchFamily="34" charset="0"/>
              </a:rPr>
              <a:t>Beam</a:t>
            </a:r>
          </a:p>
        </p:txBody>
      </p:sp>
      <p:sp>
        <p:nvSpPr>
          <p:cNvPr id="31"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
        <p:nvSpPr>
          <p:cNvPr id="32" name="TextBox 1"/>
          <p:cNvSpPr txBox="1">
            <a:spLocks noChangeArrowheads="1"/>
          </p:cNvSpPr>
          <p:nvPr/>
        </p:nvSpPr>
        <p:spPr bwMode="auto">
          <a:xfrm>
            <a:off x="539750" y="115888"/>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Recent Developments and Project’s Status</a:t>
            </a:r>
          </a:p>
          <a:p>
            <a:pPr eaLnBrk="1" hangingPunct="1">
              <a:spcBef>
                <a:spcPct val="0"/>
              </a:spcBef>
              <a:buNone/>
              <a:defRPr/>
            </a:pPr>
            <a:r>
              <a:rPr lang="en-GB" altLang="en-US" sz="2800" b="1" dirty="0">
                <a:latin typeface="Calibri" panose="020F0502020204030204" pitchFamily="34" charset="0"/>
                <a:cs typeface="Calibri" panose="020F0502020204030204" pitchFamily="34" charset="0"/>
              </a:rPr>
              <a:t>Ionization profile monitor </a:t>
            </a:r>
            <a:r>
              <a:rPr lang="en-GB" altLang="en-US" sz="2800" b="1" dirty="0" smtClean="0">
                <a:latin typeface="Calibri" panose="020F0502020204030204" pitchFamily="34" charset="0"/>
                <a:cs typeface="Calibri" panose="020F0502020204030204" pitchFamily="34" charset="0"/>
              </a:rPr>
              <a:t>work  </a:t>
            </a:r>
            <a:r>
              <a:rPr lang="en-GB" altLang="en-US" sz="1600" b="1" i="1" dirty="0" smtClean="0">
                <a:solidFill>
                  <a:schemeClr val="bg2">
                    <a:lumMod val="60000"/>
                    <a:lumOff val="40000"/>
                  </a:schemeClr>
                </a:solidFill>
                <a:latin typeface="Calibri" panose="020F0502020204030204" pitchFamily="34" charset="0"/>
                <a:cs typeface="Calibri" panose="020F0502020204030204" pitchFamily="34" charset="0"/>
              </a:rPr>
              <a:t>ISIS Extracted Proton Beam 1 (EPB1)</a:t>
            </a:r>
            <a:endParaRPr lang="en-GB" altLang="en-US" sz="1600" b="1" i="1" dirty="0">
              <a:solidFill>
                <a:schemeClr val="bg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7540029"/>
      </p:ext>
    </p:extLst>
  </p:cSld>
  <p:clrMapOvr>
    <a:masterClrMapping/>
  </p:clrMapOvr>
  <mc:AlternateContent xmlns:mc="http://schemas.openxmlformats.org/markup-compatibility/2006">
    <mc:Choice xmlns:p14="http://schemas.microsoft.com/office/powerpoint/2010/main" Requires="p14">
      <p:transition spd="slow" p14:dur="2000" advTm="31442"/>
    </mc:Choice>
    <mc:Fallback>
      <p:transition spd="slow" advTm="3144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28"/>
          <p:cNvGrpSpPr>
            <a:grpSpLocks/>
          </p:cNvGrpSpPr>
          <p:nvPr/>
        </p:nvGrpSpPr>
        <p:grpSpPr bwMode="auto">
          <a:xfrm>
            <a:off x="-212334" y="1482838"/>
            <a:ext cx="5448889" cy="4236152"/>
            <a:chOff x="-293971" y="1944959"/>
            <a:chExt cx="5992950" cy="4658817"/>
          </a:xfrm>
        </p:grpSpPr>
        <p:pic>
          <p:nvPicPr>
            <p:cNvPr id="3584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3" r="2960"/>
            <a:stretch/>
          </p:blipFill>
          <p:spPr bwMode="auto">
            <a:xfrm>
              <a:off x="426666" y="2390874"/>
              <a:ext cx="5272313"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6" name="TextBox 10"/>
            <p:cNvSpPr txBox="1">
              <a:spLocks noChangeArrowheads="1"/>
            </p:cNvSpPr>
            <p:nvPr/>
          </p:nvSpPr>
          <p:spPr bwMode="auto">
            <a:xfrm>
              <a:off x="2057090" y="5694642"/>
              <a:ext cx="2016217"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dirty="0" smtClean="0">
                  <a:latin typeface="Calibri" panose="020F0502020204030204" pitchFamily="34" charset="0"/>
                  <a:cs typeface="Calibri" panose="020F0502020204030204" pitchFamily="34" charset="0"/>
                </a:rPr>
                <a:t>Separating </a:t>
              </a:r>
              <a:r>
                <a:rPr lang="en-GB" altLang="en-US" sz="1200" dirty="0">
                  <a:latin typeface="Calibri" panose="020F0502020204030204" pitchFamily="34" charset="0"/>
                  <a:cs typeface="Calibri" panose="020F0502020204030204" pitchFamily="34" charset="0"/>
                </a:rPr>
                <a:t>R</a:t>
              </a:r>
              <a:r>
                <a:rPr lang="en-GB" altLang="en-US" sz="1200" dirty="0" smtClean="0">
                  <a:latin typeface="Calibri" panose="020F0502020204030204" pitchFamily="34" charset="0"/>
                  <a:cs typeface="Calibri" panose="020F0502020204030204" pitchFamily="34" charset="0"/>
                </a:rPr>
                <a:t>ings</a:t>
              </a:r>
              <a:endParaRPr lang="en-GB" altLang="en-US" sz="1200" dirty="0">
                <a:latin typeface="Calibri" panose="020F0502020204030204" pitchFamily="34" charset="0"/>
                <a:cs typeface="Calibri" panose="020F0502020204030204" pitchFamily="34" charset="0"/>
              </a:endParaRPr>
            </a:p>
          </p:txBody>
        </p:sp>
        <p:cxnSp>
          <p:nvCxnSpPr>
            <p:cNvPr id="11" name="Straight Arrow Connector 10"/>
            <p:cNvCxnSpPr/>
            <p:nvPr/>
          </p:nvCxnSpPr>
          <p:spPr bwMode="auto">
            <a:xfrm flipV="1">
              <a:off x="1216125" y="4734009"/>
              <a:ext cx="0" cy="129196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a:off x="2998643" y="2188180"/>
              <a:ext cx="19047" cy="142210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H="1" flipV="1">
              <a:off x="4768460" y="4622906"/>
              <a:ext cx="1588" cy="140306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flipV="1">
              <a:off x="1216125" y="6021208"/>
              <a:ext cx="3549160" cy="47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5851" name="TextBox 24"/>
            <p:cNvSpPr txBox="1">
              <a:spLocks noChangeArrowheads="1"/>
            </p:cNvSpPr>
            <p:nvPr/>
          </p:nvSpPr>
          <p:spPr bwMode="auto">
            <a:xfrm>
              <a:off x="2328358" y="6326834"/>
              <a:ext cx="1368147"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dirty="0">
                  <a:latin typeface="Calibri" panose="020F0502020204030204" pitchFamily="34" charset="0"/>
                  <a:cs typeface="Calibri" panose="020F0502020204030204" pitchFamily="34" charset="0"/>
                </a:rPr>
                <a:t>Guard Rings</a:t>
              </a:r>
            </a:p>
          </p:txBody>
        </p:sp>
        <p:cxnSp>
          <p:nvCxnSpPr>
            <p:cNvPr id="16" name="Straight Connector 15"/>
            <p:cNvCxnSpPr/>
            <p:nvPr/>
          </p:nvCxnSpPr>
          <p:spPr bwMode="auto">
            <a:xfrm flipV="1">
              <a:off x="3003404" y="6018034"/>
              <a:ext cx="0" cy="339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53" name="TextBox 9"/>
            <p:cNvSpPr txBox="1">
              <a:spLocks noChangeArrowheads="1"/>
            </p:cNvSpPr>
            <p:nvPr/>
          </p:nvSpPr>
          <p:spPr bwMode="auto">
            <a:xfrm>
              <a:off x="-293971" y="2144372"/>
              <a:ext cx="1944209" cy="27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dirty="0">
                  <a:latin typeface="Calibri" panose="020F0502020204030204" pitchFamily="34" charset="0"/>
                  <a:cs typeface="Calibri" panose="020F0502020204030204" pitchFamily="34" charset="0"/>
                </a:rPr>
                <a:t>Electrodes</a:t>
              </a:r>
            </a:p>
          </p:txBody>
        </p:sp>
        <p:cxnSp>
          <p:nvCxnSpPr>
            <p:cNvPr id="18" name="Straight Arrow Connector 17"/>
            <p:cNvCxnSpPr/>
            <p:nvPr/>
          </p:nvCxnSpPr>
          <p:spPr bwMode="auto">
            <a:xfrm>
              <a:off x="1022477" y="2308805"/>
              <a:ext cx="712690" cy="66343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a:off x="1024065" y="2307219"/>
              <a:ext cx="1434902" cy="64598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a:off x="1032001" y="2311980"/>
              <a:ext cx="2290447" cy="65391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a:off x="1022477" y="2308805"/>
              <a:ext cx="3023771" cy="69518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5846" idx="0"/>
            </p:cNvCxnSpPr>
            <p:nvPr/>
          </p:nvCxnSpPr>
          <p:spPr bwMode="auto">
            <a:xfrm flipV="1">
              <a:off x="3065199" y="4334042"/>
              <a:ext cx="895335" cy="13606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5846" idx="0"/>
            </p:cNvCxnSpPr>
            <p:nvPr/>
          </p:nvCxnSpPr>
          <p:spPr bwMode="auto">
            <a:xfrm flipH="1" flipV="1">
              <a:off x="1808183" y="4134057"/>
              <a:ext cx="1257017" cy="156058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60" name="TextBox 24"/>
            <p:cNvSpPr txBox="1">
              <a:spLocks noChangeArrowheads="1"/>
            </p:cNvSpPr>
            <p:nvPr/>
          </p:nvSpPr>
          <p:spPr bwMode="auto">
            <a:xfrm>
              <a:off x="2311601" y="1944959"/>
              <a:ext cx="1368147"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dirty="0">
                  <a:latin typeface="Calibri" panose="020F0502020204030204" pitchFamily="34" charset="0"/>
                  <a:cs typeface="Calibri" panose="020F0502020204030204" pitchFamily="34" charset="0"/>
                </a:rPr>
                <a:t>Guard Ring</a:t>
              </a:r>
            </a:p>
          </p:txBody>
        </p:sp>
        <p:sp>
          <p:nvSpPr>
            <p:cNvPr id="25" name="Right Arrow 24"/>
            <p:cNvSpPr/>
            <p:nvPr/>
          </p:nvSpPr>
          <p:spPr>
            <a:xfrm>
              <a:off x="153282" y="3721391"/>
              <a:ext cx="1258714" cy="452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Calibri" panose="020F0502020204030204" pitchFamily="34" charset="0"/>
                  <a:cs typeface="Calibri" panose="020F0502020204030204" pitchFamily="34" charset="0"/>
                </a:rPr>
                <a:t>Beam</a:t>
              </a:r>
            </a:p>
          </p:txBody>
        </p:sp>
      </p:grpSp>
      <p:sp>
        <p:nvSpPr>
          <p:cNvPr id="26" name="Content Placeholder 2"/>
          <p:cNvSpPr txBox="1">
            <a:spLocks/>
          </p:cNvSpPr>
          <p:nvPr/>
        </p:nvSpPr>
        <p:spPr>
          <a:xfrm>
            <a:off x="5216658" y="714388"/>
            <a:ext cx="3802380" cy="4714862"/>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buClrTx/>
              <a:buSzPct val="100000"/>
              <a:buFont typeface="Arial" panose="020B0604020202020204" pitchFamily="34" charset="0"/>
              <a:buChar char="•"/>
              <a:defRPr/>
            </a:pPr>
            <a:endParaRPr lang="en-GB" sz="1800" dirty="0" smtClean="0">
              <a:latin typeface="Calibri" panose="020F0502020204030204" pitchFamily="34" charset="0"/>
              <a:cs typeface="Calibri" panose="020F0502020204030204" pitchFamily="34" charset="0"/>
            </a:endParaRPr>
          </a:p>
          <a:p>
            <a:pPr lvl="1">
              <a:buClrTx/>
              <a:buSzPct val="100000"/>
              <a:buFont typeface="Arial" panose="020B0604020202020204" pitchFamily="34" charset="0"/>
              <a:buChar char="•"/>
              <a:defRPr/>
            </a:pPr>
            <a:r>
              <a:rPr lang="en-GB" sz="1800" dirty="0">
                <a:latin typeface="Calibri" panose="020F0502020204030204" pitchFamily="34" charset="0"/>
                <a:cs typeface="Calibri" panose="020F0502020204030204" pitchFamily="34" charset="0"/>
                <a:sym typeface="Wingdings" panose="05000000000000000000" pitchFamily="2" charset="2"/>
              </a:rPr>
              <a:t>Improved version from the one already installed on </a:t>
            </a:r>
            <a:r>
              <a:rPr lang="en-GB" sz="1800" dirty="0" smtClean="0">
                <a:latin typeface="Calibri" panose="020F0502020204030204" pitchFamily="34" charset="0"/>
                <a:cs typeface="Calibri" panose="020F0502020204030204" pitchFamily="34" charset="0"/>
                <a:sym typeface="Wingdings" panose="05000000000000000000" pitchFamily="2" charset="2"/>
              </a:rPr>
              <a:t>EPB1</a:t>
            </a:r>
            <a:r>
              <a:rPr lang="en-GB" sz="1800" dirty="0">
                <a:latin typeface="Calibri" panose="020F0502020204030204" pitchFamily="34" charset="0"/>
                <a:cs typeface="Calibri" panose="020F0502020204030204" pitchFamily="34" charset="0"/>
                <a:sym typeface="Wingdings" panose="05000000000000000000" pitchFamily="2" charset="2"/>
              </a:rPr>
              <a:t>.</a:t>
            </a:r>
          </a:p>
          <a:p>
            <a:pPr lvl="1">
              <a:buClrTx/>
              <a:buSzPct val="100000"/>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rPr>
              <a:t>Thinner electrodes </a:t>
            </a:r>
          </a:p>
          <a:p>
            <a:pPr marL="365760" lvl="1" indent="0">
              <a:buClrTx/>
              <a:buSzPct val="100000"/>
              <a:buNone/>
              <a:defRPr/>
            </a:pPr>
            <a:r>
              <a:rPr lang="en-GB" sz="1800" dirty="0" smtClean="0">
                <a:latin typeface="Calibri" panose="020F0502020204030204" pitchFamily="34" charset="0"/>
                <a:cs typeface="Calibri" panose="020F0502020204030204" pitchFamily="34" charset="0"/>
              </a:rPr>
              <a:t>      (12mm </a:t>
            </a:r>
            <a:r>
              <a:rPr lang="en-GB" sz="1800" dirty="0" smtClean="0">
                <a:latin typeface="Calibri" panose="020F0502020204030204" pitchFamily="34" charset="0"/>
                <a:cs typeface="Calibri" panose="020F0502020204030204" pitchFamily="34" charset="0"/>
                <a:sym typeface="Wingdings" panose="05000000000000000000" pitchFamily="2" charset="2"/>
              </a:rPr>
              <a:t> 3mm)</a:t>
            </a:r>
          </a:p>
          <a:p>
            <a:pPr lvl="1">
              <a:buClrTx/>
              <a:buSzPct val="100000"/>
              <a:buFont typeface="Arial" panose="020B0604020202020204" pitchFamily="34" charset="0"/>
              <a:buChar char="•"/>
              <a:defRPr/>
            </a:pPr>
            <a:r>
              <a:rPr lang="en-GB" sz="1800" dirty="0">
                <a:latin typeface="Calibri" panose="020F0502020204030204" pitchFamily="34" charset="0"/>
                <a:cs typeface="Calibri" panose="020F0502020204030204" pitchFamily="34" charset="0"/>
                <a:sym typeface="Wingdings" panose="05000000000000000000" pitchFamily="2" charset="2"/>
              </a:rPr>
              <a:t>Additional “guard rings” at each end of the monitor for </a:t>
            </a:r>
            <a:r>
              <a:rPr lang="en-GB" sz="1800" dirty="0" smtClean="0">
                <a:latin typeface="Calibri" panose="020F0502020204030204" pitchFamily="34" charset="0"/>
                <a:cs typeface="Calibri" panose="020F0502020204030204" pitchFamily="34" charset="0"/>
                <a:sym typeface="Wingdings" panose="05000000000000000000" pitchFamily="2" charset="2"/>
              </a:rPr>
              <a:t>symmetry</a:t>
            </a:r>
          </a:p>
          <a:p>
            <a:pPr lvl="1">
              <a:lnSpc>
                <a:spcPct val="114000"/>
              </a:lnSpc>
              <a:buClrTx/>
              <a:buSzPct val="100000"/>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sym typeface="Wingdings" panose="05000000000000000000" pitchFamily="2" charset="2"/>
              </a:rPr>
              <a:t>Additional </a:t>
            </a:r>
            <a:r>
              <a:rPr lang="en-GB" sz="1800" dirty="0">
                <a:latin typeface="Calibri" panose="020F0502020204030204" pitchFamily="34" charset="0"/>
                <a:cs typeface="Calibri" panose="020F0502020204030204" pitchFamily="34" charset="0"/>
                <a:sym typeface="Wingdings" panose="05000000000000000000" pitchFamily="2" charset="2"/>
              </a:rPr>
              <a:t>“separator rings” between each pair of </a:t>
            </a:r>
            <a:r>
              <a:rPr lang="en-GB" sz="1800" dirty="0" smtClean="0">
                <a:latin typeface="Calibri" panose="020F0502020204030204" pitchFamily="34" charset="0"/>
                <a:cs typeface="Calibri" panose="020F0502020204030204" pitchFamily="34" charset="0"/>
                <a:sym typeface="Wingdings" panose="05000000000000000000" pitchFamily="2" charset="2"/>
              </a:rPr>
              <a:t>electrodes</a:t>
            </a:r>
          </a:p>
          <a:p>
            <a:pPr lvl="1">
              <a:lnSpc>
                <a:spcPct val="114000"/>
              </a:lnSpc>
              <a:buClrTx/>
              <a:buSzPct val="100000"/>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sym typeface="Wingdings" panose="05000000000000000000" pitchFamily="2" charset="2"/>
              </a:rPr>
              <a:t>Increased sensitivity</a:t>
            </a:r>
          </a:p>
          <a:p>
            <a:pPr lvl="1">
              <a:lnSpc>
                <a:spcPct val="114000"/>
              </a:lnSpc>
              <a:buClrTx/>
              <a:buSzPct val="100000"/>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sym typeface="Wingdings" panose="05000000000000000000" pitchFamily="2" charset="2"/>
              </a:rPr>
              <a:t>To be installed on EPB1 upstream of IPM</a:t>
            </a:r>
            <a:endParaRPr lang="en-GB" sz="1600" dirty="0" smtClean="0">
              <a:latin typeface="Tw Cen MT" panose="020B0602020104020603" pitchFamily="34" charset="0"/>
              <a:sym typeface="Wingdings" panose="05000000000000000000" pitchFamily="2" charset="2"/>
            </a:endParaRPr>
          </a:p>
          <a:p>
            <a:pPr lvl="1">
              <a:defRPr/>
            </a:pPr>
            <a:endParaRPr lang="en-GB" sz="1600" dirty="0" smtClean="0">
              <a:latin typeface="Tw Cen MT" panose="020B0602020104020603" pitchFamily="34" charset="0"/>
            </a:endParaRPr>
          </a:p>
        </p:txBody>
      </p:sp>
      <p:sp>
        <p:nvSpPr>
          <p:cNvPr id="24" name="TextBox 1"/>
          <p:cNvSpPr txBox="1">
            <a:spLocks noChangeArrowheads="1"/>
          </p:cNvSpPr>
          <p:nvPr/>
        </p:nvSpPr>
        <p:spPr bwMode="auto">
          <a:xfrm>
            <a:off x="532130" y="115888"/>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and Project’s Status</a:t>
            </a:r>
          </a:p>
          <a:p>
            <a:pPr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EPB1 Double </a:t>
            </a:r>
            <a:r>
              <a:rPr lang="en-GB" altLang="en-US" sz="2800" b="1" dirty="0">
                <a:latin typeface="Calibri" panose="020F0502020204030204" pitchFamily="34" charset="0"/>
                <a:cs typeface="Calibri" panose="020F0502020204030204" pitchFamily="34" charset="0"/>
              </a:rPr>
              <a:t>Plane Position </a:t>
            </a:r>
            <a:r>
              <a:rPr lang="en-GB" altLang="en-US" sz="2800" b="1" dirty="0" smtClean="0">
                <a:latin typeface="Calibri" panose="020F0502020204030204" pitchFamily="34" charset="0"/>
                <a:cs typeface="Calibri" panose="020F0502020204030204" pitchFamily="34" charset="0"/>
              </a:rPr>
              <a:t>Monitor</a:t>
            </a: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28"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55588"/>
    </mc:Choice>
    <mc:Fallback>
      <p:transition spd="slow" advTm="5558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513" y="836613"/>
            <a:ext cx="9144000" cy="1062037"/>
          </a:xfrm>
          <a:prstGeom prst="rect">
            <a:avLst/>
          </a:prstGeom>
        </p:spPr>
        <p:txBody>
          <a:bodyPr/>
          <a:lst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defRPr/>
            </a:pPr>
            <a:endParaRPr lang="en-GB" sz="3600" kern="0" dirty="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573338"/>
            <a:ext cx="3208337" cy="24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3"/>
          <p:cNvPicPr>
            <a:picLocks noChangeAspect="1" noChangeArrowheads="1"/>
          </p:cNvPicPr>
          <p:nvPr/>
        </p:nvPicPr>
        <p:blipFill>
          <a:blip r:embed="rId3">
            <a:extLst>
              <a:ext uri="{28A0092B-C50C-407E-A947-70E740481C1C}">
                <a14:useLocalDpi xmlns:a14="http://schemas.microsoft.com/office/drawing/2010/main" val="0"/>
              </a:ext>
            </a:extLst>
          </a:blip>
          <a:srcRect l="27997" t="7191" r="13345" b="4996"/>
          <a:stretch>
            <a:fillRect/>
          </a:stretch>
        </p:blipFill>
        <p:spPr bwMode="auto">
          <a:xfrm>
            <a:off x="3795713" y="2864222"/>
            <a:ext cx="1625600" cy="1824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2" y="2511426"/>
            <a:ext cx="3095625" cy="2322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7" name="TextBox 6"/>
          <p:cNvSpPr txBox="1">
            <a:spLocks noChangeArrowheads="1"/>
          </p:cNvSpPr>
          <p:nvPr/>
        </p:nvSpPr>
        <p:spPr bwMode="auto">
          <a:xfrm>
            <a:off x="179388" y="5202237"/>
            <a:ext cx="367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400" i="1" dirty="0">
                <a:latin typeface="Calibri" panose="020F0502020204030204" pitchFamily="34" charset="0"/>
                <a:cs typeface="Calibri" panose="020F0502020204030204" pitchFamily="34" charset="0"/>
              </a:rPr>
              <a:t>Inside the </a:t>
            </a:r>
            <a:r>
              <a:rPr lang="en-GB" altLang="en-US" sz="1400" i="1" dirty="0" smtClean="0">
                <a:latin typeface="Calibri" panose="020F0502020204030204" pitchFamily="34" charset="0"/>
                <a:cs typeface="Calibri" panose="020F0502020204030204" pitchFamily="34" charset="0"/>
              </a:rPr>
              <a:t>New </a:t>
            </a:r>
            <a:r>
              <a:rPr lang="en-GB" altLang="en-US" sz="1400" i="1" dirty="0">
                <a:latin typeface="Calibri" panose="020F0502020204030204" pitchFamily="34" charset="0"/>
                <a:cs typeface="Calibri" panose="020F0502020204030204" pitchFamily="34" charset="0"/>
              </a:rPr>
              <a:t>BPM</a:t>
            </a:r>
          </a:p>
        </p:txBody>
      </p:sp>
      <p:sp>
        <p:nvSpPr>
          <p:cNvPr id="40968" name="TextBox 7"/>
          <p:cNvSpPr txBox="1">
            <a:spLocks noChangeArrowheads="1"/>
          </p:cNvSpPr>
          <p:nvPr/>
        </p:nvSpPr>
        <p:spPr bwMode="auto">
          <a:xfrm>
            <a:off x="3695065" y="5221288"/>
            <a:ext cx="176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400" i="1" dirty="0">
                <a:latin typeface="Calibri" panose="020F0502020204030204" pitchFamily="34" charset="0"/>
                <a:cs typeface="Calibri" panose="020F0502020204030204" pitchFamily="34" charset="0"/>
              </a:rPr>
              <a:t>An </a:t>
            </a:r>
            <a:r>
              <a:rPr lang="en-GB" altLang="en-US" sz="1400" i="1" dirty="0" smtClean="0">
                <a:latin typeface="Calibri" panose="020F0502020204030204" pitchFamily="34" charset="0"/>
                <a:cs typeface="Calibri" panose="020F0502020204030204" pitchFamily="34" charset="0"/>
              </a:rPr>
              <a:t>Electrode Pair</a:t>
            </a:r>
            <a:endParaRPr lang="en-GB" altLang="en-US" sz="1400" i="1" dirty="0">
              <a:latin typeface="Calibri" panose="020F0502020204030204" pitchFamily="34" charset="0"/>
              <a:cs typeface="Calibri" panose="020F0502020204030204" pitchFamily="34" charset="0"/>
            </a:endParaRPr>
          </a:p>
        </p:txBody>
      </p:sp>
      <p:sp>
        <p:nvSpPr>
          <p:cNvPr id="40969" name="TextBox 8"/>
          <p:cNvSpPr txBox="1">
            <a:spLocks noChangeArrowheads="1"/>
          </p:cNvSpPr>
          <p:nvPr/>
        </p:nvSpPr>
        <p:spPr bwMode="auto">
          <a:xfrm>
            <a:off x="5292725" y="5202237"/>
            <a:ext cx="3671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400" i="1" dirty="0">
                <a:latin typeface="Calibri" panose="020F0502020204030204" pitchFamily="34" charset="0"/>
                <a:cs typeface="Calibri" panose="020F0502020204030204" pitchFamily="34" charset="0"/>
              </a:rPr>
              <a:t>The </a:t>
            </a:r>
            <a:r>
              <a:rPr lang="en-GB" altLang="en-US" sz="1400" i="1" dirty="0" smtClean="0">
                <a:latin typeface="Calibri" panose="020F0502020204030204" pitchFamily="34" charset="0"/>
                <a:cs typeface="Calibri" panose="020F0502020204030204" pitchFamily="34" charset="0"/>
              </a:rPr>
              <a:t>New </a:t>
            </a:r>
            <a:r>
              <a:rPr lang="en-GB" altLang="en-US" sz="1400" i="1" dirty="0">
                <a:latin typeface="Calibri" panose="020F0502020204030204" pitchFamily="34" charset="0"/>
                <a:cs typeface="Calibri" panose="020F0502020204030204" pitchFamily="34" charset="0"/>
              </a:rPr>
              <a:t>BPM </a:t>
            </a:r>
            <a:r>
              <a:rPr lang="en-GB" altLang="en-US" sz="1400" i="1" dirty="0" smtClean="0">
                <a:latin typeface="Calibri" panose="020F0502020204030204" pitchFamily="34" charset="0"/>
                <a:cs typeface="Calibri" panose="020F0502020204030204" pitchFamily="34" charset="0"/>
              </a:rPr>
              <a:t>Test Rig</a:t>
            </a:r>
            <a:endParaRPr lang="en-GB" altLang="en-US" sz="1400" i="1" dirty="0">
              <a:latin typeface="Calibri" panose="020F0502020204030204" pitchFamily="34" charset="0"/>
              <a:cs typeface="Calibri" panose="020F0502020204030204" pitchFamily="34" charset="0"/>
            </a:endParaRPr>
          </a:p>
        </p:txBody>
      </p:sp>
      <p:sp>
        <p:nvSpPr>
          <p:cNvPr id="12" name="Content Placeholder 2"/>
          <p:cNvSpPr txBox="1">
            <a:spLocks/>
          </p:cNvSpPr>
          <p:nvPr/>
        </p:nvSpPr>
        <p:spPr bwMode="auto">
          <a:xfrm>
            <a:off x="539750" y="1025645"/>
            <a:ext cx="81534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spcBef>
                <a:spcPct val="20000"/>
              </a:spcBef>
              <a:buChar char="•"/>
              <a:defRPr sz="3200">
                <a:solidFill>
                  <a:schemeClr val="tx1"/>
                </a:solidFill>
                <a:latin typeface="Lucida Sans" pitchFamily="34" charset="0"/>
              </a:defRPr>
            </a:lvl1pPr>
            <a:lvl2pPr marL="639763" indent="-273050" eaLnBrk="0" hangingPunct="0">
              <a:spcBef>
                <a:spcPct val="20000"/>
              </a:spcBef>
              <a:buChar char="–"/>
              <a:defRPr sz="2800">
                <a:solidFill>
                  <a:schemeClr val="tx1"/>
                </a:solidFill>
                <a:latin typeface="Lucida Sans" pitchFamily="34" charset="0"/>
              </a:defRPr>
            </a:lvl2pPr>
            <a:lvl3pPr indent="-228600" eaLnBrk="0" hangingPunct="0">
              <a:spcBef>
                <a:spcPct val="20000"/>
              </a:spcBef>
              <a:buChar char="•"/>
              <a:defRPr sz="2400">
                <a:solidFill>
                  <a:schemeClr val="tx1"/>
                </a:solidFill>
                <a:latin typeface="Lucida Sans" pitchFamily="34" charset="0"/>
              </a:defRPr>
            </a:lvl3pPr>
            <a:lvl4pPr indent="-228600" eaLnBrk="0" hangingPunct="0">
              <a:spcBef>
                <a:spcPct val="20000"/>
              </a:spcBef>
              <a:buChar char="–"/>
              <a:defRPr sz="2000">
                <a:solidFill>
                  <a:schemeClr val="tx1"/>
                </a:solidFill>
                <a:latin typeface="Lucida Sans" pitchFamily="34" charset="0"/>
              </a:defRPr>
            </a:lvl4pPr>
            <a:lvl5pPr indent="-228600" eaLnBrk="0" hangingPunct="0">
              <a:spcBef>
                <a:spcPct val="20000"/>
              </a:spcBef>
              <a:buChar char="»"/>
              <a:defRPr sz="2000">
                <a:solidFill>
                  <a:schemeClr val="tx1"/>
                </a:solidFill>
                <a:latin typeface="Lucida Sans" pitchFamily="34" charset="0"/>
              </a:defRPr>
            </a:lvl5pPr>
            <a:lvl6pPr indent="-228600" eaLnBrk="0" fontAlgn="base" hangingPunct="0">
              <a:spcBef>
                <a:spcPct val="20000"/>
              </a:spcBef>
              <a:spcAft>
                <a:spcPct val="0"/>
              </a:spcAft>
              <a:buChar char="»"/>
              <a:defRPr sz="2000">
                <a:solidFill>
                  <a:schemeClr val="tx1"/>
                </a:solidFill>
                <a:latin typeface="Lucida Sans" pitchFamily="34" charset="0"/>
              </a:defRPr>
            </a:lvl6pPr>
            <a:lvl7pPr indent="-228600" eaLnBrk="0" fontAlgn="base" hangingPunct="0">
              <a:spcBef>
                <a:spcPct val="20000"/>
              </a:spcBef>
              <a:spcAft>
                <a:spcPct val="0"/>
              </a:spcAft>
              <a:buChar char="»"/>
              <a:defRPr sz="2000">
                <a:solidFill>
                  <a:schemeClr val="tx1"/>
                </a:solidFill>
                <a:latin typeface="Lucida Sans" pitchFamily="34" charset="0"/>
              </a:defRPr>
            </a:lvl7pPr>
            <a:lvl8pPr indent="-228600" eaLnBrk="0" fontAlgn="base" hangingPunct="0">
              <a:spcBef>
                <a:spcPct val="20000"/>
              </a:spcBef>
              <a:spcAft>
                <a:spcPct val="0"/>
              </a:spcAft>
              <a:buChar char="»"/>
              <a:defRPr sz="2000">
                <a:solidFill>
                  <a:schemeClr val="tx1"/>
                </a:solidFill>
                <a:latin typeface="Lucida Sans" pitchFamily="34" charset="0"/>
              </a:defRPr>
            </a:lvl8pPr>
            <a:lvl9pPr indent="-228600" eaLnBrk="0" fontAlgn="base" hangingPunct="0">
              <a:spcBef>
                <a:spcPct val="20000"/>
              </a:spcBef>
              <a:spcAft>
                <a:spcPct val="0"/>
              </a:spcAft>
              <a:buChar char="»"/>
              <a:defRPr sz="2000">
                <a:solidFill>
                  <a:schemeClr val="tx1"/>
                </a:solidFill>
                <a:latin typeface="Lucida Sans" pitchFamily="34" charset="0"/>
              </a:defRPr>
            </a:lvl9pPr>
          </a:lstStyle>
          <a:p>
            <a:pPr lvl="1" eaLnBrk="1" hangingPunct="1">
              <a:lnSpc>
                <a:spcPct val="114000"/>
              </a:lnSpc>
              <a:spcBef>
                <a:spcPts val="550"/>
              </a:spcBef>
              <a:buSzPct val="100000"/>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The new monitor has now been manufactured and is ready for </a:t>
            </a:r>
            <a:r>
              <a:rPr lang="en-GB" altLang="en-US" sz="1800" dirty="0" smtClean="0">
                <a:latin typeface="Calibri" panose="020F0502020204030204" pitchFamily="34" charset="0"/>
                <a:cs typeface="Calibri" panose="020F0502020204030204" pitchFamily="34" charset="0"/>
              </a:rPr>
              <a:t>testing</a:t>
            </a:r>
            <a:endParaRPr lang="en-GB" altLang="en-US" sz="1800" dirty="0">
              <a:latin typeface="Calibri" panose="020F0502020204030204" pitchFamily="34" charset="0"/>
              <a:cs typeface="Calibri" panose="020F0502020204030204" pitchFamily="34" charset="0"/>
            </a:endParaRPr>
          </a:p>
          <a:p>
            <a:pPr lvl="1" eaLnBrk="1" hangingPunct="1">
              <a:lnSpc>
                <a:spcPct val="114000"/>
              </a:lnSpc>
              <a:spcBef>
                <a:spcPts val="550"/>
              </a:spcBef>
              <a:buSzPct val="100000"/>
              <a:buFont typeface="Arial" panose="020B0604020202020204" pitchFamily="34" charset="0"/>
              <a:buChar char="•"/>
            </a:pPr>
            <a:r>
              <a:rPr lang="en-GB" altLang="en-US" sz="1800" dirty="0" smtClean="0">
                <a:latin typeface="Calibri" panose="020F0502020204030204" pitchFamily="34" charset="0"/>
                <a:cs typeface="Calibri" panose="020F0502020204030204" pitchFamily="34" charset="0"/>
              </a:rPr>
              <a:t>A new </a:t>
            </a:r>
            <a:r>
              <a:rPr lang="en-GB" altLang="en-US" sz="1800" dirty="0">
                <a:latin typeface="Calibri" panose="020F0502020204030204" pitchFamily="34" charset="0"/>
                <a:cs typeface="Calibri" panose="020F0502020204030204" pitchFamily="34" charset="0"/>
              </a:rPr>
              <a:t>test rig has been </a:t>
            </a:r>
            <a:r>
              <a:rPr lang="en-GB" altLang="en-US" sz="1800" dirty="0" smtClean="0">
                <a:latin typeface="Calibri" panose="020F0502020204030204" pitchFamily="34" charset="0"/>
                <a:cs typeface="Calibri" panose="020F0502020204030204" pitchFamily="34" charset="0"/>
              </a:rPr>
              <a:t>built </a:t>
            </a:r>
            <a:r>
              <a:rPr lang="en-GB" altLang="en-US" sz="1800" dirty="0">
                <a:latin typeface="Calibri" panose="020F0502020204030204" pitchFamily="34" charset="0"/>
                <a:cs typeface="Calibri" panose="020F0502020204030204" pitchFamily="34" charset="0"/>
              </a:rPr>
              <a:t>t</a:t>
            </a:r>
            <a:r>
              <a:rPr lang="en-GB" altLang="en-US" sz="1800" dirty="0" smtClean="0">
                <a:latin typeface="Calibri" panose="020F0502020204030204" pitchFamily="34" charset="0"/>
                <a:cs typeface="Calibri" panose="020F0502020204030204" pitchFamily="34" charset="0"/>
              </a:rPr>
              <a:t>o calibrate the </a:t>
            </a:r>
            <a:r>
              <a:rPr lang="en-GB" altLang="en-US" sz="1800" dirty="0">
                <a:latin typeface="Calibri" panose="020F0502020204030204" pitchFamily="34" charset="0"/>
                <a:cs typeface="Calibri" panose="020F0502020204030204" pitchFamily="34" charset="0"/>
              </a:rPr>
              <a:t>monitor and </a:t>
            </a:r>
            <a:r>
              <a:rPr lang="en-GB" altLang="en-US" sz="1800" dirty="0" smtClean="0">
                <a:latin typeface="Calibri" panose="020F0502020204030204" pitchFamily="34" charset="0"/>
                <a:cs typeface="Calibri" panose="020F0502020204030204" pitchFamily="34" charset="0"/>
              </a:rPr>
              <a:t>to </a:t>
            </a:r>
            <a:r>
              <a:rPr lang="en-GB" altLang="en-US" sz="1800" dirty="0">
                <a:latin typeface="Calibri" panose="020F0502020204030204" pitchFamily="34" charset="0"/>
                <a:cs typeface="Calibri" panose="020F0502020204030204" pitchFamily="34" charset="0"/>
              </a:rPr>
              <a:t>verify </a:t>
            </a:r>
            <a:r>
              <a:rPr lang="en-GB" altLang="en-US" sz="1800" dirty="0" smtClean="0">
                <a:latin typeface="Calibri" panose="020F0502020204030204" pitchFamily="34" charset="0"/>
                <a:cs typeface="Calibri" panose="020F0502020204030204" pitchFamily="34" charset="0"/>
              </a:rPr>
              <a:t>the simulations results</a:t>
            </a:r>
            <a:endParaRPr lang="en-GB" alt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
        <p:nvSpPr>
          <p:cNvPr id="15" name="TextBox 1"/>
          <p:cNvSpPr txBox="1">
            <a:spLocks noChangeArrowheads="1"/>
          </p:cNvSpPr>
          <p:nvPr/>
        </p:nvSpPr>
        <p:spPr bwMode="auto">
          <a:xfrm>
            <a:off x="532130" y="115888"/>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and Project’s Status</a:t>
            </a:r>
          </a:p>
          <a:p>
            <a:pPr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EPB1 Double </a:t>
            </a:r>
            <a:r>
              <a:rPr lang="en-GB" altLang="en-US" sz="2800" b="1" dirty="0">
                <a:latin typeface="Calibri" panose="020F0502020204030204" pitchFamily="34" charset="0"/>
                <a:cs typeface="Calibri" panose="020F0502020204030204" pitchFamily="34" charset="0"/>
              </a:rPr>
              <a:t>Plane Position </a:t>
            </a:r>
            <a:r>
              <a:rPr lang="en-GB" altLang="en-US" sz="2800" b="1" dirty="0" smtClean="0">
                <a:latin typeface="Calibri" panose="020F0502020204030204" pitchFamily="34" charset="0"/>
                <a:cs typeface="Calibri" panose="020F0502020204030204" pitchFamily="34" charset="0"/>
              </a:rPr>
              <a:t>Monitor</a:t>
            </a: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4026"/>
    </mc:Choice>
    <mc:Fallback>
      <p:transition spd="slow" advTm="2402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623888" y="962025"/>
            <a:ext cx="82438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a:latin typeface="Calibri" pitchFamily="34" charset="0"/>
                <a:cs typeface="Calibri" pitchFamily="34" charset="0"/>
              </a:rPr>
              <a:t>Aimed for detectors characterization/experimentation</a:t>
            </a:r>
          </a:p>
          <a:p>
            <a:pPr eaLnBrk="1" hangingPunct="1">
              <a:lnSpc>
                <a:spcPct val="150000"/>
              </a:lnSpc>
              <a:spcBef>
                <a:spcPct val="0"/>
              </a:spcBef>
            </a:pPr>
            <a:r>
              <a:rPr lang="en-GB" altLang="en-US" sz="1800">
                <a:latin typeface="Calibri" pitchFamily="34" charset="0"/>
                <a:cs typeface="Calibri" pitchFamily="34" charset="0"/>
              </a:rPr>
              <a:t>Electron gun installed and tested</a:t>
            </a:r>
          </a:p>
          <a:p>
            <a:pPr eaLnBrk="1" hangingPunct="1">
              <a:lnSpc>
                <a:spcPct val="150000"/>
              </a:lnSpc>
              <a:spcBef>
                <a:spcPct val="0"/>
              </a:spcBef>
            </a:pPr>
            <a:r>
              <a:rPr lang="en-GB" altLang="en-US" sz="1800">
                <a:latin typeface="Calibri" pitchFamily="34" charset="0"/>
                <a:cs typeface="Calibri" pitchFamily="34" charset="0"/>
              </a:rPr>
              <a:t>Ion gun and turbo-pump supports under development</a:t>
            </a:r>
          </a:p>
          <a:p>
            <a:pPr eaLnBrk="1" hangingPunct="1">
              <a:lnSpc>
                <a:spcPct val="150000"/>
              </a:lnSpc>
              <a:spcBef>
                <a:spcPct val="0"/>
              </a:spcBef>
            </a:pPr>
            <a:r>
              <a:rPr lang="en-GB" altLang="en-US" sz="1800">
                <a:latin typeface="Calibri" pitchFamily="34" charset="0"/>
                <a:cs typeface="Calibri" pitchFamily="34" charset="0"/>
              </a:rPr>
              <a:t>Ionization Ring Profile Monitor detectors to be characterized for electrons and ions</a:t>
            </a:r>
          </a:p>
          <a:p>
            <a:pPr eaLnBrk="1" hangingPunct="1">
              <a:spcBef>
                <a:spcPct val="0"/>
              </a:spcBef>
              <a:buFontTx/>
              <a:buChar char="-"/>
            </a:pPr>
            <a:endParaRPr lang="en-GB" altLang="en-US" sz="1200">
              <a:latin typeface="Arial" pitchFamily="34" charset="0"/>
            </a:endParaRPr>
          </a:p>
        </p:txBody>
      </p:sp>
      <p:sp>
        <p:nvSpPr>
          <p:cNvPr id="25603" name="TextBox 1"/>
          <p:cNvSpPr txBox="1">
            <a:spLocks noChangeArrowheads="1"/>
          </p:cNvSpPr>
          <p:nvPr/>
        </p:nvSpPr>
        <p:spPr bwMode="auto">
          <a:xfrm>
            <a:off x="1140619" y="5734050"/>
            <a:ext cx="239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a:latin typeface="Calibri" pitchFamily="34" charset="0"/>
                <a:cs typeface="Calibri" pitchFamily="34" charset="0"/>
              </a:rPr>
              <a:t>ISIS Diagnostics vacuum tank</a:t>
            </a:r>
            <a:endParaRPr lang="en-GB" altLang="en-US" sz="1200">
              <a:latin typeface="Arial" pitchFamily="34" charset="0"/>
            </a:endParaRPr>
          </a:p>
        </p:txBody>
      </p:sp>
      <p:sp>
        <p:nvSpPr>
          <p:cNvPr id="25604" name="TextBox 10"/>
          <p:cNvSpPr txBox="1">
            <a:spLocks noChangeArrowheads="1"/>
          </p:cNvSpPr>
          <p:nvPr/>
        </p:nvSpPr>
        <p:spPr bwMode="auto">
          <a:xfrm>
            <a:off x="4518819" y="5206999"/>
            <a:ext cx="3095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a:latin typeface="Calibri" pitchFamily="34" charset="0"/>
                <a:cs typeface="Calibri" pitchFamily="34" charset="0"/>
              </a:rPr>
              <a:t>Electron gun, screens and camera setup</a:t>
            </a:r>
          </a:p>
        </p:txBody>
      </p:sp>
      <p:pic>
        <p:nvPicPr>
          <p:cNvPr id="2" name="Picture 1"/>
          <p:cNvPicPr>
            <a:picLocks noChangeAspect="1"/>
          </p:cNvPicPr>
          <p:nvPr/>
        </p:nvPicPr>
        <p:blipFill rotWithShape="1">
          <a:blip r:embed="rId3"/>
          <a:srcRect t="3985" b="10601"/>
          <a:stretch/>
        </p:blipFill>
        <p:spPr>
          <a:xfrm>
            <a:off x="1266031" y="2900363"/>
            <a:ext cx="2268538" cy="25828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4661694" y="2960686"/>
            <a:ext cx="2952750" cy="2079625"/>
          </a:xfrm>
          <a:prstGeom prst="rect">
            <a:avLst/>
          </a:prstGeom>
          <a:ln>
            <a:noFill/>
          </a:ln>
          <a:effectLst>
            <a:outerShdw blurRad="292100" dist="139700" dir="2700000" algn="tl" rotWithShape="0">
              <a:srgbClr val="333333">
                <a:alpha val="65000"/>
              </a:srgbClr>
            </a:outerShdw>
          </a:effectLst>
        </p:spPr>
      </p:pic>
      <p:sp>
        <p:nvSpPr>
          <p:cNvPr id="12" name="TextBox 1"/>
          <p:cNvSpPr txBox="1">
            <a:spLocks noChangeArrowheads="1"/>
          </p:cNvSpPr>
          <p:nvPr/>
        </p:nvSpPr>
        <p:spPr bwMode="auto">
          <a:xfrm>
            <a:off x="539750" y="100013"/>
            <a:ext cx="8824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t>
            </a: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and Project’s Status</a:t>
            </a:r>
            <a:endPar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Vacuum Tank for Diagnostics Testing </a:t>
            </a:r>
            <a:endParaRPr lang="en-GB" altLang="en-US" sz="2800" b="1" dirty="0">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3275981030"/>
      </p:ext>
    </p:extLst>
  </p:cSld>
  <p:clrMapOvr>
    <a:masterClrMapping/>
  </p:clrMapOvr>
  <mc:AlternateContent xmlns:mc="http://schemas.openxmlformats.org/markup-compatibility/2006">
    <mc:Choice xmlns:p14="http://schemas.microsoft.com/office/powerpoint/2010/main" Requires="p14">
      <p:transition spd="slow" p14:dur="2000" advTm="35941"/>
    </mc:Choice>
    <mc:Fallback>
      <p:transition spd="slow" advTm="3594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76538"/>
            <a:ext cx="7772400" cy="1470025"/>
          </a:xfrm>
        </p:spPr>
        <p:txBody>
          <a:bodyPr/>
          <a:lstStyle/>
          <a:p>
            <a:pPr>
              <a:defRPr/>
            </a:pPr>
            <a:r>
              <a:rPr lang="en-GB" dirty="0">
                <a:latin typeface="Calibri" panose="020F0502020204030204" pitchFamily="34" charset="0"/>
                <a:cs typeface="Calibri" panose="020F0502020204030204" pitchFamily="34" charset="0"/>
              </a:rPr>
              <a:t>Data Acquisition </a:t>
            </a:r>
            <a:r>
              <a:rPr lang="en-GB" dirty="0" smtClean="0">
                <a:latin typeface="Calibri" panose="020F0502020204030204" pitchFamily="34" charset="0"/>
                <a:cs typeface="Calibri" panose="020F0502020204030204" pitchFamily="34" charset="0"/>
              </a:rPr>
              <a:t>Systems</a:t>
            </a:r>
            <a:r>
              <a:rPr lang="en-GB" i="1" dirty="0">
                <a:solidFill>
                  <a:schemeClr val="bg2">
                    <a:lumMod val="60000"/>
                    <a:lumOff val="40000"/>
                  </a:schemeClr>
                </a:solidFill>
                <a:latin typeface="Calibri" panose="020F0502020204030204" pitchFamily="34" charset="0"/>
                <a:cs typeface="Calibri" panose="020F0502020204030204" pitchFamily="34" charset="0"/>
              </a:rPr>
              <a:t/>
            </a:r>
            <a:br>
              <a:rPr lang="en-GB" i="1" dirty="0">
                <a:solidFill>
                  <a:schemeClr val="bg2">
                    <a:lumMod val="60000"/>
                    <a:lumOff val="40000"/>
                  </a:schemeClr>
                </a:solidFill>
                <a:latin typeface="Calibri" panose="020F0502020204030204" pitchFamily="34" charset="0"/>
                <a:cs typeface="Calibri" panose="020F0502020204030204" pitchFamily="34" charset="0"/>
              </a:rPr>
            </a:br>
            <a:endParaRPr lang="en-GB" dirty="0"/>
          </a:p>
        </p:txBody>
      </p:sp>
      <p:sp>
        <p:nvSpPr>
          <p:cNvPr id="5"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2134383221"/>
      </p:ext>
    </p:extLst>
  </p:cSld>
  <p:clrMapOvr>
    <a:masterClrMapping/>
  </p:clrMapOvr>
  <mc:AlternateContent xmlns:mc="http://schemas.openxmlformats.org/markup-compatibility/2006">
    <mc:Choice xmlns:p14="http://schemas.microsoft.com/office/powerpoint/2010/main" Requires="p14">
      <p:transition spd="slow" p14:dur="2000" advTm="3342"/>
    </mc:Choice>
    <mc:Fallback>
      <p:transition spd="slow" advTm="334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39749" y="917695"/>
            <a:ext cx="8229600" cy="461633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50000"/>
              </a:lnSpc>
              <a:defRPr/>
            </a:pPr>
            <a:r>
              <a:rPr lang="en-GB" altLang="en-US" sz="1800" kern="0" dirty="0" smtClean="0">
                <a:latin typeface="Calibri" panose="020F0502020204030204" pitchFamily="34" charset="0"/>
                <a:cs typeface="Calibri" panose="020F0502020204030204" pitchFamily="34" charset="0"/>
              </a:rPr>
              <a:t>The majority of the data acquisition systems used for beam instrumentation are based on National Instrument  PXI hardware (approximately 30 systems)</a:t>
            </a:r>
          </a:p>
          <a:p>
            <a:pPr>
              <a:lnSpc>
                <a:spcPct val="150000"/>
              </a:lnSpc>
              <a:defRPr/>
            </a:pPr>
            <a:r>
              <a:rPr lang="en-GB" altLang="en-US" sz="1800" kern="0" dirty="0" smtClean="0">
                <a:latin typeface="Calibri" panose="020F0502020204030204" pitchFamily="34" charset="0"/>
                <a:cs typeface="Calibri" panose="020F0502020204030204" pitchFamily="34" charset="0"/>
              </a:rPr>
              <a:t>Critical systems are based on custom made dedicated hardware (i.e</a:t>
            </a:r>
            <a:r>
              <a:rPr lang="en-GB" altLang="en-US" sz="1800" kern="0" dirty="0">
                <a:latin typeface="Calibri" panose="020F0502020204030204" pitchFamily="34" charset="0"/>
                <a:cs typeface="Calibri" panose="020F0502020204030204" pitchFamily="34" charset="0"/>
              </a:rPr>
              <a:t>.</a:t>
            </a:r>
            <a:r>
              <a:rPr lang="en-GB" altLang="en-US" sz="1800" kern="0" dirty="0" smtClean="0">
                <a:latin typeface="Calibri" panose="020F0502020204030204" pitchFamily="34" charset="0"/>
                <a:cs typeface="Calibri" panose="020F0502020204030204" pitchFamily="34" charset="0"/>
              </a:rPr>
              <a:t> beam protection)</a:t>
            </a:r>
            <a:endParaRPr lang="en-GB" altLang="en-US" sz="1800" kern="0" dirty="0">
              <a:latin typeface="Calibri" panose="020F0502020204030204" pitchFamily="34" charset="0"/>
              <a:cs typeface="Calibri" panose="020F0502020204030204" pitchFamily="34" charset="0"/>
            </a:endParaRPr>
          </a:p>
          <a:p>
            <a:pPr>
              <a:lnSpc>
                <a:spcPct val="150000"/>
              </a:lnSpc>
              <a:defRPr/>
            </a:pPr>
            <a:r>
              <a:rPr lang="en-GB" altLang="en-US" sz="1800" kern="0" dirty="0" smtClean="0">
                <a:latin typeface="Calibri" panose="020F0502020204030204" pitchFamily="34" charset="0"/>
                <a:cs typeface="Calibri" panose="020F0502020204030204" pitchFamily="34" charset="0"/>
              </a:rPr>
              <a:t>PXI systems are distributed around the accelerator in areas of varying shielding/accessibility</a:t>
            </a:r>
          </a:p>
          <a:p>
            <a:pPr>
              <a:lnSpc>
                <a:spcPct val="150000"/>
              </a:lnSpc>
              <a:defRPr/>
            </a:pPr>
            <a:r>
              <a:rPr lang="en-GB" altLang="en-US" sz="1800" kern="0" dirty="0" smtClean="0">
                <a:latin typeface="Calibri" panose="020F0502020204030204" pitchFamily="34" charset="0"/>
                <a:cs typeface="Calibri" panose="020F0502020204030204" pitchFamily="34" charset="0"/>
              </a:rPr>
              <a:t>Interfacing varies depending on beam instrument type</a:t>
            </a:r>
          </a:p>
          <a:p>
            <a:pPr lvl="1">
              <a:lnSpc>
                <a:spcPct val="150000"/>
              </a:lnSpc>
              <a:defRPr/>
            </a:pPr>
            <a:r>
              <a:rPr lang="en-GB" altLang="en-US" sz="1600" kern="0" dirty="0" smtClean="0">
                <a:latin typeface="Calibri" panose="020F0502020204030204" pitchFamily="34" charset="0"/>
                <a:cs typeface="Calibri" panose="020F0502020204030204" pitchFamily="34" charset="0"/>
              </a:rPr>
              <a:t>BPMs/Ionization </a:t>
            </a:r>
            <a:r>
              <a:rPr lang="en-GB" altLang="en-US" sz="1600" kern="0" dirty="0">
                <a:latin typeface="Calibri" panose="020F0502020204030204" pitchFamily="34" charset="0"/>
                <a:cs typeface="Calibri" panose="020F0502020204030204" pitchFamily="34" charset="0"/>
              </a:rPr>
              <a:t>c</a:t>
            </a:r>
            <a:r>
              <a:rPr lang="en-GB" altLang="en-US" sz="1600" kern="0" dirty="0" smtClean="0">
                <a:latin typeface="Calibri" panose="020F0502020204030204" pitchFamily="34" charset="0"/>
                <a:cs typeface="Calibri" panose="020F0502020204030204" pitchFamily="34" charset="0"/>
              </a:rPr>
              <a:t>hamber BLMs/SEM grid Profile Monitors interface through the ISIS Control System </a:t>
            </a:r>
            <a:r>
              <a:rPr lang="en-GB" altLang="en-US" sz="1600" i="1" kern="0" dirty="0" smtClean="0">
                <a:latin typeface="Calibri" panose="020F0502020204030204" pitchFamily="34" charset="0"/>
                <a:cs typeface="Calibri" panose="020F0502020204030204" pitchFamily="34" charset="0"/>
              </a:rPr>
              <a:t>(</a:t>
            </a:r>
            <a:r>
              <a:rPr lang="en-GB" altLang="en-US" sz="1600" i="1" kern="0" dirty="0" err="1" smtClean="0">
                <a:latin typeface="Calibri" panose="020F0502020204030204" pitchFamily="34" charset="0"/>
                <a:cs typeface="Calibri" panose="020F0502020204030204" pitchFamily="34" charset="0"/>
              </a:rPr>
              <a:t>Vsystems</a:t>
            </a:r>
            <a:r>
              <a:rPr lang="en-GB" altLang="en-US" sz="1600" i="1" kern="0" dirty="0">
                <a:latin typeface="Calibri" panose="020F0502020204030204" pitchFamily="34" charset="0"/>
                <a:cs typeface="Calibri" panose="020F0502020204030204" pitchFamily="34" charset="0"/>
              </a:rPr>
              <a:t> </a:t>
            </a:r>
            <a:r>
              <a:rPr lang="en-GB" altLang="en-US" sz="1600" i="1" kern="0" dirty="0" smtClean="0">
                <a:latin typeface="Calibri" panose="020F0502020204030204" pitchFamily="34" charset="0"/>
                <a:cs typeface="Calibri" panose="020F0502020204030204" pitchFamily="34" charset="0"/>
              </a:rPr>
              <a:t>VISTA)</a:t>
            </a:r>
          </a:p>
          <a:p>
            <a:pPr lvl="1">
              <a:lnSpc>
                <a:spcPct val="150000"/>
              </a:lnSpc>
              <a:defRPr/>
            </a:pPr>
            <a:r>
              <a:rPr lang="en-GB" altLang="en-US" sz="1600" kern="0" dirty="0" smtClean="0">
                <a:latin typeface="Calibri" panose="020F0502020204030204" pitchFamily="34" charset="0"/>
                <a:cs typeface="Calibri" panose="020F0502020204030204" pitchFamily="34" charset="0"/>
              </a:rPr>
              <a:t>IPMs/Scintillator BLMs interface directly to User applications</a:t>
            </a:r>
          </a:p>
        </p:txBody>
      </p:sp>
      <p:sp>
        <p:nvSpPr>
          <p:cNvPr id="5" name="TextBox 1"/>
          <p:cNvSpPr txBox="1">
            <a:spLocks noChangeArrowheads="1"/>
          </p:cNvSpPr>
          <p:nvPr/>
        </p:nvSpPr>
        <p:spPr bwMode="auto">
          <a:xfrm>
            <a:off x="539749" y="117476"/>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Data Acquisition </a:t>
            </a: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Systems</a:t>
            </a: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Data Acquisition Overview </a:t>
            </a: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3703601621"/>
      </p:ext>
    </p:extLst>
  </p:cSld>
  <p:clrMapOvr>
    <a:masterClrMapping/>
  </p:clrMapOvr>
  <mc:AlternateContent xmlns:mc="http://schemas.openxmlformats.org/markup-compatibility/2006">
    <mc:Choice xmlns:p14="http://schemas.microsoft.com/office/powerpoint/2010/main" Requires="p14">
      <p:transition spd="slow" p14:dur="2000" advTm="79703"/>
    </mc:Choice>
    <mc:Fallback>
      <p:transition spd="slow" advTm="7970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39749" y="917695"/>
            <a:ext cx="8229600" cy="208915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50000"/>
              </a:lnSpc>
              <a:defRPr/>
            </a:pPr>
            <a:r>
              <a:rPr lang="en-GB" altLang="en-US" sz="1800" kern="0" dirty="0" smtClean="0">
                <a:latin typeface="Calibri" panose="020F0502020204030204" pitchFamily="34" charset="0"/>
                <a:cs typeface="Calibri" panose="020F0502020204030204" pitchFamily="34" charset="0"/>
              </a:rPr>
              <a:t>National instruments provide a means of extending the PCI bus of a PXI chassis to a remote chassis using a MXI interface card</a:t>
            </a:r>
          </a:p>
          <a:p>
            <a:pPr>
              <a:lnSpc>
                <a:spcPct val="150000"/>
              </a:lnSpc>
              <a:defRPr/>
            </a:pPr>
            <a:r>
              <a:rPr lang="en-GB" altLang="en-US" sz="1800" kern="0" dirty="0" smtClean="0">
                <a:latin typeface="Calibri" panose="020F0502020204030204" pitchFamily="34" charset="0"/>
                <a:cs typeface="Calibri" panose="020F0502020204030204" pitchFamily="34" charset="0"/>
              </a:rPr>
              <a:t>Use of a fibre-optic version of the MXI card, it is possible to situate the vulnerable PXI controller in a safe and easily accessible area</a:t>
            </a:r>
          </a:p>
          <a:p>
            <a:pPr>
              <a:lnSpc>
                <a:spcPct val="150000"/>
              </a:lnSpc>
              <a:defRPr/>
            </a:pPr>
            <a:endParaRPr lang="en-GB" altLang="en-US" sz="1800" kern="0" dirty="0" smtClean="0">
              <a:latin typeface="Calibri" panose="020F0502020204030204" pitchFamily="34" charset="0"/>
              <a:cs typeface="Calibri" panose="020F0502020204030204" pitchFamily="34" charset="0"/>
            </a:endParaRPr>
          </a:p>
        </p:txBody>
      </p:sp>
      <p:sp>
        <p:nvSpPr>
          <p:cNvPr id="5" name="TextBox 1"/>
          <p:cNvSpPr txBox="1">
            <a:spLocks noChangeArrowheads="1"/>
          </p:cNvSpPr>
          <p:nvPr/>
        </p:nvSpPr>
        <p:spPr bwMode="auto">
          <a:xfrm>
            <a:off x="539749" y="117476"/>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Data Acquisition </a:t>
            </a: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Systems</a:t>
            </a: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Mitigating Radiation</a:t>
            </a: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grpSp>
        <p:nvGrpSpPr>
          <p:cNvPr id="2" name="Group 1"/>
          <p:cNvGrpSpPr/>
          <p:nvPr/>
        </p:nvGrpSpPr>
        <p:grpSpPr>
          <a:xfrm>
            <a:off x="704849" y="3316830"/>
            <a:ext cx="4032250" cy="2033752"/>
            <a:chOff x="1140392" y="3316830"/>
            <a:chExt cx="4032250" cy="2033752"/>
          </a:xfrm>
        </p:grpSpPr>
        <p:pic>
          <p:nvPicPr>
            <p:cNvPr id="6" name="Picture 5" descr="MXI_4"/>
            <p:cNvPicPr>
              <a:picLocks noChangeAspect="1" noChangeArrowheads="1"/>
            </p:cNvPicPr>
            <p:nvPr/>
          </p:nvPicPr>
          <p:blipFill>
            <a:blip r:embed="rId2"/>
            <a:srcRect/>
            <a:stretch>
              <a:fillRect/>
            </a:stretch>
          </p:blipFill>
          <p:spPr bwMode="auto">
            <a:xfrm>
              <a:off x="1844114" y="3316830"/>
              <a:ext cx="2624807" cy="1537870"/>
            </a:xfrm>
            <a:prstGeom prst="rect">
              <a:avLst/>
            </a:prstGeom>
            <a:ln>
              <a:noFill/>
            </a:ln>
            <a:effectLst>
              <a:outerShdw blurRad="292100" dist="139700" dir="2700000" algn="tl" rotWithShape="0">
                <a:srgbClr val="333333">
                  <a:alpha val="65000"/>
                </a:srgbClr>
              </a:outerShdw>
            </a:effectLst>
          </p:spPr>
        </p:pic>
        <p:sp>
          <p:nvSpPr>
            <p:cNvPr id="9" name="TextBox 17"/>
            <p:cNvSpPr txBox="1">
              <a:spLocks noChangeArrowheads="1"/>
            </p:cNvSpPr>
            <p:nvPr/>
          </p:nvSpPr>
          <p:spPr bwMode="auto">
            <a:xfrm>
              <a:off x="1140392" y="5073583"/>
              <a:ext cx="4032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smtClean="0">
                  <a:latin typeface="Calibri" pitchFamily="34" charset="0"/>
                  <a:cs typeface="Calibri" pitchFamily="34" charset="0"/>
                </a:rPr>
                <a:t>A PXI MXI-4 Card and fibre-optic spool</a:t>
              </a:r>
              <a:endParaRPr lang="en-GB" altLang="en-US" sz="1200" i="1" dirty="0">
                <a:latin typeface="Calibri" pitchFamily="34" charset="0"/>
                <a:cs typeface="Calibri" pitchFamily="34" charset="0"/>
              </a:endParaRPr>
            </a:p>
          </p:txBody>
        </p:sp>
      </p:grpSp>
      <p:grpSp>
        <p:nvGrpSpPr>
          <p:cNvPr id="3" name="Group 2"/>
          <p:cNvGrpSpPr/>
          <p:nvPr/>
        </p:nvGrpSpPr>
        <p:grpSpPr>
          <a:xfrm>
            <a:off x="4737099" y="3170715"/>
            <a:ext cx="4032250" cy="2318366"/>
            <a:chOff x="4103726" y="3184615"/>
            <a:chExt cx="4032250" cy="2318366"/>
          </a:xfrm>
        </p:grpSpPr>
        <p:pic>
          <p:nvPicPr>
            <p:cNvPr id="8" name="Picture 2"/>
            <p:cNvPicPr>
              <a:picLocks noChangeAspect="1" noChangeArrowheads="1"/>
            </p:cNvPicPr>
            <p:nvPr/>
          </p:nvPicPr>
          <p:blipFill rotWithShape="1">
            <a:blip r:embed="rId3" cstate="print"/>
            <a:srcRect l="10648" t="40760" r="7947" b="452"/>
            <a:stretch/>
          </p:blipFill>
          <p:spPr bwMode="auto">
            <a:xfrm>
              <a:off x="4318832" y="3184615"/>
              <a:ext cx="3513306" cy="1902867"/>
            </a:xfrm>
            <a:prstGeom prst="rect">
              <a:avLst/>
            </a:prstGeom>
            <a:ln>
              <a:noFill/>
            </a:ln>
            <a:effectLst>
              <a:outerShdw blurRad="292100" dist="139700" dir="2700000" algn="tl" rotWithShape="0">
                <a:srgbClr val="333333">
                  <a:alpha val="65000"/>
                </a:srgbClr>
              </a:outerShdw>
            </a:effectLst>
          </p:spPr>
        </p:pic>
        <p:sp>
          <p:nvSpPr>
            <p:cNvPr id="10" name="TextBox 17"/>
            <p:cNvSpPr txBox="1">
              <a:spLocks noChangeArrowheads="1"/>
            </p:cNvSpPr>
            <p:nvPr/>
          </p:nvSpPr>
          <p:spPr bwMode="auto">
            <a:xfrm>
              <a:off x="4103726" y="5225982"/>
              <a:ext cx="4032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smtClean="0">
                  <a:latin typeface="Calibri" pitchFamily="34" charset="0"/>
                  <a:cs typeface="Calibri" pitchFamily="34" charset="0"/>
                </a:rPr>
                <a:t>A chassis operating as a remote MXI drop</a:t>
              </a:r>
              <a:endParaRPr lang="en-GB" altLang="en-US" sz="1200" i="1" dirty="0">
                <a:latin typeface="Calibri" pitchFamily="34" charset="0"/>
                <a:cs typeface="Calibri" pitchFamily="34" charset="0"/>
              </a:endParaRPr>
            </a:p>
          </p:txBody>
        </p:sp>
      </p:grpSp>
      <p:sp>
        <p:nvSpPr>
          <p:cNvPr id="11"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3754587095"/>
      </p:ext>
    </p:extLst>
  </p:cSld>
  <p:clrMapOvr>
    <a:masterClrMapping/>
  </p:clrMapOvr>
  <mc:AlternateContent xmlns:mc="http://schemas.openxmlformats.org/markup-compatibility/2006">
    <mc:Choice xmlns:p14="http://schemas.microsoft.com/office/powerpoint/2010/main" Requires="p14">
      <p:transition spd="slow" p14:dur="2000" advTm="41766"/>
    </mc:Choice>
    <mc:Fallback>
      <p:transition spd="slow" advTm="4176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75632" y="1928813"/>
            <a:ext cx="5896768" cy="2233612"/>
          </a:xfrm>
        </p:spPr>
        <p:txBody>
          <a:bodyPr/>
          <a:lstStyle/>
          <a:p>
            <a:pPr eaLnBrk="1" hangingPunct="1">
              <a:lnSpc>
                <a:spcPct val="150000"/>
              </a:lnSpc>
              <a:buFont typeface="Arial" panose="020B0604020202020204" pitchFamily="34" charset="0"/>
              <a:buChar char="•"/>
              <a:defRPr/>
            </a:pPr>
            <a:r>
              <a:rPr lang="en-GB" sz="2400" dirty="0" smtClean="0">
                <a:latin typeface="Calibri" panose="020F0502020204030204" pitchFamily="34" charset="0"/>
                <a:cs typeface="Calibri" panose="020F0502020204030204" pitchFamily="34" charset="0"/>
              </a:rPr>
              <a:t>An introduction to ISIS Diagnostics</a:t>
            </a:r>
            <a:endParaRPr lang="en-GB" sz="24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lnSpc>
                <a:spcPct val="150000"/>
              </a:lnSpc>
              <a:buFont typeface="Arial" panose="020B0604020202020204" pitchFamily="34" charset="0"/>
              <a:buChar char="•"/>
              <a:defRPr/>
            </a:pPr>
            <a:r>
              <a:rPr lang="en-GB" sz="2400" dirty="0" smtClean="0">
                <a:latin typeface="Calibri" panose="020F0502020204030204" pitchFamily="34" charset="0"/>
                <a:cs typeface="Calibri" panose="020F0502020204030204" pitchFamily="34" charset="0"/>
              </a:rPr>
              <a:t>Recent developments and projects status</a:t>
            </a:r>
          </a:p>
          <a:p>
            <a:pPr eaLnBrk="1" hangingPunct="1">
              <a:lnSpc>
                <a:spcPct val="150000"/>
              </a:lnSpc>
              <a:buFont typeface="Arial" panose="020B0604020202020204" pitchFamily="34" charset="0"/>
              <a:buChar char="•"/>
              <a:defRPr/>
            </a:pPr>
            <a:r>
              <a:rPr lang="en-GB" sz="2400" dirty="0" smtClean="0">
                <a:latin typeface="Calibri" panose="020F0502020204030204" pitchFamily="34" charset="0"/>
                <a:cs typeface="Calibri" panose="020F0502020204030204" pitchFamily="34" charset="0"/>
              </a:rPr>
              <a:t>Data Acquisition Systems</a:t>
            </a:r>
            <a:endParaRPr lang="en-GB" sz="24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lnSpc>
                <a:spcPct val="150000"/>
              </a:lnSpc>
              <a:buFont typeface="Arial" panose="020B0604020202020204" pitchFamily="34" charset="0"/>
              <a:buChar char="•"/>
              <a:defRPr/>
            </a:pPr>
            <a:r>
              <a:rPr lang="en-GB" sz="2400" dirty="0" smtClean="0">
                <a:latin typeface="Calibri" panose="020F0502020204030204" pitchFamily="34" charset="0"/>
                <a:cs typeface="Calibri" panose="020F0502020204030204" pitchFamily="34" charset="0"/>
              </a:rPr>
              <a:t>Question Time</a:t>
            </a:r>
          </a:p>
          <a:p>
            <a:pPr marL="0" indent="0" eaLnBrk="1" hangingPunct="1">
              <a:buFontTx/>
              <a:buNone/>
              <a:defRPr/>
            </a:pPr>
            <a:endParaRPr lang="en-GB" dirty="0" smtClean="0">
              <a:latin typeface="Calibri" panose="020F0502020204030204" pitchFamily="34" charset="0"/>
              <a:cs typeface="Calibri" panose="020F0502020204030204" pitchFamily="34" charset="0"/>
            </a:endParaRPr>
          </a:p>
        </p:txBody>
      </p:sp>
      <p:sp>
        <p:nvSpPr>
          <p:cNvPr id="12291" name="Title 1"/>
          <p:cNvSpPr>
            <a:spLocks noGrp="1"/>
          </p:cNvSpPr>
          <p:nvPr>
            <p:ph type="title" idx="4294967295"/>
          </p:nvPr>
        </p:nvSpPr>
        <p:spPr>
          <a:xfrm>
            <a:off x="0" y="523875"/>
            <a:ext cx="9144000" cy="895350"/>
          </a:xfrm>
        </p:spPr>
        <p:txBody>
          <a:bodyPr/>
          <a:lstStyle/>
          <a:p>
            <a:pPr eaLnBrk="1" hangingPunct="1"/>
            <a:r>
              <a:rPr lang="en-GB" altLang="en-US" sz="3600" b="1" dirty="0" smtClean="0">
                <a:latin typeface="Calibri" pitchFamily="34" charset="0"/>
                <a:cs typeface="Calibri" pitchFamily="34" charset="0"/>
              </a:rPr>
              <a:t>Outline</a:t>
            </a:r>
          </a:p>
        </p:txBody>
      </p:sp>
      <p:sp>
        <p:nvSpPr>
          <p:cNvPr id="4" name="Rectangle 2"/>
          <p:cNvSpPr txBox="1">
            <a:spLocks noChangeArrowheads="1"/>
          </p:cNvSpPr>
          <p:nvPr/>
        </p:nvSpPr>
        <p:spPr bwMode="auto">
          <a:xfrm>
            <a:off x="179388" y="6318250"/>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20113"/>
    </mc:Choice>
    <mc:Fallback>
      <p:transition spd="slow" advTm="2011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214"/>
            <a:ext cx="7772400" cy="1855786"/>
          </a:xfrm>
        </p:spPr>
        <p:txBody>
          <a:bodyPr/>
          <a:lstStyle/>
          <a:p>
            <a:r>
              <a:rPr lang="en-GB" sz="3200" dirty="0" smtClean="0"/>
              <a:t>Special thanks to:</a:t>
            </a:r>
            <a:br>
              <a:rPr lang="en-GB" sz="3200" dirty="0" smtClean="0"/>
            </a:br>
            <a:r>
              <a:rPr lang="en-GB" sz="3200" dirty="0" smtClean="0"/>
              <a:t/>
            </a:r>
            <a:br>
              <a:rPr lang="en-GB" sz="3200" dirty="0" smtClean="0"/>
            </a:br>
            <a:r>
              <a:rPr lang="en-GB" sz="2400" dirty="0" smtClean="0"/>
              <a:t>Steve Payne, Tony </a:t>
            </a:r>
            <a:r>
              <a:rPr lang="en-GB" sz="2400" dirty="0"/>
              <a:t>Kershaw, Chris Wilcox, David Posthuma de </a:t>
            </a:r>
            <a:r>
              <a:rPr lang="en-GB" sz="2400" dirty="0" smtClean="0"/>
              <a:t>Boer and </a:t>
            </a:r>
            <a:r>
              <a:rPr lang="en-GB" sz="2400" dirty="0"/>
              <a:t>John </a:t>
            </a:r>
            <a:r>
              <a:rPr lang="en-GB" sz="2400" dirty="0" smtClean="0"/>
              <a:t>Medland</a:t>
            </a:r>
            <a:endParaRPr lang="en-GB" sz="2400" dirty="0"/>
          </a:p>
        </p:txBody>
      </p:sp>
      <p:sp>
        <p:nvSpPr>
          <p:cNvPr id="3" name="Subtitle 2"/>
          <p:cNvSpPr>
            <a:spLocks noGrp="1"/>
          </p:cNvSpPr>
          <p:nvPr>
            <p:ph type="subTitle" idx="1"/>
          </p:nvPr>
        </p:nvSpPr>
        <p:spPr>
          <a:xfrm>
            <a:off x="0" y="4150274"/>
            <a:ext cx="9143999" cy="1317653"/>
          </a:xfrm>
        </p:spPr>
        <p:txBody>
          <a:bodyPr/>
          <a:lstStyle/>
          <a:p>
            <a:r>
              <a:rPr lang="en-GB" sz="5400" dirty="0"/>
              <a:t>Thank you!</a:t>
            </a:r>
          </a:p>
        </p:txBody>
      </p:sp>
      <p:sp>
        <p:nvSpPr>
          <p:cNvPr id="4"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2295392066"/>
      </p:ext>
    </p:extLst>
  </p:cSld>
  <p:clrMapOvr>
    <a:masterClrMapping/>
  </p:clrMapOvr>
  <mc:AlternateContent xmlns:mc="http://schemas.openxmlformats.org/markup-compatibility/2006">
    <mc:Choice xmlns:p14="http://schemas.microsoft.com/office/powerpoint/2010/main" Requires="p14">
      <p:transition spd="slow" p14:dur="2000" advTm="11680"/>
    </mc:Choice>
    <mc:Fallback>
      <p:transition spd="slow" advTm="1168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Spare Slides</a:t>
            </a:r>
            <a:endParaRPr lang="en-GB" dirty="0"/>
          </a:p>
        </p:txBody>
      </p:sp>
      <p:sp>
        <p:nvSpPr>
          <p:cNvPr id="3"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extLst>
      <p:ext uri="{BB962C8B-B14F-4D97-AF65-F5344CB8AC3E}">
        <p14:creationId xmlns:p14="http://schemas.microsoft.com/office/powerpoint/2010/main" val="1440579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ext uri="{D42A27DB-BD31-4B8C-83A1-F6EECF244321}">
                <p14:modId xmlns:p14="http://schemas.microsoft.com/office/powerpoint/2010/main" val="212427004"/>
              </p:ext>
            </p:extLst>
          </p:nvPr>
        </p:nvGraphicFramePr>
        <p:xfrm>
          <a:off x="827584" y="3101640"/>
          <a:ext cx="4801691" cy="2927685"/>
        </p:xfrm>
        <a:graphic>
          <a:graphicData uri="http://schemas.openxmlformats.org/drawingml/2006/chart">
            <c:chart xmlns:c="http://schemas.openxmlformats.org/drawingml/2006/chart" xmlns:r="http://schemas.openxmlformats.org/officeDocument/2006/relationships" r:id="rId3"/>
          </a:graphicData>
        </a:graphic>
      </p:graphicFrame>
      <p:sp>
        <p:nvSpPr>
          <p:cNvPr id="38915" name="TextBox 4"/>
          <p:cNvSpPr txBox="1">
            <a:spLocks noChangeArrowheads="1"/>
          </p:cNvSpPr>
          <p:nvPr/>
        </p:nvSpPr>
        <p:spPr bwMode="auto">
          <a:xfrm>
            <a:off x="611187" y="3203575"/>
            <a:ext cx="5113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400">
                <a:latin typeface="Tw Cen MT" pitchFamily="34" charset="0"/>
              </a:rPr>
              <a:t>EHM Difference Over Sum vs Beam Position</a:t>
            </a:r>
          </a:p>
        </p:txBody>
      </p:sp>
      <p:sp>
        <p:nvSpPr>
          <p:cNvPr id="2" name="TextBox 1"/>
          <p:cNvSpPr txBox="1">
            <a:spLocks noRot="1" noChangeAspect="1" noMove="1" noResize="1" noEditPoints="1" noAdjustHandles="1" noChangeArrowheads="1" noChangeShapeType="1" noTextEdit="1"/>
          </p:cNvSpPr>
          <p:nvPr/>
        </p:nvSpPr>
        <p:spPr>
          <a:xfrm>
            <a:off x="6012160" y="4836988"/>
            <a:ext cx="2952328" cy="554960"/>
          </a:xfrm>
          <a:prstGeom prst="rect">
            <a:avLst/>
          </a:prstGeom>
          <a:blipFill rotWithShape="1">
            <a:blip r:embed="rId4"/>
            <a:stretch>
              <a:fillRect/>
            </a:stretch>
          </a:blipFill>
        </p:spPr>
        <p:txBody>
          <a:bodyPr/>
          <a:lstStyle/>
          <a:p>
            <a:r>
              <a:rPr lang="en-GB">
                <a:noFill/>
              </a:rPr>
              <a:t> </a:t>
            </a:r>
          </a:p>
        </p:txBody>
      </p:sp>
      <p:sp>
        <p:nvSpPr>
          <p:cNvPr id="5" name="TextBox 4"/>
          <p:cNvSpPr txBox="1">
            <a:spLocks noRot="1" noChangeAspect="1" noMove="1" noResize="1" noEditPoints="1" noAdjustHandles="1" noChangeArrowheads="1" noChangeShapeType="1" noTextEdit="1"/>
          </p:cNvSpPr>
          <p:nvPr/>
        </p:nvSpPr>
        <p:spPr>
          <a:xfrm>
            <a:off x="6768439" y="4044900"/>
            <a:ext cx="1457450" cy="598177"/>
          </a:xfrm>
          <a:prstGeom prst="rect">
            <a:avLst/>
          </a:prstGeom>
          <a:blipFill rotWithShape="1">
            <a:blip r:embed="rId5"/>
            <a:stretch>
              <a:fillRect/>
            </a:stretch>
          </a:blipFill>
        </p:spPr>
        <p:txBody>
          <a:bodyPr/>
          <a:lstStyle/>
          <a:p>
            <a:r>
              <a:rPr lang="en-GB">
                <a:noFill/>
              </a:rPr>
              <a:t> </a:t>
            </a:r>
          </a:p>
        </p:txBody>
      </p:sp>
      <p:sp>
        <p:nvSpPr>
          <p:cNvPr id="38919" name="Content Placeholder 2"/>
          <p:cNvSpPr txBox="1">
            <a:spLocks/>
          </p:cNvSpPr>
          <p:nvPr/>
        </p:nvSpPr>
        <p:spPr bwMode="auto">
          <a:xfrm>
            <a:off x="468313" y="947738"/>
            <a:ext cx="81534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spcBef>
                <a:spcPct val="20000"/>
              </a:spcBef>
              <a:buChar char="•"/>
              <a:defRPr sz="3200">
                <a:solidFill>
                  <a:schemeClr val="tx1"/>
                </a:solidFill>
                <a:latin typeface="Lucida Sans" pitchFamily="34" charset="0"/>
              </a:defRPr>
            </a:lvl1pPr>
            <a:lvl2pPr marL="639763" indent="-273050" eaLnBrk="0" hangingPunct="0">
              <a:spcBef>
                <a:spcPct val="20000"/>
              </a:spcBef>
              <a:buChar char="–"/>
              <a:defRPr sz="2800">
                <a:solidFill>
                  <a:schemeClr val="tx1"/>
                </a:solidFill>
                <a:latin typeface="Lucida Sans" pitchFamily="34" charset="0"/>
              </a:defRPr>
            </a:lvl2pPr>
            <a:lvl3pPr indent="-228600" eaLnBrk="0" hangingPunct="0">
              <a:spcBef>
                <a:spcPct val="20000"/>
              </a:spcBef>
              <a:buChar char="•"/>
              <a:defRPr sz="2400">
                <a:solidFill>
                  <a:schemeClr val="tx1"/>
                </a:solidFill>
                <a:latin typeface="Lucida Sans" pitchFamily="34" charset="0"/>
              </a:defRPr>
            </a:lvl3pPr>
            <a:lvl4pPr indent="-228600" eaLnBrk="0" hangingPunct="0">
              <a:spcBef>
                <a:spcPct val="20000"/>
              </a:spcBef>
              <a:buChar char="–"/>
              <a:defRPr sz="2000">
                <a:solidFill>
                  <a:schemeClr val="tx1"/>
                </a:solidFill>
                <a:latin typeface="Lucida Sans" pitchFamily="34" charset="0"/>
              </a:defRPr>
            </a:lvl4pPr>
            <a:lvl5pPr indent="-228600" eaLnBrk="0" hangingPunct="0">
              <a:spcBef>
                <a:spcPct val="20000"/>
              </a:spcBef>
              <a:buChar char="»"/>
              <a:defRPr sz="2000">
                <a:solidFill>
                  <a:schemeClr val="tx1"/>
                </a:solidFill>
                <a:latin typeface="Lucida Sans" pitchFamily="34" charset="0"/>
              </a:defRPr>
            </a:lvl5pPr>
            <a:lvl6pPr indent="-228600" eaLnBrk="0" fontAlgn="base" hangingPunct="0">
              <a:spcBef>
                <a:spcPct val="20000"/>
              </a:spcBef>
              <a:spcAft>
                <a:spcPct val="0"/>
              </a:spcAft>
              <a:buChar char="»"/>
              <a:defRPr sz="2000">
                <a:solidFill>
                  <a:schemeClr val="tx1"/>
                </a:solidFill>
                <a:latin typeface="Lucida Sans" pitchFamily="34" charset="0"/>
              </a:defRPr>
            </a:lvl6pPr>
            <a:lvl7pPr indent="-228600" eaLnBrk="0" fontAlgn="base" hangingPunct="0">
              <a:spcBef>
                <a:spcPct val="20000"/>
              </a:spcBef>
              <a:spcAft>
                <a:spcPct val="0"/>
              </a:spcAft>
              <a:buChar char="»"/>
              <a:defRPr sz="2000">
                <a:solidFill>
                  <a:schemeClr val="tx1"/>
                </a:solidFill>
                <a:latin typeface="Lucida Sans" pitchFamily="34" charset="0"/>
              </a:defRPr>
            </a:lvl7pPr>
            <a:lvl8pPr indent="-228600" eaLnBrk="0" fontAlgn="base" hangingPunct="0">
              <a:spcBef>
                <a:spcPct val="20000"/>
              </a:spcBef>
              <a:spcAft>
                <a:spcPct val="0"/>
              </a:spcAft>
              <a:buChar char="»"/>
              <a:defRPr sz="2000">
                <a:solidFill>
                  <a:schemeClr val="tx1"/>
                </a:solidFill>
                <a:latin typeface="Lucida Sans" pitchFamily="34" charset="0"/>
              </a:defRPr>
            </a:lvl8pPr>
            <a:lvl9pPr indent="-228600" eaLnBrk="0" fontAlgn="base" hangingPunct="0">
              <a:spcBef>
                <a:spcPct val="20000"/>
              </a:spcBef>
              <a:spcAft>
                <a:spcPct val="0"/>
              </a:spcAft>
              <a:buChar char="»"/>
              <a:defRPr sz="2000">
                <a:solidFill>
                  <a:schemeClr val="tx1"/>
                </a:solidFill>
                <a:latin typeface="Lucida Sans" pitchFamily="34" charset="0"/>
              </a:defRPr>
            </a:lvl9pPr>
          </a:lstStyle>
          <a:p>
            <a:pPr lvl="1" eaLnBrk="1" hangingPunct="1">
              <a:lnSpc>
                <a:spcPct val="114000"/>
              </a:lnSpc>
              <a:spcBef>
                <a:spcPts val="550"/>
              </a:spcBef>
              <a:buSzPct val="100000"/>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Beam position is calculated by taking the difference over the sum (DOS) of the signals on a pair of </a:t>
            </a:r>
            <a:r>
              <a:rPr lang="en-GB" altLang="en-US" sz="1800" dirty="0" smtClean="0">
                <a:latin typeface="Calibri" panose="020F0502020204030204" pitchFamily="34" charset="0"/>
                <a:cs typeface="Calibri" panose="020F0502020204030204" pitchFamily="34" charset="0"/>
              </a:rPr>
              <a:t>electrodes</a:t>
            </a:r>
            <a:endParaRPr lang="en-GB" altLang="en-US" sz="1800" dirty="0">
              <a:latin typeface="Calibri" panose="020F0502020204030204" pitchFamily="34" charset="0"/>
              <a:cs typeface="Calibri" panose="020F0502020204030204" pitchFamily="34" charset="0"/>
            </a:endParaRPr>
          </a:p>
          <a:p>
            <a:pPr lvl="1" eaLnBrk="1" hangingPunct="1">
              <a:lnSpc>
                <a:spcPct val="114000"/>
              </a:lnSpc>
              <a:spcBef>
                <a:spcPts val="550"/>
              </a:spcBef>
              <a:buSzPct val="100000"/>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The gradient of the graph between the DOS and the beam position characterises the sensitivity of the </a:t>
            </a:r>
            <a:r>
              <a:rPr lang="en-GB" altLang="en-US" sz="1800" dirty="0" smtClean="0">
                <a:latin typeface="Calibri" panose="020F0502020204030204" pitchFamily="34" charset="0"/>
                <a:cs typeface="Calibri" panose="020F0502020204030204" pitchFamily="34" charset="0"/>
              </a:rPr>
              <a:t>monitor</a:t>
            </a:r>
            <a:endParaRPr lang="en-GB" altLang="en-US" sz="1800" dirty="0">
              <a:latin typeface="Calibri" panose="020F0502020204030204" pitchFamily="34" charset="0"/>
              <a:cs typeface="Calibri" panose="020F0502020204030204" pitchFamily="34" charset="0"/>
            </a:endParaRPr>
          </a:p>
          <a:p>
            <a:pPr lvl="1" eaLnBrk="1" hangingPunct="1">
              <a:lnSpc>
                <a:spcPct val="114000"/>
              </a:lnSpc>
              <a:spcBef>
                <a:spcPts val="550"/>
              </a:spcBef>
              <a:buSzPct val="100000"/>
              <a:buFont typeface="Arial" panose="020B0604020202020204" pitchFamily="34" charset="0"/>
              <a:buChar char="•"/>
            </a:pPr>
            <a:r>
              <a:rPr lang="en-GB" altLang="en-US" sz="1800" dirty="0">
                <a:latin typeface="Calibri" panose="020F0502020204030204" pitchFamily="34" charset="0"/>
                <a:cs typeface="Calibri" panose="020F0502020204030204" pitchFamily="34" charset="0"/>
              </a:rPr>
              <a:t>The new monitor has significantly improved sensitivity when compared to the prototype, due to the decrease in electrode </a:t>
            </a:r>
            <a:r>
              <a:rPr lang="en-GB" altLang="en-US" sz="1800" dirty="0" smtClean="0">
                <a:latin typeface="Calibri" panose="020F0502020204030204" pitchFamily="34" charset="0"/>
                <a:cs typeface="Calibri" panose="020F0502020204030204" pitchFamily="34" charset="0"/>
              </a:rPr>
              <a:t>coupling</a:t>
            </a:r>
            <a:endParaRPr lang="en-GB" altLang="en-US" sz="1800" dirty="0">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
        <p:nvSpPr>
          <p:cNvPr id="13" name="TextBox 1"/>
          <p:cNvSpPr txBox="1">
            <a:spLocks noChangeArrowheads="1"/>
          </p:cNvSpPr>
          <p:nvPr/>
        </p:nvSpPr>
        <p:spPr bwMode="auto">
          <a:xfrm>
            <a:off x="532130" y="115888"/>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and Project’s Status</a:t>
            </a:r>
          </a:p>
          <a:p>
            <a:pPr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EPB1 Double </a:t>
            </a:r>
            <a:r>
              <a:rPr lang="en-GB" altLang="en-US" sz="2800" b="1" dirty="0">
                <a:latin typeface="Calibri" panose="020F0502020204030204" pitchFamily="34" charset="0"/>
                <a:cs typeface="Calibri" panose="020F0502020204030204" pitchFamily="34" charset="0"/>
              </a:rPr>
              <a:t>Plane Position </a:t>
            </a:r>
            <a:r>
              <a:rPr lang="en-GB" altLang="en-US" sz="2800" b="1" dirty="0" smtClean="0">
                <a:latin typeface="Calibri" panose="020F0502020204030204" pitchFamily="34" charset="0"/>
                <a:cs typeface="Calibri" panose="020F0502020204030204" pitchFamily="34" charset="0"/>
              </a:rPr>
              <a:t>Monitor</a:t>
            </a: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111125" y="4199097"/>
            <a:ext cx="4130675" cy="2333625"/>
            <a:chOff x="110876" y="4353471"/>
            <a:chExt cx="4130366" cy="2332311"/>
          </a:xfrm>
        </p:grpSpPr>
        <p:pic>
          <p:nvPicPr>
            <p:cNvPr id="69676" name="Picture 9"/>
            <p:cNvPicPr>
              <a:picLocks noChangeAspect="1"/>
            </p:cNvPicPr>
            <p:nvPr/>
          </p:nvPicPr>
          <p:blipFill>
            <a:blip r:embed="rId3">
              <a:extLst>
                <a:ext uri="{28A0092B-C50C-407E-A947-70E740481C1C}">
                  <a14:useLocalDpi xmlns:a14="http://schemas.microsoft.com/office/drawing/2010/main" val="0"/>
                </a:ext>
              </a:extLst>
            </a:blip>
            <a:srcRect r="71831"/>
            <a:stretch>
              <a:fillRect/>
            </a:stretch>
          </p:blipFill>
          <p:spPr bwMode="auto">
            <a:xfrm>
              <a:off x="1145156" y="4353471"/>
              <a:ext cx="1210694" cy="195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7" name="Picture 11"/>
            <p:cNvPicPr>
              <a:picLocks noChangeAspect="1"/>
            </p:cNvPicPr>
            <p:nvPr/>
          </p:nvPicPr>
          <p:blipFill>
            <a:blip r:embed="rId3">
              <a:extLst>
                <a:ext uri="{28A0092B-C50C-407E-A947-70E740481C1C}">
                  <a14:useLocalDpi xmlns:a14="http://schemas.microsoft.com/office/drawing/2010/main" val="0"/>
                </a:ext>
              </a:extLst>
            </a:blip>
            <a:srcRect r="74496"/>
            <a:stretch>
              <a:fillRect/>
            </a:stretch>
          </p:blipFill>
          <p:spPr bwMode="auto">
            <a:xfrm>
              <a:off x="1520057" y="4734292"/>
              <a:ext cx="1096143" cy="195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p:cNvSpPr txBox="1"/>
            <p:nvPr/>
          </p:nvSpPr>
          <p:spPr>
            <a:xfrm>
              <a:off x="2187171" y="4718390"/>
              <a:ext cx="2054071" cy="831382"/>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Beam Instruments</a:t>
              </a:r>
            </a:p>
            <a:p>
              <a:pPr algn="ctr">
                <a:defRPr/>
              </a:pPr>
              <a:r>
                <a:rPr lang="en-GB" sz="1200" dirty="0">
                  <a:latin typeface="Calibri" panose="020F0502020204030204" pitchFamily="34" charset="0"/>
                  <a:cs typeface="Calibri" panose="020F0502020204030204" pitchFamily="34" charset="0"/>
                </a:rPr>
                <a:t>&amp;</a:t>
              </a:r>
            </a:p>
            <a:p>
              <a:pPr algn="ctr">
                <a:defRPr/>
              </a:pPr>
              <a:r>
                <a:rPr lang="en-GB" sz="1200" dirty="0">
                  <a:latin typeface="Calibri" panose="020F0502020204030204" pitchFamily="34" charset="0"/>
                  <a:cs typeface="Calibri" panose="020F0502020204030204" pitchFamily="34" charset="0"/>
                </a:rPr>
                <a:t>Analogue Amplification stages (if required)</a:t>
              </a:r>
            </a:p>
          </p:txBody>
        </p:sp>
        <p:pic>
          <p:nvPicPr>
            <p:cNvPr id="69679" name="Picture 10" descr="C:\Users\vam73428\AppData\Local\Microsoft\Windows\Temporary Internet Files\Content.IE5\V5NN16KS\MC90043709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6" y="5019637"/>
              <a:ext cx="1060699" cy="106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Content Placeholder 2"/>
          <p:cNvSpPr>
            <a:spLocks noGrp="1"/>
          </p:cNvSpPr>
          <p:nvPr>
            <p:ph idx="1"/>
          </p:nvPr>
        </p:nvSpPr>
        <p:spPr>
          <a:xfrm>
            <a:off x="4048125" y="1614488"/>
            <a:ext cx="5019675" cy="3495675"/>
          </a:xfrm>
        </p:spPr>
        <p:txBody>
          <a:bodyPr/>
          <a:lstStyle/>
          <a:p>
            <a:pPr marL="0" indent="0">
              <a:buFontTx/>
              <a:buNone/>
              <a:defRPr/>
            </a:pPr>
            <a:r>
              <a:rPr lang="en-GB" sz="1800" b="1" i="1" dirty="0" smtClean="0">
                <a:latin typeface="Calibri" panose="020F0502020204030204" pitchFamily="34" charset="0"/>
                <a:cs typeface="Calibri" panose="020F0502020204030204" pitchFamily="34" charset="0"/>
              </a:rPr>
              <a:t>Additional Benefits</a:t>
            </a:r>
          </a:p>
          <a:p>
            <a:pPr marL="0" indent="0">
              <a:buFontTx/>
              <a:buNone/>
              <a:defRPr/>
            </a:pPr>
            <a:endParaRPr lang="en-GB" sz="1800" i="1" dirty="0" smtClean="0">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rPr>
              <a:t>Reduced power and heat-generation in remote DAQ chassis improves chassis lifetime</a:t>
            </a:r>
          </a:p>
          <a:p>
            <a:pPr>
              <a:buFont typeface="Arial" panose="020B0604020202020204" pitchFamily="34" charset="0"/>
              <a:buChar char="•"/>
              <a:defRPr/>
            </a:pPr>
            <a:endParaRPr lang="en-GB" sz="1800" dirty="0" smtClean="0">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1800" dirty="0">
                <a:latin typeface="Calibri" panose="020F0502020204030204" pitchFamily="34" charset="0"/>
                <a:cs typeface="Calibri" panose="020F0502020204030204" pitchFamily="34" charset="0"/>
              </a:rPr>
              <a:t>C</a:t>
            </a:r>
            <a:r>
              <a:rPr lang="en-GB" sz="1800" dirty="0" smtClean="0">
                <a:latin typeface="Calibri" panose="020F0502020204030204" pitchFamily="34" charset="0"/>
                <a:cs typeface="Calibri" panose="020F0502020204030204" pitchFamily="34" charset="0"/>
              </a:rPr>
              <a:t>ontrollers are always accessible in case of failure</a:t>
            </a:r>
          </a:p>
          <a:p>
            <a:pPr marL="0" indent="0">
              <a:buFontTx/>
              <a:buNone/>
              <a:defRPr/>
            </a:pPr>
            <a:endParaRPr lang="en-GB" sz="1800" dirty="0" smtClean="0">
              <a:latin typeface="Calibri" panose="020F0502020204030204" pitchFamily="34" charset="0"/>
              <a:cs typeface="Calibri" panose="020F0502020204030204" pitchFamily="34" charset="0"/>
            </a:endParaRPr>
          </a:p>
          <a:p>
            <a:pPr>
              <a:buFont typeface="Arial" panose="020B0604020202020204" pitchFamily="34" charset="0"/>
              <a:buChar char="•"/>
              <a:defRPr/>
            </a:pPr>
            <a:r>
              <a:rPr lang="en-GB" sz="1800" dirty="0" smtClean="0">
                <a:latin typeface="Calibri" panose="020F0502020204030204" pitchFamily="34" charset="0"/>
                <a:cs typeface="Calibri" panose="020F0502020204030204" pitchFamily="34" charset="0"/>
              </a:rPr>
              <a:t>Multiple </a:t>
            </a:r>
            <a:r>
              <a:rPr lang="en-GB" sz="1800" dirty="0">
                <a:latin typeface="Calibri" panose="020F0502020204030204" pitchFamily="34" charset="0"/>
                <a:cs typeface="Calibri" panose="020F0502020204030204" pitchFamily="34" charset="0"/>
              </a:rPr>
              <a:t>r</a:t>
            </a:r>
            <a:r>
              <a:rPr lang="en-GB" sz="1800" dirty="0" smtClean="0">
                <a:latin typeface="Calibri" panose="020F0502020204030204" pitchFamily="34" charset="0"/>
                <a:cs typeface="Calibri" panose="020F0502020204030204" pitchFamily="34" charset="0"/>
              </a:rPr>
              <a:t>emote DAQ chassis can be connected to one controller</a:t>
            </a:r>
          </a:p>
          <a:p>
            <a:pPr marL="0" indent="0">
              <a:buFontTx/>
              <a:buNone/>
              <a:defRPr/>
            </a:pPr>
            <a:endParaRPr lang="en-GB" sz="1800" dirty="0" smtClean="0"/>
          </a:p>
          <a:p>
            <a:pPr marL="0" indent="0">
              <a:buFontTx/>
              <a:buNone/>
              <a:defRPr/>
            </a:pPr>
            <a:endParaRPr lang="en-GB" sz="1800" dirty="0"/>
          </a:p>
          <a:p>
            <a:pPr marL="0" indent="0">
              <a:buFontTx/>
              <a:buNone/>
              <a:defRPr/>
            </a:pPr>
            <a:endParaRPr lang="en-GB" sz="1800" dirty="0"/>
          </a:p>
        </p:txBody>
      </p:sp>
      <p:grpSp>
        <p:nvGrpSpPr>
          <p:cNvPr id="27" name="Group 26"/>
          <p:cNvGrpSpPr>
            <a:grpSpLocks/>
          </p:cNvGrpSpPr>
          <p:nvPr/>
        </p:nvGrpSpPr>
        <p:grpSpPr bwMode="auto">
          <a:xfrm>
            <a:off x="119063" y="3310097"/>
            <a:ext cx="3776662" cy="1854200"/>
            <a:chOff x="118571" y="3464671"/>
            <a:chExt cx="3777154" cy="1853543"/>
          </a:xfrm>
        </p:grpSpPr>
        <p:sp>
          <p:nvSpPr>
            <p:cNvPr id="68" name="TextBox 67"/>
            <p:cNvSpPr txBox="1"/>
            <p:nvPr/>
          </p:nvSpPr>
          <p:spPr>
            <a:xfrm>
              <a:off x="2355649" y="3672560"/>
              <a:ext cx="1540076" cy="645883"/>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Remote</a:t>
              </a:r>
            </a:p>
            <a:p>
              <a:pPr algn="ctr">
                <a:defRPr/>
              </a:pPr>
              <a:r>
                <a:rPr lang="en-GB" sz="1200" dirty="0">
                  <a:latin typeface="Calibri" panose="020F0502020204030204" pitchFamily="34" charset="0"/>
                  <a:cs typeface="Calibri" panose="020F0502020204030204" pitchFamily="34" charset="0"/>
                </a:rPr>
                <a:t>Data Acquisition</a:t>
              </a:r>
            </a:p>
            <a:p>
              <a:pPr algn="ctr">
                <a:defRPr/>
              </a:pPr>
              <a:r>
                <a:rPr lang="en-GB" sz="1200" dirty="0">
                  <a:latin typeface="Calibri" panose="020F0502020204030204" pitchFamily="34" charset="0"/>
                  <a:cs typeface="Calibri" panose="020F0502020204030204" pitchFamily="34" charset="0"/>
                </a:rPr>
                <a:t>Chassis</a:t>
              </a:r>
            </a:p>
          </p:txBody>
        </p:sp>
        <p:grpSp>
          <p:nvGrpSpPr>
            <p:cNvPr id="69667" name="Group 22"/>
            <p:cNvGrpSpPr>
              <a:grpSpLocks/>
            </p:cNvGrpSpPr>
            <p:nvPr/>
          </p:nvGrpSpPr>
          <p:grpSpPr bwMode="auto">
            <a:xfrm>
              <a:off x="118571" y="3464671"/>
              <a:ext cx="2726229" cy="1853543"/>
              <a:chOff x="118571" y="3464671"/>
              <a:chExt cx="2726229" cy="1853543"/>
            </a:xfrm>
          </p:grpSpPr>
          <p:pic>
            <p:nvPicPr>
              <p:cNvPr id="74" name="Picture 10" descr="C:\Users\vam73428\AppData\Local\Microsoft\Windows\Temporary Internet Files\Content.IE5\V5NN16KS\MC900437093[1].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571" y="3464671"/>
                <a:ext cx="1060699" cy="106069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69669" name="Group 15"/>
              <p:cNvGrpSpPr>
                <a:grpSpLocks/>
              </p:cNvGrpSpPr>
              <p:nvPr/>
            </p:nvGrpSpPr>
            <p:grpSpPr bwMode="auto">
              <a:xfrm>
                <a:off x="334760" y="3664591"/>
                <a:ext cx="2510040" cy="1653623"/>
                <a:chOff x="334760" y="3664591"/>
                <a:chExt cx="2510040" cy="1653623"/>
              </a:xfrm>
            </p:grpSpPr>
            <p:grpSp>
              <p:nvGrpSpPr>
                <p:cNvPr id="69670" name="Group 1024"/>
                <p:cNvGrpSpPr>
                  <a:grpSpLocks/>
                </p:cNvGrpSpPr>
                <p:nvPr/>
              </p:nvGrpSpPr>
              <p:grpSpPr bwMode="auto">
                <a:xfrm>
                  <a:off x="396240" y="3664591"/>
                  <a:ext cx="2448560" cy="1653623"/>
                  <a:chOff x="396240" y="3674116"/>
                  <a:chExt cx="2448560" cy="1653623"/>
                </a:xfrm>
              </p:grpSpPr>
              <p:cxnSp>
                <p:nvCxnSpPr>
                  <p:cNvPr id="70" name="Straight Connector 69"/>
                  <p:cNvCxnSpPr/>
                  <p:nvPr/>
                </p:nvCxnSpPr>
                <p:spPr>
                  <a:xfrm>
                    <a:off x="396419" y="4518401"/>
                    <a:ext cx="2448244" cy="0"/>
                  </a:xfrm>
                  <a:prstGeom prst="line">
                    <a:avLst/>
                  </a:prstGeom>
                  <a:ln w="38100">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pic>
                <p:nvPicPr>
                  <p:cNvPr id="6967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316" y="3674116"/>
                    <a:ext cx="1083307" cy="73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661033" y="4087924"/>
                    <a:ext cx="36000" cy="871426"/>
                    <a:chOff x="2607183" y="2904036"/>
                    <a:chExt cx="36000" cy="871426"/>
                  </a:xfrm>
                  <a:effectLst>
                    <a:outerShdw blurRad="50800" dist="38100" dir="2700000" algn="tl" rotWithShape="0">
                      <a:prstClr val="black">
                        <a:alpha val="40000"/>
                      </a:prstClr>
                    </a:outerShdw>
                  </a:effectLst>
                </p:grpSpPr>
                <p:cxnSp>
                  <p:nvCxnSpPr>
                    <p:cNvPr id="9" name="Straight Arrow Connector 8"/>
                    <p:cNvCxnSpPr/>
                    <p:nvPr/>
                  </p:nvCxnSpPr>
                  <p:spPr>
                    <a:xfrm flipV="1">
                      <a:off x="2626489" y="2904036"/>
                      <a:ext cx="0" cy="359864"/>
                    </a:xfrm>
                    <a:prstGeom prst="straightConnector1">
                      <a:avLst/>
                    </a:prstGeom>
                    <a:ln w="28575">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2626489" y="3415598"/>
                      <a:ext cx="0" cy="359864"/>
                    </a:xfrm>
                    <a:prstGeom prst="straightConnector1">
                      <a:avLst/>
                    </a:prstGeom>
                    <a:ln w="28575">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Oval 12"/>
                    <p:cNvSpPr/>
                    <p:nvPr/>
                  </p:nvSpPr>
                  <p:spPr>
                    <a:xfrm>
                      <a:off x="2607183" y="3314700"/>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7" name="Group 16"/>
                  <p:cNvGrpSpPr/>
                  <p:nvPr/>
                </p:nvGrpSpPr>
                <p:grpSpPr>
                  <a:xfrm>
                    <a:off x="2032509" y="4087924"/>
                    <a:ext cx="36000" cy="1239815"/>
                    <a:chOff x="2607183" y="2904036"/>
                    <a:chExt cx="36000" cy="1239815"/>
                  </a:xfrm>
                  <a:effectLst>
                    <a:outerShdw blurRad="50800" dist="38100" dir="2700000" algn="tl" rotWithShape="0">
                      <a:prstClr val="black">
                        <a:alpha val="40000"/>
                      </a:prstClr>
                    </a:outerShdw>
                  </a:effectLst>
                </p:grpSpPr>
                <p:cxnSp>
                  <p:nvCxnSpPr>
                    <p:cNvPr id="18" name="Straight Arrow Connector 17"/>
                    <p:cNvCxnSpPr/>
                    <p:nvPr/>
                  </p:nvCxnSpPr>
                  <p:spPr>
                    <a:xfrm flipV="1">
                      <a:off x="2626489" y="2904036"/>
                      <a:ext cx="0" cy="359864"/>
                    </a:xfrm>
                    <a:prstGeom prst="straightConnector1">
                      <a:avLst/>
                    </a:prstGeom>
                    <a:ln w="28575">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2626489" y="3415599"/>
                      <a:ext cx="0" cy="728252"/>
                    </a:xfrm>
                    <a:prstGeom prst="straightConnector1">
                      <a:avLst/>
                    </a:prstGeom>
                    <a:ln w="28575">
                      <a:solidFill>
                        <a:srgbClr val="0070C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 name="Oval 19"/>
                    <p:cNvSpPr/>
                    <p:nvPr/>
                  </p:nvSpPr>
                  <p:spPr>
                    <a:xfrm>
                      <a:off x="2607183" y="3314700"/>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79" name="TextBox 78"/>
                <p:cNvSpPr txBox="1"/>
                <p:nvPr/>
              </p:nvSpPr>
              <p:spPr>
                <a:xfrm>
                  <a:off x="334499" y="4648526"/>
                  <a:ext cx="2054493" cy="277715"/>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 50m</a:t>
                  </a:r>
                </a:p>
              </p:txBody>
            </p:sp>
          </p:grpSp>
        </p:grpSp>
      </p:grpSp>
      <p:grpSp>
        <p:nvGrpSpPr>
          <p:cNvPr id="26" name="Group 25"/>
          <p:cNvGrpSpPr>
            <a:grpSpLocks/>
          </p:cNvGrpSpPr>
          <p:nvPr/>
        </p:nvGrpSpPr>
        <p:grpSpPr bwMode="auto">
          <a:xfrm>
            <a:off x="176213" y="2473485"/>
            <a:ext cx="3719512" cy="1347787"/>
            <a:chOff x="175925" y="2627485"/>
            <a:chExt cx="3719800" cy="1347028"/>
          </a:xfrm>
        </p:grpSpPr>
        <p:sp>
          <p:nvSpPr>
            <p:cNvPr id="77" name="TextBox 76"/>
            <p:cNvSpPr txBox="1"/>
            <p:nvPr/>
          </p:nvSpPr>
          <p:spPr>
            <a:xfrm>
              <a:off x="2355731" y="2667150"/>
              <a:ext cx="1539994" cy="461703"/>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Real-Time</a:t>
              </a:r>
            </a:p>
            <a:p>
              <a:pPr algn="ctr">
                <a:defRPr/>
              </a:pPr>
              <a:r>
                <a:rPr lang="en-GB" sz="1200" dirty="0">
                  <a:latin typeface="Calibri" panose="020F0502020204030204" pitchFamily="34" charset="0"/>
                  <a:cs typeface="Calibri" panose="020F0502020204030204" pitchFamily="34" charset="0"/>
                </a:rPr>
                <a:t>Controller</a:t>
              </a:r>
            </a:p>
          </p:txBody>
        </p:sp>
        <p:grpSp>
          <p:nvGrpSpPr>
            <p:cNvPr id="69653" name="Group 20"/>
            <p:cNvGrpSpPr>
              <a:grpSpLocks/>
            </p:cNvGrpSpPr>
            <p:nvPr/>
          </p:nvGrpSpPr>
          <p:grpSpPr bwMode="auto">
            <a:xfrm>
              <a:off x="175925" y="2627485"/>
              <a:ext cx="2668875" cy="1347028"/>
              <a:chOff x="175925" y="2627485"/>
              <a:chExt cx="2668875" cy="1347028"/>
            </a:xfrm>
          </p:grpSpPr>
          <p:sp>
            <p:nvSpPr>
              <p:cNvPr id="86" name="TextBox 85"/>
              <p:cNvSpPr txBox="1"/>
              <p:nvPr/>
            </p:nvSpPr>
            <p:spPr>
              <a:xfrm>
                <a:off x="175925" y="3419201"/>
                <a:ext cx="2054384" cy="277657"/>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 150m</a:t>
                </a:r>
              </a:p>
            </p:txBody>
          </p:sp>
          <p:grpSp>
            <p:nvGrpSpPr>
              <p:cNvPr id="69655" name="Group 1030"/>
              <p:cNvGrpSpPr>
                <a:grpSpLocks/>
              </p:cNvGrpSpPr>
              <p:nvPr/>
            </p:nvGrpSpPr>
            <p:grpSpPr bwMode="auto">
              <a:xfrm>
                <a:off x="396240" y="2627485"/>
                <a:ext cx="2448560" cy="1347028"/>
                <a:chOff x="396240" y="2617960"/>
                <a:chExt cx="2448560" cy="1347028"/>
              </a:xfrm>
            </p:grpSpPr>
            <p:grpSp>
              <p:nvGrpSpPr>
                <p:cNvPr id="69656" name="Group 1028"/>
                <p:cNvGrpSpPr>
                  <a:grpSpLocks/>
                </p:cNvGrpSpPr>
                <p:nvPr/>
              </p:nvGrpSpPr>
              <p:grpSpPr bwMode="auto">
                <a:xfrm>
                  <a:off x="396240" y="2617960"/>
                  <a:ext cx="2448560" cy="1103695"/>
                  <a:chOff x="396240" y="2617960"/>
                  <a:chExt cx="2448560" cy="1103695"/>
                </a:xfrm>
              </p:grpSpPr>
              <p:cxnSp>
                <p:nvCxnSpPr>
                  <p:cNvPr id="75" name="Straight Connector 74"/>
                  <p:cNvCxnSpPr/>
                  <p:nvPr/>
                </p:nvCxnSpPr>
                <p:spPr>
                  <a:xfrm>
                    <a:off x="396604" y="3422369"/>
                    <a:ext cx="2448115" cy="0"/>
                  </a:xfrm>
                  <a:prstGeom prst="line">
                    <a:avLst/>
                  </a:prstGeom>
                  <a:ln w="38100">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grpSp>
                <p:nvGrpSpPr>
                  <p:cNvPr id="69659" name="Group 119"/>
                  <p:cNvGrpSpPr>
                    <a:grpSpLocks/>
                  </p:cNvGrpSpPr>
                  <p:nvPr/>
                </p:nvGrpSpPr>
                <p:grpSpPr bwMode="auto">
                  <a:xfrm>
                    <a:off x="1113626" y="2617960"/>
                    <a:ext cx="1077546" cy="725861"/>
                    <a:chOff x="1113626" y="2656060"/>
                    <a:chExt cx="1077546" cy="725861"/>
                  </a:xfrm>
                </p:grpSpPr>
                <p:pic>
                  <p:nvPicPr>
                    <p:cNvPr id="69661"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3626" y="2656060"/>
                      <a:ext cx="1077546" cy="7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8499" t="11215" r="69521" b="20102"/>
                    <a:stretch>
                      <a:fillRect/>
                    </a:stretch>
                  </p:blipFill>
                  <p:spPr bwMode="auto">
                    <a:xfrm>
                      <a:off x="1567211" y="2733674"/>
                      <a:ext cx="238126"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8499" t="11215" r="69521" b="20102"/>
                    <a:stretch>
                      <a:fillRect/>
                    </a:stretch>
                  </p:blipFill>
                  <p:spPr bwMode="auto">
                    <a:xfrm>
                      <a:off x="1797113" y="2733674"/>
                      <a:ext cx="238126"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6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8499" t="11215" r="85266" b="20102"/>
                    <a:stretch>
                      <a:fillRect/>
                    </a:stretch>
                  </p:blipFill>
                  <p:spPr bwMode="auto">
                    <a:xfrm>
                      <a:off x="2023444" y="2733674"/>
                      <a:ext cx="67544"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6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30653" t="11215" r="63486" b="20102"/>
                    <a:stretch>
                      <a:fillRect/>
                    </a:stretch>
                  </p:blipFill>
                  <p:spPr bwMode="auto">
                    <a:xfrm>
                      <a:off x="1510061" y="2734468"/>
                      <a:ext cx="63499"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7" name="TextBox 136"/>
                  <p:cNvSpPr txBox="1"/>
                  <p:nvPr/>
                </p:nvSpPr>
                <p:spPr>
                  <a:xfrm>
                    <a:off x="1293612" y="3414436"/>
                    <a:ext cx="984326" cy="307802"/>
                  </a:xfrm>
                  <a:prstGeom prst="rect">
                    <a:avLst/>
                  </a:prstGeom>
                  <a:noFill/>
                </p:spPr>
                <p:txBody>
                  <a:bodyPr>
                    <a:spAutoFit/>
                  </a:bodyPr>
                  <a:lstStyle/>
                  <a:p>
                    <a:pPr algn="ctr">
                      <a:defRPr/>
                    </a:pPr>
                    <a:r>
                      <a:rPr lang="en-GB" sz="1400" dirty="0">
                        <a:solidFill>
                          <a:schemeClr val="bg2">
                            <a:lumMod val="60000"/>
                            <a:lumOff val="40000"/>
                          </a:schemeClr>
                        </a:solidFill>
                        <a:latin typeface="Calibri" panose="020F0502020204030204" pitchFamily="34" charset="0"/>
                        <a:cs typeface="Calibri" panose="020F0502020204030204" pitchFamily="34" charset="0"/>
                      </a:rPr>
                      <a:t>MXI</a:t>
                    </a:r>
                  </a:p>
                </p:txBody>
              </p:sp>
            </p:grpSp>
            <p:cxnSp>
              <p:nvCxnSpPr>
                <p:cNvPr id="30" name="Straight Arrow Connector 29"/>
                <p:cNvCxnSpPr/>
                <p:nvPr/>
              </p:nvCxnSpPr>
              <p:spPr>
                <a:xfrm flipV="1">
                  <a:off x="1536517" y="3025717"/>
                  <a:ext cx="0" cy="939271"/>
                </a:xfrm>
                <a:prstGeom prst="straightConnector1">
                  <a:avLst/>
                </a:prstGeom>
                <a:solidFill>
                  <a:srgbClr val="FFC000"/>
                </a:solidFill>
                <a:ln w="28575">
                  <a:solidFill>
                    <a:srgbClr val="FFC000"/>
                  </a:solidFill>
                  <a:prstDash val="sysDot"/>
                  <a:headEnd type="arrow" w="med" len="med"/>
                  <a:tailEnd type="arrow" w="med" len="med"/>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grpSp>
      <p:grpSp>
        <p:nvGrpSpPr>
          <p:cNvPr id="24" name="Group 23"/>
          <p:cNvGrpSpPr>
            <a:grpSpLocks/>
          </p:cNvGrpSpPr>
          <p:nvPr/>
        </p:nvGrpSpPr>
        <p:grpSpPr bwMode="auto">
          <a:xfrm>
            <a:off x="80963" y="976472"/>
            <a:ext cx="3676650" cy="1781175"/>
            <a:chOff x="80471" y="1130983"/>
            <a:chExt cx="3677748" cy="1780569"/>
          </a:xfrm>
        </p:grpSpPr>
        <p:sp>
          <p:nvSpPr>
            <p:cNvPr id="130" name="TextBox 129"/>
            <p:cNvSpPr txBox="1"/>
            <p:nvPr/>
          </p:nvSpPr>
          <p:spPr>
            <a:xfrm>
              <a:off x="1417545" y="1130983"/>
              <a:ext cx="2340674" cy="277718"/>
            </a:xfrm>
            <a:prstGeom prst="rect">
              <a:avLst/>
            </a:prstGeom>
            <a:noFill/>
          </p:spPr>
          <p:txBody>
            <a:bodyPr>
              <a:spAutoFit/>
            </a:bodyPr>
            <a:lstStyle/>
            <a:p>
              <a:pPr algn="ctr">
                <a:defRPr/>
              </a:pPr>
              <a:r>
                <a:rPr lang="en-GB" sz="1200" dirty="0">
                  <a:latin typeface="Calibri" panose="020F0502020204030204" pitchFamily="34" charset="0"/>
                  <a:cs typeface="Calibri" panose="020F0502020204030204" pitchFamily="34" charset="0"/>
                </a:rPr>
                <a:t>SCADA Database </a:t>
              </a:r>
            </a:p>
          </p:txBody>
        </p:sp>
        <p:grpSp>
          <p:nvGrpSpPr>
            <p:cNvPr id="69641" name="Group 21"/>
            <p:cNvGrpSpPr>
              <a:grpSpLocks/>
            </p:cNvGrpSpPr>
            <p:nvPr/>
          </p:nvGrpSpPr>
          <p:grpSpPr bwMode="auto">
            <a:xfrm>
              <a:off x="80471" y="1220103"/>
              <a:ext cx="2859941" cy="1691449"/>
              <a:chOff x="80471" y="1220103"/>
              <a:chExt cx="2859941" cy="1691449"/>
            </a:xfrm>
          </p:grpSpPr>
          <p:cxnSp>
            <p:nvCxnSpPr>
              <p:cNvPr id="55" name="Straight Connector 54"/>
              <p:cNvCxnSpPr/>
              <p:nvPr/>
            </p:nvCxnSpPr>
            <p:spPr>
              <a:xfrm>
                <a:off x="342486" y="2283116"/>
                <a:ext cx="2597926" cy="0"/>
              </a:xfrm>
              <a:prstGeom prst="line">
                <a:avLst/>
              </a:prstGeom>
              <a:ln w="28575"/>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61" name="Can 60"/>
              <p:cNvSpPr/>
              <p:nvPr/>
            </p:nvSpPr>
            <p:spPr>
              <a:xfrm>
                <a:off x="2273463" y="1416636"/>
                <a:ext cx="571671" cy="501479"/>
              </a:xfrm>
              <a:prstGeom prst="can">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cxnSp>
            <p:nvCxnSpPr>
              <p:cNvPr id="69" name="Straight Connector 68"/>
              <p:cNvCxnSpPr/>
              <p:nvPr/>
            </p:nvCxnSpPr>
            <p:spPr>
              <a:xfrm>
                <a:off x="2559298" y="1937159"/>
                <a:ext cx="0" cy="345957"/>
              </a:xfrm>
              <a:prstGeom prst="line">
                <a:avLst/>
              </a:prstGeom>
              <a:ln w="28575">
                <a:headEnd type="arrow"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05" name="TextBox 104"/>
              <p:cNvSpPr txBox="1"/>
              <p:nvPr/>
            </p:nvSpPr>
            <p:spPr>
              <a:xfrm>
                <a:off x="129698" y="2003811"/>
                <a:ext cx="984544" cy="307870"/>
              </a:xfrm>
              <a:prstGeom prst="rect">
                <a:avLst/>
              </a:prstGeom>
              <a:noFill/>
            </p:spPr>
            <p:txBody>
              <a:bodyPr>
                <a:spAutoFit/>
              </a:bodyPr>
              <a:lstStyle/>
              <a:p>
                <a:pPr algn="ctr">
                  <a:defRPr/>
                </a:pPr>
                <a:r>
                  <a:rPr lang="en-GB" sz="1400" dirty="0">
                    <a:solidFill>
                      <a:schemeClr val="bg2">
                        <a:lumMod val="60000"/>
                        <a:lumOff val="40000"/>
                      </a:schemeClr>
                    </a:solidFill>
                    <a:latin typeface="Calibri" panose="020F0502020204030204" pitchFamily="34" charset="0"/>
                    <a:cs typeface="Calibri" panose="020F0502020204030204" pitchFamily="34" charset="0"/>
                  </a:rPr>
                  <a:t>LAN</a:t>
                </a:r>
                <a:endParaRPr lang="en-GB" dirty="0">
                  <a:solidFill>
                    <a:schemeClr val="bg2">
                      <a:lumMod val="60000"/>
                      <a:lumOff val="40000"/>
                    </a:schemeClr>
                  </a:solidFill>
                  <a:latin typeface="Calibri" panose="020F0502020204030204" pitchFamily="34" charset="0"/>
                  <a:cs typeface="Calibri" panose="020F0502020204030204" pitchFamily="34" charset="0"/>
                </a:endParaRPr>
              </a:p>
            </p:txBody>
          </p:sp>
          <p:cxnSp>
            <p:nvCxnSpPr>
              <p:cNvPr id="109" name="Straight Connector 108"/>
              <p:cNvCxnSpPr/>
              <p:nvPr/>
            </p:nvCxnSpPr>
            <p:spPr>
              <a:xfrm>
                <a:off x="1015787" y="1937159"/>
                <a:ext cx="0" cy="338023"/>
              </a:xfrm>
              <a:prstGeom prst="line">
                <a:avLst/>
              </a:prstGeom>
              <a:ln w="28575">
                <a:headEnd type="arrow"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grpSp>
            <p:nvGrpSpPr>
              <p:cNvPr id="69647" name="Group 118"/>
              <p:cNvGrpSpPr>
                <a:grpSpLocks/>
              </p:cNvGrpSpPr>
              <p:nvPr/>
            </p:nvGrpSpPr>
            <p:grpSpPr bwMode="auto">
              <a:xfrm>
                <a:off x="413183" y="1220103"/>
                <a:ext cx="1128627" cy="698500"/>
                <a:chOff x="2091197" y="1238249"/>
                <a:chExt cx="1128627" cy="698500"/>
              </a:xfrm>
            </p:grpSpPr>
            <p:pic>
              <p:nvPicPr>
                <p:cNvPr id="69650" name="Picture 1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12988" y="1238249"/>
                  <a:ext cx="306836" cy="67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1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1197" y="1327035"/>
                  <a:ext cx="787255" cy="60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 name="TextBox 132"/>
              <p:cNvSpPr txBox="1"/>
              <p:nvPr/>
            </p:nvSpPr>
            <p:spPr>
              <a:xfrm>
                <a:off x="80471" y="1329354"/>
                <a:ext cx="1451408" cy="461508"/>
              </a:xfrm>
              <a:prstGeom prst="rect">
                <a:avLst/>
              </a:prstGeom>
              <a:noFill/>
            </p:spPr>
            <p:txBody>
              <a:bodyPr>
                <a:spAutoFit/>
              </a:bodyPr>
              <a:lstStyle/>
              <a:p>
                <a:pPr algn="ctr">
                  <a:defRPr/>
                </a:pPr>
                <a:r>
                  <a:rPr lang="en-GB" sz="1200" dirty="0" smtClean="0">
                    <a:latin typeface="Calibri" panose="020F0502020204030204" pitchFamily="34" charset="0"/>
                    <a:cs typeface="Calibri" panose="020F0502020204030204" pitchFamily="34" charset="0"/>
                  </a:rPr>
                  <a:t>Machine</a:t>
                </a:r>
              </a:p>
              <a:p>
                <a:pPr algn="ctr">
                  <a:defRPr/>
                </a:pPr>
                <a:r>
                  <a:rPr lang="en-GB" sz="1200" dirty="0" smtClean="0">
                    <a:latin typeface="Calibri" panose="020F0502020204030204" pitchFamily="34" charset="0"/>
                    <a:cs typeface="Calibri" panose="020F0502020204030204" pitchFamily="34" charset="0"/>
                  </a:rPr>
                  <a:t>Operator</a:t>
                </a:r>
                <a:endParaRPr lang="en-GB" sz="1200" dirty="0">
                  <a:latin typeface="Calibri" panose="020F0502020204030204" pitchFamily="34" charset="0"/>
                  <a:cs typeface="Calibri" panose="020F0502020204030204" pitchFamily="34" charset="0"/>
                </a:endParaRPr>
              </a:p>
            </p:txBody>
          </p:sp>
          <p:cxnSp>
            <p:nvCxnSpPr>
              <p:cNvPr id="87" name="Straight Connector 86"/>
              <p:cNvCxnSpPr/>
              <p:nvPr/>
            </p:nvCxnSpPr>
            <p:spPr>
              <a:xfrm>
                <a:off x="1411193" y="2292638"/>
                <a:ext cx="0" cy="618914"/>
              </a:xfrm>
              <a:prstGeom prst="line">
                <a:avLst/>
              </a:prstGeom>
              <a:ln w="28575">
                <a:headEnd type="arrow"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grpSp>
      </p:grpSp>
      <p:sp>
        <p:nvSpPr>
          <p:cNvPr id="56" name="TextBox 1"/>
          <p:cNvSpPr txBox="1">
            <a:spLocks noChangeArrowheads="1"/>
          </p:cNvSpPr>
          <p:nvPr/>
        </p:nvSpPr>
        <p:spPr bwMode="auto">
          <a:xfrm>
            <a:off x="539749" y="117476"/>
            <a:ext cx="88249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Data Acquisition </a:t>
            </a: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Systems</a:t>
            </a:r>
          </a:p>
          <a:p>
            <a:pPr lvl="0"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Mitigating Radiation</a:t>
            </a:r>
            <a:endParaRPr lang="en-GB" altLang="en-US" sz="2400" b="1" i="1" dirty="0">
              <a:solidFill>
                <a:srgbClr val="808080">
                  <a:lumMod val="60000"/>
                  <a:lumOff val="40000"/>
                </a:srgbClr>
              </a:solidFill>
              <a:latin typeface="Arial" charset="0"/>
            </a:endParaRPr>
          </a:p>
          <a:p>
            <a:pPr eaLnBrk="1" hangingPunct="1">
              <a:spcBef>
                <a:spcPct val="0"/>
              </a:spcBef>
              <a:buFontTx/>
              <a:buNone/>
              <a:defRPr/>
            </a:pPr>
            <a:endParaRPr lang="en-GB" altLang="en-US" sz="2400" b="1" i="1"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57"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539750" y="119063"/>
            <a:ext cx="8824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An Introduction to ISIS Diagnostics</a:t>
            </a: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The ISIS Spallation Neutron Source</a:t>
            </a:r>
          </a:p>
        </p:txBody>
      </p:sp>
      <p:sp>
        <p:nvSpPr>
          <p:cNvPr id="8" name="Content Placeholder 5"/>
          <p:cNvSpPr txBox="1">
            <a:spLocks/>
          </p:cNvSpPr>
          <p:nvPr/>
        </p:nvSpPr>
        <p:spPr bwMode="auto">
          <a:xfrm>
            <a:off x="5400676" y="1329238"/>
            <a:ext cx="3667124" cy="426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ct val="0"/>
              </a:spcBef>
              <a:buFontTx/>
              <a:buNone/>
              <a:defRPr/>
            </a:pPr>
            <a:r>
              <a:rPr lang="en-GB" altLang="en-US" sz="1800" b="1" kern="0" dirty="0" smtClean="0">
                <a:latin typeface="Calibri" pitchFamily="34" charset="0"/>
                <a:cs typeface="Calibri" pitchFamily="34" charset="0"/>
              </a:rPr>
              <a:t>Accelerators:</a:t>
            </a:r>
          </a:p>
          <a:p>
            <a:pPr marL="0" indent="0" eaLnBrk="1" hangingPunct="1">
              <a:spcBef>
                <a:spcPct val="0"/>
              </a:spcBef>
              <a:buFontTx/>
              <a:buNone/>
              <a:defRPr/>
            </a:pPr>
            <a:r>
              <a:rPr lang="en-GB" altLang="en-US" sz="1800" kern="0" dirty="0" err="1" smtClean="0">
                <a:latin typeface="Calibri" pitchFamily="34" charset="0"/>
                <a:cs typeface="Calibri" pitchFamily="34" charset="0"/>
              </a:rPr>
              <a:t>Linac</a:t>
            </a:r>
            <a:r>
              <a:rPr lang="en-GB" altLang="en-US" sz="1800" kern="0" dirty="0" smtClean="0">
                <a:latin typeface="Calibri" pitchFamily="34" charset="0"/>
                <a:cs typeface="Calibri" pitchFamily="34" charset="0"/>
              </a:rPr>
              <a:t>: 70 MeV H</a:t>
            </a:r>
            <a:r>
              <a:rPr lang="pt-BR" altLang="en-US" sz="1800" b="1" kern="0" baseline="30000" dirty="0" smtClean="0">
                <a:latin typeface="Calibri" pitchFamily="34" charset="0"/>
                <a:cs typeface="Calibri" pitchFamily="34" charset="0"/>
              </a:rPr>
              <a:t>-</a:t>
            </a:r>
            <a:r>
              <a:rPr lang="en-GB" altLang="en-US" sz="1800" kern="0" dirty="0" smtClean="0">
                <a:latin typeface="Calibri" pitchFamily="34" charset="0"/>
                <a:cs typeface="Calibri" pitchFamily="34" charset="0"/>
              </a:rPr>
              <a:t>, 200 </a:t>
            </a:r>
            <a:r>
              <a:rPr lang="el-GR" altLang="en-US" sz="1800" kern="0" dirty="0" smtClean="0">
                <a:latin typeface="Calibri" pitchFamily="34" charset="0"/>
                <a:cs typeface="Calibri" pitchFamily="34" charset="0"/>
              </a:rPr>
              <a:t>μ</a:t>
            </a:r>
            <a:r>
              <a:rPr lang="en-GB" altLang="en-US" sz="1800" kern="0" dirty="0" smtClean="0">
                <a:latin typeface="Calibri" pitchFamily="34" charset="0"/>
                <a:cs typeface="Calibri" pitchFamily="34" charset="0"/>
              </a:rPr>
              <a:t>s, 3×10</a:t>
            </a:r>
            <a:r>
              <a:rPr lang="en-GB" altLang="en-US" sz="1800" kern="0" baseline="30000" dirty="0" smtClean="0">
                <a:latin typeface="Calibri" pitchFamily="34" charset="0"/>
                <a:cs typeface="Calibri" pitchFamily="34" charset="0"/>
              </a:rPr>
              <a:t>13</a:t>
            </a:r>
            <a:r>
              <a:rPr lang="en-GB" altLang="en-US" sz="1800" kern="0" dirty="0" smtClean="0">
                <a:latin typeface="Calibri" pitchFamily="34" charset="0"/>
                <a:cs typeface="Calibri" pitchFamily="34" charset="0"/>
              </a:rPr>
              <a:t> </a:t>
            </a:r>
            <a:r>
              <a:rPr lang="en-GB" altLang="en-US" sz="1800" kern="0" dirty="0" err="1" smtClean="0">
                <a:latin typeface="Calibri" pitchFamily="34" charset="0"/>
                <a:cs typeface="Calibri" pitchFamily="34" charset="0"/>
              </a:rPr>
              <a:t>ppp</a:t>
            </a:r>
            <a:endParaRPr lang="en-GB" altLang="en-US" sz="1800" kern="0" dirty="0" smtClean="0">
              <a:latin typeface="Calibri" pitchFamily="34" charset="0"/>
              <a:cs typeface="Calibri" pitchFamily="34" charset="0"/>
            </a:endParaRPr>
          </a:p>
          <a:p>
            <a:pPr marL="0" indent="0" eaLnBrk="1" hangingPunct="1">
              <a:spcBef>
                <a:spcPct val="0"/>
              </a:spcBef>
              <a:buFontTx/>
              <a:buNone/>
              <a:defRPr/>
            </a:pPr>
            <a:r>
              <a:rPr lang="en-GB" altLang="en-US" sz="1800" kern="0" dirty="0" smtClean="0">
                <a:latin typeface="Calibri" pitchFamily="34" charset="0"/>
                <a:cs typeface="Calibri" pitchFamily="34" charset="0"/>
              </a:rPr>
              <a:t>Synchrotron: 800 MeV p</a:t>
            </a:r>
            <a:r>
              <a:rPr lang="en-GB" altLang="en-US" sz="1800" kern="0" baseline="30000" dirty="0" smtClean="0">
                <a:latin typeface="Calibri" pitchFamily="34" charset="0"/>
                <a:cs typeface="Calibri" pitchFamily="34" charset="0"/>
              </a:rPr>
              <a:t>+</a:t>
            </a:r>
            <a:r>
              <a:rPr lang="en-GB" altLang="en-US" sz="1800" kern="0" dirty="0" smtClean="0">
                <a:latin typeface="Calibri" pitchFamily="34" charset="0"/>
                <a:cs typeface="Calibri" pitchFamily="34" charset="0"/>
              </a:rPr>
              <a:t>, 2x 100ns bunches, 300ns apart, 50 Hz, 200 kW</a:t>
            </a:r>
          </a:p>
          <a:p>
            <a:pPr marL="0" indent="0" eaLnBrk="1" hangingPunct="1">
              <a:spcBef>
                <a:spcPct val="0"/>
              </a:spcBef>
              <a:buFontTx/>
              <a:buNone/>
              <a:defRPr/>
            </a:pPr>
            <a:endParaRPr lang="en-GB" altLang="en-US" sz="1800" kern="0" dirty="0" smtClean="0">
              <a:latin typeface="Calibri" pitchFamily="34" charset="0"/>
              <a:cs typeface="Calibri" pitchFamily="34" charset="0"/>
            </a:endParaRPr>
          </a:p>
          <a:p>
            <a:pPr marL="0" indent="0" eaLnBrk="1" hangingPunct="1">
              <a:spcBef>
                <a:spcPct val="0"/>
              </a:spcBef>
              <a:buFontTx/>
              <a:buNone/>
              <a:defRPr/>
            </a:pPr>
            <a:r>
              <a:rPr lang="en-GB" altLang="en-US" sz="1800" b="1" kern="0" dirty="0" smtClean="0">
                <a:latin typeface="Calibri" pitchFamily="34" charset="0"/>
                <a:cs typeface="Calibri" pitchFamily="34" charset="0"/>
              </a:rPr>
              <a:t>Operations:</a:t>
            </a:r>
          </a:p>
          <a:p>
            <a:pPr marL="0" indent="0" eaLnBrk="1" hangingPunct="1">
              <a:spcBef>
                <a:spcPct val="0"/>
              </a:spcBef>
              <a:buFontTx/>
              <a:buNone/>
              <a:defRPr/>
            </a:pPr>
            <a:r>
              <a:rPr lang="en-GB" altLang="en-US" sz="1800" kern="0" dirty="0" smtClean="0">
                <a:latin typeface="Calibri" pitchFamily="34" charset="0"/>
                <a:cs typeface="Calibri" pitchFamily="34" charset="0"/>
              </a:rPr>
              <a:t>Two target stations: TS1 (</a:t>
            </a:r>
            <a:r>
              <a:rPr lang="en-GB" altLang="en-US" sz="1800" kern="0" dirty="0" smtClean="0">
                <a:latin typeface="Calibri" pitchFamily="34" charset="0"/>
                <a:cs typeface="Calibri" pitchFamily="34" charset="0"/>
              </a:rPr>
              <a:t>40pps) </a:t>
            </a:r>
            <a:r>
              <a:rPr lang="en-GB" altLang="en-US" sz="1800" kern="0" dirty="0" smtClean="0">
                <a:latin typeface="Calibri" pitchFamily="34" charset="0"/>
                <a:cs typeface="Calibri" pitchFamily="34" charset="0"/>
              </a:rPr>
              <a:t>and TS2 (</a:t>
            </a:r>
            <a:r>
              <a:rPr lang="en-GB" altLang="en-US" sz="1800" kern="0" dirty="0" smtClean="0">
                <a:latin typeface="Calibri" pitchFamily="34" charset="0"/>
                <a:cs typeface="Calibri" pitchFamily="34" charset="0"/>
              </a:rPr>
              <a:t>10pps)</a:t>
            </a:r>
            <a:endParaRPr lang="en-GB" altLang="en-US" sz="1800" kern="0" dirty="0" smtClean="0">
              <a:latin typeface="Calibri" pitchFamily="34" charset="0"/>
              <a:cs typeface="Calibri" pitchFamily="34" charset="0"/>
            </a:endParaRPr>
          </a:p>
          <a:p>
            <a:pPr marL="0" indent="0" eaLnBrk="1" hangingPunct="1">
              <a:spcBef>
                <a:spcPct val="0"/>
              </a:spcBef>
              <a:buFontTx/>
              <a:buNone/>
              <a:defRPr/>
            </a:pPr>
            <a:r>
              <a:rPr lang="en-GB" altLang="en-US" sz="1800" kern="0" dirty="0" smtClean="0">
                <a:latin typeface="Calibri" pitchFamily="34" charset="0"/>
                <a:cs typeface="Calibri" pitchFamily="34" charset="0"/>
              </a:rPr>
              <a:t>Beam On 120-160 days/year in 4/5 cycles</a:t>
            </a:r>
          </a:p>
          <a:p>
            <a:pPr marL="0" indent="0" eaLnBrk="1" hangingPunct="1">
              <a:spcBef>
                <a:spcPct val="0"/>
              </a:spcBef>
              <a:buFontTx/>
              <a:buNone/>
              <a:defRPr/>
            </a:pPr>
            <a:r>
              <a:rPr lang="en-GB" altLang="en-US" sz="1800" kern="0" dirty="0" smtClean="0">
                <a:latin typeface="Calibri" pitchFamily="34" charset="0"/>
                <a:cs typeface="Calibri" pitchFamily="34" charset="0"/>
              </a:rPr>
              <a:t>Long shutdown of ~6 months every 3 years</a:t>
            </a:r>
          </a:p>
        </p:txBody>
      </p:sp>
      <p:sp>
        <p:nvSpPr>
          <p:cNvPr id="6"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6" y="1562101"/>
            <a:ext cx="4733659" cy="31432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133042"/>
    </mc:Choice>
    <mc:Fallback>
      <p:transition spd="slow" advTm="13304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674" y="1003300"/>
            <a:ext cx="4176712"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a:spLocks noChangeArrowheads="1"/>
          </p:cNvSpPr>
          <p:nvPr/>
        </p:nvSpPr>
        <p:spPr bwMode="auto">
          <a:xfrm>
            <a:off x="339725" y="939800"/>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dirty="0">
                <a:solidFill>
                  <a:srgbClr val="000000"/>
                </a:solidFill>
                <a:latin typeface="Calibri" pitchFamily="34" charset="0"/>
                <a:cs typeface="Calibri" pitchFamily="34" charset="0"/>
              </a:rPr>
              <a:t>Injector:</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FF0000"/>
                </a:solidFill>
                <a:latin typeface="Calibri" pitchFamily="34" charset="0"/>
                <a:cs typeface="Calibri" pitchFamily="34" charset="0"/>
              </a:rPr>
              <a:t>17 Beam Loss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70C0"/>
                </a:solidFill>
                <a:latin typeface="Calibri" pitchFamily="34" charset="0"/>
                <a:cs typeface="Calibri" pitchFamily="34" charset="0"/>
              </a:rPr>
              <a:t>15 Scanning wire Profile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70C0"/>
                </a:solidFill>
                <a:latin typeface="Calibri" pitchFamily="34" charset="0"/>
                <a:cs typeface="Calibri" pitchFamily="34" charset="0"/>
              </a:rPr>
              <a:t>  1 Gas Ionisation Profile Monitor</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7030A0"/>
                </a:solidFill>
                <a:latin typeface="Calibri" pitchFamily="34" charset="0"/>
                <a:cs typeface="Calibri" pitchFamily="34" charset="0"/>
              </a:rPr>
              <a:t>11 Intensity Monitors</a:t>
            </a:r>
          </a:p>
        </p:txBody>
      </p:sp>
      <p:sp>
        <p:nvSpPr>
          <p:cNvPr id="27" name="TextBox 7"/>
          <p:cNvSpPr txBox="1">
            <a:spLocks noChangeArrowheads="1"/>
          </p:cNvSpPr>
          <p:nvPr/>
        </p:nvSpPr>
        <p:spPr bwMode="auto">
          <a:xfrm>
            <a:off x="5162550" y="1019175"/>
            <a:ext cx="36550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dirty="0">
                <a:solidFill>
                  <a:srgbClr val="000000"/>
                </a:solidFill>
                <a:latin typeface="Calibri" pitchFamily="34" charset="0"/>
                <a:cs typeface="Calibri" pitchFamily="34" charset="0"/>
              </a:rPr>
              <a:t>Accelerator Ring:</a:t>
            </a:r>
          </a:p>
          <a:p>
            <a:pPr eaLnBrk="1" hangingPunct="1">
              <a:spcBef>
                <a:spcPct val="0"/>
              </a:spcBef>
              <a:buFontTx/>
              <a:buNone/>
            </a:pPr>
            <a:r>
              <a:rPr lang="en-GB" altLang="en-US" sz="1800" dirty="0">
                <a:solidFill>
                  <a:srgbClr val="FF0000"/>
                </a:solidFill>
                <a:latin typeface="Calibri" pitchFamily="34" charset="0"/>
                <a:cs typeface="Calibri" pitchFamily="34" charset="0"/>
              </a:rPr>
              <a:t>39 Beam Loss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70C0"/>
                </a:solidFill>
                <a:latin typeface="Calibri" pitchFamily="34" charset="0"/>
                <a:cs typeface="Calibri" pitchFamily="34" charset="0"/>
              </a:rPr>
              <a:t>  </a:t>
            </a:r>
            <a:r>
              <a:rPr lang="en-GB" altLang="en-US" sz="1800" dirty="0" smtClean="0">
                <a:solidFill>
                  <a:srgbClr val="0070C0"/>
                </a:solidFill>
                <a:latin typeface="Calibri" pitchFamily="34" charset="0"/>
                <a:cs typeface="Calibri" pitchFamily="34" charset="0"/>
              </a:rPr>
              <a:t>6 </a:t>
            </a:r>
            <a:r>
              <a:rPr lang="en-GB" altLang="en-US" sz="1800" dirty="0">
                <a:solidFill>
                  <a:srgbClr val="0070C0"/>
                </a:solidFill>
                <a:latin typeface="Calibri" pitchFamily="34" charset="0"/>
                <a:cs typeface="Calibri" pitchFamily="34" charset="0"/>
              </a:rPr>
              <a:t>Gas Ionisation Profile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7030A0"/>
                </a:solidFill>
                <a:latin typeface="Calibri" pitchFamily="34" charset="0"/>
                <a:cs typeface="Calibri" pitchFamily="34" charset="0"/>
              </a:rPr>
              <a:t>  </a:t>
            </a:r>
            <a:r>
              <a:rPr lang="en-GB" altLang="en-US" sz="1800" dirty="0">
                <a:solidFill>
                  <a:srgbClr val="DA5446"/>
                </a:solidFill>
                <a:latin typeface="Calibri" pitchFamily="34" charset="0"/>
                <a:cs typeface="Calibri" pitchFamily="34" charset="0"/>
              </a:rPr>
              <a:t>1 Wire Width Probe</a:t>
            </a:r>
          </a:p>
          <a:p>
            <a:pPr eaLnBrk="1" hangingPunct="1">
              <a:spcBef>
                <a:spcPct val="0"/>
              </a:spcBef>
              <a:buFontTx/>
              <a:buNone/>
            </a:pPr>
            <a:r>
              <a:rPr lang="en-GB" altLang="en-US" sz="1800" dirty="0">
                <a:solidFill>
                  <a:srgbClr val="7030A0"/>
                </a:solidFill>
                <a:latin typeface="Calibri" pitchFamily="34" charset="0"/>
                <a:cs typeface="Calibri" pitchFamily="34" charset="0"/>
              </a:rPr>
              <a:t>  2 Intensity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B050"/>
                </a:solidFill>
                <a:latin typeface="Calibri" pitchFamily="34" charset="0"/>
                <a:cs typeface="Calibri" pitchFamily="34" charset="0"/>
              </a:rPr>
              <a:t>32 ‘Split </a:t>
            </a:r>
            <a:r>
              <a:rPr lang="en-GB" altLang="en-US" sz="1800" dirty="0" smtClean="0">
                <a:solidFill>
                  <a:srgbClr val="00B050"/>
                </a:solidFill>
                <a:latin typeface="Calibri" pitchFamily="34" charset="0"/>
                <a:cs typeface="Calibri" pitchFamily="34" charset="0"/>
              </a:rPr>
              <a:t>Electrode’ </a:t>
            </a:r>
            <a:r>
              <a:rPr lang="en-GB" altLang="en-US" sz="1800" dirty="0">
                <a:solidFill>
                  <a:srgbClr val="00B050"/>
                </a:solidFill>
                <a:latin typeface="Calibri" pitchFamily="34" charset="0"/>
                <a:cs typeface="Calibri" pitchFamily="34" charset="0"/>
              </a:rPr>
              <a:t>Position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948A54"/>
                </a:solidFill>
                <a:latin typeface="Calibri" pitchFamily="34" charset="0"/>
                <a:cs typeface="Calibri" pitchFamily="34" charset="0"/>
              </a:rPr>
              <a:t>16 Scintillators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E36C0A"/>
                </a:solidFill>
                <a:latin typeface="Calibri" pitchFamily="34" charset="0"/>
                <a:cs typeface="Calibri" pitchFamily="34" charset="0"/>
              </a:rPr>
              <a:t>  2 Electron Cloud Monitors</a:t>
            </a:r>
            <a:endParaRPr lang="en-GB" altLang="en-US" sz="1800" dirty="0">
              <a:solidFill>
                <a:srgbClr val="000000"/>
              </a:solidFill>
              <a:latin typeface="Calibri" pitchFamily="34" charset="0"/>
              <a:cs typeface="Calibri" pitchFamily="34" charset="0"/>
            </a:endParaRPr>
          </a:p>
        </p:txBody>
      </p:sp>
      <p:sp>
        <p:nvSpPr>
          <p:cNvPr id="28" name="TextBox 2"/>
          <p:cNvSpPr txBox="1">
            <a:spLocks noChangeArrowheads="1"/>
          </p:cNvSpPr>
          <p:nvPr/>
        </p:nvSpPr>
        <p:spPr bwMode="auto">
          <a:xfrm>
            <a:off x="339725" y="3190875"/>
            <a:ext cx="3297238" cy="1754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dirty="0">
                <a:solidFill>
                  <a:srgbClr val="000000"/>
                </a:solidFill>
                <a:latin typeface="Calibri" pitchFamily="34" charset="0"/>
                <a:cs typeface="Calibri" pitchFamily="34" charset="0"/>
              </a:rPr>
              <a:t>Beam Line to Target 1:</a:t>
            </a:r>
          </a:p>
          <a:p>
            <a:pPr eaLnBrk="1" hangingPunct="1">
              <a:spcBef>
                <a:spcPct val="0"/>
              </a:spcBef>
              <a:buFontTx/>
              <a:buNone/>
            </a:pPr>
            <a:r>
              <a:rPr lang="en-GB" altLang="en-US" sz="1800" dirty="0">
                <a:solidFill>
                  <a:srgbClr val="FF0000"/>
                </a:solidFill>
                <a:latin typeface="Calibri" pitchFamily="34" charset="0"/>
                <a:cs typeface="Calibri" pitchFamily="34" charset="0"/>
              </a:rPr>
              <a:t>10 Beam Loss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70C0"/>
                </a:solidFill>
                <a:latin typeface="Calibri" pitchFamily="34" charset="0"/>
                <a:cs typeface="Calibri" pitchFamily="34" charset="0"/>
              </a:rPr>
              <a:t>29 </a:t>
            </a:r>
            <a:r>
              <a:rPr lang="en-GB" altLang="en-US" sz="1800" dirty="0" smtClean="0">
                <a:solidFill>
                  <a:srgbClr val="0070C0"/>
                </a:solidFill>
                <a:latin typeface="Calibri" pitchFamily="34" charset="0"/>
                <a:cs typeface="Calibri" pitchFamily="34" charset="0"/>
              </a:rPr>
              <a:t>‘SEM Grid’ </a:t>
            </a:r>
            <a:r>
              <a:rPr lang="en-GB" altLang="en-US" sz="1800" dirty="0">
                <a:solidFill>
                  <a:srgbClr val="0070C0"/>
                </a:solidFill>
                <a:latin typeface="Calibri" pitchFamily="34" charset="0"/>
                <a:cs typeface="Calibri" pitchFamily="34" charset="0"/>
              </a:rPr>
              <a:t>Profile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7030A0"/>
                </a:solidFill>
                <a:latin typeface="Calibri" pitchFamily="34" charset="0"/>
                <a:cs typeface="Calibri" pitchFamily="34" charset="0"/>
              </a:rPr>
              <a:t>  6 Intensity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B050"/>
                </a:solidFill>
                <a:latin typeface="Calibri" pitchFamily="34" charset="0"/>
                <a:cs typeface="Calibri" pitchFamily="34" charset="0"/>
              </a:rPr>
              <a:t>  2 ‘Split Plate’ Position Monitors</a:t>
            </a:r>
          </a:p>
          <a:p>
            <a:pPr eaLnBrk="1" hangingPunct="1">
              <a:spcBef>
                <a:spcPct val="0"/>
              </a:spcBef>
              <a:buFontTx/>
              <a:buNone/>
            </a:pPr>
            <a:r>
              <a:rPr lang="en-GB" altLang="en-US" sz="1800" dirty="0">
                <a:solidFill>
                  <a:srgbClr val="C00000"/>
                </a:solidFill>
                <a:latin typeface="Calibri" pitchFamily="34" charset="0"/>
                <a:cs typeface="Calibri" pitchFamily="34" charset="0"/>
              </a:rPr>
              <a:t>(1 Halo Monitor)</a:t>
            </a:r>
          </a:p>
        </p:txBody>
      </p:sp>
      <p:sp>
        <p:nvSpPr>
          <p:cNvPr id="29" name="TextBox 3"/>
          <p:cNvSpPr txBox="1">
            <a:spLocks noChangeArrowheads="1"/>
          </p:cNvSpPr>
          <p:nvPr/>
        </p:nvSpPr>
        <p:spPr bwMode="auto">
          <a:xfrm>
            <a:off x="4527042" y="4279900"/>
            <a:ext cx="32226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dirty="0">
                <a:solidFill>
                  <a:srgbClr val="000000"/>
                </a:solidFill>
                <a:latin typeface="Calibri" pitchFamily="34" charset="0"/>
                <a:cs typeface="Calibri" pitchFamily="34" charset="0"/>
              </a:rPr>
              <a:t>Beam Line to Target 2: </a:t>
            </a:r>
          </a:p>
          <a:p>
            <a:pPr eaLnBrk="1" hangingPunct="1">
              <a:spcBef>
                <a:spcPct val="0"/>
              </a:spcBef>
              <a:buFontTx/>
              <a:buNone/>
            </a:pPr>
            <a:r>
              <a:rPr lang="en-GB" altLang="en-US" sz="1800" dirty="0">
                <a:solidFill>
                  <a:srgbClr val="FF0000"/>
                </a:solidFill>
                <a:latin typeface="Calibri" pitchFamily="34" charset="0"/>
                <a:cs typeface="Calibri" pitchFamily="34" charset="0"/>
              </a:rPr>
              <a:t>15 Beam Loss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70C0"/>
                </a:solidFill>
                <a:latin typeface="Calibri" pitchFamily="34" charset="0"/>
                <a:cs typeface="Calibri" pitchFamily="34" charset="0"/>
              </a:rPr>
              <a:t>35 ‘SEM Grid’ Profile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7030A0"/>
                </a:solidFill>
                <a:latin typeface="Calibri" pitchFamily="34" charset="0"/>
                <a:cs typeface="Calibri" pitchFamily="34" charset="0"/>
              </a:rPr>
              <a:t>  5 Intensity Monitors</a:t>
            </a:r>
            <a:endParaRPr lang="en-GB" altLang="en-US" sz="1800" dirty="0">
              <a:solidFill>
                <a:srgbClr val="000000"/>
              </a:solidFill>
              <a:latin typeface="Calibri" pitchFamily="34" charset="0"/>
              <a:cs typeface="Calibri" pitchFamily="34" charset="0"/>
            </a:endParaRPr>
          </a:p>
          <a:p>
            <a:pPr eaLnBrk="1" hangingPunct="1">
              <a:spcBef>
                <a:spcPct val="0"/>
              </a:spcBef>
              <a:buFontTx/>
              <a:buNone/>
            </a:pPr>
            <a:r>
              <a:rPr lang="en-GB" altLang="en-US" sz="1800" dirty="0">
                <a:solidFill>
                  <a:srgbClr val="00B050"/>
                </a:solidFill>
                <a:latin typeface="Calibri" pitchFamily="34" charset="0"/>
                <a:cs typeface="Calibri" pitchFamily="34" charset="0"/>
              </a:rPr>
              <a:t>  6 ‘Split Plate’ Position Monitors</a:t>
            </a:r>
          </a:p>
          <a:p>
            <a:pPr eaLnBrk="1" hangingPunct="1">
              <a:spcBef>
                <a:spcPct val="0"/>
              </a:spcBef>
              <a:buFontTx/>
              <a:buNone/>
            </a:pPr>
            <a:r>
              <a:rPr lang="en-GB" altLang="en-US" sz="1800" dirty="0">
                <a:solidFill>
                  <a:srgbClr val="C00000"/>
                </a:solidFill>
                <a:latin typeface="Calibri" pitchFamily="34" charset="0"/>
                <a:cs typeface="Calibri" pitchFamily="34" charset="0"/>
              </a:rPr>
              <a:t>(1 Halo Monitor)</a:t>
            </a:r>
            <a:endParaRPr lang="en-GB" altLang="en-US" sz="1800" dirty="0">
              <a:solidFill>
                <a:srgbClr val="000000"/>
              </a:solidFill>
              <a:latin typeface="Calibri" pitchFamily="34" charset="0"/>
              <a:cs typeface="Calibri" pitchFamily="34" charset="0"/>
            </a:endParaRPr>
          </a:p>
        </p:txBody>
      </p:sp>
      <p:sp>
        <p:nvSpPr>
          <p:cNvPr id="12" name="TextBox 1"/>
          <p:cNvSpPr txBox="1">
            <a:spLocks noChangeArrowheads="1"/>
          </p:cNvSpPr>
          <p:nvPr/>
        </p:nvSpPr>
        <p:spPr bwMode="auto">
          <a:xfrm>
            <a:off x="539750" y="119063"/>
            <a:ext cx="83280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An Introduction to ISIS Diagnostics</a:t>
            </a:r>
          </a:p>
          <a:p>
            <a:pPr eaLnBrk="1" hangingPunct="1">
              <a:spcBef>
                <a:spcPct val="0"/>
              </a:spcBef>
              <a:buFontTx/>
              <a:buNone/>
              <a:defRPr/>
            </a:pPr>
            <a:r>
              <a:rPr lang="en-GB" altLang="en-US" sz="2800" b="1" dirty="0">
                <a:latin typeface="Calibri" panose="020F0502020204030204" pitchFamily="34" charset="0"/>
                <a:cs typeface="Calibri" panose="020F0502020204030204" pitchFamily="34" charset="0"/>
              </a:rPr>
              <a:t>Distribution of </a:t>
            </a:r>
            <a:r>
              <a:rPr lang="en-GB" altLang="en-US" sz="2800" b="1" dirty="0" smtClean="0">
                <a:latin typeface="Calibri" panose="020F0502020204030204" pitchFamily="34" charset="0"/>
                <a:cs typeface="Calibri" panose="020F0502020204030204" pitchFamily="34" charset="0"/>
              </a:rPr>
              <a:t>the Main Diagnostics</a:t>
            </a:r>
            <a:endParaRPr lang="en-GB" altLang="en-US" sz="2800" b="1" dirty="0">
              <a:latin typeface="Calibri" panose="020F0502020204030204" pitchFamily="34" charset="0"/>
              <a:cs typeface="Calibri" panose="020F0502020204030204" pitchFamily="34" charset="0"/>
            </a:endParaRPr>
          </a:p>
        </p:txBody>
      </p:sp>
      <p:sp>
        <p:nvSpPr>
          <p:cNvPr id="2" name="Rectangle 1"/>
          <p:cNvSpPr/>
          <p:nvPr/>
        </p:nvSpPr>
        <p:spPr>
          <a:xfrm rot="900000">
            <a:off x="2834010" y="1377431"/>
            <a:ext cx="1746238" cy="273860"/>
          </a:xfrm>
          <a:prstGeom prst="rect">
            <a:avLst/>
          </a:prstGeom>
          <a:noFill/>
          <a:ln>
            <a:solidFill>
              <a:srgbClr val="EF6B6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Oval 2"/>
          <p:cNvSpPr/>
          <p:nvPr/>
        </p:nvSpPr>
        <p:spPr>
          <a:xfrm>
            <a:off x="3652203" y="1641266"/>
            <a:ext cx="1445577" cy="1474470"/>
          </a:xfrm>
          <a:prstGeom prst="ellipse">
            <a:avLst/>
          </a:prstGeom>
          <a:noFill/>
          <a:ln>
            <a:solidFill>
              <a:srgbClr val="EF6B6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Rectangle 10"/>
          <p:cNvSpPr/>
          <p:nvPr/>
        </p:nvSpPr>
        <p:spPr>
          <a:xfrm>
            <a:off x="977674" y="2729630"/>
            <a:ext cx="3257995" cy="450443"/>
          </a:xfrm>
          <a:custGeom>
            <a:avLst/>
            <a:gdLst>
              <a:gd name="connsiteX0" fmla="*/ 0 w 3368485"/>
              <a:gd name="connsiteY0" fmla="*/ 0 h 304230"/>
              <a:gd name="connsiteX1" fmla="*/ 3368485 w 3368485"/>
              <a:gd name="connsiteY1" fmla="*/ 0 h 304230"/>
              <a:gd name="connsiteX2" fmla="*/ 3368485 w 3368485"/>
              <a:gd name="connsiteY2" fmla="*/ 304230 h 304230"/>
              <a:gd name="connsiteX3" fmla="*/ 0 w 3368485"/>
              <a:gd name="connsiteY3" fmla="*/ 304230 h 304230"/>
              <a:gd name="connsiteX4" fmla="*/ 0 w 3368485"/>
              <a:gd name="connsiteY4" fmla="*/ 0 h 304230"/>
              <a:gd name="connsiteX0" fmla="*/ 0 w 3368485"/>
              <a:gd name="connsiteY0" fmla="*/ 1433 h 305663"/>
              <a:gd name="connsiteX1" fmla="*/ 1443790 w 3368485"/>
              <a:gd name="connsiteY1" fmla="*/ 0 h 305663"/>
              <a:gd name="connsiteX2" fmla="*/ 3368485 w 3368485"/>
              <a:gd name="connsiteY2" fmla="*/ 1433 h 305663"/>
              <a:gd name="connsiteX3" fmla="*/ 3368485 w 3368485"/>
              <a:gd name="connsiteY3" fmla="*/ 305663 h 305663"/>
              <a:gd name="connsiteX4" fmla="*/ 0 w 3368485"/>
              <a:gd name="connsiteY4" fmla="*/ 305663 h 305663"/>
              <a:gd name="connsiteX5" fmla="*/ 0 w 3368485"/>
              <a:gd name="connsiteY5" fmla="*/ 1433 h 305663"/>
              <a:gd name="connsiteX0" fmla="*/ 0 w 3368485"/>
              <a:gd name="connsiteY0" fmla="*/ 1433 h 305663"/>
              <a:gd name="connsiteX1" fmla="*/ 1443790 w 3368485"/>
              <a:gd name="connsiteY1" fmla="*/ 0 h 305663"/>
              <a:gd name="connsiteX2" fmla="*/ 3368485 w 3368485"/>
              <a:gd name="connsiteY2" fmla="*/ 1433 h 305663"/>
              <a:gd name="connsiteX3" fmla="*/ 3368485 w 3368485"/>
              <a:gd name="connsiteY3" fmla="*/ 305663 h 305663"/>
              <a:gd name="connsiteX4" fmla="*/ 1434696 w 3368485"/>
              <a:gd name="connsiteY4" fmla="*/ 304879 h 305663"/>
              <a:gd name="connsiteX5" fmla="*/ 0 w 3368485"/>
              <a:gd name="connsiteY5" fmla="*/ 305663 h 305663"/>
              <a:gd name="connsiteX6" fmla="*/ 0 w 3368485"/>
              <a:gd name="connsiteY6" fmla="*/ 1433 h 305663"/>
              <a:gd name="connsiteX0" fmla="*/ 0 w 3368485"/>
              <a:gd name="connsiteY0" fmla="*/ 1433 h 496163"/>
              <a:gd name="connsiteX1" fmla="*/ 1443790 w 3368485"/>
              <a:gd name="connsiteY1" fmla="*/ 0 h 496163"/>
              <a:gd name="connsiteX2" fmla="*/ 3368485 w 3368485"/>
              <a:gd name="connsiteY2" fmla="*/ 1433 h 496163"/>
              <a:gd name="connsiteX3" fmla="*/ 3368485 w 3368485"/>
              <a:gd name="connsiteY3" fmla="*/ 305663 h 496163"/>
              <a:gd name="connsiteX4" fmla="*/ 1434696 w 3368485"/>
              <a:gd name="connsiteY4" fmla="*/ 304879 h 496163"/>
              <a:gd name="connsiteX5" fmla="*/ 34290 w 3368485"/>
              <a:gd name="connsiteY5" fmla="*/ 496163 h 496163"/>
              <a:gd name="connsiteX6" fmla="*/ 0 w 3368485"/>
              <a:gd name="connsiteY6" fmla="*/ 1433 h 496163"/>
              <a:gd name="connsiteX0" fmla="*/ 0 w 3383725"/>
              <a:gd name="connsiteY0" fmla="*/ 123353 h 496163"/>
              <a:gd name="connsiteX1" fmla="*/ 1459030 w 3383725"/>
              <a:gd name="connsiteY1" fmla="*/ 0 h 496163"/>
              <a:gd name="connsiteX2" fmla="*/ 3383725 w 3383725"/>
              <a:gd name="connsiteY2" fmla="*/ 1433 h 496163"/>
              <a:gd name="connsiteX3" fmla="*/ 3383725 w 3383725"/>
              <a:gd name="connsiteY3" fmla="*/ 305663 h 496163"/>
              <a:gd name="connsiteX4" fmla="*/ 1449936 w 3383725"/>
              <a:gd name="connsiteY4" fmla="*/ 304879 h 496163"/>
              <a:gd name="connsiteX5" fmla="*/ 49530 w 3383725"/>
              <a:gd name="connsiteY5" fmla="*/ 496163 h 496163"/>
              <a:gd name="connsiteX6" fmla="*/ 0 w 3383725"/>
              <a:gd name="connsiteY6" fmla="*/ 123353 h 496163"/>
              <a:gd name="connsiteX0" fmla="*/ 0 w 3357055"/>
              <a:gd name="connsiteY0" fmla="*/ 138593 h 496163"/>
              <a:gd name="connsiteX1" fmla="*/ 1432360 w 3357055"/>
              <a:gd name="connsiteY1" fmla="*/ 0 h 496163"/>
              <a:gd name="connsiteX2" fmla="*/ 3357055 w 3357055"/>
              <a:gd name="connsiteY2" fmla="*/ 1433 h 496163"/>
              <a:gd name="connsiteX3" fmla="*/ 3357055 w 3357055"/>
              <a:gd name="connsiteY3" fmla="*/ 305663 h 496163"/>
              <a:gd name="connsiteX4" fmla="*/ 1423266 w 3357055"/>
              <a:gd name="connsiteY4" fmla="*/ 304879 h 496163"/>
              <a:gd name="connsiteX5" fmla="*/ 22860 w 3357055"/>
              <a:gd name="connsiteY5" fmla="*/ 496163 h 496163"/>
              <a:gd name="connsiteX6" fmla="*/ 0 w 3357055"/>
              <a:gd name="connsiteY6" fmla="*/ 138593 h 496163"/>
              <a:gd name="connsiteX0" fmla="*/ 0 w 3357055"/>
              <a:gd name="connsiteY0" fmla="*/ 138593 h 450443"/>
              <a:gd name="connsiteX1" fmla="*/ 1432360 w 3357055"/>
              <a:gd name="connsiteY1" fmla="*/ 0 h 450443"/>
              <a:gd name="connsiteX2" fmla="*/ 3357055 w 3357055"/>
              <a:gd name="connsiteY2" fmla="*/ 1433 h 450443"/>
              <a:gd name="connsiteX3" fmla="*/ 3357055 w 3357055"/>
              <a:gd name="connsiteY3" fmla="*/ 305663 h 450443"/>
              <a:gd name="connsiteX4" fmla="*/ 1423266 w 3357055"/>
              <a:gd name="connsiteY4" fmla="*/ 304879 h 450443"/>
              <a:gd name="connsiteX5" fmla="*/ 129540 w 3357055"/>
              <a:gd name="connsiteY5" fmla="*/ 450443 h 450443"/>
              <a:gd name="connsiteX6" fmla="*/ 0 w 3357055"/>
              <a:gd name="connsiteY6" fmla="*/ 138593 h 450443"/>
              <a:gd name="connsiteX0" fmla="*/ 0 w 3284665"/>
              <a:gd name="connsiteY0" fmla="*/ 142403 h 450443"/>
              <a:gd name="connsiteX1" fmla="*/ 1359970 w 3284665"/>
              <a:gd name="connsiteY1" fmla="*/ 0 h 450443"/>
              <a:gd name="connsiteX2" fmla="*/ 3284665 w 3284665"/>
              <a:gd name="connsiteY2" fmla="*/ 1433 h 450443"/>
              <a:gd name="connsiteX3" fmla="*/ 3284665 w 3284665"/>
              <a:gd name="connsiteY3" fmla="*/ 305663 h 450443"/>
              <a:gd name="connsiteX4" fmla="*/ 1350876 w 3284665"/>
              <a:gd name="connsiteY4" fmla="*/ 304879 h 450443"/>
              <a:gd name="connsiteX5" fmla="*/ 57150 w 3284665"/>
              <a:gd name="connsiteY5" fmla="*/ 450443 h 450443"/>
              <a:gd name="connsiteX6" fmla="*/ 0 w 3284665"/>
              <a:gd name="connsiteY6" fmla="*/ 142403 h 450443"/>
              <a:gd name="connsiteX0" fmla="*/ 0 w 3257995"/>
              <a:gd name="connsiteY0" fmla="*/ 134783 h 450443"/>
              <a:gd name="connsiteX1" fmla="*/ 1333300 w 3257995"/>
              <a:gd name="connsiteY1" fmla="*/ 0 h 450443"/>
              <a:gd name="connsiteX2" fmla="*/ 3257995 w 3257995"/>
              <a:gd name="connsiteY2" fmla="*/ 1433 h 450443"/>
              <a:gd name="connsiteX3" fmla="*/ 3257995 w 3257995"/>
              <a:gd name="connsiteY3" fmla="*/ 305663 h 450443"/>
              <a:gd name="connsiteX4" fmla="*/ 1324206 w 3257995"/>
              <a:gd name="connsiteY4" fmla="*/ 304879 h 450443"/>
              <a:gd name="connsiteX5" fmla="*/ 30480 w 3257995"/>
              <a:gd name="connsiteY5" fmla="*/ 450443 h 450443"/>
              <a:gd name="connsiteX6" fmla="*/ 0 w 3257995"/>
              <a:gd name="connsiteY6" fmla="*/ 134783 h 4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7995" h="450443">
                <a:moveTo>
                  <a:pt x="0" y="134783"/>
                </a:moveTo>
                <a:lnTo>
                  <a:pt x="1333300" y="0"/>
                </a:lnTo>
                <a:lnTo>
                  <a:pt x="3257995" y="1433"/>
                </a:lnTo>
                <a:lnTo>
                  <a:pt x="3257995" y="305663"/>
                </a:lnTo>
                <a:lnTo>
                  <a:pt x="1324206" y="304879"/>
                </a:lnTo>
                <a:lnTo>
                  <a:pt x="30480" y="450443"/>
                </a:lnTo>
                <a:lnTo>
                  <a:pt x="0" y="134783"/>
                </a:lnTo>
                <a:close/>
              </a:path>
            </a:pathLst>
          </a:custGeom>
          <a:noFill/>
          <a:ln>
            <a:solidFill>
              <a:srgbClr val="EF6B6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 name="Rectangle 3"/>
          <p:cNvSpPr/>
          <p:nvPr/>
        </p:nvSpPr>
        <p:spPr>
          <a:xfrm>
            <a:off x="2956560" y="3048000"/>
            <a:ext cx="1662462" cy="3316224"/>
          </a:xfrm>
          <a:custGeom>
            <a:avLst/>
            <a:gdLst>
              <a:gd name="connsiteX0" fmla="*/ 0 w 426025"/>
              <a:gd name="connsiteY0" fmla="*/ 0 h 1165860"/>
              <a:gd name="connsiteX1" fmla="*/ 426025 w 426025"/>
              <a:gd name="connsiteY1" fmla="*/ 0 h 1165860"/>
              <a:gd name="connsiteX2" fmla="*/ 426025 w 426025"/>
              <a:gd name="connsiteY2" fmla="*/ 1165860 h 1165860"/>
              <a:gd name="connsiteX3" fmla="*/ 0 w 426025"/>
              <a:gd name="connsiteY3" fmla="*/ 1165860 h 1165860"/>
              <a:gd name="connsiteX4" fmla="*/ 0 w 426025"/>
              <a:gd name="connsiteY4" fmla="*/ 0 h 1165860"/>
              <a:gd name="connsiteX0" fmla="*/ 0 w 426025"/>
              <a:gd name="connsiteY0" fmla="*/ 0 h 1165860"/>
              <a:gd name="connsiteX1" fmla="*/ 426025 w 426025"/>
              <a:gd name="connsiteY1" fmla="*/ 0 h 1165860"/>
              <a:gd name="connsiteX2" fmla="*/ 426025 w 426025"/>
              <a:gd name="connsiteY2" fmla="*/ 1165860 h 1165860"/>
              <a:gd name="connsiteX3" fmla="*/ 68107 w 426025"/>
              <a:gd name="connsiteY3" fmla="*/ 1158240 h 1165860"/>
              <a:gd name="connsiteX4" fmla="*/ 0 w 426025"/>
              <a:gd name="connsiteY4" fmla="*/ 1165860 h 1165860"/>
              <a:gd name="connsiteX5" fmla="*/ 0 w 426025"/>
              <a:gd name="connsiteY5" fmla="*/ 0 h 1165860"/>
              <a:gd name="connsiteX0" fmla="*/ 907253 w 1333278"/>
              <a:gd name="connsiteY0" fmla="*/ 0 h 2584704"/>
              <a:gd name="connsiteX1" fmla="*/ 1333278 w 1333278"/>
              <a:gd name="connsiteY1" fmla="*/ 0 h 2584704"/>
              <a:gd name="connsiteX2" fmla="*/ 1333278 w 1333278"/>
              <a:gd name="connsiteY2" fmla="*/ 1165860 h 2584704"/>
              <a:gd name="connsiteX3" fmla="*/ 0 w 1333278"/>
              <a:gd name="connsiteY3" fmla="*/ 2584704 h 2584704"/>
              <a:gd name="connsiteX4" fmla="*/ 907253 w 1333278"/>
              <a:gd name="connsiteY4" fmla="*/ 1165860 h 2584704"/>
              <a:gd name="connsiteX5" fmla="*/ 907253 w 1333278"/>
              <a:gd name="connsiteY5" fmla="*/ 0 h 2584704"/>
              <a:gd name="connsiteX0" fmla="*/ 907253 w 1333278"/>
              <a:gd name="connsiteY0" fmla="*/ 0 h 2584704"/>
              <a:gd name="connsiteX1" fmla="*/ 1333278 w 1333278"/>
              <a:gd name="connsiteY1" fmla="*/ 0 h 2584704"/>
              <a:gd name="connsiteX2" fmla="*/ 1333278 w 1333278"/>
              <a:gd name="connsiteY2" fmla="*/ 1165860 h 2584704"/>
              <a:gd name="connsiteX3" fmla="*/ 493776 w 1333278"/>
              <a:gd name="connsiteY3" fmla="*/ 2054352 h 2584704"/>
              <a:gd name="connsiteX4" fmla="*/ 0 w 1333278"/>
              <a:gd name="connsiteY4" fmla="*/ 2584704 h 2584704"/>
              <a:gd name="connsiteX5" fmla="*/ 907253 w 1333278"/>
              <a:gd name="connsiteY5" fmla="*/ 1165860 h 2584704"/>
              <a:gd name="connsiteX6" fmla="*/ 907253 w 1333278"/>
              <a:gd name="connsiteY6" fmla="*/ 0 h 2584704"/>
              <a:gd name="connsiteX0" fmla="*/ 907253 w 1333278"/>
              <a:gd name="connsiteY0" fmla="*/ 0 h 2663952"/>
              <a:gd name="connsiteX1" fmla="*/ 1333278 w 1333278"/>
              <a:gd name="connsiteY1" fmla="*/ 0 h 2663952"/>
              <a:gd name="connsiteX2" fmla="*/ 1333278 w 1333278"/>
              <a:gd name="connsiteY2" fmla="*/ 1165860 h 2663952"/>
              <a:gd name="connsiteX3" fmla="*/ 347472 w 1333278"/>
              <a:gd name="connsiteY3" fmla="*/ 2663952 h 2663952"/>
              <a:gd name="connsiteX4" fmla="*/ 0 w 1333278"/>
              <a:gd name="connsiteY4" fmla="*/ 2584704 h 2663952"/>
              <a:gd name="connsiteX5" fmla="*/ 907253 w 1333278"/>
              <a:gd name="connsiteY5" fmla="*/ 1165860 h 2663952"/>
              <a:gd name="connsiteX6" fmla="*/ 907253 w 1333278"/>
              <a:gd name="connsiteY6" fmla="*/ 0 h 2663952"/>
              <a:gd name="connsiteX0" fmla="*/ 870677 w 1296702"/>
              <a:gd name="connsiteY0" fmla="*/ 0 h 2663952"/>
              <a:gd name="connsiteX1" fmla="*/ 1296702 w 1296702"/>
              <a:gd name="connsiteY1" fmla="*/ 0 h 2663952"/>
              <a:gd name="connsiteX2" fmla="*/ 1296702 w 1296702"/>
              <a:gd name="connsiteY2" fmla="*/ 1165860 h 2663952"/>
              <a:gd name="connsiteX3" fmla="*/ 310896 w 1296702"/>
              <a:gd name="connsiteY3" fmla="*/ 2663952 h 2663952"/>
              <a:gd name="connsiteX4" fmla="*/ 0 w 1296702"/>
              <a:gd name="connsiteY4" fmla="*/ 2542032 h 2663952"/>
              <a:gd name="connsiteX5" fmla="*/ 870677 w 1296702"/>
              <a:gd name="connsiteY5" fmla="*/ 1165860 h 2663952"/>
              <a:gd name="connsiteX6" fmla="*/ 870677 w 1296702"/>
              <a:gd name="connsiteY6" fmla="*/ 0 h 2663952"/>
              <a:gd name="connsiteX0" fmla="*/ 864581 w 1290606"/>
              <a:gd name="connsiteY0" fmla="*/ 0 h 2663952"/>
              <a:gd name="connsiteX1" fmla="*/ 1290606 w 1290606"/>
              <a:gd name="connsiteY1" fmla="*/ 0 h 2663952"/>
              <a:gd name="connsiteX2" fmla="*/ 1290606 w 1290606"/>
              <a:gd name="connsiteY2" fmla="*/ 1165860 h 2663952"/>
              <a:gd name="connsiteX3" fmla="*/ 304800 w 1290606"/>
              <a:gd name="connsiteY3" fmla="*/ 2663952 h 2663952"/>
              <a:gd name="connsiteX4" fmla="*/ 0 w 1290606"/>
              <a:gd name="connsiteY4" fmla="*/ 2493264 h 2663952"/>
              <a:gd name="connsiteX5" fmla="*/ 864581 w 1290606"/>
              <a:gd name="connsiteY5" fmla="*/ 1165860 h 2663952"/>
              <a:gd name="connsiteX6" fmla="*/ 864581 w 1290606"/>
              <a:gd name="connsiteY6" fmla="*/ 0 h 2663952"/>
              <a:gd name="connsiteX0" fmla="*/ 864581 w 1290606"/>
              <a:gd name="connsiteY0" fmla="*/ 0 h 3285744"/>
              <a:gd name="connsiteX1" fmla="*/ 1290606 w 1290606"/>
              <a:gd name="connsiteY1" fmla="*/ 0 h 3285744"/>
              <a:gd name="connsiteX2" fmla="*/ 1290606 w 1290606"/>
              <a:gd name="connsiteY2" fmla="*/ 1165860 h 3285744"/>
              <a:gd name="connsiteX3" fmla="*/ 0 w 1290606"/>
              <a:gd name="connsiteY3" fmla="*/ 3285744 h 3285744"/>
              <a:gd name="connsiteX4" fmla="*/ 0 w 1290606"/>
              <a:gd name="connsiteY4" fmla="*/ 2493264 h 3285744"/>
              <a:gd name="connsiteX5" fmla="*/ 864581 w 1290606"/>
              <a:gd name="connsiteY5" fmla="*/ 1165860 h 3285744"/>
              <a:gd name="connsiteX6" fmla="*/ 864581 w 1290606"/>
              <a:gd name="connsiteY6" fmla="*/ 0 h 3285744"/>
              <a:gd name="connsiteX0" fmla="*/ 1199861 w 1625886"/>
              <a:gd name="connsiteY0" fmla="*/ 0 h 3285744"/>
              <a:gd name="connsiteX1" fmla="*/ 1625886 w 1625886"/>
              <a:gd name="connsiteY1" fmla="*/ 0 h 3285744"/>
              <a:gd name="connsiteX2" fmla="*/ 1625886 w 1625886"/>
              <a:gd name="connsiteY2" fmla="*/ 1165860 h 3285744"/>
              <a:gd name="connsiteX3" fmla="*/ 335280 w 1625886"/>
              <a:gd name="connsiteY3" fmla="*/ 3285744 h 3285744"/>
              <a:gd name="connsiteX4" fmla="*/ 0 w 1625886"/>
              <a:gd name="connsiteY4" fmla="*/ 3121152 h 3285744"/>
              <a:gd name="connsiteX5" fmla="*/ 1199861 w 1625886"/>
              <a:gd name="connsiteY5" fmla="*/ 1165860 h 3285744"/>
              <a:gd name="connsiteX6" fmla="*/ 1199861 w 1625886"/>
              <a:gd name="connsiteY6" fmla="*/ 0 h 3285744"/>
              <a:gd name="connsiteX0" fmla="*/ 1199861 w 1625886"/>
              <a:gd name="connsiteY0" fmla="*/ 0 h 3285744"/>
              <a:gd name="connsiteX1" fmla="*/ 1625886 w 1625886"/>
              <a:gd name="connsiteY1" fmla="*/ 0 h 3285744"/>
              <a:gd name="connsiteX2" fmla="*/ 1625886 w 1625886"/>
              <a:gd name="connsiteY2" fmla="*/ 1165860 h 3285744"/>
              <a:gd name="connsiteX3" fmla="*/ 335280 w 1625886"/>
              <a:gd name="connsiteY3" fmla="*/ 3285744 h 3285744"/>
              <a:gd name="connsiteX4" fmla="*/ 0 w 1625886"/>
              <a:gd name="connsiteY4" fmla="*/ 3121152 h 3285744"/>
              <a:gd name="connsiteX5" fmla="*/ 1205957 w 1625886"/>
              <a:gd name="connsiteY5" fmla="*/ 1056132 h 3285744"/>
              <a:gd name="connsiteX6" fmla="*/ 1199861 w 1625886"/>
              <a:gd name="connsiteY6" fmla="*/ 0 h 3285744"/>
              <a:gd name="connsiteX0" fmla="*/ 1205957 w 1631982"/>
              <a:gd name="connsiteY0" fmla="*/ 0 h 3285744"/>
              <a:gd name="connsiteX1" fmla="*/ 1631982 w 1631982"/>
              <a:gd name="connsiteY1" fmla="*/ 0 h 3285744"/>
              <a:gd name="connsiteX2" fmla="*/ 1631982 w 1631982"/>
              <a:gd name="connsiteY2" fmla="*/ 1165860 h 3285744"/>
              <a:gd name="connsiteX3" fmla="*/ 341376 w 1631982"/>
              <a:gd name="connsiteY3" fmla="*/ 3285744 h 3285744"/>
              <a:gd name="connsiteX4" fmla="*/ 0 w 1631982"/>
              <a:gd name="connsiteY4" fmla="*/ 3115056 h 3285744"/>
              <a:gd name="connsiteX5" fmla="*/ 1212053 w 1631982"/>
              <a:gd name="connsiteY5" fmla="*/ 1056132 h 3285744"/>
              <a:gd name="connsiteX6" fmla="*/ 1205957 w 1631982"/>
              <a:gd name="connsiteY6" fmla="*/ 0 h 3285744"/>
              <a:gd name="connsiteX0" fmla="*/ 1205957 w 1631982"/>
              <a:gd name="connsiteY0" fmla="*/ 0 h 3297936"/>
              <a:gd name="connsiteX1" fmla="*/ 1631982 w 1631982"/>
              <a:gd name="connsiteY1" fmla="*/ 0 h 3297936"/>
              <a:gd name="connsiteX2" fmla="*/ 1631982 w 1631982"/>
              <a:gd name="connsiteY2" fmla="*/ 1165860 h 3297936"/>
              <a:gd name="connsiteX3" fmla="*/ 298704 w 1631982"/>
              <a:gd name="connsiteY3" fmla="*/ 3297936 h 3297936"/>
              <a:gd name="connsiteX4" fmla="*/ 0 w 1631982"/>
              <a:gd name="connsiteY4" fmla="*/ 3115056 h 3297936"/>
              <a:gd name="connsiteX5" fmla="*/ 1212053 w 1631982"/>
              <a:gd name="connsiteY5" fmla="*/ 1056132 h 3297936"/>
              <a:gd name="connsiteX6" fmla="*/ 1205957 w 1631982"/>
              <a:gd name="connsiteY6" fmla="*/ 0 h 3297936"/>
              <a:gd name="connsiteX0" fmla="*/ 1205957 w 1631982"/>
              <a:gd name="connsiteY0" fmla="*/ 0 h 3316224"/>
              <a:gd name="connsiteX1" fmla="*/ 1631982 w 1631982"/>
              <a:gd name="connsiteY1" fmla="*/ 0 h 3316224"/>
              <a:gd name="connsiteX2" fmla="*/ 1631982 w 1631982"/>
              <a:gd name="connsiteY2" fmla="*/ 1165860 h 3316224"/>
              <a:gd name="connsiteX3" fmla="*/ 323088 w 1631982"/>
              <a:gd name="connsiteY3" fmla="*/ 3316224 h 3316224"/>
              <a:gd name="connsiteX4" fmla="*/ 0 w 1631982"/>
              <a:gd name="connsiteY4" fmla="*/ 3115056 h 3316224"/>
              <a:gd name="connsiteX5" fmla="*/ 1212053 w 1631982"/>
              <a:gd name="connsiteY5" fmla="*/ 1056132 h 3316224"/>
              <a:gd name="connsiteX6" fmla="*/ 1205957 w 1631982"/>
              <a:gd name="connsiteY6" fmla="*/ 0 h 3316224"/>
              <a:gd name="connsiteX0" fmla="*/ 1236437 w 1662462"/>
              <a:gd name="connsiteY0" fmla="*/ 0 h 3316224"/>
              <a:gd name="connsiteX1" fmla="*/ 1662462 w 1662462"/>
              <a:gd name="connsiteY1" fmla="*/ 0 h 3316224"/>
              <a:gd name="connsiteX2" fmla="*/ 1662462 w 1662462"/>
              <a:gd name="connsiteY2" fmla="*/ 1165860 h 3316224"/>
              <a:gd name="connsiteX3" fmla="*/ 353568 w 1662462"/>
              <a:gd name="connsiteY3" fmla="*/ 3316224 h 3316224"/>
              <a:gd name="connsiteX4" fmla="*/ 0 w 1662462"/>
              <a:gd name="connsiteY4" fmla="*/ 3121152 h 3316224"/>
              <a:gd name="connsiteX5" fmla="*/ 1242533 w 1662462"/>
              <a:gd name="connsiteY5" fmla="*/ 1056132 h 3316224"/>
              <a:gd name="connsiteX6" fmla="*/ 1236437 w 1662462"/>
              <a:gd name="connsiteY6" fmla="*/ 0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462" h="3316224">
                <a:moveTo>
                  <a:pt x="1236437" y="0"/>
                </a:moveTo>
                <a:lnTo>
                  <a:pt x="1662462" y="0"/>
                </a:lnTo>
                <a:lnTo>
                  <a:pt x="1662462" y="1165860"/>
                </a:lnTo>
                <a:lnTo>
                  <a:pt x="353568" y="3316224"/>
                </a:lnTo>
                <a:lnTo>
                  <a:pt x="0" y="3121152"/>
                </a:lnTo>
                <a:lnTo>
                  <a:pt x="1242533" y="1056132"/>
                </a:lnTo>
                <a:lnTo>
                  <a:pt x="1236437" y="0"/>
                </a:lnTo>
                <a:close/>
              </a:path>
            </a:pathLst>
          </a:custGeom>
          <a:noFill/>
          <a:ln>
            <a:solidFill>
              <a:srgbClr val="EF6B6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3"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pic>
        <p:nvPicPr>
          <p:cNvPr id="1026" name="Picture 2" descr="DSCN0221_cro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017" b="180"/>
          <a:stretch/>
        </p:blipFill>
        <p:spPr bwMode="auto">
          <a:xfrm>
            <a:off x="273050" y="1307669"/>
            <a:ext cx="2333622" cy="1203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8142" y="4738624"/>
            <a:ext cx="1219200" cy="1625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6670" t="3599" r="28650" b="36822"/>
          <a:stretch/>
        </p:blipFill>
        <p:spPr>
          <a:xfrm>
            <a:off x="7229117" y="3903825"/>
            <a:ext cx="1393126" cy="1393126"/>
          </a:xfrm>
          <a:prstGeom prst="rect">
            <a:avLst/>
          </a:prstGeom>
          <a:ln>
            <a:noFill/>
          </a:ln>
          <a:effectLst>
            <a:outerShdw blurRad="292100" dist="139700" dir="2700000" algn="tl" rotWithShape="0">
              <a:srgbClr val="333333">
                <a:alpha val="65000"/>
              </a:srgbClr>
            </a:outerShdw>
          </a:effectLst>
        </p:spPr>
      </p:pic>
      <p:pic>
        <p:nvPicPr>
          <p:cNvPr id="19" name="Picture 17"/>
          <p:cNvPicPr>
            <a:picLocks noChangeAspect="1" noChangeArrowheads="1"/>
          </p:cNvPicPr>
          <p:nvPr/>
        </p:nvPicPr>
        <p:blipFill>
          <a:blip r:embed="rId8">
            <a:extLst>
              <a:ext uri="{28A0092B-C50C-407E-A947-70E740481C1C}">
                <a14:useLocalDpi xmlns:a14="http://schemas.microsoft.com/office/drawing/2010/main" val="0"/>
              </a:ext>
            </a:extLst>
          </a:blip>
          <a:srcRect l="57593" b="3430"/>
          <a:stretch>
            <a:fillRect/>
          </a:stretch>
        </p:blipFill>
        <p:spPr bwMode="auto">
          <a:xfrm>
            <a:off x="179388" y="3327400"/>
            <a:ext cx="1365873" cy="1663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2000" contrast="-10000"/>
                    </a14:imgEffect>
                  </a14:imgLayer>
                </a14:imgProps>
              </a:ext>
              <a:ext uri="{28A0092B-C50C-407E-A947-70E740481C1C}">
                <a14:useLocalDpi xmlns:a14="http://schemas.microsoft.com/office/drawing/2010/main" val="0"/>
              </a:ext>
            </a:extLst>
          </a:blip>
          <a:stretch>
            <a:fillRect/>
          </a:stretch>
        </p:blipFill>
        <p:spPr>
          <a:xfrm>
            <a:off x="5211371" y="1046048"/>
            <a:ext cx="1890692" cy="1418019"/>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11">
            <a:extLst>
              <a:ext uri="{28A0092B-C50C-407E-A947-70E740481C1C}">
                <a14:useLocalDpi xmlns:a14="http://schemas.microsoft.com/office/drawing/2010/main" val="0"/>
              </a:ext>
            </a:extLst>
          </a:blip>
          <a:srcRect l="27997" t="7191" r="13345" b="4996"/>
          <a:stretch>
            <a:fillRect/>
          </a:stretch>
        </p:blipFill>
        <p:spPr bwMode="auto">
          <a:xfrm>
            <a:off x="7424032" y="1909365"/>
            <a:ext cx="1156758" cy="1298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5"/>
          <p:cNvPicPr>
            <a:picLocks noChangeAspect="1" noChangeArrowheads="1"/>
          </p:cNvPicPr>
          <p:nvPr/>
        </p:nvPicPr>
        <p:blipFill>
          <a:blip r:embed="rId12"/>
          <a:srcRect l="5635" t="17580" r="4254" b="11612"/>
          <a:stretch>
            <a:fillRect/>
          </a:stretch>
        </p:blipFill>
        <p:spPr bwMode="auto">
          <a:xfrm>
            <a:off x="1938353" y="3471714"/>
            <a:ext cx="1849438" cy="10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p:cNvPicPr>
            <a:picLocks noChangeAspect="1"/>
          </p:cNvPicPr>
          <p:nvPr/>
        </p:nvPicPr>
        <p:blipFill>
          <a:blip r:embed="rId13">
            <a:extLst>
              <a:ext uri="{BEBA8EAE-BF5A-486C-A8C5-ECC9F3942E4B}">
                <a14:imgProps xmlns:a14="http://schemas.microsoft.com/office/drawing/2010/main">
                  <a14:imgLayer r:embed="rId14">
                    <a14:imgEffect>
                      <a14:brightnessContrast bright="12000"/>
                    </a14:imgEffect>
                  </a14:imgLayer>
                </a14:imgProps>
              </a:ext>
            </a:extLst>
          </a:blip>
          <a:srcRect/>
          <a:stretch>
            <a:fillRect/>
          </a:stretch>
        </p:blipFill>
        <p:spPr bwMode="auto">
          <a:xfrm>
            <a:off x="4772205" y="4298156"/>
            <a:ext cx="1906016" cy="1281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37868" y="2729630"/>
            <a:ext cx="1681889" cy="126141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3896"/>
    </mc:Choice>
    <mc:Fallback>
      <p:transition spd="slow" advTm="2038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animBg="1"/>
      <p:bldP spid="29" grpId="0"/>
      <p:bldP spid="2" grpId="0" animBg="1"/>
      <p:bldP spid="3" grpId="0" animBg="1"/>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76538"/>
            <a:ext cx="7772400" cy="1470025"/>
          </a:xfrm>
        </p:spPr>
        <p:txBody>
          <a:bodyPr/>
          <a:lstStyle/>
          <a:p>
            <a:pPr>
              <a:defRPr/>
            </a:pPr>
            <a:r>
              <a:rPr lang="en-GB" dirty="0">
                <a:latin typeface="Calibri" panose="020F0502020204030204" pitchFamily="34" charset="0"/>
                <a:cs typeface="Calibri" panose="020F0502020204030204" pitchFamily="34" charset="0"/>
              </a:rPr>
              <a:t>Recent </a:t>
            </a:r>
            <a:r>
              <a:rPr lang="en-GB" dirty="0" smtClean="0">
                <a:latin typeface="Calibri" panose="020F0502020204030204" pitchFamily="34" charset="0"/>
                <a:cs typeface="Calibri" panose="020F0502020204030204" pitchFamily="34" charset="0"/>
              </a:rPr>
              <a:t>Developments </a:t>
            </a:r>
            <a:r>
              <a:rPr lang="en-GB" dirty="0">
                <a:latin typeface="Calibri" panose="020F0502020204030204" pitchFamily="34" charset="0"/>
                <a:cs typeface="Calibri" panose="020F0502020204030204" pitchFamily="34" charset="0"/>
              </a:rPr>
              <a:t>and </a:t>
            </a:r>
            <a:r>
              <a:rPr lang="en-GB" dirty="0" smtClean="0">
                <a:latin typeface="Calibri" panose="020F0502020204030204" pitchFamily="34" charset="0"/>
                <a:cs typeface="Calibri" panose="020F0502020204030204" pitchFamily="34" charset="0"/>
              </a:rPr>
              <a:t>Project’s Status</a:t>
            </a:r>
            <a:r>
              <a:rPr lang="en-GB" i="1" dirty="0">
                <a:solidFill>
                  <a:schemeClr val="bg2">
                    <a:lumMod val="60000"/>
                    <a:lumOff val="40000"/>
                  </a:schemeClr>
                </a:solidFill>
                <a:latin typeface="Calibri" panose="020F0502020204030204" pitchFamily="34" charset="0"/>
                <a:cs typeface="Calibri" panose="020F0502020204030204" pitchFamily="34" charset="0"/>
              </a:rPr>
              <a:t/>
            </a:r>
            <a:br>
              <a:rPr lang="en-GB" i="1" dirty="0">
                <a:solidFill>
                  <a:schemeClr val="bg2">
                    <a:lumMod val="60000"/>
                    <a:lumOff val="40000"/>
                  </a:schemeClr>
                </a:solidFill>
                <a:latin typeface="Calibri" panose="020F0502020204030204" pitchFamily="34" charset="0"/>
                <a:cs typeface="Calibri" panose="020F0502020204030204" pitchFamily="34" charset="0"/>
              </a:rPr>
            </a:br>
            <a:endParaRPr lang="en-GB" dirty="0"/>
          </a:p>
        </p:txBody>
      </p:sp>
      <p:sp>
        <p:nvSpPr>
          <p:cNvPr id="5"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1601"/>
    </mc:Choice>
    <mc:Fallback>
      <p:transition spd="slow" advTm="160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611188" y="981075"/>
            <a:ext cx="528478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dirty="0">
                <a:latin typeface="Calibri" pitchFamily="34" charset="0"/>
                <a:cs typeface="Calibri" pitchFamily="34" charset="0"/>
              </a:rPr>
              <a:t>Double </a:t>
            </a:r>
            <a:r>
              <a:rPr lang="en-GB" altLang="en-US" sz="1800" dirty="0" smtClean="0">
                <a:latin typeface="Calibri" pitchFamily="34" charset="0"/>
                <a:cs typeface="Calibri" pitchFamily="34" charset="0"/>
              </a:rPr>
              <a:t>plane (1 wire per plane) </a:t>
            </a:r>
            <a:r>
              <a:rPr lang="en-GB" altLang="en-US" sz="1800" dirty="0">
                <a:latin typeface="Calibri" pitchFamily="34" charset="0"/>
                <a:cs typeface="Calibri" pitchFamily="34" charset="0"/>
              </a:rPr>
              <a:t>- 90mm aperture</a:t>
            </a:r>
          </a:p>
          <a:p>
            <a:pPr eaLnBrk="1" hangingPunct="1">
              <a:lnSpc>
                <a:spcPct val="150000"/>
              </a:lnSpc>
              <a:spcBef>
                <a:spcPct val="0"/>
              </a:spcBef>
            </a:pPr>
            <a:r>
              <a:rPr lang="en-GB" altLang="en-US" sz="1800" dirty="0" smtClean="0">
                <a:latin typeface="Calibri" pitchFamily="34" charset="0"/>
                <a:cs typeface="Calibri" pitchFamily="34" charset="0"/>
              </a:rPr>
              <a:t>Wires material: silicon carbide</a:t>
            </a:r>
            <a:endParaRPr lang="en-GB" altLang="en-US" sz="1800" dirty="0">
              <a:latin typeface="Calibri" pitchFamily="34" charset="0"/>
              <a:cs typeface="Calibri" pitchFamily="34" charset="0"/>
            </a:endParaRPr>
          </a:p>
          <a:p>
            <a:pPr eaLnBrk="1" hangingPunct="1">
              <a:lnSpc>
                <a:spcPct val="150000"/>
              </a:lnSpc>
              <a:spcBef>
                <a:spcPct val="0"/>
              </a:spcBef>
            </a:pPr>
            <a:r>
              <a:rPr lang="en-GB" altLang="en-US" sz="1800" dirty="0">
                <a:latin typeface="Calibri" pitchFamily="34" charset="0"/>
                <a:cs typeface="Calibri" pitchFamily="34" charset="0"/>
              </a:rPr>
              <a:t>To be installed during January 2016 shutdown</a:t>
            </a:r>
          </a:p>
          <a:p>
            <a:pPr eaLnBrk="1" hangingPunct="1">
              <a:lnSpc>
                <a:spcPct val="150000"/>
              </a:lnSpc>
              <a:spcBef>
                <a:spcPct val="0"/>
              </a:spcBef>
            </a:pPr>
            <a:r>
              <a:rPr lang="en-GB" altLang="en-US" sz="1800" dirty="0" smtClean="0">
                <a:latin typeface="Calibri" pitchFamily="34" charset="0"/>
                <a:cs typeface="Calibri" pitchFamily="34" charset="0"/>
              </a:rPr>
              <a:t>If successful, the next version will include multiple wires on each plane.</a:t>
            </a:r>
            <a:endParaRPr lang="en-GB" altLang="en-US" sz="1800" dirty="0">
              <a:latin typeface="Calibri" pitchFamily="34" charset="0"/>
              <a:cs typeface="Calibri" pitchFamily="34" charset="0"/>
            </a:endParaRPr>
          </a:p>
        </p:txBody>
      </p:sp>
      <p:sp>
        <p:nvSpPr>
          <p:cNvPr id="21507" name="TextBox 1"/>
          <p:cNvSpPr txBox="1">
            <a:spLocks noChangeArrowheads="1"/>
          </p:cNvSpPr>
          <p:nvPr/>
        </p:nvSpPr>
        <p:spPr bwMode="auto">
          <a:xfrm>
            <a:off x="6210300" y="4902975"/>
            <a:ext cx="2469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Detail of the </a:t>
            </a:r>
            <a:r>
              <a:rPr lang="en-GB" altLang="en-US" sz="1200" i="1" dirty="0" smtClean="0">
                <a:latin typeface="Calibri" pitchFamily="34" charset="0"/>
                <a:cs typeface="Calibri" pitchFamily="34" charset="0"/>
              </a:rPr>
              <a:t>wires on the bracket </a:t>
            </a:r>
            <a:endParaRPr lang="en-GB" altLang="en-US" sz="1200" i="1" dirty="0">
              <a:latin typeface="Calibri" pitchFamily="34" charset="0"/>
              <a:cs typeface="Calibri" pitchFamily="34" charset="0"/>
            </a:endParaRPr>
          </a:p>
        </p:txBody>
      </p:sp>
      <p:sp>
        <p:nvSpPr>
          <p:cNvPr id="21508" name="TextBox 10"/>
          <p:cNvSpPr txBox="1">
            <a:spLocks noChangeArrowheads="1"/>
          </p:cNvSpPr>
          <p:nvPr/>
        </p:nvSpPr>
        <p:spPr bwMode="auto">
          <a:xfrm>
            <a:off x="904875" y="6019800"/>
            <a:ext cx="314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Wire Scanner assembly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 y="3150900"/>
            <a:ext cx="3705225" cy="277891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2197" t="12157" r="9253" b="17810"/>
          <a:stretch/>
        </p:blipFill>
        <p:spPr>
          <a:xfrm>
            <a:off x="6056964" y="1752600"/>
            <a:ext cx="2776183" cy="2986500"/>
          </a:xfrm>
          <a:prstGeom prst="rect">
            <a:avLst/>
          </a:prstGeom>
          <a:ln>
            <a:noFill/>
          </a:ln>
          <a:effectLst>
            <a:outerShdw blurRad="292100" dist="139700" dir="2700000" algn="tl" rotWithShape="0">
              <a:srgbClr val="333333">
                <a:alpha val="65000"/>
              </a:srgbClr>
            </a:outerShdw>
          </a:effectLst>
        </p:spPr>
      </p:pic>
      <p:sp>
        <p:nvSpPr>
          <p:cNvPr id="12" name="TextBox 1"/>
          <p:cNvSpPr txBox="1">
            <a:spLocks noChangeArrowheads="1"/>
          </p:cNvSpPr>
          <p:nvPr/>
        </p:nvSpPr>
        <p:spPr bwMode="auto">
          <a:xfrm>
            <a:off x="539750" y="119063"/>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Recent Developments and Project’s </a:t>
            </a: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Status</a:t>
            </a: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New Injector Wire Scanner</a:t>
            </a:r>
          </a:p>
        </p:txBody>
      </p:sp>
      <p:sp>
        <p:nvSpPr>
          <p:cNvPr id="9"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57867"/>
    </mc:Choice>
    <mc:Fallback>
      <p:transition spd="slow" advTm="5786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270758" y="919282"/>
            <a:ext cx="5663692"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dirty="0" smtClean="0">
                <a:latin typeface="Calibri" pitchFamily="34" charset="0"/>
                <a:cs typeface="Calibri" pitchFamily="34" charset="0"/>
              </a:rPr>
              <a:t>Located just before the exit window on the EPB 2 target void vessel</a:t>
            </a:r>
            <a:endParaRPr lang="en-GB" altLang="en-US" sz="1800" dirty="0">
              <a:latin typeface="Calibri" pitchFamily="34" charset="0"/>
              <a:cs typeface="Calibri" pitchFamily="34" charset="0"/>
            </a:endParaRPr>
          </a:p>
          <a:p>
            <a:pPr eaLnBrk="1" hangingPunct="1">
              <a:lnSpc>
                <a:spcPct val="150000"/>
              </a:lnSpc>
              <a:spcBef>
                <a:spcPct val="0"/>
              </a:spcBef>
            </a:pPr>
            <a:r>
              <a:rPr lang="en-GB" altLang="en-US" sz="1800" dirty="0" smtClean="0">
                <a:latin typeface="Calibri" pitchFamily="34" charset="0"/>
                <a:cs typeface="Calibri" pitchFamily="34" charset="0"/>
              </a:rPr>
              <a:t>10 </a:t>
            </a:r>
            <a:r>
              <a:rPr lang="en-GB" altLang="en-US" sz="1800" dirty="0" err="1" smtClean="0">
                <a:latin typeface="Calibri" pitchFamily="34" charset="0"/>
                <a:cs typeface="Calibri" pitchFamily="34" charset="0"/>
              </a:rPr>
              <a:t>pps</a:t>
            </a:r>
            <a:r>
              <a:rPr lang="en-GB" altLang="en-US" sz="1800" dirty="0" smtClean="0">
                <a:latin typeface="Calibri" pitchFamily="34" charset="0"/>
                <a:cs typeface="Calibri" pitchFamily="34" charset="0"/>
              </a:rPr>
              <a:t> </a:t>
            </a:r>
            <a:r>
              <a:rPr lang="en-GB" altLang="en-US" sz="1800" dirty="0" smtClean="0">
                <a:latin typeface="Calibri" pitchFamily="34" charset="0"/>
                <a:cs typeface="Calibri" pitchFamily="34" charset="0"/>
              </a:rPr>
              <a:t>repetition rate beam onto the target</a:t>
            </a:r>
            <a:endParaRPr lang="en-GB" altLang="en-US" sz="1800" dirty="0">
              <a:latin typeface="Calibri" pitchFamily="34" charset="0"/>
              <a:cs typeface="Calibri" pitchFamily="34" charset="0"/>
            </a:endParaRPr>
          </a:p>
          <a:p>
            <a:pPr eaLnBrk="1" hangingPunct="1">
              <a:lnSpc>
                <a:spcPct val="150000"/>
              </a:lnSpc>
              <a:spcBef>
                <a:spcPct val="0"/>
              </a:spcBef>
            </a:pPr>
            <a:r>
              <a:rPr lang="en-GB" altLang="en-US" sz="1800" dirty="0" smtClean="0">
                <a:latin typeface="Calibri" pitchFamily="34" charset="0"/>
                <a:cs typeface="Calibri" pitchFamily="34" charset="0"/>
              </a:rPr>
              <a:t>Ongoing work on wire heating studies for a </a:t>
            </a:r>
            <a:r>
              <a:rPr lang="en-GB" altLang="en-US" sz="1800" dirty="0" smtClean="0">
                <a:latin typeface="Calibri" pitchFamily="34" charset="0"/>
                <a:cs typeface="Calibri" pitchFamily="34" charset="0"/>
              </a:rPr>
              <a:t>40pps </a:t>
            </a:r>
            <a:r>
              <a:rPr lang="en-GB" altLang="en-US" sz="1800" dirty="0" smtClean="0">
                <a:latin typeface="Calibri" pitchFamily="34" charset="0"/>
                <a:cs typeface="Calibri" pitchFamily="34" charset="0"/>
              </a:rPr>
              <a:t>operation on target station 1</a:t>
            </a:r>
            <a:endParaRPr lang="en-GB" altLang="en-US" sz="1800" dirty="0">
              <a:latin typeface="Calibri" pitchFamily="34" charset="0"/>
              <a:cs typeface="Calibri" pitchFamily="34" charset="0"/>
            </a:endParaRPr>
          </a:p>
        </p:txBody>
      </p:sp>
      <p:sp>
        <p:nvSpPr>
          <p:cNvPr id="12" name="TextBox 1"/>
          <p:cNvSpPr txBox="1">
            <a:spLocks noChangeArrowheads="1"/>
          </p:cNvSpPr>
          <p:nvPr/>
        </p:nvSpPr>
        <p:spPr bwMode="auto">
          <a:xfrm>
            <a:off x="539750" y="119063"/>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Recent Developments and Project’s </a:t>
            </a: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Status</a:t>
            </a:r>
          </a:p>
          <a:p>
            <a:pPr eaLnBrk="1" hangingPunct="1">
              <a:spcBef>
                <a:spcPct val="0"/>
              </a:spcBef>
              <a:buFontTx/>
              <a:buNone/>
              <a:defRPr/>
            </a:pPr>
            <a:r>
              <a:rPr lang="en-GB" altLang="en-US" sz="2800" b="1" dirty="0">
                <a:latin typeface="Calibri" panose="020F0502020204030204" pitchFamily="34" charset="0"/>
                <a:cs typeface="Calibri" panose="020F0502020204030204" pitchFamily="34" charset="0"/>
              </a:rPr>
              <a:t>EPB Near Target Profile Monitor</a:t>
            </a:r>
            <a:endParaRPr lang="en-GB" altLang="en-US" sz="2800" b="1" dirty="0" smtClean="0">
              <a:latin typeface="Calibri" panose="020F0502020204030204" pitchFamily="34" charset="0"/>
              <a:cs typeface="Calibri" panose="020F0502020204030204" pitchFamily="34" charset="0"/>
            </a:endParaRPr>
          </a:p>
        </p:txBody>
      </p:sp>
      <p:sp>
        <p:nvSpPr>
          <p:cNvPr id="9"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
        <p:nvSpPr>
          <p:cNvPr id="10" name="TextBox 1"/>
          <p:cNvSpPr txBox="1">
            <a:spLocks noChangeArrowheads="1"/>
          </p:cNvSpPr>
          <p:nvPr/>
        </p:nvSpPr>
        <p:spPr bwMode="auto">
          <a:xfrm>
            <a:off x="408450" y="4760206"/>
            <a:ext cx="2602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The mounted monitor SEM grid assembly and the monitor body</a:t>
            </a:r>
          </a:p>
        </p:txBody>
      </p:sp>
      <p:pic>
        <p:nvPicPr>
          <p:cNvPr id="11" name="Picture 10"/>
          <p:cNvPicPr>
            <a:picLocks noChangeAspect="1"/>
          </p:cNvPicPr>
          <p:nvPr/>
        </p:nvPicPr>
        <p:blipFill rotWithShape="1">
          <a:blip r:embed="rId3"/>
          <a:srcRect t="18218"/>
          <a:stretch/>
        </p:blipFill>
        <p:spPr bwMode="auto">
          <a:xfrm>
            <a:off x="464277" y="1765530"/>
            <a:ext cx="2491053" cy="2717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4071656" y="5396249"/>
            <a:ext cx="368299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a:latin typeface="Calibri" pitchFamily="34" charset="0"/>
                <a:cs typeface="Calibri" pitchFamily="34" charset="0"/>
              </a:rPr>
              <a:t>The new monitor installed </a:t>
            </a:r>
            <a:r>
              <a:rPr lang="en-GB" altLang="en-US" sz="1200" i="1" dirty="0" smtClean="0">
                <a:latin typeface="Calibri" pitchFamily="34" charset="0"/>
                <a:cs typeface="Calibri" pitchFamily="34" charset="0"/>
              </a:rPr>
              <a:t>next to </a:t>
            </a:r>
            <a:r>
              <a:rPr lang="en-GB" altLang="en-US" sz="1200" i="1" dirty="0">
                <a:latin typeface="Calibri" pitchFamily="34" charset="0"/>
                <a:cs typeface="Calibri" pitchFamily="34" charset="0"/>
              </a:rPr>
              <a:t>the void vessel</a:t>
            </a:r>
          </a:p>
        </p:txBody>
      </p:sp>
      <p:pic>
        <p:nvPicPr>
          <p:cNvPr id="14" name="Picture 2"/>
          <p:cNvPicPr>
            <a:picLocks noChangeAspect="1" noChangeArrowheads="1"/>
          </p:cNvPicPr>
          <p:nvPr/>
        </p:nvPicPr>
        <p:blipFill>
          <a:blip r:embed="rId4"/>
          <a:srcRect/>
          <a:stretch>
            <a:fillRect/>
          </a:stretch>
        </p:blipFill>
        <p:spPr>
          <a:xfrm>
            <a:off x="3611564" y="3131849"/>
            <a:ext cx="1611275" cy="2147171"/>
          </a:xfrm>
          <a:prstGeom prst="rect">
            <a:avLst/>
          </a:prstGeom>
          <a:ln>
            <a:noFill/>
          </a:ln>
          <a:effectLst>
            <a:outerShdw blurRad="292100" dist="139700" dir="2700000" algn="tl" rotWithShape="0">
              <a:srgbClr val="333333">
                <a:alpha val="65000"/>
              </a:srgbClr>
            </a:outerShdw>
          </a:effec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759" y="3131850"/>
            <a:ext cx="2858042" cy="2147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806884"/>
      </p:ext>
    </p:extLst>
  </p:cSld>
  <p:clrMapOvr>
    <a:masterClrMapping/>
  </p:clrMapOvr>
  <mc:AlternateContent xmlns:mc="http://schemas.openxmlformats.org/markup-compatibility/2006">
    <mc:Choice xmlns:p14="http://schemas.microsoft.com/office/powerpoint/2010/main" Requires="p14">
      <p:transition spd="slow" p14:dur="2000" advTm="65877"/>
    </mc:Choice>
    <mc:Fallback>
      <p:transition spd="slow" advTm="6587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5842000" y="3655955"/>
            <a:ext cx="2597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dirty="0" smtClean="0">
                <a:latin typeface="Calibri" pitchFamily="34" charset="0"/>
                <a:cs typeface="Calibri" pitchFamily="34" charset="0"/>
              </a:rPr>
              <a:t>Strip-line electrodes arrangement</a:t>
            </a:r>
            <a:endParaRPr lang="en-GB" altLang="en-US" sz="1200" i="1" dirty="0">
              <a:latin typeface="Calibri" pitchFamily="34" charset="0"/>
              <a:cs typeface="Calibri" pitchFamily="34" charset="0"/>
            </a:endParaRPr>
          </a:p>
        </p:txBody>
      </p:sp>
      <p:pic>
        <p:nvPicPr>
          <p:cNvPr id="12294" name="Picture 1" descr="KJB-000799_1.JPG"/>
          <p:cNvPicPr>
            <a:picLocks noChangeAspect="1"/>
          </p:cNvPicPr>
          <p:nvPr/>
        </p:nvPicPr>
        <p:blipFill>
          <a:blip r:embed="rId3"/>
          <a:srcRect/>
          <a:stretch>
            <a:fillRect/>
          </a:stretch>
        </p:blipFill>
        <p:spPr bwMode="auto">
          <a:xfrm rot="340902">
            <a:off x="1547609" y="3488670"/>
            <a:ext cx="2672574" cy="2968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p:cNvSpPr txBox="1">
            <a:spLocks noChangeArrowheads="1"/>
          </p:cNvSpPr>
          <p:nvPr/>
        </p:nvSpPr>
        <p:spPr bwMode="auto">
          <a:xfrm>
            <a:off x="609600" y="985838"/>
            <a:ext cx="5232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Lucida Sans" pitchFamily="34" charset="0"/>
              </a:defRPr>
            </a:lvl1pPr>
            <a:lvl2pPr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dirty="0" smtClean="0">
                <a:latin typeface="Calibri" pitchFamily="34" charset="0"/>
                <a:cs typeface="Calibri" pitchFamily="34" charset="0"/>
                <a:sym typeface="Wingdings" panose="05000000000000000000" pitchFamily="2" charset="2"/>
              </a:rPr>
              <a:t>Designed in collaboration with SNS (ORNL)</a:t>
            </a:r>
            <a:endParaRPr lang="en-GB" altLang="en-US" sz="1800" dirty="0">
              <a:latin typeface="Calibri" pitchFamily="34" charset="0"/>
              <a:cs typeface="Calibri" pitchFamily="34" charset="0"/>
              <a:sym typeface="Wingdings" panose="05000000000000000000" pitchFamily="2" charset="2"/>
            </a:endParaRPr>
          </a:p>
          <a:p>
            <a:pPr eaLnBrk="1" hangingPunct="1">
              <a:lnSpc>
                <a:spcPct val="150000"/>
              </a:lnSpc>
              <a:spcBef>
                <a:spcPct val="0"/>
              </a:spcBef>
            </a:pPr>
            <a:r>
              <a:rPr lang="en-GB" altLang="en-US" sz="1800" dirty="0">
                <a:latin typeface="Calibri" pitchFamily="34" charset="0"/>
                <a:cs typeface="Calibri" pitchFamily="34" charset="0"/>
                <a:sym typeface="Wingdings" panose="05000000000000000000" pitchFamily="2" charset="2"/>
              </a:rPr>
              <a:t>1 – 250 MHz bandwidth</a:t>
            </a:r>
          </a:p>
          <a:p>
            <a:pPr eaLnBrk="1" hangingPunct="1">
              <a:lnSpc>
                <a:spcPct val="150000"/>
              </a:lnSpc>
              <a:spcBef>
                <a:spcPct val="0"/>
              </a:spcBef>
            </a:pPr>
            <a:r>
              <a:rPr lang="en-GB" altLang="en-US" sz="1800" dirty="0" smtClean="0">
                <a:latin typeface="Calibri" pitchFamily="34" charset="0"/>
                <a:cs typeface="Calibri" pitchFamily="34" charset="0"/>
                <a:sym typeface="Wingdings" panose="05000000000000000000" pitchFamily="2" charset="2"/>
              </a:rPr>
              <a:t>First component of the fast feedback system</a:t>
            </a:r>
          </a:p>
          <a:p>
            <a:pPr eaLnBrk="1" hangingPunct="1">
              <a:lnSpc>
                <a:spcPct val="150000"/>
              </a:lnSpc>
              <a:spcBef>
                <a:spcPct val="0"/>
              </a:spcBef>
            </a:pPr>
            <a:r>
              <a:rPr lang="en-GB" altLang="en-US" sz="1800" dirty="0" smtClean="0">
                <a:latin typeface="Calibri" pitchFamily="34" charset="0"/>
                <a:cs typeface="Calibri" pitchFamily="34" charset="0"/>
              </a:rPr>
              <a:t>In </a:t>
            </a:r>
            <a:r>
              <a:rPr lang="en-GB" altLang="en-US" sz="1800" dirty="0">
                <a:latin typeface="Calibri" pitchFamily="34" charset="0"/>
                <a:cs typeface="Calibri" pitchFamily="34" charset="0"/>
              </a:rPr>
              <a:t>manufacturing stage now! </a:t>
            </a:r>
            <a:r>
              <a:rPr lang="en-GB" altLang="en-US" sz="1800" dirty="0">
                <a:latin typeface="Calibri" pitchFamily="34" charset="0"/>
                <a:cs typeface="Calibri" pitchFamily="34" charset="0"/>
                <a:sym typeface="Wingdings" panose="05000000000000000000" pitchFamily="2" charset="2"/>
              </a:rPr>
              <a:t></a:t>
            </a:r>
            <a:endParaRPr lang="en-GB" altLang="en-US" sz="1800" dirty="0">
              <a:latin typeface="Calibri" pitchFamily="34" charset="0"/>
              <a:cs typeface="Calibri" pitchFamily="34" charset="0"/>
            </a:endParaRPr>
          </a:p>
          <a:p>
            <a:pPr lvl="1" eaLnBrk="1" hangingPunct="1">
              <a:lnSpc>
                <a:spcPct val="150000"/>
              </a:lnSpc>
              <a:spcBef>
                <a:spcPct val="0"/>
              </a:spcBef>
              <a:buFontTx/>
              <a:buNone/>
            </a:pPr>
            <a:r>
              <a:rPr lang="en-GB" altLang="en-US" sz="1800" dirty="0" smtClean="0">
                <a:latin typeface="Calibri" pitchFamily="34" charset="0"/>
                <a:cs typeface="Calibri" pitchFamily="34" charset="0"/>
              </a:rPr>
              <a:t>(</a:t>
            </a:r>
            <a:r>
              <a:rPr lang="en-GB" altLang="en-US" sz="1800" dirty="0">
                <a:latin typeface="Calibri" pitchFamily="34" charset="0"/>
                <a:cs typeface="Calibri" pitchFamily="34" charset="0"/>
              </a:rPr>
              <a:t>Estimated delivery by Feb. 2016)</a:t>
            </a:r>
          </a:p>
          <a:p>
            <a:pPr eaLnBrk="1" hangingPunct="1">
              <a:lnSpc>
                <a:spcPct val="150000"/>
              </a:lnSpc>
              <a:spcBef>
                <a:spcPct val="0"/>
              </a:spcBef>
            </a:pPr>
            <a:r>
              <a:rPr lang="en-GB" altLang="en-US" sz="1800" dirty="0" smtClean="0">
                <a:latin typeface="Calibri" pitchFamily="34" charset="0"/>
                <a:cs typeface="Calibri" pitchFamily="34" charset="0"/>
              </a:rPr>
              <a:t>Racks and cables installation ongoing</a:t>
            </a:r>
            <a:endParaRPr lang="en-GB" altLang="en-US" sz="1100" dirty="0">
              <a:latin typeface="Arial" pitchFamily="34" charset="0"/>
            </a:endParaRPr>
          </a:p>
        </p:txBody>
      </p:sp>
      <p:sp>
        <p:nvSpPr>
          <p:cNvPr id="22535" name="TextBox 1"/>
          <p:cNvSpPr txBox="1">
            <a:spLocks noChangeArrowheads="1"/>
          </p:cNvSpPr>
          <p:nvPr/>
        </p:nvSpPr>
        <p:spPr bwMode="auto">
          <a:xfrm>
            <a:off x="965494" y="5697538"/>
            <a:ext cx="1373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200" i="1" dirty="0">
                <a:latin typeface="Calibri" pitchFamily="34" charset="0"/>
                <a:cs typeface="Calibri" pitchFamily="34" charset="0"/>
              </a:rPr>
              <a:t>Strip-line 3D model</a:t>
            </a:r>
          </a:p>
        </p:txBody>
      </p:sp>
      <p:sp>
        <p:nvSpPr>
          <p:cNvPr id="10" name="TextBox 1"/>
          <p:cNvSpPr txBox="1">
            <a:spLocks noChangeArrowheads="1"/>
          </p:cNvSpPr>
          <p:nvPr/>
        </p:nvSpPr>
        <p:spPr bwMode="auto">
          <a:xfrm>
            <a:off x="539750" y="119063"/>
            <a:ext cx="88249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and </a:t>
            </a: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Project’s Status</a:t>
            </a:r>
            <a:endPar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spcBef>
                <a:spcPct val="0"/>
              </a:spcBef>
              <a:buNone/>
              <a:defRPr/>
            </a:pPr>
            <a:r>
              <a:rPr lang="en-GB" altLang="en-US" sz="2800" b="1" dirty="0" smtClean="0">
                <a:latin typeface="Calibri" panose="020F0502020204030204" pitchFamily="34" charset="0"/>
                <a:cs typeface="Calibri" panose="020F0502020204030204" pitchFamily="34" charset="0"/>
              </a:rPr>
              <a:t>Strip-Line Monitor</a:t>
            </a:r>
          </a:p>
        </p:txBody>
      </p:sp>
      <p:pic>
        <p:nvPicPr>
          <p:cNvPr id="9" name="Picture 2"/>
          <p:cNvPicPr>
            <a:picLocks noChangeAspect="1" noChangeArrowheads="1"/>
          </p:cNvPicPr>
          <p:nvPr/>
        </p:nvPicPr>
        <p:blipFill>
          <a:blip r:embed="rId4"/>
          <a:srcRect l="47011" t="16153" r="11592" b="20386"/>
          <a:stretch>
            <a:fillRect/>
          </a:stretch>
        </p:blipFill>
        <p:spPr bwMode="auto">
          <a:xfrm>
            <a:off x="5748576" y="1047363"/>
            <a:ext cx="2690749" cy="2443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50632"/>
    </mc:Choice>
    <mc:Fallback>
      <p:transition spd="slow" advTm="5063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noChangeAspect="1"/>
          </p:cNvGrpSpPr>
          <p:nvPr/>
        </p:nvGrpSpPr>
        <p:grpSpPr bwMode="auto">
          <a:xfrm>
            <a:off x="0" y="2389188"/>
            <a:ext cx="4824413" cy="3487737"/>
            <a:chOff x="1187450" y="3810000"/>
            <a:chExt cx="3455988" cy="2498725"/>
          </a:xfrm>
        </p:grpSpPr>
        <p:pic>
          <p:nvPicPr>
            <p:cNvPr id="235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810000"/>
              <a:ext cx="34559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908442" y="4724417"/>
              <a:ext cx="216070" cy="217231"/>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3555" name="TextBox 1"/>
          <p:cNvSpPr txBox="1">
            <a:spLocks noChangeArrowheads="1"/>
          </p:cNvSpPr>
          <p:nvPr/>
        </p:nvSpPr>
        <p:spPr bwMode="auto">
          <a:xfrm>
            <a:off x="539750" y="942975"/>
            <a:ext cx="73453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lnSpc>
                <a:spcPct val="150000"/>
              </a:lnSpc>
              <a:spcBef>
                <a:spcPct val="0"/>
              </a:spcBef>
            </a:pPr>
            <a:r>
              <a:rPr lang="en-GB" altLang="en-US" sz="1800" dirty="0">
                <a:latin typeface="Calibri" pitchFamily="34" charset="0"/>
                <a:cs typeface="Calibri" pitchFamily="34" charset="0"/>
              </a:rPr>
              <a:t>First monitor to be installed in super period 9 of the Synchrotron</a:t>
            </a:r>
          </a:p>
          <a:p>
            <a:pPr eaLnBrk="1" hangingPunct="1">
              <a:lnSpc>
                <a:spcPct val="150000"/>
              </a:lnSpc>
              <a:spcBef>
                <a:spcPct val="0"/>
              </a:spcBef>
            </a:pPr>
            <a:r>
              <a:rPr lang="en-GB" altLang="en-US" sz="1800" dirty="0">
                <a:latin typeface="Calibri" pitchFamily="34" charset="0"/>
                <a:cs typeface="Calibri" pitchFamily="34" charset="0"/>
              </a:rPr>
              <a:t>Feedback system to be tested initially with split electrode BPM + Strip-line (up to 50MHz</a:t>
            </a:r>
            <a:r>
              <a:rPr lang="en-GB" altLang="en-US" sz="1800" dirty="0" smtClean="0">
                <a:latin typeface="Calibri" pitchFamily="34" charset="0"/>
                <a:cs typeface="Calibri" pitchFamily="34" charset="0"/>
              </a:rPr>
              <a:t>)</a:t>
            </a:r>
            <a:endParaRPr lang="en-GB" altLang="en-US" sz="1800" dirty="0">
              <a:latin typeface="Calibri" pitchFamily="34" charset="0"/>
              <a:cs typeface="Calibri" pitchFamily="34" charset="0"/>
            </a:endParaRPr>
          </a:p>
          <a:p>
            <a:pPr eaLnBrk="1" hangingPunct="1">
              <a:spcBef>
                <a:spcPct val="0"/>
              </a:spcBef>
              <a:buFontTx/>
              <a:buChar char="-"/>
            </a:pPr>
            <a:endParaRPr lang="en-GB" altLang="en-US" sz="1800" dirty="0">
              <a:latin typeface="Arial" pitchFamily="34" charset="0"/>
            </a:endParaRPr>
          </a:p>
        </p:txBody>
      </p:sp>
      <p:sp>
        <p:nvSpPr>
          <p:cNvPr id="23556" name="TextBox 10"/>
          <p:cNvSpPr txBox="1">
            <a:spLocks noChangeArrowheads="1"/>
          </p:cNvSpPr>
          <p:nvPr/>
        </p:nvSpPr>
        <p:spPr bwMode="auto">
          <a:xfrm>
            <a:off x="842963" y="5961063"/>
            <a:ext cx="3136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0"/>
              </a:spcBef>
              <a:buFontTx/>
              <a:buNone/>
            </a:pPr>
            <a:r>
              <a:rPr lang="en-GB" altLang="en-US" sz="1200" i="1">
                <a:latin typeface="Calibri" pitchFamily="34" charset="0"/>
                <a:cs typeface="Calibri" pitchFamily="34" charset="0"/>
              </a:rPr>
              <a:t>ISIS Synchrotron Strip-line chosen location</a:t>
            </a:r>
          </a:p>
        </p:txBody>
      </p:sp>
      <p:pic>
        <p:nvPicPr>
          <p:cNvPr id="7" name="Picture 6"/>
          <p:cNvPicPr>
            <a:picLocks noChangeAspect="1"/>
          </p:cNvPicPr>
          <p:nvPr/>
        </p:nvPicPr>
        <p:blipFill rotWithShape="1">
          <a:blip r:embed="rId4"/>
          <a:srcRect b="5377"/>
          <a:stretch/>
        </p:blipFill>
        <p:spPr>
          <a:xfrm>
            <a:off x="4583113" y="2482850"/>
            <a:ext cx="2495550" cy="3128963"/>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a:stCxn id="4" idx="6"/>
          </p:cNvCxnSpPr>
          <p:nvPr/>
        </p:nvCxnSpPr>
        <p:spPr>
          <a:xfrm flipV="1">
            <a:off x="1308100" y="3141663"/>
            <a:ext cx="4127500" cy="676275"/>
          </a:xfrm>
          <a:prstGeom prst="straightConnector1">
            <a:avLst/>
          </a:prstGeom>
          <a:ln w="28575">
            <a:solidFill>
              <a:srgbClr val="FF00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
          <p:cNvSpPr txBox="1">
            <a:spLocks noChangeArrowheads="1"/>
          </p:cNvSpPr>
          <p:nvPr/>
        </p:nvSpPr>
        <p:spPr bwMode="auto">
          <a:xfrm>
            <a:off x="539750" y="119063"/>
            <a:ext cx="8824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defRPr/>
            </a:pPr>
            <a:r>
              <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rPr>
              <a:t>Recent Developments </a:t>
            </a:r>
            <a:r>
              <a:rPr lang="en-GB" altLang="en-US" sz="1800" i="1" dirty="0">
                <a:solidFill>
                  <a:schemeClr val="bg2">
                    <a:lumMod val="60000"/>
                    <a:lumOff val="40000"/>
                  </a:schemeClr>
                </a:solidFill>
                <a:latin typeface="Calibri" panose="020F0502020204030204" pitchFamily="34" charset="0"/>
                <a:cs typeface="Calibri" panose="020F0502020204030204" pitchFamily="34" charset="0"/>
              </a:rPr>
              <a:t>and Project’s Status</a:t>
            </a:r>
            <a:endParaRPr lang="en-GB" altLang="en-US" sz="1800" i="1" dirty="0" smtClean="0">
              <a:solidFill>
                <a:schemeClr val="bg2">
                  <a:lumMod val="60000"/>
                  <a:lumOff val="40000"/>
                </a:schemeClr>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2800" b="1" dirty="0" smtClean="0">
                <a:latin typeface="Calibri" panose="020F0502020204030204" pitchFamily="34" charset="0"/>
                <a:cs typeface="Calibri" panose="020F0502020204030204" pitchFamily="34" charset="0"/>
              </a:rPr>
              <a:t>Strip-Line Monitor</a:t>
            </a:r>
            <a:endParaRPr lang="en-GB" altLang="en-US" sz="2000" b="1" i="1" dirty="0" smtClean="0">
              <a:solidFill>
                <a:schemeClr val="bg2">
                  <a:lumMod val="60000"/>
                  <a:lumOff val="40000"/>
                </a:schemeClr>
              </a:solidFill>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auto">
          <a:xfrm>
            <a:off x="179388" y="6308725"/>
            <a:ext cx="89646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eaLnBrk="1" hangingPunct="1">
              <a:lnSpc>
                <a:spcPct val="150000"/>
              </a:lnSpc>
              <a:defRPr/>
            </a:pPr>
            <a:r>
              <a:rPr lang="en-GB" altLang="en-US" sz="1100" i="1" kern="0" dirty="0" smtClean="0"/>
              <a:t>PASI’15 – </a:t>
            </a:r>
            <a:r>
              <a:rPr lang="en-GB" altLang="en-US" sz="1100" i="1" kern="0" dirty="0" err="1" smtClean="0"/>
              <a:t>Fermilab</a:t>
            </a:r>
            <a:r>
              <a:rPr lang="en-GB" altLang="en-US" sz="1100" i="1" kern="0" dirty="0" smtClean="0"/>
              <a:t>, IL, USA</a:t>
            </a:r>
            <a:endParaRPr lang="en-GB" altLang="en-US" sz="1100" i="1" kern="0" dirty="0"/>
          </a:p>
        </p:txBody>
      </p:sp>
    </p:spTree>
  </p:cSld>
  <p:clrMapOvr>
    <a:masterClrMapping/>
  </p:clrMapOvr>
  <mc:AlternateContent xmlns:mc="http://schemas.openxmlformats.org/markup-compatibility/2006">
    <mc:Choice xmlns:p14="http://schemas.microsoft.com/office/powerpoint/2010/main" Requires="p14">
      <p:transition spd="slow" p14:dur="2000" advTm="60904"/>
    </mc:Choice>
    <mc:Fallback>
      <p:transition spd="slow" advTm="6090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33.9|82.2"/>
</p:tagLst>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SIS Large Top Banner">
  <a:themeElements>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SIS Small Top Banner">
  <a:themeElements>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SIS Large Bottom Banner">
  <a:themeElements>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Bottom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E6E6E6"/>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6220</TotalTime>
  <Words>1563</Words>
  <Application>Microsoft Office PowerPoint</Application>
  <PresentationFormat>On-screen Show (4:3)</PresentationFormat>
  <Paragraphs>238</Paragraphs>
  <Slides>23</Slides>
  <Notes>11</Notes>
  <HiddenSlides>0</HiddenSlides>
  <MMClips>0</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ISIS Small Bottom Banner</vt:lpstr>
      <vt:lpstr>ISIS Large Top Banner</vt:lpstr>
      <vt:lpstr>ISIS Small Top Banner</vt:lpstr>
      <vt:lpstr>ISIS Large Bottom Banner</vt:lpstr>
      <vt:lpstr>1_ISIS Small Bottom Banner</vt:lpstr>
      <vt:lpstr>Overview of Diagnostics Work on the ISIS Accelerator</vt:lpstr>
      <vt:lpstr>Outline</vt:lpstr>
      <vt:lpstr>PowerPoint Presentation</vt:lpstr>
      <vt:lpstr>PowerPoint Presentation</vt:lpstr>
      <vt:lpstr>Recent Developments and Project’s Status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Acquisition Systems </vt:lpstr>
      <vt:lpstr>PowerPoint Presentation</vt:lpstr>
      <vt:lpstr>PowerPoint Presentation</vt:lpstr>
      <vt:lpstr>Special thanks to:  Steve Payne, Tony Kershaw, Chris Wilcox, David Posthuma de Boer and John Medland</vt:lpstr>
      <vt:lpstr>Spare Slides</vt:lpstr>
      <vt:lpstr>PowerPoint Presentation</vt:lpstr>
      <vt:lpstr>PowerPoint Presentation</vt:lpstr>
    </vt:vector>
  </TitlesOfParts>
  <Company>CCLRC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Medland, John (STFC,RAL,ISIS)</dc:creator>
  <cp:lastModifiedBy>Pertica, Alex (STFC,RAL,ISIS)</cp:lastModifiedBy>
  <cp:revision>267</cp:revision>
  <cp:lastPrinted>2015-05-07T18:01:19Z</cp:lastPrinted>
  <dcterms:created xsi:type="dcterms:W3CDTF">2007-08-10T08:53:48Z</dcterms:created>
  <dcterms:modified xsi:type="dcterms:W3CDTF">2015-11-11T03:36:53Z</dcterms:modified>
</cp:coreProperties>
</file>