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1" r:id="rId3"/>
    <p:sldId id="257" r:id="rId4"/>
    <p:sldId id="259" r:id="rId5"/>
    <p:sldId id="260" r:id="rId6"/>
    <p:sldId id="263" r:id="rId7"/>
    <p:sldId id="258" r:id="rId8"/>
    <p:sldId id="264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120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732C1-2D17-8E4C-81E5-EC7365EAF30B}" type="datetimeFigureOut">
              <a:rPr lang="en-US" smtClean="0"/>
              <a:t>9/18/15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8E44C-8FA2-8147-9750-38F105E21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13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6E217-9B0B-3140-AF0A-7C4016721894}" type="datetimeFigureOut">
              <a:rPr lang="en-US" smtClean="0"/>
              <a:t>9/18/15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142B9-29AA-FE48-833C-F84CE9A97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47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1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5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2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5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4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3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9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6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2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1661E-D2B6-4C45-9E49-1AF5BCD1B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1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mailto:9.1@98.5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smtClean="0"/>
              <a:t>Dielectric Loaded Gas-filled RF </a:t>
            </a:r>
            <a:r>
              <a:rPr lang="en-US" dirty="0"/>
              <a:t>E</a:t>
            </a:r>
            <a:r>
              <a:rPr lang="en-US" dirty="0" smtClean="0"/>
              <a:t>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K. </a:t>
            </a:r>
            <a:r>
              <a:rPr lang="en-US" dirty="0" err="1" smtClean="0"/>
              <a:t>Yonehara</a:t>
            </a:r>
            <a:endParaRPr lang="en-US" dirty="0" smtClean="0"/>
          </a:p>
          <a:p>
            <a:r>
              <a:rPr lang="en-US" dirty="0" smtClean="0"/>
              <a:t>APC, Fermilab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current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Study AC characteristic of Alumina </a:t>
            </a:r>
            <a:r>
              <a:rPr lang="en-US" dirty="0" smtClean="0"/>
              <a:t>in high RF power with </a:t>
            </a:r>
            <a:r>
              <a:rPr lang="en-US" dirty="0" smtClean="0"/>
              <a:t>various purities </a:t>
            </a:r>
          </a:p>
          <a:p>
            <a:pPr lvl="1"/>
            <a:r>
              <a:rPr lang="en-US" dirty="0" smtClean="0"/>
              <a:t>To design realistic RF cavities for a cooling channel</a:t>
            </a:r>
            <a:endParaRPr lang="en-US" dirty="0" smtClean="0"/>
          </a:p>
          <a:p>
            <a:pPr lvl="1"/>
            <a:r>
              <a:rPr lang="en-US" dirty="0" smtClean="0"/>
              <a:t>Dry run for MTA beam test</a:t>
            </a:r>
          </a:p>
          <a:p>
            <a:pPr lvl="2"/>
            <a:r>
              <a:rPr lang="en-US" dirty="0" smtClean="0"/>
              <a:t>Use Nitrogen gas instead of using </a:t>
            </a:r>
            <a:r>
              <a:rPr lang="en-US" dirty="0" smtClean="0"/>
              <a:t>Hydrogen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0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68"/>
            <a:ext cx="9144000" cy="6703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79" y="5518600"/>
            <a:ext cx="461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field enhancement on Alumina is </a:t>
            </a:r>
            <a:r>
              <a:rPr lang="en-US" dirty="0" smtClean="0">
                <a:solidFill>
                  <a:srgbClr val="FF6600"/>
                </a:solidFill>
              </a:rPr>
              <a:t>1.7</a:t>
            </a:r>
          </a:p>
          <a:p>
            <a:r>
              <a:rPr lang="en-US" dirty="0" smtClean="0"/>
              <a:t>by comparing the RF gradient on axis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35404" y="894423"/>
            <a:ext cx="354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B. </a:t>
            </a:r>
            <a:r>
              <a:rPr lang="en-US" sz="1400" dirty="0" err="1" smtClean="0"/>
              <a:t>Freemire</a:t>
            </a:r>
            <a:r>
              <a:rPr lang="en-US" sz="1400" dirty="0" smtClean="0"/>
              <a:t>, MAP Collaboration Meeting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084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Assemble Alumina Donut</a:t>
            </a:r>
            <a:endParaRPr lang="en-US" dirty="0"/>
          </a:p>
        </p:txBody>
      </p:sp>
      <p:pic>
        <p:nvPicPr>
          <p:cNvPr id="5" name="Picture 4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" y="1609964"/>
            <a:ext cx="2360898" cy="2286000"/>
          </a:xfrm>
          <a:prstGeom prst="rect">
            <a:avLst/>
          </a:prstGeom>
        </p:spPr>
      </p:pic>
      <p:pic>
        <p:nvPicPr>
          <p:cNvPr id="6" name="Picture 5" descr="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500" y="1609964"/>
            <a:ext cx="2424639" cy="2286000"/>
          </a:xfrm>
          <a:prstGeom prst="rect">
            <a:avLst/>
          </a:prstGeom>
        </p:spPr>
      </p:pic>
      <p:pic>
        <p:nvPicPr>
          <p:cNvPr id="7" name="Picture 6" descr="fig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078" y="1609964"/>
            <a:ext cx="2279113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4047" y="4150130"/>
            <a:ext cx="216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</a:t>
            </a:r>
            <a:r>
              <a:rPr lang="en-US" dirty="0" err="1" smtClean="0"/>
              <a:t>teflon</a:t>
            </a:r>
            <a:r>
              <a:rPr lang="en-US" dirty="0" smtClean="0"/>
              <a:t> spacer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2715" y="41501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Ceramic donut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71078" y="4186255"/>
            <a:ext cx="181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</a:t>
            </a:r>
            <a:r>
              <a:rPr lang="en-US" dirty="0" err="1" smtClean="0"/>
              <a:t>teflon</a:t>
            </a:r>
            <a:r>
              <a:rPr lang="en-US" dirty="0" smtClean="0"/>
              <a:t> spacer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65609" y="4713617"/>
            <a:ext cx="668644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Dielectric constant of a ceramic donut is dependent on its purity</a:t>
            </a:r>
          </a:p>
          <a:p>
            <a:r>
              <a:rPr lang="en-US" sz="1600" dirty="0" smtClean="0"/>
              <a:t>   - </a:t>
            </a:r>
            <a:r>
              <a:rPr lang="en-US" sz="1600" dirty="0" smtClean="0">
                <a:latin typeface="Symbol" charset="2"/>
                <a:cs typeface="Symbol" charset="2"/>
              </a:rPr>
              <a:t>e</a:t>
            </a:r>
            <a:r>
              <a:rPr lang="en-US" sz="1600" dirty="0" smtClean="0"/>
              <a:t> = 8.8@96, </a:t>
            </a:r>
            <a:r>
              <a:rPr lang="en-US" sz="1600" dirty="0" smtClean="0">
                <a:hlinkClick r:id="rId5"/>
              </a:rPr>
              <a:t>9.1@98.5</a:t>
            </a:r>
            <a:r>
              <a:rPr lang="en-US" sz="1600" dirty="0" smtClean="0"/>
              <a:t>, 9.4@99.5 and 9.5@99.8 %</a:t>
            </a:r>
          </a:p>
          <a:p>
            <a:r>
              <a:rPr lang="en-US" dirty="0" smtClean="0"/>
              <a:t>• Teflon space is used to tune the resonant frequency</a:t>
            </a:r>
          </a:p>
          <a:p>
            <a:r>
              <a:rPr lang="en-US" dirty="0"/>
              <a:t>•</a:t>
            </a:r>
            <a:r>
              <a:rPr lang="en-US" dirty="0" smtClean="0"/>
              <a:t> Improved pressure sealing by using a new diamond-shape Al gasket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- This technique is more practical than an old flat-shape Al gasket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Run (Test 99.5 % donut)</a:t>
            </a:r>
            <a:endParaRPr lang="en-US" dirty="0"/>
          </a:p>
        </p:txBody>
      </p:sp>
      <p:pic>
        <p:nvPicPr>
          <p:cNvPr id="3" name="Picture 2" descr="Scr_L625P71100-03-30-40_c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" y="1943100"/>
            <a:ext cx="4389120" cy="2743200"/>
          </a:xfrm>
          <a:prstGeom prst="rect">
            <a:avLst/>
          </a:prstGeom>
        </p:spPr>
      </p:pic>
      <p:pic>
        <p:nvPicPr>
          <p:cNvPr id="4" name="Picture 3" descr="Scr_L625P63071-01-16-50_c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74" y="1943100"/>
            <a:ext cx="438912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3593" y="2736939"/>
            <a:ext cx="10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7450B"/>
                </a:solidFill>
              </a:rPr>
              <a:t>RF pickup</a:t>
            </a:r>
            <a:endParaRPr lang="en-US" dirty="0">
              <a:solidFill>
                <a:srgbClr val="47450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8979" y="2254298"/>
            <a:ext cx="123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Light signal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2653" y="2782356"/>
            <a:ext cx="108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7450B"/>
                </a:solidFill>
              </a:rPr>
              <a:t>RF pickup</a:t>
            </a:r>
            <a:endParaRPr lang="en-US" dirty="0">
              <a:solidFill>
                <a:srgbClr val="47450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08039" y="2299715"/>
            <a:ext cx="123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Light signal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2731" y="1602304"/>
            <a:ext cx="125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Breakdown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35555" y="5062443"/>
            <a:ext cx="5017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• Achieved maximum RF gradient on axis ~ 8 MV/m</a:t>
            </a:r>
          </a:p>
          <a:p>
            <a:r>
              <a:rPr lang="en-US" dirty="0" smtClean="0"/>
              <a:t>• RF gradient on ceramic surface ~ 14 MV/m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4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 after first run</a:t>
            </a:r>
            <a:endParaRPr lang="en-US" dirty="0"/>
          </a:p>
        </p:txBody>
      </p:sp>
      <p:pic>
        <p:nvPicPr>
          <p:cNvPr id="4" name="Picture 3" descr="20150914_1453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2" y="1280224"/>
            <a:ext cx="73152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8016" y="5455991"/>
            <a:ext cx="432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• No damage on a ceramic </a:t>
            </a:r>
            <a:r>
              <a:rPr lang="en-US" sz="2400" dirty="0" smtClean="0">
                <a:solidFill>
                  <a:srgbClr val="FF6600"/>
                </a:solidFill>
              </a:rPr>
              <a:t>donut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5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  <a:endParaRPr lang="en-US" dirty="0"/>
          </a:p>
        </p:txBody>
      </p:sp>
      <p:pic>
        <p:nvPicPr>
          <p:cNvPr id="3" name="Picture 2" descr="fi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20" y="4509732"/>
            <a:ext cx="5895517" cy="822960"/>
          </a:xfrm>
          <a:prstGeom prst="rect">
            <a:avLst/>
          </a:prstGeom>
        </p:spPr>
      </p:pic>
      <p:pic>
        <p:nvPicPr>
          <p:cNvPr id="11" name="Picture 10" descr="fig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20" y="2197755"/>
            <a:ext cx="5033108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114" y="1301363"/>
            <a:ext cx="8296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• First run with 99.5 % and 98.5 % Donuts and achieved 8 and 6 MV/m on axis</a:t>
            </a:r>
          </a:p>
          <a:p>
            <a:r>
              <a:rPr lang="en-US" sz="2000" dirty="0" smtClean="0"/>
              <a:t>• Corresponding gradient on ceramic surface is 14 and 10 MV/m, respectively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32114" y="3111713"/>
            <a:ext cx="5833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• Current data is similar or exceed the reference value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41410" y="3738145"/>
            <a:ext cx="7908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• Indeed, the dielectric strength is strongly dependent on a special (secret)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ingredient of impurity materials (fraction of Mg, Cr,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4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(cont’d)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114" y="1301363"/>
            <a:ext cx="7574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• RF repetition rate is 1 Hz</a:t>
            </a:r>
          </a:p>
          <a:p>
            <a:r>
              <a:rPr lang="en-US" sz="2400" dirty="0" smtClean="0"/>
              <a:t>• No temperature increment w/o any active cooling even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in a sequential breakdown</a:t>
            </a:r>
          </a:p>
          <a:p>
            <a:r>
              <a:rPr lang="en-US" sz="2400" dirty="0" smtClean="0"/>
              <a:t>• No frequency shift found even in a sequential breakdown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32114" y="3102769"/>
            <a:ext cx="7480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• Successfully demonstrated feasibility of the cavity at this </a:t>
            </a:r>
          </a:p>
          <a:p>
            <a:r>
              <a:rPr lang="en-US" sz="2400" dirty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  RF power level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114" y="4271200"/>
            <a:ext cx="7049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• Still learning about radiation mechanism in the cavity</a:t>
            </a:r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 smtClean="0"/>
              <a:t>- Conditioning cavity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Treating </a:t>
            </a:r>
            <a:r>
              <a:rPr lang="en-US" sz="2400" dirty="0" err="1" smtClean="0"/>
              <a:t>multipactoring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- Breakdown mechanism</a:t>
            </a:r>
          </a:p>
        </p:txBody>
      </p:sp>
    </p:spTree>
    <p:extLst>
      <p:ext uri="{BB962C8B-B14F-4D97-AF65-F5344CB8AC3E}">
        <p14:creationId xmlns:p14="http://schemas.microsoft.com/office/powerpoint/2010/main" val="246060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measurement</a:t>
            </a:r>
          </a:p>
          <a:p>
            <a:pPr lvl="1"/>
            <a:r>
              <a:rPr lang="en-US" dirty="0" smtClean="0"/>
              <a:t>We have two more donuts (99.8 % and 96 %)</a:t>
            </a:r>
            <a:endParaRPr lang="en-US" dirty="0"/>
          </a:p>
          <a:p>
            <a:pPr lvl="1"/>
            <a:r>
              <a:rPr lang="en-US" dirty="0" smtClean="0"/>
              <a:t>Need more measurements in various conditions</a:t>
            </a:r>
          </a:p>
          <a:p>
            <a:r>
              <a:rPr lang="en-US" dirty="0"/>
              <a:t>A</a:t>
            </a:r>
            <a:r>
              <a:rPr lang="en-US" dirty="0" smtClean="0"/>
              <a:t>nalysis</a:t>
            </a:r>
            <a:endParaRPr lang="en-US" dirty="0" smtClean="0"/>
          </a:p>
          <a:p>
            <a:pPr lvl="1"/>
            <a:r>
              <a:rPr lang="en-US" dirty="0" smtClean="0"/>
              <a:t>Full analysis of RF parameters</a:t>
            </a:r>
          </a:p>
          <a:p>
            <a:pPr lvl="1"/>
            <a:r>
              <a:rPr lang="en-US" dirty="0" smtClean="0"/>
              <a:t>Breakdown event</a:t>
            </a:r>
          </a:p>
          <a:p>
            <a:r>
              <a:rPr lang="en-US" dirty="0" smtClean="0"/>
              <a:t>Design realistic </a:t>
            </a:r>
            <a:r>
              <a:rPr lang="en-US" smtClean="0"/>
              <a:t>RF cavity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9/18/15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MAP Friday meeting, K. Yonehara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1661E-D2B6-4C45-9E49-1AF5BCD1B3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491</Words>
  <Application>Microsoft Macintosh PowerPoint</Application>
  <PresentationFormat>On-screen Show (4:3)</PresentationFormat>
  <Paragraphs>82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Recent Dielectric Loaded Gas-filled RF Experiment</vt:lpstr>
      <vt:lpstr>Goal of current experiment</vt:lpstr>
      <vt:lpstr>PowerPoint Presentation</vt:lpstr>
      <vt:lpstr>Assemble Alumina Donut</vt:lpstr>
      <vt:lpstr>First Run (Test 99.5 % donut)</vt:lpstr>
      <vt:lpstr>Inspection after first run</vt:lpstr>
      <vt:lpstr>Observation</vt:lpstr>
      <vt:lpstr>Observation (cont’d)</vt:lpstr>
      <vt:lpstr>Next step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recent Dielectric Loaded RF test cell experiment</dc:title>
  <dc:creator>Accelerator Division</dc:creator>
  <cp:lastModifiedBy>Accelerator Division</cp:lastModifiedBy>
  <cp:revision>33</cp:revision>
  <dcterms:created xsi:type="dcterms:W3CDTF">2015-09-17T21:09:28Z</dcterms:created>
  <dcterms:modified xsi:type="dcterms:W3CDTF">2015-09-18T16:41:33Z</dcterms:modified>
</cp:coreProperties>
</file>