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1"/>
    <p:sldMasterId id="2147483682" r:id="rId2"/>
  </p:sldMasterIdLst>
  <p:notesMasterIdLst>
    <p:notesMasterId r:id="rId25"/>
  </p:notesMasterIdLst>
  <p:handoutMasterIdLst>
    <p:handoutMasterId r:id="rId26"/>
  </p:handoutMasterIdLst>
  <p:sldIdLst>
    <p:sldId id="265" r:id="rId3"/>
    <p:sldId id="266" r:id="rId4"/>
    <p:sldId id="268" r:id="rId5"/>
    <p:sldId id="273" r:id="rId6"/>
    <p:sldId id="274" r:id="rId7"/>
    <p:sldId id="267" r:id="rId8"/>
    <p:sldId id="269" r:id="rId9"/>
    <p:sldId id="270" r:id="rId10"/>
    <p:sldId id="271" r:id="rId11"/>
    <p:sldId id="272" r:id="rId12"/>
    <p:sldId id="275" r:id="rId13"/>
    <p:sldId id="276" r:id="rId14"/>
    <p:sldId id="278" r:id="rId15"/>
    <p:sldId id="277" r:id="rId16"/>
    <p:sldId id="279" r:id="rId17"/>
    <p:sldId id="280" r:id="rId18"/>
    <p:sldId id="284" r:id="rId19"/>
    <p:sldId id="282" r:id="rId20"/>
    <p:sldId id="283" r:id="rId21"/>
    <p:sldId id="285" r:id="rId22"/>
    <p:sldId id="286" r:id="rId23"/>
    <p:sldId id="281" r:id="rId24"/>
  </p:sldIdLst>
  <p:sldSz cx="9144000" cy="6858000" type="screen4x3"/>
  <p:notesSz cx="7010400" cy="9296400"/>
  <p:embeddedFontLst>
    <p:embeddedFont>
      <p:font typeface="Helvetica" panose="020B0604020202020204" pitchFamily="34" charset="0"/>
      <p:regular r:id="rId27"/>
      <p:bold r:id="rId28"/>
      <p:italic r:id="rId29"/>
      <p:boldItalic r:id="rId30"/>
    </p:embeddedFont>
    <p:embeddedFont>
      <p:font typeface="ＭＳ Ｐゴシック" panose="020B0600070205080204" pitchFamily="34" charset="-128"/>
      <p:regular r:id="rId31"/>
    </p:embeddedFont>
    <p:embeddedFont>
      <p:font typeface="Cambria Math" panose="02040503050406030204" pitchFamily="18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E679E96-B58F-47C3-80B1-A931DEA3A606}">
          <p14:sldIdLst>
            <p14:sldId id="265"/>
            <p14:sldId id="266"/>
            <p14:sldId id="268"/>
            <p14:sldId id="273"/>
            <p14:sldId id="274"/>
            <p14:sldId id="267"/>
            <p14:sldId id="269"/>
            <p14:sldId id="270"/>
            <p14:sldId id="271"/>
            <p14:sldId id="272"/>
            <p14:sldId id="275"/>
            <p14:sldId id="276"/>
            <p14:sldId id="278"/>
            <p14:sldId id="277"/>
            <p14:sldId id="279"/>
            <p14:sldId id="280"/>
            <p14:sldId id="284"/>
            <p14:sldId id="282"/>
            <p14:sldId id="283"/>
            <p14:sldId id="285"/>
            <p14:sldId id="286"/>
            <p14:sldId id="28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04040"/>
    <a:srgbClr val="66FFFF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5046" autoAdjust="0"/>
  </p:normalViewPr>
  <p:slideViewPr>
    <p:cSldViewPr snapToGrid="0" snapToObjects="1">
      <p:cViewPr varScale="1">
        <p:scale>
          <a:sx n="92" d="100"/>
          <a:sy n="92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-2904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Calibri" panose="020F0502020204030204" pitchFamily="34" charset="0"/>
              </a:rPr>
              <a:t>Delivery Ring Extraction for Mu2e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r>
              <a:rPr lang="en-US" altLang="en-US" dirty="0" smtClean="0">
                <a:latin typeface="Calibri" panose="020F0502020204030204" pitchFamily="34" charset="0"/>
              </a:rPr>
              <a:t>10/6/2015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Calibri" panose="020F0502020204030204" pitchFamily="34" charset="0"/>
              </a:rPr>
              <a:t>S. Werkema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>
                <a:latin typeface="Calibri" panose="020F0502020204030204" pitchFamily="34" charset="0"/>
              </a:rPr>
              <a:pPr/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Delivery Ring Extraction for Mu2e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r>
              <a:rPr lang="en-US" altLang="en-US" dirty="0" smtClean="0"/>
              <a:t>10/6/2015</a:t>
            </a:r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S. Werkema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0BFB643-3B51-4A23-96A6-8ED93A064CC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Arial" panose="020B0604020202020204" pitchFamily="34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Delivery Ring Extraction for Mu2e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 dirty="0" smtClean="0"/>
              <a:t>10/6/2015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Werkema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4067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Delivery Ring Extraction for Mu2e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 smtClean="0"/>
              <a:t>10/6/2015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Werkema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5663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Calibri" panose="020F0502020204030204" pitchFamily="34" charset="0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625475" indent="-285750">
              <a:spcBef>
                <a:spcPts val="600"/>
              </a:spcBef>
              <a:defRPr sz="22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855663" indent="-228600">
              <a:spcBef>
                <a:spcPts val="300"/>
              </a:spcBef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084263" indent="-228600">
              <a:spcBef>
                <a:spcPts val="0"/>
              </a:spcBef>
              <a:defRPr sz="18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1312863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Matthew Jones | Electronics and DAQ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505050"/>
                </a:solidFill>
                <a:latin typeface="Calibri" panose="020F0502020204030204" pitchFamily="34" charset="0"/>
              </a:defRPr>
            </a:lvl1pPr>
            <a:lvl2pPr marL="625475" indent="-285750">
              <a:spcBef>
                <a:spcPts val="600"/>
              </a:spcBef>
              <a:defRPr sz="2200">
                <a:solidFill>
                  <a:srgbClr val="505050"/>
                </a:solidFill>
                <a:latin typeface="Calibri" panose="020F0502020204030204" pitchFamily="34" charset="0"/>
              </a:defRPr>
            </a:lvl2pPr>
            <a:lvl3pPr marL="855663" indent="-228600">
              <a:spcBef>
                <a:spcPts val="300"/>
              </a:spcBef>
              <a:defRPr sz="2000">
                <a:solidFill>
                  <a:srgbClr val="505050"/>
                </a:solidFill>
                <a:latin typeface="Calibri" panose="020F0502020204030204" pitchFamily="34" charset="0"/>
              </a:defRPr>
            </a:lvl3pPr>
            <a:lvl4pPr marL="1084263" indent="-228600">
              <a:spcBef>
                <a:spcPts val="0"/>
              </a:spcBef>
              <a:defRPr sz="1800">
                <a:solidFill>
                  <a:srgbClr val="505050"/>
                </a:solidFill>
                <a:latin typeface="Calibri" panose="020F0502020204030204" pitchFamily="34" charset="0"/>
              </a:defRPr>
            </a:lvl4pPr>
            <a:lvl5pPr marL="1312863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505050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505050"/>
                </a:solidFill>
                <a:latin typeface="Calibri" panose="020F0502020204030204" pitchFamily="34" charset="0"/>
              </a:defRPr>
            </a:lvl1pPr>
            <a:lvl2pPr marL="625475" indent="-285750">
              <a:spcBef>
                <a:spcPts val="600"/>
              </a:spcBef>
              <a:defRPr sz="2200">
                <a:solidFill>
                  <a:srgbClr val="505050"/>
                </a:solidFill>
                <a:latin typeface="Calibri" panose="020F0502020204030204" pitchFamily="34" charset="0"/>
              </a:defRPr>
            </a:lvl2pPr>
            <a:lvl3pPr marL="855663" indent="-228600">
              <a:spcBef>
                <a:spcPts val="300"/>
              </a:spcBef>
              <a:defRPr sz="2000">
                <a:solidFill>
                  <a:srgbClr val="505050"/>
                </a:solidFill>
                <a:latin typeface="Calibri" panose="020F0502020204030204" pitchFamily="34" charset="0"/>
              </a:defRPr>
            </a:lvl3pPr>
            <a:lvl4pPr marL="1084263" indent="-228600">
              <a:spcBef>
                <a:spcPts val="0"/>
              </a:spcBef>
              <a:defRPr sz="1800">
                <a:solidFill>
                  <a:srgbClr val="505050"/>
                </a:solidFill>
                <a:latin typeface="Calibri" panose="020F0502020204030204" pitchFamily="34" charset="0"/>
              </a:defRPr>
            </a:lvl4pPr>
            <a:lvl5pPr marL="1312863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505050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Matthew Jones | Electronics and DAQ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505050"/>
                </a:solidFill>
                <a:latin typeface="Calibri" panose="020F0502020204030204" pitchFamily="34" charset="0"/>
              </a:defRPr>
            </a:lvl1pPr>
            <a:lvl2pPr marL="625475" indent="-285750">
              <a:spcBef>
                <a:spcPts val="600"/>
              </a:spcBef>
              <a:defRPr sz="2200">
                <a:solidFill>
                  <a:srgbClr val="505050"/>
                </a:solidFill>
                <a:latin typeface="Calibri" panose="020F0502020204030204" pitchFamily="34" charset="0"/>
              </a:defRPr>
            </a:lvl2pPr>
            <a:lvl3pPr marL="855663" indent="-228600">
              <a:spcBef>
                <a:spcPts val="300"/>
              </a:spcBef>
              <a:defRPr sz="2000">
                <a:solidFill>
                  <a:srgbClr val="505050"/>
                </a:solidFill>
                <a:latin typeface="Calibri" panose="020F0502020204030204" pitchFamily="34" charset="0"/>
              </a:defRPr>
            </a:lvl3pPr>
            <a:lvl4pPr marL="1084263" indent="-228600">
              <a:spcBef>
                <a:spcPts val="0"/>
              </a:spcBef>
              <a:defRPr sz="1800">
                <a:solidFill>
                  <a:srgbClr val="505050"/>
                </a:solidFill>
                <a:latin typeface="Calibri" panose="020F0502020204030204" pitchFamily="34" charset="0"/>
              </a:defRPr>
            </a:lvl4pPr>
            <a:lvl5pPr marL="1312863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505050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Matthew Jones | Electronics and DAQ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Matthew Jones | Electronics and DAQ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505050"/>
                </a:solidFill>
                <a:latin typeface="Calibri" panose="020F0502020204030204" pitchFamily="34" charset="0"/>
              </a:defRPr>
            </a:lvl1pPr>
            <a:lvl2pPr marL="625475" indent="-285750">
              <a:spcBef>
                <a:spcPts val="600"/>
              </a:spcBef>
              <a:defRPr sz="2200">
                <a:solidFill>
                  <a:srgbClr val="505050"/>
                </a:solidFill>
                <a:latin typeface="Calibri" panose="020F0502020204030204" pitchFamily="34" charset="0"/>
              </a:defRPr>
            </a:lvl2pPr>
            <a:lvl3pPr marL="855663" indent="-228600">
              <a:spcBef>
                <a:spcPts val="300"/>
              </a:spcBef>
              <a:defRPr sz="2000">
                <a:solidFill>
                  <a:srgbClr val="505050"/>
                </a:solidFill>
                <a:latin typeface="Calibri" panose="020F0502020204030204" pitchFamily="34" charset="0"/>
              </a:defRPr>
            </a:lvl3pPr>
            <a:lvl4pPr marL="1084263" indent="-228600">
              <a:spcBef>
                <a:spcPts val="0"/>
              </a:spcBef>
              <a:defRPr sz="1800">
                <a:solidFill>
                  <a:srgbClr val="505050"/>
                </a:solidFill>
                <a:latin typeface="Calibri" panose="020F0502020204030204" pitchFamily="34" charset="0"/>
              </a:defRPr>
            </a:lvl4pPr>
            <a:lvl5pPr marL="1312863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505050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Matthew Jones | Electronics and DAQ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Matthew Jones | Electronics and DAQ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505050"/>
                </a:solidFill>
                <a:latin typeface="Calibri" panose="020F0502020204030204" pitchFamily="34" charset="0"/>
              </a:defRPr>
            </a:lvl1pPr>
            <a:lvl2pPr marL="625475" indent="-285750">
              <a:spcBef>
                <a:spcPts val="600"/>
              </a:spcBef>
              <a:defRPr sz="2200">
                <a:solidFill>
                  <a:srgbClr val="505050"/>
                </a:solidFill>
                <a:latin typeface="Calibri" panose="020F0502020204030204" pitchFamily="34" charset="0"/>
              </a:defRPr>
            </a:lvl2pPr>
            <a:lvl3pPr marL="855663" indent="-228600">
              <a:spcBef>
                <a:spcPts val="300"/>
              </a:spcBef>
              <a:defRPr sz="2000">
                <a:solidFill>
                  <a:srgbClr val="505050"/>
                </a:solidFill>
                <a:latin typeface="Calibri" panose="020F0502020204030204" pitchFamily="34" charset="0"/>
              </a:defRPr>
            </a:lvl3pPr>
            <a:lvl4pPr marL="1084263" indent="-228600">
              <a:spcBef>
                <a:spcPts val="0"/>
              </a:spcBef>
              <a:defRPr sz="1800">
                <a:solidFill>
                  <a:srgbClr val="505050"/>
                </a:solidFill>
                <a:latin typeface="Calibri" panose="020F0502020204030204" pitchFamily="34" charset="0"/>
              </a:defRPr>
            </a:lvl4pPr>
            <a:lvl5pPr marL="1312863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505050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Matthew Jones | Electronics and DAQ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505050"/>
                </a:solidFill>
                <a:latin typeface="Calibri" panose="020F0502020204030204" pitchFamily="34" charset="0"/>
              </a:defRPr>
            </a:lvl1pPr>
            <a:lvl2pPr marL="625475" indent="-285750">
              <a:spcBef>
                <a:spcPts val="600"/>
              </a:spcBef>
              <a:defRPr sz="2200">
                <a:solidFill>
                  <a:srgbClr val="505050"/>
                </a:solidFill>
                <a:latin typeface="Calibri" panose="020F0502020204030204" pitchFamily="34" charset="0"/>
              </a:defRPr>
            </a:lvl2pPr>
            <a:lvl3pPr marL="855663" indent="-228600">
              <a:spcBef>
                <a:spcPts val="300"/>
              </a:spcBef>
              <a:defRPr sz="2000">
                <a:solidFill>
                  <a:srgbClr val="505050"/>
                </a:solidFill>
                <a:latin typeface="Calibri" panose="020F0502020204030204" pitchFamily="34" charset="0"/>
              </a:defRPr>
            </a:lvl3pPr>
            <a:lvl4pPr marL="1084263" indent="-228600">
              <a:spcBef>
                <a:spcPts val="0"/>
              </a:spcBef>
              <a:defRPr sz="1800">
                <a:solidFill>
                  <a:srgbClr val="505050"/>
                </a:solidFill>
                <a:latin typeface="Calibri" panose="020F0502020204030204" pitchFamily="34" charset="0"/>
              </a:defRPr>
            </a:lvl4pPr>
            <a:lvl5pPr marL="1312863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505050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505050"/>
                </a:solidFill>
                <a:latin typeface="Calibri" panose="020F0502020204030204" pitchFamily="34" charset="0"/>
              </a:defRPr>
            </a:lvl1pPr>
            <a:lvl2pPr marL="625475" indent="-285750">
              <a:spcBef>
                <a:spcPts val="600"/>
              </a:spcBef>
              <a:defRPr sz="2200">
                <a:solidFill>
                  <a:srgbClr val="505050"/>
                </a:solidFill>
                <a:latin typeface="Calibri" panose="020F0502020204030204" pitchFamily="34" charset="0"/>
              </a:defRPr>
            </a:lvl2pPr>
            <a:lvl3pPr marL="855663" indent="-228600">
              <a:spcBef>
                <a:spcPts val="300"/>
              </a:spcBef>
              <a:defRPr sz="2000">
                <a:solidFill>
                  <a:srgbClr val="505050"/>
                </a:solidFill>
                <a:latin typeface="Calibri" panose="020F0502020204030204" pitchFamily="34" charset="0"/>
              </a:defRPr>
            </a:lvl3pPr>
            <a:lvl4pPr marL="1084263" indent="-228600">
              <a:spcBef>
                <a:spcPts val="0"/>
              </a:spcBef>
              <a:defRPr sz="1800">
                <a:solidFill>
                  <a:srgbClr val="505050"/>
                </a:solidFill>
                <a:latin typeface="Calibri" panose="020F0502020204030204" pitchFamily="34" charset="0"/>
              </a:defRPr>
            </a:lvl4pPr>
            <a:lvl5pPr marL="1312863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505050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Matthew Jones | Electronics and DAQ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Matthew Jones | Electronics and DAQ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Calibri" panose="020F0502020204030204" pitchFamily="34" charset="0"/>
              </a:defRPr>
            </a:lvl1pPr>
          </a:lstStyle>
          <a:p>
            <a:fld id="{6827BE81-7C2D-481B-BBCE-23778685B2B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Matthew Jones | Electronics and DAQ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Calibri" panose="020F0502020204030204" pitchFamily="34" charset="0"/>
              </a:defRPr>
            </a:lvl1pPr>
          </a:lstStyle>
          <a:p>
            <a:fld id="{319E6341-E9E7-4128-9402-327DA868150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ea typeface="Geneva" pitchFamily="121" charset="-128"/>
              </a:rPr>
              <a:t>Electronics and DAQ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Geneva" pitchFamily="121" charset="-128"/>
              </a:rPr>
              <a:t>Matthew Jones (Purdue University)</a:t>
            </a:r>
          </a:p>
          <a:p>
            <a:pPr eaLnBrk="1" hangingPunct="1"/>
            <a:r>
              <a:rPr lang="en-US" altLang="en-US" dirty="0" smtClean="0">
                <a:ea typeface="Geneva" pitchFamily="121" charset="-128"/>
              </a:rPr>
              <a:t>Mu2e Extinction Technical Design Review</a:t>
            </a:r>
          </a:p>
          <a:p>
            <a:pPr eaLnBrk="1" hangingPunct="1"/>
            <a:r>
              <a:rPr lang="en-US" altLang="en-US" dirty="0" smtClean="0">
                <a:ea typeface="Geneva" pitchFamily="121" charset="-128"/>
              </a:rPr>
              <a:t>2 November  2015</a:t>
            </a:r>
          </a:p>
          <a:p>
            <a:pPr eaLnBrk="1" hangingPunct="1"/>
            <a:endParaRPr lang="en-US" altLang="en-US" dirty="0" smtClean="0">
              <a:ea typeface="Geneva" pitchFamily="12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381" y="3733715"/>
            <a:ext cx="3946060" cy="242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Architecture Facilitates Design Development and Re-use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Matthew Jones | Electronics and DAQ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pic>
        <p:nvPicPr>
          <p:cNvPr id="7" name="Picture 2" descr="https://espace.cern.ch/project-GBLIB/public/Shared%20Documents/Pictures/GLIBv3_small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633" y="1132030"/>
            <a:ext cx="3468913" cy="260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6724" y="3792267"/>
            <a:ext cx="48019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Virtex-5 based demonstration board (stand-alone architecture used in test beam)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Virtex-6 based GLIB v.2 AMC developed at CERN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 smtClean="0"/>
              <a:t>Vadatech</a:t>
            </a:r>
            <a:r>
              <a:rPr lang="en-US" b="1" dirty="0" smtClean="0"/>
              <a:t> AMC502 (Kintex-7)</a:t>
            </a:r>
            <a:endParaRPr lang="en-US" b="1" dirty="0"/>
          </a:p>
        </p:txBody>
      </p:sp>
      <p:pic>
        <p:nvPicPr>
          <p:cNvPr id="4098" name="Picture 2" descr="E:\mu2e\genesys_board.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36" y="1130487"/>
            <a:ext cx="3174401" cy="237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493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DAQ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9314" y="1004699"/>
            <a:ext cx="4082177" cy="498786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One </a:t>
            </a:r>
            <a:r>
              <a:rPr lang="en-US" sz="2000" dirty="0" err="1" smtClean="0"/>
              <a:t>MicroTCA</a:t>
            </a:r>
            <a:r>
              <a:rPr lang="en-US" sz="2000" dirty="0" smtClean="0"/>
              <a:t> chassis</a:t>
            </a:r>
          </a:p>
          <a:p>
            <a:r>
              <a:rPr lang="en-US" sz="2000" dirty="0" smtClean="0"/>
              <a:t>Four identical AMC’s</a:t>
            </a:r>
          </a:p>
          <a:p>
            <a:pPr lvl="1"/>
            <a:r>
              <a:rPr lang="en-US" sz="1800" dirty="0" smtClean="0"/>
              <a:t>Kintex-7 dual FMC carrier</a:t>
            </a:r>
          </a:p>
          <a:p>
            <a:r>
              <a:rPr lang="en-US" sz="2000" dirty="0" smtClean="0"/>
              <a:t>Data streamed over 10GbE, routed using integrated network switch</a:t>
            </a:r>
          </a:p>
          <a:p>
            <a:r>
              <a:rPr lang="en-US" sz="2000" dirty="0" smtClean="0"/>
              <a:t>PMT signals read out using waveform digitizers</a:t>
            </a:r>
          </a:p>
          <a:p>
            <a:r>
              <a:rPr lang="en-US" sz="2000" dirty="0" smtClean="0"/>
              <a:t>Digital interface to pixel readout via a </a:t>
            </a:r>
            <a:r>
              <a:rPr lang="en-US" sz="2000" b="1" dirty="0" smtClean="0">
                <a:solidFill>
                  <a:srgbClr val="FF0000"/>
                </a:solidFill>
              </a:rPr>
              <a:t>Pixel Interface</a:t>
            </a:r>
            <a:r>
              <a:rPr lang="en-US" sz="2000" dirty="0" smtClean="0"/>
              <a:t> board</a:t>
            </a:r>
          </a:p>
          <a:p>
            <a:pPr lvl="1"/>
            <a:r>
              <a:rPr lang="en-US" sz="2000" dirty="0" smtClean="0"/>
              <a:t>Logic level translation</a:t>
            </a:r>
          </a:p>
          <a:p>
            <a:pPr lvl="1"/>
            <a:r>
              <a:rPr lang="en-US" sz="2000" dirty="0" smtClean="0"/>
              <a:t>Clock distribution</a:t>
            </a:r>
          </a:p>
          <a:p>
            <a:pPr lvl="1"/>
            <a:r>
              <a:rPr lang="en-US" sz="2000" dirty="0" smtClean="0"/>
              <a:t>Power control</a:t>
            </a:r>
          </a:p>
          <a:p>
            <a:pPr lvl="1"/>
            <a:r>
              <a:rPr lang="en-US" sz="2000" dirty="0" smtClean="0"/>
              <a:t>Monitoring interface </a:t>
            </a:r>
          </a:p>
          <a:p>
            <a:pPr marL="855663" lvl="3" indent="0">
              <a:buNone/>
            </a:pPr>
            <a:r>
              <a:rPr lang="en-US" sz="1600" dirty="0" smtClean="0"/>
              <a:t>(</a:t>
            </a:r>
            <a:r>
              <a:rPr lang="en-US" sz="1600" dirty="0" err="1" smtClean="0"/>
              <a:t>eg</a:t>
            </a:r>
            <a:r>
              <a:rPr lang="en-US" sz="1600" dirty="0" smtClean="0"/>
              <a:t>. voltage, current, temperature)</a:t>
            </a:r>
          </a:p>
          <a:p>
            <a:pPr lvl="2"/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Matthew Jones | Electronics and DAQ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pic>
        <p:nvPicPr>
          <p:cNvPr id="1026" name="Picture 2" descr="E:\mu2e\t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61" y="966355"/>
            <a:ext cx="4048016" cy="506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221961" y="3436287"/>
            <a:ext cx="1277302" cy="7481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249669" y="4461531"/>
            <a:ext cx="1277302" cy="7481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89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Pixel Plane Construction – physical and electrical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Matthew Jones | Electronics and DAQ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948" y="1417054"/>
            <a:ext cx="2778042" cy="19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/>
          <p:cNvGrpSpPr/>
          <p:nvPr/>
        </p:nvGrpSpPr>
        <p:grpSpPr>
          <a:xfrm rot="16200000">
            <a:off x="543248" y="1467929"/>
            <a:ext cx="1891146" cy="1882915"/>
            <a:chOff x="987136" y="1350818"/>
            <a:chExt cx="1891146" cy="1882915"/>
          </a:xfrm>
        </p:grpSpPr>
        <p:grpSp>
          <p:nvGrpSpPr>
            <p:cNvPr id="26" name="Group 25"/>
            <p:cNvGrpSpPr/>
            <p:nvPr/>
          </p:nvGrpSpPr>
          <p:grpSpPr>
            <a:xfrm>
              <a:off x="1176336" y="1588289"/>
              <a:ext cx="1570434" cy="1645444"/>
              <a:chOff x="1195388" y="1635919"/>
              <a:chExt cx="1570434" cy="1645444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V="1">
                <a:off x="1195388" y="1876425"/>
                <a:ext cx="0" cy="14049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Arc 19"/>
              <p:cNvSpPr/>
              <p:nvPr/>
            </p:nvSpPr>
            <p:spPr>
              <a:xfrm>
                <a:off x="1195388" y="1635919"/>
                <a:ext cx="457200" cy="481012"/>
              </a:xfrm>
              <a:prstGeom prst="arc">
                <a:avLst>
                  <a:gd name="adj1" fmla="val 10839968"/>
                  <a:gd name="adj2" fmla="val 16266109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1423988" y="1635919"/>
                <a:ext cx="1102518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Arc 22"/>
              <p:cNvSpPr/>
              <p:nvPr/>
            </p:nvSpPr>
            <p:spPr>
              <a:xfrm>
                <a:off x="2287190" y="1635919"/>
                <a:ext cx="478632" cy="520195"/>
              </a:xfrm>
              <a:prstGeom prst="arc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/>
              <p:cNvCxnSpPr>
                <a:stCxn id="23" idx="2"/>
              </p:cNvCxnSpPr>
              <p:nvPr/>
            </p:nvCxnSpPr>
            <p:spPr>
              <a:xfrm>
                <a:off x="2765822" y="1896017"/>
                <a:ext cx="0" cy="138534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 flipH="1">
              <a:off x="1464686" y="1770568"/>
              <a:ext cx="549418" cy="1038658"/>
              <a:chOff x="1997765" y="1766455"/>
              <a:chExt cx="528741" cy="1038658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2005445" y="1766455"/>
                <a:ext cx="301337" cy="779318"/>
              </a:xfrm>
              <a:prstGeom prst="rect">
                <a:avLst/>
              </a:prstGeom>
              <a:gradFill flip="none"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8100000" scaled="1"/>
                <a:tileRect/>
              </a:gradFill>
              <a:ln>
                <a:solidFill>
                  <a:schemeClr val="accent1">
                    <a:shade val="95000"/>
                    <a:satMod val="105000"/>
                    <a:alpha val="4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1997765" y="1766888"/>
                <a:ext cx="528741" cy="1038225"/>
              </a:xfrm>
              <a:custGeom>
                <a:avLst/>
                <a:gdLst>
                  <a:gd name="connsiteX0" fmla="*/ 330993 w 531018"/>
                  <a:gd name="connsiteY0" fmla="*/ 4763 h 1040606"/>
                  <a:gd name="connsiteX1" fmla="*/ 338137 w 531018"/>
                  <a:gd name="connsiteY1" fmla="*/ 809625 h 1040606"/>
                  <a:gd name="connsiteX2" fmla="*/ 2381 w 531018"/>
                  <a:gd name="connsiteY2" fmla="*/ 809625 h 1040606"/>
                  <a:gd name="connsiteX3" fmla="*/ 0 w 531018"/>
                  <a:gd name="connsiteY3" fmla="*/ 1028700 h 1040606"/>
                  <a:gd name="connsiteX4" fmla="*/ 531018 w 531018"/>
                  <a:gd name="connsiteY4" fmla="*/ 1040606 h 1040606"/>
                  <a:gd name="connsiteX5" fmla="*/ 526256 w 531018"/>
                  <a:gd name="connsiteY5" fmla="*/ 0 h 1040606"/>
                  <a:gd name="connsiteX6" fmla="*/ 330993 w 531018"/>
                  <a:gd name="connsiteY6" fmla="*/ 4763 h 1040606"/>
                  <a:gd name="connsiteX0" fmla="*/ 328718 w 528743"/>
                  <a:gd name="connsiteY0" fmla="*/ 4763 h 1042988"/>
                  <a:gd name="connsiteX1" fmla="*/ 335862 w 528743"/>
                  <a:gd name="connsiteY1" fmla="*/ 809625 h 1042988"/>
                  <a:gd name="connsiteX2" fmla="*/ 106 w 528743"/>
                  <a:gd name="connsiteY2" fmla="*/ 809625 h 1042988"/>
                  <a:gd name="connsiteX3" fmla="*/ 2488 w 528743"/>
                  <a:gd name="connsiteY3" fmla="*/ 1042988 h 1042988"/>
                  <a:gd name="connsiteX4" fmla="*/ 528743 w 528743"/>
                  <a:gd name="connsiteY4" fmla="*/ 1040606 h 1042988"/>
                  <a:gd name="connsiteX5" fmla="*/ 523981 w 528743"/>
                  <a:gd name="connsiteY5" fmla="*/ 0 h 1042988"/>
                  <a:gd name="connsiteX6" fmla="*/ 328718 w 528743"/>
                  <a:gd name="connsiteY6" fmla="*/ 4763 h 1042988"/>
                  <a:gd name="connsiteX0" fmla="*/ 328718 w 528743"/>
                  <a:gd name="connsiteY0" fmla="*/ 0 h 1038225"/>
                  <a:gd name="connsiteX1" fmla="*/ 335862 w 528743"/>
                  <a:gd name="connsiteY1" fmla="*/ 804862 h 1038225"/>
                  <a:gd name="connsiteX2" fmla="*/ 106 w 528743"/>
                  <a:gd name="connsiteY2" fmla="*/ 804862 h 1038225"/>
                  <a:gd name="connsiteX3" fmla="*/ 2488 w 528743"/>
                  <a:gd name="connsiteY3" fmla="*/ 1038225 h 1038225"/>
                  <a:gd name="connsiteX4" fmla="*/ 528743 w 528743"/>
                  <a:gd name="connsiteY4" fmla="*/ 1035843 h 1038225"/>
                  <a:gd name="connsiteX5" fmla="*/ 523981 w 528743"/>
                  <a:gd name="connsiteY5" fmla="*/ 2381 h 1038225"/>
                  <a:gd name="connsiteX6" fmla="*/ 328718 w 528743"/>
                  <a:gd name="connsiteY6" fmla="*/ 0 h 1038225"/>
                  <a:gd name="connsiteX0" fmla="*/ 326230 w 526255"/>
                  <a:gd name="connsiteY0" fmla="*/ 0 h 1038225"/>
                  <a:gd name="connsiteX1" fmla="*/ 333374 w 526255"/>
                  <a:gd name="connsiteY1" fmla="*/ 804862 h 1038225"/>
                  <a:gd name="connsiteX2" fmla="*/ 4762 w 526255"/>
                  <a:gd name="connsiteY2" fmla="*/ 804862 h 1038225"/>
                  <a:gd name="connsiteX3" fmla="*/ 0 w 526255"/>
                  <a:gd name="connsiteY3" fmla="*/ 1038225 h 1038225"/>
                  <a:gd name="connsiteX4" fmla="*/ 526255 w 526255"/>
                  <a:gd name="connsiteY4" fmla="*/ 1035843 h 1038225"/>
                  <a:gd name="connsiteX5" fmla="*/ 521493 w 526255"/>
                  <a:gd name="connsiteY5" fmla="*/ 2381 h 1038225"/>
                  <a:gd name="connsiteX6" fmla="*/ 326230 w 526255"/>
                  <a:gd name="connsiteY6" fmla="*/ 0 h 1038225"/>
                  <a:gd name="connsiteX0" fmla="*/ 326459 w 526484"/>
                  <a:gd name="connsiteY0" fmla="*/ 0 h 1038225"/>
                  <a:gd name="connsiteX1" fmla="*/ 333603 w 526484"/>
                  <a:gd name="connsiteY1" fmla="*/ 804862 h 1038225"/>
                  <a:gd name="connsiteX2" fmla="*/ 229 w 526484"/>
                  <a:gd name="connsiteY2" fmla="*/ 804862 h 1038225"/>
                  <a:gd name="connsiteX3" fmla="*/ 229 w 526484"/>
                  <a:gd name="connsiteY3" fmla="*/ 1038225 h 1038225"/>
                  <a:gd name="connsiteX4" fmla="*/ 526484 w 526484"/>
                  <a:gd name="connsiteY4" fmla="*/ 1035843 h 1038225"/>
                  <a:gd name="connsiteX5" fmla="*/ 521722 w 526484"/>
                  <a:gd name="connsiteY5" fmla="*/ 2381 h 1038225"/>
                  <a:gd name="connsiteX6" fmla="*/ 326459 w 526484"/>
                  <a:gd name="connsiteY6" fmla="*/ 0 h 1038225"/>
                  <a:gd name="connsiteX0" fmla="*/ 326230 w 526255"/>
                  <a:gd name="connsiteY0" fmla="*/ 0 h 1038225"/>
                  <a:gd name="connsiteX1" fmla="*/ 333374 w 526255"/>
                  <a:gd name="connsiteY1" fmla="*/ 804862 h 1038225"/>
                  <a:gd name="connsiteX2" fmla="*/ 4762 w 526255"/>
                  <a:gd name="connsiteY2" fmla="*/ 807243 h 1038225"/>
                  <a:gd name="connsiteX3" fmla="*/ 0 w 526255"/>
                  <a:gd name="connsiteY3" fmla="*/ 1038225 h 1038225"/>
                  <a:gd name="connsiteX4" fmla="*/ 526255 w 526255"/>
                  <a:gd name="connsiteY4" fmla="*/ 1035843 h 1038225"/>
                  <a:gd name="connsiteX5" fmla="*/ 521493 w 526255"/>
                  <a:gd name="connsiteY5" fmla="*/ 2381 h 1038225"/>
                  <a:gd name="connsiteX6" fmla="*/ 326230 w 526255"/>
                  <a:gd name="connsiteY6" fmla="*/ 0 h 1038225"/>
                  <a:gd name="connsiteX0" fmla="*/ 328716 w 528741"/>
                  <a:gd name="connsiteY0" fmla="*/ 0 h 1038225"/>
                  <a:gd name="connsiteX1" fmla="*/ 335860 w 528741"/>
                  <a:gd name="connsiteY1" fmla="*/ 804862 h 1038225"/>
                  <a:gd name="connsiteX2" fmla="*/ 105 w 528741"/>
                  <a:gd name="connsiteY2" fmla="*/ 807243 h 1038225"/>
                  <a:gd name="connsiteX3" fmla="*/ 2486 w 528741"/>
                  <a:gd name="connsiteY3" fmla="*/ 1038225 h 1038225"/>
                  <a:gd name="connsiteX4" fmla="*/ 528741 w 528741"/>
                  <a:gd name="connsiteY4" fmla="*/ 1035843 h 1038225"/>
                  <a:gd name="connsiteX5" fmla="*/ 523979 w 528741"/>
                  <a:gd name="connsiteY5" fmla="*/ 2381 h 1038225"/>
                  <a:gd name="connsiteX6" fmla="*/ 328716 w 528741"/>
                  <a:gd name="connsiteY6" fmla="*/ 0 h 1038225"/>
                  <a:gd name="connsiteX0" fmla="*/ 328716 w 528741"/>
                  <a:gd name="connsiteY0" fmla="*/ 0 h 1038225"/>
                  <a:gd name="connsiteX1" fmla="*/ 335860 w 528741"/>
                  <a:gd name="connsiteY1" fmla="*/ 804862 h 1038225"/>
                  <a:gd name="connsiteX2" fmla="*/ 105 w 528741"/>
                  <a:gd name="connsiteY2" fmla="*/ 807243 h 1038225"/>
                  <a:gd name="connsiteX3" fmla="*/ 2486 w 528741"/>
                  <a:gd name="connsiteY3" fmla="*/ 1038225 h 1038225"/>
                  <a:gd name="connsiteX4" fmla="*/ 528741 w 528741"/>
                  <a:gd name="connsiteY4" fmla="*/ 1035843 h 1038225"/>
                  <a:gd name="connsiteX5" fmla="*/ 523979 w 528741"/>
                  <a:gd name="connsiteY5" fmla="*/ 2381 h 1038225"/>
                  <a:gd name="connsiteX6" fmla="*/ 328716 w 528741"/>
                  <a:gd name="connsiteY6" fmla="*/ 0 h 1038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8741" h="1038225">
                    <a:moveTo>
                      <a:pt x="328716" y="0"/>
                    </a:moveTo>
                    <a:cubicBezTo>
                      <a:pt x="331097" y="268287"/>
                      <a:pt x="333479" y="536575"/>
                      <a:pt x="335860" y="804862"/>
                    </a:cubicBezTo>
                    <a:lnTo>
                      <a:pt x="105" y="807243"/>
                    </a:lnTo>
                    <a:cubicBezTo>
                      <a:pt x="-689" y="880268"/>
                      <a:pt x="3280" y="965200"/>
                      <a:pt x="2486" y="1038225"/>
                    </a:cubicBezTo>
                    <a:lnTo>
                      <a:pt x="528741" y="1035843"/>
                    </a:lnTo>
                    <a:cubicBezTo>
                      <a:pt x="527154" y="688974"/>
                      <a:pt x="525566" y="349250"/>
                      <a:pt x="523979" y="2381"/>
                    </a:cubicBezTo>
                    <a:lnTo>
                      <a:pt x="328716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18900000" scaled="1"/>
                <a:tileRect/>
              </a:gradFill>
              <a:ln>
                <a:solidFill>
                  <a:schemeClr val="accent1">
                    <a:shade val="95000"/>
                    <a:satMod val="105000"/>
                    <a:alpha val="4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987136" y="1350818"/>
              <a:ext cx="1891146" cy="1756064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77000"/>
              </a:schemeClr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997765" y="1766455"/>
              <a:ext cx="528741" cy="1038658"/>
              <a:chOff x="1997765" y="1766455"/>
              <a:chExt cx="528741" cy="1038658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005445" y="1766455"/>
                <a:ext cx="301337" cy="779318"/>
              </a:xfrm>
              <a:prstGeom prst="rect">
                <a:avLst/>
              </a:prstGeom>
              <a:gradFill flip="none"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810000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1997765" y="1766888"/>
                <a:ext cx="528741" cy="1038225"/>
              </a:xfrm>
              <a:custGeom>
                <a:avLst/>
                <a:gdLst>
                  <a:gd name="connsiteX0" fmla="*/ 330993 w 531018"/>
                  <a:gd name="connsiteY0" fmla="*/ 4763 h 1040606"/>
                  <a:gd name="connsiteX1" fmla="*/ 338137 w 531018"/>
                  <a:gd name="connsiteY1" fmla="*/ 809625 h 1040606"/>
                  <a:gd name="connsiteX2" fmla="*/ 2381 w 531018"/>
                  <a:gd name="connsiteY2" fmla="*/ 809625 h 1040606"/>
                  <a:gd name="connsiteX3" fmla="*/ 0 w 531018"/>
                  <a:gd name="connsiteY3" fmla="*/ 1028700 h 1040606"/>
                  <a:gd name="connsiteX4" fmla="*/ 531018 w 531018"/>
                  <a:gd name="connsiteY4" fmla="*/ 1040606 h 1040606"/>
                  <a:gd name="connsiteX5" fmla="*/ 526256 w 531018"/>
                  <a:gd name="connsiteY5" fmla="*/ 0 h 1040606"/>
                  <a:gd name="connsiteX6" fmla="*/ 330993 w 531018"/>
                  <a:gd name="connsiteY6" fmla="*/ 4763 h 1040606"/>
                  <a:gd name="connsiteX0" fmla="*/ 328718 w 528743"/>
                  <a:gd name="connsiteY0" fmla="*/ 4763 h 1042988"/>
                  <a:gd name="connsiteX1" fmla="*/ 335862 w 528743"/>
                  <a:gd name="connsiteY1" fmla="*/ 809625 h 1042988"/>
                  <a:gd name="connsiteX2" fmla="*/ 106 w 528743"/>
                  <a:gd name="connsiteY2" fmla="*/ 809625 h 1042988"/>
                  <a:gd name="connsiteX3" fmla="*/ 2488 w 528743"/>
                  <a:gd name="connsiteY3" fmla="*/ 1042988 h 1042988"/>
                  <a:gd name="connsiteX4" fmla="*/ 528743 w 528743"/>
                  <a:gd name="connsiteY4" fmla="*/ 1040606 h 1042988"/>
                  <a:gd name="connsiteX5" fmla="*/ 523981 w 528743"/>
                  <a:gd name="connsiteY5" fmla="*/ 0 h 1042988"/>
                  <a:gd name="connsiteX6" fmla="*/ 328718 w 528743"/>
                  <a:gd name="connsiteY6" fmla="*/ 4763 h 1042988"/>
                  <a:gd name="connsiteX0" fmla="*/ 328718 w 528743"/>
                  <a:gd name="connsiteY0" fmla="*/ 0 h 1038225"/>
                  <a:gd name="connsiteX1" fmla="*/ 335862 w 528743"/>
                  <a:gd name="connsiteY1" fmla="*/ 804862 h 1038225"/>
                  <a:gd name="connsiteX2" fmla="*/ 106 w 528743"/>
                  <a:gd name="connsiteY2" fmla="*/ 804862 h 1038225"/>
                  <a:gd name="connsiteX3" fmla="*/ 2488 w 528743"/>
                  <a:gd name="connsiteY3" fmla="*/ 1038225 h 1038225"/>
                  <a:gd name="connsiteX4" fmla="*/ 528743 w 528743"/>
                  <a:gd name="connsiteY4" fmla="*/ 1035843 h 1038225"/>
                  <a:gd name="connsiteX5" fmla="*/ 523981 w 528743"/>
                  <a:gd name="connsiteY5" fmla="*/ 2381 h 1038225"/>
                  <a:gd name="connsiteX6" fmla="*/ 328718 w 528743"/>
                  <a:gd name="connsiteY6" fmla="*/ 0 h 1038225"/>
                  <a:gd name="connsiteX0" fmla="*/ 326230 w 526255"/>
                  <a:gd name="connsiteY0" fmla="*/ 0 h 1038225"/>
                  <a:gd name="connsiteX1" fmla="*/ 333374 w 526255"/>
                  <a:gd name="connsiteY1" fmla="*/ 804862 h 1038225"/>
                  <a:gd name="connsiteX2" fmla="*/ 4762 w 526255"/>
                  <a:gd name="connsiteY2" fmla="*/ 804862 h 1038225"/>
                  <a:gd name="connsiteX3" fmla="*/ 0 w 526255"/>
                  <a:gd name="connsiteY3" fmla="*/ 1038225 h 1038225"/>
                  <a:gd name="connsiteX4" fmla="*/ 526255 w 526255"/>
                  <a:gd name="connsiteY4" fmla="*/ 1035843 h 1038225"/>
                  <a:gd name="connsiteX5" fmla="*/ 521493 w 526255"/>
                  <a:gd name="connsiteY5" fmla="*/ 2381 h 1038225"/>
                  <a:gd name="connsiteX6" fmla="*/ 326230 w 526255"/>
                  <a:gd name="connsiteY6" fmla="*/ 0 h 1038225"/>
                  <a:gd name="connsiteX0" fmla="*/ 326459 w 526484"/>
                  <a:gd name="connsiteY0" fmla="*/ 0 h 1038225"/>
                  <a:gd name="connsiteX1" fmla="*/ 333603 w 526484"/>
                  <a:gd name="connsiteY1" fmla="*/ 804862 h 1038225"/>
                  <a:gd name="connsiteX2" fmla="*/ 229 w 526484"/>
                  <a:gd name="connsiteY2" fmla="*/ 804862 h 1038225"/>
                  <a:gd name="connsiteX3" fmla="*/ 229 w 526484"/>
                  <a:gd name="connsiteY3" fmla="*/ 1038225 h 1038225"/>
                  <a:gd name="connsiteX4" fmla="*/ 526484 w 526484"/>
                  <a:gd name="connsiteY4" fmla="*/ 1035843 h 1038225"/>
                  <a:gd name="connsiteX5" fmla="*/ 521722 w 526484"/>
                  <a:gd name="connsiteY5" fmla="*/ 2381 h 1038225"/>
                  <a:gd name="connsiteX6" fmla="*/ 326459 w 526484"/>
                  <a:gd name="connsiteY6" fmla="*/ 0 h 1038225"/>
                  <a:gd name="connsiteX0" fmla="*/ 326230 w 526255"/>
                  <a:gd name="connsiteY0" fmla="*/ 0 h 1038225"/>
                  <a:gd name="connsiteX1" fmla="*/ 333374 w 526255"/>
                  <a:gd name="connsiteY1" fmla="*/ 804862 h 1038225"/>
                  <a:gd name="connsiteX2" fmla="*/ 4762 w 526255"/>
                  <a:gd name="connsiteY2" fmla="*/ 807243 h 1038225"/>
                  <a:gd name="connsiteX3" fmla="*/ 0 w 526255"/>
                  <a:gd name="connsiteY3" fmla="*/ 1038225 h 1038225"/>
                  <a:gd name="connsiteX4" fmla="*/ 526255 w 526255"/>
                  <a:gd name="connsiteY4" fmla="*/ 1035843 h 1038225"/>
                  <a:gd name="connsiteX5" fmla="*/ 521493 w 526255"/>
                  <a:gd name="connsiteY5" fmla="*/ 2381 h 1038225"/>
                  <a:gd name="connsiteX6" fmla="*/ 326230 w 526255"/>
                  <a:gd name="connsiteY6" fmla="*/ 0 h 1038225"/>
                  <a:gd name="connsiteX0" fmla="*/ 328716 w 528741"/>
                  <a:gd name="connsiteY0" fmla="*/ 0 h 1038225"/>
                  <a:gd name="connsiteX1" fmla="*/ 335860 w 528741"/>
                  <a:gd name="connsiteY1" fmla="*/ 804862 h 1038225"/>
                  <a:gd name="connsiteX2" fmla="*/ 105 w 528741"/>
                  <a:gd name="connsiteY2" fmla="*/ 807243 h 1038225"/>
                  <a:gd name="connsiteX3" fmla="*/ 2486 w 528741"/>
                  <a:gd name="connsiteY3" fmla="*/ 1038225 h 1038225"/>
                  <a:gd name="connsiteX4" fmla="*/ 528741 w 528741"/>
                  <a:gd name="connsiteY4" fmla="*/ 1035843 h 1038225"/>
                  <a:gd name="connsiteX5" fmla="*/ 523979 w 528741"/>
                  <a:gd name="connsiteY5" fmla="*/ 2381 h 1038225"/>
                  <a:gd name="connsiteX6" fmla="*/ 328716 w 528741"/>
                  <a:gd name="connsiteY6" fmla="*/ 0 h 1038225"/>
                  <a:gd name="connsiteX0" fmla="*/ 328716 w 528741"/>
                  <a:gd name="connsiteY0" fmla="*/ 0 h 1038225"/>
                  <a:gd name="connsiteX1" fmla="*/ 335860 w 528741"/>
                  <a:gd name="connsiteY1" fmla="*/ 804862 h 1038225"/>
                  <a:gd name="connsiteX2" fmla="*/ 105 w 528741"/>
                  <a:gd name="connsiteY2" fmla="*/ 807243 h 1038225"/>
                  <a:gd name="connsiteX3" fmla="*/ 2486 w 528741"/>
                  <a:gd name="connsiteY3" fmla="*/ 1038225 h 1038225"/>
                  <a:gd name="connsiteX4" fmla="*/ 528741 w 528741"/>
                  <a:gd name="connsiteY4" fmla="*/ 1035843 h 1038225"/>
                  <a:gd name="connsiteX5" fmla="*/ 523979 w 528741"/>
                  <a:gd name="connsiteY5" fmla="*/ 2381 h 1038225"/>
                  <a:gd name="connsiteX6" fmla="*/ 328716 w 528741"/>
                  <a:gd name="connsiteY6" fmla="*/ 0 h 1038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8741" h="1038225">
                    <a:moveTo>
                      <a:pt x="328716" y="0"/>
                    </a:moveTo>
                    <a:cubicBezTo>
                      <a:pt x="331097" y="268287"/>
                      <a:pt x="333479" y="536575"/>
                      <a:pt x="335860" y="804862"/>
                    </a:cubicBezTo>
                    <a:lnTo>
                      <a:pt x="105" y="807243"/>
                    </a:lnTo>
                    <a:cubicBezTo>
                      <a:pt x="-689" y="880268"/>
                      <a:pt x="3280" y="965200"/>
                      <a:pt x="2486" y="1038225"/>
                    </a:cubicBezTo>
                    <a:lnTo>
                      <a:pt x="528741" y="1035843"/>
                    </a:lnTo>
                    <a:cubicBezTo>
                      <a:pt x="527154" y="688974"/>
                      <a:pt x="525566" y="349250"/>
                      <a:pt x="523979" y="2381"/>
                    </a:cubicBezTo>
                    <a:lnTo>
                      <a:pt x="328716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1890000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48" name="Group 2047"/>
          <p:cNvGrpSpPr/>
          <p:nvPr/>
        </p:nvGrpSpPr>
        <p:grpSpPr>
          <a:xfrm rot="16200000">
            <a:off x="3201285" y="1467929"/>
            <a:ext cx="1891146" cy="1882915"/>
            <a:chOff x="3283527" y="1368136"/>
            <a:chExt cx="1891146" cy="1882915"/>
          </a:xfrm>
        </p:grpSpPr>
        <p:grpSp>
          <p:nvGrpSpPr>
            <p:cNvPr id="35" name="Group 34"/>
            <p:cNvGrpSpPr/>
            <p:nvPr/>
          </p:nvGrpSpPr>
          <p:grpSpPr>
            <a:xfrm>
              <a:off x="3472727" y="1605607"/>
              <a:ext cx="1570434" cy="1645444"/>
              <a:chOff x="1195388" y="1635919"/>
              <a:chExt cx="1570434" cy="1645444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 flipV="1">
                <a:off x="1195388" y="1876425"/>
                <a:ext cx="0" cy="14049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Arc 36"/>
              <p:cNvSpPr/>
              <p:nvPr/>
            </p:nvSpPr>
            <p:spPr>
              <a:xfrm>
                <a:off x="1195388" y="1635919"/>
                <a:ext cx="457200" cy="481012"/>
              </a:xfrm>
              <a:prstGeom prst="arc">
                <a:avLst>
                  <a:gd name="adj1" fmla="val 10839968"/>
                  <a:gd name="adj2" fmla="val 16266109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1423988" y="1635919"/>
                <a:ext cx="1102518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Arc 38"/>
              <p:cNvSpPr/>
              <p:nvPr/>
            </p:nvSpPr>
            <p:spPr>
              <a:xfrm>
                <a:off x="2287190" y="1635919"/>
                <a:ext cx="478632" cy="520195"/>
              </a:xfrm>
              <a:prstGeom prst="arc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Connector 39"/>
              <p:cNvCxnSpPr>
                <a:stCxn id="39" idx="2"/>
              </p:cNvCxnSpPr>
              <p:nvPr/>
            </p:nvCxnSpPr>
            <p:spPr>
              <a:xfrm>
                <a:off x="2765822" y="1896017"/>
                <a:ext cx="0" cy="138534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>
              <a:off x="4094094" y="1783757"/>
              <a:ext cx="528741" cy="1038658"/>
              <a:chOff x="1997765" y="1766455"/>
              <a:chExt cx="528741" cy="1038658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2005445" y="1766455"/>
                <a:ext cx="301337" cy="77931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45"/>
              <p:cNvSpPr/>
              <p:nvPr/>
            </p:nvSpPr>
            <p:spPr>
              <a:xfrm>
                <a:off x="1997765" y="1766888"/>
                <a:ext cx="528741" cy="1038225"/>
              </a:xfrm>
              <a:custGeom>
                <a:avLst/>
                <a:gdLst>
                  <a:gd name="connsiteX0" fmla="*/ 330993 w 531018"/>
                  <a:gd name="connsiteY0" fmla="*/ 4763 h 1040606"/>
                  <a:gd name="connsiteX1" fmla="*/ 338137 w 531018"/>
                  <a:gd name="connsiteY1" fmla="*/ 809625 h 1040606"/>
                  <a:gd name="connsiteX2" fmla="*/ 2381 w 531018"/>
                  <a:gd name="connsiteY2" fmla="*/ 809625 h 1040606"/>
                  <a:gd name="connsiteX3" fmla="*/ 0 w 531018"/>
                  <a:gd name="connsiteY3" fmla="*/ 1028700 h 1040606"/>
                  <a:gd name="connsiteX4" fmla="*/ 531018 w 531018"/>
                  <a:gd name="connsiteY4" fmla="*/ 1040606 h 1040606"/>
                  <a:gd name="connsiteX5" fmla="*/ 526256 w 531018"/>
                  <a:gd name="connsiteY5" fmla="*/ 0 h 1040606"/>
                  <a:gd name="connsiteX6" fmla="*/ 330993 w 531018"/>
                  <a:gd name="connsiteY6" fmla="*/ 4763 h 1040606"/>
                  <a:gd name="connsiteX0" fmla="*/ 328718 w 528743"/>
                  <a:gd name="connsiteY0" fmla="*/ 4763 h 1042988"/>
                  <a:gd name="connsiteX1" fmla="*/ 335862 w 528743"/>
                  <a:gd name="connsiteY1" fmla="*/ 809625 h 1042988"/>
                  <a:gd name="connsiteX2" fmla="*/ 106 w 528743"/>
                  <a:gd name="connsiteY2" fmla="*/ 809625 h 1042988"/>
                  <a:gd name="connsiteX3" fmla="*/ 2488 w 528743"/>
                  <a:gd name="connsiteY3" fmla="*/ 1042988 h 1042988"/>
                  <a:gd name="connsiteX4" fmla="*/ 528743 w 528743"/>
                  <a:gd name="connsiteY4" fmla="*/ 1040606 h 1042988"/>
                  <a:gd name="connsiteX5" fmla="*/ 523981 w 528743"/>
                  <a:gd name="connsiteY5" fmla="*/ 0 h 1042988"/>
                  <a:gd name="connsiteX6" fmla="*/ 328718 w 528743"/>
                  <a:gd name="connsiteY6" fmla="*/ 4763 h 1042988"/>
                  <a:gd name="connsiteX0" fmla="*/ 328718 w 528743"/>
                  <a:gd name="connsiteY0" fmla="*/ 0 h 1038225"/>
                  <a:gd name="connsiteX1" fmla="*/ 335862 w 528743"/>
                  <a:gd name="connsiteY1" fmla="*/ 804862 h 1038225"/>
                  <a:gd name="connsiteX2" fmla="*/ 106 w 528743"/>
                  <a:gd name="connsiteY2" fmla="*/ 804862 h 1038225"/>
                  <a:gd name="connsiteX3" fmla="*/ 2488 w 528743"/>
                  <a:gd name="connsiteY3" fmla="*/ 1038225 h 1038225"/>
                  <a:gd name="connsiteX4" fmla="*/ 528743 w 528743"/>
                  <a:gd name="connsiteY4" fmla="*/ 1035843 h 1038225"/>
                  <a:gd name="connsiteX5" fmla="*/ 523981 w 528743"/>
                  <a:gd name="connsiteY5" fmla="*/ 2381 h 1038225"/>
                  <a:gd name="connsiteX6" fmla="*/ 328718 w 528743"/>
                  <a:gd name="connsiteY6" fmla="*/ 0 h 1038225"/>
                  <a:gd name="connsiteX0" fmla="*/ 326230 w 526255"/>
                  <a:gd name="connsiteY0" fmla="*/ 0 h 1038225"/>
                  <a:gd name="connsiteX1" fmla="*/ 333374 w 526255"/>
                  <a:gd name="connsiteY1" fmla="*/ 804862 h 1038225"/>
                  <a:gd name="connsiteX2" fmla="*/ 4762 w 526255"/>
                  <a:gd name="connsiteY2" fmla="*/ 804862 h 1038225"/>
                  <a:gd name="connsiteX3" fmla="*/ 0 w 526255"/>
                  <a:gd name="connsiteY3" fmla="*/ 1038225 h 1038225"/>
                  <a:gd name="connsiteX4" fmla="*/ 526255 w 526255"/>
                  <a:gd name="connsiteY4" fmla="*/ 1035843 h 1038225"/>
                  <a:gd name="connsiteX5" fmla="*/ 521493 w 526255"/>
                  <a:gd name="connsiteY5" fmla="*/ 2381 h 1038225"/>
                  <a:gd name="connsiteX6" fmla="*/ 326230 w 526255"/>
                  <a:gd name="connsiteY6" fmla="*/ 0 h 1038225"/>
                  <a:gd name="connsiteX0" fmla="*/ 326459 w 526484"/>
                  <a:gd name="connsiteY0" fmla="*/ 0 h 1038225"/>
                  <a:gd name="connsiteX1" fmla="*/ 333603 w 526484"/>
                  <a:gd name="connsiteY1" fmla="*/ 804862 h 1038225"/>
                  <a:gd name="connsiteX2" fmla="*/ 229 w 526484"/>
                  <a:gd name="connsiteY2" fmla="*/ 804862 h 1038225"/>
                  <a:gd name="connsiteX3" fmla="*/ 229 w 526484"/>
                  <a:gd name="connsiteY3" fmla="*/ 1038225 h 1038225"/>
                  <a:gd name="connsiteX4" fmla="*/ 526484 w 526484"/>
                  <a:gd name="connsiteY4" fmla="*/ 1035843 h 1038225"/>
                  <a:gd name="connsiteX5" fmla="*/ 521722 w 526484"/>
                  <a:gd name="connsiteY5" fmla="*/ 2381 h 1038225"/>
                  <a:gd name="connsiteX6" fmla="*/ 326459 w 526484"/>
                  <a:gd name="connsiteY6" fmla="*/ 0 h 1038225"/>
                  <a:gd name="connsiteX0" fmla="*/ 326230 w 526255"/>
                  <a:gd name="connsiteY0" fmla="*/ 0 h 1038225"/>
                  <a:gd name="connsiteX1" fmla="*/ 333374 w 526255"/>
                  <a:gd name="connsiteY1" fmla="*/ 804862 h 1038225"/>
                  <a:gd name="connsiteX2" fmla="*/ 4762 w 526255"/>
                  <a:gd name="connsiteY2" fmla="*/ 807243 h 1038225"/>
                  <a:gd name="connsiteX3" fmla="*/ 0 w 526255"/>
                  <a:gd name="connsiteY3" fmla="*/ 1038225 h 1038225"/>
                  <a:gd name="connsiteX4" fmla="*/ 526255 w 526255"/>
                  <a:gd name="connsiteY4" fmla="*/ 1035843 h 1038225"/>
                  <a:gd name="connsiteX5" fmla="*/ 521493 w 526255"/>
                  <a:gd name="connsiteY5" fmla="*/ 2381 h 1038225"/>
                  <a:gd name="connsiteX6" fmla="*/ 326230 w 526255"/>
                  <a:gd name="connsiteY6" fmla="*/ 0 h 1038225"/>
                  <a:gd name="connsiteX0" fmla="*/ 328716 w 528741"/>
                  <a:gd name="connsiteY0" fmla="*/ 0 h 1038225"/>
                  <a:gd name="connsiteX1" fmla="*/ 335860 w 528741"/>
                  <a:gd name="connsiteY1" fmla="*/ 804862 h 1038225"/>
                  <a:gd name="connsiteX2" fmla="*/ 105 w 528741"/>
                  <a:gd name="connsiteY2" fmla="*/ 807243 h 1038225"/>
                  <a:gd name="connsiteX3" fmla="*/ 2486 w 528741"/>
                  <a:gd name="connsiteY3" fmla="*/ 1038225 h 1038225"/>
                  <a:gd name="connsiteX4" fmla="*/ 528741 w 528741"/>
                  <a:gd name="connsiteY4" fmla="*/ 1035843 h 1038225"/>
                  <a:gd name="connsiteX5" fmla="*/ 523979 w 528741"/>
                  <a:gd name="connsiteY5" fmla="*/ 2381 h 1038225"/>
                  <a:gd name="connsiteX6" fmla="*/ 328716 w 528741"/>
                  <a:gd name="connsiteY6" fmla="*/ 0 h 1038225"/>
                  <a:gd name="connsiteX0" fmla="*/ 328716 w 528741"/>
                  <a:gd name="connsiteY0" fmla="*/ 0 h 1038225"/>
                  <a:gd name="connsiteX1" fmla="*/ 335860 w 528741"/>
                  <a:gd name="connsiteY1" fmla="*/ 804862 h 1038225"/>
                  <a:gd name="connsiteX2" fmla="*/ 105 w 528741"/>
                  <a:gd name="connsiteY2" fmla="*/ 807243 h 1038225"/>
                  <a:gd name="connsiteX3" fmla="*/ 2486 w 528741"/>
                  <a:gd name="connsiteY3" fmla="*/ 1038225 h 1038225"/>
                  <a:gd name="connsiteX4" fmla="*/ 528741 w 528741"/>
                  <a:gd name="connsiteY4" fmla="*/ 1035843 h 1038225"/>
                  <a:gd name="connsiteX5" fmla="*/ 523979 w 528741"/>
                  <a:gd name="connsiteY5" fmla="*/ 2381 h 1038225"/>
                  <a:gd name="connsiteX6" fmla="*/ 328716 w 528741"/>
                  <a:gd name="connsiteY6" fmla="*/ 0 h 1038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8741" h="1038225">
                    <a:moveTo>
                      <a:pt x="328716" y="0"/>
                    </a:moveTo>
                    <a:cubicBezTo>
                      <a:pt x="331097" y="268287"/>
                      <a:pt x="333479" y="536575"/>
                      <a:pt x="335860" y="804862"/>
                    </a:cubicBezTo>
                    <a:lnTo>
                      <a:pt x="105" y="807243"/>
                    </a:lnTo>
                    <a:cubicBezTo>
                      <a:pt x="-689" y="880268"/>
                      <a:pt x="3280" y="965200"/>
                      <a:pt x="2486" y="1038225"/>
                    </a:cubicBezTo>
                    <a:lnTo>
                      <a:pt x="528741" y="1035843"/>
                    </a:lnTo>
                    <a:cubicBezTo>
                      <a:pt x="527154" y="688974"/>
                      <a:pt x="525566" y="349250"/>
                      <a:pt x="523979" y="2381"/>
                    </a:cubicBezTo>
                    <a:lnTo>
                      <a:pt x="328716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3283527" y="1368136"/>
              <a:ext cx="1891146" cy="1756064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56000"/>
              </a:schemeClr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379890" y="1783773"/>
              <a:ext cx="528741" cy="1038658"/>
              <a:chOff x="1997765" y="1766455"/>
              <a:chExt cx="528741" cy="1038658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2005445" y="1766455"/>
                <a:ext cx="301337" cy="77931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1997765" y="1766888"/>
                <a:ext cx="528741" cy="1038225"/>
              </a:xfrm>
              <a:custGeom>
                <a:avLst/>
                <a:gdLst>
                  <a:gd name="connsiteX0" fmla="*/ 330993 w 531018"/>
                  <a:gd name="connsiteY0" fmla="*/ 4763 h 1040606"/>
                  <a:gd name="connsiteX1" fmla="*/ 338137 w 531018"/>
                  <a:gd name="connsiteY1" fmla="*/ 809625 h 1040606"/>
                  <a:gd name="connsiteX2" fmla="*/ 2381 w 531018"/>
                  <a:gd name="connsiteY2" fmla="*/ 809625 h 1040606"/>
                  <a:gd name="connsiteX3" fmla="*/ 0 w 531018"/>
                  <a:gd name="connsiteY3" fmla="*/ 1028700 h 1040606"/>
                  <a:gd name="connsiteX4" fmla="*/ 531018 w 531018"/>
                  <a:gd name="connsiteY4" fmla="*/ 1040606 h 1040606"/>
                  <a:gd name="connsiteX5" fmla="*/ 526256 w 531018"/>
                  <a:gd name="connsiteY5" fmla="*/ 0 h 1040606"/>
                  <a:gd name="connsiteX6" fmla="*/ 330993 w 531018"/>
                  <a:gd name="connsiteY6" fmla="*/ 4763 h 1040606"/>
                  <a:gd name="connsiteX0" fmla="*/ 328718 w 528743"/>
                  <a:gd name="connsiteY0" fmla="*/ 4763 h 1042988"/>
                  <a:gd name="connsiteX1" fmla="*/ 335862 w 528743"/>
                  <a:gd name="connsiteY1" fmla="*/ 809625 h 1042988"/>
                  <a:gd name="connsiteX2" fmla="*/ 106 w 528743"/>
                  <a:gd name="connsiteY2" fmla="*/ 809625 h 1042988"/>
                  <a:gd name="connsiteX3" fmla="*/ 2488 w 528743"/>
                  <a:gd name="connsiteY3" fmla="*/ 1042988 h 1042988"/>
                  <a:gd name="connsiteX4" fmla="*/ 528743 w 528743"/>
                  <a:gd name="connsiteY4" fmla="*/ 1040606 h 1042988"/>
                  <a:gd name="connsiteX5" fmla="*/ 523981 w 528743"/>
                  <a:gd name="connsiteY5" fmla="*/ 0 h 1042988"/>
                  <a:gd name="connsiteX6" fmla="*/ 328718 w 528743"/>
                  <a:gd name="connsiteY6" fmla="*/ 4763 h 1042988"/>
                  <a:gd name="connsiteX0" fmla="*/ 328718 w 528743"/>
                  <a:gd name="connsiteY0" fmla="*/ 0 h 1038225"/>
                  <a:gd name="connsiteX1" fmla="*/ 335862 w 528743"/>
                  <a:gd name="connsiteY1" fmla="*/ 804862 h 1038225"/>
                  <a:gd name="connsiteX2" fmla="*/ 106 w 528743"/>
                  <a:gd name="connsiteY2" fmla="*/ 804862 h 1038225"/>
                  <a:gd name="connsiteX3" fmla="*/ 2488 w 528743"/>
                  <a:gd name="connsiteY3" fmla="*/ 1038225 h 1038225"/>
                  <a:gd name="connsiteX4" fmla="*/ 528743 w 528743"/>
                  <a:gd name="connsiteY4" fmla="*/ 1035843 h 1038225"/>
                  <a:gd name="connsiteX5" fmla="*/ 523981 w 528743"/>
                  <a:gd name="connsiteY5" fmla="*/ 2381 h 1038225"/>
                  <a:gd name="connsiteX6" fmla="*/ 328718 w 528743"/>
                  <a:gd name="connsiteY6" fmla="*/ 0 h 1038225"/>
                  <a:gd name="connsiteX0" fmla="*/ 326230 w 526255"/>
                  <a:gd name="connsiteY0" fmla="*/ 0 h 1038225"/>
                  <a:gd name="connsiteX1" fmla="*/ 333374 w 526255"/>
                  <a:gd name="connsiteY1" fmla="*/ 804862 h 1038225"/>
                  <a:gd name="connsiteX2" fmla="*/ 4762 w 526255"/>
                  <a:gd name="connsiteY2" fmla="*/ 804862 h 1038225"/>
                  <a:gd name="connsiteX3" fmla="*/ 0 w 526255"/>
                  <a:gd name="connsiteY3" fmla="*/ 1038225 h 1038225"/>
                  <a:gd name="connsiteX4" fmla="*/ 526255 w 526255"/>
                  <a:gd name="connsiteY4" fmla="*/ 1035843 h 1038225"/>
                  <a:gd name="connsiteX5" fmla="*/ 521493 w 526255"/>
                  <a:gd name="connsiteY5" fmla="*/ 2381 h 1038225"/>
                  <a:gd name="connsiteX6" fmla="*/ 326230 w 526255"/>
                  <a:gd name="connsiteY6" fmla="*/ 0 h 1038225"/>
                  <a:gd name="connsiteX0" fmla="*/ 326459 w 526484"/>
                  <a:gd name="connsiteY0" fmla="*/ 0 h 1038225"/>
                  <a:gd name="connsiteX1" fmla="*/ 333603 w 526484"/>
                  <a:gd name="connsiteY1" fmla="*/ 804862 h 1038225"/>
                  <a:gd name="connsiteX2" fmla="*/ 229 w 526484"/>
                  <a:gd name="connsiteY2" fmla="*/ 804862 h 1038225"/>
                  <a:gd name="connsiteX3" fmla="*/ 229 w 526484"/>
                  <a:gd name="connsiteY3" fmla="*/ 1038225 h 1038225"/>
                  <a:gd name="connsiteX4" fmla="*/ 526484 w 526484"/>
                  <a:gd name="connsiteY4" fmla="*/ 1035843 h 1038225"/>
                  <a:gd name="connsiteX5" fmla="*/ 521722 w 526484"/>
                  <a:gd name="connsiteY5" fmla="*/ 2381 h 1038225"/>
                  <a:gd name="connsiteX6" fmla="*/ 326459 w 526484"/>
                  <a:gd name="connsiteY6" fmla="*/ 0 h 1038225"/>
                  <a:gd name="connsiteX0" fmla="*/ 326230 w 526255"/>
                  <a:gd name="connsiteY0" fmla="*/ 0 h 1038225"/>
                  <a:gd name="connsiteX1" fmla="*/ 333374 w 526255"/>
                  <a:gd name="connsiteY1" fmla="*/ 804862 h 1038225"/>
                  <a:gd name="connsiteX2" fmla="*/ 4762 w 526255"/>
                  <a:gd name="connsiteY2" fmla="*/ 807243 h 1038225"/>
                  <a:gd name="connsiteX3" fmla="*/ 0 w 526255"/>
                  <a:gd name="connsiteY3" fmla="*/ 1038225 h 1038225"/>
                  <a:gd name="connsiteX4" fmla="*/ 526255 w 526255"/>
                  <a:gd name="connsiteY4" fmla="*/ 1035843 h 1038225"/>
                  <a:gd name="connsiteX5" fmla="*/ 521493 w 526255"/>
                  <a:gd name="connsiteY5" fmla="*/ 2381 h 1038225"/>
                  <a:gd name="connsiteX6" fmla="*/ 326230 w 526255"/>
                  <a:gd name="connsiteY6" fmla="*/ 0 h 1038225"/>
                  <a:gd name="connsiteX0" fmla="*/ 328716 w 528741"/>
                  <a:gd name="connsiteY0" fmla="*/ 0 h 1038225"/>
                  <a:gd name="connsiteX1" fmla="*/ 335860 w 528741"/>
                  <a:gd name="connsiteY1" fmla="*/ 804862 h 1038225"/>
                  <a:gd name="connsiteX2" fmla="*/ 105 w 528741"/>
                  <a:gd name="connsiteY2" fmla="*/ 807243 h 1038225"/>
                  <a:gd name="connsiteX3" fmla="*/ 2486 w 528741"/>
                  <a:gd name="connsiteY3" fmla="*/ 1038225 h 1038225"/>
                  <a:gd name="connsiteX4" fmla="*/ 528741 w 528741"/>
                  <a:gd name="connsiteY4" fmla="*/ 1035843 h 1038225"/>
                  <a:gd name="connsiteX5" fmla="*/ 523979 w 528741"/>
                  <a:gd name="connsiteY5" fmla="*/ 2381 h 1038225"/>
                  <a:gd name="connsiteX6" fmla="*/ 328716 w 528741"/>
                  <a:gd name="connsiteY6" fmla="*/ 0 h 1038225"/>
                  <a:gd name="connsiteX0" fmla="*/ 328716 w 528741"/>
                  <a:gd name="connsiteY0" fmla="*/ 0 h 1038225"/>
                  <a:gd name="connsiteX1" fmla="*/ 335860 w 528741"/>
                  <a:gd name="connsiteY1" fmla="*/ 804862 h 1038225"/>
                  <a:gd name="connsiteX2" fmla="*/ 105 w 528741"/>
                  <a:gd name="connsiteY2" fmla="*/ 807243 h 1038225"/>
                  <a:gd name="connsiteX3" fmla="*/ 2486 w 528741"/>
                  <a:gd name="connsiteY3" fmla="*/ 1038225 h 1038225"/>
                  <a:gd name="connsiteX4" fmla="*/ 528741 w 528741"/>
                  <a:gd name="connsiteY4" fmla="*/ 1035843 h 1038225"/>
                  <a:gd name="connsiteX5" fmla="*/ 523979 w 528741"/>
                  <a:gd name="connsiteY5" fmla="*/ 2381 h 1038225"/>
                  <a:gd name="connsiteX6" fmla="*/ 328716 w 528741"/>
                  <a:gd name="connsiteY6" fmla="*/ 0 h 1038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8741" h="1038225">
                    <a:moveTo>
                      <a:pt x="328716" y="0"/>
                    </a:moveTo>
                    <a:cubicBezTo>
                      <a:pt x="331097" y="268287"/>
                      <a:pt x="333479" y="536575"/>
                      <a:pt x="335860" y="804862"/>
                    </a:cubicBezTo>
                    <a:lnTo>
                      <a:pt x="105" y="807243"/>
                    </a:lnTo>
                    <a:cubicBezTo>
                      <a:pt x="-689" y="880268"/>
                      <a:pt x="3280" y="965200"/>
                      <a:pt x="2486" y="1038225"/>
                    </a:cubicBezTo>
                    <a:lnTo>
                      <a:pt x="528741" y="1035843"/>
                    </a:lnTo>
                    <a:cubicBezTo>
                      <a:pt x="527154" y="688974"/>
                      <a:pt x="525566" y="349250"/>
                      <a:pt x="523979" y="2381"/>
                    </a:cubicBezTo>
                    <a:lnTo>
                      <a:pt x="328716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 flipH="1">
              <a:off x="3589609" y="1787886"/>
              <a:ext cx="549418" cy="1038658"/>
              <a:chOff x="1997765" y="1766455"/>
              <a:chExt cx="528741" cy="1038658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005445" y="1766455"/>
                <a:ext cx="301337" cy="779318"/>
              </a:xfrm>
              <a:prstGeom prst="rect">
                <a:avLst/>
              </a:prstGeom>
              <a:solidFill>
                <a:srgbClr val="404040"/>
              </a:solidFill>
              <a:ln>
                <a:solidFill>
                  <a:schemeClr val="accent1">
                    <a:shade val="95000"/>
                    <a:satMod val="105000"/>
                    <a:alpha val="4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1997765" y="1766888"/>
                <a:ext cx="528741" cy="1038225"/>
              </a:xfrm>
              <a:custGeom>
                <a:avLst/>
                <a:gdLst>
                  <a:gd name="connsiteX0" fmla="*/ 330993 w 531018"/>
                  <a:gd name="connsiteY0" fmla="*/ 4763 h 1040606"/>
                  <a:gd name="connsiteX1" fmla="*/ 338137 w 531018"/>
                  <a:gd name="connsiteY1" fmla="*/ 809625 h 1040606"/>
                  <a:gd name="connsiteX2" fmla="*/ 2381 w 531018"/>
                  <a:gd name="connsiteY2" fmla="*/ 809625 h 1040606"/>
                  <a:gd name="connsiteX3" fmla="*/ 0 w 531018"/>
                  <a:gd name="connsiteY3" fmla="*/ 1028700 h 1040606"/>
                  <a:gd name="connsiteX4" fmla="*/ 531018 w 531018"/>
                  <a:gd name="connsiteY4" fmla="*/ 1040606 h 1040606"/>
                  <a:gd name="connsiteX5" fmla="*/ 526256 w 531018"/>
                  <a:gd name="connsiteY5" fmla="*/ 0 h 1040606"/>
                  <a:gd name="connsiteX6" fmla="*/ 330993 w 531018"/>
                  <a:gd name="connsiteY6" fmla="*/ 4763 h 1040606"/>
                  <a:gd name="connsiteX0" fmla="*/ 328718 w 528743"/>
                  <a:gd name="connsiteY0" fmla="*/ 4763 h 1042988"/>
                  <a:gd name="connsiteX1" fmla="*/ 335862 w 528743"/>
                  <a:gd name="connsiteY1" fmla="*/ 809625 h 1042988"/>
                  <a:gd name="connsiteX2" fmla="*/ 106 w 528743"/>
                  <a:gd name="connsiteY2" fmla="*/ 809625 h 1042988"/>
                  <a:gd name="connsiteX3" fmla="*/ 2488 w 528743"/>
                  <a:gd name="connsiteY3" fmla="*/ 1042988 h 1042988"/>
                  <a:gd name="connsiteX4" fmla="*/ 528743 w 528743"/>
                  <a:gd name="connsiteY4" fmla="*/ 1040606 h 1042988"/>
                  <a:gd name="connsiteX5" fmla="*/ 523981 w 528743"/>
                  <a:gd name="connsiteY5" fmla="*/ 0 h 1042988"/>
                  <a:gd name="connsiteX6" fmla="*/ 328718 w 528743"/>
                  <a:gd name="connsiteY6" fmla="*/ 4763 h 1042988"/>
                  <a:gd name="connsiteX0" fmla="*/ 328718 w 528743"/>
                  <a:gd name="connsiteY0" fmla="*/ 0 h 1038225"/>
                  <a:gd name="connsiteX1" fmla="*/ 335862 w 528743"/>
                  <a:gd name="connsiteY1" fmla="*/ 804862 h 1038225"/>
                  <a:gd name="connsiteX2" fmla="*/ 106 w 528743"/>
                  <a:gd name="connsiteY2" fmla="*/ 804862 h 1038225"/>
                  <a:gd name="connsiteX3" fmla="*/ 2488 w 528743"/>
                  <a:gd name="connsiteY3" fmla="*/ 1038225 h 1038225"/>
                  <a:gd name="connsiteX4" fmla="*/ 528743 w 528743"/>
                  <a:gd name="connsiteY4" fmla="*/ 1035843 h 1038225"/>
                  <a:gd name="connsiteX5" fmla="*/ 523981 w 528743"/>
                  <a:gd name="connsiteY5" fmla="*/ 2381 h 1038225"/>
                  <a:gd name="connsiteX6" fmla="*/ 328718 w 528743"/>
                  <a:gd name="connsiteY6" fmla="*/ 0 h 1038225"/>
                  <a:gd name="connsiteX0" fmla="*/ 326230 w 526255"/>
                  <a:gd name="connsiteY0" fmla="*/ 0 h 1038225"/>
                  <a:gd name="connsiteX1" fmla="*/ 333374 w 526255"/>
                  <a:gd name="connsiteY1" fmla="*/ 804862 h 1038225"/>
                  <a:gd name="connsiteX2" fmla="*/ 4762 w 526255"/>
                  <a:gd name="connsiteY2" fmla="*/ 804862 h 1038225"/>
                  <a:gd name="connsiteX3" fmla="*/ 0 w 526255"/>
                  <a:gd name="connsiteY3" fmla="*/ 1038225 h 1038225"/>
                  <a:gd name="connsiteX4" fmla="*/ 526255 w 526255"/>
                  <a:gd name="connsiteY4" fmla="*/ 1035843 h 1038225"/>
                  <a:gd name="connsiteX5" fmla="*/ 521493 w 526255"/>
                  <a:gd name="connsiteY5" fmla="*/ 2381 h 1038225"/>
                  <a:gd name="connsiteX6" fmla="*/ 326230 w 526255"/>
                  <a:gd name="connsiteY6" fmla="*/ 0 h 1038225"/>
                  <a:gd name="connsiteX0" fmla="*/ 326459 w 526484"/>
                  <a:gd name="connsiteY0" fmla="*/ 0 h 1038225"/>
                  <a:gd name="connsiteX1" fmla="*/ 333603 w 526484"/>
                  <a:gd name="connsiteY1" fmla="*/ 804862 h 1038225"/>
                  <a:gd name="connsiteX2" fmla="*/ 229 w 526484"/>
                  <a:gd name="connsiteY2" fmla="*/ 804862 h 1038225"/>
                  <a:gd name="connsiteX3" fmla="*/ 229 w 526484"/>
                  <a:gd name="connsiteY3" fmla="*/ 1038225 h 1038225"/>
                  <a:gd name="connsiteX4" fmla="*/ 526484 w 526484"/>
                  <a:gd name="connsiteY4" fmla="*/ 1035843 h 1038225"/>
                  <a:gd name="connsiteX5" fmla="*/ 521722 w 526484"/>
                  <a:gd name="connsiteY5" fmla="*/ 2381 h 1038225"/>
                  <a:gd name="connsiteX6" fmla="*/ 326459 w 526484"/>
                  <a:gd name="connsiteY6" fmla="*/ 0 h 1038225"/>
                  <a:gd name="connsiteX0" fmla="*/ 326230 w 526255"/>
                  <a:gd name="connsiteY0" fmla="*/ 0 h 1038225"/>
                  <a:gd name="connsiteX1" fmla="*/ 333374 w 526255"/>
                  <a:gd name="connsiteY1" fmla="*/ 804862 h 1038225"/>
                  <a:gd name="connsiteX2" fmla="*/ 4762 w 526255"/>
                  <a:gd name="connsiteY2" fmla="*/ 807243 h 1038225"/>
                  <a:gd name="connsiteX3" fmla="*/ 0 w 526255"/>
                  <a:gd name="connsiteY3" fmla="*/ 1038225 h 1038225"/>
                  <a:gd name="connsiteX4" fmla="*/ 526255 w 526255"/>
                  <a:gd name="connsiteY4" fmla="*/ 1035843 h 1038225"/>
                  <a:gd name="connsiteX5" fmla="*/ 521493 w 526255"/>
                  <a:gd name="connsiteY5" fmla="*/ 2381 h 1038225"/>
                  <a:gd name="connsiteX6" fmla="*/ 326230 w 526255"/>
                  <a:gd name="connsiteY6" fmla="*/ 0 h 1038225"/>
                  <a:gd name="connsiteX0" fmla="*/ 328716 w 528741"/>
                  <a:gd name="connsiteY0" fmla="*/ 0 h 1038225"/>
                  <a:gd name="connsiteX1" fmla="*/ 335860 w 528741"/>
                  <a:gd name="connsiteY1" fmla="*/ 804862 h 1038225"/>
                  <a:gd name="connsiteX2" fmla="*/ 105 w 528741"/>
                  <a:gd name="connsiteY2" fmla="*/ 807243 h 1038225"/>
                  <a:gd name="connsiteX3" fmla="*/ 2486 w 528741"/>
                  <a:gd name="connsiteY3" fmla="*/ 1038225 h 1038225"/>
                  <a:gd name="connsiteX4" fmla="*/ 528741 w 528741"/>
                  <a:gd name="connsiteY4" fmla="*/ 1035843 h 1038225"/>
                  <a:gd name="connsiteX5" fmla="*/ 523979 w 528741"/>
                  <a:gd name="connsiteY5" fmla="*/ 2381 h 1038225"/>
                  <a:gd name="connsiteX6" fmla="*/ 328716 w 528741"/>
                  <a:gd name="connsiteY6" fmla="*/ 0 h 1038225"/>
                  <a:gd name="connsiteX0" fmla="*/ 328716 w 528741"/>
                  <a:gd name="connsiteY0" fmla="*/ 0 h 1038225"/>
                  <a:gd name="connsiteX1" fmla="*/ 335860 w 528741"/>
                  <a:gd name="connsiteY1" fmla="*/ 804862 h 1038225"/>
                  <a:gd name="connsiteX2" fmla="*/ 105 w 528741"/>
                  <a:gd name="connsiteY2" fmla="*/ 807243 h 1038225"/>
                  <a:gd name="connsiteX3" fmla="*/ 2486 w 528741"/>
                  <a:gd name="connsiteY3" fmla="*/ 1038225 h 1038225"/>
                  <a:gd name="connsiteX4" fmla="*/ 528741 w 528741"/>
                  <a:gd name="connsiteY4" fmla="*/ 1035843 h 1038225"/>
                  <a:gd name="connsiteX5" fmla="*/ 523979 w 528741"/>
                  <a:gd name="connsiteY5" fmla="*/ 2381 h 1038225"/>
                  <a:gd name="connsiteX6" fmla="*/ 328716 w 528741"/>
                  <a:gd name="connsiteY6" fmla="*/ 0 h 1038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8741" h="1038225">
                    <a:moveTo>
                      <a:pt x="328716" y="0"/>
                    </a:moveTo>
                    <a:cubicBezTo>
                      <a:pt x="331097" y="268287"/>
                      <a:pt x="333479" y="536575"/>
                      <a:pt x="335860" y="804862"/>
                    </a:cubicBezTo>
                    <a:lnTo>
                      <a:pt x="105" y="807243"/>
                    </a:lnTo>
                    <a:cubicBezTo>
                      <a:pt x="-689" y="880268"/>
                      <a:pt x="3280" y="965200"/>
                      <a:pt x="2486" y="1038225"/>
                    </a:cubicBezTo>
                    <a:lnTo>
                      <a:pt x="528741" y="1035843"/>
                    </a:lnTo>
                    <a:cubicBezTo>
                      <a:pt x="527154" y="688974"/>
                      <a:pt x="525566" y="349250"/>
                      <a:pt x="523979" y="2381"/>
                    </a:cubicBezTo>
                    <a:lnTo>
                      <a:pt x="328716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solidFill>
                  <a:schemeClr val="accent1">
                    <a:shade val="95000"/>
                    <a:satMod val="105000"/>
                    <a:alpha val="4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49" name="TextBox 2048"/>
          <p:cNvSpPr txBox="1"/>
          <p:nvPr/>
        </p:nvSpPr>
        <p:spPr>
          <a:xfrm>
            <a:off x="323960" y="780040"/>
            <a:ext cx="2202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Upstream of bending dipole</a:t>
            </a:r>
            <a:endParaRPr lang="en-US" sz="1800" dirty="0"/>
          </a:p>
        </p:txBody>
      </p:sp>
      <p:sp>
        <p:nvSpPr>
          <p:cNvPr id="50" name="TextBox 49"/>
          <p:cNvSpPr txBox="1"/>
          <p:nvPr/>
        </p:nvSpPr>
        <p:spPr>
          <a:xfrm>
            <a:off x="3042380" y="745403"/>
            <a:ext cx="2202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Downstream of bending dipole</a:t>
            </a:r>
            <a:endParaRPr lang="en-US" sz="1800" dirty="0"/>
          </a:p>
        </p:txBody>
      </p:sp>
      <p:sp>
        <p:nvSpPr>
          <p:cNvPr id="2051" name="TextBox 2050"/>
          <p:cNvSpPr txBox="1"/>
          <p:nvPr/>
        </p:nvSpPr>
        <p:spPr>
          <a:xfrm>
            <a:off x="323960" y="3564082"/>
            <a:ext cx="2202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 sensors/4 ROC’s</a:t>
            </a:r>
            <a:endParaRPr lang="en-US" sz="2000" dirty="0"/>
          </a:p>
        </p:txBody>
      </p:sp>
      <p:sp>
        <p:nvSpPr>
          <p:cNvPr id="52" name="TextBox 51"/>
          <p:cNvSpPr txBox="1"/>
          <p:nvPr/>
        </p:nvSpPr>
        <p:spPr>
          <a:xfrm>
            <a:off x="2944437" y="3495574"/>
            <a:ext cx="2202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</a:t>
            </a:r>
            <a:r>
              <a:rPr lang="en-US" sz="2000" dirty="0" smtClean="0"/>
              <a:t> sensors/6 ROC’s</a:t>
            </a:r>
            <a:endParaRPr lang="en-US" sz="2000" dirty="0"/>
          </a:p>
        </p:txBody>
      </p:sp>
      <p:sp>
        <p:nvSpPr>
          <p:cNvPr id="2052" name="TextBox 2051"/>
          <p:cNvSpPr txBox="1"/>
          <p:nvPr/>
        </p:nvSpPr>
        <p:spPr>
          <a:xfrm>
            <a:off x="323960" y="3938153"/>
            <a:ext cx="84979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FE-I4b electrical interface consists of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Power: 1.2 V (digital), 1.5 V (analog)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CLK (40 MHz – LHC BX clock</a:t>
            </a:r>
            <a:r>
              <a:rPr lang="en-US" dirty="0"/>
              <a:t>)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CMD (serial data, synchronous with clock)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DATA (8b10b encoded frames) 160 Mbit/s</a:t>
            </a:r>
          </a:p>
          <a:p>
            <a:pPr algn="ctr"/>
            <a:r>
              <a:rPr lang="en-US" i="1" dirty="0" smtClean="0">
                <a:solidFill>
                  <a:srgbClr val="0000FF"/>
                </a:solidFill>
              </a:rPr>
              <a:t>CLK, CMD and DATA are 1.2 V current mode logic (CML)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78903" y="3460172"/>
            <a:ext cx="2918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Will be assembled using techniques developed for CMS </a:t>
            </a:r>
            <a:r>
              <a:rPr lang="en-US" sz="1800" dirty="0" err="1" smtClean="0"/>
              <a:t>FPix</a:t>
            </a:r>
            <a:r>
              <a:rPr lang="en-US" sz="1800" dirty="0" smtClean="0"/>
              <a:t> module construction: placement, gluing, wire bonding.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33333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0436450200 Molex, LLC | WM1845-ND DigiKey Electron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28611" y="4212358"/>
            <a:ext cx="1904998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Cables and Connectors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28532"/>
            <a:ext cx="5351318" cy="498786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smtClean="0"/>
              <a:t>Robustness requirements particularly important during development phase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Prefer to use connectors that are readily available and widely used in consumer electronics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HDMI (digital video) has similar bandwidth and signal integrity requirements:</a:t>
            </a:r>
          </a:p>
          <a:p>
            <a:pPr lvl="1"/>
            <a:r>
              <a:rPr lang="en-US" sz="2000" dirty="0" smtClean="0"/>
              <a:t>HDMI supports 4 </a:t>
            </a:r>
            <a:r>
              <a:rPr lang="en-US" sz="2000" dirty="0" err="1" smtClean="0"/>
              <a:t>Gbit</a:t>
            </a:r>
            <a:r>
              <a:rPr lang="en-US" sz="2000" dirty="0" smtClean="0"/>
              <a:t>/s (now 14 </a:t>
            </a:r>
            <a:r>
              <a:rPr lang="en-US" sz="2000" dirty="0" err="1" smtClean="0"/>
              <a:t>Gbit</a:t>
            </a:r>
            <a:r>
              <a:rPr lang="en-US" sz="2000" dirty="0" smtClean="0"/>
              <a:t>/s)</a:t>
            </a:r>
          </a:p>
          <a:p>
            <a:pPr lvl="1"/>
            <a:r>
              <a:rPr lang="en-US" sz="2000" dirty="0" smtClean="0"/>
              <a:t>Clock speeds 165 MHz (now 600 MHz)</a:t>
            </a:r>
          </a:p>
          <a:p>
            <a:pPr lvl="1"/>
            <a:r>
              <a:rPr lang="en-US" sz="2000" dirty="0" smtClean="0"/>
              <a:t>I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C interface</a:t>
            </a:r>
          </a:p>
          <a:p>
            <a:pPr lvl="1"/>
            <a:r>
              <a:rPr lang="en-US" sz="2000" dirty="0" smtClean="0"/>
              <a:t>Micro HDMI connector fits geometry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Have used MCX connectors for bias voltage    (up to 250V)</a:t>
            </a:r>
          </a:p>
          <a:p>
            <a:pPr lvl="1"/>
            <a:r>
              <a:rPr lang="en-US" sz="2000" dirty="0" smtClean="0"/>
              <a:t>The small CMS/ATLAS HV connector is simply not commercially available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Matthew Jones | Electronics and DAQ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pic>
        <p:nvPicPr>
          <p:cNvPr id="3076" name="Picture 4" descr="http://www.hdmi.org/images/inside_hdmi_c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437" y="1043046"/>
            <a:ext cx="3149520" cy="269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0436500212 Molex, LLC | WM1890CT-ND DigiKey Electron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573" y="373823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265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Pixel Interface Board – FE-I4b modules and </a:t>
            </a:r>
            <a:r>
              <a:rPr lang="en-US" dirty="0" err="1" smtClean="0"/>
              <a:t>MicroTCA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35180"/>
            <a:ext cx="8672513" cy="527858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smtClean="0"/>
              <a:t>Logic level translation (1.2 V CML ↔ 2.5 V LVDS)</a:t>
            </a:r>
          </a:p>
          <a:p>
            <a:pPr lvl="1"/>
            <a:r>
              <a:rPr lang="en-US" sz="1800" dirty="0" smtClean="0"/>
              <a:t>Working prototypes use </a:t>
            </a:r>
            <a:r>
              <a:rPr lang="en-US" sz="1800" dirty="0" err="1" smtClean="0"/>
              <a:t>Micrel</a:t>
            </a:r>
            <a:r>
              <a:rPr lang="en-US" sz="1800" dirty="0" smtClean="0"/>
              <a:t> SY56016 (5 GHZ </a:t>
            </a:r>
            <a:r>
              <a:rPr lang="en-US" sz="1800" dirty="0"/>
              <a:t>LINE DVR/RCVR CML DIFF </a:t>
            </a:r>
            <a:r>
              <a:rPr lang="en-US" sz="1800" dirty="0" smtClean="0"/>
              <a:t>10-MLF)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Clock </a:t>
            </a:r>
            <a:r>
              <a:rPr lang="en-US" sz="2000" dirty="0" err="1" smtClean="0"/>
              <a:t>fanout</a:t>
            </a:r>
            <a:r>
              <a:rPr lang="en-US" sz="2000" dirty="0" smtClean="0"/>
              <a:t> (send only one clock signal from the FPGA)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Control, distribution and monitoring of LV power</a:t>
            </a:r>
          </a:p>
          <a:p>
            <a:pPr lvl="1"/>
            <a:r>
              <a:rPr lang="en-US" sz="2000" dirty="0" smtClean="0"/>
              <a:t>Experience has shown that the ability to power cycle individual FE-I4b modules is extremely valuable</a:t>
            </a:r>
          </a:p>
          <a:p>
            <a:pPr lvl="1"/>
            <a:r>
              <a:rPr lang="en-US" sz="2000" dirty="0" smtClean="0"/>
              <a:t>Desirable to measure current, ideally on the FE-I4b module but also on the Pixel Interface Board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Convenient place to distribute bias voltage</a:t>
            </a:r>
          </a:p>
          <a:p>
            <a:pPr lvl="1"/>
            <a:r>
              <a:rPr lang="en-US" sz="2000" dirty="0" smtClean="0"/>
              <a:t>Experience using </a:t>
            </a:r>
            <a:r>
              <a:rPr lang="en-US" sz="2000" dirty="0" err="1" smtClean="0"/>
              <a:t>Picovolt</a:t>
            </a:r>
            <a:r>
              <a:rPr lang="en-US" sz="2000" dirty="0" smtClean="0"/>
              <a:t> modules in strip telescope at FTBF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Monitoring/slow controls</a:t>
            </a:r>
          </a:p>
          <a:p>
            <a:pPr lvl="1"/>
            <a:r>
              <a:rPr lang="en-US" sz="2000" dirty="0" smtClean="0"/>
              <a:t>I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C multiplexing to FE-I4b modules for voltage, current, temperature and inventory control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Unconstrained physical form factor (fits in a box with sufficient panel space for connectors, not a crate)</a:t>
            </a:r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Matthew Jones | Electronics and DAQ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0302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Grounding and Shielding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Matthew Jones | Electronics and DAQ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39265"/>
            <a:ext cx="5053319" cy="294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135" y="939265"/>
            <a:ext cx="3450265" cy="475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137" y="3883058"/>
            <a:ext cx="496961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proposal is under collaboration review.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Potential ground loops mitigated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Suitable isolation components identified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Prior experience with much larger systems</a:t>
            </a:r>
          </a:p>
          <a:p>
            <a:endParaRPr lang="en-US" sz="2000" dirty="0" smtClean="0"/>
          </a:p>
          <a:p>
            <a:pPr algn="ctr"/>
            <a:r>
              <a:rPr lang="en-US" sz="1800" dirty="0" smtClean="0">
                <a:solidFill>
                  <a:srgbClr val="0070C0"/>
                </a:solidFill>
              </a:rPr>
              <a:t>The CDF TOF system had 432 PMT’s with preamps, a much more complicated clock </a:t>
            </a:r>
            <a:r>
              <a:rPr lang="en-US" sz="1800" dirty="0" err="1" smtClean="0">
                <a:solidFill>
                  <a:srgbClr val="0070C0"/>
                </a:solidFill>
              </a:rPr>
              <a:t>fanout</a:t>
            </a:r>
            <a:r>
              <a:rPr lang="en-US" sz="1800" dirty="0" smtClean="0">
                <a:solidFill>
                  <a:srgbClr val="0070C0"/>
                </a:solidFill>
              </a:rPr>
              <a:t> , and achieved expected timing precision</a:t>
            </a:r>
          </a:p>
        </p:txBody>
      </p:sp>
    </p:spTree>
    <p:extLst>
      <p:ext uri="{BB962C8B-B14F-4D97-AF65-F5344CB8AC3E}">
        <p14:creationId xmlns:p14="http://schemas.microsoft.com/office/powerpoint/2010/main" val="1714355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Pixel Readout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41448"/>
            <a:ext cx="4353791" cy="4987867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Implemented the complete readout of two channels: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Using a </a:t>
            </a:r>
            <a:r>
              <a:rPr lang="en-US" sz="2000" dirty="0" err="1" smtClean="0"/>
              <a:t>Virtex</a:t>
            </a:r>
            <a:r>
              <a:rPr lang="en-US" sz="2000" dirty="0" smtClean="0"/>
              <a:t> 5 demonstration board (10,000 lines of VHDL)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Demonstrated that capacitive coupling works for CLK, CMD, DATA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160 MHz data synchronous with 40 MHz clock - no clock recovery required (high speed GTX transceivers not used)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Implemented 10b8b decoding, data stream parsing implemented in firmware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Data streamed via 1 </a:t>
            </a:r>
            <a:r>
              <a:rPr lang="en-US" sz="2000" dirty="0" err="1" smtClean="0"/>
              <a:t>GbE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Successfully acquired data during test beam in June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Matthew Jones | Electronics and DAQ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pic>
        <p:nvPicPr>
          <p:cNvPr id="3074" name="Picture 2" descr="E:\mu2e\fei4_test_setup_2.jp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5" t="17512" r="-15276" b="7875"/>
          <a:stretch/>
        </p:blipFill>
        <p:spPr bwMode="auto">
          <a:xfrm>
            <a:off x="4726305" y="1005840"/>
            <a:ext cx="493776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https://exchange.purdue.edu/owa/attachment.ashx?id=RgAAAAB%2b1T4bwyz4SbIuGr8EawSGBwDAPRFi31BXTJ1II0sHCinnAAACYA0AAACqIzy4L1XiTYKbyMGQi%2b8dAAAhADB2AAAJ&amp;attcnt=1&amp;attid0=BAAAAAAA&amp;attcid0=9bde8dae-c202-4573-b4bf-79af266534b7%40exchange.purdue.e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https://exchange.purdue.edu/owa/attachment.ashx?id=RgAAAAB%2b1T4bwyz4SbIuGr8EawSGBwDAPRFi31BXTJ1II0sHCinnAAACYA0AAACqIzy4L1XiTYKbyMGQi%2b8dAAAhADB2AAAJ&amp;attcnt=1&amp;attid0=BAAAAAAA&amp;attcid0=9bde8dae-c202-4573-b4bf-79af266534b7%40exchange.purdue.ed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https://exchange.purdue.edu/owa/attachment.ashx?id=RgAAAAB%2b1T4bwyz4SbIuGr8EawSGBwDAPRFi31BXTJ1II0sHCinnAAACYA0AAACqIzy4L1XiTYKbyMGQi%2b8dAAAhADB2AAAJ&amp;attcnt=1&amp;attid0=BAAAAAAA&amp;attcid0=9bde8dae-c202-4573-b4bf-79af266534b7%40exchange.purdue.ed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96937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4582392" y="5348178"/>
            <a:ext cx="1107208" cy="3153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47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Pixel Readout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129154"/>
          </a:xfrm>
        </p:spPr>
        <p:txBody>
          <a:bodyPr/>
          <a:lstStyle/>
          <a:p>
            <a:r>
              <a:rPr lang="en-US" dirty="0" smtClean="0"/>
              <a:t>Read out in self-triggered mode during June test beam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Strip telescope and pixels ran with different timestamp clocks</a:t>
            </a:r>
          </a:p>
          <a:p>
            <a:r>
              <a:rPr lang="en-US" dirty="0" smtClean="0"/>
              <a:t>Scintillator provided a trigger signal</a:t>
            </a:r>
          </a:p>
          <a:p>
            <a:r>
              <a:rPr lang="en-US" dirty="0" smtClean="0"/>
              <a:t>Trigger numbers written to both strip and pixel data streams, tagged with timestamp counters in each system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Matthew Jones | Electronics and DAQ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978" y="1475509"/>
            <a:ext cx="4211253" cy="263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02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 Estimates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All data tagged with a timestamp derived from </a:t>
                </a:r>
                <a:r>
                  <a:rPr lang="en-US" dirty="0"/>
                  <a:t>4</a:t>
                </a:r>
                <a:r>
                  <a:rPr lang="en-US" dirty="0" smtClean="0"/>
                  <a:t>0 MHz clock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Formatted in FPGA to match Mu2e data stream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Coincidence trigger for pixels formed using FPGA</a:t>
                </a:r>
              </a:p>
              <a:p>
                <a:pPr lvl="1"/>
                <a:r>
                  <a:rPr lang="en-US" dirty="0" smtClean="0"/>
                  <a:t>Monitor statistics on individual + coincidence counts</a:t>
                </a:r>
              </a:p>
              <a:p>
                <a:pPr lvl="1"/>
                <a:r>
                  <a:rPr lang="en-US" dirty="0" smtClean="0"/>
                  <a:t>Full readout of trigger scintillators primarily for diagnostic purposes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Particle identification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𝐵𝑊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𝑁𝑇𝑆𝐵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039" t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Matthew Jones | Electronics and DAQ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310743"/>
            <a:ext cx="40966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 = number of channels = 4</a:t>
            </a:r>
          </a:p>
          <a:p>
            <a:r>
              <a:rPr lang="en-US" dirty="0" smtClean="0"/>
              <a:t>T = duration of spill = 250 ns</a:t>
            </a:r>
          </a:p>
          <a:p>
            <a:r>
              <a:rPr lang="en-US" dirty="0" smtClean="0"/>
              <a:t>S = sample rate = 500 MSPS</a:t>
            </a:r>
          </a:p>
          <a:p>
            <a:r>
              <a:rPr lang="en-US" dirty="0" smtClean="0"/>
              <a:t>B = bits per sample = 12 bits</a:t>
            </a:r>
          </a:p>
          <a:p>
            <a:r>
              <a:rPr lang="en-US" dirty="0" smtClean="0"/>
              <a:t>P = extraction period = 1695 ns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>
            <a:off x="4325257" y="4441371"/>
            <a:ext cx="304800" cy="180836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29979" y="4310743"/>
            <a:ext cx="37766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500 Mbps raw data rate.</a:t>
            </a:r>
          </a:p>
          <a:p>
            <a:r>
              <a:rPr lang="en-US" dirty="0" smtClean="0"/>
              <a:t>Significant reduction from from zero suppression, averaging, and data compression. </a:t>
            </a:r>
          </a:p>
        </p:txBody>
      </p:sp>
    </p:spTree>
    <p:extLst>
      <p:ext uri="{BB962C8B-B14F-4D97-AF65-F5344CB8AC3E}">
        <p14:creationId xmlns:p14="http://schemas.microsoft.com/office/powerpoint/2010/main" val="1297839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 Estimates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Data from pixel planes</a:t>
                </a:r>
              </a:p>
              <a:p>
                <a:pPr lvl="1"/>
                <a:r>
                  <a:rPr lang="en-US" dirty="0" smtClean="0"/>
                  <a:t>On-chip zero suppression</a:t>
                </a:r>
              </a:p>
              <a:p>
                <a:pPr lvl="1"/>
                <a:r>
                  <a:rPr lang="en-US" dirty="0" smtClean="0"/>
                  <a:t>Bandwidth from out-of-time hits expected to be negligible</a:t>
                </a:r>
              </a:p>
              <a:p>
                <a:pPr lvl="1"/>
                <a:r>
                  <a:rPr lang="en-US" dirty="0" smtClean="0"/>
                  <a:t>During the beam pulse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𝐵𝑊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𝑁𝑀𝐷</m:t>
                      </m:r>
                      <m:r>
                        <a:rPr lang="en-US" b="0" i="1" smtClean="0">
                          <a:latin typeface="Cambria Math"/>
                        </a:rPr>
                        <m:t>)/</m:t>
                      </m:r>
                      <m:r>
                        <a:rPr lang="en-US" b="0" i="1" smtClean="0">
                          <a:latin typeface="Cambria Math"/>
                        </a:rPr>
                        <m:t>𝐵𝑃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039" t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Matthew Jones | Electronics and DAQ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2771" y="3164118"/>
            <a:ext cx="55823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 = number of planes = 8</a:t>
            </a:r>
          </a:p>
          <a:p>
            <a:r>
              <a:rPr lang="en-US" dirty="0" smtClean="0"/>
              <a:t>T = duration of pulse = 250 ns</a:t>
            </a:r>
          </a:p>
          <a:p>
            <a:r>
              <a:rPr lang="en-US" dirty="0" smtClean="0"/>
              <a:t>M = number of tracks = </a:t>
            </a:r>
            <a:r>
              <a:rPr lang="en-US" dirty="0" smtClean="0"/>
              <a:t>100 (high estimate)</a:t>
            </a:r>
            <a:endParaRPr lang="en-US" dirty="0" smtClean="0"/>
          </a:p>
          <a:p>
            <a:r>
              <a:rPr lang="en-US" dirty="0" smtClean="0"/>
              <a:t>B = timestamp clock period = 25 ns</a:t>
            </a:r>
          </a:p>
          <a:p>
            <a:r>
              <a:rPr lang="en-US" dirty="0"/>
              <a:t>H</a:t>
            </a:r>
            <a:r>
              <a:rPr lang="en-US" dirty="0" smtClean="0"/>
              <a:t> = event header size = 128?</a:t>
            </a:r>
          </a:p>
          <a:p>
            <a:r>
              <a:rPr lang="en-US" dirty="0" smtClean="0"/>
              <a:t>D = bits per cluster = 104 bits (4x24+8)</a:t>
            </a:r>
          </a:p>
          <a:p>
            <a:r>
              <a:rPr lang="en-US" dirty="0" smtClean="0"/>
              <a:t>P = extraction period = 1695 ns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>
            <a:off x="5823698" y="3164118"/>
            <a:ext cx="246743" cy="269262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36523" y="3725601"/>
            <a:ext cx="3008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500 Mbps</a:t>
            </a:r>
          </a:p>
          <a:p>
            <a:r>
              <a:rPr lang="en-US" dirty="0" smtClean="0"/>
              <a:t>However, </a:t>
            </a:r>
            <a:r>
              <a:rPr lang="en-US" dirty="0"/>
              <a:t>b</a:t>
            </a:r>
            <a:r>
              <a:rPr lang="en-US" dirty="0" smtClean="0"/>
              <a:t>andwidth limit is actually in the FE-I4b readout.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843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Extinction Monitor System Overview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Matthew Jones | Electronics and DAQ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pic>
        <p:nvPicPr>
          <p:cNvPr id="7" name="Content Placeholder 6" descr="C:\Users\kasper\AppData\Local\Temp\Mu2e total assy 12-05-13-02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957488"/>
            <a:ext cx="6567139" cy="398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 rot="10800000">
            <a:off x="676275" y="4502404"/>
            <a:ext cx="1263015" cy="228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4806" y="4773477"/>
            <a:ext cx="1885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Production target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10" name="Picture 9" descr="D:\Current Jobs\Mu2e experiment\Mu2e master model 11-19-13\renderings\12-04-13\Mu2e total assy 12-04-13-019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7887" y="4107371"/>
            <a:ext cx="4227513" cy="167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 flipH="1">
            <a:off x="4687887" y="2724150"/>
            <a:ext cx="2113756" cy="13832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610475" y="2619375"/>
            <a:ext cx="1304925" cy="14879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7200" y="5161859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Two types of detectors to read out: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Photomultiplier tubes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Pixel sensors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99407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FE-I4b Readout Bandwidth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Data from FE-I4b readout chips is sent in frames: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At 160 Mbps, it takes 3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 to read out (two extraction periods)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039" t="-1834" b="-4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Matthew Jones | Electronics and DAQ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542616"/>
              </p:ext>
            </p:extLst>
          </p:nvPr>
        </p:nvGraphicFramePr>
        <p:xfrm>
          <a:off x="1523994" y="1656773"/>
          <a:ext cx="4523514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1757"/>
                <a:gridCol w="22617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Bits (10b</a:t>
                      </a:r>
                      <a:r>
                        <a:rPr lang="en-US" baseline="0" dirty="0" smtClean="0"/>
                        <a:t> encoded)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Start-of-frame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 header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Service record 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Service record 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Service record 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 record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10 x 30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Other service record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End-of-frame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TOTAL: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470 bits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791757" y="3231573"/>
            <a:ext cx="21093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 tracks distributed uniformly over time and space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10800000">
            <a:off x="6128183" y="3933275"/>
            <a:ext cx="611619" cy="26465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68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59918"/>
            <a:ext cx="8672513" cy="5233063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 smtClean="0"/>
              <a:t>Triggers commands sent on CMD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5-bit pattern latches data from a previous clock cycle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A</a:t>
            </a:r>
            <a:r>
              <a:rPr lang="en-US" dirty="0" smtClean="0"/>
              <a:t>dditional overhead due to capacitive coupling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Estimate 200 ns to send trigger command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Between beam pulses: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Any coincidence in scintillators generates a trigger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Data read out in order – guarantees delivery (or flagged as error)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During beam pulse: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Read out up to 15 consecutive time slices (375 ns)</a:t>
            </a:r>
          </a:p>
          <a:p>
            <a:pPr lvl="1">
              <a:spcBef>
                <a:spcPts val="300"/>
              </a:spcBef>
            </a:pPr>
            <a:r>
              <a:rPr lang="en-US" dirty="0" err="1" smtClean="0"/>
              <a:t>Prescaled</a:t>
            </a:r>
            <a:r>
              <a:rPr lang="en-US" dirty="0" smtClean="0"/>
              <a:t> sampling of different pulses 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Sufficient flexibility in FPGA to completely sample average time structure of bunches and maintain single track sensitivity between beam pulses.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Matthew Jones | Electronics and DAQ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792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US" dirty="0" smtClean="0"/>
              <a:t>The DAQ requirements are easily satisfied by modern FPGA architectures</a:t>
            </a:r>
          </a:p>
          <a:p>
            <a:pPr>
              <a:spcBef>
                <a:spcPts val="300"/>
              </a:spcBef>
            </a:pPr>
            <a:r>
              <a:rPr lang="en-US" dirty="0" err="1" smtClean="0"/>
              <a:t>MicroTCA</a:t>
            </a:r>
            <a:r>
              <a:rPr lang="en-US" dirty="0" smtClean="0"/>
              <a:t> provides a coherent framework for the design</a:t>
            </a:r>
          </a:p>
          <a:p>
            <a:pPr>
              <a:spcBef>
                <a:spcPts val="300"/>
              </a:spcBef>
            </a:pPr>
            <a:r>
              <a:rPr lang="en-US" dirty="0"/>
              <a:t>C</a:t>
            </a:r>
            <a:r>
              <a:rPr lang="en-US" dirty="0" smtClean="0"/>
              <a:t>ommercially available FPGA carriers, digital I/O and ADC’s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Flexible design: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Modular firmware design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P</a:t>
            </a:r>
            <a:r>
              <a:rPr lang="en-US" dirty="0" smtClean="0"/>
              <a:t>ortable to a wide range of FPGA families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Different vendor products easily accommodated in design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Flexible trigger implemented in FPGA logic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10 </a:t>
            </a:r>
            <a:r>
              <a:rPr lang="en-US" dirty="0" err="1" smtClean="0"/>
              <a:t>GbE</a:t>
            </a:r>
            <a:r>
              <a:rPr lang="en-US" dirty="0" smtClean="0"/>
              <a:t> provides sufficient bandwidth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Demonstrated FE-I4b readout using prototype hardware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Identified system-level constraints prior to board layout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Ready to proceed with Rev 0 schematics and PCB layouts</a:t>
            </a:r>
          </a:p>
          <a:p>
            <a:pPr lvl="1">
              <a:spcBef>
                <a:spcPts val="300"/>
              </a:spcBef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Matthew Jones | Electronics and DAQ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21874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Extinction Monitor Electronics – Photomultiplier Tubes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7573"/>
            <a:ext cx="8672513" cy="530580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dirty="0" smtClean="0"/>
              <a:t>Trigger scintillators: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6 scintillators (3 upstream/3 downstream of the pixel planes)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Coincidence used to trigger pixel readout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Particle ID/range stack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4 scintillators with embedded wavelength shifting fibers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Signals in scintillators at greater depth indicate muons</a:t>
            </a:r>
          </a:p>
          <a:p>
            <a:pPr>
              <a:spcBef>
                <a:spcPts val="200"/>
              </a:spcBef>
            </a:pPr>
            <a:r>
              <a:rPr lang="en-US" dirty="0"/>
              <a:t>R</a:t>
            </a:r>
            <a:r>
              <a:rPr lang="en-US" dirty="0" smtClean="0"/>
              <a:t>eadout architecture:</a:t>
            </a:r>
          </a:p>
          <a:p>
            <a:pPr lvl="1">
              <a:spcBef>
                <a:spcPts val="200"/>
              </a:spcBef>
            </a:pPr>
            <a:r>
              <a:rPr lang="en-US" b="1" dirty="0" smtClean="0"/>
              <a:t>Waveform sampling ADC’s</a:t>
            </a:r>
          </a:p>
          <a:p>
            <a:pPr lvl="2">
              <a:spcBef>
                <a:spcPts val="200"/>
              </a:spcBef>
            </a:pPr>
            <a:r>
              <a:rPr lang="en-US" dirty="0" smtClean="0"/>
              <a:t>Allows independent estimate of flux in the beam pulse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We considered, but decided against leading edge discriminators:</a:t>
            </a:r>
          </a:p>
          <a:p>
            <a:pPr lvl="2">
              <a:spcBef>
                <a:spcPts val="200"/>
              </a:spcBef>
            </a:pPr>
            <a:r>
              <a:rPr lang="en-US" dirty="0" smtClean="0"/>
              <a:t>Only motivate by possible cost savings</a:t>
            </a:r>
          </a:p>
          <a:p>
            <a:pPr lvl="2">
              <a:spcBef>
                <a:spcPts val="200"/>
              </a:spcBef>
            </a:pPr>
            <a:r>
              <a:rPr lang="en-US" dirty="0" smtClean="0"/>
              <a:t>Requires engineering effort for design and production</a:t>
            </a:r>
          </a:p>
          <a:p>
            <a:pPr lvl="2">
              <a:spcBef>
                <a:spcPts val="200"/>
              </a:spcBef>
            </a:pPr>
            <a:r>
              <a:rPr lang="en-US" dirty="0" smtClean="0"/>
              <a:t>Unlikely to be cost effective for a small number of channels</a:t>
            </a:r>
          </a:p>
          <a:p>
            <a:pPr lvl="2">
              <a:spcBef>
                <a:spcPts val="200"/>
              </a:spcBef>
            </a:pPr>
            <a:r>
              <a:rPr lang="en-US" dirty="0" smtClean="0"/>
              <a:t>Not sensitive to flux during beam pulse</a:t>
            </a:r>
          </a:p>
          <a:p>
            <a:pPr lvl="3">
              <a:spcBef>
                <a:spcPts val="200"/>
              </a:spcBef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Matthew Jones | Electronics and DAQ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1902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647" y="3930284"/>
            <a:ext cx="3383466" cy="2294534"/>
          </a:xfrm>
          <a:prstGeom prst="rect">
            <a:avLst/>
          </a:prstGeom>
        </p:spPr>
      </p:pic>
      <p:pic>
        <p:nvPicPr>
          <p:cNvPr id="28" name="Content Placeholder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033" y="1761751"/>
            <a:ext cx="3390080" cy="22990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Photomultiplier Tube 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 yield estimates based on photon transport Monte Carlo simulation (originally developed and validated for CDF TOF system)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Matthew Jones | Electronics and DAQ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pic>
        <p:nvPicPr>
          <p:cNvPr id="7" name="Picture 2" descr="E:\mu2e\Photran\trigger_counter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0" contras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55" y="1895975"/>
            <a:ext cx="4313370" cy="323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06669" y="3106548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Scintillator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5x5x1 cm</a:t>
            </a:r>
            <a:r>
              <a:rPr lang="en-US" sz="2000" baseline="30000" dirty="0" smtClean="0">
                <a:solidFill>
                  <a:srgbClr val="FFFF00"/>
                </a:solidFill>
              </a:rPr>
              <a:t>3</a:t>
            </a:r>
            <a:endParaRPr lang="en-US" sz="2000" dirty="0" smtClean="0">
              <a:solidFill>
                <a:srgbClr val="FFFF00"/>
              </a:solidFill>
            </a:endParaRP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(BC408)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1339" y="2019347"/>
            <a:ext cx="1934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Light guide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(</a:t>
            </a:r>
            <a:r>
              <a:rPr lang="en-US" sz="2000" dirty="0">
                <a:solidFill>
                  <a:srgbClr val="FFFF00"/>
                </a:solidFill>
              </a:rPr>
              <a:t>L</a:t>
            </a:r>
            <a:r>
              <a:rPr lang="en-US" sz="2000" dirty="0" smtClean="0">
                <a:solidFill>
                  <a:srgbClr val="FFFF00"/>
                </a:solidFill>
              </a:rPr>
              <a:t>ucite)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070333" y="2649349"/>
            <a:ext cx="533400" cy="457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196413" y="3574104"/>
            <a:ext cx="1295685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4655" y="2048375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PMT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(R5946)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73469" y="2651163"/>
            <a:ext cx="381000" cy="22678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778754" y="3377798"/>
            <a:ext cx="374145" cy="9787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97368" y="4356498"/>
            <a:ext cx="2012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Incident proton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99114" y="2085640"/>
            <a:ext cx="2103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One proton</a:t>
            </a:r>
          </a:p>
          <a:p>
            <a:pPr algn="ctr"/>
            <a:r>
              <a:rPr lang="en-US" sz="2000" dirty="0" smtClean="0"/>
              <a:t>(of order 500 </a:t>
            </a:r>
            <a:r>
              <a:rPr lang="en-US" sz="2000" dirty="0" err="1" smtClean="0"/>
              <a:t>p.e.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6125052" y="5472052"/>
            <a:ext cx="2479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100 protons in 100 ns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363682" y="5409706"/>
            <a:ext cx="5008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Used for deriving scaling relations. (gain is arbitrary in these simulations)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20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Photomultiplier Tube Signals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Average anode current estimate: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𝑁𝑀𝐺𝑇𝑒</m:t>
                      </m:r>
                      <m:r>
                        <a:rPr lang="en-US" b="0" i="1" smtClean="0">
                          <a:latin typeface="Cambria Math"/>
                        </a:rPr>
                        <m:t>/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r>
                  <a:rPr lang="en-US" dirty="0"/>
                  <a:t>Generally desirable to keep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&lt;100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μA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Plan to accommodate </a:t>
                </a:r>
                <a:r>
                  <a:rPr lang="en-US" dirty="0" smtClean="0"/>
                  <a:t>50% beam intensity fluctuations</a:t>
                </a:r>
              </a:p>
              <a:p>
                <a:r>
                  <a:rPr lang="en-US" dirty="0" smtClean="0"/>
                  <a:t>Reduce </a:t>
                </a:r>
                <a:r>
                  <a:rPr lang="en-US" dirty="0" smtClean="0"/>
                  <a:t>the average anode current further by</a:t>
                </a:r>
              </a:p>
              <a:p>
                <a:pPr lvl="1"/>
                <a:r>
                  <a:rPr lang="en-US" dirty="0" smtClean="0"/>
                  <a:t>Reducing gain of last dynode stages in the base</a:t>
                </a:r>
              </a:p>
              <a:p>
                <a:pPr lvl="1"/>
                <a:r>
                  <a:rPr lang="en-US" dirty="0" smtClean="0"/>
                  <a:t>Instrument using a preamplifier to match dynamic range of ADC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039" t="-1834" b="-7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Matthew Jones | Electronics and DAQ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1727" y="2075540"/>
            <a:ext cx="48698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 = photoelectrons per cm = 500/cm</a:t>
            </a:r>
          </a:p>
          <a:p>
            <a:r>
              <a:rPr lang="en-US" dirty="0" smtClean="0"/>
              <a:t>T = scintillator thickness = 5 mm</a:t>
            </a:r>
          </a:p>
          <a:p>
            <a:r>
              <a:rPr lang="en-US" dirty="0" smtClean="0"/>
              <a:t>M = tracks per beam pulse = </a:t>
            </a:r>
            <a:r>
              <a:rPr lang="en-US" dirty="0" smtClean="0"/>
              <a:t>45</a:t>
            </a:r>
            <a:endParaRPr lang="en-US" dirty="0" smtClean="0"/>
          </a:p>
          <a:p>
            <a:r>
              <a:rPr lang="en-US" dirty="0" smtClean="0"/>
              <a:t>G = PMT gain = 10</a:t>
            </a:r>
            <a:r>
              <a:rPr lang="en-US" baseline="30000" dirty="0" smtClean="0"/>
              <a:t>5</a:t>
            </a:r>
          </a:p>
          <a:p>
            <a:r>
              <a:rPr lang="en-US" dirty="0"/>
              <a:t>P = extraction period = 1695 </a:t>
            </a:r>
            <a:r>
              <a:rPr lang="en-US" dirty="0" smtClean="0"/>
              <a:t>ns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>
            <a:off x="5370275" y="2075540"/>
            <a:ext cx="261257" cy="180026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44283" y="2744841"/>
            <a:ext cx="1582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-25000" dirty="0" smtClean="0"/>
              <a:t>A</a:t>
            </a:r>
            <a:r>
              <a:rPr lang="en-US" dirty="0" smtClean="0"/>
              <a:t> = </a:t>
            </a:r>
            <a:r>
              <a:rPr lang="en-US" dirty="0" smtClean="0"/>
              <a:t>106</a:t>
            </a:r>
            <a:r>
              <a:rPr lang="en-US" dirty="0" smtClean="0"/>
              <a:t> </a:t>
            </a:r>
            <a:r>
              <a:rPr lang="en-US" dirty="0" smtClean="0"/>
              <a:t>µA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155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Extinction Monitor Electronics – Pixel Tracker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Pixel sensors</a:t>
            </a:r>
          </a:p>
          <a:p>
            <a:r>
              <a:rPr lang="en-US" dirty="0" smtClean="0"/>
              <a:t>Channel count:</a:t>
            </a:r>
          </a:p>
          <a:p>
            <a:pPr lvl="1"/>
            <a:r>
              <a:rPr lang="en-US" dirty="0" smtClean="0"/>
              <a:t>4 planes upstream of bending dipole (16 readout chips)</a:t>
            </a:r>
          </a:p>
          <a:p>
            <a:pPr lvl="1"/>
            <a:r>
              <a:rPr lang="en-US" dirty="0" smtClean="0"/>
              <a:t>4 planes downstream of bending dipole (24 readout chips)</a:t>
            </a:r>
          </a:p>
          <a:p>
            <a:r>
              <a:rPr lang="en-US" dirty="0" smtClean="0"/>
              <a:t>Requirements:</a:t>
            </a:r>
          </a:p>
          <a:p>
            <a:pPr lvl="1"/>
            <a:r>
              <a:rPr lang="en-US" dirty="0" smtClean="0"/>
              <a:t>Fully efficient between beam pulses (scintillator trigger)</a:t>
            </a:r>
          </a:p>
          <a:p>
            <a:pPr lvl="1"/>
            <a:r>
              <a:rPr lang="en-US" dirty="0" smtClean="0"/>
              <a:t>Sample time structure during beam pulse (</a:t>
            </a:r>
            <a:r>
              <a:rPr lang="en-US" dirty="0" err="1" smtClean="0"/>
              <a:t>prescaled</a:t>
            </a:r>
            <a:r>
              <a:rPr lang="en-US" dirty="0" smtClean="0"/>
              <a:t> trigger)</a:t>
            </a:r>
          </a:p>
          <a:p>
            <a:r>
              <a:rPr lang="en-US" dirty="0" smtClean="0"/>
              <a:t>Readout architecture:</a:t>
            </a:r>
          </a:p>
          <a:p>
            <a:pPr lvl="1"/>
            <a:r>
              <a:rPr lang="en-US" b="1" dirty="0" smtClean="0"/>
              <a:t>ATLAS FE-I4b readout chips</a:t>
            </a:r>
            <a:r>
              <a:rPr lang="en-US" dirty="0" smtClean="0"/>
              <a:t> (80x336=26880 pixel array)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rogramming interface/readout using FPGA (</a:t>
            </a:r>
            <a:r>
              <a:rPr lang="en-US" dirty="0" err="1" smtClean="0"/>
              <a:t>eg</a:t>
            </a:r>
            <a:r>
              <a:rPr lang="en-US" dirty="0" smtClean="0"/>
              <a:t>. Kintex-7)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Matthew Jones | Electronics and DAQ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9483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DAQ Design Based on </a:t>
            </a:r>
            <a:r>
              <a:rPr lang="en-US" dirty="0" err="1" smtClean="0"/>
              <a:t>MicroTCA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38271"/>
            <a:ext cx="8672513" cy="4987867"/>
          </a:xfrm>
        </p:spPr>
        <p:txBody>
          <a:bodyPr/>
          <a:lstStyle/>
          <a:p>
            <a:r>
              <a:rPr lang="en-US" dirty="0" err="1" smtClean="0"/>
              <a:t>MicroTCA</a:t>
            </a:r>
            <a:r>
              <a:rPr lang="en-US" dirty="0" smtClean="0"/>
              <a:t> is a relatively new architecture that has been widely adopted for DAQ applications in high energy physics over the past decade</a:t>
            </a:r>
          </a:p>
          <a:p>
            <a:pPr lvl="1"/>
            <a:r>
              <a:rPr lang="en-US" dirty="0" smtClean="0"/>
              <a:t>Extensively used at SLAC, DESY, European XFEL</a:t>
            </a:r>
          </a:p>
          <a:p>
            <a:pPr lvl="2"/>
            <a:r>
              <a:rPr lang="en-US" dirty="0" smtClean="0"/>
              <a:t>Demonstrated performance of mixed analog-digital designs for LLRF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rivers of MTCA.4 standard (</a:t>
            </a:r>
            <a:r>
              <a:rPr lang="en-US" dirty="0" err="1" smtClean="0"/>
              <a:t>MicroTCA</a:t>
            </a:r>
            <a:r>
              <a:rPr lang="en-US" dirty="0" smtClean="0"/>
              <a:t> for physics)</a:t>
            </a:r>
          </a:p>
          <a:p>
            <a:pPr lvl="1"/>
            <a:r>
              <a:rPr lang="en-US" dirty="0" smtClean="0"/>
              <a:t>Used for Phase-1 upgrades (DAQ and trigger) at CMS</a:t>
            </a:r>
          </a:p>
          <a:p>
            <a:r>
              <a:rPr lang="en-US" dirty="0" smtClean="0"/>
              <a:t>Features:</a:t>
            </a:r>
          </a:p>
          <a:p>
            <a:pPr lvl="1"/>
            <a:r>
              <a:rPr lang="en-US" dirty="0" smtClean="0"/>
              <a:t>Backplane provides network interface to cards, not a bus</a:t>
            </a:r>
          </a:p>
          <a:p>
            <a:pPr lvl="2"/>
            <a:r>
              <a:rPr lang="en-US" dirty="0" smtClean="0"/>
              <a:t>Capable of 40 GBPS total bandwidth</a:t>
            </a:r>
          </a:p>
          <a:p>
            <a:pPr lvl="1"/>
            <a:r>
              <a:rPr lang="en-US" dirty="0" smtClean="0"/>
              <a:t>Extensive supervisory features</a:t>
            </a:r>
          </a:p>
          <a:p>
            <a:pPr lvl="2"/>
            <a:r>
              <a:rPr lang="en-US" dirty="0" smtClean="0"/>
              <a:t>Management network (1 </a:t>
            </a:r>
            <a:r>
              <a:rPr lang="en-US" dirty="0" err="1" smtClean="0"/>
              <a:t>GbE</a:t>
            </a:r>
            <a:r>
              <a:rPr lang="en-US" dirty="0" smtClean="0"/>
              <a:t>), remote monitoring and control (IPMI), intelligent power/cooling management</a:t>
            </a:r>
          </a:p>
          <a:p>
            <a:pPr lvl="1"/>
            <a:r>
              <a:rPr lang="en-US" dirty="0" smtClean="0"/>
              <a:t>Interoperable components from multiple vendors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Matthew Jones | Electronics and DAQ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8457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picmg.org/wp-content/uploads/VT8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4" t="7788" r="4637" b="8322"/>
          <a:stretch/>
        </p:blipFill>
        <p:spPr bwMode="auto">
          <a:xfrm>
            <a:off x="365760" y="914400"/>
            <a:ext cx="5669280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DAQ Design Based on </a:t>
            </a:r>
            <a:r>
              <a:rPr lang="en-US" dirty="0" err="1" smtClean="0"/>
              <a:t>MicroTCA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Matthew Jones | Electronics and DAQ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pic>
        <p:nvPicPr>
          <p:cNvPr id="8" name="Picture 2" descr="http://www.lvdsystems.it/cms4/images/utca4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99" y="2602640"/>
            <a:ext cx="5724525" cy="336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5760" y="3269394"/>
            <a:ext cx="2552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M</a:t>
            </a:r>
            <a:r>
              <a:rPr lang="en-US" sz="2000" dirty="0" smtClean="0">
                <a:solidFill>
                  <a:srgbClr val="FF0000"/>
                </a:solidFill>
              </a:rPr>
              <a:t>odules are referred to as ATCA Mezzanine Cards (AMC’s)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828800" y="2602640"/>
            <a:ext cx="495300" cy="66675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042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DAQ Design Based on </a:t>
            </a:r>
            <a:r>
              <a:rPr lang="en-US" dirty="0" err="1" smtClean="0"/>
              <a:t>MicroTCA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Matthew Jones | Electronics and DAQ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7575"/>
            <a:ext cx="4783931" cy="294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76850" y="1038225"/>
            <a:ext cx="3638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FPGA carrier AMC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Xilinx Kintex-7 FPGA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Clock synthesis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Dual VITA-57 connectors</a:t>
            </a:r>
          </a:p>
        </p:txBody>
      </p:sp>
      <p:pic>
        <p:nvPicPr>
          <p:cNvPr id="1028" name="Picture 4" descr="http://www.alpha-data.com/esp/productphotos/fmc-io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6048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1450" y="5210548"/>
            <a:ext cx="4000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Digital interface example: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34 differential pairs to SCSI connector</a:t>
            </a:r>
            <a:endParaRPr lang="en-US" sz="2000" dirty="0"/>
          </a:p>
        </p:txBody>
      </p:sp>
      <p:pic>
        <p:nvPicPr>
          <p:cNvPr id="12" name="Picture 5" descr="http://www.cwcdefense.com/images/assets/product_images/FMC-5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531" y="3296186"/>
            <a:ext cx="2629559" cy="154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81525" y="4981948"/>
            <a:ext cx="4000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Waveform digitizer example: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4-channel 500 MSPS 14-bit ADC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0850782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14862</TotalTime>
  <Words>1765</Words>
  <Application>Microsoft Office PowerPoint</Application>
  <PresentationFormat>On-screen Show (4:3)</PresentationFormat>
  <Paragraphs>323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Helvetica</vt:lpstr>
      <vt:lpstr>ＭＳ Ｐゴシック</vt:lpstr>
      <vt:lpstr>Geneva</vt:lpstr>
      <vt:lpstr>Cambria Math</vt:lpstr>
      <vt:lpstr>Calibri</vt:lpstr>
      <vt:lpstr>Blank</vt:lpstr>
      <vt:lpstr>Fermilab: Footer Only</vt:lpstr>
      <vt:lpstr>Electronics and DAQ</vt:lpstr>
      <vt:lpstr>Extinction Monitor System Overview</vt:lpstr>
      <vt:lpstr>Extinction Monitor Electronics – Photomultiplier Tubes</vt:lpstr>
      <vt:lpstr>Photomultiplier Tube Signals</vt:lpstr>
      <vt:lpstr>Photomultiplier Tube Signals</vt:lpstr>
      <vt:lpstr>Extinction Monitor Electronics – Pixel Tracker</vt:lpstr>
      <vt:lpstr>DAQ Design Based on MicroTCA</vt:lpstr>
      <vt:lpstr>DAQ Design Based on MicroTCA</vt:lpstr>
      <vt:lpstr>DAQ Design Based on MicroTCA</vt:lpstr>
      <vt:lpstr>Modular Architecture Facilitates Design Development and Re-use</vt:lpstr>
      <vt:lpstr>Proposed DAQ Configuration</vt:lpstr>
      <vt:lpstr>Pixel Plane Construction – physical and electrical</vt:lpstr>
      <vt:lpstr>Cables and Connectors</vt:lpstr>
      <vt:lpstr>Pixel Interface Board – FE-I4b modules and MicroTCA</vt:lpstr>
      <vt:lpstr>Grounding and Shielding</vt:lpstr>
      <vt:lpstr>Prototype Pixel Readout</vt:lpstr>
      <vt:lpstr>Prototype Pixel Readout</vt:lpstr>
      <vt:lpstr>Bandwidth Estimates</vt:lpstr>
      <vt:lpstr>Bandwidth Estimates</vt:lpstr>
      <vt:lpstr>FE-I4b Readout Bandwidth</vt:lpstr>
      <vt:lpstr>Trigger Scheme</vt:lpstr>
      <vt:lpstr>Summary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Delivery Ring Extraction for Mu2e</dc:title>
  <dc:creator>Steve Werkema</dc:creator>
  <cp:lastModifiedBy>mjones</cp:lastModifiedBy>
  <cp:revision>191</cp:revision>
  <cp:lastPrinted>2015-09-28T22:49:57Z</cp:lastPrinted>
  <dcterms:created xsi:type="dcterms:W3CDTF">2015-09-23T15:03:16Z</dcterms:created>
  <dcterms:modified xsi:type="dcterms:W3CDTF">2015-11-01T17:19:35Z</dcterms:modified>
</cp:coreProperties>
</file>