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682" r:id="rId2"/>
  </p:sldMasterIdLst>
  <p:notesMasterIdLst>
    <p:notesMasterId r:id="rId19"/>
  </p:notesMasterIdLst>
  <p:handoutMasterIdLst>
    <p:handoutMasterId r:id="rId20"/>
  </p:handoutMasterIdLst>
  <p:sldIdLst>
    <p:sldId id="265" r:id="rId3"/>
    <p:sldId id="266" r:id="rId4"/>
    <p:sldId id="279" r:id="rId5"/>
    <p:sldId id="267" r:id="rId6"/>
    <p:sldId id="275" r:id="rId7"/>
    <p:sldId id="276" r:id="rId8"/>
    <p:sldId id="282" r:id="rId9"/>
    <p:sldId id="274" r:id="rId10"/>
    <p:sldId id="268" r:id="rId11"/>
    <p:sldId id="281" r:id="rId12"/>
    <p:sldId id="269" r:id="rId13"/>
    <p:sldId id="280" r:id="rId14"/>
    <p:sldId id="270" r:id="rId15"/>
    <p:sldId id="278" r:id="rId16"/>
    <p:sldId id="271" r:id="rId17"/>
    <p:sldId id="272" r:id="rId18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21"/>
    </p:embeddedFont>
    <p:embeddedFont>
      <p:font typeface="MS Mincho" panose="02020609040205080304" pitchFamily="49" charset="-128"/>
      <p:regular r:id="rId22"/>
    </p:embeddedFont>
    <p:embeddedFont>
      <p:font typeface="ＭＳ Ｐゴシック" panose="020B0600070205080204" pitchFamily="34" charset="-128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ＭＳ Ｐゴシック" panose="020B0600070205080204" pitchFamily="34" charset="-128"/>
      <p:regular r:id="rId23"/>
    </p:embeddedFont>
    <p:embeddedFont>
      <p:font typeface="Helvetica" panose="020B0604020202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679E96-B58F-47C3-80B1-A931DEA3A606}">
          <p14:sldIdLst>
            <p14:sldId id="265"/>
            <p14:sldId id="266"/>
            <p14:sldId id="279"/>
            <p14:sldId id="267"/>
            <p14:sldId id="275"/>
            <p14:sldId id="276"/>
            <p14:sldId id="282"/>
            <p14:sldId id="274"/>
            <p14:sldId id="268"/>
            <p14:sldId id="281"/>
            <p14:sldId id="269"/>
            <p14:sldId id="280"/>
            <p14:sldId id="270"/>
            <p14:sldId id="278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E2AD2"/>
    <a:srgbClr val="24DBF4"/>
    <a:srgbClr val="66FFFF"/>
    <a:srgbClr val="0000FF"/>
    <a:srgbClr val="404040"/>
    <a:srgbClr val="505050"/>
    <a:srgbClr val="004C97"/>
    <a:srgbClr val="63666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1" autoAdjust="0"/>
    <p:restoredTop sz="85046" autoAdjust="0"/>
  </p:normalViewPr>
  <p:slideViewPr>
    <p:cSldViewPr snapToGrid="0" snapToObjects="1">
      <p:cViewPr varScale="1">
        <p:scale>
          <a:sx n="101" d="100"/>
          <a:sy n="101" d="100"/>
        </p:scale>
        <p:origin x="12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-290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Delivery Ring Extraction for Mu2e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r>
              <a:rPr lang="en-US" altLang="en-US" dirty="0" smtClean="0">
                <a:latin typeface="Calibri" panose="020F0502020204030204" pitchFamily="34" charset="0"/>
              </a:rPr>
              <a:t>10/6/2015</a:t>
            </a:r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latin typeface="Calibri" panose="020F0502020204030204" pitchFamily="34" charset="0"/>
              </a:rPr>
              <a:t>S. Werkema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BFB643-3B51-4A23-96A6-8ED93A064CC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Arial" panose="020B0604020202020204" pitchFamily="34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4067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90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68547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799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68466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598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684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8234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43220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343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626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74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0308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electro-static septum is being designed and built under a</a:t>
            </a:r>
            <a:r>
              <a:rPr lang="en-US" baseline="0" dirty="0" smtClean="0"/>
              <a:t> separate level 3 sub-project (475.05)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Notes: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Proton beam goes into the page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Distribution shown is not expected beam distribution.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These particles were generated for loss simulations (emphasis on high amplitude particles)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Relative intensities of extracted and circulated beam have been altered to make the extracted beam visible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dirty="0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996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0084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Delivery Ring Extraction for Mu2e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altLang="en-US" smtClean="0"/>
              <a:t>10/6/2015</a:t>
            </a:r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Werkema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2961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Calibri" panose="020F0502020204030204" pitchFamily="34" charset="0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40404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41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1200"/>
              </a:spcBef>
              <a:defRPr sz="2400">
                <a:solidFill>
                  <a:srgbClr val="505050"/>
                </a:solidFill>
                <a:latin typeface="Calibri" panose="020F0502020204030204" pitchFamily="34" charset="0"/>
              </a:defRPr>
            </a:lvl1pPr>
            <a:lvl2pPr marL="625475" indent="-285750">
              <a:spcBef>
                <a:spcPts val="600"/>
              </a:spcBef>
              <a:defRPr sz="2200">
                <a:solidFill>
                  <a:srgbClr val="505050"/>
                </a:solidFill>
                <a:latin typeface="Calibri" panose="020F0502020204030204" pitchFamily="34" charset="0"/>
              </a:defRPr>
            </a:lvl2pPr>
            <a:lvl3pPr marL="855663" indent="-228600">
              <a:spcBef>
                <a:spcPts val="300"/>
              </a:spcBef>
              <a:defRPr sz="2000">
                <a:solidFill>
                  <a:srgbClr val="505050"/>
                </a:solidFill>
                <a:latin typeface="Calibri" panose="020F0502020204030204" pitchFamily="34" charset="0"/>
              </a:defRPr>
            </a:lvl3pPr>
            <a:lvl4pPr marL="1084263" indent="-228600">
              <a:spcBef>
                <a:spcPts val="0"/>
              </a:spcBef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4pPr>
            <a:lvl5pPr marL="1312863" indent="-228600">
              <a:spcBef>
                <a:spcPts val="0"/>
              </a:spcBef>
              <a:buFont typeface="Arial"/>
              <a:buChar char="•"/>
              <a:defRPr sz="1800">
                <a:solidFill>
                  <a:srgbClr val="505050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6827BE81-7C2D-481B-BBCE-23778685B2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6" r:id="rId6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Calibri" panose="020F0502020204030204" pitchFamily="34" charset="0"/>
              </a:defRPr>
            </a:lvl1pPr>
          </a:lstStyle>
          <a:p>
            <a:fld id="{319E6341-E9E7-4128-9402-327DA868150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tm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ea typeface="Geneva" pitchFamily="121" charset="-128"/>
              </a:rPr>
              <a:t>Beam Transverse Phase Space From Resonant Extraction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err="1" smtClean="0">
                <a:ea typeface="Geneva" pitchFamily="121" charset="-128"/>
              </a:rPr>
              <a:t>V.Nagaslaev</a:t>
            </a:r>
            <a:endParaRPr lang="en-US" altLang="en-US" dirty="0" smtClean="0"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ea typeface="Geneva" pitchFamily="121" charset="-128"/>
              </a:rPr>
              <a:t>Mu2e Extinction Technical Design Review</a:t>
            </a:r>
          </a:p>
          <a:p>
            <a:pPr eaLnBrk="1" hangingPunct="1"/>
            <a:r>
              <a:rPr lang="en-US" altLang="en-US" dirty="0" smtClean="0">
                <a:ea typeface="Geneva" pitchFamily="121" charset="-128"/>
              </a:rPr>
              <a:t>2 November  2015</a:t>
            </a:r>
          </a:p>
          <a:p>
            <a:pPr eaLnBrk="1" hangingPunct="1"/>
            <a:endParaRPr lang="en-US" altLang="en-US" dirty="0" smtClean="0"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/>
              <a:t>Beam Phase Space Formation in the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437" y="1553378"/>
            <a:ext cx="29828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X-width: “Step size”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X’-width: Orbit control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Natural   X’-width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531013" y="1001220"/>
            <a:ext cx="5477930" cy="4751842"/>
            <a:chOff x="3099335" y="1207144"/>
            <a:chExt cx="5064164" cy="43233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715"/>
            <a:stretch/>
          </p:blipFill>
          <p:spPr>
            <a:xfrm>
              <a:off x="3099335" y="1207144"/>
              <a:ext cx="5064164" cy="432332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4382877" y="3723701"/>
              <a:ext cx="486120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92058" y="4647282"/>
              <a:ext cx="486120" cy="152400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4516916" y="3977090"/>
              <a:ext cx="253388" cy="275422"/>
            </a:xfrm>
            <a:prstGeom prst="downArrow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0346" y="4142994"/>
            <a:ext cx="3131487" cy="1820899"/>
            <a:chOff x="4800600" y="1001126"/>
            <a:chExt cx="3658152" cy="2060124"/>
          </a:xfrm>
        </p:grpSpPr>
        <p:grpSp>
          <p:nvGrpSpPr>
            <p:cNvPr id="18" name="Group 17"/>
            <p:cNvGrpSpPr/>
            <p:nvPr/>
          </p:nvGrpSpPr>
          <p:grpSpPr>
            <a:xfrm>
              <a:off x="4800600" y="1001126"/>
              <a:ext cx="3658152" cy="2060124"/>
              <a:chOff x="2182801" y="1732504"/>
              <a:chExt cx="5443897" cy="3146768"/>
            </a:xfrm>
          </p:grpSpPr>
          <p:pic>
            <p:nvPicPr>
              <p:cNvPr id="23" name="Picture 22" descr="OptiM_7 - [Beam trajectory 2]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11533" r="833" b="2985"/>
              <a:stretch/>
            </p:blipFill>
            <p:spPr>
              <a:xfrm>
                <a:off x="2197875" y="1752600"/>
                <a:ext cx="5420046" cy="2755957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182801" y="1732504"/>
                <a:ext cx="5443897" cy="306705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774487" y="4487803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2Q10</a:t>
                </a:r>
                <a:endParaRPr lang="en-US" sz="9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651008" y="4443758"/>
                <a:ext cx="531029" cy="27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solidFill>
                      <a:srgbClr val="276AF1"/>
                    </a:solidFill>
                  </a:rPr>
                  <a:t>2Q7</a:t>
                </a:r>
                <a:endParaRPr lang="en-US" sz="6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209543" y="4439355"/>
                <a:ext cx="531029" cy="27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solidFill>
                      <a:srgbClr val="276AF1"/>
                    </a:solidFill>
                  </a:rPr>
                  <a:t>2Q5</a:t>
                </a:r>
                <a:endParaRPr lang="en-US" sz="6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5321241" y="4455208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>
                    <a:solidFill>
                      <a:srgbClr val="276AF1"/>
                    </a:solidFill>
                  </a:rPr>
                  <a:t>3</a:t>
                </a:r>
                <a:r>
                  <a:rPr lang="en-US" sz="500" b="1" dirty="0" smtClean="0">
                    <a:solidFill>
                      <a:srgbClr val="276AF1"/>
                    </a:solidFill>
                  </a:rPr>
                  <a:t>Q0</a:t>
                </a:r>
                <a:endParaRPr lang="en-US" sz="5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5901771" y="4454327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3Q3</a:t>
                </a:r>
                <a:endParaRPr lang="en-US" sz="9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6451468" y="4449042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3Q5</a:t>
                </a:r>
                <a:endParaRPr lang="en-US" sz="5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2926886" y="4481637"/>
                <a:ext cx="531030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H210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3861549" y="4475470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H206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5488700" y="4484635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H301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6200000">
                <a:off x="6551892" y="4475470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H305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 flipV="1">
              <a:off x="5204255" y="1041283"/>
              <a:ext cx="9939" cy="864214"/>
            </a:xfrm>
            <a:prstGeom prst="straightConnector1">
              <a:avLst/>
            </a:prstGeom>
            <a:ln w="6350">
              <a:solidFill>
                <a:srgbClr val="40404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4851425" y="132803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1cm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6269" y="1144361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0.4mR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806271" y="1466535"/>
              <a:ext cx="197056" cy="371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H="1">
            <a:off x="781050" y="5257800"/>
            <a:ext cx="7453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6822" y="498157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63065" y="373476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Dynamic (DEX) bump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0238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sample at the entrance of ESS1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964" y="1183917"/>
            <a:ext cx="2598982" cy="196718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891" y="3740107"/>
            <a:ext cx="3504285" cy="239899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164" y="3825795"/>
            <a:ext cx="2868783" cy="2017991"/>
          </a:xfrm>
          <a:prstGeom prst="rect">
            <a:avLst/>
          </a:prstGeom>
        </p:spPr>
      </p:pic>
      <p:pic>
        <p:nvPicPr>
          <p:cNvPr id="29" name="Picture 2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4" y="1211930"/>
            <a:ext cx="2647111" cy="197197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359093" y="3197850"/>
            <a:ext cx="1542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Norm. coordinates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7955" y="3186464"/>
            <a:ext cx="1664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Regular coordinates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1600682" y="5860652"/>
            <a:ext cx="1182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X-distribution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358678" y="5849539"/>
            <a:ext cx="1223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X’-distribution</a:t>
            </a:r>
            <a:endParaRPr lang="en-US" sz="1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02016" y="1230980"/>
            <a:ext cx="3109" cy="186464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46966" y="1198886"/>
            <a:ext cx="3109" cy="1864645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98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Tracking in Extraction Channel using MARS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900" y="1364858"/>
            <a:ext cx="4206225" cy="4315007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3553981"/>
            <a:ext cx="3290888" cy="2361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94516"/>
            <a:ext cx="41183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6"/>
                </a:solidFill>
              </a:rPr>
              <a:t>Beam tracking in Extraction channel:</a:t>
            </a:r>
          </a:p>
          <a:p>
            <a:endParaRPr lang="en-US" sz="1800" dirty="0" smtClean="0">
              <a:solidFill>
                <a:schemeClr val="accent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Passage in apertures,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Beam losses, radiation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Geometry optimization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Collecting the sample for further tracking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985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52" y="2011201"/>
            <a:ext cx="3811022" cy="2865272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37" y="2023465"/>
            <a:ext cx="3799338" cy="2853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0" y="127102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Scattering in the Extraction Channel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6810" y="1447234"/>
            <a:ext cx="29719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Horizontal PS  upstream of CMAG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3985" y="1456759"/>
            <a:ext cx="2786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Vertical  PS  upstream of CMAG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1150" y="3962400"/>
            <a:ext cx="116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Extracted beam</a:t>
            </a:r>
            <a:endParaRPr lang="en-US" sz="12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238375" y="3562350"/>
            <a:ext cx="628650" cy="447675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92863" y="3182495"/>
            <a:ext cx="116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Extracted beam</a:t>
            </a:r>
            <a:endParaRPr lang="en-US" sz="12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962775" y="2600326"/>
            <a:ext cx="361950" cy="581024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76275" y="5133648"/>
            <a:ext cx="952500" cy="285750"/>
          </a:xfrm>
          <a:prstGeom prst="ellipse">
            <a:avLst/>
          </a:prstGeom>
          <a:noFill/>
          <a:ln w="28575">
            <a:solidFill>
              <a:srgbClr val="24DBF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06450" y="5676572"/>
            <a:ext cx="633795" cy="201453"/>
          </a:xfrm>
          <a:prstGeom prst="ellipse">
            <a:avLst/>
          </a:prstGeom>
          <a:noFill/>
          <a:ln w="28575">
            <a:solidFill>
              <a:srgbClr val="EE2A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71650" y="5086023"/>
            <a:ext cx="321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 DR acceptance, 35 </a:t>
            </a:r>
            <a:r>
              <a:rPr 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dirty="0" smtClean="0"/>
              <a:t>-mm-</a:t>
            </a:r>
            <a:r>
              <a:rPr lang="en-US" sz="1800" dirty="0" err="1" smtClean="0"/>
              <a:t>mrad</a:t>
            </a:r>
            <a:endParaRPr lang="en-US" sz="1800" dirty="0"/>
          </a:p>
        </p:txBody>
      </p:sp>
      <p:sp>
        <p:nvSpPr>
          <p:cNvPr id="25" name="TextBox 24"/>
          <p:cNvSpPr txBox="1"/>
          <p:nvPr/>
        </p:nvSpPr>
        <p:spPr>
          <a:xfrm>
            <a:off x="1771650" y="5602843"/>
            <a:ext cx="3655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- BL design emittance, 3 </a:t>
            </a:r>
            <a:r>
              <a:rPr lang="en-US" sz="1800" dirty="0" smtClean="0">
                <a:latin typeface="Symbol" panose="05050102010706020507" pitchFamily="18" charset="2"/>
              </a:rPr>
              <a:t>p</a:t>
            </a:r>
            <a:r>
              <a:rPr lang="en-US" sz="1800" dirty="0" smtClean="0"/>
              <a:t>-mm-</a:t>
            </a:r>
            <a:r>
              <a:rPr lang="en-US" sz="1800" dirty="0" err="1" smtClean="0"/>
              <a:t>mrad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59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0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Scattering in the Extraction Channel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95636" y="998365"/>
            <a:ext cx="403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</a:t>
            </a:r>
            <a:r>
              <a:rPr lang="en-US" sz="2000" dirty="0" smtClean="0"/>
              <a:t>omentum </a:t>
            </a:r>
            <a:r>
              <a:rPr lang="en-US" sz="2000" dirty="0" smtClean="0"/>
              <a:t>distribution </a:t>
            </a:r>
            <a:r>
              <a:rPr lang="en-US" sz="2000" dirty="0" smtClean="0"/>
              <a:t>US </a:t>
            </a:r>
            <a:r>
              <a:rPr lang="en-US" sz="2000" dirty="0" smtClean="0"/>
              <a:t>of CMAG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868814"/>
            <a:ext cx="3852010" cy="31229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4073" y="1868814"/>
            <a:ext cx="4291879" cy="30991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95751" y="5138911"/>
            <a:ext cx="309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Integrated tail due to energy loss in scattering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4795939" y="5134322"/>
            <a:ext cx="3090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Added E-distribution according to RF tracking simulations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5461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Line Matching to The Extracted Beam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V.Nagaslaev</a:t>
            </a:r>
            <a:r>
              <a:rPr lang="en-US" dirty="0" smtClean="0"/>
              <a:t> |  Beam Transverse Phase Space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1175" y="1145180"/>
            <a:ext cx="4257675" cy="2409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1174" y="3781328"/>
            <a:ext cx="4257675" cy="24098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964" y="918857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=12.8m;     </a:t>
            </a:r>
            <a:r>
              <a:rPr lang="en-US" sz="1800" dirty="0" err="1" smtClean="0">
                <a:latin typeface="Symbol" panose="05050102010706020507" pitchFamily="18" charset="2"/>
              </a:rPr>
              <a:t>a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=1.60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5539140" y="3561069"/>
            <a:ext cx="211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Symbol" panose="05050102010706020507" pitchFamily="18" charset="2"/>
              </a:rPr>
              <a:t>b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=9.2m;     </a:t>
            </a:r>
            <a:r>
              <a:rPr lang="en-US" sz="1800" dirty="0" err="1" smtClean="0">
                <a:latin typeface="Symbol" panose="05050102010706020507" pitchFamily="18" charset="2"/>
              </a:rPr>
              <a:t>a</a:t>
            </a:r>
            <a:r>
              <a:rPr lang="en-US" sz="1800" baseline="-25000" dirty="0" err="1" smtClean="0"/>
              <a:t>X</a:t>
            </a:r>
            <a:r>
              <a:rPr lang="en-US" sz="1800" dirty="0" smtClean="0"/>
              <a:t>=1.30 </a:t>
            </a:r>
            <a:endParaRPr lang="en-US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452437" y="3791321"/>
            <a:ext cx="352532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Irregular shape- sharp 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Doesn’t fill the ellipse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Tumbling in ellipse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Matching to Ring optics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98% contained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Matching to the beam shape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99.98% contained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17867" y="1047555"/>
                <a:ext cx="4394642" cy="2612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</a:rPr>
                  <a:t>Common recipe: </a:t>
                </a:r>
              </a:p>
              <a:p>
                <a:r>
                  <a:rPr lang="en-US" sz="1800" dirty="0" smtClean="0"/>
                  <a:t>	Match optics of the beam lines</a:t>
                </a:r>
              </a:p>
              <a:p>
                <a:r>
                  <a:rPr lang="en-US" sz="2000" dirty="0" smtClean="0">
                    <a:solidFill>
                      <a:schemeClr val="accent6"/>
                    </a:solidFill>
                  </a:rPr>
                  <a:t>And then</a:t>
                </a:r>
              </a:p>
              <a:p>
                <a:r>
                  <a:rPr lang="en-US" sz="1800" dirty="0" smtClean="0"/>
                  <a:t>	Beam envelope follows </a:t>
                </a:r>
                <a14:m>
                  <m:oMath xmlns:m="http://schemas.openxmlformats.org/officeDocument/2006/math"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𝜀𝛽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1800" dirty="0"/>
                          <m:t> 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endParaRPr lang="en-US" sz="2000" dirty="0" smtClean="0"/>
              </a:p>
              <a:p>
                <a:endParaRPr lang="en-US" sz="2000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It is not quite so in this case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67" y="1047555"/>
                <a:ext cx="4394642" cy="2612959"/>
              </a:xfrm>
              <a:prstGeom prst="rect">
                <a:avLst/>
              </a:prstGeom>
              <a:blipFill rotWithShape="0">
                <a:blip r:embed="rId5"/>
                <a:stretch>
                  <a:fillRect l="-2219" t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99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0070" y="139581"/>
            <a:ext cx="6216268" cy="453684"/>
          </a:xfrm>
        </p:spPr>
        <p:txBody>
          <a:bodyPr anchor="ctr"/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6275" y="2038350"/>
            <a:ext cx="7781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Resonant Extraction reshapes the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Beam shape </a:t>
            </a:r>
            <a:r>
              <a:rPr lang="en-US" dirty="0" smtClean="0"/>
              <a:t>has sharp, asymmetric </a:t>
            </a:r>
            <a:r>
              <a:rPr lang="en-US" dirty="0" smtClean="0"/>
              <a:t>edges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Beam has a halo with signature orientation in phase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Beam line optics should be matched to the beam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Expect noticeable </a:t>
            </a:r>
            <a:r>
              <a:rPr lang="en-US" dirty="0" smtClean="0"/>
              <a:t>tumbling of the beam shape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Particle samples are (being) prepared for tracking in the beam line</a:t>
            </a:r>
          </a:p>
        </p:txBody>
      </p:sp>
    </p:spTree>
    <p:extLst>
      <p:ext uri="{BB962C8B-B14F-4D97-AF65-F5344CB8AC3E}">
        <p14:creationId xmlns:p14="http://schemas.microsoft.com/office/powerpoint/2010/main" val="12361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Mu2e Slow Extraction in the Delivery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29633"/>
              </p:ext>
            </p:extLst>
          </p:nvPr>
        </p:nvGraphicFramePr>
        <p:xfrm>
          <a:off x="1182346" y="1330954"/>
          <a:ext cx="6478462" cy="463097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3862823"/>
                <a:gridCol w="1508031"/>
                <a:gridCol w="1107608"/>
              </a:tblGrid>
              <a:tr h="457200">
                <a:tc>
                  <a:txBody>
                    <a:bodyPr/>
                    <a:lstStyle/>
                    <a:p>
                      <a:pPr marL="16383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Parameter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Value</a:t>
                      </a:r>
                      <a:endParaRPr lang="en-US" sz="24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Units</a:t>
                      </a:r>
                      <a:endParaRPr lang="en-US" sz="24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 Cycle time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1.333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sec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spills per MI cycle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8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of each spill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34-54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msec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Number of protons per micro-pulse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(3.0-5.0)×10</a:t>
                      </a:r>
                      <a:r>
                        <a:rPr lang="en-US" sz="1600" b="1" baseline="30000" dirty="0" smtClean="0">
                          <a:effectLst/>
                        </a:rPr>
                        <a:t>7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protons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Maximum </a:t>
                      </a:r>
                      <a:r>
                        <a:rPr lang="en-US" sz="1600" dirty="0" smtClean="0">
                          <a:effectLst/>
                        </a:rPr>
                        <a:t>DR Beam </a:t>
                      </a:r>
                      <a:r>
                        <a:rPr lang="en-US" sz="1600" dirty="0">
                          <a:effectLst/>
                        </a:rPr>
                        <a:t>Intensity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1.0×10</a:t>
                      </a:r>
                      <a:r>
                        <a:rPr lang="en-US" sz="1600" b="1" baseline="30000" dirty="0">
                          <a:effectLst/>
                        </a:rPr>
                        <a:t>12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protons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6176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Duty Factor (Total Spill Time ÷ MI Cycle Length)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32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%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Reset Time </a:t>
                      </a:r>
                      <a:r>
                        <a:rPr lang="en-US" sz="1600" dirty="0">
                          <a:effectLst/>
                        </a:rPr>
                        <a:t>Gap between spills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5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effectLst/>
                        </a:rPr>
                        <a:t>msec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Operation point  (</a:t>
                      </a:r>
                      <a:r>
                        <a:rPr lang="en-US" sz="18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Qx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/</a:t>
                      </a:r>
                      <a:r>
                        <a:rPr lang="en-US" sz="1800" dirty="0" err="1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Qy</a:t>
                      </a: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)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9.650/9.735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Extraction efficiency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&gt;98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163830" marR="0" lvl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Spill uniformity</a:t>
                      </a:r>
                      <a:endParaRPr lang="en-US" sz="1800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&lt;50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/>
                          <a:ea typeface="MS Mincho"/>
                          <a:cs typeface="Times New Roman"/>
                        </a:rPr>
                        <a:t>%</a:t>
                      </a:r>
                      <a:endParaRPr lang="en-US" sz="1800" b="1" dirty="0">
                        <a:effectLst/>
                        <a:latin typeface="Times New Roman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940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1316815" y="103739"/>
            <a:ext cx="6601699" cy="455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Mu2e Resonant Extraction – General Scheme</a:t>
            </a:r>
          </a:p>
        </p:txBody>
      </p:sp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</a:rPr>
              <a:t>11/2/2015</a:t>
            </a:r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V.Nagaslaev |  Beam Transverse Phase Space</a:t>
            </a:r>
            <a:endParaRPr lang="en-US" altLang="en-US" sz="1200" b="1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437" y="1307691"/>
            <a:ext cx="370492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Delivery Ring (</a:t>
            </a:r>
            <a:r>
              <a:rPr lang="en-US" sz="2000" dirty="0" err="1" smtClean="0">
                <a:solidFill>
                  <a:srgbClr val="0070C0"/>
                </a:solidFill>
              </a:rPr>
              <a:t>fka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Debuncher</a:t>
            </a:r>
            <a:r>
              <a:rPr lang="en-US" sz="20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Resonance:  3</a:t>
            </a:r>
            <a:r>
              <a:rPr lang="en-US" sz="2000" baseline="30000" dirty="0" smtClean="0">
                <a:solidFill>
                  <a:srgbClr val="0070C0"/>
                </a:solidFill>
              </a:rPr>
              <a:t>rd</a:t>
            </a:r>
            <a:r>
              <a:rPr lang="en-US" sz="2000" dirty="0" smtClean="0">
                <a:solidFill>
                  <a:srgbClr val="0070C0"/>
                </a:solidFill>
              </a:rPr>
              <a:t> Integer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Driving H-tune to resonance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H-RF Knock Out (RFKO)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Dynamic orbit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ESS:  foils instead </a:t>
            </a:r>
            <a:r>
              <a:rPr lang="en-US" sz="2000" dirty="0">
                <a:solidFill>
                  <a:srgbClr val="0070C0"/>
                </a:solidFill>
              </a:rPr>
              <a:t>of </a:t>
            </a:r>
            <a:r>
              <a:rPr lang="en-US" sz="2000" dirty="0" smtClean="0">
                <a:solidFill>
                  <a:srgbClr val="0070C0"/>
                </a:solidFill>
              </a:rPr>
              <a:t>wires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Abort </a:t>
            </a:r>
            <a:r>
              <a:rPr lang="en-US" sz="2000" dirty="0">
                <a:solidFill>
                  <a:srgbClr val="0070C0"/>
                </a:solidFill>
              </a:rPr>
              <a:t>leftover </a:t>
            </a:r>
            <a:r>
              <a:rPr lang="en-US" sz="2000" dirty="0" smtClean="0">
                <a:solidFill>
                  <a:srgbClr val="0070C0"/>
                </a:solidFill>
              </a:rPr>
              <a:t>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83355" y="1746910"/>
            <a:ext cx="5014566" cy="3697091"/>
            <a:chOff x="3826131" y="2053629"/>
            <a:chExt cx="5014566" cy="36970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79" t="9975" r="10436" b="12228"/>
            <a:stretch/>
          </p:blipFill>
          <p:spPr>
            <a:xfrm>
              <a:off x="4059329" y="2284462"/>
              <a:ext cx="4781368" cy="346625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826131" y="4316166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SS10-60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07186" y="4666555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SS40-50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74651" y="2053629"/>
              <a:ext cx="118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SS20-30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934669" y="3364637"/>
              <a:ext cx="591670" cy="230819"/>
            </a:xfrm>
            <a:prstGeom prst="rect">
              <a:avLst/>
            </a:prstGeom>
            <a:noFill/>
            <a:ln w="19050"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404040"/>
                  </a:solidFill>
                </a:rPr>
                <a:t>RFKO kicker</a:t>
              </a:r>
              <a:endParaRPr lang="en-US" sz="800" b="1" dirty="0">
                <a:solidFill>
                  <a:srgbClr val="404040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7102136" y="2982897"/>
              <a:ext cx="128368" cy="381740"/>
            </a:xfrm>
            <a:prstGeom prst="straightConnector1">
              <a:avLst/>
            </a:prstGeom>
            <a:ln w="12700">
              <a:solidFill>
                <a:srgbClr val="40404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940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143000"/>
            <a:ext cx="6096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Phase Space Formation in the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8" name="Oval 7"/>
          <p:cNvSpPr/>
          <p:nvPr/>
        </p:nvSpPr>
        <p:spPr>
          <a:xfrm rot="20100231">
            <a:off x="3069576" y="2809300"/>
            <a:ext cx="3404212" cy="892366"/>
          </a:xfrm>
          <a:prstGeom prst="ellipse">
            <a:avLst/>
          </a:prstGeom>
          <a:noFill/>
          <a:ln w="28575"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9944422">
            <a:off x="3241737" y="2927286"/>
            <a:ext cx="2966487" cy="732990"/>
          </a:xfrm>
          <a:prstGeom prst="ellips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2437" y="5865098"/>
            <a:ext cx="5849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Unperturbed machine:  phase space motion in ellipses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1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Phase Space Formation in the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2437" y="5865098"/>
            <a:ext cx="6024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Sextupole</a:t>
            </a:r>
            <a:r>
              <a:rPr lang="en-US" sz="2000" dirty="0" smtClean="0"/>
              <a:t> field added:  areas of unstable motion appear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91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Phase Space Formation in the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2437" y="5865098"/>
            <a:ext cx="56198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Moving machine to the resonance:  extraction starts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10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868680"/>
            <a:ext cx="8732520" cy="53533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Circulating and Extracted Beam at Upstream End of ESS1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6275" y="958153"/>
            <a:ext cx="1060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Cathode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>
            <a:off x="1737015" y="1158208"/>
            <a:ext cx="396585" cy="7658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95492" y="4857225"/>
            <a:ext cx="1367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Foil Plane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1" idx="1"/>
          </p:cNvCxnSpPr>
          <p:nvPr/>
        </p:nvCxnSpPr>
        <p:spPr>
          <a:xfrm flipH="1" flipV="1">
            <a:off x="3111642" y="4283670"/>
            <a:ext cx="683850" cy="7736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81609" y="1499737"/>
            <a:ext cx="120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Clearing Electrode</a:t>
            </a:r>
            <a:endParaRPr lang="en-US" sz="2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6781609" y="2207623"/>
            <a:ext cx="601134" cy="411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81" name="Group 3080"/>
          <p:cNvGrpSpPr/>
          <p:nvPr/>
        </p:nvGrpSpPr>
        <p:grpSpPr>
          <a:xfrm>
            <a:off x="4958850" y="2619375"/>
            <a:ext cx="1055097" cy="1876425"/>
            <a:chOff x="4958850" y="2619375"/>
            <a:chExt cx="1055097" cy="1876425"/>
          </a:xfrm>
        </p:grpSpPr>
        <p:cxnSp>
          <p:nvCxnSpPr>
            <p:cNvPr id="3075" name="Straight Arrow Connector 3074"/>
            <p:cNvCxnSpPr/>
            <p:nvPr/>
          </p:nvCxnSpPr>
          <p:spPr>
            <a:xfrm>
              <a:off x="5486398" y="2619375"/>
              <a:ext cx="0" cy="1876425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stealth" w="lg" len="lg"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6" name="TextBox 3075"/>
            <p:cNvSpPr txBox="1"/>
            <p:nvPr/>
          </p:nvSpPr>
          <p:spPr>
            <a:xfrm>
              <a:off x="4958850" y="3315571"/>
              <a:ext cx="1055097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 </a:t>
              </a:r>
              <a:r>
                <a:rPr lang="en-US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mm</a:t>
              </a:r>
              <a:endParaRPr 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H="1">
            <a:off x="2562225" y="2733675"/>
            <a:ext cx="549417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669259" y="237744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E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1620982" y="3315570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-100 kV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38342" y="1585462"/>
            <a:ext cx="0" cy="1835842"/>
          </a:xfrm>
          <a:prstGeom prst="line">
            <a:avLst/>
          </a:prstGeom>
          <a:ln>
            <a:solidFill>
              <a:srgbClr val="FFFF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7575" y="1127698"/>
            <a:ext cx="151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Beam center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2550" y="6027264"/>
            <a:ext cx="1231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err="1" smtClean="0"/>
              <a:t>S.Werkema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380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 smtClean="0"/>
              <a:t>Beam Phase Space Formation in the 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47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682" y="141228"/>
            <a:ext cx="6216268" cy="453684"/>
          </a:xfrm>
        </p:spPr>
        <p:txBody>
          <a:bodyPr anchor="ctr"/>
          <a:lstStyle/>
          <a:p>
            <a:pPr algn="ctr"/>
            <a:r>
              <a:rPr lang="en-US" dirty="0"/>
              <a:t>Beam Phase Space Formation in the Ring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11/2/2015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V.Nagaslaev |  Beam Transverse Phase Space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2437" y="1553378"/>
            <a:ext cx="29828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X-width: “Step size”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X’-width: Orbit control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Natural   X’-width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3531013" y="1001220"/>
            <a:ext cx="5477930" cy="4751842"/>
            <a:chOff x="3991701" y="1152060"/>
            <a:chExt cx="5064164" cy="4323323"/>
          </a:xfrm>
        </p:grpSpPr>
        <p:grpSp>
          <p:nvGrpSpPr>
            <p:cNvPr id="14" name="Group 13"/>
            <p:cNvGrpSpPr/>
            <p:nvPr/>
          </p:nvGrpSpPr>
          <p:grpSpPr>
            <a:xfrm>
              <a:off x="3991701" y="1152060"/>
              <a:ext cx="5064164" cy="4323323"/>
              <a:chOff x="3099335" y="1207144"/>
              <a:chExt cx="5064164" cy="4323323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1715"/>
              <a:stretch/>
            </p:blipFill>
            <p:spPr>
              <a:xfrm>
                <a:off x="3099335" y="1207144"/>
                <a:ext cx="5064164" cy="432332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384713" y="3368805"/>
                <a:ext cx="486120" cy="52014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382877" y="3723701"/>
                <a:ext cx="486120" cy="1524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382877" y="4292386"/>
                <a:ext cx="486120" cy="520149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392058" y="4647282"/>
                <a:ext cx="486120" cy="152400"/>
              </a:xfrm>
              <a:prstGeom prst="rect">
                <a:avLst/>
              </a:prstGeom>
              <a:solidFill>
                <a:srgbClr val="0000F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4516916" y="3977090"/>
                <a:ext cx="253388" cy="275422"/>
              </a:xfrm>
              <a:prstGeom prst="downArrow">
                <a:avLst/>
              </a:prstGeom>
              <a:solidFill>
                <a:srgbClr val="0000FF"/>
              </a:solidFill>
              <a:ln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5294293" y="3325717"/>
              <a:ext cx="486120" cy="1524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284768" y="4240117"/>
              <a:ext cx="486120" cy="152400"/>
            </a:xfrm>
            <a:prstGeom prst="rect">
              <a:avLst/>
            </a:prstGeom>
            <a:solidFill>
              <a:srgbClr val="66FFFF"/>
            </a:solidFill>
            <a:ln>
              <a:solidFill>
                <a:srgbClr val="66FFFF"/>
              </a:solidFill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0346" y="4142994"/>
            <a:ext cx="3131487" cy="1820899"/>
            <a:chOff x="4800600" y="1001126"/>
            <a:chExt cx="3658152" cy="2060124"/>
          </a:xfrm>
        </p:grpSpPr>
        <p:grpSp>
          <p:nvGrpSpPr>
            <p:cNvPr id="18" name="Group 17"/>
            <p:cNvGrpSpPr/>
            <p:nvPr/>
          </p:nvGrpSpPr>
          <p:grpSpPr>
            <a:xfrm>
              <a:off x="4800600" y="1001126"/>
              <a:ext cx="3658152" cy="2060124"/>
              <a:chOff x="2182801" y="1732504"/>
              <a:chExt cx="5443897" cy="3146768"/>
            </a:xfrm>
          </p:grpSpPr>
          <p:pic>
            <p:nvPicPr>
              <p:cNvPr id="23" name="Picture 22" descr="OptiM_7 - [Beam trajectory 2]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3" t="11533" r="833" b="2985"/>
              <a:stretch/>
            </p:blipFill>
            <p:spPr>
              <a:xfrm>
                <a:off x="2197875" y="1752600"/>
                <a:ext cx="5420046" cy="2755957"/>
              </a:xfrm>
              <a:prstGeom prst="rect">
                <a:avLst/>
              </a:prstGeom>
            </p:spPr>
          </p:pic>
          <p:sp>
            <p:nvSpPr>
              <p:cNvPr id="24" name="Rectangle 23"/>
              <p:cNvSpPr/>
              <p:nvPr/>
            </p:nvSpPr>
            <p:spPr>
              <a:xfrm>
                <a:off x="2182801" y="1732504"/>
                <a:ext cx="5443897" cy="3067050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2774487" y="4487803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2Q10</a:t>
                </a:r>
                <a:endParaRPr lang="en-US" sz="9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3651008" y="4443758"/>
                <a:ext cx="531029" cy="27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solidFill>
                      <a:srgbClr val="276AF1"/>
                    </a:solidFill>
                  </a:rPr>
                  <a:t>2Q7</a:t>
                </a:r>
                <a:endParaRPr lang="en-US" sz="6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209543" y="4439355"/>
                <a:ext cx="531029" cy="274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" b="1" dirty="0" smtClean="0">
                    <a:solidFill>
                      <a:srgbClr val="276AF1"/>
                    </a:solidFill>
                  </a:rPr>
                  <a:t>2Q5</a:t>
                </a:r>
                <a:endParaRPr lang="en-US" sz="6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5321241" y="4455208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>
                    <a:solidFill>
                      <a:srgbClr val="276AF1"/>
                    </a:solidFill>
                  </a:rPr>
                  <a:t>3</a:t>
                </a:r>
                <a:r>
                  <a:rPr lang="en-US" sz="500" b="1" dirty="0" smtClean="0">
                    <a:solidFill>
                      <a:srgbClr val="276AF1"/>
                    </a:solidFill>
                  </a:rPr>
                  <a:t>Q0</a:t>
                </a:r>
                <a:endParaRPr lang="en-US" sz="5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5901771" y="4454327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3Q3</a:t>
                </a:r>
                <a:endParaRPr lang="en-US" sz="9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6451468" y="4449042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rgbClr val="276AF1"/>
                    </a:solidFill>
                  </a:rPr>
                  <a:t>3Q5</a:t>
                </a:r>
                <a:endParaRPr lang="en-US" sz="500" b="1" dirty="0">
                  <a:solidFill>
                    <a:srgbClr val="276AF1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 rot="16200000">
                <a:off x="2926886" y="4481637"/>
                <a:ext cx="531030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H210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 rot="16200000">
                <a:off x="3861549" y="4475470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H206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 rot="16200000">
                <a:off x="5488700" y="4484635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H301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 rot="16200000">
                <a:off x="6551892" y="4475470"/>
                <a:ext cx="531029" cy="251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H305</a:t>
                </a:r>
                <a:endParaRPr lang="en-US" sz="5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H="1" flipV="1">
              <a:off x="5204255" y="1041283"/>
              <a:ext cx="9939" cy="864214"/>
            </a:xfrm>
            <a:prstGeom prst="straightConnector1">
              <a:avLst/>
            </a:prstGeom>
            <a:ln w="6350">
              <a:solidFill>
                <a:srgbClr val="404040"/>
              </a:solidFill>
              <a:headEnd type="arrow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6200000">
              <a:off x="4851425" y="1328036"/>
              <a:ext cx="45236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1cm</a:t>
              </a:r>
              <a:endParaRPr lang="en-US" sz="12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06269" y="1144361"/>
              <a:ext cx="7200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0.4mR</a:t>
              </a:r>
              <a:endParaRPr lang="en-US" sz="16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6806271" y="1466535"/>
              <a:ext cx="197056" cy="3717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/>
          <p:cNvCxnSpPr/>
          <p:nvPr/>
        </p:nvCxnSpPr>
        <p:spPr>
          <a:xfrm flipH="1">
            <a:off x="781050" y="5257800"/>
            <a:ext cx="74537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76822" y="4981575"/>
            <a:ext cx="6014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Beam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963065" y="3734768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Dynamic (DEX) bump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6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18079</TotalTime>
  <Words>833</Words>
  <Application>Microsoft Office PowerPoint</Application>
  <PresentationFormat>On-screen Show (4:3)</PresentationFormat>
  <Paragraphs>262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Symbol</vt:lpstr>
      <vt:lpstr>Cambria Math</vt:lpstr>
      <vt:lpstr>MS Mincho</vt:lpstr>
      <vt:lpstr>ＭＳ Ｐゴシック</vt:lpstr>
      <vt:lpstr>Calibri</vt:lpstr>
      <vt:lpstr>ＭＳ Ｐゴシック</vt:lpstr>
      <vt:lpstr>Geneva</vt:lpstr>
      <vt:lpstr>Times New Roman</vt:lpstr>
      <vt:lpstr>Arial</vt:lpstr>
      <vt:lpstr>Helvetica</vt:lpstr>
      <vt:lpstr>Blank</vt:lpstr>
      <vt:lpstr>Fermilab: Footer Only</vt:lpstr>
      <vt:lpstr>Beam Transverse Phase Space From Resonant Extraction</vt:lpstr>
      <vt:lpstr>Mu2e Slow Extraction in the Delivery Ring</vt:lpstr>
      <vt:lpstr>Mu2e Resonant Extraction – General Scheme</vt:lpstr>
      <vt:lpstr>Beam Phase Space Formation in the Ring</vt:lpstr>
      <vt:lpstr>Beam Phase Space Formation in the Ring</vt:lpstr>
      <vt:lpstr>Beam Phase Space Formation in the Ring</vt:lpstr>
      <vt:lpstr>Circulating and Extracted Beam at Upstream End of ESS1</vt:lpstr>
      <vt:lpstr>Beam Phase Space Formation in the Ring</vt:lpstr>
      <vt:lpstr>Beam Phase Space Formation in the Ring</vt:lpstr>
      <vt:lpstr>Beam Phase Space Formation in the Ring</vt:lpstr>
      <vt:lpstr>Beam sample at the entrance of ESS1</vt:lpstr>
      <vt:lpstr>Beam Tracking in Extraction Channel using MARS</vt:lpstr>
      <vt:lpstr>Beam Scattering in the Extraction Channel</vt:lpstr>
      <vt:lpstr>Beam Scattering in the Extraction Channel</vt:lpstr>
      <vt:lpstr>Beam Line Matching to The Extracted Beam</vt:lpstr>
      <vt:lpstr>Summary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Ring Extraction for Mu2e</dc:title>
  <dc:creator>Steve Werkema</dc:creator>
  <cp:lastModifiedBy>Vladimir P. Nagaslaev x4670 13469N</cp:lastModifiedBy>
  <cp:revision>172</cp:revision>
  <cp:lastPrinted>2015-09-28T22:49:57Z</cp:lastPrinted>
  <dcterms:created xsi:type="dcterms:W3CDTF">2015-09-23T15:03:16Z</dcterms:created>
  <dcterms:modified xsi:type="dcterms:W3CDTF">2015-10-31T00:13:33Z</dcterms:modified>
</cp:coreProperties>
</file>