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 id="2147483682" r:id="rId2"/>
  </p:sldMasterIdLst>
  <p:notesMasterIdLst>
    <p:notesMasterId r:id="rId25"/>
  </p:notesMasterIdLst>
  <p:handoutMasterIdLst>
    <p:handoutMasterId r:id="rId26"/>
  </p:handoutMasterIdLst>
  <p:sldIdLst>
    <p:sldId id="265" r:id="rId3"/>
    <p:sldId id="276" r:id="rId4"/>
    <p:sldId id="277" r:id="rId5"/>
    <p:sldId id="266" r:id="rId6"/>
    <p:sldId id="267" r:id="rId7"/>
    <p:sldId id="268" r:id="rId8"/>
    <p:sldId id="282" r:id="rId9"/>
    <p:sldId id="278" r:id="rId10"/>
    <p:sldId id="279" r:id="rId11"/>
    <p:sldId id="280" r:id="rId12"/>
    <p:sldId id="281" r:id="rId13"/>
    <p:sldId id="271" r:id="rId14"/>
    <p:sldId id="273" r:id="rId15"/>
    <p:sldId id="272" r:id="rId16"/>
    <p:sldId id="269" r:id="rId17"/>
    <p:sldId id="274" r:id="rId18"/>
    <p:sldId id="275" r:id="rId19"/>
    <p:sldId id="283" r:id="rId20"/>
    <p:sldId id="285" r:id="rId21"/>
    <p:sldId id="287" r:id="rId22"/>
    <p:sldId id="286" r:id="rId23"/>
    <p:sldId id="284" r:id="rId24"/>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521415D9-36F7-43E2-AB2F-B90AF26B5E84}">
      <p14:sectionLst xmlns:p14="http://schemas.microsoft.com/office/powerpoint/2010/main">
        <p14:section name="Default Section" id="{7E679E96-B58F-47C3-80B1-A931DEA3A606}">
          <p14:sldIdLst>
            <p14:sldId id="265"/>
            <p14:sldId id="276"/>
            <p14:sldId id="277"/>
            <p14:sldId id="266"/>
            <p14:sldId id="267"/>
            <p14:sldId id="268"/>
            <p14:sldId id="282"/>
            <p14:sldId id="278"/>
            <p14:sldId id="279"/>
            <p14:sldId id="280"/>
            <p14:sldId id="281"/>
            <p14:sldId id="271"/>
            <p14:sldId id="273"/>
            <p14:sldId id="272"/>
            <p14:sldId id="269"/>
            <p14:sldId id="274"/>
            <p14:sldId id="275"/>
            <p14:sldId id="283"/>
            <p14:sldId id="285"/>
            <p14:sldId id="287"/>
            <p14:sldId id="286"/>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66FFFF"/>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5046" autoAdjust="0"/>
  </p:normalViewPr>
  <p:slideViewPr>
    <p:cSldViewPr snapToGrid="0" snapToObjects="1">
      <p:cViewPr>
        <p:scale>
          <a:sx n="125" d="100"/>
          <a:sy n="125" d="100"/>
        </p:scale>
        <p:origin x="-2704" y="-440"/>
      </p:cViewPr>
      <p:guideLst>
        <p:guide orient="horz" pos="4319"/>
        <p:guide pos="56"/>
      </p:guideLst>
    </p:cSldViewPr>
  </p:slideViewPr>
  <p:notesTextViewPr>
    <p:cViewPr>
      <p:scale>
        <a:sx n="1" d="1"/>
        <a:sy n="1" d="1"/>
      </p:scale>
      <p:origin x="0" y="0"/>
    </p:cViewPr>
  </p:notesTextViewPr>
  <p:notesViewPr>
    <p:cSldViewPr snapToGrid="0" snapToObjects="1">
      <p:cViewPr varScale="1">
        <p:scale>
          <a:sx n="86" d="100"/>
          <a:sy n="86" d="100"/>
        </p:scale>
        <p:origin x="-29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r>
              <a:rPr lang="en-US" smtClean="0">
                <a:latin typeface="Calibri" panose="020F0502020204030204" pitchFamily="34" charset="0"/>
              </a:rPr>
              <a:t>Delivery Ring Extraction for Mu2e</a:t>
            </a:r>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Helvetica" panose="020B0604020202020204" pitchFamily="34" charset="0"/>
              </a:defRPr>
            </a:lvl1pPr>
          </a:lstStyle>
          <a:p>
            <a:r>
              <a:rPr lang="en-US" altLang="en-US" dirty="0" smtClean="0">
                <a:latin typeface="Calibri" panose="020F0502020204030204" pitchFamily="34" charset="0"/>
              </a:rPr>
              <a:t>10/6/2015</a:t>
            </a:r>
            <a:endParaRPr lang="en-US" alt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r>
              <a:rPr lang="en-US" smtClean="0">
                <a:latin typeface="Calibri" panose="020F0502020204030204" pitchFamily="34" charset="0"/>
              </a:rPr>
              <a:t>S. Werkema</a:t>
            </a: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Calibri" panose="020F0502020204030204" pitchFamily="34" charset="0"/>
                <a:ea typeface="+mn-ea"/>
                <a:cs typeface="+mn-cs"/>
              </a:defRPr>
            </a:lvl1pPr>
          </a:lstStyle>
          <a:p>
            <a:pPr>
              <a:defRPr/>
            </a:pPr>
            <a:r>
              <a:rPr lang="en-US" smtClean="0"/>
              <a:t>Delivery Ring Extraction for Mu2e</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anose="020F0502020204030204" pitchFamily="34" charset="0"/>
              </a:defRPr>
            </a:lvl1pPr>
          </a:lstStyle>
          <a:p>
            <a:r>
              <a:rPr lang="en-US" altLang="en-US" dirty="0" smtClean="0"/>
              <a:t>10/6/2015</a:t>
            </a:r>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Calibri" panose="020F0502020204030204" pitchFamily="34" charset="0"/>
                <a:ea typeface="+mn-ea"/>
                <a:cs typeface="+mn-cs"/>
              </a:defRPr>
            </a:lvl1pPr>
          </a:lstStyle>
          <a:p>
            <a:pPr>
              <a:defRPr/>
            </a:pPr>
            <a:r>
              <a:rPr lang="en-US" smtClean="0"/>
              <a:t>S. Werkema</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60BFB643-3B51-4A23-96A6-8ED93A064CCD}" type="slidenum">
              <a:rPr lang="en-US" altLang="en-US" smtClean="0"/>
              <a:pPr/>
              <a:t>‹#›</a:t>
            </a:fld>
            <a:endParaRPr lang="en-US" altLang="en-US" dirty="0"/>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Calibri" panose="020F0502020204030204" pitchFamily="34" charset="0"/>
        <a:ea typeface="Arial" panose="020B0604020202020204" pitchFamily="34"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Delivery Ring Extraction for Mu2e</a:t>
            </a:r>
            <a:endParaRPr lang="en-US" dirty="0"/>
          </a:p>
        </p:txBody>
      </p:sp>
      <p:sp>
        <p:nvSpPr>
          <p:cNvPr id="5" name="Date Placeholder 4"/>
          <p:cNvSpPr>
            <a:spLocks noGrp="1"/>
          </p:cNvSpPr>
          <p:nvPr>
            <p:ph type="dt" idx="11"/>
          </p:nvPr>
        </p:nvSpPr>
        <p:spPr/>
        <p:txBody>
          <a:bodyPr/>
          <a:lstStyle/>
          <a:p>
            <a:r>
              <a:rPr lang="en-US" altLang="en-US" dirty="0" smtClean="0"/>
              <a:t>10/6/2015</a:t>
            </a:r>
            <a:endParaRPr lang="en-US" altLang="en-US" dirty="0"/>
          </a:p>
        </p:txBody>
      </p:sp>
      <p:sp>
        <p:nvSpPr>
          <p:cNvPr id="6" name="Footer Placeholder 5"/>
          <p:cNvSpPr>
            <a:spLocks noGrp="1"/>
          </p:cNvSpPr>
          <p:nvPr>
            <p:ph type="ftr" sz="quarter" idx="12"/>
          </p:nvPr>
        </p:nvSpPr>
        <p:spPr/>
        <p:txBody>
          <a:bodyPr/>
          <a:lstStyle/>
          <a:p>
            <a:pPr>
              <a:defRPr/>
            </a:pPr>
            <a:r>
              <a:rPr lang="en-US" smtClean="0"/>
              <a:t>S. Werkema</a:t>
            </a:r>
            <a:endParaRPr lang="en-US" dirty="0"/>
          </a:p>
        </p:txBody>
      </p:sp>
      <p:sp>
        <p:nvSpPr>
          <p:cNvPr id="7" name="Slide Number Placeholder 6"/>
          <p:cNvSpPr>
            <a:spLocks noGrp="1"/>
          </p:cNvSpPr>
          <p:nvPr>
            <p:ph type="sldNum" sz="quarter" idx="13"/>
          </p:nvPr>
        </p:nvSpPr>
        <p:spPr/>
        <p:txBody>
          <a:bodyPr/>
          <a:lstStyle/>
          <a:p>
            <a:fld id="{60BFB643-3B51-4A23-96A6-8ED93A064CCD}" type="slidenum">
              <a:rPr lang="en-US" altLang="en-US" smtClean="0"/>
              <a:pPr/>
              <a:t>1</a:t>
            </a:fld>
            <a:endParaRPr lang="en-US" altLang="en-US" dirty="0"/>
          </a:p>
        </p:txBody>
      </p:sp>
    </p:spTree>
    <p:extLst>
      <p:ext uri="{BB962C8B-B14F-4D97-AF65-F5344CB8AC3E}">
        <p14:creationId xmlns:p14="http://schemas.microsoft.com/office/powerpoint/2010/main" val="67406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Calibri" panose="020F0502020204030204" pitchFamily="34" charset="0"/>
              </a:defRPr>
            </a:lvl1pPr>
          </a:lstStyle>
          <a:p>
            <a:r>
              <a:rPr lang="en-US" dirty="0"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Calibri" panose="020F050202020403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spcBef>
                <a:spcPts val="1200"/>
              </a:spcBef>
              <a:defRPr sz="2400">
                <a:solidFill>
                  <a:srgbClr val="505050"/>
                </a:solidFill>
                <a:latin typeface="Calibri" panose="020F0502020204030204" pitchFamily="34" charset="0"/>
              </a:defRPr>
            </a:lvl1pPr>
            <a:lvl2pPr marL="625475" indent="-285750">
              <a:spcBef>
                <a:spcPts val="600"/>
              </a:spcBef>
              <a:defRPr sz="2200">
                <a:solidFill>
                  <a:srgbClr val="505050"/>
                </a:solidFill>
                <a:latin typeface="Calibri" panose="020F0502020204030204" pitchFamily="34" charset="0"/>
              </a:defRPr>
            </a:lvl2pPr>
            <a:lvl3pPr marL="855663" indent="-228600">
              <a:spcBef>
                <a:spcPts val="300"/>
              </a:spcBef>
              <a:defRPr sz="2000">
                <a:solidFill>
                  <a:srgbClr val="505050"/>
                </a:solidFill>
                <a:latin typeface="Calibri" panose="020F0502020204030204" pitchFamily="34" charset="0"/>
              </a:defRPr>
            </a:lvl3pPr>
            <a:lvl4pPr marL="1084263" indent="-228600">
              <a:spcBef>
                <a:spcPts val="0"/>
              </a:spcBef>
              <a:defRPr sz="1800">
                <a:solidFill>
                  <a:srgbClr val="505050"/>
                </a:solidFill>
                <a:latin typeface="Calibri" panose="020F0502020204030204" pitchFamily="34" charset="0"/>
              </a:defRPr>
            </a:lvl4pPr>
            <a:lvl5pPr marL="1312863" indent="-228600">
              <a:spcBef>
                <a:spcPts val="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spcBef>
                <a:spcPts val="1200"/>
              </a:spcBef>
              <a:defRPr sz="2400">
                <a:solidFill>
                  <a:srgbClr val="505050"/>
                </a:solidFill>
                <a:latin typeface="Calibri" panose="020F0502020204030204" pitchFamily="34" charset="0"/>
              </a:defRPr>
            </a:lvl1pPr>
            <a:lvl2pPr marL="625475" indent="-285750">
              <a:spcBef>
                <a:spcPts val="600"/>
              </a:spcBef>
              <a:defRPr sz="2200">
                <a:solidFill>
                  <a:srgbClr val="505050"/>
                </a:solidFill>
                <a:latin typeface="Calibri" panose="020F0502020204030204" pitchFamily="34" charset="0"/>
              </a:defRPr>
            </a:lvl2pPr>
            <a:lvl3pPr marL="855663" indent="-228600">
              <a:spcBef>
                <a:spcPts val="300"/>
              </a:spcBef>
              <a:defRPr sz="2000">
                <a:solidFill>
                  <a:srgbClr val="505050"/>
                </a:solidFill>
                <a:latin typeface="Calibri" panose="020F0502020204030204" pitchFamily="34" charset="0"/>
              </a:defRPr>
            </a:lvl3pPr>
            <a:lvl4pPr marL="1084263" indent="-228600">
              <a:spcBef>
                <a:spcPts val="0"/>
              </a:spcBef>
              <a:defRPr sz="1800">
                <a:solidFill>
                  <a:srgbClr val="505050"/>
                </a:solidFill>
                <a:latin typeface="Calibri" panose="020F0502020204030204" pitchFamily="34" charset="0"/>
              </a:defRPr>
            </a:lvl4pPr>
            <a:lvl5pPr marL="1312863" indent="-228600">
              <a:spcBef>
                <a:spcPts val="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r>
              <a:rPr lang="en-US" altLang="en-US" smtClean="0"/>
              <a:t>11/2/2015</a:t>
            </a:r>
            <a:endParaRPr lang="en-US" altLang="en-US" dirty="0"/>
          </a:p>
        </p:txBody>
      </p:sp>
      <p:sp>
        <p:nvSpPr>
          <p:cNvPr id="11" name="Footer Placeholder 4"/>
          <p:cNvSpPr>
            <a:spLocks noGrp="1"/>
          </p:cNvSpPr>
          <p:nvPr>
            <p:ph type="ftr" sz="quarter" idx="2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dirty="0" smtClean="0"/>
            </a:lvl1pPr>
          </a:lstStyle>
          <a:p>
            <a:pPr>
              <a:defRPr/>
            </a:pPr>
            <a:r>
              <a:rPr lang="en-US" smtClean="0"/>
              <a:t>E. Prebys | Performance Simulation</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2C85A5DC-9CCB-48FE-8FD9-B52B9FD57499}" type="slidenum">
              <a:rPr lang="en-US" altLang="en-US" smtClean="0"/>
              <a:pPr/>
              <a:t>‹#›</a:t>
            </a:fld>
            <a:endParaRPr lang="en-US" altLang="en-US" dirty="0"/>
          </a:p>
        </p:txBody>
      </p:sp>
    </p:spTree>
    <p:extLst>
      <p:ext uri="{BB962C8B-B14F-4D97-AF65-F5344CB8AC3E}">
        <p14:creationId xmlns:p14="http://schemas.microsoft.com/office/powerpoint/2010/main" val="38875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spcBef>
                <a:spcPts val="1200"/>
              </a:spcBef>
              <a:defRPr sz="2400">
                <a:solidFill>
                  <a:srgbClr val="404040"/>
                </a:solidFill>
                <a:latin typeface="Calibri" panose="020F0502020204030204" pitchFamily="34" charset="0"/>
              </a:defRPr>
            </a:lvl1pPr>
            <a:lvl2pPr marL="625475" indent="-285750">
              <a:spcBef>
                <a:spcPts val="600"/>
              </a:spcBef>
              <a:defRPr sz="2200">
                <a:solidFill>
                  <a:srgbClr val="404040"/>
                </a:solidFill>
                <a:latin typeface="Calibri" panose="020F0502020204030204" pitchFamily="34" charset="0"/>
              </a:defRPr>
            </a:lvl2pPr>
            <a:lvl3pPr marL="855663" indent="-228600">
              <a:spcBef>
                <a:spcPts val="300"/>
              </a:spcBef>
              <a:defRPr sz="2000">
                <a:solidFill>
                  <a:srgbClr val="404040"/>
                </a:solidFill>
                <a:latin typeface="Calibri" panose="020F0502020204030204" pitchFamily="34" charset="0"/>
              </a:defRPr>
            </a:lvl3pPr>
            <a:lvl4pPr marL="1084263" indent="-228600">
              <a:spcBef>
                <a:spcPts val="0"/>
              </a:spcBef>
              <a:defRPr sz="1800">
                <a:solidFill>
                  <a:srgbClr val="404040"/>
                </a:solidFill>
                <a:latin typeface="Calibri" panose="020F0502020204030204" pitchFamily="34" charset="0"/>
              </a:defRPr>
            </a:lvl4pPr>
            <a:lvl5pPr marL="1312863" indent="-228600">
              <a:spcBef>
                <a:spcPts val="0"/>
              </a:spcBef>
              <a:buFont typeface="Arial"/>
              <a:buChar char="•"/>
              <a:defRPr sz="1800">
                <a:solidFill>
                  <a:srgbClr val="404040"/>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smtClean="0"/>
              <a:pPr/>
              <a:t>‹#›</a:t>
            </a:fld>
            <a:endParaRPr lang="en-US" altLang="en-US" dirty="0"/>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spcBef>
                <a:spcPts val="1200"/>
              </a:spcBef>
              <a:defRPr sz="2400">
                <a:solidFill>
                  <a:srgbClr val="505050"/>
                </a:solidFill>
                <a:latin typeface="Calibri" panose="020F0502020204030204" pitchFamily="34" charset="0"/>
              </a:defRPr>
            </a:lvl1pPr>
            <a:lvl2pPr marL="625475" indent="-285750">
              <a:spcBef>
                <a:spcPts val="600"/>
              </a:spcBef>
              <a:defRPr sz="2200">
                <a:solidFill>
                  <a:srgbClr val="505050"/>
                </a:solidFill>
                <a:latin typeface="Calibri" panose="020F0502020204030204" pitchFamily="34" charset="0"/>
              </a:defRPr>
            </a:lvl2pPr>
            <a:lvl3pPr marL="855663" indent="-228600">
              <a:spcBef>
                <a:spcPts val="300"/>
              </a:spcBef>
              <a:defRPr sz="2000">
                <a:solidFill>
                  <a:srgbClr val="505050"/>
                </a:solidFill>
                <a:latin typeface="Calibri" panose="020F0502020204030204" pitchFamily="34" charset="0"/>
              </a:defRPr>
            </a:lvl3pPr>
            <a:lvl4pPr marL="1084263" indent="-228600">
              <a:spcBef>
                <a:spcPts val="0"/>
              </a:spcBef>
              <a:defRPr sz="1800">
                <a:solidFill>
                  <a:srgbClr val="505050"/>
                </a:solidFill>
                <a:latin typeface="Calibri" panose="020F0502020204030204" pitchFamily="34" charset="0"/>
              </a:defRPr>
            </a:lvl4pPr>
            <a:lvl5pPr marL="1312863" indent="-228600">
              <a:spcBef>
                <a:spcPts val="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spcBef>
                <a:spcPts val="1200"/>
              </a:spcBef>
              <a:defRPr sz="2400">
                <a:solidFill>
                  <a:srgbClr val="505050"/>
                </a:solidFill>
                <a:latin typeface="Calibri" panose="020F0502020204030204" pitchFamily="34" charset="0"/>
              </a:defRPr>
            </a:lvl1pPr>
            <a:lvl2pPr marL="625475" indent="-285750">
              <a:spcBef>
                <a:spcPts val="600"/>
              </a:spcBef>
              <a:defRPr sz="2200">
                <a:solidFill>
                  <a:srgbClr val="505050"/>
                </a:solidFill>
                <a:latin typeface="Calibri" panose="020F0502020204030204" pitchFamily="34" charset="0"/>
              </a:defRPr>
            </a:lvl2pPr>
            <a:lvl3pPr marL="855663" indent="-228600">
              <a:spcBef>
                <a:spcPts val="300"/>
              </a:spcBef>
              <a:defRPr sz="2000">
                <a:solidFill>
                  <a:srgbClr val="505050"/>
                </a:solidFill>
                <a:latin typeface="Calibri" panose="020F0502020204030204" pitchFamily="34" charset="0"/>
              </a:defRPr>
            </a:lvl3pPr>
            <a:lvl4pPr marL="1084263" indent="-228600">
              <a:spcBef>
                <a:spcPts val="0"/>
              </a:spcBef>
              <a:defRPr sz="1800">
                <a:solidFill>
                  <a:srgbClr val="505050"/>
                </a:solidFill>
                <a:latin typeface="Calibri" panose="020F0502020204030204" pitchFamily="34" charset="0"/>
              </a:defRPr>
            </a:lvl4pPr>
            <a:lvl5pPr marL="1312863" indent="-228600">
              <a:spcBef>
                <a:spcPts val="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latin typeface="Calibri" panose="020F0502020204030204" pitchFamily="34" charset="0"/>
              </a:defRPr>
            </a:lvl1pPr>
          </a:lstStyle>
          <a:p>
            <a:r>
              <a:rPr lang="en-US" dirty="0"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smtClean="0"/>
              <a:t>11/2/2015</a:t>
            </a:r>
            <a:endParaRPr lang="en-US" altLang="en-US" dirty="0"/>
          </a:p>
        </p:txBody>
      </p:sp>
      <p:sp>
        <p:nvSpPr>
          <p:cNvPr id="8" name="Footer Placeholder 4"/>
          <p:cNvSpPr>
            <a:spLocks noGrp="1"/>
          </p:cNvSpPr>
          <p:nvPr>
            <p:ph type="ftr" sz="quarter" idx="20"/>
          </p:nvPr>
        </p:nvSpPr>
        <p:spPr/>
        <p:txBody>
          <a:bodyPr/>
          <a:lstStyle>
            <a:lvl1pPr>
              <a:defRPr sz="1200" dirty="0" smtClean="0"/>
            </a:lvl1pPr>
          </a:lstStyle>
          <a:p>
            <a:pPr>
              <a:defRPr/>
            </a:pPr>
            <a:r>
              <a:rPr lang="en-US" smtClean="0"/>
              <a:t>E. Prebys | Performance Simulation</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smtClean="0"/>
              <a:pPr/>
              <a:t>‹#›</a:t>
            </a:fld>
            <a:endParaRPr lang="en-US" altLang="en-US" dirty="0"/>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spcBef>
                <a:spcPts val="1200"/>
              </a:spcBef>
              <a:defRPr sz="2400">
                <a:solidFill>
                  <a:srgbClr val="505050"/>
                </a:solidFill>
                <a:latin typeface="Calibri" panose="020F0502020204030204" pitchFamily="34" charset="0"/>
              </a:defRPr>
            </a:lvl1pPr>
            <a:lvl2pPr marL="625475" indent="-285750">
              <a:spcBef>
                <a:spcPts val="600"/>
              </a:spcBef>
              <a:defRPr sz="2200">
                <a:solidFill>
                  <a:srgbClr val="505050"/>
                </a:solidFill>
                <a:latin typeface="Calibri" panose="020F0502020204030204" pitchFamily="34" charset="0"/>
              </a:defRPr>
            </a:lvl2pPr>
            <a:lvl3pPr marL="855663" indent="-228600">
              <a:spcBef>
                <a:spcPts val="300"/>
              </a:spcBef>
              <a:defRPr sz="2000">
                <a:solidFill>
                  <a:srgbClr val="505050"/>
                </a:solidFill>
                <a:latin typeface="Calibri" panose="020F0502020204030204" pitchFamily="34" charset="0"/>
              </a:defRPr>
            </a:lvl3pPr>
            <a:lvl4pPr marL="1084263" indent="-228600">
              <a:spcBef>
                <a:spcPts val="0"/>
              </a:spcBef>
              <a:defRPr sz="1800">
                <a:solidFill>
                  <a:srgbClr val="505050"/>
                </a:solidFill>
                <a:latin typeface="Calibri" panose="020F0502020204030204" pitchFamily="34" charset="0"/>
              </a:defRPr>
            </a:lvl4pPr>
            <a:lvl5pPr marL="1312863" indent="-228600">
              <a:spcBef>
                <a:spcPts val="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latin typeface="Calibri" panose="020F0502020204030204" pitchFamily="34" charset="0"/>
              </a:defRPr>
            </a:lvl1pPr>
          </a:lstStyle>
          <a:p>
            <a:r>
              <a:rPr lang="en-US" dirty="0"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smtClean="0"/>
              <a:t>11/2/2015</a:t>
            </a:r>
            <a:endParaRPr lang="en-US" altLang="en-US" dirty="0"/>
          </a:p>
        </p:txBody>
      </p:sp>
      <p:sp>
        <p:nvSpPr>
          <p:cNvPr id="6" name="Footer Placeholder 4"/>
          <p:cNvSpPr>
            <a:spLocks noGrp="1"/>
          </p:cNvSpPr>
          <p:nvPr>
            <p:ph type="ftr" sz="quarter" idx="17"/>
          </p:nvPr>
        </p:nvSpPr>
        <p:spPr/>
        <p:txBody>
          <a:bodyPr/>
          <a:lstStyle>
            <a:lvl1pPr>
              <a:defRPr sz="1200" dirty="0" smtClean="0"/>
            </a:lvl1pPr>
          </a:lstStyle>
          <a:p>
            <a:pPr>
              <a:defRPr/>
            </a:pPr>
            <a:r>
              <a:rPr lang="en-US" smtClean="0"/>
              <a:t>E. Prebys | Performance Simulation</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smtClean="0"/>
              <a:pPr/>
              <a:t>‹#›</a:t>
            </a:fld>
            <a:endParaRPr lang="en-US" altLang="en-US" dirty="0"/>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latin typeface="Calibri" panose="020F0502020204030204"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smtClean="0"/>
              <a:t>11/2/2015</a:t>
            </a:r>
            <a:endParaRPr lang="en-US" altLang="en-US" dirty="0"/>
          </a:p>
        </p:txBody>
      </p:sp>
      <p:sp>
        <p:nvSpPr>
          <p:cNvPr id="6" name="Footer Placeholder 4"/>
          <p:cNvSpPr>
            <a:spLocks noGrp="1"/>
          </p:cNvSpPr>
          <p:nvPr>
            <p:ph type="ftr" sz="quarter" idx="11"/>
          </p:nvPr>
        </p:nvSpPr>
        <p:spPr/>
        <p:txBody>
          <a:bodyPr/>
          <a:lstStyle>
            <a:lvl1pPr>
              <a:defRPr sz="1200" dirty="0" smtClean="0"/>
            </a:lvl1pPr>
          </a:lstStyle>
          <a:p>
            <a:pPr>
              <a:defRPr/>
            </a:pPr>
            <a:r>
              <a:rPr lang="en-US" smtClean="0"/>
              <a:t>E. Prebys | Performance Simulation</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smtClean="0"/>
              <a:pPr/>
              <a:t>‹#›</a:t>
            </a:fld>
            <a:endParaRPr lang="en-US" altLang="en-US" dirty="0"/>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1587" y="115854"/>
            <a:ext cx="8490857" cy="463731"/>
          </a:xfrm>
          <a:prstGeom prst="rect">
            <a:avLst/>
          </a:prstGeom>
        </p:spPr>
        <p:txBody>
          <a:bodyPr/>
          <a:lstStyle>
            <a:extLst/>
          </a:lstStyle>
          <a:p>
            <a:r>
              <a:rPr lang="en-US" smtClean="0"/>
              <a:t>Click to edit Master title style</a:t>
            </a:r>
            <a:endParaRPr lang="en-US" dirty="0"/>
          </a:p>
        </p:txBody>
      </p:sp>
      <p:sp>
        <p:nvSpPr>
          <p:cNvPr id="3" name="Date Placeholder 26"/>
          <p:cNvSpPr>
            <a:spLocks noGrp="1"/>
          </p:cNvSpPr>
          <p:nvPr>
            <p:ph type="dt" sz="half" idx="10"/>
          </p:nvPr>
        </p:nvSpPr>
        <p:spPr>
          <a:xfrm>
            <a:off x="5264458" y="6569076"/>
            <a:ext cx="2993496" cy="227012"/>
          </a:xfrm>
        </p:spPr>
        <p:txBody>
          <a:bodyPr/>
          <a:lstStyle>
            <a:lvl1pPr>
              <a:defRPr/>
            </a:lvl1pPr>
          </a:lstStyle>
          <a:p>
            <a:pPr>
              <a:defRPr/>
            </a:pPr>
            <a:r>
              <a:rPr lang="en-US" smtClean="0"/>
              <a:t>11/2/2015</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fr-FR" smtClean="0"/>
              <a:t>E. Prebys | Performance Simulation</a:t>
            </a:r>
            <a:endParaRPr lang="en-US">
              <a:latin typeface="+mn-lt"/>
            </a:endParaRPr>
          </a:p>
        </p:txBody>
      </p:sp>
      <p:sp>
        <p:nvSpPr>
          <p:cNvPr id="5" name="Slide Number Placeholder 15"/>
          <p:cNvSpPr>
            <a:spLocks noGrp="1"/>
          </p:cNvSpPr>
          <p:nvPr>
            <p:ph type="sldNum" sz="quarter" idx="12"/>
          </p:nvPr>
        </p:nvSpPr>
        <p:spPr/>
        <p:txBody>
          <a:bodyPr/>
          <a:lstStyle>
            <a:lvl1pPr>
              <a:defRPr/>
            </a:lvl1pPr>
          </a:lstStyle>
          <a:p>
            <a:pPr>
              <a:defRPr/>
            </a:pPr>
            <a:fld id="{BAB536C3-BB10-4165-8E74-99838CB51702}" type="slidenum">
              <a:rPr lang="en-US"/>
              <a:pPr>
                <a:defRPr/>
              </a:pPr>
              <a:t>‹#›</a:t>
            </a:fld>
            <a:endParaRPr lang="en-US"/>
          </a:p>
        </p:txBody>
      </p:sp>
    </p:spTree>
    <p:extLst>
      <p:ext uri="{BB962C8B-B14F-4D97-AF65-F5344CB8AC3E}">
        <p14:creationId xmlns:p14="http://schemas.microsoft.com/office/powerpoint/2010/main" val="651971401"/>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spcBef>
                <a:spcPts val="1200"/>
              </a:spcBef>
              <a:defRPr sz="2400">
                <a:solidFill>
                  <a:srgbClr val="505050"/>
                </a:solidFill>
                <a:latin typeface="Calibri" panose="020F0502020204030204" pitchFamily="34" charset="0"/>
              </a:defRPr>
            </a:lvl1pPr>
            <a:lvl2pPr marL="625475" indent="-285750">
              <a:spcBef>
                <a:spcPts val="600"/>
              </a:spcBef>
              <a:defRPr sz="2200">
                <a:solidFill>
                  <a:srgbClr val="505050"/>
                </a:solidFill>
                <a:latin typeface="Calibri" panose="020F0502020204030204" pitchFamily="34" charset="0"/>
              </a:defRPr>
            </a:lvl2pPr>
            <a:lvl3pPr marL="855663" indent="-228600">
              <a:spcBef>
                <a:spcPts val="300"/>
              </a:spcBef>
              <a:defRPr sz="2000">
                <a:solidFill>
                  <a:srgbClr val="505050"/>
                </a:solidFill>
                <a:latin typeface="Calibri" panose="020F0502020204030204" pitchFamily="34" charset="0"/>
              </a:defRPr>
            </a:lvl3pPr>
            <a:lvl4pPr marL="1084263" indent="-228600">
              <a:spcBef>
                <a:spcPts val="0"/>
              </a:spcBef>
              <a:defRPr sz="1800">
                <a:solidFill>
                  <a:srgbClr val="505050"/>
                </a:solidFill>
                <a:latin typeface="Calibri" panose="020F0502020204030204" pitchFamily="34" charset="0"/>
              </a:defRPr>
            </a:lvl4pPr>
            <a:lvl5pPr marL="1312863" indent="-228600">
              <a:spcBef>
                <a:spcPts val="0"/>
              </a:spcBef>
              <a:buFont typeface="Arial"/>
              <a:buChar char="•"/>
              <a:defRPr sz="1800">
                <a:solidFill>
                  <a:srgbClr val="50505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r>
              <a:rPr lang="en-US" altLang="en-US" smtClean="0"/>
              <a:t>11/2/2015</a:t>
            </a:r>
            <a:endParaRPr lang="en-US" altLang="en-US" dirty="0"/>
          </a:p>
        </p:txBody>
      </p:sp>
      <p:sp>
        <p:nvSpPr>
          <p:cNvPr id="4"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dirty="0" smtClean="0"/>
            </a:lvl1pPr>
          </a:lstStyle>
          <a:p>
            <a:pPr>
              <a:defRPr/>
            </a:pPr>
            <a:r>
              <a:rPr lang="en-US" smtClean="0"/>
              <a:t>E. Prebys | Performance Simulation</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B71519E6-F709-4990-B973-B339820CA70B}" type="slidenum">
              <a:rPr lang="en-US" altLang="en-US" smtClean="0"/>
              <a:pPr/>
              <a:t>‹#›</a:t>
            </a:fld>
            <a:endParaRPr lang="en-US" altLang="en-US" dirty="0"/>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r>
              <a:rPr lang="en-US" altLang="en-US" smtClean="0"/>
              <a:t>11/2/2015</a:t>
            </a:r>
            <a:endParaRPr lang="en-US" altLang="en-US" dirty="0"/>
          </a:p>
        </p:txBody>
      </p:sp>
      <p:sp>
        <p:nvSpPr>
          <p:cNvPr id="5" name="Footer Placeholder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dirty="0" smtClean="0"/>
            </a:lvl1pPr>
          </a:lstStyle>
          <a:p>
            <a:pPr>
              <a:defRPr/>
            </a:pPr>
            <a:r>
              <a:rPr lang="en-US" smtClean="0"/>
              <a:t>E. Prebys | Performance Simulation</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C2BC038B-CA57-479E-BFA9-9E819877A5DF}" type="slidenum">
              <a:rPr lang="en-US" altLang="en-US" smtClean="0"/>
              <a:pPr/>
              <a:t>‹#›</a:t>
            </a:fld>
            <a:endParaRPr lang="en-US" altLang="en-US" dirty="0"/>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latin typeface="Calibri" panose="020F0502020204030204"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spcBef>
                <a:spcPts val="1200"/>
              </a:spcBef>
              <a:defRPr sz="2400">
                <a:solidFill>
                  <a:srgbClr val="505050"/>
                </a:solidFill>
                <a:latin typeface="Calibri" panose="020F0502020204030204" pitchFamily="34" charset="0"/>
              </a:defRPr>
            </a:lvl1pPr>
            <a:lvl2pPr marL="625475" indent="-285750">
              <a:spcBef>
                <a:spcPts val="600"/>
              </a:spcBef>
              <a:defRPr sz="2200">
                <a:solidFill>
                  <a:srgbClr val="505050"/>
                </a:solidFill>
                <a:latin typeface="Calibri" panose="020F0502020204030204" pitchFamily="34" charset="0"/>
              </a:defRPr>
            </a:lvl2pPr>
            <a:lvl3pPr marL="855663" indent="-228600">
              <a:spcBef>
                <a:spcPts val="300"/>
              </a:spcBef>
              <a:defRPr sz="2000">
                <a:solidFill>
                  <a:srgbClr val="505050"/>
                </a:solidFill>
                <a:latin typeface="Calibri" panose="020F0502020204030204" pitchFamily="34" charset="0"/>
              </a:defRPr>
            </a:lvl3pPr>
            <a:lvl4pPr marL="1084263" indent="-228600">
              <a:spcBef>
                <a:spcPts val="0"/>
              </a:spcBef>
              <a:defRPr sz="1800">
                <a:solidFill>
                  <a:srgbClr val="505050"/>
                </a:solidFill>
                <a:latin typeface="Calibri" panose="020F0502020204030204" pitchFamily="34" charset="0"/>
              </a:defRPr>
            </a:lvl4pPr>
            <a:lvl5pPr marL="1312863" indent="-228600">
              <a:spcBef>
                <a:spcPts val="0"/>
              </a:spcBef>
              <a:buFont typeface="Arial"/>
              <a:buChar char="•"/>
              <a:defRPr sz="1800">
                <a:solidFill>
                  <a:srgbClr val="505050"/>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r>
              <a:rPr lang="en-US" altLang="en-US" smtClean="0"/>
              <a:t>11/2/2015</a:t>
            </a:r>
            <a:endParaRPr lang="en-US" altLang="en-US" dirty="0"/>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dirty="0" smtClean="0"/>
            </a:lvl1pPr>
          </a:lstStyle>
          <a:p>
            <a:pPr>
              <a:defRPr/>
            </a:pPr>
            <a:r>
              <a:rPr lang="en-US" smtClean="0"/>
              <a:t>E. Prebys | Performance Simulation</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1200"/>
            </a:lvl1pPr>
          </a:lstStyle>
          <a:p>
            <a:fld id="{B5585131-D98E-4CC9-8879-1D32CC470D9D}" type="slidenum">
              <a:rPr lang="en-US" altLang="en-US" smtClean="0"/>
              <a:pPr/>
              <a:t>‹#›</a:t>
            </a:fld>
            <a:endParaRPr lang="en-US" altLang="en-US" dirty="0"/>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2.xml"/><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Calibri" panose="020F0502020204030204" pitchFamily="34" charset="0"/>
              </a:defRPr>
            </a:lvl1pPr>
          </a:lstStyle>
          <a:p>
            <a:r>
              <a:rPr lang="en-US" altLang="en-US" smtClean="0"/>
              <a:t>11/2/2015</a:t>
            </a:r>
            <a:endParaRPr lang="en-US" alt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Calibri" panose="020F0502020204030204" pitchFamily="34" charset="0"/>
                <a:ea typeface="ＭＳ Ｐゴシック" charset="0"/>
                <a:cs typeface="ＭＳ Ｐゴシック" charset="0"/>
              </a:defRPr>
            </a:lvl1pPr>
          </a:lstStyle>
          <a:p>
            <a:pPr>
              <a:defRPr/>
            </a:pPr>
            <a:r>
              <a:rPr lang="en-US" smtClean="0"/>
              <a:t>E. Prebys | Performance Simulation</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Calibri" panose="020F0502020204030204" pitchFamily="34" charset="0"/>
              </a:defRPr>
            </a:lvl1pPr>
          </a:lstStyle>
          <a:p>
            <a:fld id="{6827BE81-7C2D-481B-BBCE-23778685B2BA}" type="slidenum">
              <a:rPr lang="en-US" altLang="en-US" smtClean="0"/>
              <a:pPr/>
              <a:t>‹#›</a:t>
            </a:fld>
            <a:endParaRPr lang="en-US" altLang="en-US" dirty="0"/>
          </a:p>
        </p:txBody>
      </p:sp>
      <p:pic>
        <p:nvPicPr>
          <p:cNvPr id="1029" name="Picture 2" descr="HeaderFooter_0060314.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Lst>
  <p:timing>
    <p:tnLst>
      <p:par>
        <p:cTn xmlns:p14="http://schemas.microsoft.com/office/powerpoint/2010/mai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Calibri" panose="020F0502020204030204" pitchFamily="34" charset="0"/>
              </a:defRPr>
            </a:lvl1pPr>
          </a:lstStyle>
          <a:p>
            <a:r>
              <a:rPr lang="en-US" altLang="en-US" smtClean="0"/>
              <a:t>11/2/2015</a:t>
            </a:r>
            <a:endParaRPr lang="en-US" alt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Calibri" panose="020F0502020204030204" pitchFamily="34" charset="0"/>
                <a:ea typeface="ＭＳ Ｐゴシック" charset="0"/>
                <a:cs typeface="ＭＳ Ｐゴシック" charset="0"/>
              </a:defRPr>
            </a:lvl1pPr>
          </a:lstStyle>
          <a:p>
            <a:pPr>
              <a:defRPr/>
            </a:pPr>
            <a:r>
              <a:rPr lang="en-US" smtClean="0"/>
              <a:t>E. Prebys | Performance Simulation</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Calibri" panose="020F0502020204030204" pitchFamily="34" charset="0"/>
              </a:defRPr>
            </a:lvl1pPr>
          </a:lstStyle>
          <a:p>
            <a:fld id="{319E6341-E9E7-4128-9402-327DA8681509}" type="slidenum">
              <a:rPr lang="en-US" altLang="en-US" smtClean="0"/>
              <a:pPr/>
              <a:t>‹#›</a:t>
            </a:fld>
            <a:endParaRPr lang="en-US" altLang="en-US" dirty="0"/>
          </a:p>
        </p:txBody>
      </p:sp>
      <p:pic>
        <p:nvPicPr>
          <p:cNvPr id="7173" name="Picture 1" descr="Footer_060314.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xmlns:p14="http://schemas.microsoft.com/office/powerpoint/2010/mai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oleObject" Target="../embeddings/oleObject2.bin"/><Relationship Id="rId7"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altLang="en-US" dirty="0" smtClean="0">
                <a:ea typeface="Geneva" pitchFamily="121" charset="-128"/>
              </a:rPr>
              <a:t>Simulation of Extinction Channel</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ea typeface="Geneva" pitchFamily="121" charset="-128"/>
              </a:rPr>
              <a:t>Eric Prebys</a:t>
            </a:r>
          </a:p>
          <a:p>
            <a:pPr eaLnBrk="1" hangingPunct="1"/>
            <a:r>
              <a:rPr lang="en-US" altLang="en-US" dirty="0" smtClean="0">
                <a:ea typeface="Geneva" pitchFamily="121" charset="-128"/>
              </a:rPr>
              <a:t>Mu2e Extinction Technical Design Review</a:t>
            </a:r>
          </a:p>
          <a:p>
            <a:pPr eaLnBrk="1" hangingPunct="1"/>
            <a:r>
              <a:rPr lang="en-US" altLang="en-US" dirty="0" smtClean="0">
                <a:ea typeface="Geneva" pitchFamily="121" charset="-128"/>
              </a:rPr>
              <a:t>2 November  2015</a:t>
            </a:r>
          </a:p>
          <a:p>
            <a:pPr eaLnBrk="1" hangingPunct="1"/>
            <a:endParaRPr lang="en-US" altLang="en-US" dirty="0" smtClean="0">
              <a:ea typeface="Geneva" pitchFamily="121"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334818" y="1666008"/>
            <a:ext cx="3597564" cy="4213880"/>
          </a:xfrm>
          <a:prstGeom prst="rect">
            <a:avLst/>
          </a:prstGeom>
        </p:spPr>
      </p:pic>
      <p:sp>
        <p:nvSpPr>
          <p:cNvPr id="2" name="Title 1"/>
          <p:cNvSpPr>
            <a:spLocks noGrp="1"/>
          </p:cNvSpPr>
          <p:nvPr>
            <p:ph type="title"/>
          </p:nvPr>
        </p:nvSpPr>
        <p:spPr/>
        <p:txBody>
          <a:bodyPr/>
          <a:lstStyle/>
          <a:p>
            <a:r>
              <a:rPr lang="en-US" dirty="0" smtClean="0"/>
              <a:t>Original Optics</a:t>
            </a:r>
            <a:endParaRPr lang="en-US" dirty="0"/>
          </a:p>
        </p:txBody>
      </p:sp>
      <p:sp>
        <p:nvSpPr>
          <p:cNvPr id="4" name="Date Placeholder 3"/>
          <p:cNvSpPr>
            <a:spLocks noGrp="1"/>
          </p:cNvSpPr>
          <p:nvPr>
            <p:ph type="dt" sz="half" idx="10"/>
          </p:nvPr>
        </p:nvSpPr>
        <p:spPr/>
        <p:txBody>
          <a:bodyPr/>
          <a:lstStyle/>
          <a:p>
            <a:pPr>
              <a:defRPr/>
            </a:pPr>
            <a:r>
              <a:rPr lang="en-US" smtClean="0"/>
              <a:t>11/2/2015</a:t>
            </a:r>
            <a:endParaRPr lang="en-US" dirty="0"/>
          </a:p>
        </p:txBody>
      </p:sp>
      <p:sp>
        <p:nvSpPr>
          <p:cNvPr id="5" name="Footer Placeholder 4"/>
          <p:cNvSpPr>
            <a:spLocks noGrp="1"/>
          </p:cNvSpPr>
          <p:nvPr>
            <p:ph type="ftr" sz="quarter" idx="11"/>
          </p:nvPr>
        </p:nvSpPr>
        <p:spPr/>
        <p:txBody>
          <a:bodyPr/>
          <a:lstStyle/>
          <a:p>
            <a:pPr>
              <a:defRPr/>
            </a:pPr>
            <a:r>
              <a:rPr lang="fr-FR" smtClean="0"/>
              <a:t>E. Prebys | Performance Simulation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10</a:t>
            </a:fld>
            <a:endParaRPr lang="en-US"/>
          </a:p>
        </p:txBody>
      </p:sp>
      <p:sp>
        <p:nvSpPr>
          <p:cNvPr id="9" name="TextBox 8"/>
          <p:cNvSpPr txBox="1"/>
          <p:nvPr/>
        </p:nvSpPr>
        <p:spPr>
          <a:xfrm>
            <a:off x="561111" y="1281544"/>
            <a:ext cx="1431636" cy="738664"/>
          </a:xfrm>
          <a:prstGeom prst="rect">
            <a:avLst/>
          </a:prstGeom>
          <a:noFill/>
        </p:spPr>
        <p:txBody>
          <a:bodyPr wrap="square" rtlCol="0">
            <a:spAutoFit/>
          </a:bodyPr>
          <a:lstStyle/>
          <a:p>
            <a:pPr algn="r"/>
            <a:r>
              <a:rPr lang="en-US" sz="1400" dirty="0" err="1" smtClean="0">
                <a:latin typeface="+mn-lt"/>
              </a:rPr>
              <a:t>ψ</a:t>
            </a:r>
            <a:r>
              <a:rPr lang="en-US" sz="1400" dirty="0" smtClean="0">
                <a:latin typeface="+mn-lt"/>
              </a:rPr>
              <a:t>=0 collimator (unnecessary)</a:t>
            </a:r>
          </a:p>
          <a:p>
            <a:pPr algn="r"/>
            <a:endParaRPr lang="en-US" sz="1400" dirty="0" smtClean="0">
              <a:latin typeface="+mn-lt"/>
            </a:endParaRPr>
          </a:p>
        </p:txBody>
      </p:sp>
      <p:cxnSp>
        <p:nvCxnSpPr>
          <p:cNvPr id="11" name="Straight Arrow Connector 10"/>
          <p:cNvCxnSpPr/>
          <p:nvPr/>
        </p:nvCxnSpPr>
        <p:spPr>
          <a:xfrm>
            <a:off x="2073564" y="1674091"/>
            <a:ext cx="381000" cy="19627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57238" y="902853"/>
            <a:ext cx="1431636" cy="523220"/>
          </a:xfrm>
          <a:prstGeom prst="rect">
            <a:avLst/>
          </a:prstGeom>
          <a:noFill/>
        </p:spPr>
        <p:txBody>
          <a:bodyPr wrap="square" rtlCol="0">
            <a:spAutoFit/>
          </a:bodyPr>
          <a:lstStyle/>
          <a:p>
            <a:r>
              <a:rPr lang="en-US" sz="1400" dirty="0" err="1" smtClean="0">
                <a:latin typeface="+mn-lt"/>
              </a:rPr>
              <a:t>ψ</a:t>
            </a:r>
            <a:r>
              <a:rPr lang="en-US" sz="1400" dirty="0" smtClean="0">
                <a:latin typeface="+mn-lt"/>
              </a:rPr>
              <a:t>=90° collimator</a:t>
            </a:r>
          </a:p>
        </p:txBody>
      </p:sp>
      <p:cxnSp>
        <p:nvCxnSpPr>
          <p:cNvPr id="13" name="Straight Arrow Connector 12"/>
          <p:cNvCxnSpPr/>
          <p:nvPr/>
        </p:nvCxnSpPr>
        <p:spPr>
          <a:xfrm flipH="1">
            <a:off x="2800928" y="1350818"/>
            <a:ext cx="184728" cy="47336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593244" y="843062"/>
            <a:ext cx="4256116" cy="738664"/>
          </a:xfrm>
          <a:prstGeom prst="rect">
            <a:avLst/>
          </a:prstGeom>
          <a:noFill/>
        </p:spPr>
        <p:txBody>
          <a:bodyPr wrap="square" rtlCol="0">
            <a:spAutoFit/>
          </a:bodyPr>
          <a:lstStyle/>
          <a:p>
            <a:r>
              <a:rPr lang="en-US" sz="1400" dirty="0" smtClean="0">
                <a:solidFill>
                  <a:srgbClr val="C00000"/>
                </a:solidFill>
                <a:latin typeface="+mn-lt"/>
              </a:rPr>
              <a:t>Problem: this caused high amplitude beam to hit upstream of the collimator, which would scatter back into the transmission channel:</a:t>
            </a:r>
          </a:p>
        </p:txBody>
      </p:sp>
      <p:pic>
        <p:nvPicPr>
          <p:cNvPr id="19" name="Picture 18"/>
          <p:cNvPicPr>
            <a:picLocks noChangeAspect="1"/>
          </p:cNvPicPr>
          <p:nvPr/>
        </p:nvPicPr>
        <p:blipFill>
          <a:blip r:embed="rId3"/>
          <a:stretch>
            <a:fillRect/>
          </a:stretch>
        </p:blipFill>
        <p:spPr>
          <a:xfrm>
            <a:off x="4363719" y="1581726"/>
            <a:ext cx="4664827" cy="1804844"/>
          </a:xfrm>
          <a:prstGeom prst="rect">
            <a:avLst/>
          </a:prstGeom>
        </p:spPr>
      </p:pic>
      <p:sp>
        <p:nvSpPr>
          <p:cNvPr id="20" name="TextBox 19"/>
          <p:cNvSpPr txBox="1"/>
          <p:nvPr/>
        </p:nvSpPr>
        <p:spPr>
          <a:xfrm>
            <a:off x="4701309" y="3338946"/>
            <a:ext cx="3463636" cy="523220"/>
          </a:xfrm>
          <a:prstGeom prst="rect">
            <a:avLst/>
          </a:prstGeom>
          <a:noFill/>
        </p:spPr>
        <p:txBody>
          <a:bodyPr wrap="square" rtlCol="0">
            <a:spAutoFit/>
          </a:bodyPr>
          <a:lstStyle/>
          <a:p>
            <a:r>
              <a:rPr lang="en-US" sz="1400" dirty="0" smtClean="0">
                <a:solidFill>
                  <a:srgbClr val="C00000"/>
                </a:solidFill>
                <a:latin typeface="+mn-lt"/>
              </a:rPr>
              <a:t>Our baseline solution was to add a third harmonic to limit the amplitude:</a:t>
            </a:r>
          </a:p>
        </p:txBody>
      </p:sp>
      <p:pic>
        <p:nvPicPr>
          <p:cNvPr id="21" name="Picture 20"/>
          <p:cNvPicPr>
            <a:picLocks noChangeAspect="1"/>
          </p:cNvPicPr>
          <p:nvPr/>
        </p:nvPicPr>
        <p:blipFill>
          <a:blip r:embed="rId4"/>
          <a:stretch>
            <a:fillRect/>
          </a:stretch>
        </p:blipFill>
        <p:spPr>
          <a:xfrm>
            <a:off x="5149272" y="3923670"/>
            <a:ext cx="2789146" cy="2426330"/>
          </a:xfrm>
          <a:prstGeom prst="rect">
            <a:avLst/>
          </a:prstGeom>
        </p:spPr>
      </p:pic>
    </p:spTree>
    <p:extLst>
      <p:ext uri="{BB962C8B-B14F-4D97-AF65-F5344CB8AC3E}">
        <p14:creationId xmlns:p14="http://schemas.microsoft.com/office/powerpoint/2010/main" val="9696652"/>
      </p:ext>
    </p:extLst>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Amplitude with New Optics</a:t>
            </a:r>
            <a:endParaRPr lang="en-US" dirty="0"/>
          </a:p>
        </p:txBody>
      </p:sp>
      <p:sp>
        <p:nvSpPr>
          <p:cNvPr id="4" name="Date Placeholder 3"/>
          <p:cNvSpPr>
            <a:spLocks noGrp="1"/>
          </p:cNvSpPr>
          <p:nvPr>
            <p:ph type="dt" sz="half" idx="10"/>
          </p:nvPr>
        </p:nvSpPr>
        <p:spPr/>
        <p:txBody>
          <a:bodyPr/>
          <a:lstStyle/>
          <a:p>
            <a:pPr>
              <a:defRPr/>
            </a:pPr>
            <a:r>
              <a:rPr lang="en-US" smtClean="0"/>
              <a:t>11/2/2015</a:t>
            </a:r>
            <a:endParaRPr lang="en-US" dirty="0"/>
          </a:p>
        </p:txBody>
      </p:sp>
      <p:sp>
        <p:nvSpPr>
          <p:cNvPr id="5" name="Footer Placeholder 4"/>
          <p:cNvSpPr>
            <a:spLocks noGrp="1"/>
          </p:cNvSpPr>
          <p:nvPr>
            <p:ph type="ftr" sz="quarter" idx="11"/>
          </p:nvPr>
        </p:nvSpPr>
        <p:spPr/>
        <p:txBody>
          <a:bodyPr/>
          <a:lstStyle/>
          <a:p>
            <a:pPr>
              <a:defRPr/>
            </a:pPr>
            <a:r>
              <a:rPr lang="fr-FR" smtClean="0"/>
              <a:t>E. Prebys | Performance Simulation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11</a:t>
            </a:fld>
            <a:endParaRPr lang="en-US"/>
          </a:p>
        </p:txBody>
      </p:sp>
      <p:pic>
        <p:nvPicPr>
          <p:cNvPr id="7" name="Content Placeholder 6" descr="new_optics.png"/>
          <p:cNvPicPr>
            <a:picLocks noGrp="1" noChangeAspect="1"/>
          </p:cNvPicPr>
          <p:nvPr>
            <p:ph idx="4294967295"/>
          </p:nvPr>
        </p:nvPicPr>
        <p:blipFill>
          <a:blip r:embed="rId2" cstate="print">
            <a:extLst>
              <a:ext uri="{28A0092B-C50C-407E-A947-70E740481C1C}">
                <a14:useLocalDpi xmlns:a14="http://schemas.microsoft.com/office/drawing/2010/main"/>
              </a:ext>
            </a:extLst>
          </a:blip>
          <a:srcRect t="489" b="489"/>
          <a:stretch>
            <a:fillRect/>
          </a:stretch>
        </p:blipFill>
        <p:spPr>
          <a:xfrm>
            <a:off x="228600" y="1004455"/>
            <a:ext cx="5452108" cy="3669002"/>
          </a:xfrm>
          <a:prstGeom prst="rect">
            <a:avLst/>
          </a:prstGeom>
        </p:spPr>
      </p:pic>
      <p:sp>
        <p:nvSpPr>
          <p:cNvPr id="8" name="TextBox 7"/>
          <p:cNvSpPr txBox="1"/>
          <p:nvPr/>
        </p:nvSpPr>
        <p:spPr>
          <a:xfrm>
            <a:off x="1281545" y="1766455"/>
            <a:ext cx="1235364" cy="369332"/>
          </a:xfrm>
          <a:prstGeom prst="rect">
            <a:avLst/>
          </a:prstGeom>
          <a:noFill/>
        </p:spPr>
        <p:txBody>
          <a:bodyPr wrap="square" rtlCol="0">
            <a:spAutoFit/>
          </a:bodyPr>
          <a:lstStyle/>
          <a:p>
            <a:r>
              <a:rPr lang="en-US" sz="1800" dirty="0" err="1" smtClean="0">
                <a:solidFill>
                  <a:srgbClr val="C00000"/>
                </a:solidFill>
                <a:latin typeface="+mn-lt"/>
              </a:rPr>
              <a:t>δ</a:t>
            </a:r>
            <a:r>
              <a:rPr lang="en-US" sz="1800" dirty="0" smtClean="0">
                <a:solidFill>
                  <a:srgbClr val="C00000"/>
                </a:solidFill>
                <a:latin typeface="+mn-lt"/>
              </a:rPr>
              <a:t>=10</a:t>
            </a:r>
          </a:p>
        </p:txBody>
      </p:sp>
      <p:sp>
        <p:nvSpPr>
          <p:cNvPr id="9" name="TextBox 8"/>
          <p:cNvSpPr txBox="1"/>
          <p:nvPr/>
        </p:nvSpPr>
        <p:spPr>
          <a:xfrm>
            <a:off x="1039090" y="4629727"/>
            <a:ext cx="4294909" cy="369332"/>
          </a:xfrm>
          <a:prstGeom prst="rect">
            <a:avLst/>
          </a:prstGeom>
          <a:noFill/>
        </p:spPr>
        <p:txBody>
          <a:bodyPr wrap="square" rtlCol="0">
            <a:spAutoFit/>
          </a:bodyPr>
          <a:lstStyle/>
          <a:p>
            <a:r>
              <a:rPr lang="en-US" sz="1800" dirty="0" smtClean="0">
                <a:solidFill>
                  <a:srgbClr val="C00000"/>
                </a:solidFill>
                <a:latin typeface="+mn-lt"/>
              </a:rPr>
              <a:t>No hits upstream of collimator!</a:t>
            </a:r>
          </a:p>
        </p:txBody>
      </p:sp>
      <p:pic>
        <p:nvPicPr>
          <p:cNvPr id="10" name="Picture 9"/>
          <p:cNvPicPr>
            <a:picLocks noChangeAspect="1"/>
          </p:cNvPicPr>
          <p:nvPr/>
        </p:nvPicPr>
        <p:blipFill>
          <a:blip r:embed="rId3"/>
          <a:stretch>
            <a:fillRect/>
          </a:stretch>
        </p:blipFill>
        <p:spPr>
          <a:xfrm>
            <a:off x="5507181" y="2907669"/>
            <a:ext cx="3147488" cy="2738058"/>
          </a:xfrm>
          <a:prstGeom prst="rect">
            <a:avLst/>
          </a:prstGeom>
        </p:spPr>
      </p:pic>
      <p:sp>
        <p:nvSpPr>
          <p:cNvPr id="11" name="TextBox 10"/>
          <p:cNvSpPr txBox="1"/>
          <p:nvPr/>
        </p:nvSpPr>
        <p:spPr>
          <a:xfrm>
            <a:off x="5740400" y="1595582"/>
            <a:ext cx="2907146" cy="646331"/>
          </a:xfrm>
          <a:prstGeom prst="rect">
            <a:avLst/>
          </a:prstGeom>
          <a:noFill/>
        </p:spPr>
        <p:txBody>
          <a:bodyPr wrap="square" rtlCol="0">
            <a:spAutoFit/>
          </a:bodyPr>
          <a:lstStyle/>
          <a:p>
            <a:r>
              <a:rPr lang="en-US" sz="1800" dirty="0" smtClean="0">
                <a:solidFill>
                  <a:srgbClr val="C00000"/>
                </a:solidFill>
                <a:latin typeface="+mn-lt"/>
              </a:rPr>
              <a:t>Can return to two harmonic waveform</a:t>
            </a:r>
          </a:p>
        </p:txBody>
      </p:sp>
      <p:cxnSp>
        <p:nvCxnSpPr>
          <p:cNvPr id="13" name="Straight Arrow Connector 12"/>
          <p:cNvCxnSpPr/>
          <p:nvPr/>
        </p:nvCxnSpPr>
        <p:spPr>
          <a:xfrm>
            <a:off x="6269182" y="2274455"/>
            <a:ext cx="323273" cy="93518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23636" y="5842000"/>
            <a:ext cx="4468091" cy="369332"/>
          </a:xfrm>
          <a:prstGeom prst="rect">
            <a:avLst/>
          </a:prstGeom>
          <a:noFill/>
        </p:spPr>
        <p:txBody>
          <a:bodyPr wrap="square" rtlCol="0">
            <a:spAutoFit/>
          </a:bodyPr>
          <a:lstStyle/>
          <a:p>
            <a:r>
              <a:rPr lang="en-US" sz="1800" dirty="0" smtClean="0">
                <a:solidFill>
                  <a:srgbClr val="C00000"/>
                </a:solidFill>
                <a:latin typeface="+mn-lt"/>
              </a:rPr>
              <a:t>This is very good news!!</a:t>
            </a:r>
          </a:p>
        </p:txBody>
      </p:sp>
    </p:spTree>
    <p:extLst>
      <p:ext uri="{BB962C8B-B14F-4D97-AF65-F5344CB8AC3E}">
        <p14:creationId xmlns:p14="http://schemas.microsoft.com/office/powerpoint/2010/main" val="3636659940"/>
      </p:ext>
    </p:extLst>
  </p:cSld>
  <p:clrMapOvr>
    <a:masterClrMapping/>
  </p:clrMapOvr>
  <p:transition xmlns:p14="http://schemas.microsoft.com/office/powerpoint/2010/mai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Simulated Distributions for Downstream Modeling</a:t>
            </a:r>
            <a:endParaRPr lang="en-US" dirty="0"/>
          </a:p>
        </p:txBody>
      </p:sp>
      <p:sp>
        <p:nvSpPr>
          <p:cNvPr id="7" name="Content Placeholder 6"/>
          <p:cNvSpPr>
            <a:spLocks noGrp="1"/>
          </p:cNvSpPr>
          <p:nvPr>
            <p:ph idx="1"/>
          </p:nvPr>
        </p:nvSpPr>
        <p:spPr/>
        <p:txBody>
          <a:bodyPr/>
          <a:lstStyle/>
          <a:p>
            <a:r>
              <a:rPr lang="en-US" dirty="0" smtClean="0"/>
              <a:t>Used:</a:t>
            </a:r>
          </a:p>
          <a:p>
            <a:pPr lvl="1"/>
            <a:r>
              <a:rPr lang="en-US" dirty="0" smtClean="0"/>
              <a:t>30 </a:t>
            </a:r>
            <a:r>
              <a:rPr lang="en-US" dirty="0" smtClean="0">
                <a:latin typeface="Symbol" charset="2"/>
                <a:cs typeface="Symbol" charset="2"/>
              </a:rPr>
              <a:t>p</a:t>
            </a:r>
            <a:r>
              <a:rPr lang="en-US" dirty="0" smtClean="0"/>
              <a:t>-mm-</a:t>
            </a:r>
            <a:r>
              <a:rPr lang="en-US" dirty="0" err="1" smtClean="0"/>
              <a:t>mrad</a:t>
            </a:r>
            <a:r>
              <a:rPr lang="en-US" dirty="0" smtClean="0"/>
              <a:t> full normalized emittance for beam in bend (extraction) plane</a:t>
            </a:r>
          </a:p>
          <a:p>
            <a:pPr lvl="1"/>
            <a:r>
              <a:rPr lang="en-US" dirty="0" smtClean="0"/>
              <a:t>15 </a:t>
            </a:r>
            <a:r>
              <a:rPr lang="en-US" dirty="0" smtClean="0">
                <a:latin typeface="Symbol" charset="2"/>
                <a:cs typeface="Symbol" charset="2"/>
              </a:rPr>
              <a:t>p</a:t>
            </a:r>
            <a:r>
              <a:rPr lang="en-US" dirty="0" smtClean="0"/>
              <a:t>-mm-</a:t>
            </a:r>
            <a:r>
              <a:rPr lang="en-US" dirty="0" err="1" smtClean="0"/>
              <a:t>mrad</a:t>
            </a:r>
            <a:r>
              <a:rPr lang="en-US" dirty="0" smtClean="0"/>
              <a:t> 95% normalized Gaussian emittance in non-bend plane</a:t>
            </a:r>
            <a:endParaRPr lang="en-US" dirty="0"/>
          </a:p>
        </p:txBody>
      </p:sp>
      <p:sp>
        <p:nvSpPr>
          <p:cNvPr id="3" name="Date Placeholder 2"/>
          <p:cNvSpPr>
            <a:spLocks noGrp="1"/>
          </p:cNvSpPr>
          <p:nvPr>
            <p:ph type="dt" sz="half" idx="10"/>
          </p:nvPr>
        </p:nvSpPr>
        <p:spPr/>
        <p:txBody>
          <a:bodyPr/>
          <a:lstStyle/>
          <a:p>
            <a:pPr>
              <a:defRPr/>
            </a:pPr>
            <a:r>
              <a:rPr lang="en-US" smtClean="0"/>
              <a:t>11/2/2015</a:t>
            </a:r>
            <a:endParaRPr lang="en-US" dirty="0"/>
          </a:p>
        </p:txBody>
      </p:sp>
      <p:sp>
        <p:nvSpPr>
          <p:cNvPr id="4" name="Footer Placeholder 3"/>
          <p:cNvSpPr>
            <a:spLocks noGrp="1"/>
          </p:cNvSpPr>
          <p:nvPr>
            <p:ph type="ftr" sz="quarter" idx="11"/>
          </p:nvPr>
        </p:nvSpPr>
        <p:spPr/>
        <p:txBody>
          <a:bodyPr/>
          <a:lstStyle/>
          <a:p>
            <a:pPr>
              <a:defRPr/>
            </a:pPr>
            <a:r>
              <a:rPr lang="en-US" smtClean="0"/>
              <a:t>E. Prebys | Performance Simulation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12</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b="680"/>
          <a:stretch/>
        </p:blipFill>
        <p:spPr>
          <a:xfrm>
            <a:off x="676275" y="2904475"/>
            <a:ext cx="7740713" cy="3393137"/>
          </a:xfrm>
          <a:prstGeom prst="rect">
            <a:avLst/>
          </a:prstGeom>
        </p:spPr>
      </p:pic>
    </p:spTree>
    <p:extLst>
      <p:ext uri="{BB962C8B-B14F-4D97-AF65-F5344CB8AC3E}">
        <p14:creationId xmlns:p14="http://schemas.microsoft.com/office/powerpoint/2010/main" val="60312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Core Transmission</a:t>
            </a:r>
            <a:endParaRPr lang="en-US"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13</a:t>
            </a:fld>
            <a:endParaRPr lang="en-US" altLang="en-US" dirty="0"/>
          </a:p>
        </p:txBody>
      </p:sp>
      <p:pic>
        <p:nvPicPr>
          <p:cNvPr id="7" name="Picture 6"/>
          <p:cNvPicPr>
            <a:picLocks noChangeAspect="1"/>
          </p:cNvPicPr>
          <p:nvPr/>
        </p:nvPicPr>
        <p:blipFill>
          <a:blip r:embed="rId2"/>
          <a:stretch>
            <a:fillRect/>
          </a:stretch>
        </p:blipFill>
        <p:spPr>
          <a:xfrm>
            <a:off x="228600" y="901699"/>
            <a:ext cx="3149600" cy="5206657"/>
          </a:xfrm>
          <a:prstGeom prst="rect">
            <a:avLst/>
          </a:prstGeom>
        </p:spPr>
      </p:pic>
      <p:sp>
        <p:nvSpPr>
          <p:cNvPr id="8" name="TextBox 7"/>
          <p:cNvSpPr txBox="1"/>
          <p:nvPr/>
        </p:nvSpPr>
        <p:spPr>
          <a:xfrm>
            <a:off x="3670300" y="5880100"/>
            <a:ext cx="1879600" cy="461665"/>
          </a:xfrm>
          <a:prstGeom prst="rect">
            <a:avLst/>
          </a:prstGeom>
          <a:noFill/>
        </p:spPr>
        <p:txBody>
          <a:bodyPr wrap="square" rtlCol="0">
            <a:spAutoFit/>
          </a:bodyPr>
          <a:lstStyle/>
          <a:p>
            <a:r>
              <a:rPr lang="en-US" dirty="0" smtClean="0">
                <a:solidFill>
                  <a:srgbClr val="FF0000"/>
                </a:solidFill>
              </a:rPr>
              <a:t>≤5 </a:t>
            </a:r>
            <a:r>
              <a:rPr lang="en-US" dirty="0" smtClean="0">
                <a:solidFill>
                  <a:srgbClr val="FF0000"/>
                </a:solidFill>
                <a:latin typeface="Wingdings"/>
                <a:ea typeface="Wingdings"/>
                <a:cs typeface="Wingdings"/>
                <a:sym typeface="Wingdings"/>
              </a:rPr>
              <a:t></a:t>
            </a:r>
            <a:r>
              <a:rPr lang="en-US" dirty="0">
                <a:solidFill>
                  <a:srgbClr val="FF0000"/>
                </a:solidFill>
                <a:sym typeface="Wingdings"/>
              </a:rPr>
              <a:t> </a:t>
            </a:r>
            <a:r>
              <a:rPr lang="en-US" dirty="0" smtClean="0">
                <a:solidFill>
                  <a:srgbClr val="FF0000"/>
                </a:solidFill>
                <a:sym typeface="Wingdings"/>
              </a:rPr>
              <a:t>5x10-8</a:t>
            </a:r>
            <a:endParaRPr lang="en-US" dirty="0">
              <a:solidFill>
                <a:srgbClr val="FF0000"/>
              </a:solidFill>
            </a:endParaRPr>
          </a:p>
        </p:txBody>
      </p:sp>
      <p:cxnSp>
        <p:nvCxnSpPr>
          <p:cNvPr id="10" name="Straight Arrow Connector 9"/>
          <p:cNvCxnSpPr>
            <a:stCxn id="8" idx="1"/>
          </p:cNvCxnSpPr>
          <p:nvPr/>
        </p:nvCxnSpPr>
        <p:spPr>
          <a:xfrm flipH="1" flipV="1">
            <a:off x="3378200" y="5880100"/>
            <a:ext cx="292100" cy="23083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l="2216" t="1515" r="30133" b="2391"/>
          <a:stretch/>
        </p:blipFill>
        <p:spPr>
          <a:xfrm>
            <a:off x="3485720" y="3054339"/>
            <a:ext cx="2681236" cy="2587758"/>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a:ext>
            </a:extLst>
          </a:blip>
          <a:srcRect l="1330" t="1523" r="23781" b="2174"/>
          <a:stretch/>
        </p:blipFill>
        <p:spPr>
          <a:xfrm>
            <a:off x="6180138" y="3063889"/>
            <a:ext cx="2950680" cy="2578208"/>
          </a:xfrm>
          <a:prstGeom prst="rect">
            <a:avLst/>
          </a:prstGeom>
        </p:spPr>
      </p:pic>
      <p:sp>
        <p:nvSpPr>
          <p:cNvPr id="14" name="TextBox 13"/>
          <p:cNvSpPr txBox="1"/>
          <p:nvPr/>
        </p:nvSpPr>
        <p:spPr>
          <a:xfrm>
            <a:off x="3596640" y="932179"/>
            <a:ext cx="5318760" cy="1754327"/>
          </a:xfrm>
          <a:prstGeom prst="rect">
            <a:avLst/>
          </a:prstGeom>
          <a:noFill/>
        </p:spPr>
        <p:txBody>
          <a:bodyPr wrap="square" rtlCol="0">
            <a:spAutoFit/>
          </a:bodyPr>
          <a:lstStyle/>
          <a:p>
            <a:r>
              <a:rPr lang="en-US" sz="1800" dirty="0" smtClean="0"/>
              <a:t>We use these results to generate a lookup table to use in further calculations.</a:t>
            </a:r>
          </a:p>
          <a:p>
            <a:endParaRPr lang="en-US" sz="1800" dirty="0"/>
          </a:p>
          <a:p>
            <a:r>
              <a:rPr lang="en-US" sz="1800" dirty="0" smtClean="0"/>
              <a:t>Below, this table is compared to the simple numerical integration (assuming a “black hole” collimator) that was used for our initial choice of waveforms.</a:t>
            </a:r>
            <a:endParaRPr lang="en-US" sz="1800" dirty="0"/>
          </a:p>
        </p:txBody>
      </p:sp>
    </p:spTree>
    <p:extLst>
      <p:ext uri="{BB962C8B-B14F-4D97-AF65-F5344CB8AC3E}">
        <p14:creationId xmlns:p14="http://schemas.microsoft.com/office/powerpoint/2010/main" val="161627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88" y="242854"/>
            <a:ext cx="8490857" cy="463731"/>
          </a:xfrm>
        </p:spPr>
        <p:txBody>
          <a:bodyPr/>
          <a:lstStyle/>
          <a:p>
            <a:r>
              <a:rPr lang="en-US" dirty="0" smtClean="0"/>
              <a:t>Model vs. Extraction Simulation: Significance of Tails</a:t>
            </a:r>
            <a:endParaRPr lang="en-US" dirty="0"/>
          </a:p>
        </p:txBody>
      </p:sp>
      <p:sp>
        <p:nvSpPr>
          <p:cNvPr id="4" name="Date Placeholder 3"/>
          <p:cNvSpPr>
            <a:spLocks noGrp="1"/>
          </p:cNvSpPr>
          <p:nvPr>
            <p:ph type="dt" sz="half" idx="10"/>
          </p:nvPr>
        </p:nvSpPr>
        <p:spPr/>
        <p:txBody>
          <a:bodyPr/>
          <a:lstStyle/>
          <a:p>
            <a:pPr>
              <a:defRPr/>
            </a:pPr>
            <a:r>
              <a:rPr lang="en-US" smtClean="0"/>
              <a:t>11/2/2015</a:t>
            </a:r>
            <a:endParaRPr lang="en-US" dirty="0"/>
          </a:p>
        </p:txBody>
      </p:sp>
      <p:sp>
        <p:nvSpPr>
          <p:cNvPr id="5" name="Footer Placeholder 4"/>
          <p:cNvSpPr>
            <a:spLocks noGrp="1"/>
          </p:cNvSpPr>
          <p:nvPr>
            <p:ph type="ftr" sz="quarter" idx="11"/>
          </p:nvPr>
        </p:nvSpPr>
        <p:spPr/>
        <p:txBody>
          <a:bodyPr/>
          <a:lstStyle/>
          <a:p>
            <a:pPr>
              <a:defRPr/>
            </a:pPr>
            <a:r>
              <a:rPr lang="fr-FR" smtClean="0"/>
              <a:t>E. Prebys | Performance Simulation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14</a:t>
            </a:fld>
            <a:endParaRPr lang="en-US"/>
          </a:p>
        </p:txBody>
      </p:sp>
      <p:pic>
        <p:nvPicPr>
          <p:cNvPr id="7" name="Picture 6" descr="us_phase_space_noco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8917" y="952500"/>
            <a:ext cx="5148221" cy="5283200"/>
          </a:xfrm>
          <a:prstGeom prst="rect">
            <a:avLst/>
          </a:prstGeom>
        </p:spPr>
      </p:pic>
      <p:sp>
        <p:nvSpPr>
          <p:cNvPr id="8" name="TextBox 7"/>
          <p:cNvSpPr txBox="1"/>
          <p:nvPr/>
        </p:nvSpPr>
        <p:spPr>
          <a:xfrm>
            <a:off x="2367312" y="1244659"/>
            <a:ext cx="2026293" cy="461665"/>
          </a:xfrm>
          <a:prstGeom prst="rect">
            <a:avLst/>
          </a:prstGeom>
          <a:noFill/>
        </p:spPr>
        <p:txBody>
          <a:bodyPr wrap="square" rtlCol="0">
            <a:spAutoFit/>
          </a:bodyPr>
          <a:lstStyle/>
          <a:p>
            <a:r>
              <a:rPr lang="en-US" sz="1200" dirty="0" smtClean="0">
                <a:latin typeface="+mn-lt"/>
              </a:rPr>
              <a:t>This is conservative (mostly)</a:t>
            </a:r>
          </a:p>
        </p:txBody>
      </p:sp>
      <p:cxnSp>
        <p:nvCxnSpPr>
          <p:cNvPr id="10" name="Straight Arrow Connector 9"/>
          <p:cNvCxnSpPr/>
          <p:nvPr/>
        </p:nvCxnSpPr>
        <p:spPr>
          <a:xfrm>
            <a:off x="3259068" y="1622277"/>
            <a:ext cx="518246" cy="2667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25634" y="2791440"/>
            <a:ext cx="2203711" cy="954107"/>
          </a:xfrm>
          <a:prstGeom prst="rect">
            <a:avLst/>
          </a:prstGeom>
          <a:noFill/>
        </p:spPr>
        <p:txBody>
          <a:bodyPr wrap="square" rtlCol="0">
            <a:spAutoFit/>
          </a:bodyPr>
          <a:lstStyle/>
          <a:p>
            <a:r>
              <a:rPr lang="en-US" sz="1400" dirty="0" smtClean="0">
                <a:solidFill>
                  <a:srgbClr val="C00000"/>
                </a:solidFill>
                <a:latin typeface="+mn-lt"/>
              </a:rPr>
              <a:t>Scatters from extraction septum, which cause a lot of problems (more about that shortly)</a:t>
            </a:r>
          </a:p>
        </p:txBody>
      </p:sp>
      <p:cxnSp>
        <p:nvCxnSpPr>
          <p:cNvPr id="13" name="Straight Arrow Connector 12"/>
          <p:cNvCxnSpPr/>
          <p:nvPr/>
        </p:nvCxnSpPr>
        <p:spPr>
          <a:xfrm flipH="1" flipV="1">
            <a:off x="5876661" y="3091061"/>
            <a:ext cx="606954" cy="177433"/>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834641" y="3469131"/>
            <a:ext cx="690993" cy="503494"/>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729812"/>
      </p:ext>
    </p:extLst>
  </p:cSld>
  <p:clrMapOvr>
    <a:masterClrMapping/>
  </p:clrMapOvr>
  <p:transition xmlns:p14="http://schemas.microsoft.com/office/powerpoint/2010/mai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242854"/>
            <a:ext cx="8490857" cy="463731"/>
          </a:xfrm>
        </p:spPr>
        <p:txBody>
          <a:bodyPr/>
          <a:lstStyle/>
          <a:p>
            <a:r>
              <a:rPr lang="en-US" dirty="0" smtClean="0"/>
              <a:t>Need For Upstream Collimation</a:t>
            </a:r>
            <a:endParaRPr lang="en-US" dirty="0"/>
          </a:p>
        </p:txBody>
      </p:sp>
      <p:sp>
        <p:nvSpPr>
          <p:cNvPr id="3" name="Date Placeholder 2"/>
          <p:cNvSpPr>
            <a:spLocks noGrp="1"/>
          </p:cNvSpPr>
          <p:nvPr>
            <p:ph type="dt" sz="half" idx="10"/>
          </p:nvPr>
        </p:nvSpPr>
        <p:spPr/>
        <p:txBody>
          <a:bodyPr/>
          <a:lstStyle/>
          <a:p>
            <a:pPr>
              <a:defRPr/>
            </a:pPr>
            <a:r>
              <a:rPr lang="en-US" smtClean="0"/>
              <a:t>11/2/2015</a:t>
            </a:r>
            <a:endParaRPr lang="en-US" dirty="0"/>
          </a:p>
        </p:txBody>
      </p:sp>
      <p:sp>
        <p:nvSpPr>
          <p:cNvPr id="4" name="Footer Placeholder 3"/>
          <p:cNvSpPr>
            <a:spLocks noGrp="1"/>
          </p:cNvSpPr>
          <p:nvPr>
            <p:ph type="ftr" sz="quarter" idx="11"/>
          </p:nvPr>
        </p:nvSpPr>
        <p:spPr/>
        <p:txBody>
          <a:bodyPr/>
          <a:lstStyle/>
          <a:p>
            <a:pPr>
              <a:defRPr/>
            </a:pPr>
            <a:r>
              <a:rPr lang="fr-FR" smtClean="0"/>
              <a:t>E. Prebys | Performance Simulation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15</a:t>
            </a:fld>
            <a:endParaRPr lang="en-US"/>
          </a:p>
        </p:txBody>
      </p:sp>
      <p:sp>
        <p:nvSpPr>
          <p:cNvPr id="8" name="TextBox 7"/>
          <p:cNvSpPr txBox="1"/>
          <p:nvPr/>
        </p:nvSpPr>
        <p:spPr>
          <a:xfrm>
            <a:off x="501587" y="5975388"/>
            <a:ext cx="4201991" cy="307777"/>
          </a:xfrm>
          <a:prstGeom prst="rect">
            <a:avLst/>
          </a:prstGeom>
          <a:noFill/>
        </p:spPr>
        <p:txBody>
          <a:bodyPr wrap="square" rtlCol="0">
            <a:spAutoFit/>
          </a:bodyPr>
          <a:lstStyle/>
          <a:p>
            <a:r>
              <a:rPr lang="en-US" sz="1400" dirty="0" smtClean="0">
                <a:solidFill>
                  <a:srgbClr val="C00000"/>
                </a:solidFill>
                <a:latin typeface="+mn-lt"/>
              </a:rPr>
              <a:t>Causes out of time transmission at the 10</a:t>
            </a:r>
            <a:r>
              <a:rPr lang="en-US" sz="1400" baseline="30000" dirty="0" smtClean="0">
                <a:solidFill>
                  <a:srgbClr val="C00000"/>
                </a:solidFill>
                <a:latin typeface="+mn-lt"/>
              </a:rPr>
              <a:t>-6 </a:t>
            </a:r>
            <a:r>
              <a:rPr lang="en-US" sz="1400" dirty="0" smtClean="0">
                <a:solidFill>
                  <a:srgbClr val="C00000"/>
                </a:solidFill>
                <a:latin typeface="+mn-lt"/>
              </a:rPr>
              <a:t>level</a:t>
            </a:r>
          </a:p>
        </p:txBody>
      </p:sp>
      <p:sp>
        <p:nvSpPr>
          <p:cNvPr id="10" name="TextBox 9"/>
          <p:cNvSpPr txBox="1"/>
          <p:nvPr/>
        </p:nvSpPr>
        <p:spPr>
          <a:xfrm>
            <a:off x="4802604" y="5928491"/>
            <a:ext cx="4201991" cy="307777"/>
          </a:xfrm>
          <a:prstGeom prst="rect">
            <a:avLst/>
          </a:prstGeom>
          <a:noFill/>
        </p:spPr>
        <p:txBody>
          <a:bodyPr wrap="square" rtlCol="0">
            <a:spAutoFit/>
          </a:bodyPr>
          <a:lstStyle/>
          <a:p>
            <a:pPr algn="ctr"/>
            <a:r>
              <a:rPr lang="en-US" sz="1400" dirty="0" smtClean="0">
                <a:solidFill>
                  <a:srgbClr val="C00000"/>
                </a:solidFill>
                <a:latin typeface="+mn-lt"/>
              </a:rPr>
              <a:t>Used for final simulation</a:t>
            </a:r>
          </a:p>
        </p:txBody>
      </p:sp>
      <p:pic>
        <p:nvPicPr>
          <p:cNvPr id="9" name="Picture 8" descr="us_phase_space_nocol.png"/>
          <p:cNvPicPr>
            <a:picLocks noChangeAspect="1"/>
          </p:cNvPicPr>
          <p:nvPr/>
        </p:nvPicPr>
        <p:blipFill rotWithShape="1">
          <a:blip r:embed="rId2" cstate="print">
            <a:extLst>
              <a:ext uri="{28A0092B-C50C-407E-A947-70E740481C1C}">
                <a14:useLocalDpi xmlns:a14="http://schemas.microsoft.com/office/drawing/2010/main"/>
              </a:ext>
            </a:extLst>
          </a:blip>
          <a:srcRect l="7396" r="8612" b="3076"/>
          <a:stretch/>
        </p:blipFill>
        <p:spPr>
          <a:xfrm>
            <a:off x="328613" y="1143000"/>
            <a:ext cx="4374965" cy="4832388"/>
          </a:xfrm>
          <a:prstGeom prst="rect">
            <a:avLst/>
          </a:prstGeom>
        </p:spPr>
      </p:pic>
      <p:pic>
        <p:nvPicPr>
          <p:cNvPr id="11" name="Picture 10" descr="us_phase_space_col.png"/>
          <p:cNvPicPr>
            <a:picLocks noChangeAspect="1"/>
          </p:cNvPicPr>
          <p:nvPr/>
        </p:nvPicPr>
        <p:blipFill rotWithShape="1">
          <a:blip r:embed="rId3" cstate="print">
            <a:extLst>
              <a:ext uri="{28A0092B-C50C-407E-A947-70E740481C1C}">
                <a14:useLocalDpi xmlns:a14="http://schemas.microsoft.com/office/drawing/2010/main"/>
              </a:ext>
            </a:extLst>
          </a:blip>
          <a:srcRect l="7396" r="8056" b="3076"/>
          <a:stretch/>
        </p:blipFill>
        <p:spPr>
          <a:xfrm>
            <a:off x="4802603" y="1143000"/>
            <a:ext cx="4322655" cy="4832387"/>
          </a:xfrm>
          <a:prstGeom prst="rect">
            <a:avLst/>
          </a:prstGeom>
        </p:spPr>
      </p:pic>
      <p:sp>
        <p:nvSpPr>
          <p:cNvPr id="12" name="TextBox 11"/>
          <p:cNvSpPr txBox="1"/>
          <p:nvPr/>
        </p:nvSpPr>
        <p:spPr>
          <a:xfrm>
            <a:off x="806450" y="744685"/>
            <a:ext cx="3079750" cy="400110"/>
          </a:xfrm>
          <a:prstGeom prst="rect">
            <a:avLst/>
          </a:prstGeom>
          <a:noFill/>
        </p:spPr>
        <p:txBody>
          <a:bodyPr wrap="square" rtlCol="0">
            <a:spAutoFit/>
          </a:bodyPr>
          <a:lstStyle/>
          <a:p>
            <a:pPr algn="ctr"/>
            <a:r>
              <a:rPr lang="en-US" sz="2000" dirty="0" smtClean="0">
                <a:solidFill>
                  <a:srgbClr val="FF0000"/>
                </a:solidFill>
              </a:rPr>
              <a:t>No collimation</a:t>
            </a:r>
            <a:endParaRPr lang="en-US" sz="2000" dirty="0">
              <a:solidFill>
                <a:srgbClr val="FF0000"/>
              </a:solidFill>
            </a:endParaRPr>
          </a:p>
        </p:txBody>
      </p:sp>
      <p:sp>
        <p:nvSpPr>
          <p:cNvPr id="13" name="TextBox 12"/>
          <p:cNvSpPr txBox="1"/>
          <p:nvPr/>
        </p:nvSpPr>
        <p:spPr>
          <a:xfrm>
            <a:off x="5429250" y="759180"/>
            <a:ext cx="3079750" cy="400110"/>
          </a:xfrm>
          <a:prstGeom prst="rect">
            <a:avLst/>
          </a:prstGeom>
          <a:noFill/>
        </p:spPr>
        <p:txBody>
          <a:bodyPr wrap="square" rtlCol="0">
            <a:spAutoFit/>
          </a:bodyPr>
          <a:lstStyle/>
          <a:p>
            <a:pPr algn="ctr"/>
            <a:r>
              <a:rPr lang="en-US" sz="2000" dirty="0" smtClean="0">
                <a:solidFill>
                  <a:srgbClr val="FF0000"/>
                </a:solidFill>
              </a:rPr>
              <a:t>After upstream collimation</a:t>
            </a:r>
            <a:endParaRPr lang="en-US" sz="2000" dirty="0">
              <a:solidFill>
                <a:srgbClr val="FF0000"/>
              </a:solidFill>
            </a:endParaRPr>
          </a:p>
        </p:txBody>
      </p:sp>
    </p:spTree>
    <p:extLst>
      <p:ext uri="{BB962C8B-B14F-4D97-AF65-F5344CB8AC3E}">
        <p14:creationId xmlns:p14="http://schemas.microsoft.com/office/powerpoint/2010/main" val="1577140823"/>
      </p:ext>
    </p:extLst>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of Tails</a:t>
            </a:r>
            <a:endParaRPr lang="en-US" dirty="0"/>
          </a:p>
        </p:txBody>
      </p:sp>
      <p:sp>
        <p:nvSpPr>
          <p:cNvPr id="6" name="Content Placeholder 5"/>
          <p:cNvSpPr>
            <a:spLocks noGrp="1"/>
          </p:cNvSpPr>
          <p:nvPr>
            <p:ph idx="1"/>
          </p:nvPr>
        </p:nvSpPr>
        <p:spPr>
          <a:xfrm>
            <a:off x="242887" y="941446"/>
            <a:ext cx="8672513" cy="4987867"/>
          </a:xfrm>
        </p:spPr>
        <p:txBody>
          <a:bodyPr/>
          <a:lstStyle/>
          <a:p>
            <a:r>
              <a:rPr lang="en-US" sz="2000" dirty="0" smtClean="0"/>
              <a:t>Results of extraction simulation were evaluated after the C-magnet at the exit of the delivery ring and used to generate input tracks for g4beamline.</a:t>
            </a:r>
          </a:p>
          <a:p>
            <a:r>
              <a:rPr lang="en-US" sz="2000" dirty="0" smtClean="0"/>
              <a:t>Tracks were selected for which the normalized emittance </a:t>
            </a:r>
            <a:r>
              <a:rPr lang="en-US" sz="2000" dirty="0" smtClean="0">
                <a:latin typeface="Symbol" charset="2"/>
                <a:cs typeface="Symbol" charset="2"/>
              </a:rPr>
              <a:t>e</a:t>
            </a:r>
            <a:r>
              <a:rPr lang="en-US" sz="2000" baseline="-25000" dirty="0" smtClean="0"/>
              <a:t>x</a:t>
            </a:r>
            <a:r>
              <a:rPr lang="en-US" sz="2000" dirty="0" smtClean="0"/>
              <a:t> &gt;30 OR </a:t>
            </a:r>
            <a:r>
              <a:rPr lang="en-US" sz="2000" dirty="0" err="1" smtClean="0">
                <a:latin typeface="Symbol" charset="2"/>
                <a:cs typeface="Symbol" charset="2"/>
              </a:rPr>
              <a:t>e</a:t>
            </a:r>
            <a:r>
              <a:rPr lang="en-US" sz="2000" baseline="-25000" dirty="0" err="1" smtClean="0"/>
              <a:t>y</a:t>
            </a:r>
            <a:r>
              <a:rPr lang="en-US" sz="2000" dirty="0" smtClean="0"/>
              <a:t> &gt; 40 </a:t>
            </a:r>
            <a:r>
              <a:rPr lang="en-US" sz="2000" dirty="0" smtClean="0">
                <a:latin typeface="Symbol" charset="2"/>
                <a:cs typeface="Symbol" charset="2"/>
              </a:rPr>
              <a:t>p</a:t>
            </a:r>
            <a:r>
              <a:rPr lang="en-US" sz="2000" dirty="0" smtClean="0"/>
              <a:t>-mm-</a:t>
            </a:r>
            <a:r>
              <a:rPr lang="en-US" sz="2000" dirty="0" err="1" smtClean="0"/>
              <a:t>mrad</a:t>
            </a:r>
            <a:r>
              <a:rPr lang="en-US" sz="2000" dirty="0" smtClean="0"/>
              <a:t>, and propagated down the whole beam line</a:t>
            </a:r>
          </a:p>
          <a:p>
            <a:pPr lvl="1"/>
            <a:r>
              <a:rPr lang="en-US" sz="2000" dirty="0" smtClean="0"/>
              <a:t>Fully complementary with x-plane core distribution.</a:t>
            </a:r>
          </a:p>
          <a:p>
            <a:pPr lvl="1"/>
            <a:r>
              <a:rPr lang="en-US" sz="2000" dirty="0" smtClean="0"/>
              <a:t>Some small amount of double counting in y-plane, but it’s not a problem.</a:t>
            </a:r>
          </a:p>
          <a:p>
            <a:pPr lvl="1"/>
            <a:r>
              <a:rPr lang="en-US" sz="2000" dirty="0" smtClean="0"/>
              <a:t>Lower amplitude tracks would have been transported cleanly to the the AC dipole, and have therefore already been accounted for with the core simulation.</a:t>
            </a:r>
          </a:p>
          <a:p>
            <a:pPr lvl="1"/>
            <a:r>
              <a:rPr lang="en-US" sz="2000" dirty="0" smtClean="0"/>
              <a:t>This </a:t>
            </a:r>
            <a:r>
              <a:rPr lang="en-US" sz="2000" i="1" dirty="0" smtClean="0"/>
              <a:t>greatly</a:t>
            </a:r>
            <a:r>
              <a:rPr lang="en-US" sz="2000" dirty="0" smtClean="0"/>
              <a:t> reduced the computing time required</a:t>
            </a:r>
          </a:p>
          <a:p>
            <a:r>
              <a:rPr lang="en-US" sz="2000" dirty="0" smtClean="0"/>
              <a:t>Again, transmission was evaluated as a function of normalized deflection angle, but only for </a:t>
            </a:r>
            <a:r>
              <a:rPr lang="en-US" sz="2000" dirty="0" smtClean="0">
                <a:latin typeface="Symbol" charset="2"/>
                <a:cs typeface="Symbol" charset="2"/>
              </a:rPr>
              <a:t>d</a:t>
            </a:r>
            <a:r>
              <a:rPr lang="en-US" sz="2000" dirty="0" smtClean="0"/>
              <a:t>≥2 </a:t>
            </a:r>
          </a:p>
          <a:p>
            <a:pPr lvl="1"/>
            <a:r>
              <a:rPr lang="en-US" sz="2000" dirty="0" smtClean="0"/>
              <a:t>Negligible fraction of transmitted beam below </a:t>
            </a:r>
            <a:r>
              <a:rPr lang="en-US" sz="2000" dirty="0" smtClean="0">
                <a:latin typeface="Symbol" charset="2"/>
                <a:cs typeface="Symbol" charset="2"/>
              </a:rPr>
              <a:t>d</a:t>
            </a:r>
            <a:r>
              <a:rPr lang="en-US" sz="2000" dirty="0" smtClean="0"/>
              <a:t>=2</a:t>
            </a:r>
          </a:p>
          <a:p>
            <a:pPr lvl="1"/>
            <a:r>
              <a:rPr lang="en-US" sz="2000" dirty="0" smtClean="0"/>
              <a:t>“Extinction” only defined outside of transmission window, where </a:t>
            </a:r>
            <a:r>
              <a:rPr lang="en-US" sz="2000" dirty="0" smtClean="0">
                <a:latin typeface="Symbol" charset="2"/>
                <a:cs typeface="Symbol" charset="2"/>
              </a:rPr>
              <a:t>d</a:t>
            </a:r>
            <a:r>
              <a:rPr lang="en-US" sz="2000" dirty="0" smtClean="0"/>
              <a:t>&gt;2 by definition.</a:t>
            </a:r>
          </a:p>
        </p:txBody>
      </p:sp>
      <p:sp>
        <p:nvSpPr>
          <p:cNvPr id="3" name="Date Placeholder 2"/>
          <p:cNvSpPr>
            <a:spLocks noGrp="1"/>
          </p:cNvSpPr>
          <p:nvPr>
            <p:ph type="dt" sz="half" idx="10"/>
          </p:nvPr>
        </p:nvSpPr>
        <p:spPr/>
        <p:txBody>
          <a:bodyPr/>
          <a:lstStyle/>
          <a:p>
            <a:pPr>
              <a:defRPr/>
            </a:pPr>
            <a:r>
              <a:rPr lang="en-US" smtClean="0"/>
              <a:t>11/2/2015</a:t>
            </a:r>
            <a:endParaRPr lang="en-US" dirty="0"/>
          </a:p>
        </p:txBody>
      </p:sp>
      <p:sp>
        <p:nvSpPr>
          <p:cNvPr id="4" name="Footer Placeholder 3"/>
          <p:cNvSpPr>
            <a:spLocks noGrp="1"/>
          </p:cNvSpPr>
          <p:nvPr>
            <p:ph type="ftr" sz="quarter" idx="11"/>
          </p:nvPr>
        </p:nvSpPr>
        <p:spPr/>
        <p:txBody>
          <a:bodyPr/>
          <a:lstStyle/>
          <a:p>
            <a:pPr>
              <a:defRPr/>
            </a:pPr>
            <a:r>
              <a:rPr lang="fr-FR" smtClean="0"/>
              <a:t>E. Prebys | Performance Simulation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16</a:t>
            </a:fld>
            <a:endParaRPr lang="en-US"/>
          </a:p>
        </p:txBody>
      </p:sp>
    </p:spTree>
    <p:extLst>
      <p:ext uri="{BB962C8B-B14F-4D97-AF65-F5344CB8AC3E}">
        <p14:creationId xmlns:p14="http://schemas.microsoft.com/office/powerpoint/2010/main" val="38505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1124" t="1258" r="21598" b="1388"/>
          <a:stretch/>
        </p:blipFill>
        <p:spPr>
          <a:xfrm>
            <a:off x="979012" y="824647"/>
            <a:ext cx="4687524" cy="4027107"/>
          </a:xfrm>
          <a:prstGeom prst="rect">
            <a:avLst/>
          </a:prstGeom>
        </p:spPr>
      </p:pic>
      <p:sp>
        <p:nvSpPr>
          <p:cNvPr id="2" name="Title 1"/>
          <p:cNvSpPr>
            <a:spLocks noGrp="1"/>
          </p:cNvSpPr>
          <p:nvPr>
            <p:ph type="title"/>
          </p:nvPr>
        </p:nvSpPr>
        <p:spPr/>
        <p:txBody>
          <a:bodyPr/>
          <a:lstStyle/>
          <a:p>
            <a:r>
              <a:rPr lang="en-US" dirty="0" smtClean="0"/>
              <a:t>Results of Tail Simulations</a:t>
            </a:r>
            <a:endParaRPr lang="en-US" dirty="0"/>
          </a:p>
        </p:txBody>
      </p:sp>
      <p:sp>
        <p:nvSpPr>
          <p:cNvPr id="3" name="Content Placeholder 2"/>
          <p:cNvSpPr>
            <a:spLocks noGrp="1"/>
          </p:cNvSpPr>
          <p:nvPr>
            <p:ph idx="1"/>
          </p:nvPr>
        </p:nvSpPr>
        <p:spPr>
          <a:xfrm>
            <a:off x="228600" y="4815840"/>
            <a:ext cx="8672513" cy="869633"/>
          </a:xfrm>
        </p:spPr>
        <p:txBody>
          <a:bodyPr/>
          <a:lstStyle/>
          <a:p>
            <a:r>
              <a:rPr lang="en-US" sz="2000" dirty="0" smtClean="0"/>
              <a:t>Without upstream collimation, there is transmission at the 10</a:t>
            </a:r>
            <a:r>
              <a:rPr lang="en-US" sz="2000" baseline="30000" dirty="0" smtClean="0"/>
              <a:t>-6 </a:t>
            </a:r>
            <a:r>
              <a:rPr lang="en-US" sz="2000" dirty="0" smtClean="0"/>
              <a:t>level near the edges of the transmission window</a:t>
            </a:r>
          </a:p>
          <a:p>
            <a:r>
              <a:rPr lang="en-US" sz="2000" dirty="0" smtClean="0"/>
              <a:t>With both upstream collimators in place, there are NO particles transmitted for 10</a:t>
            </a:r>
            <a:r>
              <a:rPr lang="en-US" sz="2000" baseline="30000" dirty="0" smtClean="0"/>
              <a:t>8</a:t>
            </a:r>
            <a:r>
              <a:rPr lang="en-US" sz="2000" dirty="0" smtClean="0"/>
              <a:t> initial tracks </a:t>
            </a:r>
            <a:r>
              <a:rPr lang="en-US" sz="2000" dirty="0" smtClean="0">
                <a:latin typeface="Wingdings"/>
                <a:ea typeface="Wingdings"/>
                <a:cs typeface="Wingdings"/>
                <a:sym typeface="Wingdings"/>
              </a:rPr>
              <a:t></a:t>
            </a:r>
            <a:r>
              <a:rPr lang="en-US" sz="2000" dirty="0" smtClean="0">
                <a:latin typeface="+mn-lt"/>
                <a:ea typeface="Wingdings"/>
                <a:cs typeface="Wingdings"/>
                <a:sym typeface="Wingdings"/>
              </a:rPr>
              <a:t> </a:t>
            </a:r>
            <a:r>
              <a:rPr lang="en-US" sz="2000" dirty="0" smtClean="0">
                <a:sym typeface="Wingdings"/>
              </a:rPr>
              <a:t>use core simulation table for final transmission.</a:t>
            </a:r>
            <a:endParaRPr lang="en-US" sz="2000"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dirty="0"/>
          </a:p>
        </p:txBody>
      </p:sp>
      <p:sp>
        <p:nvSpPr>
          <p:cNvPr id="7" name="TextBox 6"/>
          <p:cNvSpPr txBox="1"/>
          <p:nvPr/>
        </p:nvSpPr>
        <p:spPr>
          <a:xfrm>
            <a:off x="2011680" y="2713306"/>
            <a:ext cx="1097280" cy="307777"/>
          </a:xfrm>
          <a:prstGeom prst="rect">
            <a:avLst/>
          </a:prstGeom>
          <a:noFill/>
        </p:spPr>
        <p:txBody>
          <a:bodyPr wrap="square" rtlCol="0">
            <a:spAutoFit/>
          </a:bodyPr>
          <a:lstStyle/>
          <a:p>
            <a:r>
              <a:rPr lang="en-US" sz="1400" dirty="0" smtClean="0">
                <a:solidFill>
                  <a:srgbClr val="FF0000"/>
                </a:solidFill>
              </a:rPr>
              <a:t>±130ns</a:t>
            </a:r>
            <a:endParaRPr lang="en-US" sz="1400" dirty="0">
              <a:solidFill>
                <a:srgbClr val="FF0000"/>
              </a:solidFill>
            </a:endParaRPr>
          </a:p>
        </p:txBody>
      </p:sp>
      <p:cxnSp>
        <p:nvCxnSpPr>
          <p:cNvPr id="9" name="Straight Arrow Connector 8"/>
          <p:cNvCxnSpPr/>
          <p:nvPr/>
        </p:nvCxnSpPr>
        <p:spPr>
          <a:xfrm flipH="1">
            <a:off x="2011680" y="2998043"/>
            <a:ext cx="152400" cy="14763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3604985"/>
            <a:ext cx="1097280" cy="307777"/>
          </a:xfrm>
          <a:prstGeom prst="rect">
            <a:avLst/>
          </a:prstGeom>
          <a:noFill/>
        </p:spPr>
        <p:txBody>
          <a:bodyPr wrap="square" rtlCol="0">
            <a:spAutoFit/>
          </a:bodyPr>
          <a:lstStyle/>
          <a:p>
            <a:pPr algn="r"/>
            <a:r>
              <a:rPr lang="en-US" sz="1400" dirty="0" smtClean="0">
                <a:solidFill>
                  <a:srgbClr val="FF0000"/>
                </a:solidFill>
              </a:rPr>
              <a:t>±115ns</a:t>
            </a:r>
            <a:endParaRPr lang="en-US" sz="1400" dirty="0">
              <a:solidFill>
                <a:srgbClr val="FF0000"/>
              </a:solidFill>
            </a:endParaRPr>
          </a:p>
        </p:txBody>
      </p:sp>
      <p:cxnSp>
        <p:nvCxnSpPr>
          <p:cNvPr id="12" name="Straight Arrow Connector 11"/>
          <p:cNvCxnSpPr/>
          <p:nvPr/>
        </p:nvCxnSpPr>
        <p:spPr>
          <a:xfrm flipV="1">
            <a:off x="1402080" y="3281969"/>
            <a:ext cx="213360" cy="32301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08960" y="2713306"/>
            <a:ext cx="1097280" cy="307777"/>
          </a:xfrm>
          <a:prstGeom prst="rect">
            <a:avLst/>
          </a:prstGeom>
          <a:noFill/>
        </p:spPr>
        <p:txBody>
          <a:bodyPr wrap="square" rtlCol="0">
            <a:spAutoFit/>
          </a:bodyPr>
          <a:lstStyle/>
          <a:p>
            <a:r>
              <a:rPr lang="en-US" sz="1400" dirty="0" smtClean="0">
                <a:solidFill>
                  <a:srgbClr val="FF0000"/>
                </a:solidFill>
              </a:rPr>
              <a:t>±300ns</a:t>
            </a:r>
            <a:endParaRPr lang="en-US" sz="1400" dirty="0">
              <a:solidFill>
                <a:srgbClr val="FF0000"/>
              </a:solidFill>
            </a:endParaRPr>
          </a:p>
        </p:txBody>
      </p:sp>
      <p:cxnSp>
        <p:nvCxnSpPr>
          <p:cNvPr id="15" name="Straight Arrow Connector 14"/>
          <p:cNvCxnSpPr/>
          <p:nvPr/>
        </p:nvCxnSpPr>
        <p:spPr>
          <a:xfrm flipH="1">
            <a:off x="2997200" y="3021083"/>
            <a:ext cx="152400" cy="14763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92799" y="2479040"/>
            <a:ext cx="3008313" cy="369332"/>
          </a:xfrm>
          <a:prstGeom prst="rect">
            <a:avLst/>
          </a:prstGeom>
          <a:noFill/>
        </p:spPr>
        <p:txBody>
          <a:bodyPr wrap="square" rtlCol="0">
            <a:spAutoFit/>
          </a:bodyPr>
          <a:lstStyle/>
          <a:p>
            <a:r>
              <a:rPr lang="en-US" sz="1800" dirty="0">
                <a:solidFill>
                  <a:srgbClr val="FF0000"/>
                </a:solidFill>
              </a:rPr>
              <a:t>G</a:t>
            </a:r>
            <a:r>
              <a:rPr lang="en-US" sz="1800" dirty="0" smtClean="0">
                <a:solidFill>
                  <a:srgbClr val="FF0000"/>
                </a:solidFill>
              </a:rPr>
              <a:t>oal: &lt;10</a:t>
            </a:r>
            <a:r>
              <a:rPr lang="en-US" sz="1800" baseline="30000" dirty="0" smtClean="0">
                <a:solidFill>
                  <a:srgbClr val="FF0000"/>
                </a:solidFill>
              </a:rPr>
              <a:t>-7</a:t>
            </a:r>
            <a:r>
              <a:rPr lang="en-US" sz="1800" dirty="0" smtClean="0">
                <a:solidFill>
                  <a:srgbClr val="FF0000"/>
                </a:solidFill>
              </a:rPr>
              <a:t> outside of ±125ns</a:t>
            </a:r>
            <a:endParaRPr lang="en-US" sz="1800" dirty="0">
              <a:solidFill>
                <a:srgbClr val="FF0000"/>
              </a:solidFill>
            </a:endParaRPr>
          </a:p>
        </p:txBody>
      </p:sp>
    </p:spTree>
    <p:extLst>
      <p:ext uri="{BB962C8B-B14F-4D97-AF65-F5344CB8AC3E}">
        <p14:creationId xmlns:p14="http://schemas.microsoft.com/office/powerpoint/2010/main" val="134544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Steps and Evaluation</a:t>
            </a:r>
            <a:endParaRPr lang="en-US" dirty="0"/>
          </a:p>
        </p:txBody>
      </p:sp>
      <p:sp>
        <p:nvSpPr>
          <p:cNvPr id="3" name="Content Placeholder 2"/>
          <p:cNvSpPr>
            <a:spLocks noGrp="1"/>
          </p:cNvSpPr>
          <p:nvPr>
            <p:ph idx="1"/>
          </p:nvPr>
        </p:nvSpPr>
        <p:spPr/>
        <p:txBody>
          <a:bodyPr/>
          <a:lstStyle/>
          <a:p>
            <a:r>
              <a:rPr lang="en-US" dirty="0" smtClean="0"/>
              <a:t>Original transmission calculations and waveform optimizations used purely mathematical calculations</a:t>
            </a:r>
          </a:p>
          <a:p>
            <a:pPr lvl="1"/>
            <a:r>
              <a:rPr lang="en-US" dirty="0" smtClean="0"/>
              <a:t>Uniform transverse distributions in X</a:t>
            </a:r>
          </a:p>
          <a:p>
            <a:pPr lvl="1"/>
            <a:r>
              <a:rPr lang="en-US" dirty="0" smtClean="0"/>
              <a:t>Gaussian distributions in Y</a:t>
            </a:r>
          </a:p>
          <a:p>
            <a:pPr lvl="1"/>
            <a:r>
              <a:rPr lang="en-US" dirty="0" smtClean="0"/>
              <a:t>Gaussian distributions in time</a:t>
            </a:r>
          </a:p>
          <a:p>
            <a:pPr lvl="1"/>
            <a:r>
              <a:rPr lang="en-US" dirty="0" smtClean="0"/>
              <a:t>These were convoluted with a numerical integration, assuming a perfect collimator.</a:t>
            </a:r>
          </a:p>
          <a:p>
            <a:r>
              <a:rPr lang="en-US" dirty="0" smtClean="0"/>
              <a:t>These were redone:</a:t>
            </a:r>
          </a:p>
          <a:p>
            <a:pPr lvl="1"/>
            <a:r>
              <a:rPr lang="en-US" dirty="0" smtClean="0"/>
              <a:t>Replacing time Gaussian time distribution. with lookup table based on S. </a:t>
            </a:r>
            <a:r>
              <a:rPr lang="en-US" dirty="0" err="1" smtClean="0"/>
              <a:t>Werkema’s</a:t>
            </a:r>
            <a:r>
              <a:rPr lang="en-US" dirty="0" smtClean="0"/>
              <a:t> simulations.</a:t>
            </a:r>
          </a:p>
          <a:p>
            <a:pPr lvl="1"/>
            <a:r>
              <a:rPr lang="en-US" dirty="0" smtClean="0"/>
              <a:t>Replacing the numerical integration with “transmission vs. delta” table, based on the g4beamline simulations.</a:t>
            </a:r>
          </a:p>
          <a:p>
            <a:pPr lvl="1"/>
            <a:endParaRPr lang="en-US"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18</a:t>
            </a:fld>
            <a:endParaRPr lang="en-US" altLang="en-US" dirty="0"/>
          </a:p>
        </p:txBody>
      </p:sp>
    </p:spTree>
    <p:extLst>
      <p:ext uri="{BB962C8B-B14F-4D97-AF65-F5344CB8AC3E}">
        <p14:creationId xmlns:p14="http://schemas.microsoft.com/office/powerpoint/2010/main" val="2414093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6959"/>
            <a:ext cx="8490857" cy="463731"/>
          </a:xfrm>
        </p:spPr>
        <p:txBody>
          <a:bodyPr/>
          <a:lstStyle/>
          <a:p>
            <a:r>
              <a:rPr lang="en-US" dirty="0" smtClean="0"/>
              <a:t>Harmonic Optimization (as shown in introduction)</a:t>
            </a:r>
            <a:endParaRPr lang="en-US"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19</a:t>
            </a:fld>
            <a:endParaRPr lang="en-US" alt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l="2216" t="2603" r="21020" b="2170"/>
          <a:stretch/>
        </p:blipFill>
        <p:spPr>
          <a:xfrm>
            <a:off x="134937" y="1019914"/>
            <a:ext cx="6159501" cy="5203085"/>
          </a:xfrm>
          <a:prstGeom prst="rect">
            <a:avLst/>
          </a:prstGeom>
        </p:spPr>
      </p:pic>
      <p:sp>
        <p:nvSpPr>
          <p:cNvPr id="8" name="Rectangle 7"/>
          <p:cNvSpPr/>
          <p:nvPr/>
        </p:nvSpPr>
        <p:spPr>
          <a:xfrm>
            <a:off x="2806700" y="4546600"/>
            <a:ext cx="1981200" cy="27940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94438" y="4864100"/>
            <a:ext cx="2653618" cy="707886"/>
          </a:xfrm>
          <a:prstGeom prst="rect">
            <a:avLst/>
          </a:prstGeom>
          <a:noFill/>
        </p:spPr>
        <p:txBody>
          <a:bodyPr wrap="square" rtlCol="0">
            <a:spAutoFit/>
          </a:bodyPr>
          <a:lstStyle/>
          <a:p>
            <a:r>
              <a:rPr lang="en-US" sz="2000" dirty="0" smtClean="0">
                <a:solidFill>
                  <a:srgbClr val="FF0000"/>
                </a:solidFill>
              </a:rPr>
              <a:t>Transmission window too wide</a:t>
            </a:r>
            <a:endParaRPr lang="en-US" sz="2000" dirty="0">
              <a:solidFill>
                <a:srgbClr val="FF0000"/>
              </a:solidFill>
            </a:endParaRPr>
          </a:p>
        </p:txBody>
      </p:sp>
      <p:cxnSp>
        <p:nvCxnSpPr>
          <p:cNvPr id="11" name="Straight Arrow Connector 10"/>
          <p:cNvCxnSpPr>
            <a:stCxn id="9" idx="1"/>
          </p:cNvCxnSpPr>
          <p:nvPr/>
        </p:nvCxnSpPr>
        <p:spPr>
          <a:xfrm flipH="1" flipV="1">
            <a:off x="4876800" y="5092700"/>
            <a:ext cx="1417638" cy="12534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876800" y="5359400"/>
            <a:ext cx="1417638" cy="381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238194" y="3530600"/>
            <a:ext cx="2653618" cy="400110"/>
          </a:xfrm>
          <a:prstGeom prst="rect">
            <a:avLst/>
          </a:prstGeom>
          <a:noFill/>
        </p:spPr>
        <p:txBody>
          <a:bodyPr wrap="square" rtlCol="0">
            <a:spAutoFit/>
          </a:bodyPr>
          <a:lstStyle/>
          <a:p>
            <a:r>
              <a:rPr lang="en-US" sz="2000" dirty="0" smtClean="0">
                <a:solidFill>
                  <a:srgbClr val="FF0000"/>
                </a:solidFill>
              </a:rPr>
              <a:t>Efficiency too low</a:t>
            </a:r>
            <a:endParaRPr lang="en-US" sz="2000" dirty="0">
              <a:solidFill>
                <a:srgbClr val="FF0000"/>
              </a:solidFill>
            </a:endParaRPr>
          </a:p>
        </p:txBody>
      </p:sp>
      <p:cxnSp>
        <p:nvCxnSpPr>
          <p:cNvPr id="17" name="Straight Arrow Connector 16"/>
          <p:cNvCxnSpPr/>
          <p:nvPr/>
        </p:nvCxnSpPr>
        <p:spPr>
          <a:xfrm flipH="1">
            <a:off x="4622800" y="3930710"/>
            <a:ext cx="1615394" cy="37459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38194" y="1193800"/>
            <a:ext cx="2709862" cy="1323439"/>
          </a:xfrm>
          <a:prstGeom prst="rect">
            <a:avLst/>
          </a:prstGeom>
          <a:noFill/>
        </p:spPr>
        <p:txBody>
          <a:bodyPr wrap="square" rtlCol="0">
            <a:spAutoFit/>
          </a:bodyPr>
          <a:lstStyle/>
          <a:p>
            <a:r>
              <a:rPr lang="en-US" sz="2000" dirty="0" smtClean="0"/>
              <a:t>In the end, result did not change significantly compared to numerical approximation.</a:t>
            </a:r>
            <a:endParaRPr lang="en-US" sz="2000" dirty="0"/>
          </a:p>
        </p:txBody>
      </p:sp>
    </p:spTree>
    <p:extLst>
      <p:ext uri="{BB962C8B-B14F-4D97-AF65-F5344CB8AC3E}">
        <p14:creationId xmlns:p14="http://schemas.microsoft.com/office/powerpoint/2010/main" val="3714789756"/>
      </p:ext>
    </p:extLst>
  </p:cSld>
  <p:clrMapOvr>
    <a:masterClrMapping/>
  </p:clrMapOvr>
  <p:transition xmlns:p14="http://schemas.microsoft.com/office/powerpoint/2010/mai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Reminder: Two Separate Collimation Issues</a:t>
            </a:r>
            <a:endParaRPr lang="en-US" dirty="0"/>
          </a:p>
        </p:txBody>
      </p:sp>
      <p:sp>
        <p:nvSpPr>
          <p:cNvPr id="4" name="Date Placeholder 3"/>
          <p:cNvSpPr>
            <a:spLocks noGrp="1"/>
          </p:cNvSpPr>
          <p:nvPr>
            <p:ph type="dt" sz="half" idx="10"/>
          </p:nvPr>
        </p:nvSpPr>
        <p:spPr/>
        <p:txBody>
          <a:bodyPr/>
          <a:lstStyle/>
          <a:p>
            <a:pPr>
              <a:defRPr/>
            </a:pPr>
            <a:r>
              <a:rPr lang="en-US" smtClean="0"/>
              <a:t>11/2/2015</a:t>
            </a:r>
            <a:endParaRPr 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pic>
        <p:nvPicPr>
          <p:cNvPr id="10" name="Picture 9"/>
          <p:cNvPicPr>
            <a:picLocks noChangeAspect="1"/>
          </p:cNvPicPr>
          <p:nvPr/>
        </p:nvPicPr>
        <p:blipFill>
          <a:blip r:embed="rId3"/>
          <a:stretch>
            <a:fillRect/>
          </a:stretch>
        </p:blipFill>
        <p:spPr>
          <a:xfrm>
            <a:off x="3505200" y="2971800"/>
            <a:ext cx="2133600" cy="914400"/>
          </a:xfrm>
          <a:prstGeom prst="rect">
            <a:avLst/>
          </a:prstGeom>
        </p:spPr>
      </p:pic>
      <p:cxnSp>
        <p:nvCxnSpPr>
          <p:cNvPr id="11" name="Straight Arrow Connector 10"/>
          <p:cNvCxnSpPr/>
          <p:nvPr/>
        </p:nvCxnSpPr>
        <p:spPr>
          <a:xfrm flipV="1">
            <a:off x="4572000" y="1524000"/>
            <a:ext cx="0" cy="381000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590800" y="3429000"/>
            <a:ext cx="381000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2965458546"/>
              </p:ext>
            </p:extLst>
          </p:nvPr>
        </p:nvGraphicFramePr>
        <p:xfrm>
          <a:off x="6172200" y="3429000"/>
          <a:ext cx="279400" cy="279400"/>
        </p:xfrm>
        <a:graphic>
          <a:graphicData uri="http://schemas.openxmlformats.org/presentationml/2006/ole">
            <mc:AlternateContent xmlns:mc="http://schemas.openxmlformats.org/markup-compatibility/2006">
              <mc:Choice xmlns:v="urn:schemas-microsoft-com:vml" Requires="v">
                <p:oleObj spid="_x0000_s2084" name="Equation" r:id="rId4" imgW="127000" imgH="127000" progId="Equation.DSMT4">
                  <p:embed/>
                </p:oleObj>
              </mc:Choice>
              <mc:Fallback>
                <p:oleObj name="Equation" r:id="rId4" imgW="127000" imgH="127000" progId="Equation.DSMT4">
                  <p:embed/>
                  <p:pic>
                    <p:nvPicPr>
                      <p:cNvPr id="0" name=""/>
                      <p:cNvPicPr/>
                      <p:nvPr/>
                    </p:nvPicPr>
                    <p:blipFill>
                      <a:blip r:embed="rId5"/>
                      <a:stretch>
                        <a:fillRect/>
                      </a:stretch>
                    </p:blipFill>
                    <p:spPr>
                      <a:xfrm>
                        <a:off x="6172200" y="3429000"/>
                        <a:ext cx="279400" cy="2794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887002836"/>
              </p:ext>
            </p:extLst>
          </p:nvPr>
        </p:nvGraphicFramePr>
        <p:xfrm>
          <a:off x="4606925" y="1406525"/>
          <a:ext cx="363538" cy="363538"/>
        </p:xfrm>
        <a:graphic>
          <a:graphicData uri="http://schemas.openxmlformats.org/presentationml/2006/ole">
            <mc:AlternateContent xmlns:mc="http://schemas.openxmlformats.org/markup-compatibility/2006">
              <mc:Choice xmlns:v="urn:schemas-microsoft-com:vml" Requires="v">
                <p:oleObj spid="_x0000_s2085" name="Equation" r:id="rId6" imgW="165100" imgH="165100" progId="Equation.DSMT4">
                  <p:embed/>
                </p:oleObj>
              </mc:Choice>
              <mc:Fallback>
                <p:oleObj name="Equation" r:id="rId6" imgW="165100" imgH="165100" progId="Equation.DSMT4">
                  <p:embed/>
                  <p:pic>
                    <p:nvPicPr>
                      <p:cNvPr id="0" name=""/>
                      <p:cNvPicPr/>
                      <p:nvPr/>
                    </p:nvPicPr>
                    <p:blipFill>
                      <a:blip r:embed="rId7"/>
                      <a:stretch>
                        <a:fillRect/>
                      </a:stretch>
                    </p:blipFill>
                    <p:spPr>
                      <a:xfrm>
                        <a:off x="4606925" y="1406525"/>
                        <a:ext cx="363538" cy="363538"/>
                      </a:xfrm>
                      <a:prstGeom prst="rect">
                        <a:avLst/>
                      </a:prstGeom>
                    </p:spPr>
                  </p:pic>
                </p:oleObj>
              </mc:Fallback>
            </mc:AlternateContent>
          </a:graphicData>
        </a:graphic>
      </p:graphicFrame>
      <p:sp>
        <p:nvSpPr>
          <p:cNvPr id="15" name="Oval 14"/>
          <p:cNvSpPr/>
          <p:nvPr/>
        </p:nvSpPr>
        <p:spPr>
          <a:xfrm>
            <a:off x="3124200" y="2743200"/>
            <a:ext cx="2895600" cy="1371600"/>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1447800" y="2650066"/>
            <a:ext cx="457200" cy="1295400"/>
          </a:xfrm>
          <a:prstGeom prst="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0999" y="4038600"/>
            <a:ext cx="2506133" cy="1015663"/>
          </a:xfrm>
          <a:prstGeom prst="rect">
            <a:avLst/>
          </a:prstGeom>
          <a:noFill/>
        </p:spPr>
        <p:txBody>
          <a:bodyPr wrap="square" rtlCol="0">
            <a:spAutoFit/>
          </a:bodyPr>
          <a:lstStyle/>
          <a:p>
            <a:pPr algn="ctr"/>
            <a:r>
              <a:rPr lang="en-US" sz="2000" dirty="0" smtClean="0">
                <a:latin typeface="+mn-lt"/>
              </a:rPr>
              <a:t>AC dipole shifts distribution along x’ axis in phase space</a:t>
            </a:r>
          </a:p>
        </p:txBody>
      </p:sp>
      <p:sp>
        <p:nvSpPr>
          <p:cNvPr id="18" name="TextBox 17"/>
          <p:cNvSpPr txBox="1"/>
          <p:nvPr/>
        </p:nvSpPr>
        <p:spPr>
          <a:xfrm>
            <a:off x="5562600" y="1600200"/>
            <a:ext cx="3352800" cy="1077218"/>
          </a:xfrm>
          <a:prstGeom prst="rect">
            <a:avLst/>
          </a:prstGeom>
          <a:noFill/>
          <a:ln>
            <a:solidFill>
              <a:srgbClr val="3366FF"/>
            </a:solidFill>
          </a:ln>
        </p:spPr>
        <p:txBody>
          <a:bodyPr wrap="square" rtlCol="0">
            <a:spAutoFit/>
          </a:bodyPr>
          <a:lstStyle/>
          <a:p>
            <a:r>
              <a:rPr lang="en-US" sz="1600" dirty="0" smtClean="0">
                <a:solidFill>
                  <a:srgbClr val="3366FF"/>
                </a:solidFill>
                <a:latin typeface="+mn-lt"/>
              </a:rPr>
              <a:t>Beam core: out of time beam will be steered into the collimator or collimators </a:t>
            </a:r>
            <a:br>
              <a:rPr lang="en-US" sz="1600" dirty="0" smtClean="0">
                <a:solidFill>
                  <a:srgbClr val="3366FF"/>
                </a:solidFill>
                <a:latin typeface="+mn-lt"/>
              </a:rPr>
            </a:br>
            <a:r>
              <a:rPr lang="en-US" sz="1600" dirty="0" smtClean="0">
                <a:solidFill>
                  <a:srgbClr val="3366FF"/>
                </a:solidFill>
                <a:latin typeface="+mn-lt"/>
              </a:rPr>
              <a:t>90° </a:t>
            </a:r>
            <a:r>
              <a:rPr lang="en-US" sz="1600" i="1" dirty="0" smtClean="0">
                <a:solidFill>
                  <a:srgbClr val="3366FF"/>
                </a:solidFill>
                <a:latin typeface="+mn-lt"/>
              </a:rPr>
              <a:t>downstream </a:t>
            </a:r>
            <a:r>
              <a:rPr lang="en-US" sz="1600" dirty="0" smtClean="0">
                <a:solidFill>
                  <a:srgbClr val="3366FF"/>
                </a:solidFill>
                <a:latin typeface="+mn-lt"/>
              </a:rPr>
              <a:t>of the AC dipole</a:t>
            </a:r>
          </a:p>
        </p:txBody>
      </p:sp>
      <p:cxnSp>
        <p:nvCxnSpPr>
          <p:cNvPr id="19" name="Straight Arrow Connector 18"/>
          <p:cNvCxnSpPr/>
          <p:nvPr/>
        </p:nvCxnSpPr>
        <p:spPr>
          <a:xfrm flipH="1">
            <a:off x="5029200" y="2514600"/>
            <a:ext cx="609600" cy="685800"/>
          </a:xfrm>
          <a:prstGeom prst="straightConnector1">
            <a:avLst/>
          </a:prstGeom>
          <a:ln w="12700">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096000" y="3962400"/>
            <a:ext cx="3048000" cy="646331"/>
          </a:xfrm>
          <a:prstGeom prst="rect">
            <a:avLst/>
          </a:prstGeom>
          <a:noFill/>
        </p:spPr>
        <p:txBody>
          <a:bodyPr wrap="square" rtlCol="0">
            <a:spAutoFit/>
          </a:bodyPr>
          <a:lstStyle/>
          <a:p>
            <a:r>
              <a:rPr lang="en-US" sz="1800" dirty="0" smtClean="0">
                <a:solidFill>
                  <a:srgbClr val="C00000"/>
                </a:solidFill>
                <a:latin typeface="+mn-lt"/>
              </a:rPr>
              <a:t>Admittance of downstream collimation system</a:t>
            </a:r>
          </a:p>
        </p:txBody>
      </p:sp>
      <p:cxnSp>
        <p:nvCxnSpPr>
          <p:cNvPr id="21" name="Straight Arrow Connector 20"/>
          <p:cNvCxnSpPr/>
          <p:nvPr/>
        </p:nvCxnSpPr>
        <p:spPr>
          <a:xfrm flipH="1" flipV="1">
            <a:off x="5867400" y="3810000"/>
            <a:ext cx="304800" cy="22860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48200" y="4800600"/>
            <a:ext cx="3657600" cy="1077218"/>
          </a:xfrm>
          <a:prstGeom prst="rect">
            <a:avLst/>
          </a:prstGeom>
          <a:noFill/>
          <a:ln>
            <a:solidFill>
              <a:srgbClr val="3366FF"/>
            </a:solidFill>
          </a:ln>
        </p:spPr>
        <p:txBody>
          <a:bodyPr wrap="square" rtlCol="0">
            <a:spAutoFit/>
          </a:bodyPr>
          <a:lstStyle/>
          <a:p>
            <a:r>
              <a:rPr lang="en-US" sz="1600" dirty="0" smtClean="0">
                <a:solidFill>
                  <a:srgbClr val="3366FF"/>
                </a:solidFill>
                <a:latin typeface="+mn-lt"/>
              </a:rPr>
              <a:t>High amplitude beam tails will be steered </a:t>
            </a:r>
            <a:r>
              <a:rPr lang="en-US" sz="1600" i="1" dirty="0" smtClean="0">
                <a:solidFill>
                  <a:srgbClr val="3366FF"/>
                </a:solidFill>
                <a:latin typeface="+mn-lt"/>
              </a:rPr>
              <a:t>into </a:t>
            </a:r>
            <a:r>
              <a:rPr lang="en-US" sz="1600" dirty="0" smtClean="0">
                <a:solidFill>
                  <a:srgbClr val="3366FF"/>
                </a:solidFill>
                <a:latin typeface="+mn-lt"/>
              </a:rPr>
              <a:t>the collimation channel, so they must be cleaned up </a:t>
            </a:r>
            <a:br>
              <a:rPr lang="en-US" sz="1600" dirty="0" smtClean="0">
                <a:solidFill>
                  <a:srgbClr val="3366FF"/>
                </a:solidFill>
                <a:latin typeface="+mn-lt"/>
              </a:rPr>
            </a:br>
            <a:r>
              <a:rPr lang="en-US" sz="1600" dirty="0" smtClean="0">
                <a:solidFill>
                  <a:srgbClr val="3366FF"/>
                </a:solidFill>
                <a:latin typeface="+mn-lt"/>
              </a:rPr>
              <a:t>90° </a:t>
            </a:r>
            <a:r>
              <a:rPr lang="en-US" sz="1600" i="1" dirty="0" smtClean="0">
                <a:solidFill>
                  <a:srgbClr val="3366FF"/>
                </a:solidFill>
                <a:latin typeface="+mn-lt"/>
              </a:rPr>
              <a:t>upstream</a:t>
            </a:r>
            <a:r>
              <a:rPr lang="en-US" sz="1600" dirty="0" smtClean="0">
                <a:solidFill>
                  <a:srgbClr val="3366FF"/>
                </a:solidFill>
                <a:latin typeface="+mn-lt"/>
              </a:rPr>
              <a:t> of the AC dipole</a:t>
            </a:r>
          </a:p>
        </p:txBody>
      </p:sp>
      <p:sp>
        <p:nvSpPr>
          <p:cNvPr id="25" name="TextBox 24"/>
          <p:cNvSpPr txBox="1"/>
          <p:nvPr/>
        </p:nvSpPr>
        <p:spPr>
          <a:xfrm>
            <a:off x="2887133" y="874342"/>
            <a:ext cx="3513667" cy="646331"/>
          </a:xfrm>
          <a:prstGeom prst="rect">
            <a:avLst/>
          </a:prstGeom>
          <a:noFill/>
        </p:spPr>
        <p:txBody>
          <a:bodyPr wrap="square" rtlCol="0">
            <a:spAutoFit/>
          </a:bodyPr>
          <a:lstStyle/>
          <a:p>
            <a:pPr algn="ctr"/>
            <a:r>
              <a:rPr lang="en-US" sz="1800" dirty="0" smtClean="0"/>
              <a:t>Phase space distribution of out of time beam at location of AC dipole</a:t>
            </a:r>
            <a:endParaRPr lang="en-US" sz="1800" dirty="0"/>
          </a:p>
        </p:txBody>
      </p:sp>
      <p:sp>
        <p:nvSpPr>
          <p:cNvPr id="26" name="Rectangle 25"/>
          <p:cNvSpPr/>
          <p:nvPr/>
        </p:nvSpPr>
        <p:spPr>
          <a:xfrm>
            <a:off x="5638800" y="2404533"/>
            <a:ext cx="3060700" cy="220133"/>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686300" y="5562601"/>
            <a:ext cx="2840038" cy="315218"/>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992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Wave Form</a:t>
            </a:r>
            <a:endParaRPr lang="en-US" dirty="0"/>
          </a:p>
        </p:txBody>
      </p:sp>
      <p:sp>
        <p:nvSpPr>
          <p:cNvPr id="18" name="Content Placeholder 17"/>
          <p:cNvSpPr>
            <a:spLocks noGrp="1"/>
          </p:cNvSpPr>
          <p:nvPr>
            <p:ph idx="1"/>
          </p:nvPr>
        </p:nvSpPr>
        <p:spPr>
          <a:xfrm>
            <a:off x="2047081" y="5024716"/>
            <a:ext cx="5118418" cy="1140162"/>
          </a:xfrm>
        </p:spPr>
        <p:txBody>
          <a:bodyPr/>
          <a:lstStyle/>
          <a:p>
            <a:pPr marL="0" indent="0" algn="ctr">
              <a:buNone/>
            </a:pPr>
            <a:r>
              <a:rPr lang="en-US" sz="2800" dirty="0" smtClean="0"/>
              <a:t>In time transmission: 99.5%</a:t>
            </a:r>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20</a:t>
            </a:fld>
            <a:endParaRPr lang="en-US" altLang="en-US" dirty="0"/>
          </a:p>
        </p:txBody>
      </p:sp>
      <p:sp>
        <p:nvSpPr>
          <p:cNvPr id="19" name="Rectangle 18"/>
          <p:cNvSpPr/>
          <p:nvPr/>
        </p:nvSpPr>
        <p:spPr>
          <a:xfrm>
            <a:off x="2515870" y="5110480"/>
            <a:ext cx="4180840" cy="36576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l="1389" t="1605" r="15565" b="1518"/>
          <a:stretch/>
        </p:blipFill>
        <p:spPr>
          <a:xfrm>
            <a:off x="228600" y="1105198"/>
            <a:ext cx="4507801" cy="3580744"/>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1270" t="1431" r="16603" b="1518"/>
          <a:stretch/>
        </p:blipFill>
        <p:spPr>
          <a:xfrm>
            <a:off x="4606290" y="1122790"/>
            <a:ext cx="4428057" cy="3563152"/>
          </a:xfrm>
          <a:prstGeom prst="rect">
            <a:avLst/>
          </a:prstGeom>
        </p:spPr>
      </p:pic>
    </p:spTree>
    <p:extLst>
      <p:ext uri="{BB962C8B-B14F-4D97-AF65-F5344CB8AC3E}">
        <p14:creationId xmlns:p14="http://schemas.microsoft.com/office/powerpoint/2010/main" val="67612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 y="-103064"/>
            <a:ext cx="6259974" cy="923720"/>
          </a:xfrm>
        </p:spPr>
        <p:txBody>
          <a:bodyPr anchor="b"/>
          <a:lstStyle/>
          <a:p>
            <a:r>
              <a:rPr lang="en-US" sz="3200" dirty="0" smtClean="0"/>
              <a:t>Extinction Performance</a:t>
            </a:r>
            <a:endParaRPr lang="en-US" dirty="0"/>
          </a:p>
        </p:txBody>
      </p:sp>
      <p:sp>
        <p:nvSpPr>
          <p:cNvPr id="4" name="Date Placeholder 3"/>
          <p:cNvSpPr>
            <a:spLocks noGrp="1"/>
          </p:cNvSpPr>
          <p:nvPr>
            <p:ph type="dt" sz="half" idx="10"/>
          </p:nvPr>
        </p:nvSpPr>
        <p:spPr/>
        <p:txBody>
          <a:bodyPr/>
          <a:lstStyle/>
          <a:p>
            <a:pPr>
              <a:defRPr/>
            </a:pPr>
            <a:r>
              <a:rPr lang="en-US" smtClean="0"/>
              <a:t>11/2/2015</a:t>
            </a:r>
            <a:endParaRPr 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21</a:t>
            </a:fld>
            <a:endParaRPr lang="en-US"/>
          </a:p>
        </p:txBody>
      </p:sp>
      <p:sp>
        <p:nvSpPr>
          <p:cNvPr id="13" name="TextBox 12"/>
          <p:cNvSpPr txBox="1"/>
          <p:nvPr/>
        </p:nvSpPr>
        <p:spPr>
          <a:xfrm>
            <a:off x="5563284" y="1638667"/>
            <a:ext cx="3509596" cy="3472745"/>
          </a:xfrm>
          <a:prstGeom prst="rect">
            <a:avLst/>
          </a:prstGeom>
          <a:noFill/>
        </p:spPr>
        <p:txBody>
          <a:bodyPr wrap="square" rtlCol="0">
            <a:spAutoFit/>
          </a:bodyPr>
          <a:lstStyle/>
          <a:p>
            <a:pPr>
              <a:spcBef>
                <a:spcPts val="600"/>
              </a:spcBef>
              <a:tabLst>
                <a:tab pos="2400300" algn="l"/>
              </a:tabLst>
            </a:pPr>
            <a:r>
              <a:rPr lang="en-US" sz="1800" b="1" dirty="0" smtClean="0">
                <a:solidFill>
                  <a:srgbClr val="0000FF"/>
                </a:solidFill>
              </a:rPr>
              <a:t>Results:</a:t>
            </a:r>
          </a:p>
          <a:p>
            <a:pPr>
              <a:spcBef>
                <a:spcPts val="600"/>
              </a:spcBef>
              <a:tabLst>
                <a:tab pos="2400300" algn="l"/>
              </a:tabLst>
            </a:pPr>
            <a:r>
              <a:rPr lang="en-US" sz="1600" dirty="0" smtClean="0">
                <a:solidFill>
                  <a:srgbClr val="0000FF"/>
                </a:solidFill>
              </a:rPr>
              <a:t>Fraction of extracted beam outside of ±125 ns: 	3.2</a:t>
            </a:r>
            <a:r>
              <a:rPr lang="en-US" sz="1600" dirty="0" smtClean="0">
                <a:solidFill>
                  <a:srgbClr val="0000FF"/>
                </a:solidFill>
                <a:latin typeface="Cambria Math"/>
                <a:ea typeface="Cambria Math"/>
              </a:rPr>
              <a:t>×</a:t>
            </a:r>
            <a:r>
              <a:rPr lang="en-US" sz="1600" dirty="0" smtClean="0">
                <a:solidFill>
                  <a:srgbClr val="0000FF"/>
                </a:solidFill>
                <a:latin typeface="Calibri" panose="020F0502020204030204" pitchFamily="34" charset="0"/>
                <a:ea typeface="Cambria Math"/>
              </a:rPr>
              <a:t>10</a:t>
            </a:r>
            <a:r>
              <a:rPr lang="en-US" sz="1600" baseline="30000" dirty="0" smtClean="0">
                <a:solidFill>
                  <a:srgbClr val="0000FF"/>
                </a:solidFill>
                <a:latin typeface="Calibri" panose="020F0502020204030204" pitchFamily="34" charset="0"/>
                <a:ea typeface="Cambria Math"/>
              </a:rPr>
              <a:t>-5</a:t>
            </a:r>
            <a:endParaRPr lang="en-US" sz="1600" dirty="0" smtClean="0">
              <a:solidFill>
                <a:srgbClr val="0000FF"/>
              </a:solidFill>
              <a:latin typeface="Calibri" panose="020F0502020204030204" pitchFamily="34" charset="0"/>
              <a:ea typeface="Cambria Math"/>
            </a:endParaRPr>
          </a:p>
          <a:p>
            <a:pPr>
              <a:spcBef>
                <a:spcPts val="600"/>
              </a:spcBef>
              <a:tabLst>
                <a:tab pos="2400300" algn="l"/>
              </a:tabLst>
            </a:pPr>
            <a:r>
              <a:rPr lang="en-US" sz="1600" dirty="0">
                <a:solidFill>
                  <a:srgbClr val="0000FF"/>
                </a:solidFill>
                <a:latin typeface="Calibri" panose="020F0502020204030204" pitchFamily="34" charset="0"/>
                <a:ea typeface="Cambria Math"/>
              </a:rPr>
              <a:t>I</a:t>
            </a:r>
            <a:r>
              <a:rPr lang="en-US" sz="1600" dirty="0" smtClean="0">
                <a:solidFill>
                  <a:srgbClr val="0000FF"/>
                </a:solidFill>
                <a:latin typeface="Calibri" panose="020F0502020204030204" pitchFamily="34" charset="0"/>
                <a:ea typeface="Cambria Math"/>
              </a:rPr>
              <a:t>n-time beam transmission: 	99.5%</a:t>
            </a:r>
          </a:p>
          <a:p>
            <a:pPr>
              <a:spcBef>
                <a:spcPts val="600"/>
              </a:spcBef>
              <a:tabLst>
                <a:tab pos="2400300" algn="l"/>
              </a:tabLst>
            </a:pPr>
            <a:r>
              <a:rPr lang="en-US" sz="1600" dirty="0" smtClean="0">
                <a:solidFill>
                  <a:srgbClr val="0000FF"/>
                </a:solidFill>
                <a:ea typeface="Cambria Math"/>
              </a:rPr>
              <a:t>Beam line extinction</a:t>
            </a:r>
            <a:r>
              <a:rPr lang="en-US" sz="1600" dirty="0" smtClean="0">
                <a:solidFill>
                  <a:srgbClr val="0000FF"/>
                </a:solidFill>
                <a:latin typeface="Calibri" panose="020F0502020204030204" pitchFamily="34" charset="0"/>
                <a:ea typeface="Cambria Math"/>
              </a:rPr>
              <a:t>:	&lt;</a:t>
            </a:r>
            <a:r>
              <a:rPr lang="en-US" sz="1600" dirty="0">
                <a:solidFill>
                  <a:srgbClr val="0000FF"/>
                </a:solidFill>
              </a:rPr>
              <a:t>5</a:t>
            </a:r>
            <a:r>
              <a:rPr lang="en-US" sz="1600" dirty="0" smtClean="0">
                <a:solidFill>
                  <a:srgbClr val="0000FF"/>
                </a:solidFill>
                <a:latin typeface="Cambria Math"/>
                <a:ea typeface="Cambria Math"/>
              </a:rPr>
              <a:t>×</a:t>
            </a:r>
            <a:r>
              <a:rPr lang="en-US" sz="1600" dirty="0" smtClean="0">
                <a:solidFill>
                  <a:srgbClr val="0000FF"/>
                </a:solidFill>
                <a:latin typeface="Calibri" panose="020F0502020204030204" pitchFamily="34" charset="0"/>
                <a:ea typeface="Cambria Math"/>
              </a:rPr>
              <a:t>10</a:t>
            </a:r>
            <a:r>
              <a:rPr lang="en-US" sz="1600" baseline="30000" dirty="0" smtClean="0">
                <a:solidFill>
                  <a:srgbClr val="0000FF"/>
                </a:solidFill>
                <a:latin typeface="Calibri" panose="020F0502020204030204" pitchFamily="34" charset="0"/>
                <a:ea typeface="Cambria Math"/>
              </a:rPr>
              <a:t>-</a:t>
            </a:r>
            <a:r>
              <a:rPr lang="en-US" sz="1600" baseline="30000" dirty="0" smtClean="0">
                <a:solidFill>
                  <a:srgbClr val="0000FF"/>
                </a:solidFill>
                <a:ea typeface="Cambria Math"/>
              </a:rPr>
              <a:t>8</a:t>
            </a:r>
          </a:p>
          <a:p>
            <a:pPr>
              <a:spcBef>
                <a:spcPts val="600"/>
              </a:spcBef>
              <a:tabLst>
                <a:tab pos="2400300" algn="l"/>
              </a:tabLst>
            </a:pPr>
            <a:r>
              <a:rPr lang="en-US" sz="1600" dirty="0" smtClean="0">
                <a:solidFill>
                  <a:srgbClr val="FF0000"/>
                </a:solidFill>
                <a:ea typeface="Cambria Math"/>
              </a:rPr>
              <a:t>Total extinction</a:t>
            </a:r>
            <a:r>
              <a:rPr lang="en-US" sz="1600" dirty="0">
                <a:solidFill>
                  <a:srgbClr val="FF0000"/>
                </a:solidFill>
                <a:ea typeface="Cambria Math"/>
              </a:rPr>
              <a:t>:	</a:t>
            </a:r>
            <a:r>
              <a:rPr lang="en-US" sz="1600" dirty="0" smtClean="0">
                <a:solidFill>
                  <a:srgbClr val="FF0000"/>
                </a:solidFill>
                <a:ea typeface="Cambria Math"/>
              </a:rPr>
              <a:t>&lt;1.6</a:t>
            </a:r>
            <a:r>
              <a:rPr lang="en-US" sz="1600" dirty="0" smtClean="0">
                <a:solidFill>
                  <a:srgbClr val="FF0000"/>
                </a:solidFill>
                <a:latin typeface="Cambria Math"/>
                <a:ea typeface="Cambria Math"/>
              </a:rPr>
              <a:t>×</a:t>
            </a:r>
            <a:r>
              <a:rPr lang="en-US" sz="1600" dirty="0">
                <a:solidFill>
                  <a:srgbClr val="FF0000"/>
                </a:solidFill>
                <a:ea typeface="Cambria Math"/>
              </a:rPr>
              <a:t>10</a:t>
            </a:r>
            <a:r>
              <a:rPr lang="en-US" sz="1600" baseline="30000" dirty="0" smtClean="0">
                <a:solidFill>
                  <a:srgbClr val="FF0000"/>
                </a:solidFill>
                <a:ea typeface="Cambria Math"/>
              </a:rPr>
              <a:t>-12</a:t>
            </a:r>
            <a:endParaRPr lang="en-US" sz="1600" baseline="30000" dirty="0">
              <a:solidFill>
                <a:srgbClr val="FF0000"/>
              </a:solidFill>
              <a:ea typeface="Cambria Math"/>
            </a:endParaRPr>
          </a:p>
          <a:p>
            <a:pPr>
              <a:spcBef>
                <a:spcPts val="600"/>
              </a:spcBef>
              <a:tabLst>
                <a:tab pos="2400300" algn="l"/>
              </a:tabLst>
            </a:pPr>
            <a:endParaRPr lang="en-US" sz="1600" dirty="0" smtClean="0">
              <a:solidFill>
                <a:srgbClr val="0000FF"/>
              </a:solidFill>
              <a:ea typeface="Cambria Math"/>
            </a:endParaRPr>
          </a:p>
          <a:p>
            <a:pPr>
              <a:spcBef>
                <a:spcPts val="600"/>
              </a:spcBef>
              <a:tabLst>
                <a:tab pos="2400300" algn="l"/>
              </a:tabLst>
            </a:pPr>
            <a:r>
              <a:rPr lang="en-US" sz="1800" b="1" dirty="0" smtClean="0">
                <a:solidFill>
                  <a:srgbClr val="0000FF"/>
                </a:solidFill>
                <a:ea typeface="Cambria Math"/>
              </a:rPr>
              <a:t>Reminder:</a:t>
            </a:r>
            <a:endParaRPr lang="en-US" sz="1800" b="1" dirty="0">
              <a:solidFill>
                <a:srgbClr val="0000FF"/>
              </a:solidFill>
              <a:ea typeface="Cambria Math"/>
            </a:endParaRPr>
          </a:p>
          <a:p>
            <a:pPr>
              <a:spcBef>
                <a:spcPts val="600"/>
              </a:spcBef>
              <a:tabLst>
                <a:tab pos="2400300" algn="l"/>
              </a:tabLst>
            </a:pPr>
            <a:r>
              <a:rPr lang="en-US" sz="1600" dirty="0" smtClean="0">
                <a:solidFill>
                  <a:srgbClr val="0000FF"/>
                </a:solidFill>
                <a:ea typeface="Cambria Math"/>
              </a:rPr>
              <a:t>E</a:t>
            </a:r>
            <a:r>
              <a:rPr lang="en-US" sz="1600" dirty="0" smtClean="0">
                <a:solidFill>
                  <a:srgbClr val="0000FF"/>
                </a:solidFill>
                <a:ea typeface="Cambria Math"/>
              </a:rPr>
              <a:t>xtinction Requirement:</a:t>
            </a:r>
            <a:r>
              <a:rPr lang="en-US" sz="1600" dirty="0">
                <a:solidFill>
                  <a:srgbClr val="0000FF"/>
                </a:solidFill>
                <a:ea typeface="Cambria Math"/>
              </a:rPr>
              <a:t>	</a:t>
            </a:r>
            <a:r>
              <a:rPr lang="en-US" sz="1600" dirty="0" smtClean="0">
                <a:solidFill>
                  <a:srgbClr val="0000FF"/>
                </a:solidFill>
                <a:ea typeface="Cambria Math"/>
              </a:rPr>
              <a:t>&lt;</a:t>
            </a:r>
            <a:r>
              <a:rPr lang="en-US" sz="1600" dirty="0" smtClean="0">
                <a:solidFill>
                  <a:srgbClr val="0000FF"/>
                </a:solidFill>
              </a:rPr>
              <a:t>1</a:t>
            </a:r>
            <a:r>
              <a:rPr lang="en-US" sz="1600" dirty="0" smtClean="0">
                <a:solidFill>
                  <a:srgbClr val="0000FF"/>
                </a:solidFill>
                <a:latin typeface="Cambria Math"/>
                <a:ea typeface="Cambria Math"/>
              </a:rPr>
              <a:t>×</a:t>
            </a:r>
            <a:r>
              <a:rPr lang="en-US" sz="1600" dirty="0">
                <a:solidFill>
                  <a:srgbClr val="0000FF"/>
                </a:solidFill>
                <a:ea typeface="Cambria Math"/>
              </a:rPr>
              <a:t>10</a:t>
            </a:r>
            <a:r>
              <a:rPr lang="en-US" sz="1600" baseline="30000" dirty="0" smtClean="0">
                <a:solidFill>
                  <a:srgbClr val="0000FF"/>
                </a:solidFill>
                <a:ea typeface="Cambria Math"/>
              </a:rPr>
              <a:t>-10</a:t>
            </a:r>
            <a:endParaRPr lang="en-US" sz="1600" baseline="30000" dirty="0">
              <a:solidFill>
                <a:srgbClr val="0000FF"/>
              </a:solidFill>
              <a:ea typeface="Cambria Math"/>
            </a:endParaRPr>
          </a:p>
          <a:p>
            <a:pPr>
              <a:spcBef>
                <a:spcPts val="600"/>
              </a:spcBef>
              <a:tabLst>
                <a:tab pos="2400300" algn="l"/>
              </a:tabLst>
            </a:pPr>
            <a:endParaRPr lang="en-US" sz="1600" b="1" baseline="30000" dirty="0">
              <a:solidFill>
                <a:srgbClr val="0000FF"/>
              </a:solidFill>
              <a:latin typeface="Times New Roman"/>
              <a:ea typeface="Cambria Math"/>
              <a:cs typeface="Times New Roman"/>
            </a:endParaRPr>
          </a:p>
          <a:p>
            <a:pPr>
              <a:spcBef>
                <a:spcPts val="600"/>
              </a:spcBef>
              <a:tabLst>
                <a:tab pos="2400300" algn="l"/>
              </a:tabLst>
            </a:pPr>
            <a:endParaRPr lang="en-US" sz="1600" b="1" dirty="0" smtClean="0">
              <a:solidFill>
                <a:srgbClr val="FF0000"/>
              </a:solidFill>
              <a:latin typeface="Times New Roman"/>
              <a:ea typeface="Cambria Math"/>
              <a:cs typeface="Times New Roman"/>
            </a:endParaRPr>
          </a:p>
        </p:txBody>
      </p:sp>
      <p:sp>
        <p:nvSpPr>
          <p:cNvPr id="3" name="Rectangle 2"/>
          <p:cNvSpPr/>
          <p:nvPr/>
        </p:nvSpPr>
        <p:spPr>
          <a:xfrm>
            <a:off x="5563284" y="3200400"/>
            <a:ext cx="3458796" cy="35560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l="1860" t="1431" r="13767" b="1215"/>
          <a:stretch/>
        </p:blipFill>
        <p:spPr>
          <a:xfrm>
            <a:off x="17002" y="1483360"/>
            <a:ext cx="5474384" cy="4301302"/>
          </a:xfrm>
          <a:prstGeom prst="rect">
            <a:avLst/>
          </a:prstGeom>
        </p:spPr>
      </p:pic>
      <p:sp>
        <p:nvSpPr>
          <p:cNvPr id="10" name="TextBox 9"/>
          <p:cNvSpPr txBox="1"/>
          <p:nvPr/>
        </p:nvSpPr>
        <p:spPr>
          <a:xfrm>
            <a:off x="88900" y="944880"/>
            <a:ext cx="3891280" cy="461665"/>
          </a:xfrm>
          <a:prstGeom prst="rect">
            <a:avLst/>
          </a:prstGeom>
          <a:noFill/>
        </p:spPr>
        <p:txBody>
          <a:bodyPr wrap="square" rtlCol="0">
            <a:spAutoFit/>
          </a:bodyPr>
          <a:lstStyle/>
          <a:p>
            <a:r>
              <a:rPr lang="en-US" dirty="0" smtClean="0"/>
              <a:t>Putting it all together…</a:t>
            </a:r>
            <a:endParaRPr lang="en-US" dirty="0"/>
          </a:p>
        </p:txBody>
      </p:sp>
    </p:spTree>
    <p:extLst>
      <p:ext uri="{BB962C8B-B14F-4D97-AF65-F5344CB8AC3E}">
        <p14:creationId xmlns:p14="http://schemas.microsoft.com/office/powerpoint/2010/main" val="396580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 have developed an extinction methodology to meet the critical Mu2e requirement of &lt;10</a:t>
            </a:r>
            <a:r>
              <a:rPr lang="en-US" baseline="30000" dirty="0" smtClean="0"/>
              <a:t>-10 </a:t>
            </a:r>
            <a:r>
              <a:rPr lang="en-US" dirty="0" smtClean="0"/>
              <a:t>fractional out-of-time beam outside of the ±125 ns nominal transmission window.</a:t>
            </a:r>
          </a:p>
          <a:p>
            <a:r>
              <a:rPr lang="en-US" dirty="0" smtClean="0"/>
              <a:t>Using a GEANT4 based tracking simulation, we have demonstrated that this system is capable of exceeding this requirement by almost two orders of magnitude, which we feel is a reasonable safety margin, given the importance of the specification.</a:t>
            </a:r>
            <a:endParaRPr lang="en-US"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22</a:t>
            </a:fld>
            <a:endParaRPr lang="en-US" altLang="en-US" dirty="0"/>
          </a:p>
        </p:txBody>
      </p:sp>
    </p:spTree>
    <p:extLst>
      <p:ext uri="{BB962C8B-B14F-4D97-AF65-F5344CB8AC3E}">
        <p14:creationId xmlns:p14="http://schemas.microsoft.com/office/powerpoint/2010/main" val="264432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69" y="268254"/>
            <a:ext cx="8490857" cy="463731"/>
          </a:xfrm>
        </p:spPr>
        <p:txBody>
          <a:bodyPr/>
          <a:lstStyle/>
          <a:p>
            <a:r>
              <a:rPr lang="en-US" dirty="0" smtClean="0"/>
              <a:t>Summary: Collimator Needs and Locations</a:t>
            </a:r>
            <a:endParaRPr lang="en-US"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a:t>
            </a:fld>
            <a:endParaRPr lang="en-US" altLang="en-US" dirty="0"/>
          </a:p>
        </p:txBody>
      </p:sp>
      <p:pic>
        <p:nvPicPr>
          <p:cNvPr id="7" name="Picture 6"/>
          <p:cNvPicPr>
            <a:picLocks noChangeAspect="1"/>
          </p:cNvPicPr>
          <p:nvPr/>
        </p:nvPicPr>
        <p:blipFill>
          <a:blip r:embed="rId2"/>
          <a:stretch>
            <a:fillRect/>
          </a:stretch>
        </p:blipFill>
        <p:spPr>
          <a:xfrm>
            <a:off x="79373" y="1722322"/>
            <a:ext cx="7289801" cy="4462578"/>
          </a:xfrm>
          <a:prstGeom prst="rect">
            <a:avLst/>
          </a:prstGeom>
        </p:spPr>
      </p:pic>
      <p:cxnSp>
        <p:nvCxnSpPr>
          <p:cNvPr id="9" name="Straight Arrow Connector 8"/>
          <p:cNvCxnSpPr/>
          <p:nvPr/>
        </p:nvCxnSpPr>
        <p:spPr>
          <a:xfrm>
            <a:off x="5003798" y="1612900"/>
            <a:ext cx="0" cy="20828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108198" y="1612900"/>
            <a:ext cx="0" cy="19939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08562" y="1612900"/>
            <a:ext cx="3830638" cy="338554"/>
          </a:xfrm>
          <a:prstGeom prst="rect">
            <a:avLst/>
          </a:prstGeom>
          <a:noFill/>
        </p:spPr>
        <p:txBody>
          <a:bodyPr wrap="square" rtlCol="0">
            <a:spAutoFit/>
          </a:bodyPr>
          <a:lstStyle/>
          <a:p>
            <a:r>
              <a:rPr lang="en-US" sz="1600" dirty="0" smtClean="0">
                <a:solidFill>
                  <a:srgbClr val="FF0000"/>
                </a:solidFill>
              </a:rPr>
              <a:t>Extinction Collimator (+90°, 1m Tungsten)</a:t>
            </a:r>
            <a:endParaRPr lang="en-US" sz="1600" dirty="0">
              <a:solidFill>
                <a:srgbClr val="FF0000"/>
              </a:solidFill>
            </a:endParaRPr>
          </a:p>
        </p:txBody>
      </p:sp>
      <p:cxnSp>
        <p:nvCxnSpPr>
          <p:cNvPr id="15" name="Straight Arrow Connector 14"/>
          <p:cNvCxnSpPr/>
          <p:nvPr/>
        </p:nvCxnSpPr>
        <p:spPr>
          <a:xfrm>
            <a:off x="4483098" y="1358900"/>
            <a:ext cx="0" cy="9144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83098" y="1274346"/>
            <a:ext cx="2974974" cy="338554"/>
          </a:xfrm>
          <a:prstGeom prst="rect">
            <a:avLst/>
          </a:prstGeom>
          <a:noFill/>
        </p:spPr>
        <p:txBody>
          <a:bodyPr wrap="square" rtlCol="0">
            <a:spAutoFit/>
          </a:bodyPr>
          <a:lstStyle/>
          <a:p>
            <a:r>
              <a:rPr lang="en-US" sz="1600" dirty="0" smtClean="0">
                <a:solidFill>
                  <a:srgbClr val="FF0000"/>
                </a:solidFill>
              </a:rPr>
              <a:t>AC Dipole</a:t>
            </a:r>
            <a:endParaRPr lang="en-US" sz="1600" dirty="0">
              <a:solidFill>
                <a:srgbClr val="FF0000"/>
              </a:solidFill>
            </a:endParaRPr>
          </a:p>
        </p:txBody>
      </p:sp>
      <p:cxnSp>
        <p:nvCxnSpPr>
          <p:cNvPr id="18" name="Straight Arrow Connector 17"/>
          <p:cNvCxnSpPr/>
          <p:nvPr/>
        </p:nvCxnSpPr>
        <p:spPr>
          <a:xfrm>
            <a:off x="3797298" y="1016000"/>
            <a:ext cx="0" cy="27686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797298" y="846723"/>
            <a:ext cx="2974974" cy="338554"/>
          </a:xfrm>
          <a:prstGeom prst="rect">
            <a:avLst/>
          </a:prstGeom>
          <a:noFill/>
        </p:spPr>
        <p:txBody>
          <a:bodyPr wrap="square" rtlCol="0">
            <a:spAutoFit/>
          </a:bodyPr>
          <a:lstStyle/>
          <a:p>
            <a:r>
              <a:rPr lang="en-US" sz="1600" dirty="0" smtClean="0">
                <a:solidFill>
                  <a:srgbClr val="FF0000"/>
                </a:solidFill>
              </a:rPr>
              <a:t>Halo Collimator (-90°, 1m Steel)</a:t>
            </a:r>
            <a:endParaRPr lang="en-US" sz="1600" dirty="0">
              <a:solidFill>
                <a:srgbClr val="FF0000"/>
              </a:solidFill>
            </a:endParaRPr>
          </a:p>
        </p:txBody>
      </p:sp>
      <p:sp>
        <p:nvSpPr>
          <p:cNvPr id="23" name="TextBox 22"/>
          <p:cNvSpPr txBox="1"/>
          <p:nvPr/>
        </p:nvSpPr>
        <p:spPr>
          <a:xfrm>
            <a:off x="1225548" y="1242472"/>
            <a:ext cx="2279652" cy="338554"/>
          </a:xfrm>
          <a:prstGeom prst="rect">
            <a:avLst/>
          </a:prstGeom>
          <a:noFill/>
        </p:spPr>
        <p:txBody>
          <a:bodyPr wrap="square" rtlCol="0">
            <a:spAutoFit/>
          </a:bodyPr>
          <a:lstStyle/>
          <a:p>
            <a:pPr algn="ctr"/>
            <a:r>
              <a:rPr lang="en-US" sz="1600" dirty="0" smtClean="0">
                <a:solidFill>
                  <a:srgbClr val="FF0000"/>
                </a:solidFill>
              </a:rPr>
              <a:t>Tail Collimator (1m Steel)</a:t>
            </a:r>
            <a:endParaRPr lang="en-US" sz="1600" dirty="0">
              <a:solidFill>
                <a:srgbClr val="FF0000"/>
              </a:solidFill>
            </a:endParaRPr>
          </a:p>
        </p:txBody>
      </p:sp>
      <p:sp>
        <p:nvSpPr>
          <p:cNvPr id="24" name="TextBox 23"/>
          <p:cNvSpPr txBox="1"/>
          <p:nvPr/>
        </p:nvSpPr>
        <p:spPr>
          <a:xfrm>
            <a:off x="7137400" y="3098800"/>
            <a:ext cx="2006600" cy="1015663"/>
          </a:xfrm>
          <a:prstGeom prst="rect">
            <a:avLst/>
          </a:prstGeom>
          <a:noFill/>
        </p:spPr>
        <p:txBody>
          <a:bodyPr wrap="square" rtlCol="0">
            <a:spAutoFit/>
          </a:bodyPr>
          <a:lstStyle/>
          <a:p>
            <a:r>
              <a:rPr lang="en-US" sz="2000" dirty="0" smtClean="0"/>
              <a:t>Collimator Details: </a:t>
            </a:r>
            <a:br>
              <a:rPr lang="en-US" sz="2000" dirty="0" smtClean="0"/>
            </a:br>
            <a:r>
              <a:rPr lang="en-US" sz="2000" dirty="0" smtClean="0"/>
              <a:t>talk by V. </a:t>
            </a:r>
            <a:r>
              <a:rPr lang="en-US" sz="2000" dirty="0" err="1" smtClean="0"/>
              <a:t>Sidorov</a:t>
            </a:r>
            <a:endParaRPr lang="en-US" sz="2000" dirty="0"/>
          </a:p>
        </p:txBody>
      </p:sp>
    </p:spTree>
    <p:extLst>
      <p:ext uri="{BB962C8B-B14F-4D97-AF65-F5344CB8AC3E}">
        <p14:creationId xmlns:p14="http://schemas.microsoft.com/office/powerpoint/2010/main" val="3030699538"/>
      </p:ext>
    </p:extLst>
  </p:cSld>
  <p:clrMapOvr>
    <a:masterClrMapping/>
  </p:clrMapOvr>
  <p:transition xmlns:p14="http://schemas.microsoft.com/office/powerpoint/2010/mai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Procedure</a:t>
            </a:r>
            <a:endParaRPr lang="en-US" dirty="0"/>
          </a:p>
        </p:txBody>
      </p:sp>
      <p:sp>
        <p:nvSpPr>
          <p:cNvPr id="3" name="Content Placeholder 2"/>
          <p:cNvSpPr>
            <a:spLocks noGrp="1"/>
          </p:cNvSpPr>
          <p:nvPr>
            <p:ph idx="1"/>
          </p:nvPr>
        </p:nvSpPr>
        <p:spPr>
          <a:xfrm>
            <a:off x="228600" y="941447"/>
            <a:ext cx="8672513" cy="4417953"/>
          </a:xfrm>
        </p:spPr>
        <p:txBody>
          <a:bodyPr/>
          <a:lstStyle/>
          <a:p>
            <a:r>
              <a:rPr lang="en-US" sz="2000" dirty="0" smtClean="0"/>
              <a:t>A Python program was used convert the MADX optics file to a g4beamline* script</a:t>
            </a:r>
          </a:p>
          <a:p>
            <a:pPr lvl="1"/>
            <a:r>
              <a:rPr lang="en-US" sz="2000" dirty="0" smtClean="0"/>
              <a:t>g4Beamline is a GEANT4 scripting tool developed by </a:t>
            </a:r>
            <a:r>
              <a:rPr lang="en-US" sz="2000" dirty="0" err="1" smtClean="0"/>
              <a:t>Muons</a:t>
            </a:r>
            <a:r>
              <a:rPr lang="en-US" sz="2000" dirty="0" smtClean="0"/>
              <a:t>, Inc. </a:t>
            </a:r>
          </a:p>
          <a:p>
            <a:pPr lvl="1"/>
            <a:r>
              <a:rPr lang="en-US" sz="2000" dirty="0" smtClean="0"/>
              <a:t>Magnets, collimators, and beam pipes were included.</a:t>
            </a:r>
          </a:p>
          <a:p>
            <a:pPr lvl="1"/>
            <a:r>
              <a:rPr lang="en-US" sz="2000" dirty="0" smtClean="0"/>
              <a:t>The GEANT4 model begins just following the C-magnet at the exit of the Delivery Ring Enclosure.</a:t>
            </a:r>
          </a:p>
          <a:p>
            <a:r>
              <a:rPr lang="en-US" sz="2000" dirty="0" smtClean="0"/>
              <a:t>To save computing power, simulation is done in two parts</a:t>
            </a:r>
          </a:p>
          <a:p>
            <a:pPr lvl="1"/>
            <a:r>
              <a:rPr lang="en-US" sz="2000" dirty="0" smtClean="0"/>
              <a:t>A mathematical model is used for the “core” of the beam (within the 50 </a:t>
            </a:r>
            <a:r>
              <a:rPr lang="en-US" sz="2000" dirty="0" smtClean="0">
                <a:latin typeface="Symbol" charset="2"/>
                <a:cs typeface="Symbol" charset="2"/>
              </a:rPr>
              <a:t>p</a:t>
            </a:r>
            <a:r>
              <a:rPr lang="en-US" sz="2000" dirty="0" smtClean="0"/>
              <a:t>-mm-</a:t>
            </a:r>
            <a:r>
              <a:rPr lang="en-US" sz="2000" dirty="0" err="1" smtClean="0"/>
              <a:t>mrad</a:t>
            </a:r>
            <a:r>
              <a:rPr lang="en-US" sz="2000" dirty="0" smtClean="0"/>
              <a:t> nominal aperture), and this is simulated from just upstream of the AC dipole</a:t>
            </a:r>
          </a:p>
          <a:p>
            <a:pPr lvl="2"/>
            <a:r>
              <a:rPr lang="en-US" sz="1800" dirty="0" smtClean="0"/>
              <a:t>Beam line admittances insure they will make it that far without scattering.</a:t>
            </a:r>
          </a:p>
          <a:p>
            <a:pPr lvl="1"/>
            <a:r>
              <a:rPr lang="en-US" sz="2000" dirty="0" smtClean="0"/>
              <a:t>The entire beam line is simulated for high amplitude beam tails (</a:t>
            </a:r>
            <a:r>
              <a:rPr lang="en-US" sz="2000" dirty="0" smtClean="0">
                <a:latin typeface="Symbol" charset="2"/>
                <a:cs typeface="Symbol" charset="2"/>
              </a:rPr>
              <a:t>e</a:t>
            </a:r>
            <a:r>
              <a:rPr lang="en-US" sz="2000" baseline="-25000" dirty="0" smtClean="0"/>
              <a:t>x</a:t>
            </a:r>
            <a:r>
              <a:rPr lang="en-US" sz="2000" dirty="0" smtClean="0"/>
              <a:t> &gt;30 OR </a:t>
            </a:r>
            <a:r>
              <a:rPr lang="en-US" sz="2000" dirty="0" err="1" smtClean="0">
                <a:latin typeface="Symbol" charset="2"/>
                <a:cs typeface="Symbol" charset="2"/>
              </a:rPr>
              <a:t>e</a:t>
            </a:r>
            <a:r>
              <a:rPr lang="en-US" sz="2000" baseline="-25000" dirty="0" err="1" smtClean="0"/>
              <a:t>y</a:t>
            </a:r>
            <a:r>
              <a:rPr lang="en-US" sz="2000" dirty="0" smtClean="0"/>
              <a:t> &gt;40 </a:t>
            </a:r>
            <a:r>
              <a:rPr lang="en-US" sz="2000" dirty="0" smtClean="0">
                <a:latin typeface="Symbol" charset="2"/>
                <a:cs typeface="Symbol" charset="2"/>
              </a:rPr>
              <a:t>p</a:t>
            </a:r>
            <a:r>
              <a:rPr lang="en-US" sz="2000" dirty="0" smtClean="0"/>
              <a:t>-mm-</a:t>
            </a:r>
            <a:r>
              <a:rPr lang="en-US" sz="2000" dirty="0" err="1" smtClean="0"/>
              <a:t>mrad</a:t>
            </a:r>
            <a:r>
              <a:rPr lang="en-US" sz="2000" dirty="0" smtClean="0"/>
              <a:t>), which are based on extraction simulations (V. </a:t>
            </a:r>
            <a:r>
              <a:rPr lang="en-US" sz="2000" dirty="0" err="1" smtClean="0"/>
              <a:t>Nagaslaev’s</a:t>
            </a:r>
            <a:r>
              <a:rPr lang="en-US" sz="2000" dirty="0" smtClean="0"/>
              <a:t> talk)</a:t>
            </a:r>
            <a:endParaRPr lang="en-US" sz="2000"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dirty="0"/>
          </a:p>
        </p:txBody>
      </p:sp>
      <p:sp>
        <p:nvSpPr>
          <p:cNvPr id="8" name="TextBox 7"/>
          <p:cNvSpPr txBox="1"/>
          <p:nvPr/>
        </p:nvSpPr>
        <p:spPr>
          <a:xfrm>
            <a:off x="3276600" y="5829300"/>
            <a:ext cx="5638800" cy="307777"/>
          </a:xfrm>
          <a:prstGeom prst="rect">
            <a:avLst/>
          </a:prstGeom>
          <a:noFill/>
        </p:spPr>
        <p:txBody>
          <a:bodyPr wrap="square" rtlCol="0">
            <a:spAutoFit/>
          </a:bodyPr>
          <a:lstStyle/>
          <a:p>
            <a:pPr algn="r"/>
            <a:r>
              <a:rPr lang="en-US" sz="1400" dirty="0"/>
              <a:t>*http://</a:t>
            </a:r>
            <a:r>
              <a:rPr lang="en-US" sz="1400" dirty="0" err="1"/>
              <a:t>public.muonsinc.com</a:t>
            </a:r>
            <a:r>
              <a:rPr lang="en-US" sz="1400" dirty="0"/>
              <a:t>/Projects/G4beamline.aspx</a:t>
            </a:r>
          </a:p>
        </p:txBody>
      </p:sp>
    </p:spTree>
    <p:extLst>
      <p:ext uri="{BB962C8B-B14F-4D97-AF65-F5344CB8AC3E}">
        <p14:creationId xmlns:p14="http://schemas.microsoft.com/office/powerpoint/2010/main" val="88942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Procedure (cont’d)</a:t>
            </a:r>
            <a:endParaRPr lang="en-US" dirty="0"/>
          </a:p>
        </p:txBody>
      </p:sp>
      <p:sp>
        <p:nvSpPr>
          <p:cNvPr id="3" name="Content Placeholder 2"/>
          <p:cNvSpPr>
            <a:spLocks noGrp="1"/>
          </p:cNvSpPr>
          <p:nvPr>
            <p:ph idx="1"/>
          </p:nvPr>
        </p:nvSpPr>
        <p:spPr>
          <a:xfrm>
            <a:off x="228600" y="903346"/>
            <a:ext cx="8672513" cy="4987867"/>
          </a:xfrm>
        </p:spPr>
        <p:txBody>
          <a:bodyPr/>
          <a:lstStyle/>
          <a:p>
            <a:r>
              <a:rPr lang="en-US" sz="2000" dirty="0" smtClean="0"/>
              <a:t>Particles are defined to be “transmitted” if they fall within 5 mm of the target (actual radius 3 mm).</a:t>
            </a:r>
          </a:p>
          <a:p>
            <a:pPr lvl="1"/>
            <a:r>
              <a:rPr lang="en-US" sz="2000" dirty="0" smtClean="0"/>
              <a:t>Particles that miss the target do not produce experimental backgrounds, but they could produce false signals in the Extinction Monitor, so that sample is passed to given to that group for evaluation (see P. Kasper’s talk).</a:t>
            </a:r>
          </a:p>
          <a:p>
            <a:r>
              <a:rPr lang="en-US" sz="2000" dirty="0" smtClean="0"/>
              <a:t>Transmission results are tabulated as function of of normalized deflection angle </a:t>
            </a:r>
            <a:r>
              <a:rPr lang="en-US" sz="2000" dirty="0">
                <a:latin typeface="Symbol" charset="2"/>
                <a:cs typeface="Symbol" charset="2"/>
              </a:rPr>
              <a:t/>
            </a:r>
            <a:br>
              <a:rPr lang="en-US" sz="2000" dirty="0">
                <a:latin typeface="Symbol" charset="2"/>
                <a:cs typeface="Symbol" charset="2"/>
              </a:rPr>
            </a:br>
            <a:r>
              <a:rPr lang="en-US" sz="2000" dirty="0" smtClean="0">
                <a:latin typeface="Symbol" charset="2"/>
                <a:cs typeface="Symbol" charset="2"/>
              </a:rPr>
              <a:t/>
            </a:r>
            <a:br>
              <a:rPr lang="en-US" sz="2000" dirty="0" smtClean="0">
                <a:latin typeface="Symbol" charset="2"/>
                <a:cs typeface="Symbol" charset="2"/>
              </a:rPr>
            </a:br>
            <a:r>
              <a:rPr lang="en-US" sz="2000" dirty="0" smtClean="0"/>
              <a:t/>
            </a:r>
            <a:br>
              <a:rPr lang="en-US" sz="2000" dirty="0" smtClean="0"/>
            </a:br>
            <a:r>
              <a:rPr lang="en-US" sz="2000" dirty="0" smtClean="0"/>
              <a:t/>
            </a:r>
            <a:br>
              <a:rPr lang="en-US" sz="2000" dirty="0" smtClean="0"/>
            </a:br>
            <a:r>
              <a:rPr lang="en-US" sz="2000" dirty="0" smtClean="0"/>
              <a:t>in increments of .1, with up to 108 particles per point (106 events on 100 processors)</a:t>
            </a:r>
          </a:p>
          <a:p>
            <a:r>
              <a:rPr lang="en-US" sz="2000" dirty="0" smtClean="0"/>
              <a:t>These tables are combined with the dipole waveform to determine transmission vs. time, which is then convoluted with the simulated bunch shape (S. </a:t>
            </a:r>
            <a:r>
              <a:rPr lang="en-US" sz="2000" dirty="0" err="1" smtClean="0"/>
              <a:t>Werkema’s</a:t>
            </a:r>
            <a:r>
              <a:rPr lang="en-US" sz="2000" dirty="0" smtClean="0"/>
              <a:t> talk) to determine both final in time efficiency and out-of-time transmission.</a:t>
            </a:r>
            <a:endParaRPr lang="en-US" sz="2000" dirty="0"/>
          </a:p>
          <a:p>
            <a:endParaRPr lang="en-US" sz="2000"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843956737"/>
              </p:ext>
            </p:extLst>
          </p:nvPr>
        </p:nvGraphicFramePr>
        <p:xfrm>
          <a:off x="3571875" y="3016249"/>
          <a:ext cx="1330928" cy="895351"/>
        </p:xfrm>
        <a:graphic>
          <a:graphicData uri="http://schemas.openxmlformats.org/presentationml/2006/ole">
            <mc:AlternateContent xmlns:mc="http://schemas.openxmlformats.org/markup-compatibility/2006">
              <mc:Choice xmlns:v="urn:schemas-microsoft-com:vml" Requires="v">
                <p:oleObj spid="_x0000_s1060" name="Equation" r:id="rId3" imgW="698500" imgH="469900" progId="Equation.DSMT4">
                  <p:embed/>
                </p:oleObj>
              </mc:Choice>
              <mc:Fallback>
                <p:oleObj name="Equation" r:id="rId3" imgW="698500" imgH="469900" progId="Equation.DSMT4">
                  <p:embed/>
                  <p:pic>
                    <p:nvPicPr>
                      <p:cNvPr id="0" name=""/>
                      <p:cNvPicPr/>
                      <p:nvPr/>
                    </p:nvPicPr>
                    <p:blipFill>
                      <a:blip r:embed="rId4"/>
                      <a:stretch>
                        <a:fillRect/>
                      </a:stretch>
                    </p:blipFill>
                    <p:spPr>
                      <a:xfrm>
                        <a:off x="3571875" y="3016249"/>
                        <a:ext cx="1330928" cy="895351"/>
                      </a:xfrm>
                      <a:prstGeom prst="rect">
                        <a:avLst/>
                      </a:prstGeom>
                    </p:spPr>
                  </p:pic>
                </p:oleObj>
              </mc:Fallback>
            </mc:AlternateContent>
          </a:graphicData>
        </a:graphic>
      </p:graphicFrame>
    </p:spTree>
    <p:extLst>
      <p:ext uri="{BB962C8B-B14F-4D97-AF65-F5344CB8AC3E}">
        <p14:creationId xmlns:p14="http://schemas.microsoft.com/office/powerpoint/2010/main" val="70924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G4BL Model</a:t>
            </a:r>
            <a:endParaRPr lang="en-US" dirty="0"/>
          </a:p>
        </p:txBody>
      </p:sp>
      <p:sp>
        <p:nvSpPr>
          <p:cNvPr id="4" name="Date Placeholder 3"/>
          <p:cNvSpPr>
            <a:spLocks noGrp="1"/>
          </p:cNvSpPr>
          <p:nvPr>
            <p:ph type="dt" sz="half" idx="10"/>
          </p:nvPr>
        </p:nvSpPr>
        <p:spPr/>
        <p:txBody>
          <a:bodyPr/>
          <a:lstStyle/>
          <a:p>
            <a:pPr>
              <a:defRPr/>
            </a:pPr>
            <a:r>
              <a:rPr lang="en-US" smtClean="0"/>
              <a:t>11/2/2015</a:t>
            </a:r>
            <a:endParaRPr lang="en-US" dirty="0"/>
          </a:p>
        </p:txBody>
      </p:sp>
      <p:sp>
        <p:nvSpPr>
          <p:cNvPr id="5" name="Footer Placeholder 4"/>
          <p:cNvSpPr>
            <a:spLocks noGrp="1"/>
          </p:cNvSpPr>
          <p:nvPr>
            <p:ph type="ftr" sz="quarter" idx="11"/>
          </p:nvPr>
        </p:nvSpPr>
        <p:spPr/>
        <p:txBody>
          <a:bodyPr/>
          <a:lstStyle/>
          <a:p>
            <a:pPr>
              <a:defRPr/>
            </a:pPr>
            <a:r>
              <a:rPr lang="fr-FR" smtClean="0"/>
              <a:t>E. Prebys | Performance Simulation</a:t>
            </a:r>
            <a:endParaRPr lang="en-US">
              <a:latin typeface="+mn-lt"/>
            </a:endParaRPr>
          </a:p>
        </p:txBody>
      </p:sp>
      <p:sp>
        <p:nvSpPr>
          <p:cNvPr id="6" name="Slide Number Placeholder 5"/>
          <p:cNvSpPr>
            <a:spLocks noGrp="1"/>
          </p:cNvSpPr>
          <p:nvPr>
            <p:ph type="sldNum" sz="quarter" idx="12"/>
          </p:nvPr>
        </p:nvSpPr>
        <p:spPr/>
        <p:txBody>
          <a:bodyPr/>
          <a:lstStyle/>
          <a:p>
            <a:pPr>
              <a:defRPr/>
            </a:pPr>
            <a:fld id="{BCA26155-0DCC-45D2-90B6-32F65F3F6C0F}" type="slidenum">
              <a:rPr lang="en-US" smtClean="0"/>
              <a:pPr>
                <a:defRPr/>
              </a:pPr>
              <a:t>6</a:t>
            </a:fld>
            <a:endParaRPr lang="en-US"/>
          </a:p>
        </p:txBody>
      </p:sp>
      <p:pic>
        <p:nvPicPr>
          <p:cNvPr id="7" name="Picture 6" descr="beamline.pdf"/>
          <p:cNvPicPr>
            <a:picLocks noChangeAspect="1"/>
          </p:cNvPicPr>
          <p:nvPr/>
        </p:nvPicPr>
        <p:blipFill rotWithShape="1">
          <a:blip r:embed="rId2" cstate="print">
            <a:extLst>
              <a:ext uri="{28A0092B-C50C-407E-A947-70E740481C1C}">
                <a14:useLocalDpi xmlns:a14="http://schemas.microsoft.com/office/drawing/2010/main"/>
              </a:ext>
            </a:extLst>
          </a:blip>
          <a:srcRect l="2212" t="2338" r="6055" b="4803"/>
          <a:stretch/>
        </p:blipFill>
        <p:spPr>
          <a:xfrm>
            <a:off x="954493" y="1057221"/>
            <a:ext cx="7000429" cy="5085748"/>
          </a:xfrm>
          <a:prstGeom prst="rect">
            <a:avLst/>
          </a:prstGeom>
        </p:spPr>
      </p:pic>
      <p:sp>
        <p:nvSpPr>
          <p:cNvPr id="8" name="TextBox 7"/>
          <p:cNvSpPr txBox="1"/>
          <p:nvPr/>
        </p:nvSpPr>
        <p:spPr>
          <a:xfrm>
            <a:off x="4284102" y="2672595"/>
            <a:ext cx="1279544" cy="369332"/>
          </a:xfrm>
          <a:prstGeom prst="rect">
            <a:avLst/>
          </a:prstGeom>
          <a:noFill/>
        </p:spPr>
        <p:txBody>
          <a:bodyPr wrap="square" rtlCol="0">
            <a:spAutoFit/>
          </a:bodyPr>
          <a:lstStyle/>
          <a:p>
            <a:r>
              <a:rPr lang="en-US" sz="1800" dirty="0" smtClean="0">
                <a:solidFill>
                  <a:srgbClr val="C00000"/>
                </a:solidFill>
                <a:latin typeface="+mn-lt"/>
              </a:rPr>
              <a:t>AC Dipole</a:t>
            </a:r>
          </a:p>
        </p:txBody>
      </p:sp>
      <p:cxnSp>
        <p:nvCxnSpPr>
          <p:cNvPr id="10" name="Straight Arrow Connector 9"/>
          <p:cNvCxnSpPr/>
          <p:nvPr/>
        </p:nvCxnSpPr>
        <p:spPr>
          <a:xfrm flipH="1">
            <a:off x="4104019" y="3070640"/>
            <a:ext cx="350689" cy="663410"/>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388953" y="3600095"/>
            <a:ext cx="1279544" cy="369332"/>
          </a:xfrm>
          <a:prstGeom prst="rect">
            <a:avLst/>
          </a:prstGeom>
          <a:noFill/>
        </p:spPr>
        <p:txBody>
          <a:bodyPr wrap="square" rtlCol="0">
            <a:spAutoFit/>
          </a:bodyPr>
          <a:lstStyle/>
          <a:p>
            <a:r>
              <a:rPr lang="en-US" sz="1800" dirty="0" smtClean="0">
                <a:solidFill>
                  <a:srgbClr val="C00000"/>
                </a:solidFill>
                <a:latin typeface="+mn-lt"/>
              </a:rPr>
              <a:t>Collimator</a:t>
            </a:r>
          </a:p>
        </p:txBody>
      </p:sp>
      <p:cxnSp>
        <p:nvCxnSpPr>
          <p:cNvPr id="12" name="Straight Arrow Connector 11"/>
          <p:cNvCxnSpPr/>
          <p:nvPr/>
        </p:nvCxnSpPr>
        <p:spPr>
          <a:xfrm flipH="1">
            <a:off x="5087481" y="3912855"/>
            <a:ext cx="393783" cy="291107"/>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583243"/>
      </p:ext>
    </p:extLst>
  </p:cSld>
  <p:clrMapOvr>
    <a:masterClrMapping/>
  </p:clrMapOvr>
  <p:transition xmlns:p14="http://schemas.microsoft.com/office/powerpoint/2010/mai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27" y="258094"/>
            <a:ext cx="8490857" cy="463731"/>
          </a:xfrm>
        </p:spPr>
        <p:txBody>
          <a:bodyPr/>
          <a:lstStyle/>
          <a:p>
            <a:r>
              <a:rPr lang="en-US" dirty="0" smtClean="0"/>
              <a:t>Collimator Jaw Settings</a:t>
            </a:r>
            <a:endParaRPr lang="en-US" dirty="0"/>
          </a:p>
        </p:txBody>
      </p:sp>
      <p:sp>
        <p:nvSpPr>
          <p:cNvPr id="3" name="Date Placeholder 2"/>
          <p:cNvSpPr>
            <a:spLocks noGrp="1"/>
          </p:cNvSpPr>
          <p:nvPr>
            <p:ph type="dt" sz="half" idx="10"/>
          </p:nvPr>
        </p:nvSpPr>
        <p:spPr/>
        <p:txBody>
          <a:bodyPr/>
          <a:lstStyle/>
          <a:p>
            <a:pPr>
              <a:defRPr/>
            </a:pPr>
            <a:r>
              <a:rPr lang="en-US" smtClean="0"/>
              <a:t>11/2/2015</a:t>
            </a:r>
            <a:endParaRPr lang="en-US" dirty="0"/>
          </a:p>
        </p:txBody>
      </p:sp>
      <p:sp>
        <p:nvSpPr>
          <p:cNvPr id="4" name="Footer Placeholder 3"/>
          <p:cNvSpPr>
            <a:spLocks noGrp="1"/>
          </p:cNvSpPr>
          <p:nvPr>
            <p:ph type="ftr" sz="quarter" idx="11"/>
          </p:nvPr>
        </p:nvSpPr>
        <p:spPr/>
        <p:txBody>
          <a:bodyPr/>
          <a:lstStyle/>
          <a:p>
            <a:pPr>
              <a:defRPr/>
            </a:pPr>
            <a:r>
              <a:rPr lang="fr-FR" smtClean="0"/>
              <a:t>E. Prebys | Performance Simulation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33075558"/>
              </p:ext>
            </p:extLst>
          </p:nvPr>
        </p:nvGraphicFramePr>
        <p:xfrm>
          <a:off x="228600" y="1823720"/>
          <a:ext cx="8783320" cy="2023110"/>
        </p:xfrm>
        <a:graphic>
          <a:graphicData uri="http://schemas.openxmlformats.org/drawingml/2006/table">
            <a:tbl>
              <a:tblPr firstRow="1" bandRow="1">
                <a:tableStyleId>{2D5ABB26-0587-4C30-8999-92F81FD0307C}</a:tableStyleId>
              </a:tblPr>
              <a:tblGrid>
                <a:gridCol w="1407160"/>
                <a:gridCol w="1696720"/>
                <a:gridCol w="1036320"/>
                <a:gridCol w="1737360"/>
                <a:gridCol w="2905760"/>
              </a:tblGrid>
              <a:tr h="481330">
                <a:tc>
                  <a:txBody>
                    <a:bodyPr/>
                    <a:lstStyle/>
                    <a:p>
                      <a:pPr algn="ctr"/>
                      <a:r>
                        <a:rPr lang="en-US" sz="1600" b="1" dirty="0" smtClean="0"/>
                        <a:t>Collimator</a:t>
                      </a:r>
                      <a:endParaRPr lang="en-US" sz="1600" b="1" dirty="0"/>
                    </a:p>
                  </a:txBody>
                  <a:tcP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t>Distance from </a:t>
                      </a:r>
                      <a:br>
                        <a:rPr lang="en-US" sz="1600" b="1" dirty="0" smtClean="0"/>
                      </a:br>
                      <a:r>
                        <a:rPr lang="en-US" sz="1600" b="1" dirty="0" smtClean="0"/>
                        <a:t>C-magnet [m</a:t>
                      </a:r>
                      <a:r>
                        <a:rPr lang="en-US" sz="1600" b="1" baseline="0" dirty="0" smtClean="0"/>
                        <a:t>]</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err="1" smtClean="0">
                          <a:latin typeface="Symbol" charset="2"/>
                          <a:cs typeface="Symbol" charset="2"/>
                        </a:rPr>
                        <a:t>b</a:t>
                      </a:r>
                      <a:r>
                        <a:rPr lang="en-US" sz="1600" b="1" baseline="-25000" dirty="0" err="1" smtClean="0"/>
                        <a:t>x</a:t>
                      </a:r>
                      <a:r>
                        <a:rPr lang="en-US" sz="1600" b="1" dirty="0" smtClean="0"/>
                        <a:t> [m]</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t>Half gap [mm]</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t>Comment</a:t>
                      </a:r>
                      <a:endParaRPr lang="en-US" sz="1600" b="1" dirty="0"/>
                    </a:p>
                  </a:txBody>
                  <a:tcP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1330">
                <a:tc>
                  <a:txBody>
                    <a:bodyPr/>
                    <a:lstStyle/>
                    <a:p>
                      <a:r>
                        <a:rPr lang="en-US" sz="1600" dirty="0" smtClean="0"/>
                        <a:t>Tail</a:t>
                      </a:r>
                      <a:endParaRPr lang="en-US" sz="1600" dirty="0"/>
                    </a:p>
                  </a:txBody>
                  <a:tcP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33</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38</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4.0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Observed</a:t>
                      </a:r>
                      <a:r>
                        <a:rPr lang="en-US" sz="1600" baseline="0" dirty="0" smtClean="0"/>
                        <a:t> edge of distribution.</a:t>
                      </a:r>
                      <a:endParaRPr lang="en-US" sz="1600" dirty="0"/>
                    </a:p>
                  </a:txBody>
                  <a:tcP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1330">
                <a:tc>
                  <a:txBody>
                    <a:bodyPr/>
                    <a:lstStyle/>
                    <a:p>
                      <a:r>
                        <a:rPr lang="en-US" sz="1600" dirty="0" smtClean="0"/>
                        <a:t>Halo</a:t>
                      </a:r>
                      <a:endParaRPr lang="en-US" sz="1600" dirty="0"/>
                    </a:p>
                  </a:txBody>
                  <a:tcP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106</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4.29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4.75</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dirty="0" smtClean="0"/>
                        <a:t>A=50 </a:t>
                      </a:r>
                      <a:r>
                        <a:rPr lang="en-US" sz="1600" dirty="0" smtClean="0">
                          <a:latin typeface="Symbol" charset="2"/>
                          <a:cs typeface="Symbol" charset="2"/>
                        </a:rPr>
                        <a:t>p</a:t>
                      </a:r>
                      <a:r>
                        <a:rPr lang="en-US" sz="1600" dirty="0" smtClean="0"/>
                        <a:t>-mm-</a:t>
                      </a:r>
                      <a:r>
                        <a:rPr lang="en-US" sz="1600" dirty="0" err="1" smtClean="0"/>
                        <a:t>mrad</a:t>
                      </a:r>
                      <a:endParaRPr lang="en-US" sz="1600" dirty="0"/>
                    </a:p>
                  </a:txBody>
                  <a:tcP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1330">
                <a:tc>
                  <a:txBody>
                    <a:bodyPr/>
                    <a:lstStyle/>
                    <a:p>
                      <a:r>
                        <a:rPr lang="en-US" sz="1600" dirty="0" smtClean="0"/>
                        <a:t>Extinction</a:t>
                      </a:r>
                      <a:endParaRPr lang="en-US" sz="1600" dirty="0"/>
                    </a:p>
                  </a:txBody>
                  <a:tcPr>
                    <a:lnL w="381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sz="1600" dirty="0" smtClean="0"/>
                        <a:t>160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sz="1600" dirty="0" smtClean="0"/>
                        <a:t>3.0</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sz="1600" dirty="0" smtClean="0"/>
                        <a:t>3.98</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r>
                        <a:rPr lang="en-US" sz="1600" dirty="0" smtClean="0"/>
                        <a:t>A=50 </a:t>
                      </a:r>
                      <a:r>
                        <a:rPr lang="en-US" sz="1600" dirty="0" smtClean="0">
                          <a:latin typeface="Symbol" charset="2"/>
                          <a:cs typeface="Symbol" charset="2"/>
                        </a:rPr>
                        <a:t>p</a:t>
                      </a:r>
                      <a:r>
                        <a:rPr lang="en-US" sz="1600" dirty="0" smtClean="0"/>
                        <a:t>-mm-</a:t>
                      </a:r>
                      <a:r>
                        <a:rPr lang="en-US" sz="1600" dirty="0" err="1" smtClean="0"/>
                        <a:t>mrad</a:t>
                      </a:r>
                      <a:endParaRPr lang="en-US" sz="1600" dirty="0"/>
                    </a:p>
                  </a:txBody>
                  <a:tcPr>
                    <a:lnL w="127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7017840"/>
      </p:ext>
    </p:extLst>
  </p:cSld>
  <p:clrMapOvr>
    <a:masterClrMapping/>
  </p:clrMapOvr>
  <p:transition xmlns:p14="http://schemas.microsoft.com/office/powerpoint/2010/mai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Important Changes In Design Development</a:t>
            </a:r>
            <a:endParaRPr lang="en-US" dirty="0"/>
          </a:p>
        </p:txBody>
      </p:sp>
      <p:sp>
        <p:nvSpPr>
          <p:cNvPr id="7" name="Content Placeholder 6"/>
          <p:cNvSpPr>
            <a:spLocks noGrp="1"/>
          </p:cNvSpPr>
          <p:nvPr>
            <p:ph idx="1"/>
          </p:nvPr>
        </p:nvSpPr>
        <p:spPr/>
        <p:txBody>
          <a:bodyPr/>
          <a:lstStyle/>
          <a:p>
            <a:r>
              <a:rPr lang="en-US" dirty="0" smtClean="0"/>
              <a:t>Original collimation scheme was based on traditional halo collimation, and included space for multiple (5 total) collimators after the AC dipole, but </a:t>
            </a:r>
            <a:r>
              <a:rPr lang="en-US" i="1" dirty="0" smtClean="0"/>
              <a:t>none</a:t>
            </a:r>
            <a:r>
              <a:rPr lang="en-US" dirty="0" smtClean="0"/>
              <a:t> before</a:t>
            </a:r>
          </a:p>
          <a:p>
            <a:r>
              <a:rPr lang="en-US" dirty="0" smtClean="0"/>
              <a:t>Unlike beam halo, the out-of-time beam strikes the downstream collimator solidly, so multiple collimators are not necessary.</a:t>
            </a:r>
          </a:p>
          <a:p>
            <a:r>
              <a:rPr lang="en-US" dirty="0" smtClean="0"/>
              <a:t>After CD1, the AC dipole was moved downstream to allow space for upstream collimation.</a:t>
            </a:r>
          </a:p>
          <a:p>
            <a:r>
              <a:rPr lang="en-US" dirty="0" smtClean="0"/>
              <a:t>The reduced phase advance caused an increased transmission of punch-through beam, which was resolved by changing the downstream collimator from steel to Tungsten.</a:t>
            </a:r>
            <a:endParaRPr lang="en-US" dirty="0"/>
          </a:p>
        </p:txBody>
      </p:sp>
      <p:sp>
        <p:nvSpPr>
          <p:cNvPr id="3" name="Date Placeholder 2"/>
          <p:cNvSpPr>
            <a:spLocks noGrp="1"/>
          </p:cNvSpPr>
          <p:nvPr>
            <p:ph type="dt" sz="half" idx="10"/>
          </p:nvPr>
        </p:nvSpPr>
        <p:spPr/>
        <p:txBody>
          <a:bodyPr/>
          <a:lstStyle/>
          <a:p>
            <a:pPr>
              <a:defRPr/>
            </a:pPr>
            <a:r>
              <a:rPr lang="en-US" smtClean="0"/>
              <a:t>11/2/2015</a:t>
            </a:r>
            <a:endParaRPr lang="en-US" dirty="0"/>
          </a:p>
        </p:txBody>
      </p:sp>
      <p:sp>
        <p:nvSpPr>
          <p:cNvPr id="4" name="Footer Placeholder 3"/>
          <p:cNvSpPr>
            <a:spLocks noGrp="1"/>
          </p:cNvSpPr>
          <p:nvPr>
            <p:ph type="ftr" sz="quarter" idx="11"/>
          </p:nvPr>
        </p:nvSpPr>
        <p:spPr/>
        <p:txBody>
          <a:bodyPr/>
          <a:lstStyle/>
          <a:p>
            <a:pPr>
              <a:defRPr/>
            </a:pPr>
            <a:r>
              <a:rPr lang="fr-FR" smtClean="0"/>
              <a:t>E. Prebys | Performance Simulation</a:t>
            </a:r>
            <a:endParaRPr lang="en-US">
              <a:latin typeface="+mn-lt"/>
            </a:endParaRPr>
          </a:p>
        </p:txBody>
      </p:sp>
      <p:sp>
        <p:nvSpPr>
          <p:cNvPr id="5" name="Slide Number Placeholder 4"/>
          <p:cNvSpPr>
            <a:spLocks noGrp="1"/>
          </p:cNvSpPr>
          <p:nvPr>
            <p:ph type="sldNum" sz="quarter" idx="12"/>
          </p:nvPr>
        </p:nvSpPr>
        <p:spPr/>
        <p:txBody>
          <a:bodyPr/>
          <a:lstStyle/>
          <a:p>
            <a:pPr>
              <a:defRPr/>
            </a:pPr>
            <a:fld id="{BAB536C3-BB10-4165-8E74-99838CB51702}" type="slidenum">
              <a:rPr lang="en-US" smtClean="0"/>
              <a:pPr>
                <a:defRPr/>
              </a:pPr>
              <a:t>8</a:t>
            </a:fld>
            <a:endParaRPr lang="en-US"/>
          </a:p>
        </p:txBody>
      </p:sp>
    </p:spTree>
    <p:extLst>
      <p:ext uri="{BB962C8B-B14F-4D97-AF65-F5344CB8AC3E}">
        <p14:creationId xmlns:p14="http://schemas.microsoft.com/office/powerpoint/2010/main" val="23409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Changes (cont’d)</a:t>
            </a:r>
            <a:endParaRPr lang="en-US" dirty="0"/>
          </a:p>
        </p:txBody>
      </p:sp>
      <p:sp>
        <p:nvSpPr>
          <p:cNvPr id="3" name="Content Placeholder 2"/>
          <p:cNvSpPr>
            <a:spLocks noGrp="1"/>
          </p:cNvSpPr>
          <p:nvPr>
            <p:ph idx="1"/>
          </p:nvPr>
        </p:nvSpPr>
        <p:spPr/>
        <p:txBody>
          <a:bodyPr/>
          <a:lstStyle/>
          <a:p>
            <a:r>
              <a:rPr lang="en-US" dirty="0" smtClean="0"/>
              <a:t>In the original optics, the phase advance between the AC dipole and the extinction collimator resulted in an amplitude maximum between the two, causing out of time beam to strike quadrupoles in between the two and scatter back into the transmission channel.</a:t>
            </a:r>
          </a:p>
          <a:p>
            <a:r>
              <a:rPr lang="en-US" dirty="0" smtClean="0"/>
              <a:t>The solution at CD2 (</a:t>
            </a:r>
            <a:r>
              <a:rPr lang="en-US" dirty="0" err="1" smtClean="0"/>
              <a:t>ie</a:t>
            </a:r>
            <a:r>
              <a:rPr lang="en-US" dirty="0" smtClean="0"/>
              <a:t>, the TDR!) was to add a </a:t>
            </a:r>
            <a:r>
              <a:rPr lang="en-US" i="1" dirty="0" smtClean="0"/>
              <a:t>third</a:t>
            </a:r>
            <a:r>
              <a:rPr lang="en-US" dirty="0" smtClean="0"/>
              <a:t> harmonic to the waveform to limit the maximum amplitude.</a:t>
            </a:r>
          </a:p>
          <a:p>
            <a:r>
              <a:rPr lang="en-US" dirty="0" smtClean="0"/>
              <a:t>After CD2, the optics were modified to eliminate the problem, allowing us to go back to the two-harmonic solution.</a:t>
            </a:r>
          </a:p>
          <a:p>
            <a:pPr lvl="1"/>
            <a:r>
              <a:rPr lang="en-US" dirty="0" smtClean="0"/>
              <a:t>Because the two solutions look the same near the transmission window, this does not change the results in CD2 in any significant way.</a:t>
            </a:r>
            <a:endParaRPr lang="en-US" dirty="0"/>
          </a:p>
        </p:txBody>
      </p:sp>
      <p:sp>
        <p:nvSpPr>
          <p:cNvPr id="4" name="Date Placeholder 3"/>
          <p:cNvSpPr>
            <a:spLocks noGrp="1"/>
          </p:cNvSpPr>
          <p:nvPr>
            <p:ph type="dt" sz="half" idx="10"/>
          </p:nvPr>
        </p:nvSpPr>
        <p:spPr/>
        <p:txBody>
          <a:bodyPr/>
          <a:lstStyle/>
          <a:p>
            <a:r>
              <a:rPr lang="en-US" altLang="en-US" smtClean="0"/>
              <a:t>11/2/2015</a:t>
            </a:r>
            <a:endParaRPr lang="en-US" altLang="en-US" dirty="0"/>
          </a:p>
        </p:txBody>
      </p:sp>
      <p:sp>
        <p:nvSpPr>
          <p:cNvPr id="5" name="Footer Placeholder 4"/>
          <p:cNvSpPr>
            <a:spLocks noGrp="1"/>
          </p:cNvSpPr>
          <p:nvPr>
            <p:ph type="ftr" sz="quarter" idx="11"/>
          </p:nvPr>
        </p:nvSpPr>
        <p:spPr/>
        <p:txBody>
          <a:bodyPr/>
          <a:lstStyle/>
          <a:p>
            <a:pPr>
              <a:defRPr/>
            </a:pPr>
            <a:r>
              <a:rPr lang="en-US" smtClean="0"/>
              <a:t>E. Prebys | Performance Simulation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9</a:t>
            </a:fld>
            <a:endParaRPr lang="en-US" altLang="en-US" dirty="0"/>
          </a:p>
        </p:txBody>
      </p:sp>
    </p:spTree>
    <p:extLst>
      <p:ext uri="{BB962C8B-B14F-4D97-AF65-F5344CB8AC3E}">
        <p14:creationId xmlns:p14="http://schemas.microsoft.com/office/powerpoint/2010/main" val="1294232317"/>
      </p:ext>
    </p:extLst>
  </p:cSld>
  <p:clrMapOvr>
    <a:masterClrMapping/>
  </p:clrMapOvr>
</p:sld>
</file>

<file path=ppt/theme/theme1.xml><?xml version="1.0" encoding="utf-8"?>
<a:theme xmlns:a="http://schemas.openxmlformats.org/drawingml/2006/main" name="Blank">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FF0000"/>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18471</TotalTime>
  <Words>1582</Words>
  <Application>Microsoft Macintosh PowerPoint</Application>
  <PresentationFormat>On-screen Show (4:3)</PresentationFormat>
  <Paragraphs>204</Paragraphs>
  <Slides>22</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Blank</vt:lpstr>
      <vt:lpstr>Fermilab: Footer Only</vt:lpstr>
      <vt:lpstr>Equation</vt:lpstr>
      <vt:lpstr>Simulation of Extinction Channel</vt:lpstr>
      <vt:lpstr>Reminder: Two Separate Collimation Issues</vt:lpstr>
      <vt:lpstr>Summary: Collimator Needs and Locations</vt:lpstr>
      <vt:lpstr>Simulation Procedure</vt:lpstr>
      <vt:lpstr>Simulation Procedure (cont’d)</vt:lpstr>
      <vt:lpstr>G4BL Model</vt:lpstr>
      <vt:lpstr>Collimator Jaw Settings</vt:lpstr>
      <vt:lpstr>Important Changes In Design Development</vt:lpstr>
      <vt:lpstr>Important Changes (cont’d)</vt:lpstr>
      <vt:lpstr>Original Optics</vt:lpstr>
      <vt:lpstr>High Amplitude with New Optics</vt:lpstr>
      <vt:lpstr>Simulated Distributions for Downstream Modeling</vt:lpstr>
      <vt:lpstr>Results for Core Transmission</vt:lpstr>
      <vt:lpstr>Model vs. Extraction Simulation: Significance of Tails</vt:lpstr>
      <vt:lpstr>Need For Upstream Collimation</vt:lpstr>
      <vt:lpstr>Simulation of Tails</vt:lpstr>
      <vt:lpstr>Results of Tail Simulations</vt:lpstr>
      <vt:lpstr>Final Steps and Evaluation</vt:lpstr>
      <vt:lpstr>Harmonic Optimization (as shown in introduction)</vt:lpstr>
      <vt:lpstr>Final Wave Form</vt:lpstr>
      <vt:lpstr>Extinction Performance</vt:lpstr>
      <vt:lpstr>Summary</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Ring Extraction for Mu2e</dc:title>
  <dc:creator>Steve Werkema</dc:creator>
  <cp:lastModifiedBy>Eric Prebys</cp:lastModifiedBy>
  <cp:revision>214</cp:revision>
  <cp:lastPrinted>2015-09-28T22:49:57Z</cp:lastPrinted>
  <dcterms:created xsi:type="dcterms:W3CDTF">2015-09-23T15:03:16Z</dcterms:created>
  <dcterms:modified xsi:type="dcterms:W3CDTF">2015-11-01T13:03:08Z</dcterms:modified>
</cp:coreProperties>
</file>