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1"/>
    <p:sldMasterId id="2147483682" r:id="rId2"/>
  </p:sldMasterIdLst>
  <p:notesMasterIdLst>
    <p:notesMasterId r:id="rId38"/>
  </p:notesMasterIdLst>
  <p:handoutMasterIdLst>
    <p:handoutMasterId r:id="rId39"/>
  </p:handoutMasterIdLst>
  <p:sldIdLst>
    <p:sldId id="265" r:id="rId3"/>
    <p:sldId id="268" r:id="rId4"/>
    <p:sldId id="269" r:id="rId5"/>
    <p:sldId id="270" r:id="rId6"/>
    <p:sldId id="272" r:id="rId7"/>
    <p:sldId id="284" r:id="rId8"/>
    <p:sldId id="285" r:id="rId9"/>
    <p:sldId id="286" r:id="rId10"/>
    <p:sldId id="287" r:id="rId11"/>
    <p:sldId id="273" r:id="rId12"/>
    <p:sldId id="303" r:id="rId13"/>
    <p:sldId id="288" r:id="rId14"/>
    <p:sldId id="289" r:id="rId15"/>
    <p:sldId id="275" r:id="rId16"/>
    <p:sldId id="290" r:id="rId17"/>
    <p:sldId id="276" r:id="rId18"/>
    <p:sldId id="299" r:id="rId19"/>
    <p:sldId id="300" r:id="rId20"/>
    <p:sldId id="291" r:id="rId21"/>
    <p:sldId id="294" r:id="rId22"/>
    <p:sldId id="295" r:id="rId23"/>
    <p:sldId id="292" r:id="rId24"/>
    <p:sldId id="293" r:id="rId25"/>
    <p:sldId id="277" r:id="rId26"/>
    <p:sldId id="296" r:id="rId27"/>
    <p:sldId id="297" r:id="rId28"/>
    <p:sldId id="301" r:id="rId29"/>
    <p:sldId id="278" r:id="rId30"/>
    <p:sldId id="279" r:id="rId31"/>
    <p:sldId id="298" r:id="rId32"/>
    <p:sldId id="280" r:id="rId33"/>
    <p:sldId id="281" r:id="rId34"/>
    <p:sldId id="282" r:id="rId35"/>
    <p:sldId id="283" r:id="rId36"/>
    <p:sldId id="302" r:id="rId37"/>
  </p:sldIdLst>
  <p:sldSz cx="9144000" cy="6858000" type="screen4x3"/>
  <p:notesSz cx="7010400" cy="9296400"/>
  <p:embeddedFontLst>
    <p:embeddedFont>
      <p:font typeface="Calibri" panose="020F0502020204030204" pitchFamily="34" charset="0"/>
      <p:regular r:id="rId40"/>
      <p:bold r:id="rId41"/>
      <p:italic r:id="rId42"/>
      <p:boldItalic r:id="rId43"/>
    </p:embeddedFont>
    <p:embeddedFont>
      <p:font typeface="ＭＳ Ｐゴシック" panose="020B0600070205080204" pitchFamily="34" charset="-128"/>
      <p:regular r:id="rId44"/>
    </p:embeddedFont>
    <p:embeddedFont>
      <p:font typeface="Helvetica" panose="020B0604020202020204" pitchFamily="34" charset="0"/>
      <p:regular r:id="rId45"/>
      <p:bold r:id="rId46"/>
      <p:italic r:id="rId47"/>
      <p:boldItalic r:id="rId48"/>
    </p:embeddedFont>
    <p:embeddedFont>
      <p:font typeface="Eurostile" panose="020B0504020202050204" pitchFamily="34" charset="0"/>
      <p:regular r:id="rId49"/>
      <p:bold r:id="rId50"/>
    </p:embeddedFont>
    <p:embeddedFont>
      <p:font typeface="ＭＳ Ｐゴシック" panose="020B0600070205080204" pitchFamily="34" charset="-128"/>
      <p:regular r:id="rId44"/>
    </p:embeddedFont>
  </p:embeddedFontLst>
  <p:defaultTextStyle>
    <a:defPPr>
      <a:defRPr lang="en-US"/>
    </a:defPPr>
    <a:lvl1pPr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1pPr>
    <a:lvl2pPr marL="4572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2pPr>
    <a:lvl3pPr marL="9144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3pPr>
    <a:lvl4pPr marL="13716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4pPr>
    <a:lvl5pPr marL="1828800" algn="l" defTabSz="457200" rtl="0" fontAlgn="base">
      <a:spcBef>
        <a:spcPct val="0"/>
      </a:spcBef>
      <a:spcAft>
        <a:spcPct val="0"/>
      </a:spcAft>
      <a:defRPr sz="2400" kern="1200">
        <a:solidFill>
          <a:schemeClr val="tx1"/>
        </a:solidFill>
        <a:latin typeface="Calibri" panose="020F0502020204030204" pitchFamily="34" charset="0"/>
        <a:ea typeface="Geneva" pitchFamily="121" charset="-128"/>
        <a:cs typeface="+mn-cs"/>
      </a:defRPr>
    </a:lvl5pPr>
    <a:lvl6pPr marL="2286000" algn="l" defTabSz="914400" rtl="0" eaLnBrk="1" latinLnBrk="0" hangingPunct="1">
      <a:defRPr sz="2400" kern="1200">
        <a:solidFill>
          <a:schemeClr val="tx1"/>
        </a:solidFill>
        <a:latin typeface="Calibri" panose="020F0502020204030204" pitchFamily="34" charset="0"/>
        <a:ea typeface="Geneva" pitchFamily="121" charset="-128"/>
        <a:cs typeface="+mn-cs"/>
      </a:defRPr>
    </a:lvl6pPr>
    <a:lvl7pPr marL="2743200" algn="l" defTabSz="914400" rtl="0" eaLnBrk="1" latinLnBrk="0" hangingPunct="1">
      <a:defRPr sz="2400" kern="1200">
        <a:solidFill>
          <a:schemeClr val="tx1"/>
        </a:solidFill>
        <a:latin typeface="Calibri" panose="020F0502020204030204" pitchFamily="34" charset="0"/>
        <a:ea typeface="Geneva" pitchFamily="121" charset="-128"/>
        <a:cs typeface="+mn-cs"/>
      </a:defRPr>
    </a:lvl7pPr>
    <a:lvl8pPr marL="3200400" algn="l" defTabSz="914400" rtl="0" eaLnBrk="1" latinLnBrk="0" hangingPunct="1">
      <a:defRPr sz="2400" kern="1200">
        <a:solidFill>
          <a:schemeClr val="tx1"/>
        </a:solidFill>
        <a:latin typeface="Calibri" panose="020F0502020204030204" pitchFamily="34" charset="0"/>
        <a:ea typeface="Geneva" pitchFamily="121" charset="-128"/>
        <a:cs typeface="+mn-cs"/>
      </a:defRPr>
    </a:lvl8pPr>
    <a:lvl9pPr marL="3657600" algn="l" defTabSz="914400" rtl="0" eaLnBrk="1" latinLnBrk="0" hangingPunct="1">
      <a:defRPr sz="2400" kern="1200">
        <a:solidFill>
          <a:schemeClr val="tx1"/>
        </a:solidFill>
        <a:latin typeface="Calibri" panose="020F0502020204030204" pitchFamily="34" charset="0"/>
        <a:ea typeface="Geneva" pitchFamily="121" charset="-128"/>
        <a:cs typeface="+mn-cs"/>
      </a:defRPr>
    </a:lvl9pPr>
  </p:defaultTextStyle>
  <p:extLst>
    <p:ext uri="{521415D9-36F7-43E2-AB2F-B90AF26B5E84}">
      <p14:sectionLst xmlns:p14="http://schemas.microsoft.com/office/powerpoint/2010/main">
        <p14:section name="Default Section" id="{7E679E96-B58F-47C3-80B1-A931DEA3A606}">
          <p14:sldIdLst>
            <p14:sldId id="265"/>
            <p14:sldId id="268"/>
            <p14:sldId id="269"/>
            <p14:sldId id="270"/>
            <p14:sldId id="272"/>
            <p14:sldId id="284"/>
            <p14:sldId id="285"/>
            <p14:sldId id="286"/>
            <p14:sldId id="287"/>
            <p14:sldId id="273"/>
            <p14:sldId id="303"/>
            <p14:sldId id="288"/>
            <p14:sldId id="289"/>
            <p14:sldId id="275"/>
            <p14:sldId id="290"/>
            <p14:sldId id="276"/>
            <p14:sldId id="299"/>
            <p14:sldId id="300"/>
            <p14:sldId id="291"/>
            <p14:sldId id="294"/>
            <p14:sldId id="295"/>
            <p14:sldId id="292"/>
            <p14:sldId id="293"/>
            <p14:sldId id="277"/>
            <p14:sldId id="296"/>
            <p14:sldId id="297"/>
            <p14:sldId id="301"/>
            <p14:sldId id="278"/>
            <p14:sldId id="279"/>
            <p14:sldId id="298"/>
            <p14:sldId id="280"/>
            <p14:sldId id="281"/>
            <p14:sldId id="282"/>
            <p14:sldId id="283"/>
            <p14:sldId id="30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6FFFF"/>
    <a:srgbClr val="404040"/>
    <a:srgbClr val="505050"/>
    <a:srgbClr val="004C97"/>
    <a:srgbClr val="63666A"/>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6433" autoAdjust="0"/>
  </p:normalViewPr>
  <p:slideViewPr>
    <p:cSldViewPr snapToGrid="0" snapToObjects="1">
      <p:cViewPr varScale="1">
        <p:scale>
          <a:sx n="116" d="100"/>
          <a:sy n="116" d="100"/>
        </p:scale>
        <p:origin x="1386" y="108"/>
      </p:cViewPr>
      <p:guideLst>
        <p:guide orient="horz" pos="2160"/>
        <p:guide pos="2880"/>
      </p:guideLst>
    </p:cSldViewPr>
  </p:slideViewPr>
  <p:notesTextViewPr>
    <p:cViewPr>
      <p:scale>
        <a:sx n="1" d="1"/>
        <a:sy n="1" d="1"/>
      </p:scale>
      <p:origin x="0" y="0"/>
    </p:cViewPr>
  </p:notesTextViewPr>
  <p:notesViewPr>
    <p:cSldViewPr snapToGrid="0" snapToObjects="1">
      <p:cViewPr varScale="1">
        <p:scale>
          <a:sx n="87" d="100"/>
          <a:sy n="87" d="100"/>
        </p:scale>
        <p:origin x="3804"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2.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5.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6.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Helvetica"/>
                <a:ea typeface="+mn-ea"/>
                <a:cs typeface="+mn-cs"/>
              </a:defRPr>
            </a:lvl1pPr>
          </a:lstStyle>
          <a:p>
            <a:pPr>
              <a:defRPr/>
            </a:pPr>
            <a:r>
              <a:rPr lang="en-US" dirty="0" smtClean="0">
                <a:latin typeface="Calibri" panose="020F0502020204030204" pitchFamily="34" charset="0"/>
              </a:rPr>
              <a:t>Delivery Ring Extraction for Mu2e</a:t>
            </a:r>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Helvetica" panose="020B0604020202020204" pitchFamily="34" charset="0"/>
              </a:defRPr>
            </a:lvl1pPr>
          </a:lstStyle>
          <a:p>
            <a:r>
              <a:rPr lang="en-US" altLang="en-US" dirty="0" smtClean="0">
                <a:latin typeface="Calibri" panose="020F0502020204030204" pitchFamily="34" charset="0"/>
              </a:rPr>
              <a:t>10/6/2015</a:t>
            </a:r>
            <a:endParaRPr lang="en-US" alt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Helvetica"/>
                <a:ea typeface="+mn-ea"/>
                <a:cs typeface="+mn-cs"/>
              </a:defRPr>
            </a:lvl1pPr>
          </a:lstStyle>
          <a:p>
            <a:pPr>
              <a:defRPr/>
            </a:pPr>
            <a:r>
              <a:rPr lang="en-US" dirty="0" smtClean="0">
                <a:latin typeface="Calibri" panose="020F0502020204030204" pitchFamily="34" charset="0"/>
              </a:rPr>
              <a:t>S. </a:t>
            </a:r>
            <a:r>
              <a:rPr lang="en-US" dirty="0" err="1" smtClean="0">
                <a:latin typeface="Calibri" panose="020F0502020204030204" pitchFamily="34" charset="0"/>
              </a:rPr>
              <a:t>Werkema</a:t>
            </a:r>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Helvetica" panose="020B0604020202020204" pitchFamily="34" charset="0"/>
              </a:defRPr>
            </a:lvl1pPr>
          </a:lstStyle>
          <a:p>
            <a:fld id="{CABB725D-266A-4787-B290-EA1B21029282}"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301676179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fontAlgn="auto">
              <a:spcBef>
                <a:spcPts val="0"/>
              </a:spcBef>
              <a:spcAft>
                <a:spcPts val="0"/>
              </a:spcAft>
              <a:defRPr sz="1200">
                <a:latin typeface="Calibri" panose="020F0502020204030204" pitchFamily="34" charset="0"/>
                <a:ea typeface="+mn-ea"/>
                <a:cs typeface="+mn-cs"/>
              </a:defRPr>
            </a:lvl1pPr>
          </a:lstStyle>
          <a:p>
            <a:pPr>
              <a:defRPr/>
            </a:pPr>
            <a:r>
              <a:rPr lang="en-US" dirty="0" smtClean="0"/>
              <a:t>Delivery Ring Extraction for Mu2e</a:t>
            </a: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latin typeface="Calibri" panose="020F0502020204030204" pitchFamily="34" charset="0"/>
              </a:defRPr>
            </a:lvl1pPr>
          </a:lstStyle>
          <a:p>
            <a:r>
              <a:rPr lang="en-US" altLang="en-US" dirty="0" smtClean="0"/>
              <a:t>10/6/2015</a:t>
            </a:r>
            <a:endParaRPr lang="en-US" alt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dirty="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fontAlgn="auto">
              <a:spcBef>
                <a:spcPts val="0"/>
              </a:spcBef>
              <a:spcAft>
                <a:spcPts val="0"/>
              </a:spcAft>
              <a:defRPr sz="1200">
                <a:latin typeface="Calibri" panose="020F0502020204030204" pitchFamily="34" charset="0"/>
                <a:ea typeface="+mn-ea"/>
                <a:cs typeface="+mn-cs"/>
              </a:defRPr>
            </a:lvl1pPr>
          </a:lstStyle>
          <a:p>
            <a:pPr>
              <a:defRPr/>
            </a:pPr>
            <a:r>
              <a:rPr lang="en-US" dirty="0" smtClean="0"/>
              <a:t>S. </a:t>
            </a:r>
            <a:r>
              <a:rPr lang="en-US" dirty="0" err="1" smtClean="0"/>
              <a:t>Werkema</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60BFB643-3B51-4A23-96A6-8ED93A064CCD}" type="slidenum">
              <a:rPr lang="en-US" altLang="en-US" smtClean="0"/>
              <a:pPr/>
              <a:t>‹#›</a:t>
            </a:fld>
            <a:endParaRPr lang="en-US" altLang="en-US" dirty="0"/>
          </a:p>
        </p:txBody>
      </p:sp>
    </p:spTree>
    <p:extLst>
      <p:ext uri="{BB962C8B-B14F-4D97-AF65-F5344CB8AC3E}">
        <p14:creationId xmlns:p14="http://schemas.microsoft.com/office/powerpoint/2010/main" val="1779476008"/>
      </p:ext>
    </p:extLst>
  </p:cSld>
  <p:clrMap bg1="lt1" tx1="dk1" bg2="lt2" tx2="dk2" accent1="accent1" accent2="accent2" accent3="accent3" accent4="accent4" accent5="accent5" accent6="accent6" hlink="hlink" folHlink="folHlink"/>
  <p:hf/>
  <p:notesStyle>
    <a:lvl1pPr algn="l" defTabSz="457200" rtl="0" eaLnBrk="0" fontAlgn="base" hangingPunct="0">
      <a:spcBef>
        <a:spcPct val="30000"/>
      </a:spcBef>
      <a:spcAft>
        <a:spcPct val="0"/>
      </a:spcAft>
      <a:defRPr sz="1200" kern="1200">
        <a:solidFill>
          <a:schemeClr val="tx1"/>
        </a:solidFill>
        <a:latin typeface="Calibri" panose="020F0502020204030204" pitchFamily="34" charset="0"/>
        <a:ea typeface="Arial" panose="020B0604020202020204" pitchFamily="34"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2pPr>
    <a:lvl3pPr marL="9144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3pPr>
    <a:lvl4pPr marL="13716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4pPr>
    <a:lvl5pPr marL="1828800" algn="l" defTabSz="457200" rtl="0" eaLnBrk="0" fontAlgn="base" hangingPunct="0">
      <a:spcBef>
        <a:spcPct val="30000"/>
      </a:spcBef>
      <a:spcAft>
        <a:spcPct val="0"/>
      </a:spcAft>
      <a:defRPr sz="1200" kern="1200">
        <a:solidFill>
          <a:schemeClr val="tx1"/>
        </a:solidFill>
        <a:latin typeface="Calibri" panose="020F0502020204030204" pitchFamily="34" charset="0"/>
        <a:ea typeface="MS PGothic" panose="020B0600070205080204" pitchFamily="34" charset="-128"/>
        <a:cs typeface="MS PGothic" panose="020B0600070205080204"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defRPr/>
            </a:pPr>
            <a:r>
              <a:rPr lang="en-US" smtClean="0"/>
              <a:t>Delivery Ring Extraction for Mu2e</a:t>
            </a:r>
            <a:endParaRPr lang="en-US" dirty="0"/>
          </a:p>
        </p:txBody>
      </p:sp>
      <p:sp>
        <p:nvSpPr>
          <p:cNvPr id="5" name="Date Placeholder 4"/>
          <p:cNvSpPr>
            <a:spLocks noGrp="1"/>
          </p:cNvSpPr>
          <p:nvPr>
            <p:ph type="dt" idx="11"/>
          </p:nvPr>
        </p:nvSpPr>
        <p:spPr/>
        <p:txBody>
          <a:bodyPr/>
          <a:lstStyle/>
          <a:p>
            <a:r>
              <a:rPr lang="en-US" altLang="en-US" dirty="0" smtClean="0"/>
              <a:t>10/6/2015</a:t>
            </a:r>
            <a:endParaRPr lang="en-US" altLang="en-US" dirty="0"/>
          </a:p>
        </p:txBody>
      </p:sp>
      <p:sp>
        <p:nvSpPr>
          <p:cNvPr id="6" name="Footer Placeholder 5"/>
          <p:cNvSpPr>
            <a:spLocks noGrp="1"/>
          </p:cNvSpPr>
          <p:nvPr>
            <p:ph type="ftr" sz="quarter" idx="12"/>
          </p:nvPr>
        </p:nvSpPr>
        <p:spPr/>
        <p:txBody>
          <a:bodyPr/>
          <a:lstStyle/>
          <a:p>
            <a:pPr>
              <a:defRPr/>
            </a:pPr>
            <a:r>
              <a:rPr lang="en-US" smtClean="0"/>
              <a:t>S. Werkema</a:t>
            </a:r>
            <a:endParaRPr lang="en-US" dirty="0"/>
          </a:p>
        </p:txBody>
      </p:sp>
      <p:sp>
        <p:nvSpPr>
          <p:cNvPr id="7" name="Slide Number Placeholder 6"/>
          <p:cNvSpPr>
            <a:spLocks noGrp="1"/>
          </p:cNvSpPr>
          <p:nvPr>
            <p:ph type="sldNum" sz="quarter" idx="13"/>
          </p:nvPr>
        </p:nvSpPr>
        <p:spPr/>
        <p:txBody>
          <a:bodyPr/>
          <a:lstStyle/>
          <a:p>
            <a:fld id="{60BFB643-3B51-4A23-96A6-8ED93A064CCD}" type="slidenum">
              <a:rPr lang="en-US" altLang="en-US" smtClean="0"/>
              <a:pPr/>
              <a:t>1</a:t>
            </a:fld>
            <a:endParaRPr lang="en-US" altLang="en-US" dirty="0"/>
          </a:p>
        </p:txBody>
      </p:sp>
    </p:spTree>
    <p:extLst>
      <p:ext uri="{BB962C8B-B14F-4D97-AF65-F5344CB8AC3E}">
        <p14:creationId xmlns:p14="http://schemas.microsoft.com/office/powerpoint/2010/main" val="674067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Delivery Ring Extraction for Mu2e</a:t>
            </a:r>
            <a:endParaRPr lang="en-US" dirty="0"/>
          </a:p>
        </p:txBody>
      </p:sp>
      <p:sp>
        <p:nvSpPr>
          <p:cNvPr id="5" name="Date Placeholder 4"/>
          <p:cNvSpPr>
            <a:spLocks noGrp="1"/>
          </p:cNvSpPr>
          <p:nvPr>
            <p:ph type="dt" idx="11"/>
          </p:nvPr>
        </p:nvSpPr>
        <p:spPr/>
        <p:txBody>
          <a:bodyPr/>
          <a:lstStyle/>
          <a:p>
            <a:r>
              <a:rPr lang="en-US" altLang="en-US" smtClean="0"/>
              <a:t>10/6/2015</a:t>
            </a:r>
            <a:endParaRPr lang="en-US" altLang="en-US" dirty="0"/>
          </a:p>
        </p:txBody>
      </p:sp>
      <p:sp>
        <p:nvSpPr>
          <p:cNvPr id="6" name="Footer Placeholder 5"/>
          <p:cNvSpPr>
            <a:spLocks noGrp="1"/>
          </p:cNvSpPr>
          <p:nvPr>
            <p:ph type="ftr" sz="quarter" idx="12"/>
          </p:nvPr>
        </p:nvSpPr>
        <p:spPr/>
        <p:txBody>
          <a:bodyPr/>
          <a:lstStyle/>
          <a:p>
            <a:pPr>
              <a:defRPr/>
            </a:pPr>
            <a:r>
              <a:rPr lang="en-US" smtClean="0"/>
              <a:t>S. Werkema</a:t>
            </a:r>
            <a:endParaRPr lang="en-US" dirty="0"/>
          </a:p>
        </p:txBody>
      </p:sp>
      <p:sp>
        <p:nvSpPr>
          <p:cNvPr id="7" name="Slide Number Placeholder 6"/>
          <p:cNvSpPr>
            <a:spLocks noGrp="1"/>
          </p:cNvSpPr>
          <p:nvPr>
            <p:ph type="sldNum" sz="quarter" idx="13"/>
          </p:nvPr>
        </p:nvSpPr>
        <p:spPr/>
        <p:txBody>
          <a:bodyPr/>
          <a:lstStyle/>
          <a:p>
            <a:fld id="{60BFB643-3B51-4A23-96A6-8ED93A064CCD}" type="slidenum">
              <a:rPr lang="en-US" altLang="en-US" smtClean="0"/>
              <a:pPr/>
              <a:t>3</a:t>
            </a:fld>
            <a:endParaRPr lang="en-US" altLang="en-US" dirty="0"/>
          </a:p>
        </p:txBody>
      </p:sp>
    </p:spTree>
    <p:extLst>
      <p:ext uri="{BB962C8B-B14F-4D97-AF65-F5344CB8AC3E}">
        <p14:creationId xmlns:p14="http://schemas.microsoft.com/office/powerpoint/2010/main" val="119748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smtClean="0"/>
              <a:t>Delivery Ring Extraction for Mu2e</a:t>
            </a:r>
            <a:endParaRPr lang="en-US" dirty="0"/>
          </a:p>
        </p:txBody>
      </p:sp>
      <p:sp>
        <p:nvSpPr>
          <p:cNvPr id="5" name="Date Placeholder 4"/>
          <p:cNvSpPr>
            <a:spLocks noGrp="1"/>
          </p:cNvSpPr>
          <p:nvPr>
            <p:ph type="dt" idx="11"/>
          </p:nvPr>
        </p:nvSpPr>
        <p:spPr/>
        <p:txBody>
          <a:bodyPr/>
          <a:lstStyle/>
          <a:p>
            <a:r>
              <a:rPr lang="en-US" altLang="en-US" smtClean="0"/>
              <a:t>10/6/2015</a:t>
            </a:r>
            <a:endParaRPr lang="en-US" altLang="en-US" dirty="0"/>
          </a:p>
        </p:txBody>
      </p:sp>
      <p:sp>
        <p:nvSpPr>
          <p:cNvPr id="6" name="Footer Placeholder 5"/>
          <p:cNvSpPr>
            <a:spLocks noGrp="1"/>
          </p:cNvSpPr>
          <p:nvPr>
            <p:ph type="ftr" sz="quarter" idx="12"/>
          </p:nvPr>
        </p:nvSpPr>
        <p:spPr/>
        <p:txBody>
          <a:bodyPr/>
          <a:lstStyle/>
          <a:p>
            <a:pPr>
              <a:defRPr/>
            </a:pPr>
            <a:r>
              <a:rPr lang="en-US" smtClean="0"/>
              <a:t>S. Werkema</a:t>
            </a:r>
            <a:endParaRPr lang="en-US" dirty="0"/>
          </a:p>
        </p:txBody>
      </p:sp>
      <p:sp>
        <p:nvSpPr>
          <p:cNvPr id="7" name="Slide Number Placeholder 6"/>
          <p:cNvSpPr>
            <a:spLocks noGrp="1"/>
          </p:cNvSpPr>
          <p:nvPr>
            <p:ph type="sldNum" sz="quarter" idx="13"/>
          </p:nvPr>
        </p:nvSpPr>
        <p:spPr/>
        <p:txBody>
          <a:bodyPr/>
          <a:lstStyle/>
          <a:p>
            <a:fld id="{60BFB643-3B51-4A23-96A6-8ED93A064CCD}" type="slidenum">
              <a:rPr lang="en-US" altLang="en-US" smtClean="0"/>
              <a:pPr/>
              <a:t>4</a:t>
            </a:fld>
            <a:endParaRPr lang="en-US" altLang="en-US" dirty="0"/>
          </a:p>
        </p:txBody>
      </p:sp>
    </p:spTree>
    <p:extLst>
      <p:ext uri="{BB962C8B-B14F-4D97-AF65-F5344CB8AC3E}">
        <p14:creationId xmlns:p14="http://schemas.microsoft.com/office/powerpoint/2010/main" val="27961678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5" descr="TitleSlide_0605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6" descr="FermiLogo_RGB_NALBlu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0" y="1149350"/>
            <a:ext cx="3267075" cy="59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004C97"/>
                </a:solidFill>
                <a:latin typeface="Calibri" panose="020F0502020204030204" pitchFamily="34" charset="0"/>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dirty="0" smtClean="0"/>
              <a:t>Click to edit Master text styles</a:t>
            </a:r>
          </a:p>
        </p:txBody>
      </p:sp>
    </p:spTree>
    <p:extLst>
      <p:ext uri="{BB962C8B-B14F-4D97-AF65-F5344CB8AC3E}">
        <p14:creationId xmlns:p14="http://schemas.microsoft.com/office/powerpoint/2010/main" val="419007980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A39CAF-B95D-418B-BCB3-358740CA588F}" type="datetime1">
              <a:rPr lang="en-US" smtClean="0"/>
              <a:pPr/>
              <a:t>10/30/2015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928149F-987A-4F1C-8CD5-DFCA7636B891}" type="slidenum">
              <a:rPr lang="en-US" smtClean="0"/>
              <a:pPr/>
              <a:t>‹#›</a:t>
            </a:fld>
            <a:endParaRPr lang="en-US"/>
          </a:p>
        </p:txBody>
      </p:sp>
    </p:spTree>
    <p:extLst>
      <p:ext uri="{BB962C8B-B14F-4D97-AF65-F5344CB8AC3E}">
        <p14:creationId xmlns:p14="http://schemas.microsoft.com/office/powerpoint/2010/main" val="1824603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404040"/>
                </a:solidFill>
                <a:latin typeface="Calibri" panose="020F0502020204030204" pitchFamily="34" charset="0"/>
              </a:defRPr>
            </a:lvl1pPr>
            <a:lvl2pPr marL="625475" indent="-285750">
              <a:spcBef>
                <a:spcPts val="600"/>
              </a:spcBef>
              <a:defRPr sz="2200">
                <a:solidFill>
                  <a:srgbClr val="404040"/>
                </a:solidFill>
                <a:latin typeface="Calibri" panose="020F0502020204030204" pitchFamily="34" charset="0"/>
              </a:defRPr>
            </a:lvl2pPr>
            <a:lvl3pPr marL="855663" indent="-228600">
              <a:spcBef>
                <a:spcPts val="300"/>
              </a:spcBef>
              <a:defRPr sz="2000">
                <a:solidFill>
                  <a:srgbClr val="404040"/>
                </a:solidFill>
                <a:latin typeface="Calibri" panose="020F0502020204030204" pitchFamily="34" charset="0"/>
              </a:defRPr>
            </a:lvl3pPr>
            <a:lvl4pPr marL="1084263" indent="-228600">
              <a:spcBef>
                <a:spcPts val="0"/>
              </a:spcBef>
              <a:defRPr sz="1800">
                <a:solidFill>
                  <a:srgbClr val="404040"/>
                </a:solidFill>
                <a:latin typeface="Calibri" panose="020F0502020204030204" pitchFamily="34" charset="0"/>
              </a:defRPr>
            </a:lvl4pPr>
            <a:lvl5pPr marL="1312863" indent="-228600">
              <a:spcBef>
                <a:spcPts val="0"/>
              </a:spcBef>
              <a:buFont typeface="Arial"/>
              <a:buChar char="•"/>
              <a:defRPr sz="1800">
                <a:solidFill>
                  <a:srgbClr val="40404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sz="1200"/>
            </a:lvl1pPr>
          </a:lstStyle>
          <a:p>
            <a:r>
              <a:rPr lang="en-US" altLang="en-US" smtClean="0"/>
              <a:t>11/2/2015</a:t>
            </a:r>
            <a:endParaRPr lang="en-US" altLang="en-US" dirty="0"/>
          </a:p>
        </p:txBody>
      </p:sp>
      <p:sp>
        <p:nvSpPr>
          <p:cNvPr id="5" name="Footer Placeholder 4"/>
          <p:cNvSpPr>
            <a:spLocks noGrp="1"/>
          </p:cNvSpPr>
          <p:nvPr>
            <p:ph type="ftr" sz="quarter" idx="11"/>
          </p:nvPr>
        </p:nvSpPr>
        <p:spPr/>
        <p:txBody>
          <a:bodyPr/>
          <a:lstStyle>
            <a:lvl1pPr>
              <a:defRPr sz="1200" dirty="0" smtClean="0">
                <a:solidFill>
                  <a:srgbClr val="004C97"/>
                </a:solidFill>
              </a:defRPr>
            </a:lvl1pPr>
          </a:lstStyle>
          <a:p>
            <a:pPr>
              <a:defRPr/>
            </a:pPr>
            <a:r>
              <a:rPr lang="en-US" dirty="0" smtClean="0"/>
              <a:t>Larry Bartoszek| Design and Installation of the Extinction Monitor</a:t>
            </a:r>
            <a:endParaRPr lang="en-US" b="1" dirty="0"/>
          </a:p>
        </p:txBody>
      </p:sp>
      <p:sp>
        <p:nvSpPr>
          <p:cNvPr id="6" name="Slide Number Placeholder 5"/>
          <p:cNvSpPr>
            <a:spLocks noGrp="1"/>
          </p:cNvSpPr>
          <p:nvPr>
            <p:ph type="sldNum" sz="quarter" idx="12"/>
          </p:nvPr>
        </p:nvSpPr>
        <p:spPr/>
        <p:txBody>
          <a:bodyPr/>
          <a:lstStyle>
            <a:lvl1pPr>
              <a:defRPr sz="1200"/>
            </a:lvl1pPr>
          </a:lstStyle>
          <a:p>
            <a:fld id="{52E9C158-AEF1-41A2-A6CE-6F0BAB305EFD}" type="slidenum">
              <a:rPr lang="en-US" altLang="en-US" smtClean="0"/>
              <a:pPr/>
              <a:t>‹#›</a:t>
            </a:fld>
            <a:endParaRPr lang="en-US" altLang="en-US" dirty="0"/>
          </a:p>
        </p:txBody>
      </p:sp>
    </p:spTree>
    <p:extLst>
      <p:ext uri="{BB962C8B-B14F-4D97-AF65-F5344CB8AC3E}">
        <p14:creationId xmlns:p14="http://schemas.microsoft.com/office/powerpoint/2010/main" val="2118226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amp;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7" name="Date Placeholder 3"/>
          <p:cNvSpPr>
            <a:spLocks noGrp="1"/>
          </p:cNvSpPr>
          <p:nvPr>
            <p:ph type="dt" sz="half" idx="19"/>
          </p:nvPr>
        </p:nvSpPr>
        <p:spPr/>
        <p:txBody>
          <a:bodyPr/>
          <a:lstStyle>
            <a:lvl1pPr>
              <a:defRPr sz="1200"/>
            </a:lvl1pPr>
          </a:lstStyle>
          <a:p>
            <a:r>
              <a:rPr lang="en-US" altLang="en-US" dirty="0" smtClean="0"/>
              <a:t>11/2/2015</a:t>
            </a:r>
            <a:endParaRPr lang="en-US" altLang="en-US" dirty="0"/>
          </a:p>
        </p:txBody>
      </p:sp>
      <p:sp>
        <p:nvSpPr>
          <p:cNvPr id="8" name="Footer Placeholder 4"/>
          <p:cNvSpPr>
            <a:spLocks noGrp="1"/>
          </p:cNvSpPr>
          <p:nvPr>
            <p:ph type="ftr" sz="quarter" idx="20"/>
          </p:nvPr>
        </p:nvSpPr>
        <p:spPr/>
        <p:txBody>
          <a:bodyPr/>
          <a:lstStyle>
            <a:lvl1pPr>
              <a:defRPr sz="1200" dirty="0" smtClean="0"/>
            </a:lvl1pPr>
          </a:lstStyle>
          <a:p>
            <a:pPr>
              <a:defRPr/>
            </a:pPr>
            <a:r>
              <a:rPr lang="en-US" dirty="0" smtClean="0"/>
              <a:t>Author Name | Talk Title</a:t>
            </a:r>
            <a:endParaRPr lang="en-US" b="1" dirty="0"/>
          </a:p>
        </p:txBody>
      </p:sp>
      <p:sp>
        <p:nvSpPr>
          <p:cNvPr id="9" name="Slide Number Placeholder 5"/>
          <p:cNvSpPr>
            <a:spLocks noGrp="1"/>
          </p:cNvSpPr>
          <p:nvPr>
            <p:ph type="sldNum" sz="quarter" idx="21"/>
          </p:nvPr>
        </p:nvSpPr>
        <p:spPr/>
        <p:txBody>
          <a:bodyPr/>
          <a:lstStyle>
            <a:lvl1pPr>
              <a:defRPr sz="1200"/>
            </a:lvl1pPr>
          </a:lstStyle>
          <a:p>
            <a:fld id="{47C05DF5-FB48-4D3F-AF82-EC74A689CACF}" type="slidenum">
              <a:rPr lang="en-US" altLang="en-US" smtClean="0"/>
              <a:pPr/>
              <a:t>‹#›</a:t>
            </a:fld>
            <a:endParaRPr lang="en-US" altLang="en-US" dirty="0"/>
          </a:p>
        </p:txBody>
      </p:sp>
    </p:spTree>
    <p:extLst>
      <p:ext uri="{BB962C8B-B14F-4D97-AF65-F5344CB8AC3E}">
        <p14:creationId xmlns:p14="http://schemas.microsoft.com/office/powerpoint/2010/main" val="209993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6"/>
          </p:nvPr>
        </p:nvSpPr>
        <p:spPr/>
        <p:txBody>
          <a:bodyPr/>
          <a:lstStyle>
            <a:lvl1pPr>
              <a:defRPr sz="1200"/>
            </a:lvl1pPr>
          </a:lstStyle>
          <a:p>
            <a:r>
              <a:rPr lang="en-US" altLang="en-US" smtClean="0"/>
              <a:t>11/2/2015</a:t>
            </a:r>
            <a:endParaRPr lang="en-US" altLang="en-US" dirty="0"/>
          </a:p>
        </p:txBody>
      </p:sp>
      <p:sp>
        <p:nvSpPr>
          <p:cNvPr id="6" name="Footer Placeholder 4"/>
          <p:cNvSpPr>
            <a:spLocks noGrp="1"/>
          </p:cNvSpPr>
          <p:nvPr>
            <p:ph type="ftr" sz="quarter" idx="17"/>
          </p:nvPr>
        </p:nvSpPr>
        <p:spPr/>
        <p:txBody>
          <a:bodyPr/>
          <a:lstStyle>
            <a:lvl1pPr>
              <a:defRPr sz="1200" dirty="0" smtClean="0"/>
            </a:lvl1pPr>
          </a:lstStyle>
          <a:p>
            <a:pPr>
              <a:defRPr/>
            </a:pPr>
            <a:r>
              <a:rPr lang="en-US" smtClean="0"/>
              <a:t>Author Name | Talk Title</a:t>
            </a:r>
            <a:endParaRPr lang="en-US" b="1"/>
          </a:p>
        </p:txBody>
      </p:sp>
      <p:sp>
        <p:nvSpPr>
          <p:cNvPr id="7" name="Slide Number Placeholder 5"/>
          <p:cNvSpPr>
            <a:spLocks noGrp="1"/>
          </p:cNvSpPr>
          <p:nvPr>
            <p:ph type="sldNum" sz="quarter" idx="18"/>
          </p:nvPr>
        </p:nvSpPr>
        <p:spPr/>
        <p:txBody>
          <a:bodyPr/>
          <a:lstStyle>
            <a:lvl1pPr>
              <a:defRPr sz="1200"/>
            </a:lvl1pPr>
          </a:lstStyle>
          <a:p>
            <a:fld id="{071AFBCB-9629-4487-8658-FCC7F72DA46F}" type="slidenum">
              <a:rPr lang="en-US" altLang="en-US" smtClean="0"/>
              <a:pPr/>
              <a:t>‹#›</a:t>
            </a:fld>
            <a:endParaRPr lang="en-US" altLang="en-US" dirty="0"/>
          </a:p>
        </p:txBody>
      </p:sp>
    </p:spTree>
    <p:extLst>
      <p:ext uri="{BB962C8B-B14F-4D97-AF65-F5344CB8AC3E}">
        <p14:creationId xmlns:p14="http://schemas.microsoft.com/office/powerpoint/2010/main" val="3043796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505050"/>
                </a:solidFill>
                <a:latin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5" name="Date Placeholder 3"/>
          <p:cNvSpPr>
            <a:spLocks noGrp="1"/>
          </p:cNvSpPr>
          <p:nvPr>
            <p:ph type="dt" sz="half" idx="10"/>
          </p:nvPr>
        </p:nvSpPr>
        <p:spPr/>
        <p:txBody>
          <a:bodyPr/>
          <a:lstStyle>
            <a:lvl1pPr>
              <a:defRPr sz="1200"/>
            </a:lvl1pPr>
          </a:lstStyle>
          <a:p>
            <a:r>
              <a:rPr lang="en-US" altLang="en-US" smtClean="0"/>
              <a:t>11/2/2015</a:t>
            </a:r>
            <a:endParaRPr lang="en-US" altLang="en-US" dirty="0"/>
          </a:p>
        </p:txBody>
      </p:sp>
      <p:sp>
        <p:nvSpPr>
          <p:cNvPr id="6" name="Footer Placeholder 4"/>
          <p:cNvSpPr>
            <a:spLocks noGrp="1"/>
          </p:cNvSpPr>
          <p:nvPr>
            <p:ph type="ftr" sz="quarter" idx="11"/>
          </p:nvPr>
        </p:nvSpPr>
        <p:spPr/>
        <p:txBody>
          <a:bodyPr/>
          <a:lstStyle>
            <a:lvl1pPr>
              <a:defRPr sz="1200" dirty="0" smtClean="0"/>
            </a:lvl1pPr>
          </a:lstStyle>
          <a:p>
            <a:pPr>
              <a:defRPr/>
            </a:pPr>
            <a:r>
              <a:rPr lang="en-US" dirty="0" smtClean="0"/>
              <a:t>Larry Bartoszek| Design and Installation of the Extinction Monitor</a:t>
            </a:r>
            <a:endParaRPr lang="en-US" b="1" dirty="0"/>
          </a:p>
        </p:txBody>
      </p:sp>
      <p:sp>
        <p:nvSpPr>
          <p:cNvPr id="7" name="Slide Number Placeholder 5"/>
          <p:cNvSpPr>
            <a:spLocks noGrp="1"/>
          </p:cNvSpPr>
          <p:nvPr>
            <p:ph type="sldNum" sz="quarter" idx="12"/>
          </p:nvPr>
        </p:nvSpPr>
        <p:spPr/>
        <p:txBody>
          <a:bodyPr/>
          <a:lstStyle>
            <a:lvl1pPr>
              <a:defRPr sz="1200"/>
            </a:lvl1pPr>
          </a:lstStyle>
          <a:p>
            <a:fld id="{077094B4-CDBE-4107-9E6E-D38410A9E4B1}" type="slidenum">
              <a:rPr lang="en-US" altLang="en-US" smtClean="0"/>
              <a:pPr/>
              <a:t>‹#›</a:t>
            </a:fld>
            <a:endParaRPr lang="en-US" altLang="en-US" dirty="0"/>
          </a:p>
        </p:txBody>
      </p:sp>
    </p:spTree>
    <p:extLst>
      <p:ext uri="{BB962C8B-B14F-4D97-AF65-F5344CB8AC3E}">
        <p14:creationId xmlns:p14="http://schemas.microsoft.com/office/powerpoint/2010/main" val="1127332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oter Only: 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smtClean="0"/>
              <a:t>11/2/2015</a:t>
            </a:r>
            <a:endParaRPr lang="en-US" altLang="en-US" dirty="0"/>
          </a:p>
        </p:txBody>
      </p:sp>
      <p:sp>
        <p:nvSpPr>
          <p:cNvPr id="4"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smtClean="0"/>
              <a:t>Author Name | Talk Title</a:t>
            </a:r>
            <a:endParaRPr lang="en-US" b="1" dirty="0"/>
          </a:p>
        </p:txBody>
      </p:sp>
      <p:sp>
        <p:nvSpPr>
          <p:cNvPr id="5"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71519E6-F709-4990-B973-B339820CA70B}" type="slidenum">
              <a:rPr lang="en-US" altLang="en-US" smtClean="0"/>
              <a:pPr/>
              <a:t>‹#›</a:t>
            </a:fld>
            <a:endParaRPr lang="en-US" altLang="en-US" dirty="0"/>
          </a:p>
        </p:txBody>
      </p:sp>
    </p:spTree>
    <p:extLst>
      <p:ext uri="{BB962C8B-B14F-4D97-AF65-F5344CB8AC3E}">
        <p14:creationId xmlns:p14="http://schemas.microsoft.com/office/powerpoint/2010/main" val="428952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oter Only: Picture &amp; Caption">
    <p:spTree>
      <p:nvGrpSpPr>
        <p:cNvPr id="1" name=""/>
        <p:cNvGrpSpPr/>
        <p:nvPr/>
      </p:nvGrpSpPr>
      <p:grpSpPr>
        <a:xfrm>
          <a:off x="0" y="0"/>
          <a:ext cx="0" cy="0"/>
          <a:chOff x="0" y="0"/>
          <a:chExt cx="0" cy="0"/>
        </a:xfrm>
      </p:grpSpPr>
      <p:sp>
        <p:nvSpPr>
          <p:cNvPr id="4" name="Date Placeholder 3"/>
          <p:cNvSpPr>
            <a:spLocks noGrp="1"/>
          </p:cNvSpPr>
          <p:nvPr>
            <p:ph type="dt" sz="half" idx="14"/>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smtClean="0"/>
              <a:t>11/2/2015</a:t>
            </a:r>
            <a:endParaRPr lang="en-US" altLang="en-US" dirty="0"/>
          </a:p>
        </p:txBody>
      </p:sp>
      <p:sp>
        <p:nvSpPr>
          <p:cNvPr id="5" name="Footer Placeholder 4"/>
          <p:cNvSpPr>
            <a:spLocks noGrp="1"/>
          </p:cNvSpPr>
          <p:nvPr>
            <p:ph type="ftr" sz="quarter" idx="1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smtClean="0"/>
              <a:t>Larry Bartoszek | Design and Installation of the Extinction Monitor</a:t>
            </a:r>
            <a:endParaRPr lang="en-US" b="1" dirty="0"/>
          </a:p>
        </p:txBody>
      </p:sp>
      <p:sp>
        <p:nvSpPr>
          <p:cNvPr id="6" name="Slide Number Placeholder 5"/>
          <p:cNvSpPr>
            <a:spLocks noGrp="1"/>
          </p:cNvSpPr>
          <p:nvPr>
            <p:ph type="sldNum" sz="quarter" idx="16"/>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C2BC038B-CA57-479E-BFA9-9E819877A5DF}" type="slidenum">
              <a:rPr lang="en-US" altLang="en-US" smtClean="0"/>
              <a:pPr/>
              <a:t>‹#›</a:t>
            </a:fld>
            <a:endParaRPr lang="en-US" altLang="en-US" dirty="0"/>
          </a:p>
        </p:txBody>
      </p:sp>
    </p:spTree>
    <p:extLst>
      <p:ext uri="{BB962C8B-B14F-4D97-AF65-F5344CB8AC3E}">
        <p14:creationId xmlns:p14="http://schemas.microsoft.com/office/powerpoint/2010/main" val="3673382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Title &amp; Content">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004C97"/>
                </a:solidFill>
                <a:latin typeface="Calibri" panose="020F0502020204030204" pitchFamily="34" charset="0"/>
              </a:defRPr>
            </a:lvl1pPr>
          </a:lstStyle>
          <a:p>
            <a:r>
              <a:rPr lang="en-US" dirty="0" smtClean="0"/>
              <a:t>Click to edit Master title style</a:t>
            </a:r>
            <a:endParaRPr lang="en-US" dirty="0"/>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smtClean="0"/>
              <a:t>11/2/2015</a:t>
            </a:r>
            <a:endParaRPr lang="en-US" altLang="en-US" dirty="0"/>
          </a:p>
        </p:txBody>
      </p:sp>
      <p:sp>
        <p:nvSpPr>
          <p:cNvPr id="5" name="Footer Placeholder 4"/>
          <p:cNvSpPr>
            <a:spLocks noGrp="1"/>
          </p:cNvSpPr>
          <p:nvPr>
            <p:ph type="ftr" sz="quarter" idx="1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smtClean="0"/>
              <a:t>Author Name | Talk Title</a:t>
            </a:r>
            <a:endParaRPr lang="en-US" b="1"/>
          </a:p>
        </p:txBody>
      </p:sp>
      <p:sp>
        <p:nvSpPr>
          <p:cNvPr id="8" name="Slide Number Placeholder 5"/>
          <p:cNvSpPr>
            <a:spLocks noGrp="1"/>
          </p:cNvSpPr>
          <p:nvPr>
            <p:ph type="sldNum" sz="quarter" idx="1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B5585131-D98E-4CC9-8879-1D32CC470D9D}" type="slidenum">
              <a:rPr lang="en-US" altLang="en-US" smtClean="0"/>
              <a:pPr/>
              <a:t>‹#›</a:t>
            </a:fld>
            <a:endParaRPr lang="en-US" altLang="en-US" dirty="0"/>
          </a:p>
        </p:txBody>
      </p:sp>
    </p:spTree>
    <p:extLst>
      <p:ext uri="{BB962C8B-B14F-4D97-AF65-F5344CB8AC3E}">
        <p14:creationId xmlns:p14="http://schemas.microsoft.com/office/powerpoint/2010/main" val="133777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oter Only: Comparison ">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355192"/>
            <a:ext cx="4206240" cy="4250146"/>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Content Placeholder 2"/>
          <p:cNvSpPr>
            <a:spLocks noGrp="1"/>
          </p:cNvSpPr>
          <p:nvPr>
            <p:ph sz="half" idx="15"/>
          </p:nvPr>
        </p:nvSpPr>
        <p:spPr>
          <a:xfrm>
            <a:off x="4709161" y="355192"/>
            <a:ext cx="4206240" cy="4250146"/>
          </a:xfrm>
          <a:prstGeom prst="rect">
            <a:avLst/>
          </a:prstGeom>
        </p:spPr>
        <p:txBody>
          <a:bodyPr lIns="0" tIns="0" rIns="0" bIns="0"/>
          <a:lstStyle>
            <a:lvl1pPr>
              <a:spcBef>
                <a:spcPts val="1200"/>
              </a:spcBef>
              <a:defRPr sz="2400">
                <a:solidFill>
                  <a:srgbClr val="505050"/>
                </a:solidFill>
                <a:latin typeface="Calibri" panose="020F0502020204030204" pitchFamily="34" charset="0"/>
              </a:defRPr>
            </a:lvl1pPr>
            <a:lvl2pPr marL="625475" indent="-285750">
              <a:spcBef>
                <a:spcPts val="600"/>
              </a:spcBef>
              <a:defRPr sz="2200">
                <a:solidFill>
                  <a:srgbClr val="505050"/>
                </a:solidFill>
                <a:latin typeface="Calibri" panose="020F0502020204030204" pitchFamily="34" charset="0"/>
              </a:defRPr>
            </a:lvl2pPr>
            <a:lvl3pPr marL="855663" indent="-228600">
              <a:spcBef>
                <a:spcPts val="300"/>
              </a:spcBef>
              <a:defRPr sz="2000">
                <a:solidFill>
                  <a:srgbClr val="505050"/>
                </a:solidFill>
                <a:latin typeface="Calibri" panose="020F0502020204030204" pitchFamily="34" charset="0"/>
              </a:defRPr>
            </a:lvl3pPr>
            <a:lvl4pPr marL="1084263" indent="-228600">
              <a:spcBef>
                <a:spcPts val="0"/>
              </a:spcBef>
              <a:defRPr sz="1800">
                <a:solidFill>
                  <a:srgbClr val="505050"/>
                </a:solidFill>
                <a:latin typeface="Calibri" panose="020F0502020204030204" pitchFamily="34" charset="0"/>
              </a:defRPr>
            </a:lvl4pPr>
            <a:lvl5pPr marL="1312863" indent="-228600">
              <a:spcBef>
                <a:spcPts val="0"/>
              </a:spcBef>
              <a:buFont typeface="Arial"/>
              <a:buChar char="•"/>
              <a:defRPr sz="1800">
                <a:solidFill>
                  <a:srgbClr val="505050"/>
                </a:solidFill>
                <a:latin typeface="Calibri" panose="020F050202020403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0"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505050"/>
                </a:solidFill>
                <a:latin typeface="Calibri" panose="020F050202020403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Date Placeholder 3"/>
          <p:cNvSpPr>
            <a:spLocks noGrp="1"/>
          </p:cNvSpPr>
          <p:nvPr>
            <p:ph type="dt" sz="half" idx="20"/>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r>
              <a:rPr lang="en-US" altLang="en-US" dirty="0" smtClean="0"/>
              <a:t>11/2/2015</a:t>
            </a:r>
            <a:endParaRPr lang="en-US" altLang="en-US" dirty="0"/>
          </a:p>
        </p:txBody>
      </p:sp>
      <p:sp>
        <p:nvSpPr>
          <p:cNvPr id="11" name="Footer Placeholder 4"/>
          <p:cNvSpPr>
            <a:spLocks noGrp="1"/>
          </p:cNvSpPr>
          <p:nvPr>
            <p:ph type="ftr" sz="quarter" idx="2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dirty="0" smtClean="0"/>
            </a:lvl1pPr>
          </a:lstStyle>
          <a:p>
            <a:pPr>
              <a:defRPr/>
            </a:pPr>
            <a:r>
              <a:rPr lang="en-US" dirty="0" smtClean="0"/>
              <a:t>Author Name | Talk Title</a:t>
            </a:r>
            <a:endParaRPr lang="en-US" b="1" dirty="0"/>
          </a:p>
        </p:txBody>
      </p:sp>
      <p:sp>
        <p:nvSpPr>
          <p:cNvPr id="12" name="Slide Number Placeholder 5"/>
          <p:cNvSpPr>
            <a:spLocks noGrp="1"/>
          </p:cNvSpPr>
          <p:nvPr>
            <p:ph type="sldNum" sz="quarter" idx="22"/>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1200"/>
            </a:lvl1pPr>
          </a:lstStyle>
          <a:p>
            <a:fld id="{2C85A5DC-9CCB-48FE-8FD9-B52B9FD57499}" type="slidenum">
              <a:rPr lang="en-US" altLang="en-US" smtClean="0"/>
              <a:pPr/>
              <a:t>‹#›</a:t>
            </a:fld>
            <a:endParaRPr lang="en-US" altLang="en-US" dirty="0"/>
          </a:p>
        </p:txBody>
      </p:sp>
    </p:spTree>
    <p:extLst>
      <p:ext uri="{BB962C8B-B14F-4D97-AF65-F5344CB8AC3E}">
        <p14:creationId xmlns:p14="http://schemas.microsoft.com/office/powerpoint/2010/main" val="3887552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9" name="Picture 2" descr="HeaderFooter_0060314.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004C97"/>
                </a:solidFill>
                <a:latin typeface="Calibri" panose="020F0502020204030204" pitchFamily="34" charset="0"/>
              </a:defRPr>
            </a:lvl1pPr>
          </a:lstStyle>
          <a:p>
            <a:r>
              <a:rPr lang="en-US" altLang="en-US" dirty="0" smtClean="0"/>
              <a:t>11/2/2015</a:t>
            </a:r>
            <a:endParaRPr lang="en-US" altLang="en-US" dirty="0"/>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004C97"/>
                </a:solidFill>
                <a:latin typeface="Calibri" panose="020F0502020204030204" pitchFamily="34" charset="0"/>
                <a:ea typeface="ＭＳ Ｐゴシック" charset="0"/>
                <a:cs typeface="ＭＳ Ｐゴシック" charset="0"/>
              </a:defRPr>
            </a:lvl1pPr>
          </a:lstStyle>
          <a:p>
            <a:pPr>
              <a:defRPr/>
            </a:pPr>
            <a:r>
              <a:rPr lang="en-US" dirty="0" smtClean="0"/>
              <a:t>Author Name | Talk Title</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004C97"/>
                </a:solidFill>
                <a:latin typeface="Calibri" panose="020F0502020204030204" pitchFamily="34" charset="0"/>
              </a:defRPr>
            </a:lvl1pPr>
          </a:lstStyle>
          <a:p>
            <a:fld id="{6827BE81-7C2D-481B-BBCE-23778685B2BA}"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Lst>
  <p:timing>
    <p:tnLst>
      <p:par>
        <p:cTn id="1" dur="indefinite" restart="never" nodeType="tmRoot"/>
      </p:par>
    </p:tnLst>
  </p:timing>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1600" kern="1200">
          <a:solidFill>
            <a:srgbClr val="595959"/>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1400" kern="1200">
          <a:solidFill>
            <a:srgbClr val="595959"/>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panose="020B0604020202020204" pitchFamily="34" charset="0"/>
        <a:buChar char="»"/>
        <a:defRPr sz="1200" kern="1200">
          <a:solidFill>
            <a:srgbClr val="595959"/>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7173" name="Picture 1" descr="Footer_060314.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1200">
                <a:solidFill>
                  <a:srgbClr val="004C97"/>
                </a:solidFill>
                <a:latin typeface="Calibri" panose="020F0502020204030204" pitchFamily="34" charset="0"/>
              </a:defRPr>
            </a:lvl1pPr>
          </a:lstStyle>
          <a:p>
            <a:r>
              <a:rPr lang="en-US" altLang="en-US" smtClean="0"/>
              <a:t>11/2/2015</a:t>
            </a:r>
            <a:endParaRPr lang="en-US" altLang="en-US" dirty="0"/>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1200">
                <a:solidFill>
                  <a:srgbClr val="004C97"/>
                </a:solidFill>
                <a:latin typeface="Calibri" panose="020F0502020204030204" pitchFamily="34" charset="0"/>
                <a:ea typeface="ＭＳ Ｐゴシック" charset="0"/>
                <a:cs typeface="ＭＳ Ｐゴシック" charset="0"/>
              </a:defRPr>
            </a:lvl1pPr>
          </a:lstStyle>
          <a:p>
            <a:pPr>
              <a:defRPr/>
            </a:pPr>
            <a:r>
              <a:rPr lang="en-US" dirty="0" smtClean="0"/>
              <a:t>Larry Bartoszek | Design and Installation of the Extinction Monitor</a:t>
            </a:r>
            <a:endParaRPr lang="en-US" b="1" dirty="0"/>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1200">
                <a:solidFill>
                  <a:srgbClr val="004C97"/>
                </a:solidFill>
                <a:latin typeface="Calibri" panose="020F0502020204030204" pitchFamily="34" charset="0"/>
              </a:defRPr>
            </a:lvl1pPr>
          </a:lstStyle>
          <a:p>
            <a:fld id="{319E6341-E9E7-4128-9402-327DA8681509}"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Lst>
  <p:timing>
    <p:tnLst>
      <p:par>
        <p:cTn id="1" dur="indefinite" restart="never" nodeType="tmRoot"/>
      </p:par>
    </p:tnLst>
  </p:timing>
  <p:hf hdr="0"/>
  <p:txStyles>
    <p:titleStyle>
      <a:lvl1pPr algn="l" defTabSz="457200" rtl="0" eaLnBrk="0" fontAlgn="base" hangingPunct="0">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kern="1200">
          <a:solidFill>
            <a:srgbClr val="7F7F7F"/>
          </a:solidFill>
          <a:latin typeface="Helvetica"/>
          <a:ea typeface="Geneva"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7F7F7F"/>
          </a:solidFill>
          <a:latin typeface="Helvetica"/>
          <a:ea typeface="MS PGothic" panose="020B0600070205080204" pitchFamily="34" charset="-128"/>
          <a:cs typeface="MS PGothic" panose="020B0600070205080204" pitchFamily="34"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1400" kern="1200">
          <a:solidFill>
            <a:srgbClr val="7F7F7F"/>
          </a:solidFill>
          <a:latin typeface="Helvetica"/>
          <a:ea typeface="MS PGothic" panose="020B0600070205080204" pitchFamily="34" charset="-128"/>
          <a:cs typeface="MS PGothic" panose="020B0600070205080204" pitchFamily="34"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1200" kern="1200">
          <a:solidFill>
            <a:srgbClr val="7F7F7F"/>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bwMode="auto">
          <a:xfrm>
            <a:off x="806450" y="3559175"/>
            <a:ext cx="7526338" cy="11398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numCol="1" anchorCtr="0" compatLnSpc="1">
            <a:prstTxWarp prst="textNoShape">
              <a:avLst/>
            </a:prstTxWarp>
          </a:bodyPr>
          <a:lstStyle/>
          <a:p>
            <a:r>
              <a:rPr lang="en-US" altLang="en-US" dirty="0" smtClean="0">
                <a:ea typeface="Geneva" pitchFamily="121" charset="-128"/>
              </a:rPr>
              <a:t>Design and Installation of the Mu2e Extinction Monitor</a:t>
            </a:r>
          </a:p>
        </p:txBody>
      </p:sp>
      <p:sp>
        <p:nvSpPr>
          <p:cNvPr id="14338" name="Text Placeholder 2"/>
          <p:cNvSpPr>
            <a:spLocks noGrp="1"/>
          </p:cNvSpPr>
          <p:nvPr>
            <p:ph type="body" sz="quarter" idx="10"/>
          </p:nvPr>
        </p:nvSpPr>
        <p:spPr bwMode="auto">
          <a:xfrm>
            <a:off x="806450" y="4841875"/>
            <a:ext cx="7526338" cy="148907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dirty="0" smtClean="0">
                <a:ea typeface="Geneva" pitchFamily="121" charset="-128"/>
              </a:rPr>
              <a:t>Larry Bartoszek, </a:t>
            </a:r>
            <a:r>
              <a:rPr lang="en-US" altLang="en-US" b="1" cap="all" dirty="0" smtClean="0">
                <a:latin typeface="Eurostile" panose="020B0504020202050204" pitchFamily="34" charset="0"/>
                <a:ea typeface="Geneva" pitchFamily="121" charset="-128"/>
              </a:rPr>
              <a:t>Bartoszek Engineering</a:t>
            </a:r>
          </a:p>
          <a:p>
            <a:pPr eaLnBrk="1" hangingPunct="1"/>
            <a:r>
              <a:rPr lang="en-US" altLang="en-US" dirty="0" smtClean="0">
                <a:ea typeface="Geneva" pitchFamily="121" charset="-128"/>
              </a:rPr>
              <a:t>Mu2e Extinction Technical Design Review</a:t>
            </a:r>
          </a:p>
          <a:p>
            <a:pPr eaLnBrk="1" hangingPunct="1"/>
            <a:r>
              <a:rPr lang="en-US" altLang="en-US" dirty="0" smtClean="0">
                <a:ea typeface="Geneva" pitchFamily="121" charset="-128"/>
              </a:rPr>
              <a:t>2 November  2015</a:t>
            </a:r>
          </a:p>
          <a:p>
            <a:pPr eaLnBrk="1" hangingPunct="1"/>
            <a:endParaRPr lang="en-US" altLang="en-US" dirty="0" smtClean="0">
              <a:ea typeface="Geneva" pitchFamily="121"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10</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Close-up of the filter permanent magnet</a:t>
            </a:r>
            <a:endParaRPr lang="en-US" dirty="0"/>
          </a:p>
        </p:txBody>
      </p:sp>
      <p:sp>
        <p:nvSpPr>
          <p:cNvPr id="7" name="TextBox 6"/>
          <p:cNvSpPr txBox="1"/>
          <p:nvPr/>
        </p:nvSpPr>
        <p:spPr>
          <a:xfrm>
            <a:off x="590731" y="1054442"/>
            <a:ext cx="2523172" cy="1384995"/>
          </a:xfrm>
          <a:prstGeom prst="rect">
            <a:avLst/>
          </a:prstGeom>
          <a:noFill/>
        </p:spPr>
        <p:txBody>
          <a:bodyPr wrap="square" rtlCol="0">
            <a:spAutoFit/>
          </a:bodyPr>
          <a:lstStyle/>
          <a:p>
            <a:r>
              <a:rPr lang="en-US" sz="1400" dirty="0" smtClean="0">
                <a:solidFill>
                  <a:schemeClr val="bg1"/>
                </a:solidFill>
              </a:rPr>
              <a:t>The green cones are </a:t>
            </a:r>
            <a:r>
              <a:rPr lang="en-US" sz="1400" dirty="0" err="1" smtClean="0">
                <a:solidFill>
                  <a:schemeClr val="bg1"/>
                </a:solidFill>
              </a:rPr>
              <a:t>workpoints</a:t>
            </a:r>
            <a:r>
              <a:rPr lang="en-US" sz="1400" dirty="0" smtClean="0">
                <a:solidFill>
                  <a:schemeClr val="bg1"/>
                </a:solidFill>
              </a:rPr>
              <a:t> in the integration model.  The EM model originally created in Inventor has been aligned to the </a:t>
            </a:r>
            <a:r>
              <a:rPr lang="en-US" sz="1400" dirty="0" err="1" smtClean="0">
                <a:solidFill>
                  <a:schemeClr val="bg1"/>
                </a:solidFill>
              </a:rPr>
              <a:t>workpoints</a:t>
            </a:r>
            <a:r>
              <a:rPr lang="en-US" sz="1400" dirty="0" smtClean="0">
                <a:solidFill>
                  <a:schemeClr val="bg1"/>
                </a:solidFill>
              </a:rPr>
              <a:t> in the integration model.</a:t>
            </a:r>
            <a:endParaRPr lang="en-US" sz="1400" dirty="0">
              <a:solidFill>
                <a:schemeClr val="bg1"/>
              </a:solidFill>
            </a:endParaRPr>
          </a:p>
        </p:txBody>
      </p:sp>
      <p:cxnSp>
        <p:nvCxnSpPr>
          <p:cNvPr id="9" name="Straight Arrow Connector 8"/>
          <p:cNvCxnSpPr>
            <a:stCxn id="7" idx="2"/>
          </p:cNvCxnSpPr>
          <p:nvPr/>
        </p:nvCxnSpPr>
        <p:spPr>
          <a:xfrm flipH="1">
            <a:off x="590731" y="2439437"/>
            <a:ext cx="1261586" cy="188542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878882" y="5143813"/>
            <a:ext cx="2688469" cy="738664"/>
          </a:xfrm>
          <a:prstGeom prst="rect">
            <a:avLst/>
          </a:prstGeom>
          <a:noFill/>
        </p:spPr>
        <p:txBody>
          <a:bodyPr wrap="square" rtlCol="0">
            <a:spAutoFit/>
          </a:bodyPr>
          <a:lstStyle/>
          <a:p>
            <a:r>
              <a:rPr lang="en-US" sz="1400" dirty="0" smtClean="0">
                <a:solidFill>
                  <a:schemeClr val="bg1"/>
                </a:solidFill>
              </a:rPr>
              <a:t>After assembly of the magnet and its support, the steel and concrete  block shield can be placed.</a:t>
            </a:r>
            <a:endParaRPr lang="en-US" sz="1400" dirty="0">
              <a:solidFill>
                <a:schemeClr val="bg1"/>
              </a:solidFill>
            </a:endParaRPr>
          </a:p>
        </p:txBody>
      </p:sp>
      <p:sp>
        <p:nvSpPr>
          <p:cNvPr id="11" name="TextBox 10"/>
          <p:cNvSpPr txBox="1"/>
          <p:nvPr/>
        </p:nvSpPr>
        <p:spPr>
          <a:xfrm>
            <a:off x="6805639" y="864000"/>
            <a:ext cx="2247745" cy="523220"/>
          </a:xfrm>
          <a:prstGeom prst="rect">
            <a:avLst/>
          </a:prstGeom>
          <a:noFill/>
        </p:spPr>
        <p:txBody>
          <a:bodyPr wrap="square" rtlCol="0">
            <a:spAutoFit/>
          </a:bodyPr>
          <a:lstStyle/>
          <a:p>
            <a:r>
              <a:rPr lang="en-US" sz="1400" dirty="0" smtClean="0">
                <a:solidFill>
                  <a:schemeClr val="bg1"/>
                </a:solidFill>
              </a:rPr>
              <a:t>This magnet has been located and visually verified.</a:t>
            </a:r>
            <a:endParaRPr lang="en-US" sz="1400" dirty="0">
              <a:solidFill>
                <a:schemeClr val="bg1"/>
              </a:solidFill>
            </a:endParaRPr>
          </a:p>
        </p:txBody>
      </p:sp>
    </p:spTree>
    <p:extLst>
      <p:ext uri="{BB962C8B-B14F-4D97-AF65-F5344CB8AC3E}">
        <p14:creationId xmlns:p14="http://schemas.microsoft.com/office/powerpoint/2010/main" val="4114067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11</a:t>
            </a:fld>
            <a:endParaRPr lang="en-US"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6756" t="24024" r="14775"/>
          <a:stretch/>
        </p:blipFill>
        <p:spPr>
          <a:xfrm>
            <a:off x="1441621" y="972065"/>
            <a:ext cx="6260757" cy="5210432"/>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Filter magnet at magnet storage</a:t>
            </a:r>
            <a:endParaRPr lang="en-US" dirty="0"/>
          </a:p>
        </p:txBody>
      </p:sp>
    </p:spTree>
    <p:extLst>
      <p:ext uri="{BB962C8B-B14F-4D97-AF65-F5344CB8AC3E}">
        <p14:creationId xmlns:p14="http://schemas.microsoft.com/office/powerpoint/2010/main" val="3379278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12</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731" y="592147"/>
            <a:ext cx="3946537" cy="5660372"/>
          </a:xfrm>
          <a:prstGeom prst="rect">
            <a:avLst/>
          </a:prstGeom>
        </p:spPr>
      </p:pic>
      <p:sp>
        <p:nvSpPr>
          <p:cNvPr id="4" name="TextBox 3"/>
          <p:cNvSpPr txBox="1"/>
          <p:nvPr/>
        </p:nvSpPr>
        <p:spPr>
          <a:xfrm>
            <a:off x="345989" y="152400"/>
            <a:ext cx="7426411" cy="461665"/>
          </a:xfrm>
          <a:prstGeom prst="rect">
            <a:avLst/>
          </a:prstGeom>
          <a:noFill/>
        </p:spPr>
        <p:txBody>
          <a:bodyPr wrap="square" rtlCol="0">
            <a:spAutoFit/>
          </a:bodyPr>
          <a:lstStyle/>
          <a:p>
            <a:r>
              <a:rPr lang="en-US" dirty="0" smtClean="0"/>
              <a:t>Upstream end Filter Magnet Support ball and socket joint</a:t>
            </a:r>
            <a:endParaRPr lang="en-US" dirty="0"/>
          </a:p>
        </p:txBody>
      </p:sp>
      <p:sp>
        <p:nvSpPr>
          <p:cNvPr id="5" name="TextBox 4"/>
          <p:cNvSpPr txBox="1"/>
          <p:nvPr/>
        </p:nvSpPr>
        <p:spPr>
          <a:xfrm>
            <a:off x="228600" y="4038600"/>
            <a:ext cx="2209800" cy="307777"/>
          </a:xfrm>
          <a:prstGeom prst="rect">
            <a:avLst/>
          </a:prstGeom>
          <a:noFill/>
        </p:spPr>
        <p:txBody>
          <a:bodyPr wrap="square" rtlCol="0">
            <a:spAutoFit/>
          </a:bodyPr>
          <a:lstStyle/>
          <a:p>
            <a:r>
              <a:rPr lang="en-US" sz="1400" dirty="0" smtClean="0"/>
              <a:t>Horizontal/yaw adjustment</a:t>
            </a:r>
            <a:endParaRPr lang="en-US" sz="1400" dirty="0"/>
          </a:p>
        </p:txBody>
      </p:sp>
      <p:cxnSp>
        <p:nvCxnSpPr>
          <p:cNvPr id="7" name="Straight Arrow Connector 6"/>
          <p:cNvCxnSpPr>
            <a:stCxn id="5" idx="3"/>
          </p:cNvCxnSpPr>
          <p:nvPr/>
        </p:nvCxnSpPr>
        <p:spPr>
          <a:xfrm flipV="1">
            <a:off x="2438400" y="3922812"/>
            <a:ext cx="2133599" cy="2696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838200" y="5205638"/>
            <a:ext cx="1600200" cy="307777"/>
          </a:xfrm>
          <a:prstGeom prst="rect">
            <a:avLst/>
          </a:prstGeom>
          <a:noFill/>
        </p:spPr>
        <p:txBody>
          <a:bodyPr wrap="square" rtlCol="0">
            <a:spAutoFit/>
          </a:bodyPr>
          <a:lstStyle/>
          <a:p>
            <a:pPr algn="r"/>
            <a:r>
              <a:rPr lang="en-US" sz="1400" dirty="0" smtClean="0"/>
              <a:t>Vertical adjustment</a:t>
            </a:r>
            <a:endParaRPr lang="en-US" sz="1400" dirty="0"/>
          </a:p>
        </p:txBody>
      </p:sp>
      <p:cxnSp>
        <p:nvCxnSpPr>
          <p:cNvPr id="10" name="Straight Arrow Connector 9"/>
          <p:cNvCxnSpPr>
            <a:stCxn id="8" idx="3"/>
          </p:cNvCxnSpPr>
          <p:nvPr/>
        </p:nvCxnSpPr>
        <p:spPr>
          <a:xfrm flipV="1">
            <a:off x="2438400" y="5093487"/>
            <a:ext cx="1447800" cy="2660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1"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13" name="TextBox 12"/>
          <p:cNvSpPr txBox="1"/>
          <p:nvPr/>
        </p:nvSpPr>
        <p:spPr>
          <a:xfrm>
            <a:off x="6705598" y="762000"/>
            <a:ext cx="2133601" cy="2031325"/>
          </a:xfrm>
          <a:prstGeom prst="rect">
            <a:avLst/>
          </a:prstGeom>
          <a:noFill/>
        </p:spPr>
        <p:txBody>
          <a:bodyPr wrap="square" rtlCol="0">
            <a:spAutoFit/>
          </a:bodyPr>
          <a:lstStyle/>
          <a:p>
            <a:r>
              <a:rPr lang="en-US" sz="1400" dirty="0" smtClean="0"/>
              <a:t>The three point support for the permanent filter magnet is a kinematic mount allowing the magnet to be moved away from its stand and replaced in the same location.  This end is the ball and socket.</a:t>
            </a:r>
            <a:endParaRPr lang="en-US" sz="1400" dirty="0"/>
          </a:p>
        </p:txBody>
      </p:sp>
    </p:spTree>
    <p:extLst>
      <p:ext uri="{BB962C8B-B14F-4D97-AF65-F5344CB8AC3E}">
        <p14:creationId xmlns:p14="http://schemas.microsoft.com/office/powerpoint/2010/main" val="39846239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13</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9059" y="604915"/>
            <a:ext cx="3885882" cy="5648169"/>
          </a:xfrm>
          <a:prstGeom prst="rect">
            <a:avLst/>
          </a:prstGeom>
        </p:spPr>
      </p:pic>
      <p:sp>
        <p:nvSpPr>
          <p:cNvPr id="4" name="TextBox 3"/>
          <p:cNvSpPr txBox="1"/>
          <p:nvPr/>
        </p:nvSpPr>
        <p:spPr>
          <a:xfrm>
            <a:off x="228600" y="152400"/>
            <a:ext cx="8297562" cy="461665"/>
          </a:xfrm>
          <a:prstGeom prst="rect">
            <a:avLst/>
          </a:prstGeom>
          <a:noFill/>
        </p:spPr>
        <p:txBody>
          <a:bodyPr wrap="square" rtlCol="0">
            <a:spAutoFit/>
          </a:bodyPr>
          <a:lstStyle/>
          <a:p>
            <a:r>
              <a:rPr lang="en-US" dirty="0" smtClean="0"/>
              <a:t>Downstream end Filter Magnet Support </a:t>
            </a:r>
            <a:r>
              <a:rPr lang="en-US" dirty="0" err="1" smtClean="0"/>
              <a:t>vee</a:t>
            </a:r>
            <a:r>
              <a:rPr lang="en-US" dirty="0" smtClean="0"/>
              <a:t> groove and flat joints</a:t>
            </a:r>
            <a:endParaRPr lang="en-US" dirty="0"/>
          </a:p>
        </p:txBody>
      </p:sp>
      <p:sp>
        <p:nvSpPr>
          <p:cNvPr id="5" name="TextBox 4"/>
          <p:cNvSpPr txBox="1"/>
          <p:nvPr/>
        </p:nvSpPr>
        <p:spPr>
          <a:xfrm>
            <a:off x="228600" y="4389668"/>
            <a:ext cx="2192383" cy="307777"/>
          </a:xfrm>
          <a:prstGeom prst="rect">
            <a:avLst/>
          </a:prstGeom>
          <a:noFill/>
        </p:spPr>
        <p:txBody>
          <a:bodyPr wrap="square" rtlCol="0">
            <a:spAutoFit/>
          </a:bodyPr>
          <a:lstStyle/>
          <a:p>
            <a:r>
              <a:rPr lang="en-US" sz="1400" dirty="0" smtClean="0"/>
              <a:t>Horizontal/yaw adjustment</a:t>
            </a:r>
            <a:endParaRPr lang="en-US" sz="1400" dirty="0"/>
          </a:p>
        </p:txBody>
      </p:sp>
      <p:cxnSp>
        <p:nvCxnSpPr>
          <p:cNvPr id="6" name="Straight Arrow Connector 5"/>
          <p:cNvCxnSpPr>
            <a:stCxn id="5" idx="3"/>
          </p:cNvCxnSpPr>
          <p:nvPr/>
        </p:nvCxnSpPr>
        <p:spPr>
          <a:xfrm flipV="1">
            <a:off x="2420983" y="3665838"/>
            <a:ext cx="779417" cy="8777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04800" y="2301811"/>
            <a:ext cx="1905000" cy="307777"/>
          </a:xfrm>
          <a:prstGeom prst="rect">
            <a:avLst/>
          </a:prstGeom>
          <a:noFill/>
        </p:spPr>
        <p:txBody>
          <a:bodyPr wrap="square" rtlCol="0">
            <a:spAutoFit/>
          </a:bodyPr>
          <a:lstStyle/>
          <a:p>
            <a:pPr algn="r"/>
            <a:r>
              <a:rPr lang="en-US" sz="1400" dirty="0" smtClean="0"/>
              <a:t>Vertical/roll adjustment</a:t>
            </a:r>
            <a:endParaRPr lang="en-US" sz="1400" dirty="0"/>
          </a:p>
        </p:txBody>
      </p:sp>
      <p:cxnSp>
        <p:nvCxnSpPr>
          <p:cNvPr id="8" name="Straight Arrow Connector 7"/>
          <p:cNvCxnSpPr>
            <a:stCxn id="7" idx="3"/>
          </p:cNvCxnSpPr>
          <p:nvPr/>
        </p:nvCxnSpPr>
        <p:spPr>
          <a:xfrm>
            <a:off x="2209800" y="2455700"/>
            <a:ext cx="1447800" cy="1538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0"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12" name="TextBox 11"/>
          <p:cNvSpPr txBox="1"/>
          <p:nvPr/>
        </p:nvSpPr>
        <p:spPr>
          <a:xfrm>
            <a:off x="6705598" y="762000"/>
            <a:ext cx="2133601" cy="2893100"/>
          </a:xfrm>
          <a:prstGeom prst="rect">
            <a:avLst/>
          </a:prstGeom>
          <a:noFill/>
        </p:spPr>
        <p:txBody>
          <a:bodyPr wrap="square" rtlCol="0">
            <a:spAutoFit/>
          </a:bodyPr>
          <a:lstStyle/>
          <a:p>
            <a:r>
              <a:rPr lang="en-US" sz="1400" dirty="0" smtClean="0"/>
              <a:t>This end of the kinematic mount is the </a:t>
            </a:r>
            <a:r>
              <a:rPr lang="en-US" sz="1400" dirty="0" err="1" smtClean="0"/>
              <a:t>vee</a:t>
            </a:r>
            <a:r>
              <a:rPr lang="en-US" sz="1400" dirty="0" smtClean="0"/>
              <a:t> groove and flat surface.</a:t>
            </a:r>
          </a:p>
          <a:p>
            <a:r>
              <a:rPr lang="en-US" sz="1400" dirty="0" smtClean="0"/>
              <a:t>The kinematic mount allows any adjustment to be made without binding another adjustment.  </a:t>
            </a:r>
          </a:p>
          <a:p>
            <a:endParaRPr lang="en-US" sz="1400" dirty="0"/>
          </a:p>
          <a:p>
            <a:r>
              <a:rPr lang="en-US" sz="1400" dirty="0" smtClean="0"/>
              <a:t>Changing the horizontal/yaw adjustment does not cause a change in the pitch or roll of the magnet.</a:t>
            </a:r>
            <a:endParaRPr lang="en-US" sz="1400" dirty="0"/>
          </a:p>
        </p:txBody>
      </p:sp>
    </p:spTree>
    <p:extLst>
      <p:ext uri="{BB962C8B-B14F-4D97-AF65-F5344CB8AC3E}">
        <p14:creationId xmlns:p14="http://schemas.microsoft.com/office/powerpoint/2010/main" val="1378956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14</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250057" y="342900"/>
            <a:ext cx="8643886" cy="461665"/>
          </a:xfrm>
          <a:prstGeom prst="rect">
            <a:avLst/>
          </a:prstGeom>
          <a:noFill/>
        </p:spPr>
        <p:txBody>
          <a:bodyPr wrap="square" rtlCol="0">
            <a:spAutoFit/>
          </a:bodyPr>
          <a:lstStyle/>
          <a:p>
            <a:r>
              <a:rPr lang="en-US" dirty="0" smtClean="0"/>
              <a:t>Close-up of the Exit Collimator in the Integration Model architecture</a:t>
            </a:r>
            <a:endParaRPr lang="en-US" dirty="0"/>
          </a:p>
        </p:txBody>
      </p:sp>
      <p:sp>
        <p:nvSpPr>
          <p:cNvPr id="7" name="TextBox 6"/>
          <p:cNvSpPr txBox="1"/>
          <p:nvPr/>
        </p:nvSpPr>
        <p:spPr>
          <a:xfrm>
            <a:off x="3116555" y="4620898"/>
            <a:ext cx="2669058" cy="1169551"/>
          </a:xfrm>
          <a:prstGeom prst="rect">
            <a:avLst/>
          </a:prstGeom>
          <a:noFill/>
        </p:spPr>
        <p:txBody>
          <a:bodyPr wrap="square" rtlCol="0">
            <a:spAutoFit/>
          </a:bodyPr>
          <a:lstStyle/>
          <a:p>
            <a:r>
              <a:rPr lang="en-US" sz="1400" dirty="0" smtClean="0">
                <a:solidFill>
                  <a:schemeClr val="bg1"/>
                </a:solidFill>
              </a:rPr>
              <a:t>The embedded pipe in the concrete needs to be adjusted to match the new locations of shield walls (that have moved several times.)  Concrete fill not shown.</a:t>
            </a:r>
            <a:endParaRPr lang="en-US" sz="1400" dirty="0">
              <a:solidFill>
                <a:schemeClr val="bg1"/>
              </a:solidFill>
            </a:endParaRPr>
          </a:p>
        </p:txBody>
      </p:sp>
      <p:cxnSp>
        <p:nvCxnSpPr>
          <p:cNvPr id="9" name="Straight Arrow Connector 8"/>
          <p:cNvCxnSpPr>
            <a:stCxn id="7" idx="0"/>
          </p:cNvCxnSpPr>
          <p:nvPr/>
        </p:nvCxnSpPr>
        <p:spPr>
          <a:xfrm flipH="1" flipV="1">
            <a:off x="4242486" y="4168346"/>
            <a:ext cx="208598" cy="45255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688047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67" y="766619"/>
            <a:ext cx="8363465" cy="5324762"/>
          </a:xfrm>
          <a:prstGeom prst="rect">
            <a:avLst/>
          </a:prstGeom>
        </p:spPr>
      </p:pic>
      <p:sp>
        <p:nvSpPr>
          <p:cNvPr id="2" name="Slide Number Placeholder 1"/>
          <p:cNvSpPr>
            <a:spLocks noGrp="1"/>
          </p:cNvSpPr>
          <p:nvPr>
            <p:ph type="sldNum" sz="quarter" idx="12"/>
          </p:nvPr>
        </p:nvSpPr>
        <p:spPr/>
        <p:txBody>
          <a:bodyPr/>
          <a:lstStyle/>
          <a:p>
            <a:fld id="{2928149F-987A-4F1C-8CD5-DFCA7636B891}" type="slidenum">
              <a:rPr lang="en-US" smtClean="0"/>
              <a:pPr/>
              <a:t>15</a:t>
            </a:fld>
            <a:endParaRPr lang="en-US" dirty="0"/>
          </a:p>
        </p:txBody>
      </p:sp>
      <p:sp>
        <p:nvSpPr>
          <p:cNvPr id="4" name="TextBox 3"/>
          <p:cNvSpPr txBox="1"/>
          <p:nvPr/>
        </p:nvSpPr>
        <p:spPr>
          <a:xfrm>
            <a:off x="304799" y="381000"/>
            <a:ext cx="7221539" cy="461665"/>
          </a:xfrm>
          <a:prstGeom prst="rect">
            <a:avLst/>
          </a:prstGeom>
          <a:noFill/>
        </p:spPr>
        <p:txBody>
          <a:bodyPr wrap="square" rtlCol="0">
            <a:spAutoFit/>
          </a:bodyPr>
          <a:lstStyle/>
          <a:p>
            <a:r>
              <a:rPr lang="en-US" dirty="0" smtClean="0"/>
              <a:t>Cross-section through the Downstream (exit) collimator</a:t>
            </a:r>
            <a:endParaRPr lang="en-US" dirty="0"/>
          </a:p>
        </p:txBody>
      </p:sp>
      <p:sp>
        <p:nvSpPr>
          <p:cNvPr id="5" name="TextBox 4"/>
          <p:cNvSpPr txBox="1"/>
          <p:nvPr/>
        </p:nvSpPr>
        <p:spPr>
          <a:xfrm>
            <a:off x="1861752" y="1334494"/>
            <a:ext cx="4419600" cy="954107"/>
          </a:xfrm>
          <a:prstGeom prst="rect">
            <a:avLst/>
          </a:prstGeom>
          <a:noFill/>
        </p:spPr>
        <p:txBody>
          <a:bodyPr wrap="square" rtlCol="0">
            <a:spAutoFit/>
          </a:bodyPr>
          <a:lstStyle/>
          <a:p>
            <a:r>
              <a:rPr lang="en-US" sz="1400" dirty="0" smtClean="0">
                <a:solidFill>
                  <a:schemeClr val="bg1"/>
                </a:solidFill>
              </a:rPr>
              <a:t>The exit collimator is supported at both ends by spherical bearings and a vertical tension rod that can be adjusted horizontally and vertically.  Spherical bearings allow for angular changes.</a:t>
            </a:r>
            <a:endParaRPr lang="en-US" sz="1400" dirty="0">
              <a:solidFill>
                <a:schemeClr val="bg1"/>
              </a:solidFill>
            </a:endParaRPr>
          </a:p>
        </p:txBody>
      </p:sp>
      <p:sp>
        <p:nvSpPr>
          <p:cNvPr id="6" name="TextBox 5"/>
          <p:cNvSpPr txBox="1"/>
          <p:nvPr/>
        </p:nvSpPr>
        <p:spPr>
          <a:xfrm>
            <a:off x="5638800" y="4630771"/>
            <a:ext cx="1981200" cy="738664"/>
          </a:xfrm>
          <a:prstGeom prst="rect">
            <a:avLst/>
          </a:prstGeom>
          <a:noFill/>
        </p:spPr>
        <p:txBody>
          <a:bodyPr wrap="square" rtlCol="0">
            <a:spAutoFit/>
          </a:bodyPr>
          <a:lstStyle/>
          <a:p>
            <a:r>
              <a:rPr lang="en-US" sz="1400" dirty="0" smtClean="0">
                <a:solidFill>
                  <a:schemeClr val="bg1"/>
                </a:solidFill>
              </a:rPr>
              <a:t>Exit collimator beam aperture expands from 50 mm to 75 mm ID.</a:t>
            </a:r>
            <a:endParaRPr lang="en-US" sz="1400" dirty="0">
              <a:solidFill>
                <a:schemeClr val="bg1"/>
              </a:solidFill>
            </a:endParaRPr>
          </a:p>
        </p:txBody>
      </p:sp>
      <p:cxnSp>
        <p:nvCxnSpPr>
          <p:cNvPr id="8" name="Straight Arrow Connector 7"/>
          <p:cNvCxnSpPr>
            <a:stCxn id="6" idx="1"/>
          </p:cNvCxnSpPr>
          <p:nvPr/>
        </p:nvCxnSpPr>
        <p:spPr>
          <a:xfrm flipH="1" flipV="1">
            <a:off x="4724400" y="3657600"/>
            <a:ext cx="914400" cy="13425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0"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11" name="TextBox 10"/>
          <p:cNvSpPr txBox="1"/>
          <p:nvPr/>
        </p:nvSpPr>
        <p:spPr>
          <a:xfrm>
            <a:off x="2090352" y="5189491"/>
            <a:ext cx="1981200" cy="738664"/>
          </a:xfrm>
          <a:prstGeom prst="rect">
            <a:avLst/>
          </a:prstGeom>
          <a:noFill/>
        </p:spPr>
        <p:txBody>
          <a:bodyPr wrap="square" rtlCol="0">
            <a:spAutoFit/>
          </a:bodyPr>
          <a:lstStyle/>
          <a:p>
            <a:r>
              <a:rPr lang="en-US" sz="1400" dirty="0" smtClean="0">
                <a:solidFill>
                  <a:schemeClr val="bg1"/>
                </a:solidFill>
              </a:rPr>
              <a:t>Concrete around embedded pipe shown and steel shot installed.</a:t>
            </a:r>
            <a:endParaRPr lang="en-US" sz="1400" dirty="0">
              <a:solidFill>
                <a:schemeClr val="bg1"/>
              </a:solidFill>
            </a:endParaRPr>
          </a:p>
        </p:txBody>
      </p:sp>
      <p:cxnSp>
        <p:nvCxnSpPr>
          <p:cNvPr id="13" name="Straight Arrow Connector 12"/>
          <p:cNvCxnSpPr>
            <a:stCxn id="11" idx="0"/>
          </p:cNvCxnSpPr>
          <p:nvPr/>
        </p:nvCxnSpPr>
        <p:spPr>
          <a:xfrm flipV="1">
            <a:off x="3080952" y="4630771"/>
            <a:ext cx="172994" cy="55872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114" y="983935"/>
            <a:ext cx="8716442" cy="4890130"/>
          </a:xfrm>
          <a:prstGeom prst="rect">
            <a:avLst/>
          </a:prstGeom>
        </p:spPr>
      </p:pic>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16</a:t>
            </a:fld>
            <a:endParaRPr lang="en-US" altLang="en-US" dirty="0"/>
          </a:p>
        </p:txBody>
      </p:sp>
      <p:sp>
        <p:nvSpPr>
          <p:cNvPr id="6" name="TextBox 5"/>
          <p:cNvSpPr txBox="1"/>
          <p:nvPr/>
        </p:nvSpPr>
        <p:spPr>
          <a:xfrm>
            <a:off x="353030" y="260387"/>
            <a:ext cx="8322610" cy="461665"/>
          </a:xfrm>
          <a:prstGeom prst="rect">
            <a:avLst/>
          </a:prstGeom>
          <a:noFill/>
        </p:spPr>
        <p:txBody>
          <a:bodyPr wrap="square" rtlCol="0">
            <a:spAutoFit/>
          </a:bodyPr>
          <a:lstStyle/>
          <a:p>
            <a:r>
              <a:rPr lang="en-US" dirty="0" smtClean="0"/>
              <a:t>Section view showing the trigger, pixels and spectrometer magnet</a:t>
            </a:r>
            <a:endParaRPr lang="en-US" dirty="0"/>
          </a:p>
        </p:txBody>
      </p:sp>
      <p:sp>
        <p:nvSpPr>
          <p:cNvPr id="8" name="TextBox 7"/>
          <p:cNvSpPr txBox="1"/>
          <p:nvPr/>
        </p:nvSpPr>
        <p:spPr>
          <a:xfrm>
            <a:off x="1143000" y="1971020"/>
            <a:ext cx="1066800" cy="307777"/>
          </a:xfrm>
          <a:prstGeom prst="rect">
            <a:avLst/>
          </a:prstGeom>
          <a:noFill/>
        </p:spPr>
        <p:txBody>
          <a:bodyPr wrap="square" rtlCol="0">
            <a:spAutoFit/>
          </a:bodyPr>
          <a:lstStyle/>
          <a:p>
            <a:pPr algn="ctr"/>
            <a:r>
              <a:rPr lang="en-US" sz="1400" dirty="0" smtClean="0">
                <a:solidFill>
                  <a:schemeClr val="bg1"/>
                </a:solidFill>
              </a:rPr>
              <a:t>Pixel planes</a:t>
            </a:r>
            <a:endParaRPr lang="en-US" sz="1400" dirty="0">
              <a:solidFill>
                <a:schemeClr val="bg1"/>
              </a:solidFill>
            </a:endParaRPr>
          </a:p>
        </p:txBody>
      </p:sp>
      <p:cxnSp>
        <p:nvCxnSpPr>
          <p:cNvPr id="9" name="Straight Arrow Connector 8"/>
          <p:cNvCxnSpPr>
            <a:stCxn id="8" idx="2"/>
          </p:cNvCxnSpPr>
          <p:nvPr/>
        </p:nvCxnSpPr>
        <p:spPr>
          <a:xfrm>
            <a:off x="1676400" y="2278797"/>
            <a:ext cx="910686" cy="12162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0" name="Straight Arrow Connector 9"/>
          <p:cNvCxnSpPr>
            <a:stCxn id="8" idx="2"/>
          </p:cNvCxnSpPr>
          <p:nvPr/>
        </p:nvCxnSpPr>
        <p:spPr>
          <a:xfrm>
            <a:off x="1676400" y="2278797"/>
            <a:ext cx="381000" cy="140374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8" idx="2"/>
          </p:cNvCxnSpPr>
          <p:nvPr/>
        </p:nvCxnSpPr>
        <p:spPr>
          <a:xfrm flipH="1">
            <a:off x="1524000" y="2278797"/>
            <a:ext cx="152400" cy="119235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8" idx="2"/>
          </p:cNvCxnSpPr>
          <p:nvPr/>
        </p:nvCxnSpPr>
        <p:spPr>
          <a:xfrm flipH="1">
            <a:off x="1066800" y="2278797"/>
            <a:ext cx="609600" cy="140374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3" name="TextBox 12"/>
          <p:cNvSpPr txBox="1"/>
          <p:nvPr/>
        </p:nvSpPr>
        <p:spPr>
          <a:xfrm>
            <a:off x="914400" y="5867400"/>
            <a:ext cx="1371600" cy="307777"/>
          </a:xfrm>
          <a:prstGeom prst="rect">
            <a:avLst/>
          </a:prstGeom>
          <a:noFill/>
        </p:spPr>
        <p:txBody>
          <a:bodyPr wrap="square" rtlCol="0">
            <a:spAutoFit/>
          </a:bodyPr>
          <a:lstStyle/>
          <a:p>
            <a:pPr algn="ctr"/>
            <a:r>
              <a:rPr lang="en-US" sz="1400" dirty="0" smtClean="0"/>
              <a:t>Trigger paddles</a:t>
            </a:r>
            <a:endParaRPr lang="en-US" sz="1400" dirty="0"/>
          </a:p>
        </p:txBody>
      </p:sp>
      <p:cxnSp>
        <p:nvCxnSpPr>
          <p:cNvPr id="14" name="Straight Arrow Connector 13"/>
          <p:cNvCxnSpPr>
            <a:stCxn id="13" idx="0"/>
          </p:cNvCxnSpPr>
          <p:nvPr/>
        </p:nvCxnSpPr>
        <p:spPr>
          <a:xfrm flipH="1" flipV="1">
            <a:off x="676275" y="3944426"/>
            <a:ext cx="923925" cy="192297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3" idx="0"/>
          </p:cNvCxnSpPr>
          <p:nvPr/>
        </p:nvCxnSpPr>
        <p:spPr>
          <a:xfrm flipV="1">
            <a:off x="1600200" y="3631972"/>
            <a:ext cx="1184189" cy="22354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5824556" y="983935"/>
            <a:ext cx="3048000" cy="738664"/>
          </a:xfrm>
          <a:prstGeom prst="rect">
            <a:avLst/>
          </a:prstGeom>
          <a:solidFill>
            <a:schemeClr val="bg1"/>
          </a:solidFill>
        </p:spPr>
        <p:txBody>
          <a:bodyPr wrap="square" rtlCol="0">
            <a:spAutoFit/>
          </a:bodyPr>
          <a:lstStyle/>
          <a:p>
            <a:r>
              <a:rPr lang="en-US" sz="1400" dirty="0" smtClean="0"/>
              <a:t>The downstream trigger and pixel arrangement is the mirror of the upstream, with larger active pixel area.</a:t>
            </a:r>
            <a:endParaRPr lang="en-US" sz="1400" dirty="0"/>
          </a:p>
        </p:txBody>
      </p:sp>
      <p:cxnSp>
        <p:nvCxnSpPr>
          <p:cNvPr id="17" name="Straight Arrow Connector 16"/>
          <p:cNvCxnSpPr>
            <a:stCxn id="16" idx="2"/>
          </p:cNvCxnSpPr>
          <p:nvPr/>
        </p:nvCxnSpPr>
        <p:spPr>
          <a:xfrm flipH="1">
            <a:off x="7150443" y="1722599"/>
            <a:ext cx="198113" cy="11276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909047" y="3017966"/>
            <a:ext cx="1213849" cy="954107"/>
          </a:xfrm>
          <a:prstGeom prst="rect">
            <a:avLst/>
          </a:prstGeom>
          <a:noFill/>
        </p:spPr>
        <p:txBody>
          <a:bodyPr wrap="square" rtlCol="0">
            <a:spAutoFit/>
          </a:bodyPr>
          <a:lstStyle/>
          <a:p>
            <a:pPr algn="ctr"/>
            <a:r>
              <a:rPr lang="en-US" sz="1400" dirty="0" smtClean="0">
                <a:solidFill>
                  <a:schemeClr val="bg1"/>
                </a:solidFill>
              </a:rPr>
              <a:t>Permanent magnet spectrometer magnet*</a:t>
            </a:r>
            <a:endParaRPr lang="en-US" sz="1400" dirty="0">
              <a:solidFill>
                <a:schemeClr val="bg1"/>
              </a:solidFill>
            </a:endParaRPr>
          </a:p>
        </p:txBody>
      </p:sp>
      <p:sp>
        <p:nvSpPr>
          <p:cNvPr id="19" name="TextBox 18"/>
          <p:cNvSpPr txBox="1"/>
          <p:nvPr/>
        </p:nvSpPr>
        <p:spPr>
          <a:xfrm>
            <a:off x="4683412" y="5821919"/>
            <a:ext cx="2022188" cy="523220"/>
          </a:xfrm>
          <a:prstGeom prst="rect">
            <a:avLst/>
          </a:prstGeom>
          <a:noFill/>
        </p:spPr>
        <p:txBody>
          <a:bodyPr wrap="square" rtlCol="0">
            <a:spAutoFit/>
          </a:bodyPr>
          <a:lstStyle/>
          <a:p>
            <a:pPr algn="ctr"/>
            <a:r>
              <a:rPr lang="en-US" sz="1400" dirty="0" smtClean="0"/>
              <a:t>*This magnet has been located in storage.</a:t>
            </a:r>
            <a:endParaRPr lang="en-US" sz="1400" dirty="0"/>
          </a:p>
        </p:txBody>
      </p:sp>
    </p:spTree>
    <p:extLst>
      <p:ext uri="{BB962C8B-B14F-4D97-AF65-F5344CB8AC3E}">
        <p14:creationId xmlns:p14="http://schemas.microsoft.com/office/powerpoint/2010/main" val="3660820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17</a:t>
            </a:fld>
            <a:endParaRPr lang="en-US"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0720" r="27477"/>
          <a:stretch/>
        </p:blipFill>
        <p:spPr>
          <a:xfrm>
            <a:off x="676275" y="838749"/>
            <a:ext cx="5013490" cy="5429708"/>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The six strut support of the spectrometer magnet and pixels</a:t>
            </a:r>
            <a:endParaRPr lang="en-US" dirty="0"/>
          </a:p>
        </p:txBody>
      </p:sp>
      <p:sp>
        <p:nvSpPr>
          <p:cNvPr id="7" name="TextBox 6"/>
          <p:cNvSpPr txBox="1"/>
          <p:nvPr/>
        </p:nvSpPr>
        <p:spPr>
          <a:xfrm>
            <a:off x="5757862" y="838749"/>
            <a:ext cx="2924432" cy="5478423"/>
          </a:xfrm>
          <a:prstGeom prst="rect">
            <a:avLst/>
          </a:prstGeom>
          <a:noFill/>
        </p:spPr>
        <p:txBody>
          <a:bodyPr wrap="square" rtlCol="0">
            <a:spAutoFit/>
          </a:bodyPr>
          <a:lstStyle/>
          <a:p>
            <a:r>
              <a:rPr lang="en-US" sz="1400" dirty="0" smtClean="0"/>
              <a:t>The cover is to allow dry air flow around the pixel planes.  </a:t>
            </a:r>
            <a:r>
              <a:rPr lang="en-US" sz="1400" dirty="0" smtClean="0"/>
              <a:t>Dry air is needed because the pixel planes are </a:t>
            </a:r>
            <a:r>
              <a:rPr lang="en-US" sz="1400" dirty="0" smtClean="0"/>
              <a:t>liquid cooled to below room temperature.</a:t>
            </a:r>
          </a:p>
          <a:p>
            <a:endParaRPr lang="en-US" sz="1400" dirty="0"/>
          </a:p>
          <a:p>
            <a:r>
              <a:rPr lang="en-US" sz="1400" dirty="0" smtClean="0"/>
              <a:t>Any </a:t>
            </a:r>
            <a:r>
              <a:rPr lang="en-US" sz="1400" dirty="0" smtClean="0"/>
              <a:t>of the three cover sections can be removed independently of the others.  Air duct inlet is not shown.  Air flows out between the cover and the C-channel base.  Cooling tubes for the pixels can also be routed out through the air exhaust gap.  Beam goes through a thin foil at each end.</a:t>
            </a:r>
          </a:p>
          <a:p>
            <a:endParaRPr lang="en-US" sz="1400" dirty="0"/>
          </a:p>
          <a:p>
            <a:r>
              <a:rPr lang="en-US" sz="1400" dirty="0" smtClean="0"/>
              <a:t>The support is a six-strut design modeled after the one that supports the </a:t>
            </a:r>
            <a:r>
              <a:rPr lang="en-US" sz="1400" dirty="0" err="1" smtClean="0"/>
              <a:t>MiniBooNE</a:t>
            </a:r>
            <a:r>
              <a:rPr lang="en-US" sz="1400" dirty="0" smtClean="0"/>
              <a:t> target at MI-8.  The struts allow alignment without interference with each other and minimal interactions between adjustments.  The rod ends and turnbuckles are designed to provide maximum rigidity and easy alignment.</a:t>
            </a:r>
            <a:endParaRPr lang="en-US" sz="1400" dirty="0"/>
          </a:p>
        </p:txBody>
      </p:sp>
      <p:sp>
        <p:nvSpPr>
          <p:cNvPr id="8" name="TextBox 7"/>
          <p:cNvSpPr txBox="1"/>
          <p:nvPr/>
        </p:nvSpPr>
        <p:spPr>
          <a:xfrm>
            <a:off x="362465" y="1161914"/>
            <a:ext cx="1244685" cy="646331"/>
          </a:xfrm>
          <a:prstGeom prst="rect">
            <a:avLst/>
          </a:prstGeom>
          <a:noFill/>
        </p:spPr>
        <p:txBody>
          <a:bodyPr wrap="square" rtlCol="0">
            <a:spAutoFit/>
          </a:bodyPr>
          <a:lstStyle/>
          <a:p>
            <a:pPr algn="ctr"/>
            <a:r>
              <a:rPr lang="en-US" sz="1200" dirty="0" smtClean="0"/>
              <a:t>Likely inlet air duct location, duct not shown</a:t>
            </a:r>
            <a:endParaRPr lang="en-US" sz="1200" dirty="0"/>
          </a:p>
        </p:txBody>
      </p:sp>
      <p:cxnSp>
        <p:nvCxnSpPr>
          <p:cNvPr id="10" name="Straight Arrow Connector 9"/>
          <p:cNvCxnSpPr>
            <a:stCxn id="8" idx="3"/>
          </p:cNvCxnSpPr>
          <p:nvPr/>
        </p:nvCxnSpPr>
        <p:spPr>
          <a:xfrm flipV="1">
            <a:off x="1607150" y="1359246"/>
            <a:ext cx="1449088" cy="12583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447024" y="4172843"/>
            <a:ext cx="930875" cy="461665"/>
          </a:xfrm>
          <a:prstGeom prst="rect">
            <a:avLst/>
          </a:prstGeom>
          <a:noFill/>
        </p:spPr>
        <p:txBody>
          <a:bodyPr wrap="square" rtlCol="0">
            <a:spAutoFit/>
          </a:bodyPr>
          <a:lstStyle/>
          <a:p>
            <a:pPr algn="ctr"/>
            <a:r>
              <a:rPr lang="en-US" sz="1200" dirty="0" smtClean="0"/>
              <a:t>Air exhaust passages</a:t>
            </a:r>
            <a:endParaRPr lang="en-US" sz="1200" dirty="0"/>
          </a:p>
        </p:txBody>
      </p:sp>
      <p:cxnSp>
        <p:nvCxnSpPr>
          <p:cNvPr id="13" name="Straight Arrow Connector 12"/>
          <p:cNvCxnSpPr>
            <a:stCxn id="11" idx="1"/>
          </p:cNvCxnSpPr>
          <p:nvPr/>
        </p:nvCxnSpPr>
        <p:spPr>
          <a:xfrm flipH="1" flipV="1">
            <a:off x="2067698" y="3262184"/>
            <a:ext cx="379326" cy="114149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11" idx="3"/>
          </p:cNvCxnSpPr>
          <p:nvPr/>
        </p:nvCxnSpPr>
        <p:spPr>
          <a:xfrm flipV="1">
            <a:off x="3377899" y="2603157"/>
            <a:ext cx="1630706" cy="18005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16654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18</a:t>
            </a:fld>
            <a:endParaRPr lang="en-US"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3333" t="5639" r="28108"/>
          <a:stretch/>
        </p:blipFill>
        <p:spPr>
          <a:xfrm>
            <a:off x="806450" y="838749"/>
            <a:ext cx="5005477" cy="5456973"/>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The cover removed from the spectrometer magnet and pixels</a:t>
            </a:r>
            <a:endParaRPr lang="en-US" dirty="0"/>
          </a:p>
        </p:txBody>
      </p:sp>
      <p:sp>
        <p:nvSpPr>
          <p:cNvPr id="7" name="TextBox 6"/>
          <p:cNvSpPr txBox="1"/>
          <p:nvPr/>
        </p:nvSpPr>
        <p:spPr>
          <a:xfrm>
            <a:off x="5890053" y="1985319"/>
            <a:ext cx="1960605" cy="2246769"/>
          </a:xfrm>
          <a:prstGeom prst="rect">
            <a:avLst/>
          </a:prstGeom>
          <a:noFill/>
        </p:spPr>
        <p:txBody>
          <a:bodyPr wrap="square" rtlCol="0">
            <a:spAutoFit/>
          </a:bodyPr>
          <a:lstStyle/>
          <a:p>
            <a:r>
              <a:rPr lang="en-US" sz="1400" dirty="0" smtClean="0"/>
              <a:t>These plates block air from flowing out around the spectrometer.  Air will probably be input through the cover above the magnet, but it needs to exit at each end of the channel so that it can flush dry air around the pixels.</a:t>
            </a:r>
            <a:endParaRPr lang="en-US" sz="1400" dirty="0"/>
          </a:p>
        </p:txBody>
      </p:sp>
      <p:cxnSp>
        <p:nvCxnSpPr>
          <p:cNvPr id="9" name="Straight Arrow Connector 8"/>
          <p:cNvCxnSpPr/>
          <p:nvPr/>
        </p:nvCxnSpPr>
        <p:spPr>
          <a:xfrm flipH="1">
            <a:off x="4061254" y="2166551"/>
            <a:ext cx="1828800" cy="27926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5030752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19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479425"/>
            <a:ext cx="5645581" cy="5723667"/>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833" r="15833" b="10017"/>
          <a:stretch/>
        </p:blipFill>
        <p:spPr>
          <a:xfrm>
            <a:off x="304800" y="3921908"/>
            <a:ext cx="3124200" cy="2190568"/>
          </a:xfrm>
          <a:prstGeom prst="rect">
            <a:avLst/>
          </a:prstGeom>
          <a:ln>
            <a:solidFill>
              <a:schemeClr val="accent1"/>
            </a:solidFill>
          </a:ln>
        </p:spPr>
      </p:pic>
      <p:sp>
        <p:nvSpPr>
          <p:cNvPr id="5" name="TextBox 4"/>
          <p:cNvSpPr txBox="1"/>
          <p:nvPr/>
        </p:nvSpPr>
        <p:spPr>
          <a:xfrm>
            <a:off x="533399" y="304800"/>
            <a:ext cx="7136027" cy="461665"/>
          </a:xfrm>
          <a:prstGeom prst="rect">
            <a:avLst/>
          </a:prstGeom>
          <a:noFill/>
        </p:spPr>
        <p:txBody>
          <a:bodyPr wrap="square" rtlCol="0">
            <a:spAutoFit/>
          </a:bodyPr>
          <a:lstStyle/>
          <a:p>
            <a:r>
              <a:rPr lang="en-US" dirty="0" smtClean="0"/>
              <a:t>Alignment/support structure for the trigger scintillator</a:t>
            </a:r>
            <a:endParaRPr lang="en-US" dirty="0"/>
          </a:p>
        </p:txBody>
      </p:sp>
      <p:sp>
        <p:nvSpPr>
          <p:cNvPr id="6" name="TextBox 5"/>
          <p:cNvSpPr txBox="1"/>
          <p:nvPr/>
        </p:nvSpPr>
        <p:spPr>
          <a:xfrm>
            <a:off x="306977" y="3446417"/>
            <a:ext cx="3048000" cy="523220"/>
          </a:xfrm>
          <a:prstGeom prst="rect">
            <a:avLst/>
          </a:prstGeom>
          <a:noFill/>
        </p:spPr>
        <p:txBody>
          <a:bodyPr wrap="square" rtlCol="0">
            <a:spAutoFit/>
          </a:bodyPr>
          <a:lstStyle/>
          <a:p>
            <a:r>
              <a:rPr lang="en-US" sz="1400" dirty="0" smtClean="0"/>
              <a:t>Trigger scintillator with light guide, PMT and mu metal shield</a:t>
            </a:r>
            <a:endParaRPr lang="en-US" sz="1400" dirty="0"/>
          </a:p>
        </p:txBody>
      </p:sp>
      <p:sp>
        <p:nvSpPr>
          <p:cNvPr id="7"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8"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9" name="TextBox 8"/>
          <p:cNvSpPr txBox="1"/>
          <p:nvPr/>
        </p:nvSpPr>
        <p:spPr>
          <a:xfrm>
            <a:off x="609600" y="998336"/>
            <a:ext cx="2133600" cy="954107"/>
          </a:xfrm>
          <a:prstGeom prst="rect">
            <a:avLst/>
          </a:prstGeom>
          <a:noFill/>
        </p:spPr>
        <p:txBody>
          <a:bodyPr wrap="square" rtlCol="0">
            <a:spAutoFit/>
          </a:bodyPr>
          <a:lstStyle/>
          <a:p>
            <a:r>
              <a:rPr lang="en-US" sz="1400" dirty="0" smtClean="0"/>
              <a:t>The support offers all six degrees of freedom of alignment of the scintillator paddle.</a:t>
            </a:r>
          </a:p>
        </p:txBody>
      </p:sp>
    </p:spTree>
    <p:extLst>
      <p:ext uri="{BB962C8B-B14F-4D97-AF65-F5344CB8AC3E}">
        <p14:creationId xmlns:p14="http://schemas.microsoft.com/office/powerpoint/2010/main" val="640029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slides</a:t>
            </a:r>
            <a:endParaRPr lang="en-US" dirty="0"/>
          </a:p>
        </p:txBody>
      </p:sp>
      <p:sp>
        <p:nvSpPr>
          <p:cNvPr id="3" name="Content Placeholder 2"/>
          <p:cNvSpPr>
            <a:spLocks noGrp="1"/>
          </p:cNvSpPr>
          <p:nvPr>
            <p:ph idx="1"/>
          </p:nvPr>
        </p:nvSpPr>
        <p:spPr/>
        <p:txBody>
          <a:bodyPr/>
          <a:lstStyle/>
          <a:p>
            <a:r>
              <a:rPr lang="en-US" dirty="0" smtClean="0"/>
              <a:t>The next set of slides shows the overall and detailed design of extinction monitor components</a:t>
            </a:r>
          </a:p>
          <a:p>
            <a:r>
              <a:rPr lang="en-US" dirty="0" smtClean="0"/>
              <a:t>The set after shows details of how some of the major components will be installed</a:t>
            </a:r>
          </a:p>
          <a:p>
            <a:r>
              <a:rPr lang="en-US" dirty="0" smtClean="0"/>
              <a:t>The requirements are to be able to position each of the devices to coordinates determined for the extinction monitor to tolerances typical of accelerators at </a:t>
            </a:r>
            <a:r>
              <a:rPr lang="en-US" dirty="0" err="1" smtClean="0"/>
              <a:t>Fermilab</a:t>
            </a:r>
            <a:r>
              <a:rPr lang="en-US" dirty="0" smtClean="0"/>
              <a:t> (±0.005” transverse to beam)</a:t>
            </a:r>
          </a:p>
          <a:p>
            <a:pPr lvl="1"/>
            <a:r>
              <a:rPr lang="en-US" dirty="0" smtClean="0"/>
              <a:t>Every component has the ability to be positioned in all six degrees of freedom (in some cases in multiple layers) to the required accuracy</a:t>
            </a:r>
            <a:endParaRPr lang="en-US" dirty="0"/>
          </a:p>
        </p:txBody>
      </p:sp>
      <p:sp>
        <p:nvSpPr>
          <p:cNvPr id="4" name="Date Placeholder 3"/>
          <p:cNvSpPr>
            <a:spLocks noGrp="1"/>
          </p:cNvSpPr>
          <p:nvPr>
            <p:ph type="dt" sz="half" idx="10"/>
          </p:nvPr>
        </p:nvSpPr>
        <p:spPr/>
        <p:txBody>
          <a:bodyPr/>
          <a:lstStyle/>
          <a:p>
            <a:r>
              <a:rPr lang="en-US" altLang="en-US" smtClean="0"/>
              <a:t>11/2/2015</a:t>
            </a:r>
            <a:endParaRPr lang="en-US" altLang="en-US" dirty="0"/>
          </a:p>
        </p:txBody>
      </p:sp>
      <p:sp>
        <p:nvSpPr>
          <p:cNvPr id="5" name="Footer Placeholder 4"/>
          <p:cNvSpPr>
            <a:spLocks noGrp="1"/>
          </p:cNvSpPr>
          <p:nvPr>
            <p:ph type="ftr" sz="quarter" idx="11"/>
          </p:nvPr>
        </p:nvSpPr>
        <p:spPr/>
        <p:txBody>
          <a:bodyPr/>
          <a:lstStyle/>
          <a:p>
            <a:pPr>
              <a:defRPr/>
            </a:pPr>
            <a:r>
              <a:rPr lang="en-US" smtClean="0"/>
              <a:t>Larry Bartoszek| Design and Installation of the Extinction Monitor</a:t>
            </a:r>
            <a:endParaRPr lang="en-US" b="1" dirty="0"/>
          </a:p>
        </p:txBody>
      </p:sp>
      <p:sp>
        <p:nvSpPr>
          <p:cNvPr id="6" name="Slide Number Placeholder 5"/>
          <p:cNvSpPr>
            <a:spLocks noGrp="1"/>
          </p:cNvSpPr>
          <p:nvPr>
            <p:ph type="sldNum" sz="quarter" idx="12"/>
          </p:nvPr>
        </p:nvSpPr>
        <p:spPr/>
        <p:txBody>
          <a:bodyPr/>
          <a:lstStyle/>
          <a:p>
            <a:fld id="{52E9C158-AEF1-41A2-A6CE-6F0BAB305EFD}" type="slidenum">
              <a:rPr lang="en-US" altLang="en-US" smtClean="0"/>
              <a:pPr/>
              <a:t>2</a:t>
            </a:fld>
            <a:endParaRPr lang="en-US" altLang="en-US" dirty="0"/>
          </a:p>
        </p:txBody>
      </p:sp>
    </p:spTree>
    <p:extLst>
      <p:ext uri="{BB962C8B-B14F-4D97-AF65-F5344CB8AC3E}">
        <p14:creationId xmlns:p14="http://schemas.microsoft.com/office/powerpoint/2010/main" val="3934633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20</a:t>
            </a:fld>
            <a:endParaRPr lang="en-US"/>
          </a:p>
        </p:txBody>
      </p:sp>
      <p:sp>
        <p:nvSpPr>
          <p:cNvPr id="4" name="TextBox 3"/>
          <p:cNvSpPr txBox="1"/>
          <p:nvPr/>
        </p:nvSpPr>
        <p:spPr>
          <a:xfrm>
            <a:off x="533400" y="228600"/>
            <a:ext cx="5990968" cy="461665"/>
          </a:xfrm>
          <a:prstGeom prst="rect">
            <a:avLst/>
          </a:prstGeom>
          <a:noFill/>
        </p:spPr>
        <p:txBody>
          <a:bodyPr wrap="square" rtlCol="0">
            <a:spAutoFit/>
          </a:bodyPr>
          <a:lstStyle/>
          <a:p>
            <a:r>
              <a:rPr lang="en-US" dirty="0" smtClean="0"/>
              <a:t>Pixel plane support/alignment mechanism</a:t>
            </a:r>
            <a:endParaRPr lang="en-US" dirty="0"/>
          </a:p>
        </p:txBody>
      </p:sp>
      <p:sp>
        <p:nvSpPr>
          <p:cNvPr id="5" name="TextBox 4"/>
          <p:cNvSpPr txBox="1"/>
          <p:nvPr/>
        </p:nvSpPr>
        <p:spPr>
          <a:xfrm>
            <a:off x="5840329" y="874528"/>
            <a:ext cx="2916494" cy="5047536"/>
          </a:xfrm>
          <a:prstGeom prst="rect">
            <a:avLst/>
          </a:prstGeom>
          <a:noFill/>
        </p:spPr>
        <p:txBody>
          <a:bodyPr wrap="square" rtlCol="0">
            <a:spAutoFit/>
          </a:bodyPr>
          <a:lstStyle/>
          <a:p>
            <a:r>
              <a:rPr lang="en-US" sz="1400" dirty="0" smtClean="0"/>
              <a:t>The support offers all six degrees of freedom of alignment of the pixel planes.  </a:t>
            </a:r>
          </a:p>
          <a:p>
            <a:endParaRPr lang="en-US" sz="1400" dirty="0"/>
          </a:p>
          <a:p>
            <a:r>
              <a:rPr lang="en-US" sz="1400" dirty="0" smtClean="0"/>
              <a:t>Details of connectors and mechanically gripping the circuit board by the support are still being worked out</a:t>
            </a:r>
            <a:r>
              <a:rPr lang="en-US" sz="1400" dirty="0" smtClean="0"/>
              <a:t>.</a:t>
            </a:r>
          </a:p>
          <a:p>
            <a:endParaRPr lang="en-US" sz="1400" dirty="0"/>
          </a:p>
          <a:p>
            <a:r>
              <a:rPr lang="en-US" sz="1400" dirty="0" smtClean="0"/>
              <a:t>An ethylene </a:t>
            </a:r>
            <a:r>
              <a:rPr lang="en-US" sz="1400" dirty="0"/>
              <a:t>glycol based coolant will be pumped through the </a:t>
            </a:r>
            <a:r>
              <a:rPr lang="en-US" sz="1400" dirty="0" smtClean="0"/>
              <a:t>blue tubing and </a:t>
            </a:r>
            <a:r>
              <a:rPr lang="en-US" sz="1400" dirty="0"/>
              <a:t>cooled using </a:t>
            </a:r>
            <a:r>
              <a:rPr lang="en-US" sz="1400" dirty="0" smtClean="0"/>
              <a:t>a recirculating </a:t>
            </a:r>
            <a:r>
              <a:rPr lang="en-US" sz="1400" dirty="0"/>
              <a:t>chiller.</a:t>
            </a:r>
          </a:p>
          <a:p>
            <a:endParaRPr lang="en-US" sz="1400" dirty="0" smtClean="0"/>
          </a:p>
          <a:p>
            <a:r>
              <a:rPr lang="en-US" sz="1400" dirty="0" smtClean="0"/>
              <a:t>A </a:t>
            </a:r>
            <a:r>
              <a:rPr lang="en-US" sz="1400" dirty="0"/>
              <a:t>cooling system is needed to prevent the readout chips </a:t>
            </a:r>
            <a:r>
              <a:rPr lang="en-US" sz="1400" dirty="0" smtClean="0"/>
              <a:t>from overheating</a:t>
            </a:r>
            <a:r>
              <a:rPr lang="en-US" sz="1400" dirty="0"/>
              <a:t>. The </a:t>
            </a:r>
            <a:r>
              <a:rPr lang="en-US" sz="1400" dirty="0" smtClean="0"/>
              <a:t>leakage current </a:t>
            </a:r>
            <a:r>
              <a:rPr lang="en-US" sz="1400" dirty="0"/>
              <a:t>in a silicon sensor drops </a:t>
            </a:r>
            <a:r>
              <a:rPr lang="en-US" sz="1400" dirty="0" smtClean="0"/>
              <a:t>quickly with temperature, improving </a:t>
            </a:r>
            <a:r>
              <a:rPr lang="en-US" sz="1400" dirty="0"/>
              <a:t>the signal to noise </a:t>
            </a:r>
            <a:r>
              <a:rPr lang="en-US" sz="1400" dirty="0" smtClean="0"/>
              <a:t>ratio.  The </a:t>
            </a:r>
            <a:r>
              <a:rPr lang="en-US" sz="1400" dirty="0"/>
              <a:t>sensors will be cooled to an operating temperature of a </a:t>
            </a:r>
            <a:r>
              <a:rPr lang="en-US" sz="1400" dirty="0" smtClean="0"/>
              <a:t>few degrees </a:t>
            </a:r>
            <a:r>
              <a:rPr lang="en-US" sz="1400" dirty="0"/>
              <a:t>Centigrade, safely above the dew point of dry air. </a:t>
            </a:r>
            <a:endParaRPr lang="en-US" sz="1400" dirty="0"/>
          </a:p>
        </p:txBody>
      </p:sp>
      <p:sp>
        <p:nvSpPr>
          <p:cNvPr id="8"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9"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2522" t="1786" r="35407"/>
          <a:stretch/>
        </p:blipFill>
        <p:spPr>
          <a:xfrm>
            <a:off x="533400" y="710061"/>
            <a:ext cx="4170263" cy="5461687"/>
          </a:xfrm>
          <a:prstGeom prst="rect">
            <a:avLst/>
          </a:prstGeom>
        </p:spPr>
      </p:pic>
      <p:sp>
        <p:nvSpPr>
          <p:cNvPr id="3" name="TextBox 2"/>
          <p:cNvSpPr txBox="1"/>
          <p:nvPr/>
        </p:nvSpPr>
        <p:spPr>
          <a:xfrm>
            <a:off x="4332804" y="1955976"/>
            <a:ext cx="1242154" cy="523220"/>
          </a:xfrm>
          <a:prstGeom prst="rect">
            <a:avLst/>
          </a:prstGeom>
          <a:noFill/>
        </p:spPr>
        <p:txBody>
          <a:bodyPr wrap="square" rtlCol="0">
            <a:spAutoFit/>
          </a:bodyPr>
          <a:lstStyle/>
          <a:p>
            <a:r>
              <a:rPr lang="en-US" sz="1400" dirty="0" smtClean="0"/>
              <a:t>Liquid cooling tubing</a:t>
            </a:r>
            <a:endParaRPr lang="en-US" sz="1400" dirty="0"/>
          </a:p>
        </p:txBody>
      </p:sp>
      <p:cxnSp>
        <p:nvCxnSpPr>
          <p:cNvPr id="10" name="Straight Arrow Connector 9"/>
          <p:cNvCxnSpPr>
            <a:stCxn id="3" idx="1"/>
          </p:cNvCxnSpPr>
          <p:nvPr/>
        </p:nvCxnSpPr>
        <p:spPr>
          <a:xfrm flipH="1" flipV="1">
            <a:off x="4067434" y="1499292"/>
            <a:ext cx="265370" cy="7182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094114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515" y="822290"/>
            <a:ext cx="6516774" cy="5213419"/>
          </a:xfrm>
          <a:prstGeom prst="rect">
            <a:avLst/>
          </a:prstGeom>
        </p:spPr>
      </p:pic>
      <p:sp>
        <p:nvSpPr>
          <p:cNvPr id="2" name="Slide Number Placeholder 1"/>
          <p:cNvSpPr>
            <a:spLocks noGrp="1"/>
          </p:cNvSpPr>
          <p:nvPr>
            <p:ph type="sldNum" sz="quarter" idx="12"/>
          </p:nvPr>
        </p:nvSpPr>
        <p:spPr/>
        <p:txBody>
          <a:bodyPr/>
          <a:lstStyle/>
          <a:p>
            <a:fld id="{2928149F-987A-4F1C-8CD5-DFCA7636B891}" type="slidenum">
              <a:rPr lang="en-US" smtClean="0"/>
              <a:pPr/>
              <a:t>21</a:t>
            </a:fld>
            <a:endParaRPr lang="en-US"/>
          </a:p>
        </p:txBody>
      </p:sp>
      <p:sp>
        <p:nvSpPr>
          <p:cNvPr id="4" name="TextBox 3"/>
          <p:cNvSpPr txBox="1"/>
          <p:nvPr/>
        </p:nvSpPr>
        <p:spPr>
          <a:xfrm>
            <a:off x="329515" y="304800"/>
            <a:ext cx="7825946" cy="400110"/>
          </a:xfrm>
          <a:prstGeom prst="rect">
            <a:avLst/>
          </a:prstGeom>
          <a:noFill/>
        </p:spPr>
        <p:txBody>
          <a:bodyPr wrap="square" rtlCol="0">
            <a:spAutoFit/>
          </a:bodyPr>
          <a:lstStyle/>
          <a:p>
            <a:r>
              <a:rPr lang="en-US" sz="2000" dirty="0" smtClean="0"/>
              <a:t>Cross-section through the shim bushing in the pixel alignment mechanism</a:t>
            </a:r>
            <a:endParaRPr lang="en-US" sz="2000" dirty="0"/>
          </a:p>
        </p:txBody>
      </p:sp>
      <p:sp>
        <p:nvSpPr>
          <p:cNvPr id="5" name="TextBox 4"/>
          <p:cNvSpPr txBox="1"/>
          <p:nvPr/>
        </p:nvSpPr>
        <p:spPr>
          <a:xfrm>
            <a:off x="6988175" y="1316164"/>
            <a:ext cx="2010032" cy="1815882"/>
          </a:xfrm>
          <a:prstGeom prst="rect">
            <a:avLst/>
          </a:prstGeom>
          <a:noFill/>
        </p:spPr>
        <p:txBody>
          <a:bodyPr wrap="square" rtlCol="0">
            <a:spAutoFit/>
          </a:bodyPr>
          <a:lstStyle/>
          <a:p>
            <a:r>
              <a:rPr lang="en-US" sz="1400" dirty="0" smtClean="0"/>
              <a:t>Rotating the green externally threaded bushing adjusts the pitch, height and roll of the pixel planes.  The .250-20 socket head bolt locks the mechanism to the bottom beam.</a:t>
            </a:r>
            <a:endParaRPr lang="en-US" sz="1400" dirty="0"/>
          </a:p>
        </p:txBody>
      </p:sp>
      <p:sp>
        <p:nvSpPr>
          <p:cNvPr id="6"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7"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22</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1666" t="11209" r="30000" b="8106"/>
          <a:stretch/>
        </p:blipFill>
        <p:spPr>
          <a:xfrm>
            <a:off x="381000" y="1447800"/>
            <a:ext cx="3505200" cy="396240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5000" t="11210" r="33333" b="9656"/>
          <a:stretch/>
        </p:blipFill>
        <p:spPr>
          <a:xfrm>
            <a:off x="4724400" y="1485900"/>
            <a:ext cx="3810000" cy="3886200"/>
          </a:xfrm>
          <a:prstGeom prst="rect">
            <a:avLst/>
          </a:prstGeom>
        </p:spPr>
      </p:pic>
      <p:sp>
        <p:nvSpPr>
          <p:cNvPr id="5" name="TextBox 4"/>
          <p:cNvSpPr txBox="1"/>
          <p:nvPr/>
        </p:nvSpPr>
        <p:spPr>
          <a:xfrm>
            <a:off x="381000" y="304800"/>
            <a:ext cx="7391400" cy="369332"/>
          </a:xfrm>
          <a:prstGeom prst="rect">
            <a:avLst/>
          </a:prstGeom>
          <a:noFill/>
        </p:spPr>
        <p:txBody>
          <a:bodyPr wrap="square" rtlCol="0">
            <a:spAutoFit/>
          </a:bodyPr>
          <a:lstStyle/>
          <a:p>
            <a:r>
              <a:rPr lang="en-US" dirty="0" smtClean="0"/>
              <a:t>Front and back views of the upstream pixel planes</a:t>
            </a:r>
            <a:endParaRPr lang="en-US" dirty="0"/>
          </a:p>
        </p:txBody>
      </p:sp>
      <p:sp>
        <p:nvSpPr>
          <p:cNvPr id="6" name="TextBox 5"/>
          <p:cNvSpPr txBox="1"/>
          <p:nvPr/>
        </p:nvSpPr>
        <p:spPr>
          <a:xfrm>
            <a:off x="3276600" y="3733800"/>
            <a:ext cx="1600200" cy="307777"/>
          </a:xfrm>
          <a:prstGeom prst="rect">
            <a:avLst/>
          </a:prstGeom>
          <a:noFill/>
        </p:spPr>
        <p:txBody>
          <a:bodyPr wrap="square" rtlCol="0">
            <a:spAutoFit/>
          </a:bodyPr>
          <a:lstStyle/>
          <a:p>
            <a:pPr algn="r"/>
            <a:r>
              <a:rPr lang="en-US" sz="1400" dirty="0" smtClean="0"/>
              <a:t>Water cooling loop</a:t>
            </a:r>
            <a:endParaRPr lang="en-US" sz="1400" dirty="0"/>
          </a:p>
        </p:txBody>
      </p:sp>
      <p:cxnSp>
        <p:nvCxnSpPr>
          <p:cNvPr id="8" name="Straight Arrow Connector 7"/>
          <p:cNvCxnSpPr/>
          <p:nvPr/>
        </p:nvCxnSpPr>
        <p:spPr>
          <a:xfrm>
            <a:off x="4876800" y="3886200"/>
            <a:ext cx="457200" cy="685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0"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Tree>
    <p:extLst>
      <p:ext uri="{BB962C8B-B14F-4D97-AF65-F5344CB8AC3E}">
        <p14:creationId xmlns:p14="http://schemas.microsoft.com/office/powerpoint/2010/main" val="2361842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23</a:t>
            </a:fld>
            <a:endParaRPr lang="en-US"/>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2500" t="9656" r="45833" b="11210"/>
          <a:stretch/>
        </p:blipFill>
        <p:spPr>
          <a:xfrm>
            <a:off x="685800" y="1219200"/>
            <a:ext cx="3352800" cy="449981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6666" t="11209" r="38334" b="12760"/>
          <a:stretch/>
        </p:blipFill>
        <p:spPr>
          <a:xfrm>
            <a:off x="5029200" y="1339850"/>
            <a:ext cx="3581400" cy="4178300"/>
          </a:xfrm>
          <a:prstGeom prst="rect">
            <a:avLst/>
          </a:prstGeom>
        </p:spPr>
      </p:pic>
      <p:sp>
        <p:nvSpPr>
          <p:cNvPr id="5" name="TextBox 4"/>
          <p:cNvSpPr txBox="1"/>
          <p:nvPr/>
        </p:nvSpPr>
        <p:spPr>
          <a:xfrm>
            <a:off x="381000" y="304800"/>
            <a:ext cx="7391400" cy="369332"/>
          </a:xfrm>
          <a:prstGeom prst="rect">
            <a:avLst/>
          </a:prstGeom>
          <a:noFill/>
        </p:spPr>
        <p:txBody>
          <a:bodyPr wrap="square" rtlCol="0">
            <a:spAutoFit/>
          </a:bodyPr>
          <a:lstStyle/>
          <a:p>
            <a:r>
              <a:rPr lang="en-US" dirty="0" smtClean="0"/>
              <a:t>Front and back views of the downstream pixel planes</a:t>
            </a:r>
            <a:endParaRPr lang="en-US" dirty="0"/>
          </a:p>
        </p:txBody>
      </p:sp>
      <p:sp>
        <p:nvSpPr>
          <p:cNvPr id="6" name="TextBox 5"/>
          <p:cNvSpPr txBox="1"/>
          <p:nvPr/>
        </p:nvSpPr>
        <p:spPr>
          <a:xfrm>
            <a:off x="3124200" y="5565123"/>
            <a:ext cx="2590800" cy="307777"/>
          </a:xfrm>
          <a:prstGeom prst="rect">
            <a:avLst/>
          </a:prstGeom>
          <a:noFill/>
        </p:spPr>
        <p:txBody>
          <a:bodyPr wrap="square" rtlCol="0">
            <a:spAutoFit/>
          </a:bodyPr>
          <a:lstStyle/>
          <a:p>
            <a:r>
              <a:rPr lang="en-US" sz="1400" dirty="0" smtClean="0"/>
              <a:t>Three chips for larger active area</a:t>
            </a:r>
            <a:endParaRPr lang="en-US" sz="1400" dirty="0"/>
          </a:p>
        </p:txBody>
      </p:sp>
      <p:cxnSp>
        <p:nvCxnSpPr>
          <p:cNvPr id="8" name="Straight Arrow Connector 7"/>
          <p:cNvCxnSpPr>
            <a:stCxn id="6" idx="0"/>
          </p:cNvCxnSpPr>
          <p:nvPr/>
        </p:nvCxnSpPr>
        <p:spPr>
          <a:xfrm flipV="1">
            <a:off x="4419600" y="3581400"/>
            <a:ext cx="2057400" cy="19837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p:cNvCxnSpPr>
            <a:stCxn id="6" idx="0"/>
          </p:cNvCxnSpPr>
          <p:nvPr/>
        </p:nvCxnSpPr>
        <p:spPr>
          <a:xfrm flipH="1" flipV="1">
            <a:off x="2590800" y="4114800"/>
            <a:ext cx="1828800" cy="14503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p:cNvCxnSpPr>
            <a:stCxn id="6" idx="0"/>
          </p:cNvCxnSpPr>
          <p:nvPr/>
        </p:nvCxnSpPr>
        <p:spPr>
          <a:xfrm flipH="1" flipV="1">
            <a:off x="2590800" y="3124200"/>
            <a:ext cx="1828800" cy="244092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1"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3"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Tree>
    <p:extLst>
      <p:ext uri="{BB962C8B-B14F-4D97-AF65-F5344CB8AC3E}">
        <p14:creationId xmlns:p14="http://schemas.microsoft.com/office/powerpoint/2010/main" val="2003267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24</a:t>
            </a:fld>
            <a:endParaRPr lang="en-US"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2883" t="8208" r="14955" b="3632"/>
          <a:stretch/>
        </p:blipFill>
        <p:spPr>
          <a:xfrm>
            <a:off x="676275" y="762406"/>
            <a:ext cx="7781207" cy="5333187"/>
          </a:xfrm>
          <a:prstGeom prst="rect">
            <a:avLst/>
          </a:prstGeom>
        </p:spPr>
      </p:pic>
      <p:sp>
        <p:nvSpPr>
          <p:cNvPr id="6" name="TextBox 5"/>
          <p:cNvSpPr txBox="1"/>
          <p:nvPr/>
        </p:nvSpPr>
        <p:spPr>
          <a:xfrm>
            <a:off x="500114" y="342899"/>
            <a:ext cx="7901940" cy="461665"/>
          </a:xfrm>
          <a:prstGeom prst="rect">
            <a:avLst/>
          </a:prstGeom>
          <a:noFill/>
        </p:spPr>
        <p:txBody>
          <a:bodyPr wrap="square" rtlCol="0">
            <a:spAutoFit/>
          </a:bodyPr>
          <a:lstStyle/>
          <a:p>
            <a:r>
              <a:rPr lang="en-US" dirty="0" smtClean="0"/>
              <a:t>The Muon Range Stack/Muon ID</a:t>
            </a:r>
            <a:endParaRPr lang="en-US" dirty="0"/>
          </a:p>
        </p:txBody>
      </p:sp>
      <p:sp>
        <p:nvSpPr>
          <p:cNvPr id="9" name="TextBox 8"/>
          <p:cNvSpPr txBox="1"/>
          <p:nvPr/>
        </p:nvSpPr>
        <p:spPr>
          <a:xfrm rot="21230689">
            <a:off x="4729227" y="2766145"/>
            <a:ext cx="2248930" cy="307777"/>
          </a:xfrm>
          <a:prstGeom prst="rect">
            <a:avLst/>
          </a:prstGeom>
          <a:noFill/>
        </p:spPr>
        <p:txBody>
          <a:bodyPr wrap="square" rtlCol="0">
            <a:spAutoFit/>
          </a:bodyPr>
          <a:lstStyle/>
          <a:p>
            <a:r>
              <a:rPr lang="en-US" sz="1400" dirty="0" smtClean="0">
                <a:solidFill>
                  <a:schemeClr val="bg1"/>
                </a:solidFill>
              </a:rPr>
              <a:t>Muon Range Stack/Muon ID</a:t>
            </a:r>
            <a:endParaRPr lang="en-US" sz="1400" dirty="0">
              <a:solidFill>
                <a:schemeClr val="bg1"/>
              </a:solidFill>
            </a:endParaRPr>
          </a:p>
        </p:txBody>
      </p:sp>
    </p:spTree>
    <p:extLst>
      <p:ext uri="{BB962C8B-B14F-4D97-AF65-F5344CB8AC3E}">
        <p14:creationId xmlns:p14="http://schemas.microsoft.com/office/powerpoint/2010/main" val="533901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25</a:t>
            </a:fld>
            <a:endParaRPr lang="en-US"/>
          </a:p>
        </p:txBody>
      </p:sp>
      <p:sp>
        <p:nvSpPr>
          <p:cNvPr id="4" name="TextBox 3"/>
          <p:cNvSpPr txBox="1"/>
          <p:nvPr/>
        </p:nvSpPr>
        <p:spPr>
          <a:xfrm>
            <a:off x="380999" y="228600"/>
            <a:ext cx="6703541" cy="461665"/>
          </a:xfrm>
          <a:prstGeom prst="rect">
            <a:avLst/>
          </a:prstGeom>
          <a:noFill/>
        </p:spPr>
        <p:txBody>
          <a:bodyPr wrap="square" rtlCol="0">
            <a:spAutoFit/>
          </a:bodyPr>
          <a:lstStyle/>
          <a:p>
            <a:r>
              <a:rPr lang="en-US" dirty="0" smtClean="0"/>
              <a:t>Close-up of the tile-fiber pans of the Muon ID</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67" r="25833"/>
          <a:stretch/>
        </p:blipFill>
        <p:spPr>
          <a:xfrm>
            <a:off x="380999" y="690265"/>
            <a:ext cx="6497576" cy="5500460"/>
          </a:xfrm>
          <a:prstGeom prst="rect">
            <a:avLst/>
          </a:prstGeom>
        </p:spPr>
      </p:pic>
      <p:sp>
        <p:nvSpPr>
          <p:cNvPr id="5"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6"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7" name="TextBox 6"/>
          <p:cNvSpPr txBox="1"/>
          <p:nvPr/>
        </p:nvSpPr>
        <p:spPr>
          <a:xfrm>
            <a:off x="6343135" y="1112108"/>
            <a:ext cx="2471351" cy="1384995"/>
          </a:xfrm>
          <a:prstGeom prst="rect">
            <a:avLst/>
          </a:prstGeom>
          <a:noFill/>
        </p:spPr>
        <p:txBody>
          <a:bodyPr wrap="square" rtlCol="0">
            <a:spAutoFit/>
          </a:bodyPr>
          <a:lstStyle/>
          <a:p>
            <a:r>
              <a:rPr lang="en-US" sz="1400" dirty="0" smtClean="0"/>
              <a:t>Half inch steel plates will be hand-stacked in the detector room and welded together to form a 5,000 </a:t>
            </a:r>
            <a:r>
              <a:rPr lang="en-US" sz="1400" dirty="0" err="1" smtClean="0"/>
              <a:t>lb</a:t>
            </a:r>
            <a:r>
              <a:rPr lang="en-US" sz="1400" dirty="0" smtClean="0"/>
              <a:t> block of steel with spaces to put scintillator tile assemblies.</a:t>
            </a:r>
            <a:endParaRPr lang="en-US" sz="1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26</a:t>
            </a:fld>
            <a:endParaRPr lang="en-US"/>
          </a:p>
        </p:txBody>
      </p:sp>
      <p:pic>
        <p:nvPicPr>
          <p:cNvPr id="12290" name="Picture 2" descr="D:\Current Jobs\Mu2e experiment\Mu2e master model 09-08-13\Workspace\renderings\11-05-13\Muon ID tile pan assy-001.jpg"/>
          <p:cNvPicPr>
            <a:picLocks noChangeAspect="1" noChangeArrowheads="1"/>
          </p:cNvPicPr>
          <p:nvPr/>
        </p:nvPicPr>
        <p:blipFill>
          <a:blip r:embed="rId2" cstate="print"/>
          <a:srcRect/>
          <a:stretch>
            <a:fillRect/>
          </a:stretch>
        </p:blipFill>
        <p:spPr bwMode="auto">
          <a:xfrm>
            <a:off x="112776" y="840212"/>
            <a:ext cx="8918448" cy="4748784"/>
          </a:xfrm>
          <a:prstGeom prst="rect">
            <a:avLst/>
          </a:prstGeom>
          <a:noFill/>
        </p:spPr>
      </p:pic>
      <p:sp>
        <p:nvSpPr>
          <p:cNvPr id="4" name="TextBox 3"/>
          <p:cNvSpPr txBox="1"/>
          <p:nvPr/>
        </p:nvSpPr>
        <p:spPr>
          <a:xfrm>
            <a:off x="2514600" y="1462004"/>
            <a:ext cx="1371600" cy="523220"/>
          </a:xfrm>
          <a:prstGeom prst="rect">
            <a:avLst/>
          </a:prstGeom>
          <a:noFill/>
        </p:spPr>
        <p:txBody>
          <a:bodyPr wrap="square" rtlCol="0">
            <a:spAutoFit/>
          </a:bodyPr>
          <a:lstStyle/>
          <a:p>
            <a:pPr algn="ctr"/>
            <a:r>
              <a:rPr lang="en-US" sz="1400" dirty="0" smtClean="0"/>
              <a:t>Fiber connector “cookie”</a:t>
            </a:r>
            <a:endParaRPr lang="en-US" sz="1400" dirty="0"/>
          </a:p>
        </p:txBody>
      </p:sp>
      <p:cxnSp>
        <p:nvCxnSpPr>
          <p:cNvPr id="6" name="Straight Arrow Connector 5"/>
          <p:cNvCxnSpPr>
            <a:stCxn id="4" idx="3"/>
          </p:cNvCxnSpPr>
          <p:nvPr/>
        </p:nvCxnSpPr>
        <p:spPr>
          <a:xfrm>
            <a:off x="3886200" y="1723614"/>
            <a:ext cx="838200" cy="11939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81000" y="2224004"/>
            <a:ext cx="914400" cy="307777"/>
          </a:xfrm>
          <a:prstGeom prst="rect">
            <a:avLst/>
          </a:prstGeom>
          <a:noFill/>
        </p:spPr>
        <p:txBody>
          <a:bodyPr wrap="square" rtlCol="0">
            <a:spAutoFit/>
          </a:bodyPr>
          <a:lstStyle/>
          <a:p>
            <a:pPr algn="ctr"/>
            <a:r>
              <a:rPr lang="en-US" sz="1400" dirty="0" smtClean="0"/>
              <a:t>WLS fiber</a:t>
            </a:r>
            <a:endParaRPr lang="en-US" sz="1400" dirty="0"/>
          </a:p>
        </p:txBody>
      </p:sp>
      <p:cxnSp>
        <p:nvCxnSpPr>
          <p:cNvPr id="9" name="Straight Arrow Connector 8"/>
          <p:cNvCxnSpPr>
            <a:stCxn id="7" idx="2"/>
          </p:cNvCxnSpPr>
          <p:nvPr/>
        </p:nvCxnSpPr>
        <p:spPr>
          <a:xfrm>
            <a:off x="838200" y="2531781"/>
            <a:ext cx="304800" cy="5304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7" idx="2"/>
          </p:cNvCxnSpPr>
          <p:nvPr/>
        </p:nvCxnSpPr>
        <p:spPr>
          <a:xfrm>
            <a:off x="838200" y="2531781"/>
            <a:ext cx="1143000" cy="53042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1828800" y="5729204"/>
            <a:ext cx="1447800" cy="523220"/>
          </a:xfrm>
          <a:prstGeom prst="rect">
            <a:avLst/>
          </a:prstGeom>
          <a:noFill/>
        </p:spPr>
        <p:txBody>
          <a:bodyPr wrap="square" rtlCol="0">
            <a:spAutoFit/>
          </a:bodyPr>
          <a:lstStyle/>
          <a:p>
            <a:pPr algn="ctr"/>
            <a:r>
              <a:rPr lang="en-US" sz="1400" dirty="0" smtClean="0"/>
              <a:t>Grooved scintillator plate</a:t>
            </a:r>
            <a:endParaRPr lang="en-US" sz="1400" dirty="0"/>
          </a:p>
        </p:txBody>
      </p:sp>
      <p:cxnSp>
        <p:nvCxnSpPr>
          <p:cNvPr id="14" name="Straight Arrow Connector 13"/>
          <p:cNvCxnSpPr>
            <a:stCxn id="12" idx="3"/>
          </p:cNvCxnSpPr>
          <p:nvPr/>
        </p:nvCxnSpPr>
        <p:spPr>
          <a:xfrm flipV="1">
            <a:off x="3276600" y="4967204"/>
            <a:ext cx="914400" cy="102361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112476" y="840212"/>
            <a:ext cx="1676400" cy="523220"/>
          </a:xfrm>
          <a:prstGeom prst="rect">
            <a:avLst/>
          </a:prstGeom>
          <a:noFill/>
        </p:spPr>
        <p:txBody>
          <a:bodyPr wrap="square" rtlCol="0">
            <a:spAutoFit/>
          </a:bodyPr>
          <a:lstStyle/>
          <a:p>
            <a:pPr algn="ctr"/>
            <a:r>
              <a:rPr lang="en-US" sz="1400" dirty="0" smtClean="0"/>
              <a:t>¾” PMT, Hamamatsu H6520</a:t>
            </a:r>
            <a:endParaRPr lang="en-US" sz="1400" dirty="0"/>
          </a:p>
        </p:txBody>
      </p:sp>
      <p:cxnSp>
        <p:nvCxnSpPr>
          <p:cNvPr id="17" name="Straight Arrow Connector 16"/>
          <p:cNvCxnSpPr>
            <a:stCxn id="15" idx="1"/>
          </p:cNvCxnSpPr>
          <p:nvPr/>
        </p:nvCxnSpPr>
        <p:spPr>
          <a:xfrm flipH="1">
            <a:off x="5272216" y="1101822"/>
            <a:ext cx="84026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381000" y="228600"/>
            <a:ext cx="5196016" cy="461665"/>
          </a:xfrm>
          <a:prstGeom prst="rect">
            <a:avLst/>
          </a:prstGeom>
          <a:noFill/>
        </p:spPr>
        <p:txBody>
          <a:bodyPr wrap="square" rtlCol="0">
            <a:spAutoFit/>
          </a:bodyPr>
          <a:lstStyle/>
          <a:p>
            <a:r>
              <a:rPr lang="en-US" dirty="0" smtClean="0"/>
              <a:t>View inside the Muon ID tile-fiber pan</a:t>
            </a:r>
            <a:endParaRPr lang="en-US" dirty="0"/>
          </a:p>
        </p:txBody>
      </p:sp>
      <p:sp>
        <p:nvSpPr>
          <p:cNvPr id="16"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9"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Details of Major </a:t>
            </a:r>
            <a:r>
              <a:rPr lang="en-US" dirty="0"/>
              <a:t>C</a:t>
            </a:r>
            <a:r>
              <a:rPr lang="en-US" dirty="0" smtClean="0"/>
              <a:t>omponent </a:t>
            </a:r>
            <a:r>
              <a:rPr lang="en-US" dirty="0"/>
              <a:t>I</a:t>
            </a:r>
            <a:r>
              <a:rPr lang="en-US" dirty="0" smtClean="0"/>
              <a:t>nstallation</a:t>
            </a:r>
            <a:endParaRPr lang="en-US" dirty="0"/>
          </a:p>
        </p:txBody>
      </p:sp>
      <p:sp>
        <p:nvSpPr>
          <p:cNvPr id="10" name="Content Placeholder 9"/>
          <p:cNvSpPr>
            <a:spLocks noGrp="1"/>
          </p:cNvSpPr>
          <p:nvPr>
            <p:ph idx="1"/>
          </p:nvPr>
        </p:nvSpPr>
        <p:spPr/>
        <p:txBody>
          <a:bodyPr/>
          <a:lstStyle/>
          <a:p>
            <a:r>
              <a:rPr lang="en-US" dirty="0" smtClean="0"/>
              <a:t>The following slides focus on the rigging hardware that could be used to install the entrance collimator, the filter magnet and the heavier components in the detector room.</a:t>
            </a:r>
          </a:p>
          <a:p>
            <a:r>
              <a:rPr lang="en-US" dirty="0" smtClean="0"/>
              <a:t>Final choices will depend on whether FNAL technicians or contract riggers will do the component placement.</a:t>
            </a:r>
            <a:endParaRPr lang="en-US" dirty="0"/>
          </a:p>
        </p:txBody>
      </p:sp>
      <p:sp>
        <p:nvSpPr>
          <p:cNvPr id="2" name="Date Placeholder 1"/>
          <p:cNvSpPr>
            <a:spLocks noGrp="1"/>
          </p:cNvSpPr>
          <p:nvPr>
            <p:ph type="dt" sz="half" idx="10"/>
          </p:nvPr>
        </p:nvSpPr>
        <p:spPr/>
        <p:txBody>
          <a:bodyPr/>
          <a:lstStyle/>
          <a:p>
            <a:fld id="{A5A39CAF-B95D-418B-BCB3-358740CA588F}" type="datetime1">
              <a:rPr lang="en-US" smtClean="0"/>
              <a:pPr/>
              <a:t>10/30/2015</a:t>
            </a:fld>
            <a:endParaRPr lang="en-US"/>
          </a:p>
        </p:txBody>
      </p:sp>
      <p:sp>
        <p:nvSpPr>
          <p:cNvPr id="4" name="Slide Number Placeholder 3"/>
          <p:cNvSpPr>
            <a:spLocks noGrp="1"/>
          </p:cNvSpPr>
          <p:nvPr>
            <p:ph type="sldNum" sz="quarter" idx="12"/>
          </p:nvPr>
        </p:nvSpPr>
        <p:spPr/>
        <p:txBody>
          <a:bodyPr/>
          <a:lstStyle/>
          <a:p>
            <a:fld id="{2928149F-987A-4F1C-8CD5-DFCA7636B891}" type="slidenum">
              <a:rPr lang="en-US" smtClean="0"/>
              <a:pPr/>
              <a:t>27</a:t>
            </a:fld>
            <a:endParaRPr lang="en-US"/>
          </a:p>
        </p:txBody>
      </p:sp>
    </p:spTree>
    <p:extLst>
      <p:ext uri="{BB962C8B-B14F-4D97-AF65-F5344CB8AC3E}">
        <p14:creationId xmlns:p14="http://schemas.microsoft.com/office/powerpoint/2010/main" val="32941537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28</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Beams and chain fall hoist trolleys on the ceilings in the rooms</a:t>
            </a:r>
            <a:endParaRPr lang="en-US" dirty="0"/>
          </a:p>
        </p:txBody>
      </p:sp>
      <p:sp>
        <p:nvSpPr>
          <p:cNvPr id="7" name="TextBox 6"/>
          <p:cNvSpPr txBox="1"/>
          <p:nvPr/>
        </p:nvSpPr>
        <p:spPr>
          <a:xfrm>
            <a:off x="3865305" y="5379308"/>
            <a:ext cx="2314833" cy="523220"/>
          </a:xfrm>
          <a:prstGeom prst="rect">
            <a:avLst/>
          </a:prstGeom>
          <a:noFill/>
        </p:spPr>
        <p:txBody>
          <a:bodyPr wrap="square" rtlCol="0">
            <a:spAutoFit/>
          </a:bodyPr>
          <a:lstStyle/>
          <a:p>
            <a:r>
              <a:rPr lang="en-US" sz="1400" dirty="0" smtClean="0"/>
              <a:t>Chain fall hoists and trolleys shown have 6000 </a:t>
            </a:r>
            <a:r>
              <a:rPr lang="en-US" sz="1400" dirty="0" err="1" smtClean="0"/>
              <a:t>lb</a:t>
            </a:r>
            <a:r>
              <a:rPr lang="en-US" sz="1400" dirty="0" smtClean="0"/>
              <a:t> capacity.</a:t>
            </a:r>
            <a:endParaRPr lang="en-US" sz="1400" dirty="0"/>
          </a:p>
        </p:txBody>
      </p:sp>
    </p:spTree>
    <p:extLst>
      <p:ext uri="{BB962C8B-B14F-4D97-AF65-F5344CB8AC3E}">
        <p14:creationId xmlns:p14="http://schemas.microsoft.com/office/powerpoint/2010/main" val="23991256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29</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Using a Roust-A-Bout to install the US fixed shot liner</a:t>
            </a:r>
            <a:endParaRPr lang="en-US" dirty="0"/>
          </a:p>
        </p:txBody>
      </p:sp>
    </p:spTree>
    <p:extLst>
      <p:ext uri="{BB962C8B-B14F-4D97-AF65-F5344CB8AC3E}">
        <p14:creationId xmlns:p14="http://schemas.microsoft.com/office/powerpoint/2010/main" val="32377403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altLang="en-US" smtClean="0"/>
              <a:t>11/2/2015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Larry Bartoszek| Design and Installation of the Extinction Monitor</a:t>
            </a:r>
            <a:endParaRPr lang="en-US" b="1" dirty="0"/>
          </a:p>
        </p:txBody>
      </p:sp>
      <p:sp>
        <p:nvSpPr>
          <p:cNvPr id="6" name="Slide Number Placeholder 5"/>
          <p:cNvSpPr>
            <a:spLocks noGrp="1"/>
          </p:cNvSpPr>
          <p:nvPr>
            <p:ph type="sldNum" sz="quarter" idx="16"/>
          </p:nvPr>
        </p:nvSpPr>
        <p:spPr/>
        <p:txBody>
          <a:bodyPr/>
          <a:lstStyle/>
          <a:p>
            <a:fld id="{52E9C158-AEF1-41A2-A6CE-6F0BAB305EFD}" type="slidenum">
              <a:rPr lang="en-US" altLang="en-US" smtClean="0"/>
              <a:pPr/>
              <a:t>3</a:t>
            </a:fld>
            <a:endParaRPr lang="en-US" altLang="en-US" dirty="0"/>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7027" t="7245" r="3514" b="3150"/>
          <a:stretch/>
        </p:blipFill>
        <p:spPr>
          <a:xfrm>
            <a:off x="190549" y="966916"/>
            <a:ext cx="8762902" cy="4924168"/>
          </a:xfrm>
          <a:prstGeom prst="rect">
            <a:avLst/>
          </a:prstGeom>
        </p:spPr>
      </p:pic>
      <p:sp>
        <p:nvSpPr>
          <p:cNvPr id="14" name="TextBox 13"/>
          <p:cNvSpPr txBox="1"/>
          <p:nvPr/>
        </p:nvSpPr>
        <p:spPr>
          <a:xfrm>
            <a:off x="6953201" y="4106735"/>
            <a:ext cx="1600200" cy="523220"/>
          </a:xfrm>
          <a:prstGeom prst="rect">
            <a:avLst/>
          </a:prstGeom>
          <a:noFill/>
        </p:spPr>
        <p:txBody>
          <a:bodyPr wrap="square" rtlCol="0">
            <a:spAutoFit/>
          </a:bodyPr>
          <a:lstStyle/>
          <a:p>
            <a:pPr algn="ctr"/>
            <a:r>
              <a:rPr lang="en-US" sz="1400" dirty="0" smtClean="0"/>
              <a:t>Extinction Monitor Detectors</a:t>
            </a:r>
            <a:endParaRPr lang="en-US" sz="1400" dirty="0"/>
          </a:p>
        </p:txBody>
      </p:sp>
      <p:cxnSp>
        <p:nvCxnSpPr>
          <p:cNvPr id="15" name="Straight Arrow Connector 14"/>
          <p:cNvCxnSpPr>
            <a:stCxn id="14" idx="0"/>
          </p:cNvCxnSpPr>
          <p:nvPr/>
        </p:nvCxnSpPr>
        <p:spPr>
          <a:xfrm flipV="1">
            <a:off x="7753301" y="2261937"/>
            <a:ext cx="351171" cy="184479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6" name="TextBox 15"/>
          <p:cNvSpPr txBox="1"/>
          <p:nvPr/>
        </p:nvSpPr>
        <p:spPr>
          <a:xfrm>
            <a:off x="4404154" y="4121071"/>
            <a:ext cx="1600200" cy="523220"/>
          </a:xfrm>
          <a:prstGeom prst="rect">
            <a:avLst/>
          </a:prstGeom>
          <a:noFill/>
        </p:spPr>
        <p:txBody>
          <a:bodyPr wrap="square" rtlCol="0">
            <a:spAutoFit/>
          </a:bodyPr>
          <a:lstStyle/>
          <a:p>
            <a:pPr algn="ctr"/>
            <a:r>
              <a:rPr lang="en-US" sz="1400" dirty="0" smtClean="0"/>
              <a:t>Extinction Monitor Filter</a:t>
            </a:r>
            <a:endParaRPr lang="en-US" sz="1400" dirty="0"/>
          </a:p>
        </p:txBody>
      </p:sp>
      <p:sp>
        <p:nvSpPr>
          <p:cNvPr id="17" name="Right Brace 16"/>
          <p:cNvSpPr/>
          <p:nvPr/>
        </p:nvSpPr>
        <p:spPr>
          <a:xfrm rot="4679622">
            <a:off x="3673644" y="248209"/>
            <a:ext cx="409715" cy="5900916"/>
          </a:xfrm>
          <a:prstGeom prst="rightBrace">
            <a:avLst>
              <a:gd name="adj1" fmla="val 0"/>
              <a:gd name="adj2" fmla="val 50000"/>
            </a:avLst>
          </a:prstGeom>
          <a:ln>
            <a:solidFill>
              <a:schemeClr val="bg1"/>
            </a:solidFill>
            <a:tailEnd type="none"/>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bg1"/>
              </a:solidFill>
            </a:endParaRPr>
          </a:p>
        </p:txBody>
      </p:sp>
      <p:cxnSp>
        <p:nvCxnSpPr>
          <p:cNvPr id="18" name="Straight Arrow Connector 17"/>
          <p:cNvCxnSpPr>
            <a:stCxn id="16" idx="0"/>
            <a:endCxn id="17" idx="1"/>
          </p:cNvCxnSpPr>
          <p:nvPr/>
        </p:nvCxnSpPr>
        <p:spPr>
          <a:xfrm flipH="1" flipV="1">
            <a:off x="3921116" y="3399043"/>
            <a:ext cx="1283138" cy="722028"/>
          </a:xfrm>
          <a:prstGeom prst="straightConnector1">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365759" y="342900"/>
            <a:ext cx="8038895" cy="461665"/>
          </a:xfrm>
          <a:prstGeom prst="rect">
            <a:avLst/>
          </a:prstGeom>
          <a:noFill/>
        </p:spPr>
        <p:txBody>
          <a:bodyPr wrap="square" rtlCol="0">
            <a:spAutoFit/>
          </a:bodyPr>
          <a:lstStyle/>
          <a:p>
            <a:r>
              <a:rPr lang="en-US" dirty="0" smtClean="0"/>
              <a:t>Cross section overview through the Extinction </a:t>
            </a:r>
            <a:r>
              <a:rPr lang="en-US" dirty="0"/>
              <a:t>M</a:t>
            </a:r>
            <a:r>
              <a:rPr lang="en-US" dirty="0" smtClean="0"/>
              <a:t>onitor</a:t>
            </a:r>
            <a:endParaRPr lang="en-US" dirty="0"/>
          </a:p>
        </p:txBody>
      </p:sp>
      <p:sp>
        <p:nvSpPr>
          <p:cNvPr id="30" name="TextBox 29"/>
          <p:cNvSpPr txBox="1"/>
          <p:nvPr/>
        </p:nvSpPr>
        <p:spPr>
          <a:xfrm>
            <a:off x="4562685" y="5268307"/>
            <a:ext cx="1399880" cy="307777"/>
          </a:xfrm>
          <a:prstGeom prst="rect">
            <a:avLst/>
          </a:prstGeom>
          <a:noFill/>
        </p:spPr>
        <p:txBody>
          <a:bodyPr wrap="square" rtlCol="0">
            <a:spAutoFit/>
          </a:bodyPr>
          <a:lstStyle/>
          <a:p>
            <a:pPr algn="ctr"/>
            <a:r>
              <a:rPr lang="en-US" sz="1400" dirty="0" smtClean="0"/>
              <a:t>Proton Absorber</a:t>
            </a:r>
            <a:endParaRPr lang="en-US" sz="1400" dirty="0"/>
          </a:p>
        </p:txBody>
      </p:sp>
      <p:cxnSp>
        <p:nvCxnSpPr>
          <p:cNvPr id="33" name="Straight Arrow Connector 32"/>
          <p:cNvCxnSpPr>
            <a:stCxn id="30" idx="1"/>
          </p:cNvCxnSpPr>
          <p:nvPr/>
        </p:nvCxnSpPr>
        <p:spPr>
          <a:xfrm flipH="1" flipV="1">
            <a:off x="2810577" y="4228792"/>
            <a:ext cx="1752108" cy="11934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38" name="Straight Arrow Connector 37"/>
          <p:cNvCxnSpPr>
            <a:stCxn id="14" idx="0"/>
          </p:cNvCxnSpPr>
          <p:nvPr/>
        </p:nvCxnSpPr>
        <p:spPr>
          <a:xfrm flipH="1" flipV="1">
            <a:off x="7170821" y="2483318"/>
            <a:ext cx="582480" cy="16234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8789311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30</a:t>
            </a:fld>
            <a:endParaRPr lang="en-US" alt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650" r="12431"/>
          <a:stretch/>
        </p:blipFill>
        <p:spPr>
          <a:xfrm rot="5400000">
            <a:off x="-156289" y="1576389"/>
            <a:ext cx="5412263" cy="3857625"/>
          </a:xfrm>
          <a:prstGeom prst="rect">
            <a:avLst/>
          </a:prstGeom>
        </p:spPr>
      </p:pic>
      <p:sp>
        <p:nvSpPr>
          <p:cNvPr id="6" name="TextBox 5"/>
          <p:cNvSpPr txBox="1"/>
          <p:nvPr/>
        </p:nvSpPr>
        <p:spPr>
          <a:xfrm>
            <a:off x="621030" y="264470"/>
            <a:ext cx="4025111" cy="461665"/>
          </a:xfrm>
          <a:prstGeom prst="rect">
            <a:avLst/>
          </a:prstGeom>
          <a:noFill/>
        </p:spPr>
        <p:txBody>
          <a:bodyPr wrap="square" rtlCol="0">
            <a:spAutoFit/>
          </a:bodyPr>
          <a:lstStyle/>
          <a:p>
            <a:r>
              <a:rPr lang="en-US" dirty="0" smtClean="0"/>
              <a:t>The Roust-A-Bout at Lab F</a:t>
            </a:r>
            <a:endParaRPr lang="en-US" dirty="0"/>
          </a:p>
        </p:txBody>
      </p:sp>
      <p:sp>
        <p:nvSpPr>
          <p:cNvPr id="7" name="TextBox 6"/>
          <p:cNvSpPr txBox="1"/>
          <p:nvPr/>
        </p:nvSpPr>
        <p:spPr>
          <a:xfrm>
            <a:off x="5082745" y="590105"/>
            <a:ext cx="3295136" cy="2462213"/>
          </a:xfrm>
          <a:prstGeom prst="rect">
            <a:avLst/>
          </a:prstGeom>
          <a:noFill/>
        </p:spPr>
        <p:txBody>
          <a:bodyPr wrap="square" rtlCol="0">
            <a:spAutoFit/>
          </a:bodyPr>
          <a:lstStyle/>
          <a:p>
            <a:r>
              <a:rPr lang="en-US" sz="1400" dirty="0" smtClean="0"/>
              <a:t>John </a:t>
            </a:r>
            <a:r>
              <a:rPr lang="en-US" sz="1400" dirty="0" err="1" smtClean="0"/>
              <a:t>Voirin</a:t>
            </a:r>
            <a:r>
              <a:rPr lang="en-US" sz="1400" dirty="0" smtClean="0"/>
              <a:t> has this useful lifting device at Lab F.  It says 1,000 </a:t>
            </a:r>
            <a:r>
              <a:rPr lang="en-US" sz="1400" dirty="0" err="1" smtClean="0"/>
              <a:t>lb</a:t>
            </a:r>
            <a:r>
              <a:rPr lang="en-US" sz="1400" dirty="0" smtClean="0"/>
              <a:t> capacity on the top bar, but a different top bar that brings it up to 1,500 </a:t>
            </a:r>
            <a:r>
              <a:rPr lang="en-US" sz="1400" dirty="0" err="1" smtClean="0"/>
              <a:t>lbs</a:t>
            </a:r>
            <a:r>
              <a:rPr lang="en-US" sz="1400" dirty="0" smtClean="0"/>
              <a:t> can be purchased from Sumner.  John does not have that piece.</a:t>
            </a:r>
          </a:p>
          <a:p>
            <a:endParaRPr lang="en-US" sz="1400" dirty="0"/>
          </a:p>
          <a:p>
            <a:r>
              <a:rPr lang="en-US" sz="1400" dirty="0" smtClean="0"/>
              <a:t>It can also be disassembled and brought into the magnet room should that prove useful.</a:t>
            </a:r>
          </a:p>
          <a:p>
            <a:endParaRPr lang="en-US" sz="1400" dirty="0"/>
          </a:p>
          <a:p>
            <a:r>
              <a:rPr lang="en-US" sz="1400" dirty="0" smtClean="0"/>
              <a:t>The shot liner weighs &lt;1,100 </a:t>
            </a:r>
            <a:r>
              <a:rPr lang="en-US" sz="1400" dirty="0" err="1" smtClean="0"/>
              <a:t>lbs</a:t>
            </a:r>
            <a:endParaRPr lang="en-US" sz="1400"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3694" t="9119" r="20631" b="23614"/>
          <a:stretch/>
        </p:blipFill>
        <p:spPr>
          <a:xfrm>
            <a:off x="4827372" y="3154439"/>
            <a:ext cx="3616412" cy="2995843"/>
          </a:xfrm>
          <a:prstGeom prst="rect">
            <a:avLst/>
          </a:prstGeom>
        </p:spPr>
      </p:pic>
    </p:spTree>
    <p:extLst>
      <p:ext uri="{BB962C8B-B14F-4D97-AF65-F5344CB8AC3E}">
        <p14:creationId xmlns:p14="http://schemas.microsoft.com/office/powerpoint/2010/main" val="33583509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a:xfrm>
            <a:off x="806450" y="6523338"/>
            <a:ext cx="5373688" cy="241300"/>
          </a:xfrm>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31</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The entrance collimator installed from the magnet room</a:t>
            </a:r>
            <a:endParaRPr lang="en-US" dirty="0"/>
          </a:p>
        </p:txBody>
      </p:sp>
      <p:sp>
        <p:nvSpPr>
          <p:cNvPr id="7" name="TextBox 6"/>
          <p:cNvSpPr txBox="1"/>
          <p:nvPr/>
        </p:nvSpPr>
        <p:spPr>
          <a:xfrm>
            <a:off x="7356388" y="1589903"/>
            <a:ext cx="1688757" cy="3108543"/>
          </a:xfrm>
          <a:prstGeom prst="rect">
            <a:avLst/>
          </a:prstGeom>
          <a:noFill/>
        </p:spPr>
        <p:txBody>
          <a:bodyPr wrap="square" rtlCol="0">
            <a:spAutoFit/>
          </a:bodyPr>
          <a:lstStyle/>
          <a:p>
            <a:r>
              <a:rPr lang="en-US" sz="1400" dirty="0" smtClean="0">
                <a:solidFill>
                  <a:schemeClr val="bg1"/>
                </a:solidFill>
              </a:rPr>
              <a:t>The entrance collimator weighs 2,022 lbs.  The trolley lifts the US end while the Roust-A-Bout lifts the DS end.</a:t>
            </a:r>
          </a:p>
          <a:p>
            <a:r>
              <a:rPr lang="en-US" sz="1400" dirty="0" smtClean="0">
                <a:solidFill>
                  <a:schemeClr val="bg1"/>
                </a:solidFill>
              </a:rPr>
              <a:t>The Roust-A-Bout gives the ability to move the DS end horizontally and lift it to clear the shield wall of the exit collimator.</a:t>
            </a:r>
          </a:p>
        </p:txBody>
      </p:sp>
    </p:spTree>
    <p:extLst>
      <p:ext uri="{BB962C8B-B14F-4D97-AF65-F5344CB8AC3E}">
        <p14:creationId xmlns:p14="http://schemas.microsoft.com/office/powerpoint/2010/main" val="39181016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32</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Another step in Entrance collimator insertion</a:t>
            </a:r>
            <a:endParaRPr lang="en-US" dirty="0"/>
          </a:p>
        </p:txBody>
      </p:sp>
      <p:sp>
        <p:nvSpPr>
          <p:cNvPr id="7" name="TextBox 6"/>
          <p:cNvSpPr txBox="1"/>
          <p:nvPr/>
        </p:nvSpPr>
        <p:spPr>
          <a:xfrm>
            <a:off x="7356388" y="1589903"/>
            <a:ext cx="1688757" cy="3323987"/>
          </a:xfrm>
          <a:prstGeom prst="rect">
            <a:avLst/>
          </a:prstGeom>
          <a:noFill/>
        </p:spPr>
        <p:txBody>
          <a:bodyPr wrap="square" rtlCol="0">
            <a:spAutoFit/>
          </a:bodyPr>
          <a:lstStyle/>
          <a:p>
            <a:r>
              <a:rPr lang="en-US" sz="1400" dirty="0" smtClean="0">
                <a:solidFill>
                  <a:schemeClr val="bg1"/>
                </a:solidFill>
              </a:rPr>
              <a:t>The goal is to lift the DS end of the entrance collimator and have it clear the exit collimator shield wall.  The US end is inserted into the fixed shot liner previously installed.  It is not known whether the exit collimator embedded pipe has been installed at this time.</a:t>
            </a:r>
            <a:endParaRPr lang="en-US" sz="1400" dirty="0">
              <a:solidFill>
                <a:schemeClr val="bg1"/>
              </a:solidFill>
            </a:endParaRPr>
          </a:p>
        </p:txBody>
      </p:sp>
    </p:spTree>
    <p:extLst>
      <p:ext uri="{BB962C8B-B14F-4D97-AF65-F5344CB8AC3E}">
        <p14:creationId xmlns:p14="http://schemas.microsoft.com/office/powerpoint/2010/main" val="21388879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33</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Entrance collimator insertion continued</a:t>
            </a:r>
            <a:endParaRPr lang="en-US" dirty="0"/>
          </a:p>
        </p:txBody>
      </p:sp>
      <p:sp>
        <p:nvSpPr>
          <p:cNvPr id="7" name="TextBox 6"/>
          <p:cNvSpPr txBox="1"/>
          <p:nvPr/>
        </p:nvSpPr>
        <p:spPr>
          <a:xfrm>
            <a:off x="7356388" y="1589903"/>
            <a:ext cx="1688757" cy="3323987"/>
          </a:xfrm>
          <a:prstGeom prst="rect">
            <a:avLst/>
          </a:prstGeom>
          <a:noFill/>
        </p:spPr>
        <p:txBody>
          <a:bodyPr wrap="square" rtlCol="0">
            <a:spAutoFit/>
          </a:bodyPr>
          <a:lstStyle/>
          <a:p>
            <a:r>
              <a:rPr lang="en-US" sz="1400" dirty="0" smtClean="0">
                <a:solidFill>
                  <a:schemeClr val="bg1"/>
                </a:solidFill>
              </a:rPr>
              <a:t>Once the collimator has been aligned to the axis of the fixed shot liner, it can be inserted its full length.  Additional hoists for horizontal restraint are not shown.</a:t>
            </a:r>
          </a:p>
          <a:p>
            <a:endParaRPr lang="en-US" sz="1400" dirty="0">
              <a:solidFill>
                <a:schemeClr val="bg1"/>
              </a:solidFill>
            </a:endParaRPr>
          </a:p>
          <a:p>
            <a:r>
              <a:rPr lang="en-US" sz="1400" dirty="0" smtClean="0">
                <a:solidFill>
                  <a:schemeClr val="bg1"/>
                </a:solidFill>
              </a:rPr>
              <a:t>The alignment hardware is installed after the collimator is in place in the shot liner.</a:t>
            </a:r>
            <a:endParaRPr lang="en-US" sz="1400" dirty="0">
              <a:solidFill>
                <a:schemeClr val="bg1"/>
              </a:solidFill>
            </a:endParaRPr>
          </a:p>
        </p:txBody>
      </p:sp>
    </p:spTree>
    <p:extLst>
      <p:ext uri="{BB962C8B-B14F-4D97-AF65-F5344CB8AC3E}">
        <p14:creationId xmlns:p14="http://schemas.microsoft.com/office/powerpoint/2010/main" val="39983407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34</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Entrance collimator about half way installed</a:t>
            </a:r>
            <a:endParaRPr lang="en-US" dirty="0"/>
          </a:p>
        </p:txBody>
      </p:sp>
    </p:spTree>
    <p:extLst>
      <p:ext uri="{BB962C8B-B14F-4D97-AF65-F5344CB8AC3E}">
        <p14:creationId xmlns:p14="http://schemas.microsoft.com/office/powerpoint/2010/main" val="22140323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Summary</a:t>
            </a:r>
            <a:endParaRPr lang="en-US" dirty="0"/>
          </a:p>
        </p:txBody>
      </p:sp>
      <p:sp>
        <p:nvSpPr>
          <p:cNvPr id="6" name="Content Placeholder 5"/>
          <p:cNvSpPr>
            <a:spLocks noGrp="1"/>
          </p:cNvSpPr>
          <p:nvPr>
            <p:ph idx="1"/>
          </p:nvPr>
        </p:nvSpPr>
        <p:spPr>
          <a:xfrm>
            <a:off x="242887" y="750481"/>
            <a:ext cx="8672513" cy="5411422"/>
          </a:xfrm>
        </p:spPr>
        <p:txBody>
          <a:bodyPr/>
          <a:lstStyle/>
          <a:p>
            <a:r>
              <a:rPr lang="en-US" dirty="0" smtClean="0"/>
              <a:t>The mechanisms used to support and align the components of the extinction monitor will satisfy the positioning requirements</a:t>
            </a:r>
          </a:p>
          <a:p>
            <a:r>
              <a:rPr lang="en-US" dirty="0" smtClean="0"/>
              <a:t>The majority of the design work on these components is finished.  </a:t>
            </a:r>
          </a:p>
          <a:p>
            <a:r>
              <a:rPr lang="en-US" dirty="0" smtClean="0"/>
              <a:t>~5% design work is needed to:</a:t>
            </a:r>
          </a:p>
          <a:p>
            <a:pPr lvl="1"/>
            <a:r>
              <a:rPr lang="en-US" dirty="0" smtClean="0"/>
              <a:t>finish the thrust collars that keep the entrance collimator from sliding down the fixed shot liner</a:t>
            </a:r>
          </a:p>
          <a:p>
            <a:pPr lvl="1"/>
            <a:r>
              <a:rPr lang="en-US" dirty="0" smtClean="0"/>
              <a:t>Some redesign to adapt the collimators to the actual concrete walls of the enclosure</a:t>
            </a:r>
          </a:p>
          <a:p>
            <a:pPr lvl="1"/>
            <a:r>
              <a:rPr lang="en-US" dirty="0" smtClean="0"/>
              <a:t>Design the alignment devices that mate to the concrete forms for the embedded pipes</a:t>
            </a:r>
          </a:p>
          <a:p>
            <a:pPr lvl="1"/>
            <a:r>
              <a:rPr lang="en-US" dirty="0" smtClean="0"/>
              <a:t>Miscellaneous plumbing and electrical connections in the detector room</a:t>
            </a:r>
          </a:p>
          <a:p>
            <a:pPr lvl="1"/>
            <a:r>
              <a:rPr lang="en-US" dirty="0" smtClean="0"/>
              <a:t>Additional tapped holes for rigging fixtures</a:t>
            </a:r>
            <a:endParaRPr lang="en-US" dirty="0"/>
          </a:p>
        </p:txBody>
      </p:sp>
      <p:sp>
        <p:nvSpPr>
          <p:cNvPr id="2" name="Date Placeholder 1"/>
          <p:cNvSpPr>
            <a:spLocks noGrp="1"/>
          </p:cNvSpPr>
          <p:nvPr>
            <p:ph type="dt" sz="half" idx="10"/>
          </p:nvPr>
        </p:nvSpPr>
        <p:spPr/>
        <p:txBody>
          <a:bodyPr/>
          <a:lstStyle/>
          <a:p>
            <a:r>
              <a:rPr lang="en-US" altLang="en-US" smtClean="0"/>
              <a:t>11/2/2015</a:t>
            </a:r>
            <a:endParaRPr lang="en-US" altLang="en-US" dirty="0"/>
          </a:p>
        </p:txBody>
      </p:sp>
      <p:sp>
        <p:nvSpPr>
          <p:cNvPr id="3" name="Footer Placeholder 2"/>
          <p:cNvSpPr>
            <a:spLocks noGrp="1"/>
          </p:cNvSpPr>
          <p:nvPr>
            <p:ph type="ftr" sz="quarter" idx="11"/>
          </p:nvPr>
        </p:nvSpPr>
        <p:spPr/>
        <p:txBody>
          <a:bodyPr/>
          <a:lstStyle/>
          <a:p>
            <a:pPr>
              <a:defRPr/>
            </a:pPr>
            <a:r>
              <a:rPr lang="en-US" dirty="0" smtClean="0"/>
              <a:t>Larry Bartoszek | Design and Installation of the Extinction Monitor</a:t>
            </a:r>
            <a:endParaRPr lang="en-US" b="1" dirty="0"/>
          </a:p>
        </p:txBody>
      </p:sp>
      <p:sp>
        <p:nvSpPr>
          <p:cNvPr id="4" name="Slide Number Placeholder 3"/>
          <p:cNvSpPr>
            <a:spLocks noGrp="1"/>
          </p:cNvSpPr>
          <p:nvPr>
            <p:ph type="sldNum" sz="quarter" idx="12"/>
          </p:nvPr>
        </p:nvSpPr>
        <p:spPr/>
        <p:txBody>
          <a:bodyPr/>
          <a:lstStyle/>
          <a:p>
            <a:fld id="{C2BC038B-CA57-479E-BFA9-9E819877A5DF}" type="slidenum">
              <a:rPr lang="en-US" altLang="en-US" smtClean="0"/>
              <a:pPr/>
              <a:t>35</a:t>
            </a:fld>
            <a:endParaRPr lang="en-US" altLang="en-US" dirty="0"/>
          </a:p>
        </p:txBody>
      </p:sp>
    </p:spTree>
    <p:extLst>
      <p:ext uri="{BB962C8B-B14F-4D97-AF65-F5344CB8AC3E}">
        <p14:creationId xmlns:p14="http://schemas.microsoft.com/office/powerpoint/2010/main" val="3497161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4"/>
          </p:nvPr>
        </p:nvSpPr>
        <p:spPr/>
        <p:txBody>
          <a:bodyPr/>
          <a:lstStyle/>
          <a:p>
            <a:r>
              <a:rPr lang="en-US" altLang="en-US" smtClean="0"/>
              <a:t>11/2/2015</a:t>
            </a:r>
            <a:endParaRPr lang="en-US" altLang="en-US" dirty="0"/>
          </a:p>
        </p:txBody>
      </p:sp>
      <p:sp>
        <p:nvSpPr>
          <p:cNvPr id="5" name="Footer Placeholder 4"/>
          <p:cNvSpPr>
            <a:spLocks noGrp="1"/>
          </p:cNvSpPr>
          <p:nvPr>
            <p:ph type="ftr" sz="quarter" idx="15"/>
          </p:nvPr>
        </p:nvSpPr>
        <p:spPr/>
        <p:txBody>
          <a:bodyPr/>
          <a:lstStyle/>
          <a:p>
            <a:pPr>
              <a:defRPr/>
            </a:pPr>
            <a:r>
              <a:rPr lang="en-US" dirty="0" smtClean="0"/>
              <a:t>Larry Bartoszek</a:t>
            </a:r>
            <a:r>
              <a:rPr lang="en-US" dirty="0"/>
              <a:t>| Design and Installation of the Extinction Monitor</a:t>
            </a:r>
            <a:endParaRPr lang="en-US" b="1" dirty="0"/>
          </a:p>
          <a:p>
            <a:pPr>
              <a:defRPr/>
            </a:pPr>
            <a:endParaRPr lang="en-US" b="1" dirty="0"/>
          </a:p>
        </p:txBody>
      </p:sp>
      <p:sp>
        <p:nvSpPr>
          <p:cNvPr id="6" name="Slide Number Placeholder 5"/>
          <p:cNvSpPr>
            <a:spLocks noGrp="1"/>
          </p:cNvSpPr>
          <p:nvPr>
            <p:ph type="sldNum" sz="quarter" idx="16"/>
          </p:nvPr>
        </p:nvSpPr>
        <p:spPr/>
        <p:txBody>
          <a:bodyPr/>
          <a:lstStyle/>
          <a:p>
            <a:fld id="{C2BC038B-CA57-479E-BFA9-9E819877A5DF}" type="slidenum">
              <a:rPr lang="en-US" altLang="en-US" smtClean="0"/>
              <a:pPr/>
              <a:t>4</a:t>
            </a:fld>
            <a:endParaRPr lang="en-US" alt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8" name="TextBox 7"/>
          <p:cNvSpPr txBox="1"/>
          <p:nvPr/>
        </p:nvSpPr>
        <p:spPr>
          <a:xfrm>
            <a:off x="597269" y="943686"/>
            <a:ext cx="990600" cy="738664"/>
          </a:xfrm>
          <a:prstGeom prst="rect">
            <a:avLst/>
          </a:prstGeom>
          <a:noFill/>
        </p:spPr>
        <p:txBody>
          <a:bodyPr wrap="square" rtlCol="0">
            <a:spAutoFit/>
          </a:bodyPr>
          <a:lstStyle/>
          <a:p>
            <a:r>
              <a:rPr lang="en-US" sz="1400" dirty="0" smtClean="0"/>
              <a:t>Upstream/Entrance collimator</a:t>
            </a:r>
            <a:endParaRPr lang="en-US" sz="1400" dirty="0"/>
          </a:p>
        </p:txBody>
      </p:sp>
      <p:cxnSp>
        <p:nvCxnSpPr>
          <p:cNvPr id="9" name="Straight Arrow Connector 8"/>
          <p:cNvCxnSpPr>
            <a:stCxn id="8" idx="2"/>
          </p:cNvCxnSpPr>
          <p:nvPr/>
        </p:nvCxnSpPr>
        <p:spPr>
          <a:xfrm>
            <a:off x="1092569" y="1682350"/>
            <a:ext cx="486728" cy="131110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440680" y="3886200"/>
            <a:ext cx="1188720" cy="738664"/>
          </a:xfrm>
          <a:prstGeom prst="rect">
            <a:avLst/>
          </a:prstGeom>
          <a:noFill/>
        </p:spPr>
        <p:txBody>
          <a:bodyPr wrap="square" rtlCol="0">
            <a:spAutoFit/>
          </a:bodyPr>
          <a:lstStyle/>
          <a:p>
            <a:pPr algn="ctr"/>
            <a:r>
              <a:rPr lang="en-US" sz="1400" dirty="0" smtClean="0"/>
              <a:t>Downstream/Exit collimator</a:t>
            </a:r>
            <a:endParaRPr lang="en-US" sz="1400" dirty="0"/>
          </a:p>
        </p:txBody>
      </p:sp>
      <p:cxnSp>
        <p:nvCxnSpPr>
          <p:cNvPr id="11" name="Straight Arrow Connector 10"/>
          <p:cNvCxnSpPr>
            <a:stCxn id="10" idx="0"/>
          </p:cNvCxnSpPr>
          <p:nvPr/>
        </p:nvCxnSpPr>
        <p:spPr>
          <a:xfrm flipH="1" flipV="1">
            <a:off x="5948414" y="2808476"/>
            <a:ext cx="86626" cy="107772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4275622" y="4074769"/>
            <a:ext cx="762000" cy="523220"/>
          </a:xfrm>
          <a:prstGeom prst="rect">
            <a:avLst/>
          </a:prstGeom>
          <a:noFill/>
        </p:spPr>
        <p:txBody>
          <a:bodyPr wrap="square" rtlCol="0">
            <a:spAutoFit/>
          </a:bodyPr>
          <a:lstStyle/>
          <a:p>
            <a:pPr algn="ctr"/>
            <a:r>
              <a:rPr lang="en-US" sz="1400" dirty="0" smtClean="0"/>
              <a:t>Filter magnet</a:t>
            </a:r>
            <a:endParaRPr lang="en-US" sz="1400" dirty="0"/>
          </a:p>
        </p:txBody>
      </p:sp>
      <p:cxnSp>
        <p:nvCxnSpPr>
          <p:cNvPr id="13" name="Straight Arrow Connector 12"/>
          <p:cNvCxnSpPr>
            <a:stCxn id="12" idx="0"/>
          </p:cNvCxnSpPr>
          <p:nvPr/>
        </p:nvCxnSpPr>
        <p:spPr>
          <a:xfrm flipH="1" flipV="1">
            <a:off x="4199422" y="2831074"/>
            <a:ext cx="457200" cy="124369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TextBox 13"/>
          <p:cNvSpPr txBox="1"/>
          <p:nvPr/>
        </p:nvSpPr>
        <p:spPr>
          <a:xfrm>
            <a:off x="6519913" y="789798"/>
            <a:ext cx="1219200" cy="523220"/>
          </a:xfrm>
          <a:prstGeom prst="rect">
            <a:avLst/>
          </a:prstGeom>
          <a:noFill/>
        </p:spPr>
        <p:txBody>
          <a:bodyPr wrap="square" rtlCol="0">
            <a:spAutoFit/>
          </a:bodyPr>
          <a:lstStyle/>
          <a:p>
            <a:pPr algn="ctr"/>
            <a:r>
              <a:rPr lang="en-US" sz="1400" dirty="0" smtClean="0"/>
              <a:t>Spectrometer magnet</a:t>
            </a:r>
            <a:endParaRPr lang="en-US" sz="1400" dirty="0"/>
          </a:p>
        </p:txBody>
      </p:sp>
      <p:cxnSp>
        <p:nvCxnSpPr>
          <p:cNvPr id="15" name="Straight Arrow Connector 14"/>
          <p:cNvCxnSpPr>
            <a:stCxn id="14" idx="2"/>
          </p:cNvCxnSpPr>
          <p:nvPr/>
        </p:nvCxnSpPr>
        <p:spPr>
          <a:xfrm>
            <a:off x="7129513" y="1313018"/>
            <a:ext cx="0" cy="97298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7886700" y="3891013"/>
            <a:ext cx="990600" cy="523220"/>
          </a:xfrm>
          <a:prstGeom prst="rect">
            <a:avLst/>
          </a:prstGeom>
          <a:noFill/>
        </p:spPr>
        <p:txBody>
          <a:bodyPr wrap="square" rtlCol="0">
            <a:spAutoFit/>
          </a:bodyPr>
          <a:lstStyle/>
          <a:p>
            <a:pPr algn="ctr"/>
            <a:r>
              <a:rPr lang="en-US" sz="1400" dirty="0" smtClean="0"/>
              <a:t>Muon ID (HAMR)</a:t>
            </a:r>
            <a:endParaRPr lang="en-US" sz="1400" dirty="0"/>
          </a:p>
        </p:txBody>
      </p:sp>
      <p:sp>
        <p:nvSpPr>
          <p:cNvPr id="17" name="TextBox 16"/>
          <p:cNvSpPr txBox="1"/>
          <p:nvPr/>
        </p:nvSpPr>
        <p:spPr>
          <a:xfrm>
            <a:off x="6682740" y="4074769"/>
            <a:ext cx="1219200" cy="523220"/>
          </a:xfrm>
          <a:prstGeom prst="rect">
            <a:avLst/>
          </a:prstGeom>
          <a:noFill/>
        </p:spPr>
        <p:txBody>
          <a:bodyPr wrap="square" rtlCol="0">
            <a:spAutoFit/>
          </a:bodyPr>
          <a:lstStyle/>
          <a:p>
            <a:pPr algn="ctr"/>
            <a:r>
              <a:rPr lang="en-US" sz="1400" dirty="0" smtClean="0"/>
              <a:t>Triggers and pixel planes</a:t>
            </a:r>
            <a:endParaRPr lang="en-US" sz="1400" dirty="0"/>
          </a:p>
        </p:txBody>
      </p:sp>
      <p:cxnSp>
        <p:nvCxnSpPr>
          <p:cNvPr id="18" name="Straight Arrow Connector 17"/>
          <p:cNvCxnSpPr>
            <a:stCxn id="17" idx="0"/>
          </p:cNvCxnSpPr>
          <p:nvPr/>
        </p:nvCxnSpPr>
        <p:spPr>
          <a:xfrm flipV="1">
            <a:off x="7292340" y="2474569"/>
            <a:ext cx="76200" cy="16002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p:cNvCxnSpPr>
            <a:stCxn id="17" idx="0"/>
          </p:cNvCxnSpPr>
          <p:nvPr/>
        </p:nvCxnSpPr>
        <p:spPr>
          <a:xfrm flipH="1" flipV="1">
            <a:off x="6835140" y="2550769"/>
            <a:ext cx="457200" cy="15240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0" name="TextBox 19"/>
          <p:cNvSpPr txBox="1"/>
          <p:nvPr/>
        </p:nvSpPr>
        <p:spPr>
          <a:xfrm>
            <a:off x="2476500" y="900499"/>
            <a:ext cx="1219200" cy="307777"/>
          </a:xfrm>
          <a:prstGeom prst="rect">
            <a:avLst/>
          </a:prstGeom>
          <a:noFill/>
        </p:spPr>
        <p:txBody>
          <a:bodyPr wrap="square" rtlCol="0">
            <a:spAutoFit/>
          </a:bodyPr>
          <a:lstStyle/>
          <a:p>
            <a:pPr algn="ctr"/>
            <a:r>
              <a:rPr lang="en-US" sz="1400" dirty="0" smtClean="0"/>
              <a:t>Magnet room</a:t>
            </a:r>
            <a:endParaRPr lang="en-US" sz="1400" dirty="0"/>
          </a:p>
        </p:txBody>
      </p:sp>
      <p:cxnSp>
        <p:nvCxnSpPr>
          <p:cNvPr id="21" name="Straight Arrow Connector 20"/>
          <p:cNvCxnSpPr>
            <a:stCxn id="20" idx="2"/>
          </p:cNvCxnSpPr>
          <p:nvPr/>
        </p:nvCxnSpPr>
        <p:spPr>
          <a:xfrm>
            <a:off x="3086100" y="1208276"/>
            <a:ext cx="369570" cy="80340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22" name="TextBox 21"/>
          <p:cNvSpPr txBox="1"/>
          <p:nvPr/>
        </p:nvSpPr>
        <p:spPr>
          <a:xfrm>
            <a:off x="7978140" y="810126"/>
            <a:ext cx="990600" cy="523220"/>
          </a:xfrm>
          <a:prstGeom prst="rect">
            <a:avLst/>
          </a:prstGeom>
          <a:noFill/>
        </p:spPr>
        <p:txBody>
          <a:bodyPr wrap="square" rtlCol="0">
            <a:spAutoFit/>
          </a:bodyPr>
          <a:lstStyle/>
          <a:p>
            <a:pPr algn="ctr"/>
            <a:r>
              <a:rPr lang="en-US" sz="1400" dirty="0" smtClean="0"/>
              <a:t>Detector room</a:t>
            </a:r>
            <a:endParaRPr lang="en-US" sz="1400" dirty="0"/>
          </a:p>
        </p:txBody>
      </p:sp>
      <p:cxnSp>
        <p:nvCxnSpPr>
          <p:cNvPr id="23" name="Straight Arrow Connector 22"/>
          <p:cNvCxnSpPr>
            <a:stCxn id="22" idx="2"/>
          </p:cNvCxnSpPr>
          <p:nvPr/>
        </p:nvCxnSpPr>
        <p:spPr>
          <a:xfrm flipH="1">
            <a:off x="8075596" y="1333346"/>
            <a:ext cx="397844" cy="60429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500114" y="377084"/>
            <a:ext cx="7901940" cy="461665"/>
          </a:xfrm>
          <a:prstGeom prst="rect">
            <a:avLst/>
          </a:prstGeom>
          <a:noFill/>
        </p:spPr>
        <p:txBody>
          <a:bodyPr wrap="square" rtlCol="0">
            <a:spAutoFit/>
          </a:bodyPr>
          <a:lstStyle/>
          <a:p>
            <a:r>
              <a:rPr lang="en-US" dirty="0" smtClean="0"/>
              <a:t>Major components of the Extinction Monitor</a:t>
            </a:r>
            <a:endParaRPr lang="en-US" dirty="0"/>
          </a:p>
        </p:txBody>
      </p:sp>
      <p:cxnSp>
        <p:nvCxnSpPr>
          <p:cNvPr id="34" name="Straight Arrow Connector 33"/>
          <p:cNvCxnSpPr>
            <a:stCxn id="16" idx="0"/>
          </p:cNvCxnSpPr>
          <p:nvPr/>
        </p:nvCxnSpPr>
        <p:spPr>
          <a:xfrm flipH="1" flipV="1">
            <a:off x="8075596" y="2474569"/>
            <a:ext cx="306404" cy="1416444"/>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80039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4"/>
          </p:nvPr>
        </p:nvSpPr>
        <p:spPr/>
        <p:txBody>
          <a:bodyPr/>
          <a:lstStyle/>
          <a:p>
            <a:r>
              <a:rPr lang="en-US" altLang="en-US" smtClean="0"/>
              <a:t>11/2/2015</a:t>
            </a:r>
            <a:endParaRPr lang="en-US" altLang="en-US" dirty="0"/>
          </a:p>
        </p:txBody>
      </p:sp>
      <p:sp>
        <p:nvSpPr>
          <p:cNvPr id="3" name="Footer Placeholder 2"/>
          <p:cNvSpPr>
            <a:spLocks noGrp="1"/>
          </p:cNvSpPr>
          <p:nvPr>
            <p:ph type="ftr" sz="quarter" idx="15"/>
          </p:nvPr>
        </p:nvSpPr>
        <p:spPr/>
        <p:txBody>
          <a:bodyPr/>
          <a:lstStyle/>
          <a:p>
            <a:pPr>
              <a:defRPr/>
            </a:pPr>
            <a:r>
              <a:rPr lang="en-US" dirty="0" smtClean="0"/>
              <a:t>Larry Bartoszek | Design and Installation of the Extinction Monitor</a:t>
            </a:r>
            <a:endParaRPr lang="en-US" b="1" dirty="0"/>
          </a:p>
        </p:txBody>
      </p:sp>
      <p:sp>
        <p:nvSpPr>
          <p:cNvPr id="4" name="Slide Number Placeholder 3"/>
          <p:cNvSpPr>
            <a:spLocks noGrp="1"/>
          </p:cNvSpPr>
          <p:nvPr>
            <p:ph type="sldNum" sz="quarter" idx="16"/>
          </p:nvPr>
        </p:nvSpPr>
        <p:spPr/>
        <p:txBody>
          <a:bodyPr/>
          <a:lstStyle/>
          <a:p>
            <a:fld id="{C2BC038B-CA57-479E-BFA9-9E819877A5DF}" type="slidenum">
              <a:rPr lang="en-US" altLang="en-US" smtClean="0"/>
              <a:pPr/>
              <a:t>5</a:t>
            </a:fld>
            <a:endParaRPr lang="en-US" alt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64000"/>
            <a:ext cx="9144000" cy="5130000"/>
          </a:xfrm>
          <a:prstGeom prst="rect">
            <a:avLst/>
          </a:prstGeom>
        </p:spPr>
      </p:pic>
      <p:sp>
        <p:nvSpPr>
          <p:cNvPr id="6" name="TextBox 5"/>
          <p:cNvSpPr txBox="1"/>
          <p:nvPr/>
        </p:nvSpPr>
        <p:spPr>
          <a:xfrm>
            <a:off x="500114" y="377084"/>
            <a:ext cx="7901940" cy="461665"/>
          </a:xfrm>
          <a:prstGeom prst="rect">
            <a:avLst/>
          </a:prstGeom>
          <a:noFill/>
        </p:spPr>
        <p:txBody>
          <a:bodyPr wrap="square" rtlCol="0">
            <a:spAutoFit/>
          </a:bodyPr>
          <a:lstStyle/>
          <a:p>
            <a:r>
              <a:rPr lang="en-US" dirty="0" smtClean="0"/>
              <a:t>Close-up of the Entrance Collimator</a:t>
            </a:r>
            <a:endParaRPr lang="en-US" dirty="0"/>
          </a:p>
        </p:txBody>
      </p:sp>
      <p:sp>
        <p:nvSpPr>
          <p:cNvPr id="8" name="TextBox 7"/>
          <p:cNvSpPr txBox="1"/>
          <p:nvPr/>
        </p:nvSpPr>
        <p:spPr>
          <a:xfrm>
            <a:off x="922638" y="4651418"/>
            <a:ext cx="1944129" cy="954107"/>
          </a:xfrm>
          <a:prstGeom prst="rect">
            <a:avLst/>
          </a:prstGeom>
          <a:noFill/>
        </p:spPr>
        <p:txBody>
          <a:bodyPr wrap="square" rtlCol="0">
            <a:spAutoFit/>
          </a:bodyPr>
          <a:lstStyle/>
          <a:p>
            <a:pPr algn="ctr"/>
            <a:r>
              <a:rPr lang="en-US" sz="1400" dirty="0" smtClean="0">
                <a:solidFill>
                  <a:schemeClr val="bg1"/>
                </a:solidFill>
              </a:rPr>
              <a:t>Concrete poured with embedded pipe for entrance collimator after absorber is placed</a:t>
            </a:r>
            <a:endParaRPr lang="en-US" sz="1400" dirty="0">
              <a:solidFill>
                <a:schemeClr val="bg1"/>
              </a:solidFill>
            </a:endParaRPr>
          </a:p>
        </p:txBody>
      </p:sp>
      <p:cxnSp>
        <p:nvCxnSpPr>
          <p:cNvPr id="10" name="Straight Arrow Connector 9"/>
          <p:cNvCxnSpPr/>
          <p:nvPr/>
        </p:nvCxnSpPr>
        <p:spPr>
          <a:xfrm flipV="1">
            <a:off x="2866767" y="4044778"/>
            <a:ext cx="1383957" cy="109563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63908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6</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68" y="666141"/>
            <a:ext cx="5677370" cy="5560009"/>
          </a:xfrm>
          <a:prstGeom prst="rect">
            <a:avLst/>
          </a:prstGeom>
        </p:spPr>
      </p:pic>
      <p:sp>
        <p:nvSpPr>
          <p:cNvPr id="4" name="TextBox 3"/>
          <p:cNvSpPr txBox="1"/>
          <p:nvPr/>
        </p:nvSpPr>
        <p:spPr>
          <a:xfrm>
            <a:off x="457200" y="152400"/>
            <a:ext cx="7924800" cy="381000"/>
          </a:xfrm>
          <a:prstGeom prst="rect">
            <a:avLst/>
          </a:prstGeom>
          <a:noFill/>
        </p:spPr>
        <p:txBody>
          <a:bodyPr wrap="square" rtlCol="0">
            <a:spAutoFit/>
          </a:bodyPr>
          <a:lstStyle/>
          <a:p>
            <a:r>
              <a:rPr lang="en-US" dirty="0" smtClean="0"/>
              <a:t>View of the upstream end of the entrance collimator</a:t>
            </a:r>
            <a:endParaRPr lang="en-US" dirty="0"/>
          </a:p>
        </p:txBody>
      </p:sp>
      <p:sp>
        <p:nvSpPr>
          <p:cNvPr id="5" name="TextBox 4"/>
          <p:cNvSpPr txBox="1"/>
          <p:nvPr/>
        </p:nvSpPr>
        <p:spPr>
          <a:xfrm>
            <a:off x="6477000" y="762000"/>
            <a:ext cx="2362200" cy="3323987"/>
          </a:xfrm>
          <a:prstGeom prst="rect">
            <a:avLst/>
          </a:prstGeom>
          <a:noFill/>
        </p:spPr>
        <p:txBody>
          <a:bodyPr wrap="square" rtlCol="0">
            <a:spAutoFit/>
          </a:bodyPr>
          <a:lstStyle/>
          <a:p>
            <a:r>
              <a:rPr lang="en-US" sz="1400" dirty="0" smtClean="0"/>
              <a:t>The entrance collimator has one end in the PS room right above the absorber.  Alignment of this end from within the PS will not be possible because of radiation levels.  This end of the collimator is supported by two eccentric cams that are driven by gearboxes in the magnet room.  The cams can position this end of the collimator anywhere within the ½” annular space around the collimator.</a:t>
            </a:r>
            <a:endParaRPr lang="en-US" sz="1400" dirty="0"/>
          </a:p>
        </p:txBody>
      </p:sp>
      <p:sp>
        <p:nvSpPr>
          <p:cNvPr id="6" name="TextBox 5"/>
          <p:cNvSpPr txBox="1"/>
          <p:nvPr/>
        </p:nvSpPr>
        <p:spPr>
          <a:xfrm>
            <a:off x="6422254" y="5715000"/>
            <a:ext cx="1981200" cy="523220"/>
          </a:xfrm>
          <a:prstGeom prst="rect">
            <a:avLst/>
          </a:prstGeom>
          <a:noFill/>
        </p:spPr>
        <p:txBody>
          <a:bodyPr wrap="square" rtlCol="0">
            <a:spAutoFit/>
          </a:bodyPr>
          <a:lstStyle/>
          <a:p>
            <a:r>
              <a:rPr lang="en-US" sz="1400" dirty="0" smtClean="0"/>
              <a:t>Cam support/alignment with </a:t>
            </a:r>
            <a:r>
              <a:rPr lang="en-US" sz="1400" dirty="0" err="1" smtClean="0"/>
              <a:t>Grafoil</a:t>
            </a:r>
            <a:r>
              <a:rPr lang="en-US" sz="1400" dirty="0" smtClean="0"/>
              <a:t> bearings</a:t>
            </a:r>
            <a:endParaRPr lang="en-US" sz="1400" dirty="0"/>
          </a:p>
        </p:txBody>
      </p:sp>
      <p:cxnSp>
        <p:nvCxnSpPr>
          <p:cNvPr id="8" name="Straight Arrow Connector 7"/>
          <p:cNvCxnSpPr>
            <a:stCxn id="6" idx="1"/>
          </p:cNvCxnSpPr>
          <p:nvPr/>
        </p:nvCxnSpPr>
        <p:spPr>
          <a:xfrm flipH="1" flipV="1">
            <a:off x="4234250" y="5099899"/>
            <a:ext cx="2188004" cy="87671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6422254" y="4705548"/>
            <a:ext cx="2035946" cy="523220"/>
          </a:xfrm>
          <a:prstGeom prst="rect">
            <a:avLst/>
          </a:prstGeom>
          <a:noFill/>
        </p:spPr>
        <p:txBody>
          <a:bodyPr wrap="square" rtlCol="0">
            <a:spAutoFit/>
          </a:bodyPr>
          <a:lstStyle/>
          <a:p>
            <a:r>
              <a:rPr lang="en-US" sz="1400" dirty="0" smtClean="0"/>
              <a:t>Spherical plain bearing on end of plug collimator</a:t>
            </a:r>
            <a:endParaRPr lang="en-US" sz="1400" dirty="0"/>
          </a:p>
        </p:txBody>
      </p:sp>
      <p:cxnSp>
        <p:nvCxnSpPr>
          <p:cNvPr id="11" name="Straight Arrow Connector 10"/>
          <p:cNvCxnSpPr>
            <a:stCxn id="9" idx="1"/>
          </p:cNvCxnSpPr>
          <p:nvPr/>
        </p:nvCxnSpPr>
        <p:spPr>
          <a:xfrm flipH="1" flipV="1">
            <a:off x="3987114" y="4059337"/>
            <a:ext cx="2435140" cy="90782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2"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Tree>
    <p:extLst>
      <p:ext uri="{BB962C8B-B14F-4D97-AF65-F5344CB8AC3E}">
        <p14:creationId xmlns:p14="http://schemas.microsoft.com/office/powerpoint/2010/main" val="6457245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7</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368" y="649812"/>
            <a:ext cx="6798842" cy="5558375"/>
          </a:xfrm>
          <a:prstGeom prst="rect">
            <a:avLst/>
          </a:prstGeom>
        </p:spPr>
      </p:pic>
      <p:sp>
        <p:nvSpPr>
          <p:cNvPr id="4" name="TextBox 3"/>
          <p:cNvSpPr txBox="1"/>
          <p:nvPr/>
        </p:nvSpPr>
        <p:spPr>
          <a:xfrm>
            <a:off x="609600" y="152400"/>
            <a:ext cx="7783830" cy="369332"/>
          </a:xfrm>
          <a:prstGeom prst="rect">
            <a:avLst/>
          </a:prstGeom>
          <a:noFill/>
        </p:spPr>
        <p:txBody>
          <a:bodyPr wrap="square" rtlCol="0">
            <a:spAutoFit/>
          </a:bodyPr>
          <a:lstStyle/>
          <a:p>
            <a:r>
              <a:rPr lang="en-US" dirty="0" smtClean="0"/>
              <a:t>Cross-section through upstream end of entrance collimator</a:t>
            </a:r>
            <a:endParaRPr lang="en-US" dirty="0"/>
          </a:p>
        </p:txBody>
      </p:sp>
      <p:sp>
        <p:nvSpPr>
          <p:cNvPr id="5" name="TextBox 4"/>
          <p:cNvSpPr txBox="1"/>
          <p:nvPr/>
        </p:nvSpPr>
        <p:spPr>
          <a:xfrm rot="20568040">
            <a:off x="4443704" y="4124854"/>
            <a:ext cx="1853477" cy="461665"/>
          </a:xfrm>
          <a:prstGeom prst="rect">
            <a:avLst/>
          </a:prstGeom>
          <a:noFill/>
        </p:spPr>
        <p:txBody>
          <a:bodyPr wrap="square" rtlCol="0">
            <a:spAutoFit/>
          </a:bodyPr>
          <a:lstStyle/>
          <a:p>
            <a:r>
              <a:rPr lang="en-US" dirty="0" smtClean="0">
                <a:solidFill>
                  <a:schemeClr val="bg1"/>
                </a:solidFill>
              </a:rPr>
              <a:t>Steel shot fill</a:t>
            </a:r>
            <a:endParaRPr lang="en-US" dirty="0">
              <a:solidFill>
                <a:schemeClr val="bg1"/>
              </a:solidFill>
            </a:endParaRPr>
          </a:p>
        </p:txBody>
      </p:sp>
      <p:sp>
        <p:nvSpPr>
          <p:cNvPr id="6" name="TextBox 5"/>
          <p:cNvSpPr txBox="1"/>
          <p:nvPr/>
        </p:nvSpPr>
        <p:spPr>
          <a:xfrm rot="20568040">
            <a:off x="3963204" y="1171402"/>
            <a:ext cx="1857872" cy="461665"/>
          </a:xfrm>
          <a:prstGeom prst="rect">
            <a:avLst/>
          </a:prstGeom>
          <a:noFill/>
        </p:spPr>
        <p:txBody>
          <a:bodyPr wrap="square" rtlCol="0">
            <a:spAutoFit/>
          </a:bodyPr>
          <a:lstStyle/>
          <a:p>
            <a:r>
              <a:rPr lang="en-US" dirty="0" smtClean="0">
                <a:solidFill>
                  <a:schemeClr val="bg1"/>
                </a:solidFill>
              </a:rPr>
              <a:t>Steel shot fill</a:t>
            </a:r>
            <a:endParaRPr lang="en-US" dirty="0">
              <a:solidFill>
                <a:schemeClr val="bg1"/>
              </a:solidFill>
            </a:endParaRPr>
          </a:p>
        </p:txBody>
      </p:sp>
      <p:sp>
        <p:nvSpPr>
          <p:cNvPr id="7" name="TextBox 6"/>
          <p:cNvSpPr txBox="1"/>
          <p:nvPr/>
        </p:nvSpPr>
        <p:spPr>
          <a:xfrm rot="20568040">
            <a:off x="4190573" y="3126167"/>
            <a:ext cx="1918403" cy="461665"/>
          </a:xfrm>
          <a:prstGeom prst="rect">
            <a:avLst/>
          </a:prstGeom>
          <a:noFill/>
        </p:spPr>
        <p:txBody>
          <a:bodyPr wrap="square" rtlCol="0">
            <a:spAutoFit/>
          </a:bodyPr>
          <a:lstStyle/>
          <a:p>
            <a:r>
              <a:rPr lang="en-US" dirty="0" smtClean="0">
                <a:solidFill>
                  <a:schemeClr val="bg1"/>
                </a:solidFill>
              </a:rPr>
              <a:t>Concrete fill</a:t>
            </a:r>
            <a:endParaRPr lang="en-US" dirty="0">
              <a:solidFill>
                <a:schemeClr val="bg1"/>
              </a:solidFill>
            </a:endParaRPr>
          </a:p>
        </p:txBody>
      </p:sp>
      <p:sp>
        <p:nvSpPr>
          <p:cNvPr id="8" name="TextBox 7"/>
          <p:cNvSpPr txBox="1"/>
          <p:nvPr/>
        </p:nvSpPr>
        <p:spPr>
          <a:xfrm rot="20568040">
            <a:off x="3928243" y="1878861"/>
            <a:ext cx="2403998" cy="307777"/>
          </a:xfrm>
          <a:prstGeom prst="rect">
            <a:avLst/>
          </a:prstGeom>
          <a:noFill/>
        </p:spPr>
        <p:txBody>
          <a:bodyPr wrap="square" rtlCol="0">
            <a:spAutoFit/>
          </a:bodyPr>
          <a:lstStyle/>
          <a:p>
            <a:r>
              <a:rPr lang="en-US" sz="1400" dirty="0" smtClean="0">
                <a:solidFill>
                  <a:schemeClr val="bg1"/>
                </a:solidFill>
              </a:rPr>
              <a:t>0.5” Air gap all around plug</a:t>
            </a:r>
            <a:endParaRPr lang="en-US" sz="1400" dirty="0">
              <a:solidFill>
                <a:schemeClr val="bg1"/>
              </a:solidFill>
            </a:endParaRPr>
          </a:p>
        </p:txBody>
      </p:sp>
      <p:sp>
        <p:nvSpPr>
          <p:cNvPr id="9"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0"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11" name="TextBox 10"/>
          <p:cNvSpPr txBox="1"/>
          <p:nvPr/>
        </p:nvSpPr>
        <p:spPr>
          <a:xfrm>
            <a:off x="7224584" y="907040"/>
            <a:ext cx="1680519" cy="4616648"/>
          </a:xfrm>
          <a:prstGeom prst="rect">
            <a:avLst/>
          </a:prstGeom>
          <a:noFill/>
        </p:spPr>
        <p:txBody>
          <a:bodyPr wrap="square" rtlCol="0">
            <a:spAutoFit/>
          </a:bodyPr>
          <a:lstStyle/>
          <a:p>
            <a:r>
              <a:rPr lang="en-US" sz="1400" dirty="0" smtClean="0"/>
              <a:t>As shown below, the shot liner is installed first and has a ±1” adjustment at both ends.  The green object is a spherical bearing allowing angular adjustment.  This adjustment is fixed when the steel shot is poured in.</a:t>
            </a:r>
          </a:p>
          <a:p>
            <a:endParaRPr lang="en-US" sz="1400" dirty="0"/>
          </a:p>
          <a:p>
            <a:r>
              <a:rPr lang="en-US" sz="1400" dirty="0" smtClean="0"/>
              <a:t>The entrance collimator is installed after the shot liner and it has ±0.5” of adjustment which is only locked after the air barrier at the DS end is installed.</a:t>
            </a:r>
            <a:endParaRPr lang="en-US" sz="1400" dirty="0"/>
          </a:p>
        </p:txBody>
      </p:sp>
      <p:sp>
        <p:nvSpPr>
          <p:cNvPr id="12" name="TextBox 11"/>
          <p:cNvSpPr txBox="1"/>
          <p:nvPr/>
        </p:nvSpPr>
        <p:spPr>
          <a:xfrm>
            <a:off x="1189112" y="1094457"/>
            <a:ext cx="928816" cy="307777"/>
          </a:xfrm>
          <a:prstGeom prst="rect">
            <a:avLst/>
          </a:prstGeom>
          <a:noFill/>
        </p:spPr>
        <p:txBody>
          <a:bodyPr wrap="square" rtlCol="0">
            <a:spAutoFit/>
          </a:bodyPr>
          <a:lstStyle/>
          <a:p>
            <a:pPr algn="r"/>
            <a:r>
              <a:rPr lang="en-US" sz="1400" dirty="0" smtClean="0">
                <a:solidFill>
                  <a:schemeClr val="bg1"/>
                </a:solidFill>
              </a:rPr>
              <a:t>Shot liner</a:t>
            </a:r>
            <a:endParaRPr lang="en-US" sz="1400" dirty="0">
              <a:solidFill>
                <a:schemeClr val="bg1"/>
              </a:solidFill>
            </a:endParaRPr>
          </a:p>
        </p:txBody>
      </p:sp>
      <p:cxnSp>
        <p:nvCxnSpPr>
          <p:cNvPr id="14" name="Straight Arrow Connector 13"/>
          <p:cNvCxnSpPr/>
          <p:nvPr/>
        </p:nvCxnSpPr>
        <p:spPr>
          <a:xfrm>
            <a:off x="2117928" y="1243914"/>
            <a:ext cx="1580861" cy="10709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17822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8</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827" y="651819"/>
            <a:ext cx="6198346" cy="5554362"/>
          </a:xfrm>
          <a:prstGeom prst="rect">
            <a:avLst/>
          </a:prstGeom>
        </p:spPr>
      </p:pic>
      <p:sp>
        <p:nvSpPr>
          <p:cNvPr id="4" name="TextBox 3"/>
          <p:cNvSpPr txBox="1"/>
          <p:nvPr/>
        </p:nvSpPr>
        <p:spPr>
          <a:xfrm>
            <a:off x="381000" y="152400"/>
            <a:ext cx="7642654" cy="461665"/>
          </a:xfrm>
          <a:prstGeom prst="rect">
            <a:avLst/>
          </a:prstGeom>
          <a:noFill/>
        </p:spPr>
        <p:txBody>
          <a:bodyPr wrap="square" rtlCol="0">
            <a:spAutoFit/>
          </a:bodyPr>
          <a:lstStyle/>
          <a:p>
            <a:r>
              <a:rPr lang="en-US" dirty="0" smtClean="0"/>
              <a:t>Section view with shot removed showing cam drive shaft</a:t>
            </a:r>
            <a:endParaRPr lang="en-US" dirty="0"/>
          </a:p>
        </p:txBody>
      </p:sp>
      <p:sp>
        <p:nvSpPr>
          <p:cNvPr id="5" name="TextBox 4"/>
          <p:cNvSpPr txBox="1"/>
          <p:nvPr/>
        </p:nvSpPr>
        <p:spPr>
          <a:xfrm>
            <a:off x="990600" y="5486400"/>
            <a:ext cx="1371600" cy="307777"/>
          </a:xfrm>
          <a:prstGeom prst="rect">
            <a:avLst/>
          </a:prstGeom>
          <a:noFill/>
        </p:spPr>
        <p:txBody>
          <a:bodyPr wrap="square" rtlCol="0">
            <a:spAutoFit/>
          </a:bodyPr>
          <a:lstStyle/>
          <a:p>
            <a:pPr algn="r"/>
            <a:r>
              <a:rPr lang="en-US" sz="1400" dirty="0" smtClean="0"/>
              <a:t>Cam drive shaft</a:t>
            </a:r>
            <a:endParaRPr lang="en-US" sz="1400" dirty="0"/>
          </a:p>
        </p:txBody>
      </p:sp>
      <p:cxnSp>
        <p:nvCxnSpPr>
          <p:cNvPr id="7" name="Straight Arrow Connector 6"/>
          <p:cNvCxnSpPr/>
          <p:nvPr/>
        </p:nvCxnSpPr>
        <p:spPr>
          <a:xfrm flipV="1">
            <a:off x="2362200" y="4580238"/>
            <a:ext cx="2695832" cy="10585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9"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Tree>
    <p:extLst>
      <p:ext uri="{BB962C8B-B14F-4D97-AF65-F5344CB8AC3E}">
        <p14:creationId xmlns:p14="http://schemas.microsoft.com/office/powerpoint/2010/main" val="4200796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28149F-987A-4F1C-8CD5-DFCA7636B891}" type="slidenum">
              <a:rPr lang="en-US" smtClean="0"/>
              <a:pPr/>
              <a:t>9</a:t>
            </a:fld>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650789"/>
            <a:ext cx="5397433" cy="5571096"/>
          </a:xfrm>
          <a:prstGeom prst="rect">
            <a:avLst/>
          </a:prstGeom>
        </p:spPr>
      </p:pic>
      <p:sp>
        <p:nvSpPr>
          <p:cNvPr id="4" name="TextBox 3"/>
          <p:cNvSpPr txBox="1"/>
          <p:nvPr/>
        </p:nvSpPr>
        <p:spPr>
          <a:xfrm>
            <a:off x="381000" y="166245"/>
            <a:ext cx="7239000" cy="369332"/>
          </a:xfrm>
          <a:prstGeom prst="rect">
            <a:avLst/>
          </a:prstGeom>
          <a:noFill/>
        </p:spPr>
        <p:txBody>
          <a:bodyPr wrap="square" rtlCol="0">
            <a:spAutoFit/>
          </a:bodyPr>
          <a:lstStyle/>
          <a:p>
            <a:r>
              <a:rPr lang="en-US" dirty="0" smtClean="0"/>
              <a:t>View of the downstream end of the entrance collimator</a:t>
            </a:r>
            <a:endParaRPr lang="en-US" dirty="0"/>
          </a:p>
        </p:txBody>
      </p:sp>
      <p:sp>
        <p:nvSpPr>
          <p:cNvPr id="5" name="TextBox 4"/>
          <p:cNvSpPr txBox="1"/>
          <p:nvPr/>
        </p:nvSpPr>
        <p:spPr>
          <a:xfrm>
            <a:off x="358140" y="5562600"/>
            <a:ext cx="1905000" cy="738664"/>
          </a:xfrm>
          <a:prstGeom prst="rect">
            <a:avLst/>
          </a:prstGeom>
          <a:noFill/>
        </p:spPr>
        <p:txBody>
          <a:bodyPr wrap="square" rtlCol="0">
            <a:spAutoFit/>
          </a:bodyPr>
          <a:lstStyle/>
          <a:p>
            <a:r>
              <a:rPr lang="en-US" sz="1400" dirty="0" smtClean="0"/>
              <a:t>Manually adjusted gear boxes to drive the cams at the upstream end</a:t>
            </a:r>
            <a:endParaRPr lang="en-US" sz="1400" dirty="0"/>
          </a:p>
        </p:txBody>
      </p:sp>
      <p:cxnSp>
        <p:nvCxnSpPr>
          <p:cNvPr id="7" name="Straight Arrow Connector 6"/>
          <p:cNvCxnSpPr>
            <a:stCxn id="5" idx="3"/>
          </p:cNvCxnSpPr>
          <p:nvPr/>
        </p:nvCxnSpPr>
        <p:spPr>
          <a:xfrm flipV="1">
            <a:off x="2263140" y="5074508"/>
            <a:ext cx="2061725" cy="85742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p:cNvCxnSpPr>
            <a:stCxn id="5" idx="3"/>
          </p:cNvCxnSpPr>
          <p:nvPr/>
        </p:nvCxnSpPr>
        <p:spPr>
          <a:xfrm flipV="1">
            <a:off x="2263140" y="4506097"/>
            <a:ext cx="4771974" cy="142583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533400" y="1371600"/>
            <a:ext cx="1828800" cy="738664"/>
          </a:xfrm>
          <a:prstGeom prst="rect">
            <a:avLst/>
          </a:prstGeom>
          <a:noFill/>
        </p:spPr>
        <p:txBody>
          <a:bodyPr wrap="square" rtlCol="0">
            <a:spAutoFit/>
          </a:bodyPr>
          <a:lstStyle/>
          <a:p>
            <a:pPr algn="ctr"/>
            <a:r>
              <a:rPr lang="en-US" sz="1400" dirty="0" smtClean="0"/>
              <a:t>Horizontal and vertical adjustments for the downstream end</a:t>
            </a:r>
            <a:endParaRPr lang="en-US" sz="1400" dirty="0"/>
          </a:p>
        </p:txBody>
      </p:sp>
      <p:cxnSp>
        <p:nvCxnSpPr>
          <p:cNvPr id="12" name="Straight Arrow Connector 11"/>
          <p:cNvCxnSpPr>
            <a:stCxn id="10" idx="3"/>
          </p:cNvCxnSpPr>
          <p:nvPr/>
        </p:nvCxnSpPr>
        <p:spPr>
          <a:xfrm>
            <a:off x="2362200" y="1740932"/>
            <a:ext cx="2209800" cy="6625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p:cNvCxnSpPr>
            <a:stCxn id="10" idx="3"/>
          </p:cNvCxnSpPr>
          <p:nvPr/>
        </p:nvCxnSpPr>
        <p:spPr>
          <a:xfrm>
            <a:off x="2362200" y="1740932"/>
            <a:ext cx="2934730" cy="36933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Date Placeholder 1"/>
          <p:cNvSpPr>
            <a:spLocks noGrp="1"/>
          </p:cNvSpPr>
          <p:nvPr>
            <p:ph type="dt" sz="half" idx="4294967295"/>
          </p:nvPr>
        </p:nvSpPr>
        <p:spPr>
          <a:xfrm>
            <a:off x="6450013" y="6515100"/>
            <a:ext cx="1076325" cy="241300"/>
          </a:xfrm>
          <a:prstGeom prst="rect">
            <a:avLst/>
          </a:prstGeom>
        </p:spPr>
        <p:txBody>
          <a:bodyPr/>
          <a:lstStyle/>
          <a:p>
            <a:r>
              <a:rPr lang="en-US" altLang="en-US" sz="1200" smtClean="0"/>
              <a:t>11/2/2015</a:t>
            </a:r>
            <a:endParaRPr lang="en-US" altLang="en-US" sz="1200" dirty="0"/>
          </a:p>
        </p:txBody>
      </p:sp>
      <p:sp>
        <p:nvSpPr>
          <p:cNvPr id="13" name="Footer Placeholder 2"/>
          <p:cNvSpPr>
            <a:spLocks noGrp="1"/>
          </p:cNvSpPr>
          <p:nvPr>
            <p:ph type="ftr" sz="quarter" idx="4294967295"/>
          </p:nvPr>
        </p:nvSpPr>
        <p:spPr>
          <a:xfrm>
            <a:off x="806450" y="6515100"/>
            <a:ext cx="5373688" cy="241300"/>
          </a:xfrm>
          <a:prstGeom prst="rect">
            <a:avLst/>
          </a:prstGeom>
        </p:spPr>
        <p:txBody>
          <a:bodyPr/>
          <a:lstStyle/>
          <a:p>
            <a:pPr>
              <a:defRPr/>
            </a:pPr>
            <a:r>
              <a:rPr lang="en-US" sz="1200" dirty="0" smtClean="0"/>
              <a:t>Larry Bartoszek | Design and Installation of the Extinction Monitor</a:t>
            </a:r>
            <a:endParaRPr lang="en-US" sz="1200" b="1" dirty="0"/>
          </a:p>
        </p:txBody>
      </p:sp>
      <p:sp>
        <p:nvSpPr>
          <p:cNvPr id="17" name="TextBox 16"/>
          <p:cNvSpPr txBox="1"/>
          <p:nvPr/>
        </p:nvSpPr>
        <p:spPr>
          <a:xfrm>
            <a:off x="902043" y="2558187"/>
            <a:ext cx="1460157" cy="523220"/>
          </a:xfrm>
          <a:prstGeom prst="rect">
            <a:avLst/>
          </a:prstGeom>
          <a:noFill/>
        </p:spPr>
        <p:txBody>
          <a:bodyPr wrap="square" rtlCol="0">
            <a:spAutoFit/>
          </a:bodyPr>
          <a:lstStyle/>
          <a:p>
            <a:pPr algn="ctr"/>
            <a:r>
              <a:rPr lang="en-US" sz="1400" dirty="0" smtClean="0"/>
              <a:t>Custom spherical plain bearing</a:t>
            </a:r>
            <a:endParaRPr lang="en-US" sz="1400" dirty="0"/>
          </a:p>
        </p:txBody>
      </p:sp>
      <p:cxnSp>
        <p:nvCxnSpPr>
          <p:cNvPr id="19" name="Straight Arrow Connector 18"/>
          <p:cNvCxnSpPr>
            <a:stCxn id="17" idx="3"/>
          </p:cNvCxnSpPr>
          <p:nvPr/>
        </p:nvCxnSpPr>
        <p:spPr>
          <a:xfrm>
            <a:off x="2362200" y="2819797"/>
            <a:ext cx="2613454" cy="961371"/>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986174" y="857135"/>
            <a:ext cx="1037968" cy="523220"/>
          </a:xfrm>
          <a:prstGeom prst="rect">
            <a:avLst/>
          </a:prstGeom>
          <a:noFill/>
        </p:spPr>
        <p:txBody>
          <a:bodyPr wrap="square" rtlCol="0">
            <a:spAutoFit/>
          </a:bodyPr>
          <a:lstStyle/>
          <a:p>
            <a:pPr algn="ctr"/>
            <a:r>
              <a:rPr lang="en-US" sz="1400" dirty="0" smtClean="0"/>
              <a:t>Fill port for steel shot</a:t>
            </a:r>
            <a:endParaRPr lang="en-US" sz="1400" dirty="0"/>
          </a:p>
        </p:txBody>
      </p:sp>
      <p:cxnSp>
        <p:nvCxnSpPr>
          <p:cNvPr id="22" name="Straight Arrow Connector 21"/>
          <p:cNvCxnSpPr>
            <a:stCxn id="20" idx="1"/>
          </p:cNvCxnSpPr>
          <p:nvPr/>
        </p:nvCxnSpPr>
        <p:spPr>
          <a:xfrm flipH="1" flipV="1">
            <a:off x="5593492" y="972582"/>
            <a:ext cx="2392682" cy="14616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8462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B6CED81E-951A-4DFA-9287-6DC86C25A1D3}"/>
    </a:ext>
  </a:extLst>
</a:theme>
</file>

<file path=ppt/theme/theme2.xml><?xml version="1.0" encoding="utf-8"?>
<a:theme xmlns:a="http://schemas.openxmlformats.org/drawingml/2006/main" name="Fermilab: Footer Only">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FA6561EA-5476-4052-84D7-7BCA5B4A2A6E}" vid="{3CED6F7E-0C40-4358-9557-CEEF733EC3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blank</Template>
  <TotalTime>15615</TotalTime>
  <Words>2095</Words>
  <Application>Microsoft Office PowerPoint</Application>
  <PresentationFormat>On-screen Show (4:3)</PresentationFormat>
  <Paragraphs>253</Paragraphs>
  <Slides>35</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Calibri</vt:lpstr>
      <vt:lpstr>Geneva</vt:lpstr>
      <vt:lpstr>ＭＳ Ｐゴシック</vt:lpstr>
      <vt:lpstr>Helvetica</vt:lpstr>
      <vt:lpstr>Arial</vt:lpstr>
      <vt:lpstr>Eurostile</vt:lpstr>
      <vt:lpstr>ＭＳ Ｐゴシック</vt:lpstr>
      <vt:lpstr>Blank</vt:lpstr>
      <vt:lpstr>Fermilab: Footer Only</vt:lpstr>
      <vt:lpstr>Design and Installation of the Mu2e Extinction Monitor</vt:lpstr>
      <vt:lpstr>Overview of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Details of Major Component Installation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Fermilab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Ring Extraction for Mu2e</dc:title>
  <dc:creator>Larry Bartoszek</dc:creator>
  <cp:lastModifiedBy>Larry</cp:lastModifiedBy>
  <cp:revision>175</cp:revision>
  <cp:lastPrinted>2015-09-28T22:49:57Z</cp:lastPrinted>
  <dcterms:created xsi:type="dcterms:W3CDTF">2015-09-23T15:03:16Z</dcterms:created>
  <dcterms:modified xsi:type="dcterms:W3CDTF">2015-10-31T04:08:15Z</dcterms:modified>
</cp:coreProperties>
</file>