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1" r:id="rId2"/>
  </p:sldMasterIdLst>
  <p:notesMasterIdLst>
    <p:notesMasterId r:id="rId6"/>
  </p:notesMasterIdLst>
  <p:handoutMasterIdLst>
    <p:handoutMasterId r:id="rId7"/>
  </p:handoutMasterIdLst>
  <p:sldIdLst>
    <p:sldId id="268" r:id="rId3"/>
    <p:sldId id="271" r:id="rId4"/>
    <p:sldId id="273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35353"/>
    <a:srgbClr val="F37C23"/>
    <a:srgbClr val="3C5A77"/>
    <a:srgbClr val="BC5F2B"/>
    <a:srgbClr val="32547A"/>
    <a:srgbClr val="B8561A"/>
    <a:srgbClr val="B65A1F"/>
    <a:srgbClr val="5680AB"/>
    <a:srgbClr val="7A7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02" autoAdjust="0"/>
    <p:restoredTop sz="95539" autoAdjust="0"/>
  </p:normalViewPr>
  <p:slideViewPr>
    <p:cSldViewPr snapToGrid="0">
      <p:cViewPr>
        <p:scale>
          <a:sx n="72" d="100"/>
          <a:sy n="72" d="100"/>
        </p:scale>
        <p:origin x="-90" y="-72"/>
      </p:cViewPr>
      <p:guideLst>
        <p:guide orient="horz" pos="4204"/>
        <p:guide orient="horz" pos="4065"/>
        <p:guide orient="horz" pos="3616"/>
        <p:guide orient="horz" pos="476"/>
        <p:guide orient="horz" pos="1443"/>
        <p:guide orient="horz" pos="758"/>
        <p:guide orient="horz" pos="985"/>
        <p:guide orient="horz" pos="1876"/>
        <p:guide pos="5473"/>
        <p:guide pos="28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272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BC5F2B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BC5F2B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>
            <a:cxnSpLocks noChangeShapeType="1"/>
          </p:cNvCxnSpPr>
          <p:nvPr userDrawn="1"/>
        </p:nvCxnSpPr>
        <p:spPr bwMode="auto">
          <a:xfrm>
            <a:off x="0" y="946150"/>
            <a:ext cx="9144000" cy="0"/>
          </a:xfrm>
          <a:prstGeom prst="line">
            <a:avLst/>
          </a:prstGeom>
          <a:noFill/>
          <a:ln w="101600" cmpd="tri">
            <a:solidFill>
              <a:schemeClr val="accent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Straight Connector 7"/>
          <p:cNvCxnSpPr>
            <a:cxnSpLocks noChangeShapeType="1"/>
          </p:cNvCxnSpPr>
          <p:nvPr userDrawn="1"/>
        </p:nvCxnSpPr>
        <p:spPr bwMode="auto">
          <a:xfrm>
            <a:off x="0" y="6475413"/>
            <a:ext cx="9144000" cy="1587"/>
          </a:xfrm>
          <a:prstGeom prst="line">
            <a:avLst/>
          </a:prstGeom>
          <a:noFill/>
          <a:ln w="101600" cmpd="tri">
            <a:solidFill>
              <a:schemeClr val="accent1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"/>
            <a:ext cx="8229600" cy="822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latin typeface="Helvetic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Helvetica" pitchFamily="34" charset="0"/>
              </a:defRPr>
            </a:lvl1pPr>
            <a:lvl2pPr>
              <a:defRPr sz="2200">
                <a:latin typeface="Helvetica" pitchFamily="34" charset="0"/>
              </a:defRPr>
            </a:lvl2pPr>
            <a:lvl3pPr>
              <a:defRPr sz="2000">
                <a:latin typeface="Helvetica" pitchFamily="34" charset="0"/>
              </a:defRPr>
            </a:lvl3pPr>
            <a:lvl4pPr>
              <a:defRPr sz="1600"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514600" y="6477000"/>
            <a:ext cx="3740150" cy="381000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Helvetica" pitchFamily="34" charset="0"/>
              </a:defRPr>
            </a:lvl1pPr>
          </a:lstStyle>
          <a:p>
            <a:pPr>
              <a:defRPr/>
            </a:pPr>
            <a:r>
              <a:rPr lang="en-US" smtClean="0"/>
              <a:t>Jim Stewart | DUNE experiment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39000" y="6553200"/>
            <a:ext cx="1447800" cy="274638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Helvetica" pitchFamily="34" charset="0"/>
              </a:defRPr>
            </a:lvl1pPr>
          </a:lstStyle>
          <a:p>
            <a:pPr>
              <a:defRPr/>
            </a:pPr>
            <a:fld id="{EFE40C21-8D46-3540-9F58-158D35601B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67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38250"/>
            <a:ext cx="8232771" cy="484663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11080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09/18/15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11080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Jim Stewart | DUNE experiment</a:t>
            </a:r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11080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4029" y="1238250"/>
            <a:ext cx="4002017" cy="484663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666493" y="1238250"/>
            <a:ext cx="4002017" cy="484663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11080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09/18/15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11080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Jim Stewart | DUNE experiment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11080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37C23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37C23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1"/>
          </p:nvPr>
        </p:nvSpPr>
        <p:spPr>
          <a:xfrm>
            <a:off x="454029" y="1238250"/>
            <a:ext cx="4002017" cy="3899105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2"/>
          </p:nvPr>
        </p:nvSpPr>
        <p:spPr>
          <a:xfrm>
            <a:off x="4684783" y="1238250"/>
            <a:ext cx="4002017" cy="3899105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11080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09/18/15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11080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Jim Stewart | DUNE experiment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11080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11080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09/18/15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11080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Jim Stewart | DUNE experiment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11080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11080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09/18/15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11080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Jim Stewart | DUNE experiment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11080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37C23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/>
          </p:nvPr>
        </p:nvSpPr>
        <p:spPr>
          <a:xfrm>
            <a:off x="457204" y="1237610"/>
            <a:ext cx="3014278" cy="3709207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0" indent="27432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27432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54864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Arial"/>
              <a:buChar char="•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822960" indent="18288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Lucida Grande"/>
              <a:buChar char="–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4959767" cy="485298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11080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09/18/15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11080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Jim Stewart | DUNE experiment</a:t>
            </a: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11080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241851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686118"/>
            <a:ext cx="8229596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BC5F2B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11080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09/18/15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11080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Jim Stewart | DUNE experiment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11080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DUNElogoFINAL5.6.15_type-0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243" y="212150"/>
            <a:ext cx="3598105" cy="214097"/>
          </a:xfrm>
          <a:prstGeom prst="rect">
            <a:avLst/>
          </a:prstGeom>
        </p:spPr>
      </p:pic>
      <p:pic>
        <p:nvPicPr>
          <p:cNvPr id="5" name="Picture 4" descr="DUNElogoFINAL5.6.15_noType-0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733" y="5974039"/>
            <a:ext cx="1370067" cy="5573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90" r:id="rId2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611080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09/18/15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611080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Jim Stewart | DUNE experiment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611080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477000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DUNElogoFINAL5.6.15_noType-01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701" y="6539294"/>
            <a:ext cx="729277" cy="2966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88" y="542475"/>
            <a:ext cx="8218488" cy="44119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DUNE Project Management </a:t>
            </a:r>
            <a:r>
              <a:rPr lang="en-US" sz="2800" dirty="0" smtClean="0"/>
              <a:t>Meeting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27521" y="2004099"/>
            <a:ext cx="8221663" cy="348230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Outline:</a:t>
            </a:r>
          </a:p>
          <a:p>
            <a:r>
              <a:rPr lang="en-US" dirty="0" smtClean="0"/>
              <a:t>System Reports:</a:t>
            </a:r>
          </a:p>
          <a:p>
            <a:pPr marL="914400" lvl="3" indent="-64008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Far Detector							Jim/Tim</a:t>
            </a:r>
          </a:p>
          <a:p>
            <a:pPr marL="914400" lvl="3" indent="-64008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Near Detector						Sanjib</a:t>
            </a:r>
          </a:p>
          <a:p>
            <a:pPr marL="914400" lvl="3" indent="-64008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Prototypes							Thomas</a:t>
            </a:r>
          </a:p>
          <a:p>
            <a:pPr>
              <a:spcBef>
                <a:spcPts val="0"/>
              </a:spcBef>
            </a:pPr>
            <a:r>
              <a:rPr lang="en-US" dirty="0"/>
              <a:t>Management priorities					</a:t>
            </a:r>
            <a:r>
              <a:rPr lang="en-US" dirty="0" smtClean="0"/>
              <a:t>Eric/Steve</a:t>
            </a:r>
          </a:p>
          <a:p>
            <a:pPr marL="914400" lvl="3" indent="-64008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CD-3a Preparation					Russ/Terri/Milind</a:t>
            </a:r>
          </a:p>
          <a:p>
            <a:pPr marL="914400" lvl="3" indent="-64008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ProtoDUNE</a:t>
            </a:r>
            <a:r>
              <a:rPr lang="en-US" dirty="0"/>
              <a:t> </a:t>
            </a:r>
            <a:r>
              <a:rPr lang="en-US" dirty="0" smtClean="0"/>
              <a:t>Reviews preparation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AOB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79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688" y="542475"/>
            <a:ext cx="8218488" cy="44119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Management Priorities 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1205345"/>
            <a:ext cx="9143999" cy="428105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DUNE project team building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CD-3a (TB meeting 9/30, </a:t>
            </a:r>
            <a:r>
              <a:rPr lang="en-US" smtClean="0">
                <a:solidFill>
                  <a:srgbClr val="000000"/>
                </a:solidFill>
              </a:rPr>
              <a:t>ARUP comments 10/9)</a:t>
            </a:r>
            <a:endParaRPr lang="en-US" dirty="0" smtClean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rgbClr val="000000"/>
                </a:solidFill>
              </a:rPr>
              <a:t>ProtoDUNE</a:t>
            </a:r>
            <a:r>
              <a:rPr lang="en-US" dirty="0" smtClean="0">
                <a:solidFill>
                  <a:srgbClr val="000000"/>
                </a:solidFill>
              </a:rPr>
              <a:t> design/construction/organization, detector FDRs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Need “Lessons Learned” from 35-ton, develop more complete QA plans for </a:t>
            </a:r>
            <a:r>
              <a:rPr lang="en-US" dirty="0" err="1" smtClean="0">
                <a:solidFill>
                  <a:srgbClr val="000000"/>
                </a:solidFill>
              </a:rPr>
              <a:t>ProtoDUNE</a:t>
            </a:r>
            <a:r>
              <a:rPr lang="en-US" dirty="0" smtClean="0">
                <a:solidFill>
                  <a:srgbClr val="000000"/>
                </a:solidFill>
              </a:rPr>
              <a:t> and DUNE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Identify financial and personnel synergies with SBN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Engage international partners</a:t>
            </a:r>
          </a:p>
        </p:txBody>
      </p:sp>
    </p:spTree>
    <p:extLst>
      <p:ext uri="{BB962C8B-B14F-4D97-AF65-F5344CB8AC3E}">
        <p14:creationId xmlns:p14="http://schemas.microsoft.com/office/powerpoint/2010/main" val="110407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462584" cy="44119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Near term schedule </a:t>
            </a:r>
            <a:endParaRPr lang="en-US" sz="2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618385"/>
              </p:ext>
            </p:extLst>
          </p:nvPr>
        </p:nvGraphicFramePr>
        <p:xfrm>
          <a:off x="306298" y="563531"/>
          <a:ext cx="8546154" cy="5220866"/>
        </p:xfrm>
        <a:graphic>
          <a:graphicData uri="http://schemas.openxmlformats.org/drawingml/2006/table">
            <a:tbl>
              <a:tblPr/>
              <a:tblGrid>
                <a:gridCol w="1514907"/>
                <a:gridCol w="1024163"/>
                <a:gridCol w="6007084"/>
              </a:tblGrid>
              <a:tr h="37291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8/20/2015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</a:rPr>
                        <a:t>SBND-DUNE Cold</a:t>
                      </a:r>
                      <a:r>
                        <a:rPr lang="en-US" sz="2000" b="0" i="0" u="none" strike="noStrike" baseline="0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</a:rPr>
                        <a:t> Electronics meeting</a:t>
                      </a:r>
                      <a:endParaRPr lang="en-US" sz="2000" b="0" i="0" u="none" strike="noStrike" dirty="0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91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8/31/2015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538DD5"/>
                          </a:solidFill>
                          <a:effectLst/>
                          <a:latin typeface="Calibri"/>
                        </a:rPr>
                        <a:t>Collaboration </a:t>
                      </a:r>
                      <a:r>
                        <a:rPr lang="en-US" sz="2000" b="0" i="0" u="none" strike="noStrike" dirty="0" smtClean="0">
                          <a:solidFill>
                            <a:srgbClr val="538DD5"/>
                          </a:solidFill>
                          <a:effectLst/>
                          <a:latin typeface="Calibri"/>
                        </a:rPr>
                        <a:t>meeting,</a:t>
                      </a:r>
                      <a:r>
                        <a:rPr lang="en-US" sz="2000" b="0" i="0" u="none" strike="noStrike" baseline="0" dirty="0" smtClean="0">
                          <a:solidFill>
                            <a:srgbClr val="538DD5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smtClean="0">
                          <a:solidFill>
                            <a:srgbClr val="538DD5"/>
                          </a:solidFill>
                          <a:effectLst/>
                          <a:latin typeface="Calibri"/>
                        </a:rPr>
                        <a:t>FNAL; </a:t>
                      </a:r>
                      <a:r>
                        <a:rPr lang="en-US" sz="2000" b="0" i="0" u="none" strike="noStrike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</a:rPr>
                        <a:t>SBND-DUNE  meeting</a:t>
                      </a:r>
                      <a:endParaRPr lang="en-US" sz="2000" b="0" i="0" u="none" strike="noStrike" dirty="0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91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9/7/2015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Engineering meeting #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 BNL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91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9/14/2015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</a:rPr>
                        <a:t>9/15 DUNE/SBND PD </a:t>
                      </a:r>
                      <a:r>
                        <a:rPr lang="en-US" sz="2000" b="0" i="0" u="none" strike="noStrike" dirty="0">
                          <a:solidFill>
                            <a:srgbClr val="FFC000"/>
                          </a:solidFill>
                          <a:effectLst/>
                          <a:latin typeface="Calibri"/>
                        </a:rPr>
                        <a:t>electronics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Yale visit 9/18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91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9/28/2015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TechBoard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9/30: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(grounding, DAQ, Control Room)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91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10/5/2015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FSCF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Prel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Design comments; FSCF DUNE meeting 10/9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91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10/12/2015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Dir.Rev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talks posted; Nova/MINOS visit 10/15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91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10/19/2015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SPSC meeting (CERN,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10/20-21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91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10/26/2015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Dir.Rev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CD-3a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SURF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(10/27-29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); NNN15 SBU 10/28-31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91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11/9/2015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Engineering meeting #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CERN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91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11/16/2015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FFC000"/>
                          </a:solidFill>
                          <a:effectLst/>
                          <a:latin typeface="Calibri"/>
                        </a:rPr>
                        <a:t>SBN Director's </a:t>
                      </a:r>
                      <a:r>
                        <a:rPr lang="en-US" sz="2000" b="0" i="0" u="none" strike="noStrike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</a:rPr>
                        <a:t>Review,</a:t>
                      </a:r>
                      <a:r>
                        <a:rPr lang="en-US" sz="2000" b="0" i="0" u="none" strike="noStrike" baseline="0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0" i="0" u="none" strike="noStrike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</a:rPr>
                        <a:t>FNAL</a:t>
                      </a:r>
                      <a:endParaRPr lang="en-US" sz="2000" b="0" i="0" u="none" strike="noStrike" dirty="0">
                        <a:solidFill>
                          <a:srgbClr val="FFC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91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11/30/2015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CD-3a 12/2-4;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protoDUNE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Cryostat review, FNAL, 12/7-8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91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12/7/2015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Cold Electronics ASIC </a:t>
                      </a:r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 review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2919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1/11/2016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538DD5"/>
                          </a:solidFill>
                          <a:effectLst/>
                          <a:latin typeface="Calibri"/>
                        </a:rPr>
                        <a:t>Collaboration meeting (UTA 1/12-15 LBNC 1/11)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11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ne Template_0506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29209</TotalTime>
  <Words>181</Words>
  <Application>Microsoft Office PowerPoint</Application>
  <PresentationFormat>On-screen Show (4:3)</PresentationFormat>
  <Paragraphs>46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Dune Template_050615</vt:lpstr>
      <vt:lpstr>LBNF Content-Footer Theme</vt:lpstr>
      <vt:lpstr>DUNE Project Management Meeting</vt:lpstr>
      <vt:lpstr>Management Priorities </vt:lpstr>
      <vt:lpstr>Near term schedule 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Steve Kettell</cp:lastModifiedBy>
  <cp:revision>412</cp:revision>
  <dcterms:created xsi:type="dcterms:W3CDTF">2015-04-30T14:29:22Z</dcterms:created>
  <dcterms:modified xsi:type="dcterms:W3CDTF">2015-09-25T21:35:30Z</dcterms:modified>
</cp:coreProperties>
</file>