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7"/>
  </p:notesMasterIdLst>
  <p:handoutMasterIdLst>
    <p:handoutMasterId r:id="rId28"/>
  </p:handoutMasterIdLst>
  <p:sldIdLst>
    <p:sldId id="268" r:id="rId3"/>
    <p:sldId id="284" r:id="rId4"/>
    <p:sldId id="285" r:id="rId5"/>
    <p:sldId id="269" r:id="rId6"/>
    <p:sldId id="299" r:id="rId7"/>
    <p:sldId id="270" r:id="rId8"/>
    <p:sldId id="271" r:id="rId9"/>
    <p:sldId id="272" r:id="rId10"/>
    <p:sldId id="293" r:id="rId11"/>
    <p:sldId id="300" r:id="rId12"/>
    <p:sldId id="298" r:id="rId13"/>
    <p:sldId id="286" r:id="rId14"/>
    <p:sldId id="282" r:id="rId15"/>
    <p:sldId id="296" r:id="rId16"/>
    <p:sldId id="276" r:id="rId17"/>
    <p:sldId id="301" r:id="rId18"/>
    <p:sldId id="302" r:id="rId19"/>
    <p:sldId id="287" r:id="rId20"/>
    <p:sldId id="303" r:id="rId21"/>
    <p:sldId id="291" r:id="rId22"/>
    <p:sldId id="297" r:id="rId23"/>
    <p:sldId id="304" r:id="rId24"/>
    <p:sldId id="283" r:id="rId25"/>
    <p:sldId id="274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723" autoAdjust="0"/>
  </p:normalViewPr>
  <p:slideViewPr>
    <p:cSldViewPr snapToGrid="0" snapToObjects="1">
      <p:cViewPr varScale="1">
        <p:scale>
          <a:sx n="100" d="100"/>
          <a:sy n="100" d="100"/>
        </p:scale>
        <p:origin x="112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515594745554962"/>
          <c:y val="9.7374428196475446E-2"/>
          <c:w val="0.76967413914010019"/>
          <c:h val="0.76083955983627716"/>
        </c:manualLayout>
      </c:layout>
      <c:scatterChart>
        <c:scatterStyle val="lineMarker"/>
        <c:varyColors val="0"/>
        <c:ser>
          <c:idx val="0"/>
          <c:order val="0"/>
          <c:tx>
            <c:strRef>
              <c:f>MQXFS1!$N$47</c:f>
              <c:strCache>
                <c:ptCount val="1"/>
                <c:pt idx="0">
                  <c:v>MQXFS1a, 1.9 K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tx2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marker>
          <c:xVal>
            <c:numRef>
              <c:f>MQXFS1!$C$13:$C$34</c:f>
              <c:numCache>
                <c:formatCode>General</c:formatCode>
                <c:ptCount val="22"/>
                <c:pt idx="0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3">
                  <c:v>11</c:v>
                </c:pt>
                <c:pt idx="14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1">
                  <c:v>17</c:v>
                </c:pt>
              </c:numCache>
            </c:numRef>
          </c:xVal>
          <c:yVal>
            <c:numRef>
              <c:f>MQXFS1!$E$13:$E$34</c:f>
              <c:numCache>
                <c:formatCode>General</c:formatCode>
                <c:ptCount val="22"/>
                <c:pt idx="0">
                  <c:v>14249</c:v>
                </c:pt>
                <c:pt idx="2">
                  <c:v>15238</c:v>
                </c:pt>
                <c:pt idx="3">
                  <c:v>15182</c:v>
                </c:pt>
                <c:pt idx="4">
                  <c:v>15540</c:v>
                </c:pt>
                <c:pt idx="5">
                  <c:v>15848</c:v>
                </c:pt>
                <c:pt idx="6">
                  <c:v>16209</c:v>
                </c:pt>
                <c:pt idx="8">
                  <c:v>16418</c:v>
                </c:pt>
                <c:pt idx="9">
                  <c:v>16399</c:v>
                </c:pt>
                <c:pt idx="10">
                  <c:v>16614</c:v>
                </c:pt>
                <c:pt idx="11">
                  <c:v>16920</c:v>
                </c:pt>
                <c:pt idx="13">
                  <c:v>16937</c:v>
                </c:pt>
                <c:pt idx="14">
                  <c:v>17066</c:v>
                </c:pt>
                <c:pt idx="16">
                  <c:v>17262</c:v>
                </c:pt>
                <c:pt idx="17">
                  <c:v>17650</c:v>
                </c:pt>
                <c:pt idx="18">
                  <c:v>17654</c:v>
                </c:pt>
                <c:pt idx="19">
                  <c:v>17766</c:v>
                </c:pt>
                <c:pt idx="21">
                  <c:v>18092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MQXFS1!$N$47</c:f>
              <c:strCache>
                <c:ptCount val="1"/>
                <c:pt idx="0">
                  <c:v>MQXFS1a, 1.9 K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2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marker>
          <c:xVal>
            <c:numRef>
              <c:f>MQXFS1!$C$43</c:f>
              <c:numCache>
                <c:formatCode>General</c:formatCode>
                <c:ptCount val="1"/>
                <c:pt idx="0">
                  <c:v>22</c:v>
                </c:pt>
              </c:numCache>
            </c:numRef>
          </c:xVal>
          <c:yVal>
            <c:numRef>
              <c:f>MQXFS1!$E$43</c:f>
              <c:numCache>
                <c:formatCode>General</c:formatCode>
                <c:ptCount val="1"/>
                <c:pt idx="0">
                  <c:v>18218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MQXFS1!$J$50</c:f>
              <c:strCache>
                <c:ptCount val="1"/>
                <c:pt idx="0">
                  <c:v>Nominal</c:v>
                </c:pt>
              </c:strCache>
            </c:strRef>
          </c:tx>
          <c:spPr>
            <a:ln w="28575">
              <a:solidFill>
                <a:schemeClr val="accent1"/>
              </a:solidFill>
              <a:prstDash val="sysDash"/>
            </a:ln>
          </c:spPr>
          <c:xVal>
            <c:numRef>
              <c:f>MQXFS1!$L$50:$L$51</c:f>
              <c:numCache>
                <c:formatCode>General</c:formatCode>
                <c:ptCount val="2"/>
                <c:pt idx="0">
                  <c:v>-5</c:v>
                </c:pt>
                <c:pt idx="1">
                  <c:v>100</c:v>
                </c:pt>
              </c:numCache>
            </c:numRef>
          </c:xVal>
          <c:yVal>
            <c:numRef>
              <c:f>MQXFS1!$K$50:$K$51</c:f>
              <c:numCache>
                <c:formatCode>General</c:formatCode>
                <c:ptCount val="2"/>
                <c:pt idx="0">
                  <c:v>16470</c:v>
                </c:pt>
                <c:pt idx="1">
                  <c:v>16470</c:v>
                </c:pt>
              </c:numCache>
            </c:numRef>
          </c:yVal>
          <c:smooth val="0"/>
        </c:ser>
        <c:ser>
          <c:idx val="8"/>
          <c:order val="3"/>
          <c:tx>
            <c:strRef>
              <c:f>MQXFS1!$J$52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>
              <a:solidFill>
                <a:schemeClr val="accent3"/>
              </a:solidFill>
              <a:prstDash val="dash"/>
            </a:ln>
          </c:spPr>
          <c:dPt>
            <c:idx val="1"/>
            <c:bubble3D val="0"/>
            <c:spPr>
              <a:ln w="28575">
                <a:solidFill>
                  <a:srgbClr val="519A24">
                    <a:lumMod val="75000"/>
                  </a:srgbClr>
                </a:solidFill>
                <a:prstDash val="dash"/>
              </a:ln>
            </c:spPr>
          </c:dPt>
          <c:xVal>
            <c:numRef>
              <c:f>MQXFS1!$L$52:$L$53</c:f>
              <c:numCache>
                <c:formatCode>General</c:formatCode>
                <c:ptCount val="2"/>
                <c:pt idx="0">
                  <c:v>-5</c:v>
                </c:pt>
                <c:pt idx="1">
                  <c:v>100</c:v>
                </c:pt>
              </c:numCache>
            </c:numRef>
          </c:xVal>
          <c:yVal>
            <c:numRef>
              <c:f>MQXFS1!$K$52:$K$53</c:f>
              <c:numCache>
                <c:formatCode>General</c:formatCode>
                <c:ptCount val="2"/>
                <c:pt idx="0">
                  <c:v>17787.600000000002</c:v>
                </c:pt>
                <c:pt idx="1">
                  <c:v>17787.600000000002</c:v>
                </c:pt>
              </c:numCache>
            </c:numRef>
          </c:yVal>
          <c:smooth val="0"/>
        </c:ser>
        <c:ser>
          <c:idx val="9"/>
          <c:order val="4"/>
          <c:tx>
            <c:strRef>
              <c:f>MQXFS1!$N$48</c:f>
              <c:strCache>
                <c:ptCount val="1"/>
                <c:pt idx="0">
                  <c:v>Ramp Rate Study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5"/>
              </a:solidFill>
              <a:ln w="9525">
                <a:solidFill>
                  <a:srgbClr val="00B5E2">
                    <a:lumMod val="75000"/>
                  </a:srgbClr>
                </a:solidFill>
              </a:ln>
            </c:spPr>
          </c:marker>
          <c:xVal>
            <c:numRef>
              <c:f>MQXFS1!$C$36:$C$39</c:f>
              <c:numCache>
                <c:formatCode>General</c:formatCode>
                <c:ptCount val="4"/>
                <c:pt idx="0">
                  <c:v>18</c:v>
                </c:pt>
                <c:pt idx="2">
                  <c:v>19</c:v>
                </c:pt>
                <c:pt idx="3">
                  <c:v>20</c:v>
                </c:pt>
              </c:numCache>
            </c:numRef>
          </c:xVal>
          <c:yVal>
            <c:numRef>
              <c:f>MQXFS1!$E$36:$E$39</c:f>
              <c:numCache>
                <c:formatCode>General</c:formatCode>
                <c:ptCount val="4"/>
                <c:pt idx="0">
                  <c:v>14753</c:v>
                </c:pt>
                <c:pt idx="2">
                  <c:v>18000</c:v>
                </c:pt>
                <c:pt idx="3">
                  <c:v>17993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MQXFS1!$N$49</c:f>
              <c:strCache>
                <c:ptCount val="1"/>
                <c:pt idx="0">
                  <c:v>MQXFS1a, 4.5 K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c:spPr>
          </c:marker>
          <c:xVal>
            <c:numRef>
              <c:f>MQXFS1!$C$41</c:f>
              <c:numCache>
                <c:formatCode>General</c:formatCode>
                <c:ptCount val="1"/>
                <c:pt idx="0">
                  <c:v>21</c:v>
                </c:pt>
              </c:numCache>
            </c:numRef>
          </c:xVal>
          <c:yVal>
            <c:numRef>
              <c:f>MQXFS1!$E$41</c:f>
              <c:numCache>
                <c:formatCode>General</c:formatCode>
                <c:ptCount val="1"/>
                <c:pt idx="0">
                  <c:v>18091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149000"/>
        <c:axId val="190149392"/>
        <c:extLst/>
      </c:scatterChart>
      <c:valAx>
        <c:axId val="190149000"/>
        <c:scaling>
          <c:orientation val="minMax"/>
          <c:max val="25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Quench #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0149392"/>
        <c:crosses val="autoZero"/>
        <c:crossBetween val="midCat"/>
        <c:majorUnit val="5"/>
        <c:minorUnit val="1"/>
      </c:valAx>
      <c:valAx>
        <c:axId val="190149392"/>
        <c:scaling>
          <c:orientation val="minMax"/>
          <c:max val="19000"/>
          <c:min val="13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Quench Current (A)</a:t>
                </a:r>
              </a:p>
            </c:rich>
          </c:tx>
          <c:layout>
            <c:manualLayout>
              <c:xMode val="edge"/>
              <c:yMode val="edge"/>
              <c:x val="5.2332274087254348E-2"/>
              <c:y val="0.267525186848730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0149000"/>
        <c:crosses val="autoZero"/>
        <c:crossBetween val="midCat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6163470941044895"/>
          <c:y val="0.66074669892722837"/>
          <c:w val="0.27495213742977292"/>
          <c:h val="0.1728904394407338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03393251495099"/>
          <c:y val="0.110525282948035"/>
          <c:w val="0.70552461220194496"/>
          <c:h val="0.66058607464794095"/>
        </c:manualLayout>
      </c:layout>
      <c:scatterChart>
        <c:scatterStyle val="lineMarker"/>
        <c:varyColors val="0"/>
        <c:ser>
          <c:idx val="1"/>
          <c:order val="0"/>
          <c:tx>
            <c:v>MQXFSM1 @ 1.9K</c:v>
          </c:tx>
          <c:spPr>
            <a:ln w="28575">
              <a:noFill/>
            </a:ln>
          </c:spPr>
          <c:marker>
            <c:symbol val="square"/>
            <c:size val="5"/>
          </c:marker>
          <c:xVal>
            <c:numRef>
              <c:f>'MQXFSM1 for CM24'!$C$11:$C$41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6">
                  <c:v>24</c:v>
                </c:pt>
                <c:pt idx="27">
                  <c:v>25</c:v>
                </c:pt>
                <c:pt idx="28">
                  <c:v>26</c:v>
                </c:pt>
                <c:pt idx="29">
                  <c:v>27</c:v>
                </c:pt>
                <c:pt idx="30">
                  <c:v>28</c:v>
                </c:pt>
              </c:numCache>
            </c:numRef>
          </c:xVal>
          <c:yVal>
            <c:numRef>
              <c:f>'MQXFSM1 for CM24'!$F$11:$F$41</c:f>
              <c:numCache>
                <c:formatCode>0.0%</c:formatCode>
                <c:ptCount val="31"/>
                <c:pt idx="0">
                  <c:v>0.70325183954426773</c:v>
                </c:pt>
                <c:pt idx="1">
                  <c:v>0.75708521243769289</c:v>
                </c:pt>
                <c:pt idx="2">
                  <c:v>0.78276762402088773</c:v>
                </c:pt>
                <c:pt idx="3">
                  <c:v>0.79867078091621169</c:v>
                </c:pt>
                <c:pt idx="4">
                  <c:v>0.82183717066223594</c:v>
                </c:pt>
                <c:pt idx="5">
                  <c:v>0.82715404699738904</c:v>
                </c:pt>
                <c:pt idx="6">
                  <c:v>0</c:v>
                </c:pt>
                <c:pt idx="7">
                  <c:v>0.82810348920009491</c:v>
                </c:pt>
                <c:pt idx="8">
                  <c:v>0.84547828150961313</c:v>
                </c:pt>
                <c:pt idx="9">
                  <c:v>0.84509850462853076</c:v>
                </c:pt>
                <c:pt idx="10">
                  <c:v>0.85592214573937808</c:v>
                </c:pt>
                <c:pt idx="11">
                  <c:v>0.86655589840968428</c:v>
                </c:pt>
                <c:pt idx="12">
                  <c:v>0.8541182055542369</c:v>
                </c:pt>
                <c:pt idx="13">
                  <c:v>0.87434132447187274</c:v>
                </c:pt>
                <c:pt idx="14">
                  <c:v>0.87491098979349635</c:v>
                </c:pt>
                <c:pt idx="15">
                  <c:v>0.88825065274151438</c:v>
                </c:pt>
                <c:pt idx="16">
                  <c:v>0.89081414668882031</c:v>
                </c:pt>
                <c:pt idx="17">
                  <c:v>0.89470685971991459</c:v>
                </c:pt>
                <c:pt idx="18">
                  <c:v>0.89689057678613815</c:v>
                </c:pt>
                <c:pt idx="19">
                  <c:v>0.90197009257061478</c:v>
                </c:pt>
                <c:pt idx="20">
                  <c:v>0.89086161879895565</c:v>
                </c:pt>
                <c:pt idx="21">
                  <c:v>0.91331592689295038</c:v>
                </c:pt>
                <c:pt idx="22">
                  <c:v>0.90700213624495607</c:v>
                </c:pt>
                <c:pt idx="23">
                  <c:v>0.90443864229765014</c:v>
                </c:pt>
                <c:pt idx="26">
                  <c:v>0.88896273439354379</c:v>
                </c:pt>
                <c:pt idx="27">
                  <c:v>0.90121053880845003</c:v>
                </c:pt>
                <c:pt idx="28">
                  <c:v>0.90121053880845003</c:v>
                </c:pt>
                <c:pt idx="29">
                  <c:v>0.9014478993591265</c:v>
                </c:pt>
                <c:pt idx="30">
                  <c:v>0.89897934963209114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7485952"/>
        <c:axId val="3974863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v>HQM04 4.5 K</c:v>
                </c:tx>
                <c:spPr>
                  <a:ln w="28575">
                    <a:noFill/>
                  </a:ln>
                </c:spPr>
                <c:marker>
                  <c:symbol val="diamond"/>
                  <c:size val="10"/>
                  <c:spPr>
                    <a:solidFill>
                      <a:srgbClr val="002060"/>
                    </a:solidFill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HQM04_QH!$C$11:$C$45</c15:sqref>
                        </c15:formulaRef>
                      </c:ext>
                    </c:extLst>
                    <c:numCache>
                      <c:formatCode>General</c:formatCode>
                      <c:ptCount val="35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7">
                        <c:v>6</c:v>
                      </c:pt>
                      <c:pt idx="9">
                        <c:v>7</c:v>
                      </c:pt>
                      <c:pt idx="10">
                        <c:v>8</c:v>
                      </c:pt>
                      <c:pt idx="11">
                        <c:v>9</c:v>
                      </c:pt>
                      <c:pt idx="12">
                        <c:v>10</c:v>
                      </c:pt>
                      <c:pt idx="13">
                        <c:v>11</c:v>
                      </c:pt>
                      <c:pt idx="14">
                        <c:v>12</c:v>
                      </c:pt>
                      <c:pt idx="16">
                        <c:v>13</c:v>
                      </c:pt>
                      <c:pt idx="17">
                        <c:v>14</c:v>
                      </c:pt>
                      <c:pt idx="18">
                        <c:v>15</c:v>
                      </c:pt>
                      <c:pt idx="20">
                        <c:v>16</c:v>
                      </c:pt>
                      <c:pt idx="21">
                        <c:v>17</c:v>
                      </c:pt>
                      <c:pt idx="22">
                        <c:v>18</c:v>
                      </c:pt>
                      <c:pt idx="23">
                        <c:v>19</c:v>
                      </c:pt>
                      <c:pt idx="24">
                        <c:v>20</c:v>
                      </c:pt>
                      <c:pt idx="25">
                        <c:v>21</c:v>
                      </c:pt>
                      <c:pt idx="26">
                        <c:v>22</c:v>
                      </c:pt>
                      <c:pt idx="27">
                        <c:v>23</c:v>
                      </c:pt>
                      <c:pt idx="28">
                        <c:v>24</c:v>
                      </c:pt>
                      <c:pt idx="29">
                        <c:v>25</c:v>
                      </c:pt>
                      <c:pt idx="30">
                        <c:v>26</c:v>
                      </c:pt>
                      <c:pt idx="31">
                        <c:v>27</c:v>
                      </c:pt>
                      <c:pt idx="32">
                        <c:v>28</c:v>
                      </c:pt>
                      <c:pt idx="33">
                        <c:v>29</c:v>
                      </c:pt>
                      <c:pt idx="34">
                        <c:v>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HQM04_QH!$F$11:$F$45</c15:sqref>
                        </c15:formulaRef>
                      </c:ext>
                    </c:extLst>
                    <c:numCache>
                      <c:formatCode>0.0%</c:formatCode>
                      <c:ptCount val="35"/>
                      <c:pt idx="0">
                        <c:v>0.71864197530864193</c:v>
                      </c:pt>
                      <c:pt idx="1">
                        <c:v>0.74876543209876545</c:v>
                      </c:pt>
                      <c:pt idx="2">
                        <c:v>0.76820987654320982</c:v>
                      </c:pt>
                      <c:pt idx="3">
                        <c:v>0.77111111111111108</c:v>
                      </c:pt>
                      <c:pt idx="4">
                        <c:v>0.77592592592592591</c:v>
                      </c:pt>
                      <c:pt idx="5">
                        <c:v>0.77703703703703708</c:v>
                      </c:pt>
                      <c:pt idx="7">
                        <c:v>0.78839506172839502</c:v>
                      </c:pt>
                      <c:pt idx="9">
                        <c:v>0.80320987654320986</c:v>
                      </c:pt>
                      <c:pt idx="10">
                        <c:v>0.81506172839506175</c:v>
                      </c:pt>
                      <c:pt idx="11">
                        <c:v>0.8246913580246914</c:v>
                      </c:pt>
                      <c:pt idx="12">
                        <c:v>0.812962962962963</c:v>
                      </c:pt>
                      <c:pt idx="13">
                        <c:v>0.82567901234567898</c:v>
                      </c:pt>
                      <c:pt idx="14">
                        <c:v>0.81833333333333336</c:v>
                      </c:pt>
                      <c:pt idx="16">
                        <c:v>0.82728395061728399</c:v>
                      </c:pt>
                      <c:pt idx="17">
                        <c:v>0.83716049382716051</c:v>
                      </c:pt>
                      <c:pt idx="18">
                        <c:v>0.84209876543209872</c:v>
                      </c:pt>
                      <c:pt idx="20">
                        <c:v>0.84074074074074079</c:v>
                      </c:pt>
                      <c:pt idx="21">
                        <c:v>0.84456790123456793</c:v>
                      </c:pt>
                      <c:pt idx="22">
                        <c:v>0.84679012345679017</c:v>
                      </c:pt>
                      <c:pt idx="23">
                        <c:v>0.81734567901234567</c:v>
                      </c:pt>
                      <c:pt idx="24">
                        <c:v>0.85586419753086418</c:v>
                      </c:pt>
                      <c:pt idx="25">
                        <c:v>0.84691358024691354</c:v>
                      </c:pt>
                      <c:pt idx="26">
                        <c:v>0.86592592592592588</c:v>
                      </c:pt>
                      <c:pt idx="27">
                        <c:v>0.87098765432098768</c:v>
                      </c:pt>
                      <c:pt idx="28">
                        <c:v>0.88320987654320993</c:v>
                      </c:pt>
                      <c:pt idx="29">
                        <c:v>0.89123456790123456</c:v>
                      </c:pt>
                      <c:pt idx="30">
                        <c:v>0.88197530864197526</c:v>
                      </c:pt>
                      <c:pt idx="31">
                        <c:v>0.89172839506172841</c:v>
                      </c:pt>
                      <c:pt idx="32">
                        <c:v>0.88796296296296295</c:v>
                      </c:pt>
                      <c:pt idx="33">
                        <c:v>0.89814814814814814</c:v>
                      </c:pt>
                      <c:pt idx="34">
                        <c:v>0.90259259259259261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397485952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Quench #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97486344"/>
        <c:crosses val="autoZero"/>
        <c:crossBetween val="midCat"/>
        <c:majorUnit val="5"/>
        <c:minorUnit val="1"/>
      </c:valAx>
      <c:valAx>
        <c:axId val="397486344"/>
        <c:scaling>
          <c:orientation val="minMax"/>
          <c:max val="1"/>
          <c:min val="0.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err="1" smtClean="0"/>
                  <a:t>I</a:t>
                </a:r>
                <a:r>
                  <a:rPr lang="en-US" sz="1600" baseline="-25000" dirty="0" err="1" smtClean="0"/>
                  <a:t>quench</a:t>
                </a:r>
                <a:r>
                  <a:rPr lang="en-US" sz="1600" baseline="0" dirty="0" smtClean="0"/>
                  <a:t> </a:t>
                </a:r>
                <a:r>
                  <a:rPr lang="en-US" sz="1600" baseline="0" dirty="0"/>
                  <a:t>/ </a:t>
                </a:r>
                <a:r>
                  <a:rPr lang="en-US" sz="1600" baseline="0" dirty="0" smtClean="0"/>
                  <a:t>I</a:t>
                </a:r>
                <a:r>
                  <a:rPr lang="en-US" sz="1600" baseline="-25000" dirty="0" smtClean="0"/>
                  <a:t>SSL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7.6248228232208101E-2"/>
              <c:y val="0.25413022639012561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97485952"/>
        <c:crosses val="autoZero"/>
        <c:crossBetween val="midCat"/>
        <c:majorUnit val="0.1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52812928196449638"/>
          <c:y val="0.62238282813286105"/>
          <c:w val="0.41732970975320094"/>
          <c:h val="0.138582662242933"/>
        </c:manualLayout>
      </c:layout>
      <c:overlay val="0"/>
      <c:spPr>
        <a:solidFill>
          <a:schemeClr val="bg1"/>
        </a:solidFill>
        <a:ln>
          <a:solidFill>
            <a:srgbClr val="FF0000"/>
          </a:solidFill>
        </a:ln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0.23192</cdr:x>
      <cdr:y>0.16448</cdr:y>
    </cdr:from>
    <cdr:to>
      <cdr:x>0.48753</cdr:x>
      <cdr:y>0.24064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57970" y="680627"/>
          <a:ext cx="1717075" cy="3151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 anchor="t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accent3"/>
              </a:solidFill>
            </a:rPr>
            <a:t>Ultimate Current</a:t>
          </a:r>
          <a:r>
            <a:rPr lang="en-US" sz="1600" b="1" baseline="0" dirty="0">
              <a:solidFill>
                <a:schemeClr val="accent3"/>
              </a:solidFill>
            </a:rPr>
            <a:t> </a:t>
          </a:r>
          <a:endParaRPr lang="en-US" sz="1600" b="1" dirty="0">
            <a:solidFill>
              <a:schemeClr val="accent3"/>
            </a:solidFill>
          </a:endParaRPr>
        </a:p>
      </cdr:txBody>
    </cdr:sp>
  </cdr:relSizeAnchor>
  <cdr:relSizeAnchor xmlns:cdr="http://schemas.openxmlformats.org/drawingml/2006/chartDrawing">
    <cdr:from>
      <cdr:x>0.69338</cdr:x>
      <cdr:y>0.42383</cdr:y>
    </cdr:from>
    <cdr:to>
      <cdr:x>0.93261</cdr:x>
      <cdr:y>0.5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657883" y="1753796"/>
          <a:ext cx="1607115" cy="31519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accent1">
                  <a:lumMod val="50000"/>
                </a:schemeClr>
              </a:solidFill>
            </a:rPr>
            <a:t>Nominal Current</a:t>
          </a:r>
          <a:r>
            <a:rPr lang="en-US" sz="1600" baseline="0" dirty="0">
              <a:solidFill>
                <a:schemeClr val="accent1">
                  <a:lumMod val="50000"/>
                </a:schemeClr>
              </a:solidFill>
            </a:rPr>
            <a:t> </a:t>
          </a:r>
          <a:endParaRPr lang="en-US" sz="16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0.7413</cdr:x>
      <cdr:y>0.06094</cdr:y>
    </cdr:from>
    <cdr:to>
      <cdr:x>0.78822</cdr:x>
      <cdr:y>0.24898</cdr:y>
    </cdr:to>
    <cdr:sp macro="" textlink="">
      <cdr:nvSpPr>
        <cdr:cNvPr id="5" name="TextBox 1"/>
        <cdr:cNvSpPr txBox="1"/>
      </cdr:nvSpPr>
      <cdr:spPr>
        <a:xfrm xmlns:a="http://schemas.openxmlformats.org/drawingml/2006/main" rot="2840106">
          <a:off x="4748331" y="483634"/>
          <a:ext cx="778127" cy="3151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accent5">
                  <a:lumMod val="75000"/>
                </a:schemeClr>
              </a:solidFill>
            </a:rPr>
            <a:t>200 A/s</a:t>
          </a:r>
          <a:endParaRPr lang="en-US" sz="1200" dirty="0">
            <a:solidFill>
              <a:schemeClr val="accent5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0.77525</cdr:x>
      <cdr:y>0.06094</cdr:y>
    </cdr:from>
    <cdr:to>
      <cdr:x>0.82217</cdr:x>
      <cdr:y>0.24898</cdr:y>
    </cdr:to>
    <cdr:sp macro="" textlink="">
      <cdr:nvSpPr>
        <cdr:cNvPr id="6" name="TextBox 1"/>
        <cdr:cNvSpPr txBox="1"/>
      </cdr:nvSpPr>
      <cdr:spPr>
        <a:xfrm xmlns:a="http://schemas.openxmlformats.org/drawingml/2006/main" rot="2840106">
          <a:off x="4976411" y="483634"/>
          <a:ext cx="778127" cy="3151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accent5">
                  <a:lumMod val="75000"/>
                </a:schemeClr>
              </a:solidFill>
            </a:rPr>
            <a:t>300 A/s</a:t>
          </a:r>
          <a:endParaRPr lang="en-US" sz="1200" dirty="0">
            <a:solidFill>
              <a:schemeClr val="accent5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0.71691</cdr:x>
      <cdr:y>0.47909</cdr:y>
    </cdr:from>
    <cdr:to>
      <cdr:x>0.76383</cdr:x>
      <cdr:y>0.66714</cdr:y>
    </cdr:to>
    <cdr:sp macro="" textlink="">
      <cdr:nvSpPr>
        <cdr:cNvPr id="7" name="TextBox 1"/>
        <cdr:cNvSpPr txBox="1"/>
      </cdr:nvSpPr>
      <cdr:spPr>
        <a:xfrm xmlns:a="http://schemas.openxmlformats.org/drawingml/2006/main" rot="2840106">
          <a:off x="4584527" y="2213945"/>
          <a:ext cx="778127" cy="3151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accent5">
                  <a:lumMod val="75000"/>
                </a:schemeClr>
              </a:solidFill>
            </a:rPr>
            <a:t>400 A/s</a:t>
          </a:r>
          <a:endParaRPr lang="en-US" sz="1200" dirty="0">
            <a:solidFill>
              <a:schemeClr val="accent5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0.37346</cdr:x>
      <cdr:y>0.30193</cdr:y>
    </cdr:from>
    <cdr:to>
      <cdr:x>0.4893</cdr:x>
      <cdr:y>0.3781</cdr:y>
    </cdr:to>
    <cdr:sp macro="" textlink="">
      <cdr:nvSpPr>
        <cdr:cNvPr id="8" name="TextBox 1"/>
        <cdr:cNvSpPr txBox="1"/>
      </cdr:nvSpPr>
      <cdr:spPr>
        <a:xfrm xmlns:a="http://schemas.openxmlformats.org/drawingml/2006/main" rot="2699630">
          <a:off x="2508812" y="1249372"/>
          <a:ext cx="778127" cy="3151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smtClean="0">
              <a:solidFill>
                <a:schemeClr val="tx2">
                  <a:lumMod val="75000"/>
                </a:schemeClr>
              </a:solidFill>
            </a:rPr>
            <a:t>1.9 K</a:t>
          </a:r>
          <a:endParaRPr lang="en-US" sz="2000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0.79901</cdr:x>
      <cdr:y>0.09583</cdr:y>
    </cdr:from>
    <cdr:to>
      <cdr:x>0.91484</cdr:x>
      <cdr:y>0.172</cdr:y>
    </cdr:to>
    <cdr:sp macro="" textlink="">
      <cdr:nvSpPr>
        <cdr:cNvPr id="9" name="TextBox 1"/>
        <cdr:cNvSpPr txBox="1"/>
      </cdr:nvSpPr>
      <cdr:spPr>
        <a:xfrm xmlns:a="http://schemas.openxmlformats.org/drawingml/2006/main" rot="2399698">
          <a:off x="5367469" y="396544"/>
          <a:ext cx="778127" cy="3151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smtClean="0">
              <a:solidFill>
                <a:schemeClr val="tx2">
                  <a:lumMod val="75000"/>
                </a:schemeClr>
              </a:solidFill>
            </a:rPr>
            <a:t>1.9 K</a:t>
          </a:r>
          <a:endParaRPr lang="en-US" sz="2000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0.8004</cdr:x>
      <cdr:y>0.25623</cdr:y>
    </cdr:from>
    <cdr:to>
      <cdr:x>0.91623</cdr:x>
      <cdr:y>0.3324</cdr:y>
    </cdr:to>
    <cdr:sp macro="" textlink="">
      <cdr:nvSpPr>
        <cdr:cNvPr id="10" name="TextBox 1"/>
        <cdr:cNvSpPr txBox="1"/>
      </cdr:nvSpPr>
      <cdr:spPr>
        <a:xfrm xmlns:a="http://schemas.openxmlformats.org/drawingml/2006/main" rot="2312808">
          <a:off x="5376800" y="1060253"/>
          <a:ext cx="778127" cy="3151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smtClean="0">
              <a:solidFill>
                <a:srgbClr val="7030A0"/>
              </a:solidFill>
            </a:rPr>
            <a:t>4.5 K</a:t>
          </a:r>
          <a:endParaRPr lang="en-US" sz="2000" dirty="0">
            <a:solidFill>
              <a:srgbClr val="7030A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LOGOS</a:t>
            </a:r>
            <a:r>
              <a:rPr lang="en-US" baseline="0" dirty="0" smtClean="0"/>
              <a:t> SHOWN ARE EXAMPLES – REPLACE THESE WITH YOUR PARTNER LOGOS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6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6x the axial forces</a:t>
            </a:r>
          </a:p>
          <a:p>
            <a:r>
              <a:rPr lang="en-US" dirty="0" smtClean="0"/>
              <a:t>4x the transverse forces</a:t>
            </a:r>
          </a:p>
          <a:p>
            <a:pPr lvl="1" fontAlgn="auto">
              <a:spcAft>
                <a:spcPts val="0"/>
              </a:spcAft>
              <a:buClr>
                <a:srgbClr val="0093BE"/>
              </a:buClr>
            </a:pPr>
            <a:r>
              <a:rPr lang="en-GB" altLang="en-US" sz="1400" i="1" dirty="0" err="1" smtClean="0">
                <a:solidFill>
                  <a:srgbClr val="5A5A5A"/>
                </a:solidFill>
                <a:latin typeface="Arial"/>
              </a:rPr>
              <a:t>F</a:t>
            </a:r>
            <a:r>
              <a:rPr lang="en-GB" altLang="en-US" sz="1400" i="1" baseline="-25000" dirty="0" err="1" smtClean="0">
                <a:solidFill>
                  <a:srgbClr val="5A5A5A"/>
                </a:solidFill>
                <a:latin typeface="Arial"/>
              </a:rPr>
              <a:t>x</a:t>
            </a:r>
            <a:r>
              <a:rPr lang="en-GB" altLang="en-US" sz="1400" dirty="0" smtClean="0">
                <a:solidFill>
                  <a:srgbClr val="5A5A5A"/>
                </a:solidFill>
                <a:latin typeface="Arial"/>
              </a:rPr>
              <a:t> = </a:t>
            </a:r>
            <a:r>
              <a:rPr lang="en-GB" altLang="en-US" sz="1400" dirty="0" smtClean="0">
                <a:solidFill>
                  <a:srgbClr val="FF0000"/>
                </a:solidFill>
                <a:latin typeface="Arial"/>
              </a:rPr>
              <a:t>680 t / m</a:t>
            </a:r>
          </a:p>
          <a:p>
            <a:pPr lvl="1" fontAlgn="auto">
              <a:spcAft>
                <a:spcPts val="0"/>
              </a:spcAft>
              <a:buClr>
                <a:srgbClr val="0093BE"/>
              </a:buClr>
            </a:pPr>
            <a:r>
              <a:rPr lang="en-GB" altLang="en-US" sz="1400" dirty="0" smtClean="0">
                <a:solidFill>
                  <a:srgbClr val="5A5A5A"/>
                </a:solidFill>
                <a:latin typeface="Arial"/>
                <a:sym typeface="Symbol" panose="05050102010706020507" pitchFamily="18" charset="2"/>
              </a:rPr>
              <a:t></a:t>
            </a:r>
            <a:r>
              <a:rPr lang="en-GB" altLang="en-US" sz="1400" i="1" baseline="-25000" dirty="0" smtClean="0">
                <a:solidFill>
                  <a:srgbClr val="5A5A5A"/>
                </a:solidFill>
                <a:latin typeface="Arial"/>
                <a:sym typeface="Symbol" panose="05050102010706020507" pitchFamily="18" charset="2"/>
              </a:rPr>
              <a:t>_</a:t>
            </a:r>
            <a:r>
              <a:rPr lang="en-GB" altLang="en-US" sz="1400" i="1" baseline="-25000" dirty="0" err="1" smtClean="0">
                <a:solidFill>
                  <a:srgbClr val="5A5A5A"/>
                </a:solidFill>
                <a:latin typeface="Arial"/>
                <a:sym typeface="Symbol" panose="05050102010706020507" pitchFamily="18" charset="2"/>
              </a:rPr>
              <a:t>e.m</a:t>
            </a:r>
            <a:r>
              <a:rPr lang="en-GB" altLang="en-US" sz="1400" i="1" baseline="-25000" dirty="0" smtClean="0">
                <a:solidFill>
                  <a:srgbClr val="5A5A5A"/>
                </a:solidFill>
                <a:latin typeface="Arial"/>
                <a:sym typeface="Symbol" panose="05050102010706020507" pitchFamily="18" charset="2"/>
              </a:rPr>
              <a:t>.</a:t>
            </a:r>
            <a:r>
              <a:rPr lang="en-GB" altLang="en-US" sz="1400" dirty="0" smtClean="0">
                <a:solidFill>
                  <a:srgbClr val="5A5A5A"/>
                </a:solidFill>
                <a:latin typeface="Arial"/>
              </a:rPr>
              <a:t>= </a:t>
            </a:r>
            <a:r>
              <a:rPr lang="en-GB" altLang="en-US" sz="1400" dirty="0" smtClean="0">
                <a:solidFill>
                  <a:srgbClr val="FF0000"/>
                </a:solidFill>
                <a:latin typeface="Arial"/>
              </a:rPr>
              <a:t>100</a:t>
            </a:r>
            <a:r>
              <a:rPr lang="en-GB" altLang="en-US" sz="1400" dirty="0" smtClean="0">
                <a:solidFill>
                  <a:srgbClr val="5A5A5A"/>
                </a:solidFill>
                <a:latin typeface="Arial"/>
              </a:rPr>
              <a:t>-</a:t>
            </a:r>
            <a:r>
              <a:rPr lang="en-GB" altLang="en-US" sz="1400" dirty="0" smtClean="0">
                <a:solidFill>
                  <a:srgbClr val="FF0000"/>
                </a:solidFill>
                <a:latin typeface="Arial"/>
              </a:rPr>
              <a:t>110 MPa</a:t>
            </a:r>
          </a:p>
          <a:p>
            <a:pPr lvl="1" fontAlgn="auto">
              <a:spcAft>
                <a:spcPts val="0"/>
              </a:spcAft>
              <a:buClr>
                <a:srgbClr val="0093BE"/>
              </a:buClr>
            </a:pPr>
            <a:r>
              <a:rPr lang="en-GB" altLang="en-US" sz="1400" i="1" dirty="0" err="1" smtClean="0">
                <a:solidFill>
                  <a:srgbClr val="5A5A5A"/>
                </a:solidFill>
                <a:latin typeface="Arial"/>
              </a:rPr>
              <a:t>F</a:t>
            </a:r>
            <a:r>
              <a:rPr lang="en-GB" altLang="en-US" sz="1400" i="1" baseline="-25000" dirty="0" err="1" smtClean="0">
                <a:solidFill>
                  <a:srgbClr val="5A5A5A"/>
                </a:solidFill>
                <a:latin typeface="Arial"/>
              </a:rPr>
              <a:t>z_aperture</a:t>
            </a:r>
            <a:r>
              <a:rPr lang="en-GB" altLang="en-US" sz="1400" dirty="0" smtClean="0">
                <a:solidFill>
                  <a:srgbClr val="5A5A5A"/>
                </a:solidFill>
                <a:latin typeface="Arial"/>
              </a:rPr>
              <a:t> = </a:t>
            </a:r>
            <a:r>
              <a:rPr lang="en-GB" altLang="en-US" sz="1400" dirty="0" smtClean="0">
                <a:solidFill>
                  <a:srgbClr val="FF0000"/>
                </a:solidFill>
                <a:latin typeface="Arial"/>
              </a:rPr>
              <a:t>120 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72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uslarp.org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emf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15086"/>
            <a:ext cx="653203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200">
                <a:solidFill>
                  <a:schemeClr val="accent6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Trey Holik | MQXFS1 Test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11" descr="LARP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708" cy="7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1" descr="HLU-logoN-titl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488" y="37035"/>
            <a:ext cx="1764975" cy="7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1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6" name="Straight Connector 15"/>
          <p:cNvCxnSpPr>
            <a:stCxn id="2" idx="1"/>
          </p:cNvCxnSpPr>
          <p:nvPr userDrawn="1"/>
        </p:nvCxnSpPr>
        <p:spPr>
          <a:xfrm flipV="1">
            <a:off x="5306243" y="5725039"/>
            <a:ext cx="362152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2" name="Picture 31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306243" y="5473245"/>
            <a:ext cx="31437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"/>
                <a:cs typeface="Helvetica"/>
              </a:rPr>
              <a:t>In partnership with: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27" r="29452"/>
          <a:stretch/>
        </p:blipFill>
        <p:spPr>
          <a:xfrm>
            <a:off x="6659897" y="4860547"/>
            <a:ext cx="716554" cy="846542"/>
          </a:xfrm>
          <a:prstGeom prst="rect">
            <a:avLst/>
          </a:prstGeom>
        </p:spPr>
      </p:pic>
      <p:pic>
        <p:nvPicPr>
          <p:cNvPr id="10" name="Image 11" descr="HLU-logoN-titl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336" y="4944848"/>
            <a:ext cx="1764975" cy="715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80" y="6124194"/>
            <a:ext cx="631376" cy="633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16" y="6245530"/>
            <a:ext cx="1184988" cy="370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38" y="6170703"/>
            <a:ext cx="1758056" cy="64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13" y="6124194"/>
            <a:ext cx="973841" cy="6071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157"/>
          <a:stretch/>
        </p:blipFill>
        <p:spPr>
          <a:xfrm>
            <a:off x="8257593" y="6027243"/>
            <a:ext cx="925262" cy="830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29" y="6275831"/>
            <a:ext cx="1127911" cy="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7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6/16/2016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" name="Picture 2" descr="HeaderFooter_0060314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7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7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jpe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wmf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8" y="4864062"/>
            <a:ext cx="4941110" cy="1529241"/>
          </a:xfrm>
        </p:spPr>
        <p:txBody>
          <a:bodyPr/>
          <a:lstStyle/>
          <a:p>
            <a:r>
              <a:rPr lang="en-US" dirty="0" smtClean="0"/>
              <a:t>Eddie ‘Trey’ Holik – LARP </a:t>
            </a:r>
            <a:r>
              <a:rPr lang="en-US" dirty="0" err="1" smtClean="0"/>
              <a:t>Toohig</a:t>
            </a:r>
            <a:r>
              <a:rPr lang="en-US" dirty="0" smtClean="0"/>
              <a:t> Fellow</a:t>
            </a:r>
            <a:endParaRPr lang="en-US" dirty="0"/>
          </a:p>
          <a:p>
            <a:r>
              <a:rPr lang="en-US" dirty="0" smtClean="0"/>
              <a:t>Fermilab Users Meeting</a:t>
            </a:r>
          </a:p>
          <a:p>
            <a:r>
              <a:rPr lang="en-US" dirty="0" smtClean="0"/>
              <a:t>June 16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803512" cy="1003049"/>
          </a:xfrm>
        </p:spPr>
        <p:txBody>
          <a:bodyPr>
            <a:normAutofit/>
          </a:bodyPr>
          <a:lstStyle/>
          <a:p>
            <a:r>
              <a:rPr lang="en-US" dirty="0" smtClean="0"/>
              <a:t>LARP–LHC Upgrades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What is LARP? Its history? Its goals?</a:t>
                </a:r>
              </a:p>
              <a:p>
                <a:r>
                  <a:rPr lang="en-US" b="1" dirty="0" smtClean="0"/>
                  <a:t>Nb</a:t>
                </a:r>
                <a:r>
                  <a:rPr lang="en-US" b="1" baseline="-25000" dirty="0" smtClean="0"/>
                  <a:t>3</a:t>
                </a:r>
                <a:r>
                  <a:rPr lang="en-US" b="1" dirty="0"/>
                  <a:t>Sn Interaction Region Quadrupoles</a:t>
                </a:r>
                <a:endParaRPr lang="en-US" b="1" dirty="0" smtClean="0"/>
              </a:p>
              <a:p>
                <a:pPr lvl="1"/>
                <a:r>
                  <a:rPr lang="en-US" dirty="0" smtClean="0">
                    <a:solidFill>
                      <a:schemeClr val="accent6">
                        <a:alpha val="50000"/>
                      </a:schemeClr>
                    </a:solidFill>
                  </a:rPr>
                  <a:t>Magnetic and Mechanical Design</a:t>
                </a:r>
              </a:p>
              <a:p>
                <a:pPr lvl="1"/>
                <a:r>
                  <a:rPr lang="en-US" dirty="0" smtClean="0">
                    <a:solidFill>
                      <a:schemeClr val="accent6">
                        <a:alpha val="50000"/>
                      </a:schemeClr>
                    </a:solidFill>
                  </a:rPr>
                  <a:t>Coil and Magnet Fabrication</a:t>
                </a:r>
              </a:p>
              <a:p>
                <a:pPr lvl="1"/>
                <a:r>
                  <a:rPr lang="en-US" sz="2400" b="1" dirty="0" smtClean="0"/>
                  <a:t>First Model Magnet Results</a:t>
                </a:r>
              </a:p>
              <a:p>
                <a:pPr lvl="1"/>
                <a:r>
                  <a:rPr lang="en-US" dirty="0" smtClean="0">
                    <a:solidFill>
                      <a:schemeClr val="accent6">
                        <a:alpha val="50000"/>
                      </a:schemeClr>
                    </a:solidFill>
                  </a:rPr>
                  <a:t>Status Update</a:t>
                </a:r>
              </a:p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RF Crab Cavities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Design, Status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6">
                            <a:alpha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Lens</a:t>
                </a:r>
              </a:p>
              <a:p>
                <a:pPr lvl="1"/>
                <a:r>
                  <a:rPr lang="en-US" sz="2000" dirty="0">
                    <a:solidFill>
                      <a:schemeClr val="accent6">
                        <a:alpha val="50000"/>
                      </a:schemeClr>
                    </a:solidFill>
                  </a:rPr>
                  <a:t>Purpose, Design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39" t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Trey Holik | LARP – 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38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816" y="98725"/>
            <a:ext cx="6532039" cy="357104"/>
          </a:xfrm>
        </p:spPr>
        <p:txBody>
          <a:bodyPr/>
          <a:lstStyle/>
          <a:p>
            <a:r>
              <a:rPr lang="en-US" sz="2800" dirty="0" smtClean="0"/>
              <a:t>Testing the first model MQXF magnet: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Trey Holik | </a:t>
            </a:r>
            <a:r>
              <a:rPr lang="en-US" altLang="en-US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MQXFS1a </a:t>
            </a:r>
            <a:r>
              <a:rPr lang="en-US" altLang="en-US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Test </a:t>
            </a:r>
            <a:r>
              <a:rPr lang="en-US" altLang="en-US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Results</a:t>
            </a:r>
            <a:endParaRPr lang="en-US" altLang="en-US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6596" y="5394554"/>
            <a:ext cx="8260531" cy="523220"/>
          </a:xfrm>
          <a:prstGeom prst="rect">
            <a:avLst/>
          </a:prstGeom>
          <a:solidFill>
            <a:schemeClr val="bg2"/>
          </a:solidFill>
          <a:ln w="158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/>
              <a:t>A</a:t>
            </a:r>
            <a:r>
              <a:rPr lang="en-US" sz="2000" b="1" dirty="0" smtClean="0"/>
              <a:t> quench at 4.5 K reached 18.1 kA – same current as at 1.9 K!  </a:t>
            </a:r>
            <a:r>
              <a:rPr lang="en-US" sz="2800" b="1" dirty="0" smtClean="0">
                <a:solidFill>
                  <a:schemeClr val="accent3"/>
                </a:solidFill>
              </a:rPr>
              <a:t>&gt;93% SSL </a:t>
            </a:r>
            <a:endParaRPr lang="en-US" sz="2000" b="1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596" y="874479"/>
            <a:ext cx="689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Ramp rate of 20 A/s used for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50 A/s at the beginning, then 20 A/s to quench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9815" y="399178"/>
            <a:ext cx="6532039" cy="4294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Training Curve</a:t>
            </a:r>
            <a:endParaRPr lang="en-US" dirty="0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683068"/>
              </p:ext>
            </p:extLst>
          </p:nvPr>
        </p:nvGraphicFramePr>
        <p:xfrm>
          <a:off x="896998" y="1286619"/>
          <a:ext cx="6717671" cy="4137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623655" y="5902439"/>
            <a:ext cx="3944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-&gt; Large Temperature Margin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43" y="5882538"/>
            <a:ext cx="666797" cy="56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6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MQXFS1 Strain Gauge Data and Pre-load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6300" y="6543037"/>
            <a:ext cx="5373688" cy="241300"/>
          </a:xfrm>
        </p:spPr>
        <p:txBody>
          <a:bodyPr/>
          <a:lstStyle/>
          <a:p>
            <a:r>
              <a:rPr lang="it-IT" dirty="0"/>
              <a:t>Giorgio </a:t>
            </a:r>
            <a:r>
              <a:rPr lang="it-IT" dirty="0" smtClean="0"/>
              <a:t>Vallone</a:t>
            </a:r>
            <a:r>
              <a:rPr lang="es-ES" dirty="0" smtClean="0"/>
              <a:t>, </a:t>
            </a:r>
            <a:r>
              <a:rPr lang="es-ES" dirty="0"/>
              <a:t>MQXF </a:t>
            </a:r>
            <a:r>
              <a:rPr lang="es-ES" dirty="0" err="1"/>
              <a:t>Review</a:t>
            </a:r>
            <a:r>
              <a:rPr lang="es-ES" dirty="0"/>
              <a:t>, June 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6616" y="4123725"/>
                <a:ext cx="9167936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MQXFS1a,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550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GB" sz="1600" dirty="0" smtClean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 simulated interference: </a:t>
                </a:r>
                <a:r>
                  <a:rPr lang="en-GB" sz="1600" dirty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unloading </a:t>
                </a:r>
                <a:r>
                  <a:rPr lang="en-GB" sz="1600" dirty="0" smtClean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~ 14.2 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𝑘𝐴</m:t>
                    </m:r>
                  </m:oMath>
                </a14:m>
                <a:endParaRPr lang="en-GB" sz="1600" i="1" dirty="0">
                  <a:latin typeface="+mn-lt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800" dirty="0" smtClean="0">
                  <a:latin typeface="+mn-lt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MQXFS1</a:t>
                </a:r>
                <a:r>
                  <a:rPr lang="en-GB" sz="1600" dirty="0" smtClean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b,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850 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GB" sz="1600" dirty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GB" sz="1600" dirty="0" smtClean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simulated interference</a:t>
                </a:r>
                <a:r>
                  <a:rPr lang="en-GB" sz="1600" dirty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: unloading expected at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~ 16.0−17.0 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𝑘𝐴</m:t>
                    </m:r>
                  </m:oMath>
                </a14:m>
                <a:endParaRPr lang="en-GB" sz="1600" b="0" i="1" dirty="0" smtClean="0">
                  <a:latin typeface="+mn-lt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700" i="1" dirty="0">
                  <a:latin typeface="+mn-lt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Pole stress increase: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 15 </m:t>
                    </m:r>
                    <m:r>
                      <a:rPr lang="en-GB" sz="16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𝑀𝑃𝑎</m:t>
                    </m:r>
                  </m:oMath>
                </a14:m>
                <a:r>
                  <a:rPr lang="en-GB" sz="1600" b="0" i="1" dirty="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GB" sz="1600" b="0" dirty="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more than MQXFS1a after loading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 50 </m:t>
                    </m:r>
                    <m:r>
                      <a:rPr lang="en-GB" sz="16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𝑀𝑃𝑎</m:t>
                    </m:r>
                  </m:oMath>
                </a14:m>
                <a:r>
                  <a:rPr lang="en-GB" sz="1600" i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GB" sz="16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more than </a:t>
                </a:r>
                <a:r>
                  <a:rPr lang="en-GB" sz="1600" dirty="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MQXFS1a after testing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it-IT" sz="16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sz="16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30</m:t>
                    </m:r>
                    <m:r>
                      <a:rPr lang="en-US" sz="16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GB" sz="16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35 </m:t>
                    </m:r>
                    <m:r>
                      <a:rPr lang="en-GB" sz="16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𝑀𝑃𝑎</m:t>
                    </m:r>
                  </m:oMath>
                </a14:m>
                <a:r>
                  <a:rPr lang="en-GB" sz="1600" dirty="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 more than MQXFS1a after cooldown (to be confirmed)</a:t>
                </a:r>
              </a:p>
              <a:p>
                <a:pPr marL="2114550" lvl="4" indent="-285750">
                  <a:buFont typeface="Arial" panose="020B0604020202020204" pitchFamily="34" charset="0"/>
                  <a:buChar char="•"/>
                </a:pPr>
                <a:endParaRPr lang="en-GB" sz="1000" dirty="0" smtClean="0">
                  <a:latin typeface="+mn-lt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 smtClean="0">
                    <a:latin typeface="+mn-lt"/>
                    <a:cs typeface="Arial" panose="020B0604020202020204" pitchFamily="34" charset="0"/>
                  </a:rPr>
                  <a:t>MQXFS1b to be tested at VMTF starting in July!</a:t>
                </a:r>
                <a:endParaRPr lang="en-GB" sz="1600" b="1" dirty="0">
                  <a:latin typeface="+mn-lt"/>
                  <a:cs typeface="Arial" panose="020B0604020202020204" pitchFamily="34" charset="0"/>
                </a:endParaRPr>
              </a:p>
              <a:p>
                <a:pPr marL="2571750" lvl="5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16" y="4123725"/>
                <a:ext cx="9167936" cy="2462213"/>
              </a:xfrm>
              <a:prstGeom prst="rect">
                <a:avLst/>
              </a:prstGeom>
              <a:blipFill rotWithShape="0">
                <a:blip r:embed="rId2"/>
                <a:stretch>
                  <a:fillRect l="-266" t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848377"/>
            <a:ext cx="4861008" cy="3239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1" r="6707"/>
          <a:stretch/>
        </p:blipFill>
        <p:spPr>
          <a:xfrm>
            <a:off x="4716016" y="900001"/>
            <a:ext cx="4355976" cy="31877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6443380" y="1796970"/>
            <a:ext cx="378175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089934" y="2493877"/>
            <a:ext cx="378175" cy="609600"/>
          </a:xfrm>
          <a:prstGeom prst="straightConnector1">
            <a:avLst/>
          </a:prstGeom>
          <a:ln>
            <a:solidFill>
              <a:srgbClr val="EEB62D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65655" y="2369592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After</a:t>
            </a:r>
          </a:p>
          <a:p>
            <a:pPr algn="ctr"/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Testing</a:t>
            </a: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0037" y="3017430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baseline="30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Preload</a:t>
            </a: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2501" y="2825564"/>
            <a:ext cx="378175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25247" y="3398186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GB" sz="1400" baseline="30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nd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Preload</a:t>
            </a: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74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MQXFS1a Field Quality – Final focusing…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Trey Holik | MQXFS1a Test Results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79476" y="1226370"/>
            <a:ext cx="4193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Error Bars are from Random Conductor Displacements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90433" y="4327837"/>
            <a:ext cx="32050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Harmonics take into account asymmetric assembly shimming. </a:t>
            </a:r>
          </a:p>
          <a:p>
            <a:pPr algn="just"/>
            <a:endParaRPr lang="en-US" sz="1600" dirty="0" smtClean="0"/>
          </a:p>
          <a:p>
            <a:pPr marL="168275" indent="-168275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Only </a:t>
            </a:r>
            <a:r>
              <a:rPr lang="en-US" sz="1600" b="1" dirty="0" smtClean="0"/>
              <a:t>a</a:t>
            </a:r>
            <a:r>
              <a:rPr lang="en-US" sz="1600" b="1" baseline="-25000" dirty="0" smtClean="0"/>
              <a:t>3</a:t>
            </a:r>
            <a:r>
              <a:rPr lang="en-US" sz="1600" b="1" dirty="0" smtClean="0"/>
              <a:t>, b</a:t>
            </a:r>
            <a:r>
              <a:rPr lang="en-US" sz="1600" b="1" baseline="-25000" dirty="0" smtClean="0"/>
              <a:t>3</a:t>
            </a:r>
            <a:r>
              <a:rPr lang="en-US" sz="1600" b="1" dirty="0" smtClean="0"/>
              <a:t>, and b</a:t>
            </a:r>
            <a:r>
              <a:rPr lang="en-US" sz="1600" b="1" baseline="-25000" dirty="0" smtClean="0"/>
              <a:t>5</a:t>
            </a:r>
            <a:r>
              <a:rPr lang="en-US" sz="1600" b="1" dirty="0" smtClean="0"/>
              <a:t> </a:t>
            </a:r>
            <a:r>
              <a:rPr lang="en-US" sz="1600" dirty="0" smtClean="0"/>
              <a:t>are larger than anticipated</a:t>
            </a:r>
          </a:p>
          <a:p>
            <a:pPr marL="168275" indent="-168275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168275" indent="-168275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Everything else is within expectation or </a:t>
            </a:r>
            <a:r>
              <a:rPr lang="en-US" sz="1600" b="1" dirty="0" smtClean="0"/>
              <a:t>&lt; 1 unit </a:t>
            </a:r>
            <a:endParaRPr lang="en-US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99" y="1608804"/>
            <a:ext cx="3195462" cy="552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99" y="2221580"/>
            <a:ext cx="3293707" cy="556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50" y="3449028"/>
            <a:ext cx="809203" cy="4843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50" y="2866695"/>
            <a:ext cx="815051" cy="4950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27878" y="2925637"/>
            <a:ext cx="1959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= Normal harmonics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1205751" y="3509304"/>
            <a:ext cx="1959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= Skew harmonics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507499" y="3083528"/>
            <a:ext cx="225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Number of Units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5472519" y="5895448"/>
            <a:ext cx="225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Harmonic index (</a:t>
            </a:r>
            <a:r>
              <a:rPr lang="en-US" sz="1800" i="1" dirty="0" smtClean="0"/>
              <a:t>n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019715" y="940168"/>
            <a:ext cx="3105509" cy="36463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0" dirty="0" smtClean="0"/>
              <a:t>MQXFS1a Field Quality</a:t>
            </a:r>
            <a:endParaRPr lang="en-US" sz="2000" b="0" dirty="0"/>
          </a:p>
        </p:txBody>
      </p:sp>
      <p:sp>
        <p:nvSpPr>
          <p:cNvPr id="49" name="TextBox 48"/>
          <p:cNvSpPr txBox="1"/>
          <p:nvPr/>
        </p:nvSpPr>
        <p:spPr>
          <a:xfrm>
            <a:off x="307231" y="940168"/>
            <a:ext cx="30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Standard Fourier analysis of accelerator magnets</a:t>
            </a:r>
            <a:endParaRPr lang="en-US" sz="1800" dirty="0"/>
          </a:p>
        </p:txBody>
      </p:sp>
      <p:sp>
        <p:nvSpPr>
          <p:cNvPr id="56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864" y="1226370"/>
            <a:ext cx="5614903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6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Shims, Correcting b</a:t>
            </a:r>
            <a:r>
              <a:rPr lang="en-GB" baseline="-25000" dirty="0" smtClean="0"/>
              <a:t>3</a:t>
            </a:r>
            <a:r>
              <a:rPr lang="en-GB" dirty="0" smtClean="0"/>
              <a:t> and a</a:t>
            </a:r>
            <a:r>
              <a:rPr lang="en-GB" baseline="-25000" dirty="0" smtClean="0"/>
              <a:t>3</a:t>
            </a:r>
            <a:endParaRPr lang="en-GB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034098"/>
            <a:ext cx="8074800" cy="803571"/>
          </a:xfrm>
        </p:spPr>
        <p:txBody>
          <a:bodyPr>
            <a:noAutofit/>
          </a:bodyPr>
          <a:lstStyle/>
          <a:p>
            <a:r>
              <a:rPr lang="en-GB" sz="2000" dirty="0" smtClean="0"/>
              <a:t>Measured normal and skew sextupole can be corrected inserting </a:t>
            </a:r>
            <a:r>
              <a:rPr lang="en-GB" sz="2000" b="1" dirty="0" smtClean="0">
                <a:solidFill>
                  <a:srgbClr val="FF0000"/>
                </a:solidFill>
              </a:rPr>
              <a:t>magnetic shims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/>
              <a:t>in the bladders slot</a:t>
            </a:r>
          </a:p>
          <a:p>
            <a:pPr lvl="1"/>
            <a:r>
              <a:rPr lang="en-GB" sz="1800" dirty="0" smtClean="0"/>
              <a:t>Magnetic shims installed in MQXFS1b to prove the correction capabilities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Susana Izquierdo </a:t>
            </a:r>
            <a:r>
              <a:rPr lang="es-ES" dirty="0" err="1" smtClean="0"/>
              <a:t>Bermudez</a:t>
            </a:r>
            <a:r>
              <a:rPr lang="es-ES" dirty="0" smtClean="0"/>
              <a:t>, MQXF </a:t>
            </a:r>
            <a:r>
              <a:rPr lang="es-ES" dirty="0" err="1" smtClean="0"/>
              <a:t>Review</a:t>
            </a:r>
            <a:r>
              <a:rPr lang="es-ES" dirty="0" smtClean="0"/>
              <a:t>, June 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6515100"/>
            <a:ext cx="447675" cy="2413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87" t="955" r="3462" b="2179"/>
          <a:stretch/>
        </p:blipFill>
        <p:spPr>
          <a:xfrm>
            <a:off x="307909" y="2258008"/>
            <a:ext cx="4021495" cy="40214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3838" y="2950197"/>
            <a:ext cx="405441" cy="112144"/>
          </a:xfrm>
          <a:prstGeom prst="rect">
            <a:avLst/>
          </a:prstGeom>
          <a:solidFill>
            <a:srgbClr val="7030A0"/>
          </a:solidFill>
          <a:ln w="1905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lvl1pPr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C377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5180" y="2950197"/>
            <a:ext cx="405441" cy="112144"/>
          </a:xfrm>
          <a:prstGeom prst="rect">
            <a:avLst/>
          </a:prstGeom>
          <a:solidFill>
            <a:srgbClr val="7030A0"/>
          </a:solidFill>
          <a:ln w="1905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lvl1pPr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C377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3384841" y="4744056"/>
            <a:ext cx="405441" cy="112144"/>
          </a:xfrm>
          <a:prstGeom prst="rect">
            <a:avLst/>
          </a:prstGeom>
          <a:solidFill>
            <a:srgbClr val="7030A0"/>
          </a:solidFill>
          <a:ln w="1905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lvl1pPr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C377B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090011"/>
              </p:ext>
            </p:extLst>
          </p:nvPr>
        </p:nvGraphicFramePr>
        <p:xfrm>
          <a:off x="4868730" y="2587306"/>
          <a:ext cx="3620382" cy="17068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317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30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000000"/>
                          </a:solidFill>
                          <a:effectLst/>
                        </a:rPr>
                        <a:t>Correction capabilities</a:t>
                      </a:r>
                      <a:r>
                        <a:rPr lang="en-GB" sz="16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using 9x58 mm shim in the bladder slots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Order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GB" sz="1600" i="1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GB" sz="1800" i="1" baseline="-25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1600" i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GB" sz="1800" i="1" baseline="-25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4.24</a:t>
                      </a:r>
                      <a:endParaRPr lang="en-GB" sz="18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-4.24</a:t>
                      </a:r>
                      <a:endParaRPr lang="en-GB" sz="18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0.00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0.00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0.40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0.40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6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0.00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0.00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728921"/>
              </p:ext>
            </p:extLst>
          </p:nvPr>
        </p:nvGraphicFramePr>
        <p:xfrm>
          <a:off x="4864027" y="4597407"/>
          <a:ext cx="3625085" cy="49720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23245">
                  <a:extLst>
                    <a:ext uri="{9D8B030D-6E8A-4147-A177-3AD203B41FA5}">
                      <a16:colId xmlns:a16="http://schemas.microsoft.com/office/drawing/2014/main" xmlns="" val="3696049297"/>
                    </a:ext>
                  </a:extLst>
                </a:gridCol>
                <a:gridCol w="1100920">
                  <a:extLst>
                    <a:ext uri="{9D8B030D-6E8A-4147-A177-3AD203B41FA5}">
                      <a16:colId xmlns:a16="http://schemas.microsoft.com/office/drawing/2014/main" xmlns="" val="2622575366"/>
                    </a:ext>
                  </a:extLst>
                </a:gridCol>
                <a:gridCol w="1100920">
                  <a:extLst>
                    <a:ext uri="{9D8B030D-6E8A-4147-A177-3AD203B41FA5}">
                      <a16:colId xmlns:a16="http://schemas.microsoft.com/office/drawing/2014/main" xmlns="" val="521889368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MQXFS1 Meas.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GB" sz="1600" i="1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800" i="1" baseline="-25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1600" i="1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800" i="1" baseline="-25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25305680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en-GB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4.44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3.37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89461077"/>
                  </a:ext>
                </a:extLst>
              </a:tr>
            </a:tbl>
          </a:graphicData>
        </a:graphic>
      </p:graphicFrame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84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98725"/>
            <a:ext cx="6532039" cy="357104"/>
          </a:xfrm>
        </p:spPr>
        <p:txBody>
          <a:bodyPr/>
          <a:lstStyle/>
          <a:p>
            <a:r>
              <a:rPr lang="en-US" sz="2800" dirty="0" smtClean="0"/>
              <a:t>Testing the first model MQXF magnet: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Trey Holik | MQXFS1a Test Results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9815" y="399178"/>
            <a:ext cx="6532039" cy="42949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7555" b="6004"/>
          <a:stretch/>
        </p:blipFill>
        <p:spPr>
          <a:xfrm>
            <a:off x="75055" y="840427"/>
            <a:ext cx="6087306" cy="47433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r="8522"/>
          <a:stretch/>
        </p:blipFill>
        <p:spPr>
          <a:xfrm>
            <a:off x="6401846" y="846714"/>
            <a:ext cx="2557257" cy="47414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857" y="5588125"/>
            <a:ext cx="5929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MQXFS1a after first test in </a:t>
            </a:r>
            <a:r>
              <a:rPr lang="en-US" sz="2000" dirty="0" err="1" smtClean="0"/>
              <a:t>bldg</a:t>
            </a:r>
            <a:r>
              <a:rPr lang="en-US" sz="2000" dirty="0" smtClean="0"/>
              <a:t> 1 of the Industrial Building Complex of FNAL Technical Division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825967" y="5570826"/>
            <a:ext cx="3709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Installing MQXFS1a in the</a:t>
            </a:r>
            <a:br>
              <a:rPr lang="en-US" sz="2000" dirty="0" smtClean="0"/>
            </a:br>
            <a:r>
              <a:rPr lang="en-US" sz="2000" dirty="0" smtClean="0"/>
              <a:t>Vertical Magnet Test Facility</a:t>
            </a:r>
            <a:endParaRPr lang="en-US" sz="2000" dirty="0"/>
          </a:p>
        </p:txBody>
      </p:sp>
      <p:sp>
        <p:nvSpPr>
          <p:cNvPr id="21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45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What is LARP? Its history? Its goals?</a:t>
                </a:r>
              </a:p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Nb</a:t>
                </a:r>
                <a:r>
                  <a:rPr lang="en-US" sz="2000" baseline="-25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3</a:t>
                </a:r>
                <a:r>
                  <a:rPr lang="en-US" sz="2000" dirty="0">
                    <a:solidFill>
                      <a:schemeClr val="accent6">
                        <a:alpha val="50000"/>
                      </a:schemeClr>
                    </a:solidFill>
                  </a:rPr>
                  <a:t>Sn Interaction Region </a:t>
                </a:r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Quadrupoles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Magnetic and Mechanical Design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Coil and Magnet Fabrication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First Model Magnet Results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Status Update</a:t>
                </a:r>
              </a:p>
              <a:p>
                <a:r>
                  <a:rPr lang="en-US" b="1" dirty="0" smtClean="0"/>
                  <a:t>RF Crab Cavities</a:t>
                </a:r>
              </a:p>
              <a:p>
                <a:pPr lvl="1"/>
                <a:r>
                  <a:rPr lang="en-US" sz="2400" b="1" dirty="0" smtClean="0">
                    <a:solidFill>
                      <a:schemeClr val="accent6"/>
                    </a:solidFill>
                  </a:rPr>
                  <a:t>Design, Status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6">
                            <a:alpha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chemeClr val="accent6">
                        <a:alpha val="50000"/>
                      </a:schemeClr>
                    </a:solidFill>
                  </a:rPr>
                  <a:t>Lens</a:t>
                </a:r>
              </a:p>
              <a:p>
                <a:pPr lvl="1"/>
                <a:r>
                  <a:rPr lang="en-US" sz="2400" dirty="0">
                    <a:solidFill>
                      <a:schemeClr val="accent6">
                        <a:alpha val="50000"/>
                      </a:schemeClr>
                    </a:solidFill>
                  </a:rPr>
                  <a:t>Purpose, Design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39" t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Trey Holik | LARP – 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93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Cavities – another key to High </a:t>
            </a:r>
            <a:r>
              <a:rPr lang="en-US" dirty="0" err="1" smtClean="0"/>
              <a:t>Lumi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6697"/>
            <a:ext cx="8672513" cy="4987867"/>
          </a:xfrm>
        </p:spPr>
        <p:txBody>
          <a:bodyPr/>
          <a:lstStyle/>
          <a:p>
            <a:r>
              <a:rPr lang="en-US" dirty="0" smtClean="0"/>
              <a:t>Crab cavities rotate each bunch to increase luminosity</a:t>
            </a:r>
          </a:p>
          <a:p>
            <a:endParaRPr lang="en-US" sz="800" dirty="0" smtClean="0"/>
          </a:p>
          <a:p>
            <a:endParaRPr lang="en-US" sz="2800" dirty="0"/>
          </a:p>
          <a:p>
            <a:endParaRPr lang="en-US" dirty="0" smtClean="0"/>
          </a:p>
          <a:p>
            <a:endParaRPr lang="en-US" dirty="0"/>
          </a:p>
          <a:p>
            <a:endParaRPr lang="en-US" sz="3600" dirty="0" smtClean="0"/>
          </a:p>
          <a:p>
            <a:r>
              <a:rPr lang="en-US" dirty="0" smtClean="0"/>
              <a:t>DQW and RFD designs under development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Leonardo </a:t>
            </a:r>
            <a:r>
              <a:rPr lang="en-US" dirty="0" err="1" smtClean="0"/>
              <a:t>Ristori</a:t>
            </a:r>
            <a:r>
              <a:rPr lang="en-US" dirty="0" smtClean="0"/>
              <a:t> | LARP crab cavities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r="32886" b="59165"/>
          <a:stretch/>
        </p:blipFill>
        <p:spPr>
          <a:xfrm>
            <a:off x="156568" y="1760742"/>
            <a:ext cx="2430722" cy="125451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17" y="1681763"/>
            <a:ext cx="2573161" cy="145236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73828" y="1419920"/>
            <a:ext cx="201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 Rotation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385788" y="2470131"/>
            <a:ext cx="0" cy="40173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95716" y="2848443"/>
            <a:ext cx="2019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Reduced luminosity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143413" y="2493557"/>
            <a:ext cx="0" cy="37831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109508" y="2868389"/>
            <a:ext cx="2019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Maximum luminosity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72184" y="1429451"/>
            <a:ext cx="2405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Bunch Rotation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10" y="3781913"/>
            <a:ext cx="2366802" cy="206993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017380" y="5702117"/>
            <a:ext cx="250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RF Dipole CC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4430" y="5695580"/>
            <a:ext cx="331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Double Quarter Wave CC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3" name="Picture 2" descr="C:\Users\mcewen\Desktop\Cavity with Snorkel\Snorkel-0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14027" y="2743400"/>
            <a:ext cx="2618477" cy="3978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8" y="1483302"/>
            <a:ext cx="3197200" cy="1530158"/>
          </a:xfrm>
          <a:prstGeom prst="rect">
            <a:avLst/>
          </a:prstGeom>
        </p:spPr>
      </p:pic>
      <p:sp>
        <p:nvSpPr>
          <p:cNvPr id="55" name="Right Arrow 54"/>
          <p:cNvSpPr/>
          <p:nvPr/>
        </p:nvSpPr>
        <p:spPr>
          <a:xfrm>
            <a:off x="5363306" y="2172424"/>
            <a:ext cx="707379" cy="431145"/>
          </a:xfrm>
          <a:prstGeom prst="rightArrow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50000"/>
                </a:schemeClr>
              </a:gs>
            </a:gsLst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097976" y="1161610"/>
            <a:ext cx="2875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Luminosity Leveling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54222" y="2994396"/>
            <a:ext cx="327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Maximum Integrated luminosity</a:t>
            </a:r>
            <a:endParaRPr lang="en-US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11621" y="5987753"/>
            <a:ext cx="254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Leonardo </a:t>
            </a:r>
            <a:r>
              <a:rPr lang="en-US" sz="1800" dirty="0" err="1" smtClean="0"/>
              <a:t>Ristori</a:t>
            </a:r>
            <a:endParaRPr lang="en-US" sz="1800" dirty="0"/>
          </a:p>
        </p:txBody>
      </p:sp>
      <p:sp>
        <p:nvSpPr>
          <p:cNvPr id="59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26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5" grpId="0" animBg="1"/>
      <p:bldP spid="56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450" y="103664"/>
            <a:ext cx="6532039" cy="641739"/>
          </a:xfrm>
        </p:spPr>
        <p:txBody>
          <a:bodyPr>
            <a:normAutofit/>
          </a:bodyPr>
          <a:lstStyle/>
          <a:p>
            <a:r>
              <a:rPr lang="en-US" dirty="0" smtClean="0"/>
              <a:t>Status of Crab Cavities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200" y="823260"/>
            <a:ext cx="6221413" cy="537064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Have received two RFD cavities from vendor</a:t>
            </a:r>
          </a:p>
          <a:p>
            <a:pPr lvl="1"/>
            <a:r>
              <a:rPr lang="en-US" dirty="0" smtClean="0"/>
              <a:t>LARP is supporting JLAB, BNL, and ODU </a:t>
            </a:r>
            <a:r>
              <a:rPr lang="en-US" dirty="0"/>
              <a:t>efforts </a:t>
            </a:r>
            <a:r>
              <a:rPr lang="en-US" dirty="0" smtClean="0"/>
              <a:t>to </a:t>
            </a:r>
            <a:r>
              <a:rPr lang="en-US" dirty="0"/>
              <a:t>characterize and learn from NW cavities</a:t>
            </a:r>
          </a:p>
          <a:p>
            <a:pPr lvl="1"/>
            <a:r>
              <a:rPr lang="en-US" dirty="0"/>
              <a:t>Mechanical Measurements, X-rays, processing, final weld “tuning”,… up to test in vertical </a:t>
            </a:r>
            <a:r>
              <a:rPr lang="en-US" dirty="0" smtClean="0"/>
              <a:t>configuration</a:t>
            </a:r>
          </a:p>
          <a:p>
            <a:r>
              <a:rPr lang="en-US" dirty="0" smtClean="0"/>
              <a:t>2 DQWs are expected from vendor in June.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FNAL </a:t>
            </a:r>
            <a:r>
              <a:rPr lang="en-US" dirty="0"/>
              <a:t>Engineering leadership </a:t>
            </a:r>
            <a:r>
              <a:rPr lang="en-US" dirty="0" smtClean="0"/>
              <a:t>will work for </a:t>
            </a:r>
            <a:r>
              <a:rPr lang="en-US" dirty="0"/>
              <a:t>the qualification and acceptance - by CERN - of SRF vendors under US contract</a:t>
            </a:r>
          </a:p>
          <a:p>
            <a:pPr lvl="1"/>
            <a:r>
              <a:rPr lang="en-US" dirty="0" smtClean="0"/>
              <a:t>LARP </a:t>
            </a:r>
            <a:r>
              <a:rPr lang="en-US" dirty="0"/>
              <a:t>to fund qualification of Cavities Suppliers (1 or more).  CERN to review and grant qualification.</a:t>
            </a:r>
          </a:p>
          <a:p>
            <a:pPr lvl="1"/>
            <a:r>
              <a:rPr lang="en-US" dirty="0"/>
              <a:t>Full reliance on FNAL SRF Facilities</a:t>
            </a:r>
          </a:p>
          <a:p>
            <a:endParaRPr lang="en-US" sz="2800" dirty="0" smtClean="0"/>
          </a:p>
        </p:txBody>
      </p:sp>
      <p:pic>
        <p:nvPicPr>
          <p:cNvPr id="7" name="Picture 6" descr="IMG_0573 NWV-RDF-CAV-002 EFGH Freq test set up 28Apr201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46"/>
          <a:stretch/>
        </p:blipFill>
        <p:spPr>
          <a:xfrm>
            <a:off x="6297613" y="838199"/>
            <a:ext cx="2598737" cy="3127311"/>
          </a:xfrm>
          <a:prstGeom prst="rect">
            <a:avLst/>
          </a:prstGeom>
        </p:spPr>
      </p:pic>
      <p:pic>
        <p:nvPicPr>
          <p:cNvPr id="3" name="Picture 2" descr="Screen Shot 2016-05-17 at 8.17.4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070" y="4043366"/>
            <a:ext cx="2098838" cy="2150533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Leonardo </a:t>
            </a:r>
            <a:r>
              <a:rPr lang="en-US" dirty="0" err="1"/>
              <a:t>Ristori</a:t>
            </a:r>
            <a:r>
              <a:rPr lang="en-US" dirty="0"/>
              <a:t> | LARP crab cavities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449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What is LARP? Its history? Its goals?</a:t>
                </a:r>
              </a:p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Nb</a:t>
                </a:r>
                <a:r>
                  <a:rPr lang="en-US" sz="2000" baseline="-25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3</a:t>
                </a:r>
                <a:r>
                  <a:rPr lang="en-US" sz="2000" dirty="0">
                    <a:solidFill>
                      <a:schemeClr val="accent6">
                        <a:alpha val="50000"/>
                      </a:schemeClr>
                    </a:solidFill>
                  </a:rPr>
                  <a:t>Sn Interaction Region </a:t>
                </a:r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Quadrupoles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Magnetic and Mechanical Design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Coil and Magnet Fabrication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First Model Magnet Results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Status Update</a:t>
                </a:r>
              </a:p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RF Crab Cavities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Design, Status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 smtClean="0">
                    <a:solidFill>
                      <a:schemeClr val="tx2"/>
                    </a:solidFill>
                  </a:rPr>
                  <a:t>Lens</a:t>
                </a:r>
              </a:p>
              <a:p>
                <a:pPr lvl="1"/>
                <a:r>
                  <a:rPr lang="en-US" sz="2400" b="1" dirty="0" smtClean="0">
                    <a:solidFill>
                      <a:schemeClr val="accent6"/>
                    </a:solidFill>
                  </a:rPr>
                  <a:t>Purpose, Design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88" t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Trey Holik | LARP – LHC Upgrades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35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What is LARP? Its history? Its goals?</a:t>
                </a:r>
              </a:p>
              <a:p>
                <a:r>
                  <a:rPr lang="en-US" dirty="0" smtClean="0"/>
                  <a:t>Nb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Sn Interaction Region Quadrupoles</a:t>
                </a:r>
              </a:p>
              <a:p>
                <a:pPr lvl="1"/>
                <a:r>
                  <a:rPr lang="en-US" dirty="0" smtClean="0"/>
                  <a:t>Magnetic and Mechanical Design</a:t>
                </a:r>
              </a:p>
              <a:p>
                <a:pPr lvl="1"/>
                <a:r>
                  <a:rPr lang="en-US" dirty="0" smtClean="0"/>
                  <a:t>Coil and Magnet Fabrication</a:t>
                </a:r>
              </a:p>
              <a:p>
                <a:pPr lvl="1"/>
                <a:r>
                  <a:rPr lang="en-US" dirty="0" smtClean="0"/>
                  <a:t>First Model Magnet Results</a:t>
                </a:r>
              </a:p>
              <a:p>
                <a:pPr lvl="1"/>
                <a:r>
                  <a:rPr lang="en-US" dirty="0" smtClean="0"/>
                  <a:t>Status Update</a:t>
                </a:r>
              </a:p>
              <a:p>
                <a:r>
                  <a:rPr lang="en-US" dirty="0" smtClean="0"/>
                  <a:t>RF Crab Cavities</a:t>
                </a:r>
              </a:p>
              <a:p>
                <a:pPr lvl="1"/>
                <a:r>
                  <a:rPr lang="en-US" dirty="0" smtClean="0"/>
                  <a:t>Design, Status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Lens</a:t>
                </a:r>
              </a:p>
              <a:p>
                <a:pPr lvl="1"/>
                <a:r>
                  <a:rPr lang="en-US" dirty="0"/>
                  <a:t>Purpose, Design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39" t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Trey Holik | LARP – 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9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06450" y="103664"/>
                <a:ext cx="6532039" cy="64173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004C97"/>
                    </a:solidFill>
                  </a:rPr>
                  <a:t>Lens – High intensity beam collimation</a:t>
                </a:r>
                <a:endParaRPr lang="en-US" dirty="0">
                  <a:solidFill>
                    <a:srgbClr val="004C97"/>
                  </a:solidFill>
                </a:endParaRPr>
              </a:p>
            </p:txBody>
          </p:sp>
        </mc:Choice>
        <mc:Fallback xmlns="">
          <p:sp>
            <p:nvSpPr>
              <p:cNvPr id="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06450" y="103664"/>
                <a:ext cx="6532039" cy="641739"/>
              </a:xfrm>
              <a:blipFill rotWithShape="0">
                <a:blip r:embed="rId2"/>
                <a:stretch>
                  <a:fillRect l="-1213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838200"/>
            <a:ext cx="8985381" cy="51982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3087"/>
                </a:solidFill>
              </a:rPr>
              <a:t>Power </a:t>
            </a:r>
            <a:r>
              <a:rPr lang="en-US" sz="1800" dirty="0">
                <a:solidFill>
                  <a:srgbClr val="003087"/>
                </a:solidFill>
              </a:rPr>
              <a:t>deposited on collimators is doubled for </a:t>
            </a:r>
            <a:r>
              <a:rPr lang="en-US" sz="1800" dirty="0" smtClean="0">
                <a:solidFill>
                  <a:srgbClr val="003087"/>
                </a:solidFill>
              </a:rPr>
              <a:t>HL-LHC</a:t>
            </a:r>
          </a:p>
          <a:p>
            <a:r>
              <a:rPr lang="en-US" sz="1800" dirty="0">
                <a:solidFill>
                  <a:srgbClr val="003087"/>
                </a:solidFill>
              </a:rPr>
              <a:t>Hollow e-lens beams selectively divert particles above a certain amplitude</a:t>
            </a:r>
          </a:p>
          <a:p>
            <a:r>
              <a:rPr lang="en-US" sz="1800" dirty="0" smtClean="0">
                <a:solidFill>
                  <a:srgbClr val="003087"/>
                </a:solidFill>
              </a:rPr>
              <a:t>Novel technology developed at Fermilab and based </a:t>
            </a:r>
            <a:r>
              <a:rPr lang="en-US" sz="1800" dirty="0">
                <a:solidFill>
                  <a:srgbClr val="003087"/>
                </a:solidFill>
              </a:rPr>
              <a:t>on </a:t>
            </a:r>
            <a:r>
              <a:rPr lang="en-US" sz="1800" dirty="0" smtClean="0">
                <a:solidFill>
                  <a:srgbClr val="003087"/>
                </a:solidFill>
              </a:rPr>
              <a:t>existing FNAL/BNL designs</a:t>
            </a:r>
          </a:p>
          <a:p>
            <a:r>
              <a:rPr lang="en-US" sz="1800" dirty="0" smtClean="0">
                <a:solidFill>
                  <a:srgbClr val="003087"/>
                </a:solidFill>
              </a:rPr>
              <a:t>-&gt; Robust, low-risk HL-LHC contribution</a:t>
            </a:r>
            <a:endParaRPr lang="en-US" sz="1800" dirty="0">
              <a:solidFill>
                <a:srgbClr val="003087"/>
              </a:solidFill>
            </a:endParaRPr>
          </a:p>
          <a:p>
            <a:pPr lvl="1"/>
            <a:r>
              <a:rPr lang="en-US" sz="1600" dirty="0" smtClean="0"/>
              <a:t>BNL </a:t>
            </a:r>
            <a:r>
              <a:rPr lang="en-US" sz="1600" dirty="0"/>
              <a:t>on SC </a:t>
            </a:r>
            <a:r>
              <a:rPr lang="en-US" sz="1600" dirty="0" smtClean="0"/>
              <a:t>Solenoid</a:t>
            </a:r>
          </a:p>
          <a:p>
            <a:pPr lvl="1"/>
            <a:r>
              <a:rPr lang="en-US" sz="1600" dirty="0" smtClean="0"/>
              <a:t>FNAL </a:t>
            </a:r>
            <a:r>
              <a:rPr lang="en-US" sz="1600" dirty="0"/>
              <a:t>on Gun/Collector &amp; other magnets</a:t>
            </a:r>
          </a:p>
          <a:p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524" y="2887529"/>
            <a:ext cx="2797628" cy="160431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628" y="2734575"/>
            <a:ext cx="2183363" cy="3514333"/>
            <a:chOff x="22628" y="2607559"/>
            <a:chExt cx="2183363" cy="35143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6242"/>
            <a:stretch/>
          </p:blipFill>
          <p:spPr>
            <a:xfrm>
              <a:off x="22628" y="2607559"/>
              <a:ext cx="2183363" cy="351433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34657" y="4460821"/>
              <a:ext cx="12438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Giulio </a:t>
              </a:r>
              <a:r>
                <a:rPr lang="en-US" sz="1400" i="1" dirty="0" err="1"/>
                <a:t>Stancari</a:t>
              </a:r>
              <a:endParaRPr lang="en-US" sz="1400" i="1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22"/>
          <a:stretch/>
        </p:blipFill>
        <p:spPr>
          <a:xfrm>
            <a:off x="5978240" y="2864431"/>
            <a:ext cx="2953918" cy="1649390"/>
          </a:xfrm>
          <a:prstGeom prst="rect">
            <a:avLst/>
          </a:prstGeom>
        </p:spPr>
      </p:pic>
      <p:pic>
        <p:nvPicPr>
          <p:cNvPr id="18" name="Picture 17" descr="Screen Shot 2016-05-11 at 2.16.27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3380"/>
          <a:stretch/>
        </p:blipFill>
        <p:spPr>
          <a:xfrm>
            <a:off x="4059088" y="4672165"/>
            <a:ext cx="2225694" cy="14478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45771" y="5872245"/>
            <a:ext cx="89383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Tev</a:t>
            </a:r>
            <a:r>
              <a:rPr lang="en-US" sz="1200" i="1" dirty="0" smtClean="0"/>
              <a:t> e-Lens</a:t>
            </a:r>
            <a:endParaRPr lang="en-US" sz="1200" i="1" dirty="0"/>
          </a:p>
        </p:txBody>
      </p:sp>
      <p:pic>
        <p:nvPicPr>
          <p:cNvPr id="20" name="Picture 19" descr="IMG_5633 overview of blue and yellow system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325" y="4665270"/>
            <a:ext cx="2417406" cy="14425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6517560" y="5843057"/>
            <a:ext cx="104479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RHIC e-Lens</a:t>
            </a:r>
            <a:endParaRPr lang="en-US" sz="1200" i="1" dirty="0"/>
          </a:p>
        </p:txBody>
      </p:sp>
      <p:pic>
        <p:nvPicPr>
          <p:cNvPr id="27" name="Picture 26" descr="Screen Shot 2016-05-11 at 4.09.56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240" y="2071396"/>
            <a:ext cx="2578020" cy="1085986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6284782" y="4460822"/>
            <a:ext cx="275543" cy="3077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7989492" y="4392543"/>
            <a:ext cx="148387" cy="3077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219061" y="3689126"/>
            <a:ext cx="0" cy="2919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Giulio </a:t>
            </a:r>
            <a:r>
              <a:rPr lang="en-US" dirty="0" err="1" smtClean="0"/>
              <a:t>Stancari</a:t>
            </a:r>
            <a:r>
              <a:rPr lang="en-US" dirty="0" smtClean="0"/>
              <a:t> | e-Lens collimation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89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043047"/>
            <a:ext cx="5527743" cy="3948832"/>
          </a:xfrm>
        </p:spPr>
        <p:txBody>
          <a:bodyPr/>
          <a:lstStyle/>
          <a:p>
            <a:r>
              <a:rPr lang="en-US" sz="1800" dirty="0" smtClean="0"/>
              <a:t>LARP has </a:t>
            </a:r>
            <a:r>
              <a:rPr lang="en-US" sz="1800" b="1" dirty="0" smtClean="0"/>
              <a:t>substantially</a:t>
            </a:r>
            <a:r>
              <a:rPr lang="en-US" sz="1800" dirty="0" smtClean="0"/>
              <a:t> developed U.S. expertise in several areas especially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Sn.</a:t>
            </a:r>
          </a:p>
          <a:p>
            <a:r>
              <a:rPr lang="en-US" sz="1800" dirty="0" smtClean="0"/>
              <a:t>The first MQXF model magnet reached </a:t>
            </a:r>
            <a:r>
              <a:rPr lang="en-US" sz="1800" b="1" u="sng" dirty="0" smtClean="0"/>
              <a:t>ultimate LHC operational current</a:t>
            </a:r>
            <a:r>
              <a:rPr lang="en-US" sz="1800" dirty="0" smtClean="0"/>
              <a:t> with sufficient margin.</a:t>
            </a:r>
          </a:p>
          <a:p>
            <a:endParaRPr lang="en-US" sz="1800" dirty="0" smtClean="0"/>
          </a:p>
          <a:p>
            <a:r>
              <a:rPr lang="en-US" sz="1800" b="1" u="sng" dirty="0" smtClean="0">
                <a:solidFill>
                  <a:schemeClr val="accent3">
                    <a:lumMod val="50000"/>
                  </a:schemeClr>
                </a:solidFill>
              </a:rPr>
              <a:t>Nb</a:t>
            </a:r>
            <a:r>
              <a:rPr lang="en-US" sz="1800" b="1" u="sng" baseline="-25000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800" b="1" u="sng" dirty="0" smtClean="0">
                <a:solidFill>
                  <a:schemeClr val="accent3">
                    <a:lumMod val="50000"/>
                  </a:schemeClr>
                </a:solidFill>
              </a:rPr>
              <a:t>Sn magnets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will be installed in a ring for the </a:t>
            </a:r>
            <a:r>
              <a:rPr lang="en-US" sz="1800" b="1" u="sng" dirty="0" smtClean="0">
                <a:solidFill>
                  <a:schemeClr val="accent3">
                    <a:lumMod val="50000"/>
                  </a:schemeClr>
                </a:solidFill>
              </a:rPr>
              <a:t>first time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and are the </a:t>
            </a:r>
            <a:r>
              <a:rPr lang="en-US" sz="1800" b="1" u="sng" dirty="0" smtClean="0">
                <a:solidFill>
                  <a:schemeClr val="accent3">
                    <a:lumMod val="50000"/>
                  </a:schemeClr>
                </a:solidFill>
              </a:rPr>
              <a:t>backbone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800" u="sng" dirty="0" smtClean="0">
                <a:solidFill>
                  <a:schemeClr val="accent3">
                    <a:lumMod val="50000"/>
                  </a:schemeClr>
                </a:solidFill>
              </a:rPr>
              <a:t>of HL-LHC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LARP developed </a:t>
            </a:r>
            <a:r>
              <a:rPr lang="en-US" sz="1800" b="1" u="sng" dirty="0" smtClean="0">
                <a:solidFill>
                  <a:schemeClr val="accent3">
                    <a:lumMod val="50000"/>
                  </a:schemeClr>
                </a:solidFill>
              </a:rPr>
              <a:t>crab cavities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maximize the integrated luminosity and are part of the baseline</a:t>
            </a:r>
          </a:p>
          <a:p>
            <a:endParaRPr lang="en-US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</a:rPr>
              <a:t>Tevatron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 and RHIC hollow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</a:rPr>
              <a:t> e-lens expertise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should significantly contribute to HL-LHC collimation</a:t>
            </a:r>
          </a:p>
          <a:p>
            <a:endParaRPr lang="en-US" sz="1800" dirty="0" smtClean="0"/>
          </a:p>
          <a:p>
            <a:endParaRPr lang="en-US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Trey Holik | LARP – 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b="185"/>
          <a:stretch/>
        </p:blipFill>
        <p:spPr>
          <a:xfrm>
            <a:off x="5834225" y="1241012"/>
            <a:ext cx="3057579" cy="3185133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sp>
        <p:nvSpPr>
          <p:cNvPr id="10" name="Oval 9"/>
          <p:cNvSpPr/>
          <p:nvPr/>
        </p:nvSpPr>
        <p:spPr>
          <a:xfrm>
            <a:off x="7111087" y="1735494"/>
            <a:ext cx="503853" cy="242596"/>
          </a:xfrm>
          <a:prstGeom prst="ellipse">
            <a:avLst/>
          </a:prstGeom>
          <a:noFill/>
          <a:ln w="317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11086" y="3679372"/>
            <a:ext cx="503853" cy="242596"/>
          </a:xfrm>
          <a:prstGeom prst="ellipse">
            <a:avLst/>
          </a:prstGeom>
          <a:noFill/>
          <a:ln w="317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475770" y="2296011"/>
            <a:ext cx="1445478" cy="549434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0"/>
          </p:cNvCxnSpPr>
          <p:nvPr/>
        </p:nvCxnSpPr>
        <p:spPr>
          <a:xfrm>
            <a:off x="6912359" y="2309008"/>
            <a:ext cx="450654" cy="1370364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188587" y="2712280"/>
            <a:ext cx="287299" cy="242596"/>
          </a:xfrm>
          <a:prstGeom prst="ellipse">
            <a:avLst/>
          </a:prstGeom>
          <a:noFill/>
          <a:ln w="317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14335" y="2712280"/>
            <a:ext cx="287299" cy="242596"/>
          </a:xfrm>
          <a:prstGeom prst="ellipse">
            <a:avLst/>
          </a:prstGeom>
          <a:noFill/>
          <a:ln w="317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834221" y="3175195"/>
            <a:ext cx="856618" cy="105157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2" idx="5"/>
          </p:cNvCxnSpPr>
          <p:nvPr/>
        </p:nvCxnSpPr>
        <p:spPr>
          <a:xfrm flipH="1" flipV="1">
            <a:off x="6459560" y="2919349"/>
            <a:ext cx="231279" cy="25584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1" idx="2"/>
          </p:cNvCxnSpPr>
          <p:nvPr/>
        </p:nvCxnSpPr>
        <p:spPr>
          <a:xfrm flipV="1">
            <a:off x="6690839" y="2833578"/>
            <a:ext cx="1497748" cy="34161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0" idx="3"/>
          </p:cNvCxnSpPr>
          <p:nvPr/>
        </p:nvCxnSpPr>
        <p:spPr>
          <a:xfrm flipV="1">
            <a:off x="6912359" y="1942563"/>
            <a:ext cx="272516" cy="366445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/>
          <p:cNvSpPr txBox="1">
            <a:spLocks/>
          </p:cNvSpPr>
          <p:nvPr/>
        </p:nvSpPr>
        <p:spPr>
          <a:xfrm>
            <a:off x="228599" y="5043495"/>
            <a:ext cx="8481529" cy="125296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accent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LARP and </a:t>
            </a:r>
            <a:r>
              <a:rPr lang="en-US" sz="1800" dirty="0" smtClean="0"/>
              <a:t>LAUP </a:t>
            </a:r>
            <a:r>
              <a:rPr lang="en-US" sz="1800" dirty="0"/>
              <a:t>have strong collaboration with CERN and </a:t>
            </a:r>
            <a:r>
              <a:rPr lang="en-US" sz="1800" dirty="0" smtClean="0"/>
              <a:t>strong P5 support</a:t>
            </a:r>
          </a:p>
          <a:p>
            <a:r>
              <a:rPr lang="en-US" sz="1800" dirty="0" smtClean="0"/>
              <a:t>LAUP passed CD-0 in March with CD-1 scheduled in early FY17</a:t>
            </a:r>
          </a:p>
          <a:p>
            <a:r>
              <a:rPr lang="en-US" sz="1800" dirty="0" smtClean="0"/>
              <a:t>Combined CD-2/3 is scheduled in FY18 and is largely dependent on </a:t>
            </a:r>
            <a:br>
              <a:rPr lang="en-US" sz="1800" dirty="0" smtClean="0"/>
            </a:br>
            <a:r>
              <a:rPr lang="en-US" sz="1800" dirty="0" smtClean="0"/>
              <a:t>long MQXF prototypes </a:t>
            </a:r>
            <a:r>
              <a:rPr lang="en-US" sz="1800" dirty="0"/>
              <a:t>and </a:t>
            </a:r>
            <a:r>
              <a:rPr lang="en-US" sz="1800" dirty="0" smtClean="0"/>
              <a:t>baselined </a:t>
            </a:r>
            <a:r>
              <a:rPr lang="en-US" sz="1800" dirty="0"/>
              <a:t>crab cavity and e-lens efforts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8610" y="6404581"/>
            <a:ext cx="2640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 animBg="1"/>
      <p:bldP spid="2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28" y="134963"/>
            <a:ext cx="7973108" cy="64627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Moving forward in HL-LHC AUP…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72457"/>
            <a:ext cx="8351503" cy="5104408"/>
          </a:xfrm>
        </p:spPr>
        <p:txBody>
          <a:bodyPr>
            <a:noAutofit/>
          </a:bodyPr>
          <a:lstStyle/>
          <a:p>
            <a:r>
              <a:rPr lang="en-US" sz="2000" dirty="0" smtClean="0"/>
              <a:t>Retest MQXFS1b with increased preload and </a:t>
            </a:r>
            <a:r>
              <a:rPr lang="en-US" sz="2000" dirty="0"/>
              <a:t>m</a:t>
            </a:r>
            <a:r>
              <a:rPr lang="en-US" sz="2000" dirty="0" smtClean="0"/>
              <a:t>agnetic shims</a:t>
            </a:r>
          </a:p>
          <a:p>
            <a:pPr lvl="1"/>
            <a:r>
              <a:rPr lang="en-US" sz="1800" dirty="0" smtClean="0"/>
              <a:t>Already reached </a:t>
            </a:r>
            <a:r>
              <a:rPr lang="en-US" sz="1800" dirty="0"/>
              <a:t>the ultimate </a:t>
            </a:r>
            <a:r>
              <a:rPr lang="en-US" sz="1800" dirty="0" smtClean="0"/>
              <a:t>current!</a:t>
            </a:r>
          </a:p>
          <a:p>
            <a:pPr lvl="1"/>
            <a:r>
              <a:rPr lang="en-US" sz="1800" dirty="0"/>
              <a:t>The magnet demonstrated stable operation at the nominal current (</a:t>
            </a:r>
            <a:r>
              <a:rPr lang="en-US" sz="1800" dirty="0" smtClean="0"/>
              <a:t>16480 A</a:t>
            </a:r>
            <a:r>
              <a:rPr lang="en-US" sz="1800" dirty="0"/>
              <a:t>) for more than 8 hours (“Holding Current” test</a:t>
            </a:r>
            <a:r>
              <a:rPr lang="en-US" sz="1800" dirty="0" smtClean="0"/>
              <a:t>)</a:t>
            </a:r>
            <a:endParaRPr lang="en-US" sz="1800" dirty="0"/>
          </a:p>
          <a:p>
            <a:pPr lvl="1"/>
            <a:r>
              <a:rPr lang="en-US" sz="1800" dirty="0"/>
              <a:t>A single test at 4.5 K reached </a:t>
            </a:r>
            <a:r>
              <a:rPr lang="en-US" sz="1800" dirty="0" smtClean="0"/>
              <a:t>93.6</a:t>
            </a:r>
            <a:r>
              <a:rPr lang="en-US" sz="1800" dirty="0"/>
              <a:t>% </a:t>
            </a:r>
            <a:r>
              <a:rPr lang="en-US" sz="1800" dirty="0" smtClean="0"/>
              <a:t>SSL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Coil Fabrication for Long QXF Prototypes</a:t>
            </a:r>
          </a:p>
          <a:p>
            <a:pPr lvl="1"/>
            <a:r>
              <a:rPr lang="en-US" sz="1800" dirty="0"/>
              <a:t>All coils for first </a:t>
            </a:r>
            <a:r>
              <a:rPr lang="en-US" sz="1800" dirty="0" smtClean="0"/>
              <a:t>long prototype (MQXFP1) are </a:t>
            </a:r>
            <a:r>
              <a:rPr lang="en-US" sz="1800" dirty="0"/>
              <a:t>Wound and Cured with </a:t>
            </a:r>
            <a:r>
              <a:rPr lang="en-US" sz="1800" dirty="0" smtClean="0"/>
              <a:t>assembly </a:t>
            </a:r>
            <a:r>
              <a:rPr lang="en-US" sz="1800" dirty="0"/>
              <a:t>and test </a:t>
            </a:r>
            <a:r>
              <a:rPr lang="en-US" sz="1800" dirty="0" smtClean="0"/>
              <a:t>in FY 17</a:t>
            </a:r>
          </a:p>
          <a:p>
            <a:pPr lvl="1"/>
            <a:r>
              <a:rPr lang="en-US" sz="1800" dirty="0" smtClean="0"/>
              <a:t>Parts procured for QXFA coils (Full Q1/Q3 prototype)</a:t>
            </a:r>
          </a:p>
          <a:p>
            <a:pPr lvl="2"/>
            <a:r>
              <a:rPr lang="en-US" sz="1600" dirty="0"/>
              <a:t>W</a:t>
            </a:r>
            <a:r>
              <a:rPr lang="en-US" sz="1600" dirty="0" smtClean="0"/>
              <a:t>inding to begin in July!</a:t>
            </a:r>
            <a:endParaRPr lang="en-US" sz="1600" dirty="0"/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000" dirty="0" smtClean="0"/>
              <a:t>CD-1 approval by early FY17 and Consolidated CD-2/3 approval by Q3 FY18.</a:t>
            </a:r>
          </a:p>
          <a:p>
            <a:pPr lvl="1"/>
            <a:r>
              <a:rPr lang="en-US" sz="1800" dirty="0" smtClean="0"/>
              <a:t>Will requires 2 successful Prototype magnets </a:t>
            </a:r>
          </a:p>
          <a:p>
            <a:pPr lvl="1"/>
            <a:r>
              <a:rPr lang="en-US" sz="1800" dirty="0" smtClean="0"/>
              <a:t>Will require ‘baselined’ crab cavity and e-lens efforts</a:t>
            </a:r>
            <a:endParaRPr lang="en-US" sz="1800" dirty="0"/>
          </a:p>
          <a:p>
            <a:endParaRPr lang="en-US" sz="1400" dirty="0"/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0E96E-0F11-48AA-BD84-20EDC6E0FEB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Trey Holik | </a:t>
            </a:r>
            <a:r>
              <a:rPr lang="en-US" altLang="en-US" dirty="0" smtClean="0">
                <a:latin typeface="Helvetica" panose="020B0604020202020204" pitchFamily="34" charset="0"/>
                <a:ea typeface="MS PGothic" panose="020B0600070205080204" pitchFamily="34" charset="-128"/>
              </a:rPr>
              <a:t>HL-LHC Accelerator Upgrade Project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339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970" y="114299"/>
            <a:ext cx="7401762" cy="641739"/>
          </a:xfrm>
        </p:spPr>
        <p:txBody>
          <a:bodyPr/>
          <a:lstStyle/>
          <a:p>
            <a:r>
              <a:rPr lang="en-US" sz="2800" dirty="0" smtClean="0"/>
              <a:t>Mirror Test of First HL-LHC Coil!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 descr="15-0010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851" y="879776"/>
            <a:ext cx="4117474" cy="274841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75129" y="973243"/>
            <a:ext cx="4169610" cy="519419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 smtClean="0">
                <a:solidFill>
                  <a:schemeClr val="tx2"/>
                </a:solidFill>
              </a:rPr>
              <a:t>First model coil </a:t>
            </a:r>
            <a:r>
              <a:rPr lang="en-US" sz="1800" dirty="0" smtClean="0"/>
              <a:t>for HL-LHC magnets assembled and tested in mirror configuration at FNAL. The Mirror Magnet was tested in the IB1 Vertical Magnet Test Facility using for the </a:t>
            </a:r>
            <a:br>
              <a:rPr lang="en-US" sz="1800" dirty="0" smtClean="0"/>
            </a:br>
            <a:r>
              <a:rPr lang="en-US" sz="1800" u="sng" dirty="0" smtClean="0">
                <a:solidFill>
                  <a:schemeClr val="tx2"/>
                </a:solidFill>
              </a:rPr>
              <a:t>first time</a:t>
            </a:r>
            <a:r>
              <a:rPr lang="en-US" sz="1800" dirty="0" smtClean="0"/>
              <a:t> an upgraded 30kA setup!</a:t>
            </a:r>
          </a:p>
          <a:p>
            <a:pPr lvl="1"/>
            <a:r>
              <a:rPr lang="en-US" sz="1600" dirty="0" smtClean="0"/>
              <a:t>Higher current needed for higher-performing Nb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Sn magnets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Coil achieved HL-LHC “operating current” (16.5kA) in 3 quenches during the first day of testing!</a:t>
            </a:r>
          </a:p>
          <a:p>
            <a:endParaRPr lang="en-US" sz="1800" dirty="0" smtClean="0"/>
          </a:p>
          <a:p>
            <a:r>
              <a:rPr lang="en-US" sz="1800" dirty="0" smtClean="0"/>
              <a:t>Next Goal: Test of first 4-coil complete QXF quadrupole!!!</a:t>
            </a:r>
            <a:endParaRPr lang="en-US" sz="1600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617648"/>
              </p:ext>
            </p:extLst>
          </p:nvPr>
        </p:nvGraphicFramePr>
        <p:xfrm>
          <a:off x="4116716" y="3474623"/>
          <a:ext cx="4874369" cy="2876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89369" y="4905920"/>
            <a:ext cx="729061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54D81"/>
                </a:solidFill>
                <a:latin typeface="Calibri" charset="0"/>
                <a:ea typeface="ＭＳ Ｐゴシック" charset="0"/>
              </a:rPr>
              <a:t>16.5 kA</a:t>
            </a:r>
            <a:endParaRPr lang="en-US" sz="1400" dirty="0">
              <a:solidFill>
                <a:srgbClr val="154D81"/>
              </a:solidFill>
              <a:latin typeface="Calibri" charset="0"/>
              <a:ea typeface="ＭＳ Ｐゴシック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693331" y="4861552"/>
            <a:ext cx="486807" cy="198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328374" y="4293280"/>
            <a:ext cx="3421951" cy="801473"/>
            <a:chOff x="5328374" y="4293280"/>
            <a:chExt cx="3421951" cy="80147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328374" y="4832353"/>
              <a:ext cx="3421951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328374" y="4546775"/>
              <a:ext cx="3421951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853867" y="4817754"/>
              <a:ext cx="712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404040"/>
                  </a:solidFill>
                  <a:latin typeface="Calibri" charset="0"/>
                  <a:ea typeface="ＭＳ Ｐゴシック" charset="0"/>
                </a:rPr>
                <a:t>Nominal</a:t>
              </a:r>
              <a:endParaRPr lang="en-US" sz="1200" i="1" dirty="0">
                <a:solidFill>
                  <a:srgbClr val="404040"/>
                </a:solidFill>
                <a:latin typeface="Calibri" charset="0"/>
                <a:ea typeface="ＭＳ Ｐゴシック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26882" y="4293280"/>
              <a:ext cx="7296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404040"/>
                  </a:solidFill>
                  <a:latin typeface="Calibri" charset="0"/>
                  <a:ea typeface="ＭＳ Ｐゴシック" charset="0"/>
                </a:rPr>
                <a:t>Ultimate</a:t>
              </a:r>
              <a:endParaRPr lang="en-US" sz="1200" i="1" dirty="0">
                <a:solidFill>
                  <a:srgbClr val="404040"/>
                </a:solidFill>
                <a:latin typeface="Calibri" charset="0"/>
                <a:ea typeface="ＭＳ Ｐゴシック" charset="0"/>
              </a:endParaRPr>
            </a:p>
          </p:txBody>
        </p:sp>
      </p:grp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Giorgio Apollinari | QXF Mirror test</a:t>
            </a:r>
            <a:endParaRPr lang="en-US" altLang="en-US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8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100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US – LHC Accelerator Research Program brings ~12 years of Intellectual and Development effort for HL-LHC</a:t>
            </a:r>
          </a:p>
          <a:p>
            <a:endParaRPr lang="en-US" dirty="0" smtClean="0"/>
          </a:p>
          <a:p>
            <a:endParaRPr lang="en-US" sz="1400" dirty="0"/>
          </a:p>
          <a:p>
            <a:endParaRPr lang="en-US" dirty="0" smtClean="0"/>
          </a:p>
          <a:p>
            <a:r>
              <a:rPr lang="en-US" dirty="0" smtClean="0"/>
              <a:t>Many successful efforts have been supported by LARP:</a:t>
            </a:r>
          </a:p>
          <a:p>
            <a:pPr lvl="1"/>
            <a:r>
              <a:rPr lang="en-US" dirty="0" smtClean="0"/>
              <a:t>Magnets, Crab Cavities</a:t>
            </a:r>
            <a:r>
              <a:rPr lang="en-US" dirty="0"/>
              <a:t>, </a:t>
            </a:r>
            <a:r>
              <a:rPr lang="en-US" dirty="0" smtClean="0"/>
              <a:t>e-lens</a:t>
            </a:r>
            <a:r>
              <a:rPr lang="en-US" dirty="0"/>
              <a:t>, Wide Band Feedback System, Rotating Collimators, Luminosity Monitors, Accelerator Physics, </a:t>
            </a:r>
            <a:r>
              <a:rPr lang="en-US" dirty="0" smtClean="0"/>
              <a:t>Beam </a:t>
            </a:r>
            <a:r>
              <a:rPr lang="en-US" dirty="0"/>
              <a:t>Instrumentation, </a:t>
            </a:r>
            <a:r>
              <a:rPr lang="en-US" dirty="0" smtClean="0"/>
              <a:t>Irradiation </a:t>
            </a:r>
            <a:r>
              <a:rPr lang="en-US" dirty="0"/>
              <a:t>assessment, etc.</a:t>
            </a:r>
          </a:p>
          <a:p>
            <a:r>
              <a:rPr lang="en-US" dirty="0" smtClean="0"/>
              <a:t>HiLumi-LHC became an official CERN project late 2015</a:t>
            </a:r>
          </a:p>
          <a:p>
            <a:endParaRPr lang="en-US" dirty="0" smtClean="0"/>
          </a:p>
          <a:p>
            <a:r>
              <a:rPr lang="en-US" dirty="0" smtClean="0"/>
              <a:t>CD-0 for </a:t>
            </a:r>
            <a:r>
              <a:rPr lang="en-US" dirty="0"/>
              <a:t>t</a:t>
            </a:r>
            <a:r>
              <a:rPr lang="en-US" dirty="0" smtClean="0"/>
              <a:t>he HL-LHC Accelerator Upgrade Project (AUP) was approved in March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US-LARP?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Trey Holik | What is LARP?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Content Placeholder 8" descr="Screen Shot 2015-03-16 at 4.54.5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799225"/>
            <a:ext cx="8374009" cy="111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4724400" y="2231025"/>
            <a:ext cx="304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2000" y="2459625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46290" y="2578271"/>
            <a:ext cx="22563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LARP Mandate - 2004</a:t>
            </a:r>
            <a:endParaRPr lang="en-US" sz="1600" i="1" dirty="0">
              <a:latin typeface="Arial"/>
              <a:cs typeface="Arial"/>
            </a:endParaRPr>
          </a:p>
        </p:txBody>
      </p:sp>
      <p:pic>
        <p:nvPicPr>
          <p:cNvPr id="11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32" y="4816122"/>
            <a:ext cx="1433913" cy="581233"/>
          </a:xfrm>
          <a:prstGeom prst="rect">
            <a:avLst/>
          </a:prstGeom>
        </p:spPr>
      </p:pic>
      <p:pic>
        <p:nvPicPr>
          <p:cNvPr id="12" name="Picture 11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502" y="4816122"/>
            <a:ext cx="1292835" cy="62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6146350" y="5012267"/>
            <a:ext cx="330729" cy="220133"/>
          </a:xfrm>
          <a:prstGeom prst="rightArrow">
            <a:avLst/>
          </a:prstGeom>
          <a:gradFill>
            <a:gsLst>
              <a:gs pos="66700">
                <a:srgbClr val="A1F3FC"/>
              </a:gs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82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806450" y="84051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Some Context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884859"/>
            <a:ext cx="6101406" cy="10700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P5 report places Hi-</a:t>
            </a:r>
            <a:r>
              <a:rPr lang="en-US" altLang="en-US" dirty="0" err="1" smtClean="0">
                <a:latin typeface="Helvetica" panose="020B0604020202020204" pitchFamily="34" charset="0"/>
                <a:ea typeface="Geneva" pitchFamily="121" charset="-128"/>
              </a:rPr>
              <a:t>Lumi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 LHC as its highest-priority near-term large project.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Trey Holik | What is LARP?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 descr="Screen Shot 2015-09-25 at 3.25.0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138" y="166711"/>
            <a:ext cx="1104455" cy="1396314"/>
          </a:xfrm>
          <a:prstGeom prst="rect">
            <a:avLst/>
          </a:prstGeom>
          <a:solidFill>
            <a:srgbClr val="0D0D0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9" name="Content Placeholder 29"/>
          <p:cNvSpPr txBox="1">
            <a:spLocks/>
          </p:cNvSpPr>
          <p:nvPr/>
        </p:nvSpPr>
        <p:spPr bwMode="auto">
          <a:xfrm>
            <a:off x="219519" y="2380578"/>
            <a:ext cx="4179788" cy="10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LARP is a collaboration between BNL, FNAL, LBNL, and SLAC along with CERN in the context of HL-LHC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74429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</a:rPr>
              <a:t>US LHC Accelerator Research Program (LARP)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57" y="4727089"/>
            <a:ext cx="5188245" cy="1396160"/>
          </a:xfrm>
          <a:prstGeom prst="rect">
            <a:avLst/>
          </a:prstGeom>
        </p:spPr>
      </p:pic>
      <p:sp>
        <p:nvSpPr>
          <p:cNvPr id="13" name="Content Placeholder 29"/>
          <p:cNvSpPr txBox="1">
            <a:spLocks/>
          </p:cNvSpPr>
          <p:nvPr/>
        </p:nvSpPr>
        <p:spPr bwMode="auto">
          <a:xfrm>
            <a:off x="219519" y="3612898"/>
            <a:ext cx="4267814" cy="26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Since 2004, LARP has developed Nb</a:t>
            </a:r>
            <a:r>
              <a:rPr lang="en-US" altLang="en-US" sz="1800" baseline="-25000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3</a:t>
            </a:r>
            <a:r>
              <a:rPr lang="en-US" altLang="en-US" sz="1800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Sn as a viable material for the Low-</a:t>
            </a:r>
            <a:r>
              <a:rPr lang="en-US" altLang="en-US" sz="1800" i="1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β</a:t>
            </a:r>
            <a:r>
              <a:rPr lang="en-US" altLang="en-US" sz="1800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 IR quads enabling HL-LHC</a:t>
            </a:r>
            <a:endParaRPr lang="en-US" altLang="en-US" sz="1100" dirty="0" smtClean="0">
              <a:solidFill>
                <a:schemeClr val="tx2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endParaRPr lang="en-US" altLang="en-US" sz="1100" dirty="0" smtClean="0">
              <a:solidFill>
                <a:schemeClr val="tx2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sz="1800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US will provide 10 cold masses</a:t>
            </a:r>
          </a:p>
          <a:p>
            <a:pPr lvl="1"/>
            <a:r>
              <a:rPr lang="en-US" alt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8 coils per cold mass</a:t>
            </a:r>
          </a:p>
          <a:p>
            <a:pPr lvl="1"/>
            <a:r>
              <a:rPr lang="en-US" alt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Coils fab. at BNL and FNAL</a:t>
            </a:r>
          </a:p>
          <a:p>
            <a:pPr lvl="1"/>
            <a:r>
              <a:rPr lang="en-US" alt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Magnet Assembly at LBNL</a:t>
            </a:r>
          </a:p>
          <a:p>
            <a:pPr lvl="1"/>
            <a:endParaRPr lang="en-US" altLang="en-US" sz="1600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515" r="19637"/>
          <a:stretch>
            <a:fillRect/>
          </a:stretch>
        </p:blipFill>
        <p:spPr bwMode="auto">
          <a:xfrm>
            <a:off x="7300624" y="1588524"/>
            <a:ext cx="1843376" cy="307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31169" y="4707098"/>
            <a:ext cx="15021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MQXFA-(Q1)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095003" y="5723139"/>
            <a:ext cx="15021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MQXFA-(Q3)</a:t>
            </a:r>
            <a:endParaRPr lang="en-US" sz="2000" dirty="0"/>
          </a:p>
        </p:txBody>
      </p:sp>
      <p:cxnSp>
        <p:nvCxnSpPr>
          <p:cNvPr id="5" name="Straight Arrow Connector 4"/>
          <p:cNvCxnSpPr>
            <a:stCxn id="16" idx="0"/>
          </p:cNvCxnSpPr>
          <p:nvPr/>
        </p:nvCxnSpPr>
        <p:spPr>
          <a:xfrm flipV="1">
            <a:off x="4846097" y="5425169"/>
            <a:ext cx="920145" cy="297970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  <a:effectLst>
            <a:glow rad="76200">
              <a:schemeClr val="bg1">
                <a:alpha val="40000"/>
              </a:schemeClr>
            </a:glow>
            <a:outerShdw blurRad="50800" dist="38100" dir="4140000" sx="90000" sy="90000" algn="tl" rotWithShape="0">
              <a:srgbClr val="000000"/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2"/>
          </p:cNvCxnSpPr>
          <p:nvPr/>
        </p:nvCxnSpPr>
        <p:spPr>
          <a:xfrm>
            <a:off x="8182263" y="5107208"/>
            <a:ext cx="169051" cy="269087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  <a:effectLst>
            <a:glow rad="76200">
              <a:schemeClr val="bg1">
                <a:alpha val="40000"/>
              </a:schemeClr>
            </a:glow>
            <a:outerShdw blurRad="50800" dist="38100" dir="4140000" sx="90000" sy="90000" algn="tl" rotWithShape="0">
              <a:srgbClr val="000000"/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19129" b="24945"/>
          <a:stretch/>
        </p:blipFill>
        <p:spPr>
          <a:xfrm rot="16200000">
            <a:off x="4653718" y="2183350"/>
            <a:ext cx="2525199" cy="257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What is LARP? Its history? Its goals?</a:t>
                </a:r>
              </a:p>
              <a:p>
                <a:r>
                  <a:rPr lang="en-US" b="1" dirty="0" smtClean="0"/>
                  <a:t>Nb</a:t>
                </a:r>
                <a:r>
                  <a:rPr lang="en-US" b="1" baseline="-25000" dirty="0" smtClean="0"/>
                  <a:t>3</a:t>
                </a:r>
                <a:r>
                  <a:rPr lang="en-US" b="1" dirty="0"/>
                  <a:t>Sn Interaction Region Quadrupoles</a:t>
                </a:r>
                <a:endParaRPr lang="en-US" b="1" dirty="0" smtClean="0"/>
              </a:p>
              <a:p>
                <a:pPr lvl="1"/>
                <a:r>
                  <a:rPr lang="en-US" b="1" dirty="0" smtClean="0"/>
                  <a:t>Magnetic and Mechanical Design</a:t>
                </a:r>
              </a:p>
              <a:p>
                <a:pPr lvl="1"/>
                <a:r>
                  <a:rPr lang="en-US" b="1" dirty="0" smtClean="0"/>
                  <a:t>Coil and Magnet Fabrication</a:t>
                </a:r>
              </a:p>
              <a:p>
                <a:pPr lvl="1"/>
                <a:r>
                  <a:rPr lang="en-US" dirty="0" smtClean="0">
                    <a:solidFill>
                      <a:schemeClr val="accent6">
                        <a:alpha val="50000"/>
                      </a:schemeClr>
                    </a:solidFill>
                  </a:rPr>
                  <a:t>First Model Magnet Results</a:t>
                </a:r>
              </a:p>
              <a:p>
                <a:pPr lvl="1"/>
                <a:r>
                  <a:rPr lang="en-US" dirty="0" smtClean="0">
                    <a:solidFill>
                      <a:schemeClr val="accent6">
                        <a:alpha val="50000"/>
                      </a:schemeClr>
                    </a:solidFill>
                  </a:rPr>
                  <a:t>Status Update</a:t>
                </a:r>
              </a:p>
              <a:p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RF Crab Cavities</a:t>
                </a:r>
              </a:p>
              <a:p>
                <a:pPr lvl="1"/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Design, Status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>
                                <a:alpha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6">
                            <a:alpha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accent6">
                        <a:alpha val="50000"/>
                      </a:schemeClr>
                    </a:solidFill>
                  </a:rPr>
                  <a:t>Lens</a:t>
                </a:r>
              </a:p>
              <a:p>
                <a:pPr lvl="1"/>
                <a:r>
                  <a:rPr lang="en-US" sz="2000" dirty="0">
                    <a:solidFill>
                      <a:schemeClr val="accent6">
                        <a:alpha val="50000"/>
                      </a:schemeClr>
                    </a:solidFill>
                  </a:rPr>
                  <a:t>Purpose, Design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39" t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Trey Holik | LARP – 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15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803" t="5569" r="20435" b="11632"/>
          <a:stretch/>
        </p:blipFill>
        <p:spPr>
          <a:xfrm>
            <a:off x="7585787" y="1118461"/>
            <a:ext cx="1548881" cy="49227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93637" y="6542285"/>
            <a:ext cx="462224" cy="214115"/>
          </a:xfrm>
        </p:spPr>
        <p:txBody>
          <a:bodyPr/>
          <a:lstStyle/>
          <a:p>
            <a:fld id="{91D3B2C8-C2E1-465A-B0FD-122CC2222B65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 Design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04841" y="959034"/>
            <a:ext cx="7625986" cy="2253456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>
                <a:solidFill>
                  <a:schemeClr val="tx2"/>
                </a:solidFill>
              </a:rPr>
              <a:t>2 layer cos(</a:t>
            </a:r>
            <a:r>
              <a:rPr lang="en-US" sz="1800" i="1" dirty="0" smtClean="0">
                <a:solidFill>
                  <a:schemeClr val="tx2"/>
                </a:solidFill>
              </a:rPr>
              <a:t>2</a:t>
            </a:r>
            <a:r>
              <a:rPr lang="en-US" sz="1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800" dirty="0">
                <a:solidFill>
                  <a:schemeClr val="tx2"/>
                </a:solidFill>
              </a:rPr>
              <a:t>) </a:t>
            </a:r>
            <a:r>
              <a:rPr lang="en-US" sz="1800" dirty="0" smtClean="0">
                <a:solidFill>
                  <a:schemeClr val="tx2"/>
                </a:solidFill>
              </a:rPr>
              <a:t>design with </a:t>
            </a:r>
            <a:r>
              <a:rPr lang="en-US" sz="1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150 mm aperture </a:t>
            </a:r>
            <a:r>
              <a:rPr lang="en-US" sz="1800" dirty="0" smtClean="0">
                <a:solidFill>
                  <a:schemeClr val="tx2"/>
                </a:solidFill>
              </a:rPr>
              <a:t>and </a:t>
            </a:r>
            <a:r>
              <a:rPr lang="en-US" sz="1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4.2 m length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At operation: </a:t>
            </a:r>
            <a:r>
              <a:rPr lang="en-US" sz="1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11.4 T</a:t>
            </a:r>
            <a:r>
              <a:rPr lang="en-US" sz="1800" dirty="0" smtClean="0">
                <a:solidFill>
                  <a:schemeClr val="tx2"/>
                </a:solidFill>
              </a:rPr>
              <a:t>, 16.5 kA, 132.7 T/m </a:t>
            </a:r>
            <a:r>
              <a:rPr lang="en-US" sz="1400" dirty="0" smtClean="0">
                <a:solidFill>
                  <a:schemeClr val="tx2"/>
                </a:solidFill>
              </a:rPr>
              <a:t>(Ultimate: </a:t>
            </a:r>
            <a:r>
              <a:rPr lang="en-US" sz="1400" b="1" dirty="0" smtClean="0">
                <a:solidFill>
                  <a:schemeClr val="tx2"/>
                </a:solidFill>
              </a:rPr>
              <a:t>12.3 T</a:t>
            </a:r>
            <a:r>
              <a:rPr lang="en-US" sz="1400" dirty="0" smtClean="0">
                <a:solidFill>
                  <a:schemeClr val="tx2"/>
                </a:solidFill>
              </a:rPr>
              <a:t>, 17.8 kA)</a:t>
            </a:r>
          </a:p>
          <a:p>
            <a:pPr lvl="2"/>
            <a:r>
              <a:rPr lang="en-US" sz="1600" dirty="0" smtClean="0">
                <a:solidFill>
                  <a:schemeClr val="tx2"/>
                </a:solidFill>
              </a:rPr>
              <a:t>Reference: </a:t>
            </a:r>
            <a:r>
              <a:rPr lang="en-US" sz="1600" dirty="0" err="1" smtClean="0">
                <a:solidFill>
                  <a:schemeClr val="tx2"/>
                </a:solidFill>
              </a:rPr>
              <a:t>Tev</a:t>
            </a:r>
            <a:r>
              <a:rPr lang="en-US" sz="1600" dirty="0" smtClean="0">
                <a:solidFill>
                  <a:schemeClr val="tx2"/>
                </a:solidFill>
              </a:rPr>
              <a:t>: </a:t>
            </a:r>
            <a:r>
              <a:rPr lang="en-US" sz="1600" b="1" dirty="0" smtClean="0">
                <a:solidFill>
                  <a:schemeClr val="tx2"/>
                </a:solidFill>
              </a:rPr>
              <a:t>4.4 T</a:t>
            </a:r>
            <a:r>
              <a:rPr lang="en-US" sz="1600" dirty="0" smtClean="0">
                <a:solidFill>
                  <a:schemeClr val="tx2"/>
                </a:solidFill>
              </a:rPr>
              <a:t>, 4 kA; LHC: </a:t>
            </a:r>
            <a:r>
              <a:rPr lang="en-US" sz="1600" b="1" dirty="0" smtClean="0">
                <a:solidFill>
                  <a:schemeClr val="tx2"/>
                </a:solidFill>
              </a:rPr>
              <a:t>8.3 T</a:t>
            </a:r>
            <a:r>
              <a:rPr lang="en-US" sz="1600" dirty="0" smtClean="0">
                <a:solidFill>
                  <a:schemeClr val="tx2"/>
                </a:solidFill>
              </a:rPr>
              <a:t>, 11.9 kA</a:t>
            </a:r>
          </a:p>
          <a:p>
            <a:pPr lvl="1"/>
            <a:r>
              <a:rPr lang="en-US" sz="1800" b="1" dirty="0" smtClean="0">
                <a:solidFill>
                  <a:schemeClr val="tx2"/>
                </a:solidFill>
              </a:rPr>
              <a:t>Cu coated quench heaters</a:t>
            </a:r>
            <a:r>
              <a:rPr lang="en-US" sz="1800" dirty="0" smtClean="0">
                <a:solidFill>
                  <a:schemeClr val="tx2"/>
                </a:solidFill>
              </a:rPr>
              <a:t> enable long coil lengths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Titanium pole optimizes preload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Robust insulation scheme reduces risk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6" name="Picture 5" descr="20151005_1800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19577" r="8824" b="21613"/>
          <a:stretch>
            <a:fillRect/>
          </a:stretch>
        </p:blipFill>
        <p:spPr bwMode="auto">
          <a:xfrm>
            <a:off x="193637" y="3381197"/>
            <a:ext cx="7326020" cy="28509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1302589" y="3752482"/>
            <a:ext cx="410313" cy="5306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5222" y="3471407"/>
            <a:ext cx="160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ø 113.376 mm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481912" y="5486076"/>
            <a:ext cx="175404" cy="2214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52134" y="5702681"/>
            <a:ext cx="160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ø 74.75 mm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116123" y="4113891"/>
            <a:ext cx="1481048" cy="338554"/>
          </a:xfrm>
          <a:prstGeom prst="rect">
            <a:avLst/>
          </a:prstGeom>
          <a:gradFill>
            <a:gsLst>
              <a:gs pos="0">
                <a:schemeClr val="accent5">
                  <a:lumMod val="105000"/>
                  <a:satMod val="103000"/>
                  <a:tint val="73000"/>
                  <a:alpha val="42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  <a:alpha val="49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600" dirty="0"/>
              <a:t>Ti-6Al-4V pole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02998" y="3518689"/>
            <a:ext cx="2208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Reaction &amp; Impregnation ‘Form’ Blocks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790178" y="5905927"/>
            <a:ext cx="363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Reaction &amp; Impregnation ‘Mandrel’ Blocks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823240" y="2934445"/>
            <a:ext cx="175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Alignment Keyway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>
            <a:off x="3925985" y="3226833"/>
            <a:ext cx="1897255" cy="4666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3"/>
          </p:cNvCxnSpPr>
          <p:nvPr/>
        </p:nvCxnSpPr>
        <p:spPr>
          <a:xfrm>
            <a:off x="7577680" y="3226833"/>
            <a:ext cx="861164" cy="2314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3"/>
          </p:cNvCxnSpPr>
          <p:nvPr/>
        </p:nvCxnSpPr>
        <p:spPr>
          <a:xfrm flipV="1">
            <a:off x="7577680" y="2833524"/>
            <a:ext cx="729914" cy="3933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672" y="1883891"/>
            <a:ext cx="122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Quench Protection Heaters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097219" y="2307672"/>
            <a:ext cx="1412299" cy="1863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097219" y="2017738"/>
            <a:ext cx="715786" cy="2899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205515" y="5193437"/>
            <a:ext cx="436854" cy="514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79307" y="5710605"/>
            <a:ext cx="110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660 µm insulation</a:t>
            </a:r>
            <a:endParaRPr lang="en-US" sz="1600" dirty="0"/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113" y="6549754"/>
            <a:ext cx="1076325" cy="241300"/>
          </a:xfrm>
        </p:spPr>
        <p:txBody>
          <a:bodyPr/>
          <a:lstStyle/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Trey Holik | MQXF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16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80138" y="0"/>
            <a:ext cx="2963862" cy="756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Cable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62" y="894303"/>
            <a:ext cx="6555259" cy="2538773"/>
          </a:xfrm>
        </p:spPr>
        <p:txBody>
          <a:bodyPr/>
          <a:lstStyle/>
          <a:p>
            <a:r>
              <a:rPr lang="en-US" sz="1600" dirty="0"/>
              <a:t>Convergence on </a:t>
            </a:r>
            <a:r>
              <a:rPr lang="en-US" sz="1600" dirty="0" smtClean="0"/>
              <a:t>Oxford ST RRP</a:t>
            </a:r>
            <a:r>
              <a:rPr lang="en-US" sz="1600" baseline="30000" dirty="0" smtClean="0"/>
              <a:t>®</a:t>
            </a:r>
            <a:r>
              <a:rPr lang="en-US" sz="1600" dirty="0" smtClean="0"/>
              <a:t> 108/127 wire.</a:t>
            </a:r>
          </a:p>
          <a:p>
            <a:r>
              <a:rPr lang="en-US" sz="1600" dirty="0" smtClean="0"/>
              <a:t>40 wire Cable with SS core and Braided-On Insulation for long cable unit lengths</a:t>
            </a:r>
          </a:p>
          <a:p>
            <a:r>
              <a:rPr lang="en-US" sz="1600" dirty="0"/>
              <a:t>Nb</a:t>
            </a:r>
            <a:r>
              <a:rPr lang="en-US" sz="1600" baseline="-25000" dirty="0"/>
              <a:t>3</a:t>
            </a:r>
            <a:r>
              <a:rPr lang="en-US" sz="1600" dirty="0"/>
              <a:t>Sn Cable </a:t>
            </a:r>
            <a:r>
              <a:rPr lang="en-US" sz="1600" b="1" dirty="0"/>
              <a:t>expands laterally </a:t>
            </a:r>
            <a:r>
              <a:rPr lang="en-US" sz="1600" dirty="0"/>
              <a:t>when heat treated.</a:t>
            </a:r>
          </a:p>
          <a:p>
            <a:r>
              <a:rPr lang="en-US" sz="1600" dirty="0"/>
              <a:t>Nb</a:t>
            </a:r>
            <a:r>
              <a:rPr lang="en-US" sz="1600" baseline="-25000" dirty="0"/>
              <a:t>3</a:t>
            </a:r>
            <a:r>
              <a:rPr lang="en-US" sz="1600" dirty="0"/>
              <a:t>Sn Cable </a:t>
            </a:r>
            <a:r>
              <a:rPr lang="en-US" sz="1600" b="1" dirty="0"/>
              <a:t>contracts axially </a:t>
            </a:r>
            <a:r>
              <a:rPr lang="en-US" sz="1600" dirty="0"/>
              <a:t>when heat treated.</a:t>
            </a:r>
          </a:p>
          <a:p>
            <a:r>
              <a:rPr lang="en-US" sz="1600" dirty="0"/>
              <a:t>Room is left in coil cavity for cable to </a:t>
            </a:r>
            <a:r>
              <a:rPr lang="en-US" sz="1600" dirty="0" smtClean="0"/>
              <a:t>expand </a:t>
            </a:r>
            <a:r>
              <a:rPr lang="en-US" sz="1600" dirty="0"/>
              <a:t>during heat treatment.</a:t>
            </a:r>
          </a:p>
          <a:p>
            <a:r>
              <a:rPr lang="en-US" sz="1600" dirty="0"/>
              <a:t>Gaps are left in the pole to allow </a:t>
            </a:r>
            <a:r>
              <a:rPr lang="en-US" sz="1600" dirty="0" smtClean="0"/>
              <a:t>cable </a:t>
            </a:r>
            <a:r>
              <a:rPr lang="en-US" sz="1600" dirty="0"/>
              <a:t>to contract</a:t>
            </a:r>
          </a:p>
          <a:p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Trey Holik | MQXF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682258" y="1736400"/>
            <a:ext cx="1705234" cy="1329389"/>
            <a:chOff x="4177631" y="4294429"/>
            <a:chExt cx="3665216" cy="28573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3159" y="4294429"/>
              <a:ext cx="3189444" cy="234463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77631" y="6622580"/>
              <a:ext cx="3665216" cy="52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/>
                <a:t>Photo courtesy of P. Ferracin</a:t>
              </a:r>
              <a:endParaRPr lang="en-US" sz="1000" i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38053" y="1446133"/>
            <a:ext cx="2842179" cy="309313"/>
          </a:xfrm>
          <a:prstGeom prst="rect">
            <a:avLst/>
          </a:prstGeom>
        </p:spPr>
      </p:pic>
      <p:pic>
        <p:nvPicPr>
          <p:cNvPr id="11" name="Picture 6" descr="C:\Documents and Settings\bbordini\Local Settings\Temporary Internet Files\Content.Word\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6791838" y="179700"/>
            <a:ext cx="1469000" cy="149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175520" y="3193212"/>
            <a:ext cx="2833698" cy="2208550"/>
            <a:chOff x="5926923" y="-409936"/>
            <a:chExt cx="3847392" cy="299861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5" r="50499"/>
            <a:stretch/>
          </p:blipFill>
          <p:spPr bwMode="auto">
            <a:xfrm>
              <a:off x="5926923" y="-409936"/>
              <a:ext cx="3847392" cy="299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 rot="19507084">
              <a:off x="7426827" y="1242994"/>
              <a:ext cx="181582" cy="943170"/>
            </a:xfrm>
            <a:prstGeom prst="rect">
              <a:avLst/>
            </a:prstGeom>
            <a:solidFill>
              <a:srgbClr val="00AA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9507084">
              <a:off x="7459981" y="1276825"/>
              <a:ext cx="109728" cy="8686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6866733" y="4753510"/>
            <a:ext cx="393900" cy="27875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361557" y="4502772"/>
            <a:ext cx="258760" cy="183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33379" y="3855961"/>
            <a:ext cx="172333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44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Azimuthal: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4.5% expansion allowed</a:t>
            </a:r>
          </a:p>
          <a:p>
            <a:pPr algn="ctr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Measured: 3.0 ± 0.3%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968742" y="4197349"/>
            <a:ext cx="188894" cy="27256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02623" y="5177522"/>
            <a:ext cx="27205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Radial: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2%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→ 1.2% allowed expansion</a:t>
            </a:r>
          </a:p>
          <a:p>
            <a:pPr algn="ctr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Free Cable 1.4%</a:t>
            </a:r>
          </a:p>
          <a:p>
            <a:pPr algn="ctr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LARP Cable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0.3%</a:t>
            </a:r>
            <a:endParaRPr lang="en-US" sz="12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550451" y="5049182"/>
            <a:ext cx="135581" cy="1757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3" t="28094" r="25566" b="1"/>
          <a:stretch/>
        </p:blipFill>
        <p:spPr>
          <a:xfrm>
            <a:off x="4300648" y="3604622"/>
            <a:ext cx="1789438" cy="20296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501" y="3493732"/>
            <a:ext cx="3749365" cy="279830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3546" y="3189876"/>
            <a:ext cx="326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 Contraction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255900" y="5564909"/>
            <a:ext cx="1810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Pole Gaps allow Contraction</a:t>
            </a:r>
            <a:endParaRPr lang="en-US" sz="1600" dirty="0"/>
          </a:p>
        </p:txBody>
      </p:sp>
      <p:sp>
        <p:nvSpPr>
          <p:cNvPr id="36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456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QXF Nb</a:t>
            </a:r>
            <a:r>
              <a:rPr lang="en-US" baseline="-25000" dirty="0" smtClean="0"/>
              <a:t>3</a:t>
            </a:r>
            <a:r>
              <a:rPr lang="en-US" dirty="0" smtClean="0"/>
              <a:t>Sn Quad Coil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85" y="5693960"/>
            <a:ext cx="2950266" cy="71895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 smtClean="0"/>
              <a:t>Coils have 25 kg of winding tension and cured with a ceramic binder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Trey Holik | MQXF </a:t>
            </a:r>
            <a:r>
              <a:rPr lang="en-US" dirty="0" smtClean="0"/>
              <a:t>Coil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t="14350" b="1862"/>
          <a:stretch/>
        </p:blipFill>
        <p:spPr>
          <a:xfrm>
            <a:off x="225342" y="3104427"/>
            <a:ext cx="2830964" cy="2526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15551" r="24729" b="29910"/>
          <a:stretch/>
        </p:blipFill>
        <p:spPr>
          <a:xfrm>
            <a:off x="3388819" y="849517"/>
            <a:ext cx="2309600" cy="2008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2"/>
          <a:stretch/>
        </p:blipFill>
        <p:spPr>
          <a:xfrm>
            <a:off x="5927195" y="858133"/>
            <a:ext cx="2992042" cy="1522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34688" r="24180" b="20000"/>
          <a:stretch/>
        </p:blipFill>
        <p:spPr>
          <a:xfrm rot="16200000">
            <a:off x="6812354" y="3521169"/>
            <a:ext cx="2822639" cy="13946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t="27155" r="34931"/>
          <a:stretch/>
        </p:blipFill>
        <p:spPr>
          <a:xfrm>
            <a:off x="5889881" y="2818436"/>
            <a:ext cx="1599143" cy="2822638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" r="527" b="9164"/>
          <a:stretch/>
        </p:blipFill>
        <p:spPr>
          <a:xfrm>
            <a:off x="3482703" y="3196767"/>
            <a:ext cx="2023437" cy="24443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2437" y="2645412"/>
            <a:ext cx="245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Winding &amp; Curing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04397" y="2807185"/>
            <a:ext cx="218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Reaction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25313" y="2345520"/>
            <a:ext cx="198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Impregnation</a:t>
            </a:r>
            <a:endParaRPr lang="en-US" b="1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88819" y="5693960"/>
            <a:ext cx="2308783" cy="7189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accent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Nb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Sn Formation ~9 days with peak plateau at 650</a:t>
            </a:r>
            <a:r>
              <a:rPr lang="en-US" sz="1400" dirty="0">
                <a:latin typeface="Calibri" panose="020F0502020204030204" pitchFamily="34" charset="0"/>
              </a:rPr>
              <a:t>°</a:t>
            </a:r>
            <a:r>
              <a:rPr lang="en-US" sz="1400" dirty="0" smtClean="0"/>
              <a:t>C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180138" y="5678261"/>
            <a:ext cx="2344862" cy="7189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accent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Impregnation protects conductor from Lorentz force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8059"/>
          <a:stretch/>
        </p:blipFill>
        <p:spPr>
          <a:xfrm>
            <a:off x="225342" y="863903"/>
            <a:ext cx="2830964" cy="1808012"/>
          </a:xfrm>
          <a:prstGeom prst="rect">
            <a:avLst/>
          </a:prstGeom>
        </p:spPr>
      </p:pic>
      <p:sp>
        <p:nvSpPr>
          <p:cNvPr id="19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95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Structure / Magnet </a:t>
            </a:r>
            <a:r>
              <a:rPr lang="en-US" dirty="0"/>
              <a:t>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50" y="2891977"/>
            <a:ext cx="5706050" cy="1249484"/>
          </a:xfrm>
        </p:spPr>
        <p:txBody>
          <a:bodyPr/>
          <a:lstStyle/>
          <a:p>
            <a:r>
              <a:rPr lang="en-US" sz="1800" b="1" dirty="0" smtClean="0"/>
              <a:t>6x</a:t>
            </a:r>
            <a:r>
              <a:rPr lang="en-US" sz="1800" dirty="0" smtClean="0"/>
              <a:t> the </a:t>
            </a:r>
            <a:r>
              <a:rPr lang="en-US" sz="1800" dirty="0" err="1" smtClean="0"/>
              <a:t>e.m</a:t>
            </a:r>
            <a:r>
              <a:rPr lang="en-US" sz="1800" dirty="0" smtClean="0"/>
              <a:t>. forces than current MQXA/B Quads </a:t>
            </a:r>
          </a:p>
          <a:p>
            <a:r>
              <a:rPr lang="en-US" sz="1800" dirty="0" smtClean="0"/>
              <a:t>‘</a:t>
            </a:r>
            <a:r>
              <a:rPr lang="en-US" sz="1800" b="1" dirty="0" smtClean="0"/>
              <a:t>Bladder &amp; Key</a:t>
            </a:r>
            <a:r>
              <a:rPr lang="en-US" sz="1800" dirty="0" smtClean="0"/>
              <a:t>’ Technology from HQ series</a:t>
            </a:r>
          </a:p>
          <a:p>
            <a:r>
              <a:rPr lang="en-US" sz="1800" dirty="0" smtClean="0"/>
              <a:t>Peak stress </a:t>
            </a:r>
            <a:r>
              <a:rPr lang="en-US" sz="1800" b="1" dirty="0" smtClean="0"/>
              <a:t>-140 MPa or less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Paolo Ferracin | MQXF Mechanical Structure and Assembly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" y="1129830"/>
            <a:ext cx="3045041" cy="1633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52" y="1144752"/>
            <a:ext cx="2924710" cy="16034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5576" y="747514"/>
            <a:ext cx="3778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MQXFS1a Quadrupole Coils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8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412" y="1297502"/>
            <a:ext cx="2635179" cy="2647068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" y="4420261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420261"/>
            <a:ext cx="2160587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2" y="4420047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7" y="4420261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7416" y="4427871"/>
            <a:ext cx="79541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110 </a:t>
            </a:r>
            <a:r>
              <a:rPr lang="en-GB" sz="1100" b="1" dirty="0">
                <a:solidFill>
                  <a:srgbClr val="FF0000"/>
                </a:solidFill>
                <a:latin typeface="+mn-lt"/>
              </a:rPr>
              <a:t>MPa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10024" y="4429100"/>
            <a:ext cx="79541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-</a:t>
            </a:r>
            <a:r>
              <a:rPr lang="en-GB" sz="1100" b="1" dirty="0" smtClean="0">
                <a:solidFill>
                  <a:srgbClr val="FF0000"/>
                </a:solidFill>
              </a:rPr>
              <a:t>100</a:t>
            </a: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100" b="1" dirty="0">
                <a:solidFill>
                  <a:srgbClr val="FF0000"/>
                </a:solidFill>
                <a:latin typeface="+mn-lt"/>
              </a:rPr>
              <a:t>MPa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0264" y="4423436"/>
            <a:ext cx="74411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140 </a:t>
            </a:r>
            <a:r>
              <a:rPr lang="en-GB" sz="1100" b="1" dirty="0">
                <a:solidFill>
                  <a:srgbClr val="FF0000"/>
                </a:solidFill>
                <a:latin typeface="+mn-lt"/>
              </a:rPr>
              <a:t>MPa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30504" y="4429100"/>
            <a:ext cx="79541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140 </a:t>
            </a:r>
            <a:r>
              <a:rPr lang="en-GB" sz="1100" b="1" dirty="0">
                <a:solidFill>
                  <a:srgbClr val="FF0000"/>
                </a:solidFill>
                <a:latin typeface="+mn-lt"/>
              </a:rPr>
              <a:t>MPa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3675" y="4109111"/>
            <a:ext cx="416388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rgbClr val="FF0000"/>
                </a:solidFill>
                <a:latin typeface="+mn-lt"/>
              </a:rPr>
              <a:t>Deformed shape and coil peak </a:t>
            </a: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azimuthal </a:t>
            </a:r>
            <a:r>
              <a:rPr lang="en-GB" sz="1100" b="1" dirty="0">
                <a:solidFill>
                  <a:srgbClr val="FF0000"/>
                </a:solidFill>
                <a:latin typeface="+mn-lt"/>
              </a:rPr>
              <a:t>stress from ANSYS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0155" y="5962848"/>
            <a:ext cx="1594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Bladder Pressure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7152846" y="5976661"/>
            <a:ext cx="1332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Nominal Field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5359346" y="5962385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4.2 K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664662" y="5964233"/>
            <a:ext cx="1589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Pressure Release</a:t>
            </a:r>
            <a:endParaRPr lang="en-US" sz="1600" dirty="0"/>
          </a:p>
        </p:txBody>
      </p:sp>
      <p:sp>
        <p:nvSpPr>
          <p:cNvPr id="29" name="Rounded Rectangle 28"/>
          <p:cNvSpPr/>
          <p:nvPr/>
        </p:nvSpPr>
        <p:spPr>
          <a:xfrm>
            <a:off x="25762" y="2008964"/>
            <a:ext cx="6146988" cy="798499"/>
          </a:xfrm>
          <a:prstGeom prst="roundRect">
            <a:avLst/>
          </a:prstGeom>
          <a:noFill/>
          <a:ln w="7302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4"/>
                </a:solidFill>
              </a:rPr>
              <a:t>2 LARP Coils</a:t>
            </a:r>
            <a:endParaRPr lang="en-US" sz="36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chemeClr val="accent4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6916" y="1138889"/>
            <a:ext cx="6153222" cy="798499"/>
          </a:xfrm>
          <a:prstGeom prst="roundRect">
            <a:avLst/>
          </a:prstGeom>
          <a:noFill/>
          <a:ln w="73025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5"/>
                </a:solidFill>
              </a:rPr>
              <a:t>2 CERN Coils</a:t>
            </a:r>
            <a:endParaRPr lang="en-US" sz="36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chemeClr val="accent5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9750" y="2891977"/>
            <a:ext cx="7674957" cy="124948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accent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Very Strong </a:t>
            </a:r>
            <a:r>
              <a:rPr lang="en-US" sz="1800" dirty="0" smtClean="0"/>
              <a:t>collaboration between LARP and CERN</a:t>
            </a:r>
          </a:p>
          <a:p>
            <a:r>
              <a:rPr lang="en-US" sz="1800" b="1" dirty="0" smtClean="0"/>
              <a:t>Very integrated </a:t>
            </a:r>
            <a:r>
              <a:rPr lang="en-US" sz="1800" dirty="0" smtClean="0"/>
              <a:t>design and development plan</a:t>
            </a:r>
          </a:p>
          <a:p>
            <a:r>
              <a:rPr lang="en-US" sz="1800" dirty="0" smtClean="0"/>
              <a:t>Exchanging parts, procedures, </a:t>
            </a:r>
            <a:r>
              <a:rPr lang="en-US" sz="1800" b="1" dirty="0" smtClean="0"/>
              <a:t>and coils!!</a:t>
            </a:r>
          </a:p>
        </p:txBody>
      </p:sp>
      <p:sp>
        <p:nvSpPr>
          <p:cNvPr id="32" name="Date Placeholder 3"/>
          <p:cNvSpPr txBox="1">
            <a:spLocks/>
          </p:cNvSpPr>
          <p:nvPr/>
        </p:nvSpPr>
        <p:spPr bwMode="auto">
          <a:xfrm>
            <a:off x="6450012" y="6514764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dirty="0" smtClean="0"/>
              <a:t>6/16/2016</a:t>
            </a:r>
            <a:endParaRPr lang="en-US" altLang="en-US" dirty="0"/>
          </a:p>
        </p:txBody>
      </p:sp>
      <p:sp>
        <p:nvSpPr>
          <p:cNvPr id="33" name="Rectangle 32"/>
          <p:cNvSpPr/>
          <p:nvPr/>
        </p:nvSpPr>
        <p:spPr>
          <a:xfrm>
            <a:off x="6519436" y="4064011"/>
            <a:ext cx="1638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smtClean="0"/>
              <a:t>Courtesy Paolo </a:t>
            </a:r>
            <a:r>
              <a:rPr lang="it-IT" sz="1200" i="1" dirty="0"/>
              <a:t>Ferracin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990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9" grpId="0" animBg="1"/>
      <p:bldP spid="30" grpId="0" animBg="1"/>
      <p:bldP spid="31" grpId="0" uiExpand="1" build="p"/>
    </p:bld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6431</TotalTime>
  <Words>1602</Words>
  <Application>Microsoft Office PowerPoint</Application>
  <PresentationFormat>On-screen Show (4:3)</PresentationFormat>
  <Paragraphs>373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MS PGothic</vt:lpstr>
      <vt:lpstr>MS PGothic</vt:lpstr>
      <vt:lpstr>Arial</vt:lpstr>
      <vt:lpstr>Calibri</vt:lpstr>
      <vt:lpstr>Cambria Math</vt:lpstr>
      <vt:lpstr>Courier New</vt:lpstr>
      <vt:lpstr>Geneva</vt:lpstr>
      <vt:lpstr>Helvetica</vt:lpstr>
      <vt:lpstr>Symbol</vt:lpstr>
      <vt:lpstr>Times New Roman</vt:lpstr>
      <vt:lpstr>FNAL_TemplateMac_060514</vt:lpstr>
      <vt:lpstr>Fermilab: Footer Only</vt:lpstr>
      <vt:lpstr>PowerPoint Presentation</vt:lpstr>
      <vt:lpstr>Content</vt:lpstr>
      <vt:lpstr>What is US-LARP?</vt:lpstr>
      <vt:lpstr>Some Context</vt:lpstr>
      <vt:lpstr>Content</vt:lpstr>
      <vt:lpstr>MQXF Design</vt:lpstr>
      <vt:lpstr>Nb3Sn Cable Technology</vt:lpstr>
      <vt:lpstr>QXF Nb3Sn Quad Coil Technology</vt:lpstr>
      <vt:lpstr>Mechanical Structure / Magnet Assembly </vt:lpstr>
      <vt:lpstr>Content</vt:lpstr>
      <vt:lpstr>Testing the first model MQXF magnet:</vt:lpstr>
      <vt:lpstr>MQXFS1 Strain Gauge Data and Pre-load </vt:lpstr>
      <vt:lpstr>MQXFS1a Field Quality – Final focusing…</vt:lpstr>
      <vt:lpstr>Magnetic Shims, Correcting b3 and a3</vt:lpstr>
      <vt:lpstr>Testing the first model MQXF magnet:</vt:lpstr>
      <vt:lpstr>Content</vt:lpstr>
      <vt:lpstr>Crab Cavities – another key to High Lumi.</vt:lpstr>
      <vt:lpstr>Status of Crab Cavities</vt:lpstr>
      <vt:lpstr>Content</vt:lpstr>
      <vt:lpstr>e^-  Lens – High intensity beam collimation</vt:lpstr>
      <vt:lpstr>Summary</vt:lpstr>
      <vt:lpstr>Extra Slides</vt:lpstr>
      <vt:lpstr>Moving forward in HL-LHC AUP…</vt:lpstr>
      <vt:lpstr>Mirror Test of First HL-LHC Coil!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Eddie Holik x 30930N</dc:creator>
  <cp:lastModifiedBy>Eddie Holik x 30930N</cp:lastModifiedBy>
  <cp:revision>106</cp:revision>
  <cp:lastPrinted>2014-01-20T19:40:21Z</cp:lastPrinted>
  <dcterms:created xsi:type="dcterms:W3CDTF">2016-06-05T22:34:10Z</dcterms:created>
  <dcterms:modified xsi:type="dcterms:W3CDTF">2016-06-16T13:55:15Z</dcterms:modified>
</cp:coreProperties>
</file>