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265" r:id="rId3"/>
    <p:sldId id="307" r:id="rId4"/>
    <p:sldId id="355" r:id="rId5"/>
    <p:sldId id="356" r:id="rId6"/>
    <p:sldId id="357" r:id="rId7"/>
    <p:sldId id="268" r:id="rId8"/>
    <p:sldId id="360" r:id="rId9"/>
    <p:sldId id="266" r:id="rId10"/>
    <p:sldId id="359" r:id="rId11"/>
    <p:sldId id="361" r:id="rId12"/>
    <p:sldId id="362" r:id="rId13"/>
    <p:sldId id="363" r:id="rId14"/>
    <p:sldId id="325" r:id="rId15"/>
    <p:sldId id="324" r:id="rId16"/>
    <p:sldId id="276" r:id="rId17"/>
    <p:sldId id="343" r:id="rId18"/>
    <p:sldId id="367" r:id="rId19"/>
    <p:sldId id="364" r:id="rId20"/>
    <p:sldId id="365" r:id="rId21"/>
    <p:sldId id="368" r:id="rId22"/>
    <p:sldId id="329" r:id="rId23"/>
    <p:sldId id="36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 A. Lebedev x2558 13122N" initials="VALx1" lastIdx="1" clrIdx="0">
    <p:extLst>
      <p:ext uri="{19B8F6BF-5375-455C-9EA6-DF929625EA0E}">
        <p15:presenceInfo xmlns:p15="http://schemas.microsoft.com/office/powerpoint/2012/main" userId="S-1-5-21-1644491937-1202660629-839522115-7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10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MS PGothic" panose="020B0600070205080204" pitchFamily="34" charset="-128"/>
                <a:cs typeface="ＭＳ Ｐゴシック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9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9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04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36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3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1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a-DK" smtClean="0"/>
              <a:t>V. Lebedev, PIP-II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3790282" y="3607302"/>
            <a:ext cx="2706771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PIP-II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Valeri Lebedev</a:t>
            </a:r>
          </a:p>
          <a:p>
            <a:r>
              <a:rPr lang="en-US" dirty="0">
                <a:latin typeface="Helvetica" pitchFamily="34" charset="0"/>
              </a:rPr>
              <a:t>49</a:t>
            </a:r>
            <a:r>
              <a:rPr lang="en-US" baseline="30000" dirty="0">
                <a:latin typeface="Helvetica" pitchFamily="34" charset="0"/>
              </a:rPr>
              <a:t>th</a:t>
            </a:r>
            <a:r>
              <a:rPr lang="en-US" dirty="0">
                <a:latin typeface="Helvetica" pitchFamily="34" charset="0"/>
              </a:rPr>
              <a:t> Annual Fermilab Users </a:t>
            </a:r>
            <a:r>
              <a:rPr lang="en-US" dirty="0" smtClean="0">
                <a:latin typeface="Helvetica" pitchFamily="34" charset="0"/>
              </a:rPr>
              <a:t>Meeting</a:t>
            </a:r>
          </a:p>
          <a:p>
            <a:r>
              <a:rPr lang="en-US" dirty="0" smtClean="0">
                <a:latin typeface="Helvetica" pitchFamily="34" charset="0"/>
              </a:rPr>
              <a:t>June 14-16, 2016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023"/>
            <a:ext cx="8672513" cy="54720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goal is to mitigate risk: Technical/cost/schedule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Technical Risks</a:t>
            </a:r>
          </a:p>
          <a:p>
            <a:pPr lvl="1"/>
            <a:r>
              <a:rPr lang="en-US" dirty="0" smtClean="0"/>
              <a:t>Front End</a:t>
            </a:r>
          </a:p>
          <a:p>
            <a:pPr lvl="2"/>
            <a:r>
              <a:rPr lang="en-US" dirty="0" smtClean="0"/>
              <a:t>Delivery of beam with required characteristics and reliability</a:t>
            </a:r>
          </a:p>
          <a:p>
            <a:pPr lvl="1"/>
            <a:r>
              <a:rPr lang="en-US" dirty="0" smtClean="0"/>
              <a:t>Operate SC Linac in pulsed mode at low current</a:t>
            </a:r>
          </a:p>
          <a:p>
            <a:pPr lvl="2"/>
            <a:r>
              <a:rPr lang="en-US" dirty="0" smtClean="0"/>
              <a:t>Primary issue is resonance control in cavities </a:t>
            </a:r>
          </a:p>
          <a:p>
            <a:pPr lvl="1"/>
            <a:r>
              <a:rPr lang="en-US" dirty="0" smtClean="0"/>
              <a:t>Booster/Recycler/Main </a:t>
            </a:r>
            <a:r>
              <a:rPr lang="en-US" dirty="0"/>
              <a:t>Injector beam intensity</a:t>
            </a:r>
          </a:p>
          <a:p>
            <a:pPr lvl="2"/>
            <a:r>
              <a:rPr lang="en-US" dirty="0"/>
              <a:t>50% per pulse </a:t>
            </a:r>
            <a:r>
              <a:rPr lang="en-US" dirty="0" smtClean="0"/>
              <a:t>intensity increase </a:t>
            </a:r>
            <a:r>
              <a:rPr lang="en-US" dirty="0"/>
              <a:t>over current operations</a:t>
            </a:r>
          </a:p>
          <a:p>
            <a:pPr lvl="2"/>
            <a:r>
              <a:rPr lang="en-US" dirty="0" smtClean="0"/>
              <a:t>Booster longitudinal emittance </a:t>
            </a:r>
            <a:r>
              <a:rPr lang="en-US" dirty="0" smtClean="0"/>
              <a:t>(should be small for slip-stacking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Transition crossing</a:t>
            </a:r>
          </a:p>
          <a:p>
            <a:pPr lvl="2"/>
            <a:r>
              <a:rPr lang="en-US" dirty="0" smtClean="0"/>
              <a:t>Beam loss/activation</a:t>
            </a:r>
          </a:p>
          <a:p>
            <a:pPr lvl="1"/>
            <a:r>
              <a:rPr lang="en-US" dirty="0" smtClean="0"/>
              <a:t>Develop requisite capabilities of partners and vendors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Cost/Schedule Risks</a:t>
            </a:r>
          </a:p>
          <a:p>
            <a:pPr lvl="1"/>
            <a:r>
              <a:rPr lang="en-US" dirty="0" smtClean="0"/>
              <a:t>Superconducting RF </a:t>
            </a:r>
          </a:p>
          <a:p>
            <a:pPr lvl="2"/>
            <a:r>
              <a:rPr lang="en-US" dirty="0" smtClean="0"/>
              <a:t>Cavities, cryomodules, RF sources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Goal: Complete R&amp;D program in 2019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V. Lebedev, PIP-II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9600" y="20423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PXIE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878726" y="1658679"/>
            <a:ext cx="223283" cy="11908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R&amp;D: Linac Frontend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12282" y="3765129"/>
            <a:ext cx="2645299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MEBT, SSR1, RF</a:t>
            </a:r>
          </a:p>
          <a:p>
            <a:pPr marL="174625"/>
            <a:r>
              <a:rPr lang="en-US" sz="2000" dirty="0" smtClean="0"/>
              <a:t>IUAC: SSR1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59736" y="3013375"/>
            <a:ext cx="8427064" cy="328393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PXIE will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  <a:r>
              <a:rPr lang="en-US" dirty="0" smtClean="0"/>
              <a:t> 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region: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Validation of chopper performance</a:t>
            </a:r>
          </a:p>
          <a:p>
            <a:pPr marL="914400" lvl="2">
              <a:defRPr/>
            </a:pPr>
            <a:r>
              <a:rPr lang="en-US" dirty="0" smtClean="0"/>
              <a:t>Bunch extinction, effective emittance growth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914400" lvl="2">
              <a:defRPr/>
            </a:pPr>
            <a:r>
              <a:rPr lang="en-US" dirty="0" smtClean="0"/>
              <a:t>Reliability and lifetime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CW operation of HWR</a:t>
            </a:r>
          </a:p>
          <a:p>
            <a:pPr marL="914400" lvl="2">
              <a:defRPr/>
            </a:pPr>
            <a:r>
              <a:rPr lang="en-US" dirty="0" smtClean="0"/>
              <a:t>Degradation of cavity performance</a:t>
            </a:r>
          </a:p>
          <a:p>
            <a:pPr marL="914400" lvl="2">
              <a:defRPr/>
            </a:pPr>
            <a:r>
              <a:rPr lang="en-US" dirty="0" smtClean="0"/>
              <a:t>Optimal distance to 10 kW absorber</a:t>
            </a:r>
          </a:p>
          <a:p>
            <a:pPr marL="514350" lvl="1">
              <a:defRPr/>
            </a:pPr>
            <a:r>
              <a:rPr lang="en-US" dirty="0" smtClean="0"/>
              <a:t>Operation of SSR with beam</a:t>
            </a:r>
          </a:p>
          <a:p>
            <a:pPr marL="914400" lvl="2">
              <a:defRPr/>
            </a:pPr>
            <a:r>
              <a:rPr lang="en-US" dirty="0" smtClean="0"/>
              <a:t>CW and pulsed operation</a:t>
            </a:r>
          </a:p>
          <a:p>
            <a:pPr marL="914400" lvl="2">
              <a:defRPr/>
            </a:pPr>
            <a:r>
              <a:rPr lang="en-US" dirty="0" smtClean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 smtClean="0"/>
              <a:t>Emittance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3663" y="852900"/>
            <a:ext cx="9170335" cy="2195100"/>
            <a:chOff x="93663" y="852900"/>
            <a:chExt cx="9170335" cy="2195100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 smtClean="0"/>
                  <a:t>40 </a:t>
                </a:r>
                <a:r>
                  <a:rPr lang="en-US" sz="2000" dirty="0"/>
                  <a:t>m, </a:t>
                </a:r>
                <a:r>
                  <a:rPr lang="en-US" sz="2000" dirty="0" smtClean="0"/>
                  <a:t>~25 </a:t>
                </a:r>
                <a:r>
                  <a:rPr lang="en-US" sz="2000" dirty="0"/>
                  <a:t>MeV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3663" y="852900"/>
              <a:ext cx="9170335" cy="1665545"/>
              <a:chOff x="93663" y="852900"/>
              <a:chExt cx="9170335" cy="16655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30 keV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RFQ 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MEBT 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HWR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4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5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HEBT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LEBT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2.1 MeV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</a:t>
                  </a:r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0 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M</a:t>
                  </a:r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25 MeV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193559" y="1053109"/>
                <a:ext cx="8268626" cy="197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3312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2017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774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2016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66376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Now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541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6600"/>
                    </a:solidFill>
                  </a:rPr>
                  <a:t>2018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R&amp;D: </a:t>
            </a:r>
            <a:r>
              <a:rPr lang="en-US" dirty="0"/>
              <a:t>Linac Frontend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859171"/>
            <a:ext cx="4113529" cy="2573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3546188"/>
            <a:ext cx="4680672" cy="2709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4298" y="4077252"/>
            <a:ext cx="3760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received permission to run the beam through RFQ </a:t>
            </a:r>
            <a:r>
              <a:rPr lang="en-US" dirty="0" smtClean="0"/>
              <a:t>on March </a:t>
            </a:r>
            <a:r>
              <a:rPr lang="en-US" dirty="0"/>
              <a:t>23, and saw an accelerated beam within an hour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525" y="131160"/>
            <a:ext cx="4215479" cy="34990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2264" y="1103277"/>
            <a:ext cx="19696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at the entrance of RFQ.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at the exit of RFQ.</a:t>
            </a:r>
          </a:p>
          <a:p>
            <a:pPr lvl="0"/>
            <a:r>
              <a:rPr lang="en-US" sz="1400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in the Faraday Cup.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axis – beam current, 1.5 mA/div.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axis – time, 30 sec/div.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mA, 20 µs, 10 Hz</a:t>
            </a:r>
          </a:p>
        </p:txBody>
      </p:sp>
    </p:spTree>
    <p:extLst>
      <p:ext uri="{BB962C8B-B14F-4D97-AF65-F5344CB8AC3E}">
        <p14:creationId xmlns:p14="http://schemas.microsoft.com/office/powerpoint/2010/main" val="134666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20548" y="3914835"/>
            <a:ext cx="5948003" cy="224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SC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0"/>
            <a:ext cx="8915400" cy="29147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HWR design complete. CM is in production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Designs </a:t>
            </a:r>
            <a:r>
              <a:rPr lang="en-US" dirty="0"/>
              <a:t>of SSR1 &amp; HB650 are more advanced than SSR2 </a:t>
            </a:r>
            <a:r>
              <a:rPr lang="en-US" dirty="0" smtClean="0"/>
              <a:t>&amp; LB650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SSR1 design is mostly complete (~90% in TC), production started</a:t>
            </a:r>
          </a:p>
          <a:p>
            <a:pPr lvl="2"/>
            <a:r>
              <a:rPr lang="en-US" dirty="0" smtClean="0"/>
              <a:t>Interface document is getting to be ready for review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HB650 design is advancing well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Collaboration with Indian Institutions progresses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Significant progress with High Q0 and Resonance control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High Q0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854242"/>
            <a:ext cx="4686967" cy="5510463"/>
          </a:xfrm>
        </p:spPr>
        <p:txBody>
          <a:bodyPr/>
          <a:lstStyle/>
          <a:p>
            <a:r>
              <a:rPr lang="en-US" dirty="0"/>
              <a:t>High Q0:</a:t>
            </a:r>
          </a:p>
          <a:p>
            <a:pPr lvl="1"/>
            <a:r>
              <a:rPr lang="en-US" dirty="0"/>
              <a:t>N-doping evolved from discovery to proven </a:t>
            </a:r>
            <a:r>
              <a:rPr lang="en-US" dirty="0" smtClean="0"/>
              <a:t>technology for LCLS-II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 smtClean="0"/>
              <a:t>has been </a:t>
            </a:r>
            <a:r>
              <a:rPr lang="en-US" dirty="0" smtClean="0"/>
              <a:t>transferred to PIP-II</a:t>
            </a:r>
          </a:p>
          <a:p>
            <a:r>
              <a:rPr lang="en-US" dirty="0" smtClean="0"/>
              <a:t>Fast cooling</a:t>
            </a:r>
          </a:p>
          <a:p>
            <a:pPr lvl="1"/>
            <a:r>
              <a:rPr lang="en-US" dirty="0" smtClean="0"/>
              <a:t>Suppresses magnetic flux penetration to SC cavity</a:t>
            </a:r>
          </a:p>
          <a:p>
            <a:pPr marL="1200150" lvl="2" indent="-342900">
              <a:buFont typeface="Symbol" panose="05050102010706020507" pitchFamily="18" charset="2"/>
              <a:buChar char="Þ"/>
            </a:pPr>
            <a:r>
              <a:rPr lang="en-US" dirty="0" smtClean="0"/>
              <a:t>Reduces </a:t>
            </a:r>
            <a:r>
              <a:rPr lang="en-US" dirty="0"/>
              <a:t>r</a:t>
            </a:r>
            <a:r>
              <a:rPr lang="en-US" dirty="0" smtClean="0"/>
              <a:t>equirements to the</a:t>
            </a:r>
            <a:br>
              <a:rPr lang="en-US" dirty="0" smtClean="0"/>
            </a:br>
            <a:r>
              <a:rPr lang="en-US" dirty="0" smtClean="0"/>
              <a:t>residual magnetic field</a:t>
            </a:r>
          </a:p>
          <a:p>
            <a:pPr marL="857250" lvl="2" indent="0">
              <a:buNone/>
            </a:pPr>
            <a:r>
              <a:rPr lang="en-US" dirty="0" smtClean="0"/>
              <a:t>However</a:t>
            </a:r>
          </a:p>
          <a:p>
            <a:pPr marL="1314450" lvl="3" indent="0">
              <a:buNone/>
            </a:pPr>
            <a:r>
              <a:rPr lang="en-US" dirty="0"/>
              <a:t>2 </a:t>
            </a:r>
            <a:r>
              <a:rPr lang="en-US" dirty="0" smtClean="0"/>
              <a:t>layer magnetic screen</a:t>
            </a:r>
            <a:br>
              <a:rPr lang="en-US" dirty="0" smtClean="0"/>
            </a:br>
            <a:r>
              <a:rPr lang="en-US" dirty="0" smtClean="0"/>
              <a:t>+ Active suppression of </a:t>
            </a:r>
            <a:br>
              <a:rPr lang="en-US" dirty="0" smtClean="0"/>
            </a:br>
            <a:r>
              <a:rPr lang="en-US" dirty="0" smtClean="0"/>
              <a:t>longitudinal magnetic field.</a:t>
            </a:r>
          </a:p>
          <a:p>
            <a:pPr marL="85725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As LCLS-II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67" y="1848242"/>
            <a:ext cx="4337533" cy="35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Longitudinal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0900"/>
            <a:ext cx="6221412" cy="30352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Beam </a:t>
            </a:r>
            <a:r>
              <a:rPr lang="en-US" sz="2000" dirty="0"/>
              <a:t>aperture </a:t>
            </a:r>
            <a:r>
              <a:rPr lang="en-US" sz="2000" dirty="0" smtClean="0"/>
              <a:t>in the Booster is </a:t>
            </a:r>
            <a:r>
              <a:rPr lang="en-US" sz="2000" dirty="0"/>
              <a:t>formed by poles of laminated combined function </a:t>
            </a:r>
            <a:r>
              <a:rPr lang="en-US" sz="2000" dirty="0" smtClean="0"/>
              <a:t>dipoles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That greatly amplifies Booster impedance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Z</a:t>
            </a:r>
            <a:r>
              <a:rPr lang="en-US" sz="2000" baseline="-25000" dirty="0" smtClean="0"/>
              <a:t>||</a:t>
            </a:r>
            <a:r>
              <a:rPr lang="en-US" sz="2000" dirty="0" smtClean="0"/>
              <a:t> will generate ~400 kV peak decelerating voltage at transition at PIP-II </a:t>
            </a:r>
            <a:r>
              <a:rPr lang="en-US" sz="2000" dirty="0" smtClean="0"/>
              <a:t>intensity (max(V</a:t>
            </a:r>
            <a:r>
              <a:rPr lang="en-US" sz="2000" baseline="-25000" dirty="0" smtClean="0"/>
              <a:t>RF</a:t>
            </a:r>
            <a:r>
              <a:rPr lang="en-US" sz="2000" dirty="0" smtClean="0"/>
              <a:t>)≈1.2 MeV)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Simulations show that the transition crossing at </a:t>
            </a:r>
            <a:br>
              <a:rPr lang="en-US" sz="2000" dirty="0" smtClean="0"/>
            </a:br>
            <a:r>
              <a:rPr lang="en-US" sz="2000" dirty="0" smtClean="0"/>
              <a:t>PIP-II intensity is possible and does not deliver unacceptably large long. emittance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Intensity growth beyond PIP-II intensity does not look realistic =&gt; New RCS is required in the future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4" y="864393"/>
            <a:ext cx="2262666" cy="22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5" y="3886199"/>
            <a:ext cx="5926197" cy="22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32" y="3518499"/>
            <a:ext cx="2318858" cy="26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915400" cy="4987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More powerful RF system in MI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Present system can accelerate up to 6.2•10</a:t>
            </a:r>
            <a:r>
              <a:rPr lang="en-US" baseline="30000" dirty="0" smtClean="0"/>
              <a:t>13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PIP-II requires 7.5•10</a:t>
            </a: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 design of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jump system for the Main Injector was completed as part of the Project X Reference </a:t>
            </a:r>
            <a:r>
              <a:rPr lang="en-US" dirty="0" smtClean="0"/>
              <a:t>design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Transition crossing simulations for the PIP II intensities have confirmed that the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 smtClean="0"/>
              <a:t> </a:t>
            </a:r>
            <a:r>
              <a:rPr lang="en-US" dirty="0"/>
              <a:t>jump system is needed for </a:t>
            </a:r>
            <a:r>
              <a:rPr lang="en-US" dirty="0" smtClean="0"/>
              <a:t>loss-free </a:t>
            </a:r>
            <a:r>
              <a:rPr lang="en-US" dirty="0"/>
              <a:t>transition </a:t>
            </a:r>
            <a:r>
              <a:rPr lang="en-US" dirty="0" smtClean="0"/>
              <a:t>crossing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Electron cloud simulations indicate that a SEY smaller than 1.4 </a:t>
            </a:r>
            <a:r>
              <a:rPr lang="en-US" dirty="0" smtClean="0"/>
              <a:t>is sufficient to suppress </a:t>
            </a:r>
            <a:r>
              <a:rPr lang="en-US" dirty="0"/>
              <a:t>the e-cloud in both MI and Recycler.</a:t>
            </a:r>
          </a:p>
          <a:p>
            <a:pPr>
              <a:spcBef>
                <a:spcPts val="0"/>
              </a:spcBef>
            </a:pPr>
            <a:r>
              <a:rPr lang="en-US" dirty="0"/>
              <a:t>We have </a:t>
            </a:r>
            <a:r>
              <a:rPr lang="en-US" dirty="0" smtClean="0"/>
              <a:t>a </a:t>
            </a:r>
            <a:r>
              <a:rPr lang="en-US" dirty="0"/>
              <a:t>capability to coat both the MI and the Recycler beam pipe.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MI beam coating has to be done in situ.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Recycler beam pipe can be replaced.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CD-0 received in November 2015</a:t>
            </a:r>
          </a:p>
          <a:p>
            <a:pPr lvl="1"/>
            <a:r>
              <a:rPr lang="en-US" dirty="0"/>
              <a:t>MNS (Mission Need </a:t>
            </a:r>
            <a:r>
              <a:rPr lang="en-US" dirty="0" smtClean="0"/>
              <a:t>Statement) shows </a:t>
            </a:r>
            <a:r>
              <a:rPr lang="en-US" dirty="0"/>
              <a:t>completion in 2025</a:t>
            </a:r>
          </a:p>
          <a:p>
            <a:r>
              <a:rPr lang="en-US" dirty="0" smtClean="0"/>
              <a:t>CDR </a:t>
            </a:r>
            <a:r>
              <a:rPr lang="en-US" dirty="0"/>
              <a:t>and Alternatives Analysis in preparation</a:t>
            </a:r>
          </a:p>
          <a:p>
            <a:r>
              <a:rPr lang="en-US" dirty="0"/>
              <a:t>Fermilab-India collaboration in full swing with first deliverables received and tested</a:t>
            </a:r>
          </a:p>
          <a:p>
            <a:pPr lvl="1"/>
            <a:r>
              <a:rPr lang="en-US" dirty="0" smtClean="0"/>
              <a:t>MEBT </a:t>
            </a:r>
            <a:r>
              <a:rPr lang="en-US" dirty="0"/>
              <a:t>magnets and SSR1 cavities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2887" y="828136"/>
            <a:ext cx="8672513" cy="5551497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PIP-II represents a first step in the realization of the </a:t>
            </a:r>
            <a:r>
              <a:rPr lang="en-US" sz="2400" dirty="0" smtClean="0"/>
              <a:t>future </a:t>
            </a:r>
            <a:r>
              <a:rPr lang="en-US" sz="2400" dirty="0"/>
              <a:t>potential of the Fermilab complex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Complete concept is outlined in the Reference Design Report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Initial goal is to establish LBNF </a:t>
            </a:r>
            <a:r>
              <a:rPr lang="en-US" dirty="0"/>
              <a:t>as the leading long-baseline program in the world, with &gt;</a:t>
            </a:r>
            <a:r>
              <a:rPr lang="en-US" dirty="0" smtClean="0"/>
              <a:t>1 MW </a:t>
            </a:r>
            <a:r>
              <a:rPr lang="en-US" dirty="0"/>
              <a:t>at </a:t>
            </a:r>
            <a:r>
              <a:rPr lang="en-US" dirty="0" smtClean="0"/>
              <a:t>startup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Platform for subsequent development of the accelerator complex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LBNF &gt;2 MW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Mu2e </a:t>
            </a:r>
            <a:r>
              <a:rPr lang="en-US" dirty="0"/>
              <a:t>sensitivity ×10</a:t>
            </a:r>
          </a:p>
          <a:p>
            <a:pPr lvl="2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MW-class, high duty factor beams for future </a:t>
            </a:r>
            <a:r>
              <a:rPr lang="en-US" dirty="0" smtClean="0"/>
              <a:t>experiments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PIP-II R&amp;D program aligned with the requirements outlined in the RDR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Organized to support a 2019 construction start 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India is a major partner in the R&amp;D program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CD-0 has been received and we are working towards CD-1 in 2017 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Conceptual Design Report to be released in the fall of 2016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Alternatives analysis will proceed this summer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PIP-II is aimed well beyond what is required for neutrino program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We are looking for community input supporting particle physics with PIP-II operating at full power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5526"/>
            <a:ext cx="8672513" cy="39253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BACKUP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SLIDES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Goals </a:t>
            </a:r>
          </a:p>
          <a:p>
            <a:r>
              <a:rPr lang="en-US" dirty="0" smtClean="0"/>
              <a:t>Design Concept and Design Choices</a:t>
            </a:r>
          </a:p>
          <a:p>
            <a:pPr lvl="1"/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Recycler and MI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4" y="822734"/>
            <a:ext cx="7986452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 smtClean="0"/>
              <a:t>Suppression of Microphonics </a:t>
            </a:r>
            <a:r>
              <a:rPr lang="en-US" dirty="0"/>
              <a:t>and LFD (</a:t>
            </a:r>
            <a:r>
              <a:rPr lang="en-US" sz="1600" dirty="0"/>
              <a:t>W. Schappert, Y. </a:t>
            </a:r>
            <a:r>
              <a:rPr lang="en-US" sz="1600" dirty="0" smtClean="0"/>
              <a:t>Pischalnikov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7946"/>
            <a:ext cx="8672513" cy="5459354"/>
          </a:xfrm>
        </p:spPr>
        <p:txBody>
          <a:bodyPr/>
          <a:lstStyle/>
          <a:p>
            <a:r>
              <a:rPr lang="en-US" dirty="0"/>
              <a:t>Adaptive LFD Control </a:t>
            </a:r>
            <a:r>
              <a:rPr lang="en-US" dirty="0" smtClean="0"/>
              <a:t>Algorithm developed </a:t>
            </a:r>
            <a:r>
              <a:rPr lang="en-US" dirty="0"/>
              <a:t>at FNAL for </a:t>
            </a:r>
            <a:r>
              <a:rPr lang="en-US" dirty="0" smtClean="0"/>
              <a:t>NML/CM1 (Pulsed operation, 1.3 GHz)</a:t>
            </a:r>
            <a:endParaRPr lang="en-US" dirty="0"/>
          </a:p>
          <a:p>
            <a:pPr lvl="1"/>
            <a:r>
              <a:rPr lang="en-US" dirty="0"/>
              <a:t>Tested </a:t>
            </a:r>
            <a:r>
              <a:rPr lang="en-US" dirty="0" smtClean="0"/>
              <a:t>with </a:t>
            </a:r>
            <a:r>
              <a:rPr lang="en-US" dirty="0"/>
              <a:t>KEK </a:t>
            </a:r>
            <a:r>
              <a:rPr lang="en-US" dirty="0" smtClean="0"/>
              <a:t>cryomodule in </a:t>
            </a:r>
            <a:r>
              <a:rPr lang="en-US" dirty="0"/>
              <a:t>KEK in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LFD is greatly increased in PIP-II (LFD/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: 4</a:t>
            </a:r>
            <a:r>
              <a:rPr lang="en-US" sz="1600" dirty="0" smtClean="0"/>
              <a:t>(XFEL)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11</a:t>
            </a:r>
            <a:r>
              <a:rPr lang="en-US" sz="1600" dirty="0" smtClean="0">
                <a:sym typeface="Symbol" panose="05050102010706020507" pitchFamily="18" charset="2"/>
              </a:rPr>
              <a:t>(HB)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Well above the present state of the art</a:t>
            </a:r>
            <a:endParaRPr lang="en-US" dirty="0"/>
          </a:p>
          <a:p>
            <a:r>
              <a:rPr lang="en-US" dirty="0"/>
              <a:t>Resonance Control and Microphonics Workshop at </a:t>
            </a:r>
            <a:r>
              <a:rPr lang="en-US" dirty="0" smtClean="0"/>
              <a:t>FNAL was carried out </a:t>
            </a:r>
            <a:r>
              <a:rPr lang="en-US" dirty="0"/>
              <a:t>in Fermilab in the fall of 2015; </a:t>
            </a:r>
            <a:r>
              <a:rPr lang="en-US" sz="1800" u="sng" dirty="0">
                <a:solidFill>
                  <a:srgbClr val="002060"/>
                </a:solidFill>
              </a:rPr>
              <a:t>indico.fnal.gov/event/micro1</a:t>
            </a:r>
          </a:p>
          <a:p>
            <a:r>
              <a:rPr lang="en-US" dirty="0" smtClean="0"/>
              <a:t>Presently dressed SSR1 cavity is used for R&amp;D </a:t>
            </a:r>
          </a:p>
          <a:p>
            <a:pPr lvl="1"/>
            <a:r>
              <a:rPr lang="en-US" dirty="0"/>
              <a:t>Considerable progress on active control has already been made </a:t>
            </a:r>
            <a:r>
              <a:rPr lang="en-US" dirty="0" smtClean="0"/>
              <a:t>at FNAL</a:t>
            </a:r>
          </a:p>
          <a:p>
            <a:pPr lvl="1"/>
            <a:r>
              <a:rPr lang="en-US" dirty="0" smtClean="0"/>
              <a:t>Good compensation of LFD in a test with narrow band cavity was achieved </a:t>
            </a:r>
          </a:p>
          <a:p>
            <a:pPr lvl="1"/>
            <a:r>
              <a:rPr lang="en-US" dirty="0" smtClean="0"/>
              <a:t>Close attention to reliability of fast tuner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General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Approaches to Design of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915400" cy="518001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the CMs are based on SSR1-type </a:t>
            </a:r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They should contain </a:t>
            </a:r>
            <a:r>
              <a:rPr lang="en-US" dirty="0"/>
              <a:t>as much identical parts as possible</a:t>
            </a:r>
          </a:p>
          <a:p>
            <a:r>
              <a:rPr lang="en-US" dirty="0"/>
              <a:t>SSR1 and SSR2 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concept of the He vessel </a:t>
            </a:r>
            <a:r>
              <a:rPr lang="en-US" dirty="0" smtClean="0"/>
              <a:t>with </a:t>
            </a:r>
            <a:r>
              <a:rPr lang="en-US" dirty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endParaRPr lang="en-US" dirty="0"/>
          </a:p>
          <a:p>
            <a:pPr lvl="1"/>
            <a:r>
              <a:rPr lang="en-US" dirty="0"/>
              <a:t>The same </a:t>
            </a:r>
            <a:r>
              <a:rPr lang="en-US" dirty="0" smtClean="0"/>
              <a:t>high power </a:t>
            </a:r>
            <a:r>
              <a:rPr lang="en-US" dirty="0"/>
              <a:t>couplers</a:t>
            </a:r>
          </a:p>
          <a:p>
            <a:pPr lvl="1"/>
            <a:r>
              <a:rPr lang="en-US" dirty="0" smtClean="0"/>
              <a:t>Similar tuners.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  <a:p>
            <a:pPr lvl="1"/>
            <a:r>
              <a:rPr lang="en-US" dirty="0" smtClean="0"/>
              <a:t>Similar designs of solenoids</a:t>
            </a:r>
            <a:endParaRPr lang="en-US" dirty="0"/>
          </a:p>
          <a:p>
            <a:r>
              <a:rPr lang="en-US" dirty="0" smtClean="0"/>
              <a:t>LB650 </a:t>
            </a:r>
            <a:r>
              <a:rPr lang="en-US" dirty="0"/>
              <a:t>and </a:t>
            </a:r>
            <a:r>
              <a:rPr lang="en-US" dirty="0" smtClean="0"/>
              <a:t>HB650 </a:t>
            </a:r>
            <a:r>
              <a:rPr lang="en-US" dirty="0"/>
              <a:t>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same </a:t>
            </a:r>
            <a:r>
              <a:rPr lang="en-US" dirty="0"/>
              <a:t>concept of </a:t>
            </a:r>
            <a:r>
              <a:rPr lang="en-US" dirty="0" smtClean="0"/>
              <a:t>He vessel</a:t>
            </a:r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&amp; no magnets inside</a:t>
            </a:r>
          </a:p>
          <a:p>
            <a:pPr lvl="2"/>
            <a:r>
              <a:rPr lang="en-US" dirty="0" smtClean="0"/>
              <a:t>Similar magnetic screens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HP coupler as HB 650</a:t>
            </a:r>
          </a:p>
          <a:p>
            <a:pPr lvl="1"/>
            <a:r>
              <a:rPr lang="en-US" dirty="0" smtClean="0"/>
              <a:t>Similar tuners </a:t>
            </a:r>
            <a:r>
              <a:rPr lang="en-US" dirty="0"/>
              <a:t>as HB </a:t>
            </a:r>
            <a:r>
              <a:rPr lang="en-US" dirty="0" smtClean="0"/>
              <a:t>650.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2211"/>
            <a:ext cx="8672513" cy="5474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The goal of PIP-II is to support long-term physics research goals </a:t>
            </a:r>
            <a:r>
              <a:rPr lang="en-US" b="1" dirty="0" smtClean="0">
                <a:solidFill>
                  <a:srgbClr val="006600"/>
                </a:solidFill>
              </a:rPr>
              <a:t>outlined </a:t>
            </a:r>
            <a:r>
              <a:rPr lang="en-US" b="1" dirty="0">
                <a:solidFill>
                  <a:srgbClr val="006600"/>
                </a:solidFill>
              </a:rPr>
              <a:t>in the P5 plan, by delivering world-leading beam power to the </a:t>
            </a:r>
            <a:r>
              <a:rPr lang="en-US" b="1" u="sng" dirty="0">
                <a:solidFill>
                  <a:srgbClr val="006600"/>
                </a:solidFill>
              </a:rPr>
              <a:t>U.S. neutrino program </a:t>
            </a:r>
            <a:r>
              <a:rPr lang="en-US" b="1" dirty="0">
                <a:solidFill>
                  <a:srgbClr val="006600"/>
                </a:solidFill>
              </a:rPr>
              <a:t>and providing a </a:t>
            </a:r>
            <a:r>
              <a:rPr lang="en-US" b="1" u="sng" dirty="0">
                <a:solidFill>
                  <a:srgbClr val="006600"/>
                </a:solidFill>
              </a:rPr>
              <a:t>platform for the future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Design Criteria</a:t>
            </a:r>
            <a:endParaRPr lang="en-US" u="sng" dirty="0"/>
          </a:p>
          <a:p>
            <a:r>
              <a:rPr lang="en-US" dirty="0" smtClean="0"/>
              <a:t>Short and medium term goals</a:t>
            </a:r>
          </a:p>
          <a:p>
            <a:pPr lvl="1"/>
            <a:r>
              <a:rPr lang="en-US" dirty="0" smtClean="0"/>
              <a:t>Deliver &gt;1 MW of proton beam power from the Main Injector over the energy range 60 – 120 GeV, at the start of LBNF operations</a:t>
            </a:r>
          </a:p>
          <a:p>
            <a:pPr lvl="1"/>
            <a:r>
              <a:rPr lang="en-US" dirty="0" smtClean="0"/>
              <a:t>Support the current 8 GeV program including Mu2e, g-2, and short-baseline neutrinos</a:t>
            </a:r>
          </a:p>
          <a:p>
            <a:pPr lvl="1"/>
            <a:r>
              <a:rPr lang="en-US" dirty="0" smtClean="0"/>
              <a:t>Provide an upgrade path for Mu2e </a:t>
            </a:r>
          </a:p>
          <a:p>
            <a:pPr lvl="2"/>
            <a:r>
              <a:rPr lang="en-US" dirty="0" smtClean="0"/>
              <a:t>~7 kW -&gt; ~100 kW, arbitrary time structure, </a:t>
            </a:r>
          </a:p>
          <a:p>
            <a:pPr lvl="2"/>
            <a:r>
              <a:rPr lang="en-US" dirty="0" smtClean="0"/>
              <a:t>99% duty factor, negligible beam current fluctuations </a:t>
            </a:r>
          </a:p>
          <a:p>
            <a:r>
              <a:rPr lang="en-US" dirty="0" smtClean="0"/>
              <a:t>Long term goals </a:t>
            </a:r>
          </a:p>
          <a:p>
            <a:pPr lvl="1"/>
            <a:r>
              <a:rPr lang="en-US" dirty="0" smtClean="0"/>
              <a:t>Provide a platform for extension of  beam power to LBNF to &gt;2 MW</a:t>
            </a:r>
          </a:p>
          <a:p>
            <a:pPr lvl="1"/>
            <a:r>
              <a:rPr lang="en-US" dirty="0" smtClean="0"/>
              <a:t>Provide a platform to support future high duty factor/higher beam power operations</a:t>
            </a:r>
          </a:p>
          <a:p>
            <a:r>
              <a:rPr lang="en-US" dirty="0" smtClean="0"/>
              <a:t>At a cost affordable to DOE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V. Lebedev, PIP-II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5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Proposed </a:t>
            </a:r>
            <a:r>
              <a:rPr lang="en-US" dirty="0"/>
              <a:t>Technical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6847"/>
            <a:ext cx="8672513" cy="53593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onstruct </a:t>
            </a:r>
            <a:r>
              <a:rPr lang="en-US" dirty="0"/>
              <a:t>a modern 800-MeV superconducting linac, of </a:t>
            </a:r>
            <a:r>
              <a:rPr lang="en-US" dirty="0" smtClean="0"/>
              <a:t>CW-capable </a:t>
            </a:r>
            <a:r>
              <a:rPr lang="en-US" dirty="0"/>
              <a:t>components, operated initially in pulsed </a:t>
            </a:r>
            <a:r>
              <a:rPr lang="en-US" dirty="0" smtClean="0"/>
              <a:t>mode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Increase Booster power from 80 to 160 kW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Booster/Recycler/Main Injector per pulse intensity by ~50%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Increase Booster repetition rate to 20 Hz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Modest </a:t>
            </a:r>
            <a:r>
              <a:rPr lang="en-US" dirty="0"/>
              <a:t>modifications to Booster/Recycler/Main Injector</a:t>
            </a:r>
          </a:p>
          <a:p>
            <a:pPr lvl="1"/>
            <a:r>
              <a:rPr lang="en-US" dirty="0"/>
              <a:t>Accommodate higher intensities and higher Booster injection </a:t>
            </a:r>
            <a:r>
              <a:rPr lang="en-US" dirty="0" smtClean="0"/>
              <a:t>energy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approach is described in the Reference Design Report: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Builds on significant existing infrastructure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Capitalizes on major investment in superconducting RF technologies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Eliminates significant operational risks inherent in existing 400 MeV linac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Existing linac removed from service upon completion of PIP-II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Siting consistent with eventual replacement of the Booster </a:t>
            </a:r>
            <a:r>
              <a:rPr lang="en-US" dirty="0" smtClean="0"/>
              <a:t>by new Rapid Cycling Synchrotron (RCS)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5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Performance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68756"/>
              </p:ext>
            </p:extLst>
          </p:nvPr>
        </p:nvGraphicFramePr>
        <p:xfrm>
          <a:off x="374360" y="901560"/>
          <a:ext cx="8408693" cy="4229544"/>
        </p:xfrm>
        <a:graphic>
          <a:graphicData uri="http://schemas.openxmlformats.org/drawingml/2006/table">
            <a:tbl>
              <a:tblPr/>
              <a:tblGrid>
                <a:gridCol w="473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0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7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4.3×10</a:t>
                      </a:r>
                      <a:r>
                        <a:rPr lang="en-US" sz="1800" baseline="30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800" baseline="30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max; MI @ 120 MeV)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8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8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60-120 GeV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360" y="5105773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278756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1046747"/>
            <a:ext cx="8968153" cy="5303253"/>
          </a:xfrm>
        </p:spPr>
        <p:txBody>
          <a:bodyPr/>
          <a:lstStyle/>
          <a:p>
            <a:r>
              <a:rPr lang="en-US" dirty="0" smtClean="0"/>
              <a:t>New SC Linac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compatible with both Pulsed and CW operations</a:t>
            </a:r>
          </a:p>
          <a:p>
            <a:pPr marL="457200" lvl="1" indent="0">
              <a:buNone/>
            </a:pPr>
            <a:r>
              <a:rPr lang="en-US" dirty="0" smtClean="0"/>
              <a:t>	=&gt; Small beam current (actually an </a:t>
            </a:r>
            <a:r>
              <a:rPr lang="en-US" dirty="0" smtClean="0"/>
              <a:t>advantage due to painting)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MEBT bunch-by-bunch chopper chops out bunches at boundaries of Booster RF buckets and from the extraction gap</a:t>
            </a:r>
          </a:p>
          <a:p>
            <a:pPr lvl="1"/>
            <a:r>
              <a:rPr lang="en-US" dirty="0" smtClean="0"/>
              <a:t>Energy stability of ~10</a:t>
            </a:r>
            <a:r>
              <a:rPr lang="en-US" baseline="30000" dirty="0" smtClean="0"/>
              <a:t>-4</a:t>
            </a:r>
            <a:r>
              <a:rPr lang="en-US" dirty="0" smtClean="0"/>
              <a:t> to support longitudinal painting</a:t>
            </a:r>
          </a:p>
          <a:p>
            <a:pPr lvl="1"/>
            <a:r>
              <a:rPr lang="en-US" dirty="0" smtClean="0"/>
              <a:t>Emittance less than 0.3 mm mrad (rms, norm) </a:t>
            </a:r>
          </a:p>
          <a:p>
            <a:pPr lvl="2"/>
            <a:r>
              <a:rPr lang="en-US" dirty="0" smtClean="0"/>
              <a:t>to minimize injection loss, and support of tailless transverse painting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Booster/Recycler/MI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5"/>
            <a:ext cx="8672513" cy="53392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Booster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Injection energy: 400 -&gt; 800 MeV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	=&gt; intensity</a:t>
            </a:r>
            <a:r>
              <a:rPr lang="en-US" dirty="0">
                <a:sym typeface="Symbol"/>
              </a:rPr>
              <a:t>1.5, </a:t>
            </a:r>
            <a:r>
              <a:rPr lang="en-US" dirty="0"/>
              <a:t>reduction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Q</a:t>
            </a:r>
            <a:r>
              <a:rPr lang="en-US" baseline="-25000" dirty="0"/>
              <a:t>SC</a:t>
            </a:r>
            <a:r>
              <a:rPr lang="en-US" dirty="0"/>
              <a:t>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New injection region to accept 800 MeV 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Transverse </a:t>
            </a:r>
            <a:r>
              <a:rPr lang="en-US" dirty="0"/>
              <a:t>and longitudinal painting: </a:t>
            </a:r>
            <a:endParaRPr lang="en-US" dirty="0" smtClean="0"/>
          </a:p>
          <a:p>
            <a:pPr lvl="2">
              <a:spcBef>
                <a:spcPts val="200"/>
              </a:spcBef>
            </a:pPr>
            <a:r>
              <a:rPr lang="en-US" dirty="0" smtClean="0"/>
              <a:t>small </a:t>
            </a:r>
            <a:r>
              <a:rPr lang="en-US" i="1" dirty="0" err="1"/>
              <a:t>I</a:t>
            </a:r>
            <a:r>
              <a:rPr lang="en-US" i="1" baseline="-25000" dirty="0" err="1"/>
              <a:t>beam</a:t>
            </a:r>
            <a:r>
              <a:rPr lang="en-US" dirty="0"/>
              <a:t> helps</a:t>
            </a:r>
          </a:p>
          <a:p>
            <a:pPr lvl="2"/>
            <a:r>
              <a:rPr lang="en-US" dirty="0"/>
              <a:t>Reduces tails, </a:t>
            </a:r>
            <a:r>
              <a:rPr lang="en-US" u="sng" dirty="0"/>
              <a:t>uncontrolled injection loss </a:t>
            </a:r>
            <a:r>
              <a:rPr lang="en-US" dirty="0"/>
              <a:t>and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Q</a:t>
            </a:r>
            <a:r>
              <a:rPr lang="en-US" baseline="-25000" dirty="0"/>
              <a:t>SC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RF sufficient to support acceleration and transition crossing </a:t>
            </a:r>
            <a:r>
              <a:rPr lang="en-US" dirty="0"/>
              <a:t>manipulations (22 cavities total) 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20 Hz operations</a:t>
            </a:r>
          </a:p>
          <a:p>
            <a:pPr lvl="2"/>
            <a:r>
              <a:rPr lang="en-US" dirty="0"/>
              <a:t>Larger power</a:t>
            </a:r>
          </a:p>
          <a:p>
            <a:pPr lvl="2"/>
            <a:r>
              <a:rPr lang="en-US" dirty="0"/>
              <a:t>larger momentum separation in slip-stacking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=&gt; </a:t>
            </a:r>
            <a:r>
              <a:rPr lang="en-US" dirty="0"/>
              <a:t>smaller </a:t>
            </a:r>
            <a:r>
              <a:rPr lang="en-US" dirty="0" smtClean="0"/>
              <a:t>loss in Recycler &amp; MI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Recycler/Main Injector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RF for slip-stacking at cycle times as low as 0.7 sec (RR)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 Supports 60 GeV protons to LBNF target</a:t>
            </a:r>
          </a:p>
          <a:p>
            <a:pPr lvl="1"/>
            <a:r>
              <a:rPr lang="en-US" dirty="0"/>
              <a:t>RF power </a:t>
            </a:r>
            <a:r>
              <a:rPr lang="en-US" dirty="0" smtClean="0"/>
              <a:t>upgrade (MI)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Loss control measures: collimation in Recycler, … 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V. Lebedev, PIP-II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7</a:t>
            </a:fld>
            <a:endParaRPr lang="en-US" smtClean="0"/>
          </a:p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6742"/>
            <a:ext cx="3368841" cy="5471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New 0.8 GeV linac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L≈210 m</a:t>
            </a:r>
          </a:p>
          <a:p>
            <a:pPr lvl="2"/>
            <a:r>
              <a:rPr lang="en-US" dirty="0" smtClean="0"/>
              <a:t>Includes 4 empty slots at the linac end</a:t>
            </a:r>
            <a:r>
              <a:rPr lang="en-US" dirty="0"/>
              <a:t>, L</a:t>
            </a:r>
            <a:r>
              <a:rPr lang="en-US" dirty="0" smtClean="0"/>
              <a:t>≈40 m</a:t>
            </a:r>
          </a:p>
          <a:p>
            <a:pPr lvl="3"/>
            <a:r>
              <a:rPr lang="en-US" dirty="0" smtClean="0"/>
              <a:t>Beam energy stabilization</a:t>
            </a:r>
          </a:p>
          <a:p>
            <a:pPr lvl="3"/>
            <a:r>
              <a:rPr lang="en-US" dirty="0" smtClean="0"/>
              <a:t>Possible energy upgrade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Linac-to-Booster transfer line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</a:t>
            </a:r>
            <a:r>
              <a:rPr lang="en-US" sz="2000" dirty="0" smtClean="0"/>
              <a:t>≈300 m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</a:rPr>
              <a:t>200 </a:t>
            </a:r>
            <a:r>
              <a:rPr lang="en-US" dirty="0" smtClean="0">
                <a:solidFill>
                  <a:srgbClr val="00B050"/>
                </a:solidFill>
              </a:rPr>
              <a:t>m linac extension is anticipated for a possible future energy </a:t>
            </a:r>
            <a:r>
              <a:rPr lang="en-US" dirty="0" smtClean="0">
                <a:solidFill>
                  <a:srgbClr val="00B050"/>
                </a:solidFill>
              </a:rPr>
              <a:t>upgrade &amp; RCS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V. Lebedev,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25" y="846742"/>
            <a:ext cx="5240475" cy="49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PIP-II 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V. Lebedev, PIP-II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(MeV)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Cav/mag/CM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cryomodules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8" y="939965"/>
            <a:ext cx="8368643" cy="21935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11083</TotalTime>
  <Words>1739</Words>
  <Application>Microsoft Office PowerPoint</Application>
  <PresentationFormat>On-screen Show (4:3)</PresentationFormat>
  <Paragraphs>397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Geneva</vt:lpstr>
      <vt:lpstr>Helvetica</vt:lpstr>
      <vt:lpstr>Rockwell</vt:lpstr>
      <vt:lpstr>Symbol</vt:lpstr>
      <vt:lpstr>Times New Roman</vt:lpstr>
      <vt:lpstr>Template</vt:lpstr>
      <vt:lpstr>Fermilab: Footer Only</vt:lpstr>
      <vt:lpstr>PIP-II</vt:lpstr>
      <vt:lpstr>Outline</vt:lpstr>
      <vt:lpstr>Motivation and Goals</vt:lpstr>
      <vt:lpstr>PIP-II Proposed Technical Approach</vt:lpstr>
      <vt:lpstr>PIP-II Performance Goals</vt:lpstr>
      <vt:lpstr>Linac Requirements</vt:lpstr>
      <vt:lpstr>Booster/Recycler/MI Requirements</vt:lpstr>
      <vt:lpstr>PIP-II Components </vt:lpstr>
      <vt:lpstr>PIP-II Technology Map</vt:lpstr>
      <vt:lpstr>PIP-II R&amp;D Program</vt:lpstr>
      <vt:lpstr>PIP-II R&amp;D: Linac Frontend</vt:lpstr>
      <vt:lpstr>PIP-II R&amp;D: Linac Frontend</vt:lpstr>
      <vt:lpstr>Status of SC Cryomodules </vt:lpstr>
      <vt:lpstr>High Q0 R&amp;D</vt:lpstr>
      <vt:lpstr>Booster Longitudinal Impedance</vt:lpstr>
      <vt:lpstr>Acceleration in MI</vt:lpstr>
      <vt:lpstr>PIP-II Status</vt:lpstr>
      <vt:lpstr>Summary</vt:lpstr>
      <vt:lpstr>PowerPoint Presentation</vt:lpstr>
      <vt:lpstr>Siting Strategies</vt:lpstr>
      <vt:lpstr>Suppression of Microphonics and LFD (W. Schappert, Y. Pischalnikov)</vt:lpstr>
      <vt:lpstr>General Approaches to Design of Cryomodules 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Valeri A. Lebedev x2558 13122N</cp:lastModifiedBy>
  <cp:revision>232</cp:revision>
  <cp:lastPrinted>2014-01-20T19:40:21Z</cp:lastPrinted>
  <dcterms:created xsi:type="dcterms:W3CDTF">2015-02-13T18:30:20Z</dcterms:created>
  <dcterms:modified xsi:type="dcterms:W3CDTF">2016-06-11T18:04:07Z</dcterms:modified>
</cp:coreProperties>
</file>