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68" r:id="rId3"/>
    <p:sldId id="284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75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37C23"/>
    <a:srgbClr val="3C5A77"/>
    <a:srgbClr val="BC5F2B"/>
    <a:srgbClr val="32547A"/>
    <a:srgbClr val="B8561A"/>
    <a:srgbClr val="B65A1F"/>
    <a:srgbClr val="5680AB"/>
    <a:srgbClr val="7A7A7A"/>
    <a:srgbClr val="6FA8E1"/>
    <a:srgbClr val="CB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>
      <p:cViewPr>
        <p:scale>
          <a:sx n="75" d="100"/>
          <a:sy n="75" d="100"/>
        </p:scale>
        <p:origin x="-1296" y="-3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78366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4029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78366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46022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3022596" cy="373028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getFile.py/access?contribId=43&amp;resId=0&amp;materialId=slides&amp;confId=973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cvs.fnal.gov/redmine/projects/art/wiki/Release_Notes_1160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collaboration/DUNE/SitePages/Home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femon.fnal.gov/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cvs.fnal.gov/redmine/projects/dune/wiki/Submitting_Jobs_at_Fermilab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une.bnl.gov/wiki/DUNE_LAr_Software_Releas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cvs.fnal.gov/redmine/projects/dune/wik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onferenceDisplay.py?confId=10394" TargetMode="External"/><Relationship Id="rId3" Type="http://schemas.openxmlformats.org/officeDocument/2006/relationships/hyperlink" Target="https://cdcvs.fnal.gov/redmine/projects/lartpc-requirements/repositor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d-docdb.fnal.gov/cgi-bin/DisplayMeeting?conferenceid=600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and Announcements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Tom Junk </a:t>
            </a:r>
            <a:br>
              <a:rPr lang="en-US" dirty="0" smtClean="0"/>
            </a:br>
            <a:r>
              <a:rPr lang="en-US" dirty="0" smtClean="0"/>
              <a:t>DUNE Software and Computing General Meeting</a:t>
            </a:r>
          </a:p>
          <a:p>
            <a:r>
              <a:rPr lang="en-US" dirty="0" smtClean="0"/>
              <a:t>October 5,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360" y="6045200"/>
            <a:ext cx="2472660" cy="4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t="1542" b="-393"/>
          <a:stretch/>
        </p:blipFill>
        <p:spPr>
          <a:xfrm>
            <a:off x="118533" y="0"/>
            <a:ext cx="9144000" cy="6756399"/>
          </a:xfrm>
        </p:spPr>
      </p:pic>
    </p:spTree>
    <p:extLst>
      <p:ext uri="{BB962C8B-B14F-4D97-AF65-F5344CB8AC3E}">
        <p14:creationId xmlns:p14="http://schemas.microsoft.com/office/powerpoint/2010/main" val="149319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t="606" b="654"/>
          <a:stretch/>
        </p:blipFill>
        <p:spPr>
          <a:xfrm>
            <a:off x="0" y="152400"/>
            <a:ext cx="9144000" cy="67056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OPOS Request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Offline Production Operations Services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Anna </a:t>
            </a:r>
            <a:r>
              <a:rPr lang="en-US" dirty="0" err="1" smtClean="0"/>
              <a:t>Mazzacane’s</a:t>
            </a:r>
            <a:r>
              <a:rPr lang="en-US" dirty="0" smtClean="0"/>
              <a:t> talk at the FIFE Workshop June 2015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https://indico.fnal.gov/getFile.py/access?contribId=43&amp;resId=0&amp;materialId=slides&amp;confId=</a:t>
            </a:r>
            <a:r>
              <a:rPr lang="en-US" dirty="0" smtClean="0">
                <a:hlinkClick r:id="rId2"/>
              </a:rPr>
              <a:t>9737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MCC 4 Coming soon (next few weeks) for 35t, DUNE FD.</a:t>
            </a:r>
          </a:p>
          <a:p>
            <a:pPr marL="0" indent="0">
              <a:buNone/>
            </a:pPr>
            <a:r>
              <a:rPr lang="en-US" dirty="0" smtClean="0"/>
              <a:t>Major improvements to photon detector simulation, TPC and</a:t>
            </a:r>
          </a:p>
          <a:p>
            <a:pPr marL="0" indent="0">
              <a:buNone/>
            </a:pPr>
            <a:r>
              <a:rPr lang="en-US" dirty="0" smtClean="0"/>
              <a:t>photon detector </a:t>
            </a:r>
            <a:r>
              <a:rPr lang="en-US" dirty="0" err="1" smtClean="0"/>
              <a:t>reco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geometries – FD workspaces with 3mm and 5mm wire spacing, 45 and 36 degree wire angles, APA’s on the outside.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OPOS Request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MCC 3 production went smoothly but needed watching/validation/resubmission of jobs due to operational issues</a:t>
            </a:r>
          </a:p>
          <a:p>
            <a:pPr lvl="1"/>
            <a:r>
              <a:rPr lang="en-US" dirty="0" err="1" smtClean="0"/>
              <a:t>dCache</a:t>
            </a:r>
            <a:r>
              <a:rPr lang="en-US" dirty="0" smtClean="0"/>
              <a:t> downtimes – output lost, jobs needed to be resubmitted</a:t>
            </a:r>
          </a:p>
          <a:p>
            <a:pPr lvl="1"/>
            <a:r>
              <a:rPr lang="en-US" dirty="0" err="1" smtClean="0"/>
              <a:t>Fermigrid</a:t>
            </a:r>
            <a:r>
              <a:rPr lang="en-US" dirty="0" smtClean="0"/>
              <a:t> downtime</a:t>
            </a:r>
          </a:p>
          <a:p>
            <a:pPr lvl="1"/>
            <a:endParaRPr lang="en-US" dirty="0"/>
          </a:p>
          <a:p>
            <a:r>
              <a:rPr lang="en-US" dirty="0" smtClean="0"/>
              <a:t>Indeed, </a:t>
            </a:r>
            <a:r>
              <a:rPr lang="en-US" dirty="0" err="1" smtClean="0"/>
              <a:t>dCache</a:t>
            </a:r>
            <a:r>
              <a:rPr lang="en-US" dirty="0" smtClean="0"/>
              <a:t> has had its fair share of downtime in the last month:</a:t>
            </a:r>
          </a:p>
          <a:p>
            <a:pPr lvl="1"/>
            <a:r>
              <a:rPr lang="en-US" dirty="0" smtClean="0"/>
              <a:t>Sep. 8 – memory problem on a server</a:t>
            </a:r>
          </a:p>
          <a:p>
            <a:pPr lvl="1"/>
            <a:r>
              <a:rPr lang="en-US" dirty="0" smtClean="0"/>
              <a:t>Sep. 16 Emergency reboot of NFS server to solve configuration problem</a:t>
            </a:r>
          </a:p>
          <a:p>
            <a:pPr lvl="1"/>
            <a:r>
              <a:rPr lang="en-US" dirty="0" smtClean="0"/>
              <a:t>Sep. 23 – security update </a:t>
            </a:r>
            <a:r>
              <a:rPr lang="en-US" dirty="0" smtClean="0">
                <a:sym typeface="Wingdings"/>
              </a:rPr>
              <a:t> reboot </a:t>
            </a:r>
            <a:r>
              <a:rPr lang="en-US" dirty="0" err="1" smtClean="0">
                <a:sym typeface="Wingdings"/>
              </a:rPr>
              <a:t>dCache</a:t>
            </a:r>
            <a:r>
              <a:rPr lang="en-US" dirty="0" smtClean="0">
                <a:sym typeface="Wingdings"/>
              </a:rPr>
              <a:t> servers</a:t>
            </a:r>
          </a:p>
          <a:p>
            <a:pPr lvl="1"/>
            <a:r>
              <a:rPr lang="en-US" dirty="0" smtClean="0"/>
              <a:t>Upcoming Oct 8 : 2-4 hour downtime to upgrade </a:t>
            </a:r>
            <a:r>
              <a:rPr lang="en-US" dirty="0" err="1" smtClean="0"/>
              <a:t>pnfs</a:t>
            </a:r>
            <a:r>
              <a:rPr lang="en-US" dirty="0" smtClean="0"/>
              <a:t>/Chimera database storage media to larger size.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0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OPOS Request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OPOS wants well-defined workflows that </a:t>
            </a:r>
            <a:r>
              <a:rPr lang="en-US" dirty="0" err="1" smtClean="0"/>
              <a:t>uninitated</a:t>
            </a:r>
            <a:r>
              <a:rPr lang="en-US" dirty="0" smtClean="0"/>
              <a:t> people can follow.</a:t>
            </a:r>
          </a:p>
          <a:p>
            <a:r>
              <a:rPr lang="en-US" dirty="0" smtClean="0"/>
              <a:t>OPOS wants scripts to be versioned and stored in a repository</a:t>
            </a:r>
          </a:p>
          <a:p>
            <a:r>
              <a:rPr lang="en-US" dirty="0" smtClean="0"/>
              <a:t>OPOS wants instructions on how to validate if jobs ran successfully</a:t>
            </a:r>
          </a:p>
          <a:p>
            <a:r>
              <a:rPr lang="en-US" dirty="0" smtClean="0"/>
              <a:t>Would like output files to go to SAM and be catalogued appropriately.  Storage on tape conserves valuable disk resources.</a:t>
            </a:r>
          </a:p>
          <a:p>
            <a:r>
              <a:rPr lang="en-US" dirty="0" err="1" smtClean="0"/>
              <a:t>Tingjun</a:t>
            </a:r>
            <a:r>
              <a:rPr lang="en-US" dirty="0" smtClean="0"/>
              <a:t> Yang and Karl Warburton orchestrated the last MCC.  We have more geometries and needs this time around.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2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art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420162" y="936837"/>
            <a:ext cx="8232771" cy="4846638"/>
          </a:xfrm>
        </p:spPr>
        <p:txBody>
          <a:bodyPr/>
          <a:lstStyle/>
          <a:p>
            <a:r>
              <a:rPr lang="en-US" dirty="0" smtClean="0"/>
              <a:t>Release 1.16 introduces the e9 qualifier for </a:t>
            </a:r>
            <a:r>
              <a:rPr lang="en-US" dirty="0" err="1" smtClean="0"/>
              <a:t>gcc</a:t>
            </a:r>
            <a:r>
              <a:rPr lang="en-US" dirty="0" smtClean="0"/>
              <a:t> 4.9.3.  The e7 qualifier refers to </a:t>
            </a:r>
            <a:r>
              <a:rPr lang="en-US" dirty="0" err="1" smtClean="0"/>
              <a:t>gcc</a:t>
            </a:r>
            <a:r>
              <a:rPr lang="en-US" dirty="0" smtClean="0"/>
              <a:t> 4.9.2.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Meant to allow mac developers to use </a:t>
            </a:r>
            <a:r>
              <a:rPr lang="en-US" dirty="0" err="1" smtClean="0"/>
              <a:t>XCode</a:t>
            </a:r>
            <a:r>
              <a:rPr lang="en-US" dirty="0" smtClean="0"/>
              <a:t>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https://cdcvs.fnal.gov/redmine/projects/art/wiki/</a:t>
            </a:r>
            <a:r>
              <a:rPr lang="en-US" dirty="0" smtClean="0">
                <a:hlinkClick r:id="rId2"/>
              </a:rPr>
              <a:t>Release_Notes_11601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 smtClean="0"/>
              <a:t>New ups command:  ups platform</a:t>
            </a:r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 smtClean="0"/>
              <a:t>Brian Rebel’s request to add non-event results to the </a:t>
            </a:r>
            <a:r>
              <a:rPr lang="en-US" i="1" dirty="0" smtClean="0"/>
              <a:t>art</a:t>
            </a:r>
            <a:r>
              <a:rPr lang="en-US" dirty="0" smtClean="0"/>
              <a:t> output file – implemented.  Idea – maintain provenance for histograms and user-made trees.</a:t>
            </a:r>
          </a:p>
          <a:p>
            <a:pPr marL="342900" indent="-342900"/>
            <a:r>
              <a:rPr lang="en-US" dirty="0" smtClean="0"/>
              <a:t>New results producer class defined</a:t>
            </a:r>
          </a:p>
          <a:p>
            <a:pPr marL="342900" indent="-342900"/>
            <a:r>
              <a:rPr lang="en-US" dirty="0" smtClean="0"/>
              <a:t>Results read and write methods provided</a:t>
            </a:r>
          </a:p>
          <a:p>
            <a:pPr marL="342900" indent="-342900"/>
            <a:r>
              <a:rPr lang="en-US" dirty="0" smtClean="0"/>
              <a:t>Results not copied from input to output by default – user must control that.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4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Databases – Jonathan Paley writing database interfaces in </a:t>
            </a:r>
            <a:r>
              <a:rPr lang="en-US" dirty="0" err="1" smtClean="0"/>
              <a:t>LArSoft</a:t>
            </a:r>
            <a:endParaRPr lang="en-US" dirty="0" smtClean="0"/>
          </a:p>
          <a:p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Petrillo</a:t>
            </a:r>
            <a:r>
              <a:rPr lang="en-US" dirty="0" smtClean="0"/>
              <a:t> developed a Channel Status Service – flags channels as good, bad, noisy.</a:t>
            </a:r>
          </a:p>
          <a:p>
            <a:r>
              <a:rPr lang="en-US" dirty="0" smtClean="0"/>
              <a:t>Need to get small metadata items from the 35t online to the data storage step:</a:t>
            </a:r>
          </a:p>
          <a:p>
            <a:pPr lvl="1"/>
            <a:r>
              <a:rPr lang="en-US" dirty="0" smtClean="0"/>
              <a:t>Run Type identifier string</a:t>
            </a:r>
          </a:p>
          <a:p>
            <a:pPr lvl="1"/>
            <a:r>
              <a:rPr lang="en-US" dirty="0" smtClean="0"/>
              <a:t>Detector configuration (which SSP’s, RCE’s, Penn Board enabled)</a:t>
            </a:r>
          </a:p>
          <a:p>
            <a:pPr lvl="1"/>
            <a:r>
              <a:rPr lang="en-US" dirty="0" smtClean="0"/>
              <a:t>Run Mode (Trigger and Readout)</a:t>
            </a:r>
          </a:p>
          <a:p>
            <a:r>
              <a:rPr lang="en-US" dirty="0" smtClean="0"/>
              <a:t>Need to ping 35t DAQ people about zero suppression status</a:t>
            </a:r>
          </a:p>
          <a:p>
            <a:pPr lvl="1"/>
            <a:r>
              <a:rPr lang="en-US" dirty="0" smtClean="0"/>
              <a:t>Gabriel </a:t>
            </a:r>
            <a:r>
              <a:rPr lang="en-US" dirty="0" err="1" smtClean="0"/>
              <a:t>Santucci</a:t>
            </a:r>
            <a:r>
              <a:rPr lang="en-US" dirty="0" smtClean="0"/>
              <a:t> working on online pedestal calculation – need to download these into RCE’s for ZS </a:t>
            </a:r>
            <a:r>
              <a:rPr lang="en-US" smtClean="0"/>
              <a:t>to work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5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At Work Web Page – External Dependencies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small-issues department: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https://web.fnal.gov/collaboration/DUNE/SitePages/</a:t>
            </a:r>
            <a:r>
              <a:rPr lang="en-US" dirty="0" smtClean="0">
                <a:hlinkClick r:id="rId2"/>
              </a:rPr>
              <a:t>Home.aspx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uses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/>
              <a:t>linked on </a:t>
            </a:r>
            <a:r>
              <a:rPr lang="en-US" dirty="0" err="1" smtClean="0"/>
              <a:t>ajax.aspnetcdn.com</a:t>
            </a:r>
            <a:r>
              <a:rPr lang="en-US" dirty="0" smtClean="0"/>
              <a:t>, which was unresponsive on Sep. 29 (30 minute load times).   Response times got better on Sep. 30.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javascript</a:t>
            </a:r>
            <a:r>
              <a:rPr lang="en-US" dirty="0" smtClean="0"/>
              <a:t> is used for the accordion menus.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page also communicates with </a:t>
            </a:r>
            <a:r>
              <a:rPr lang="en-US" dirty="0" err="1" smtClean="0"/>
              <a:t>google-analytics.com</a:t>
            </a:r>
            <a:r>
              <a:rPr lang="en-US" dirty="0" smtClean="0"/>
              <a:t>, which can slow down the response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7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The Monday meeting during Detector Week conflicts with the DAQ meeting.</a:t>
            </a:r>
          </a:p>
          <a:p>
            <a:r>
              <a:rPr lang="en-US" dirty="0" smtClean="0"/>
              <a:t>Noon Central Time is awkward for CERN people</a:t>
            </a:r>
          </a:p>
          <a:p>
            <a:r>
              <a:rPr lang="en-US" dirty="0" smtClean="0"/>
              <a:t>Many other meetings are also of interest to S&amp;C people</a:t>
            </a:r>
          </a:p>
          <a:p>
            <a:pPr lvl="1"/>
            <a:r>
              <a:rPr lang="en-US" dirty="0" err="1" smtClean="0"/>
              <a:t>protoDUNE</a:t>
            </a:r>
            <a:endParaRPr lang="en-US" dirty="0" smtClean="0"/>
          </a:p>
          <a:p>
            <a:pPr lvl="1"/>
            <a:r>
              <a:rPr lang="en-US" dirty="0" smtClean="0"/>
              <a:t>35t</a:t>
            </a:r>
          </a:p>
          <a:p>
            <a:pPr lvl="1"/>
            <a:r>
              <a:rPr lang="en-US" dirty="0" smtClean="0"/>
              <a:t>beam simulations</a:t>
            </a:r>
          </a:p>
          <a:p>
            <a:pPr lvl="1"/>
            <a:r>
              <a:rPr lang="en-US" dirty="0" smtClean="0"/>
              <a:t>Near Detector</a:t>
            </a:r>
          </a:p>
          <a:p>
            <a:pPr lvl="1"/>
            <a:r>
              <a:rPr lang="en-US" dirty="0" smtClean="0"/>
              <a:t>Far Detector</a:t>
            </a:r>
          </a:p>
          <a:p>
            <a:r>
              <a:rPr lang="en-US" dirty="0" smtClean="0"/>
              <a:t>I asked the spokes about a new time – proposal Tuesday mornings during Physics Weeks at 9:00 AM (</a:t>
            </a:r>
            <a:r>
              <a:rPr lang="en-US" smtClean="0"/>
              <a:t>open slot before </a:t>
            </a:r>
            <a:r>
              <a:rPr lang="en-US" dirty="0" smtClean="0"/>
              <a:t>the long-baseline oscillations meeting).  Should we send out a poll?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2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564118"/>
            <a:ext cx="8229600" cy="647102"/>
          </a:xfrm>
        </p:spPr>
        <p:txBody>
          <a:bodyPr/>
          <a:lstStyle/>
          <a:p>
            <a:r>
              <a:rPr lang="en-US" dirty="0" smtClean="0"/>
              <a:t>DUNE 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47040" y="1204383"/>
            <a:ext cx="8232771" cy="4846638"/>
          </a:xfrm>
        </p:spPr>
        <p:txBody>
          <a:bodyPr/>
          <a:lstStyle/>
          <a:p>
            <a:pPr lvl="0"/>
            <a:r>
              <a:rPr lang="en-US" dirty="0" smtClean="0"/>
              <a:t>DUNE VO is ready for business</a:t>
            </a:r>
          </a:p>
          <a:p>
            <a:pPr lvl="1"/>
            <a:r>
              <a:rPr lang="en-US" dirty="0" err="1" smtClean="0"/>
              <a:t>Fermigrid</a:t>
            </a:r>
            <a:r>
              <a:rPr lang="en-US" dirty="0" smtClean="0"/>
              <a:t> batch allocation shared between the LBNE VO</a:t>
            </a:r>
          </a:p>
          <a:p>
            <a:pPr lvl="1" indent="0">
              <a:buNone/>
            </a:pPr>
            <a:r>
              <a:rPr lang="en-US" dirty="0"/>
              <a:t> </a:t>
            </a:r>
            <a:r>
              <a:rPr lang="en-US" dirty="0" smtClean="0"/>
              <a:t>   (to be retired) and the DUNE VO</a:t>
            </a:r>
          </a:p>
          <a:p>
            <a:pPr lvl="1"/>
            <a:r>
              <a:rPr lang="en-US" dirty="0" smtClean="0"/>
              <a:t>Bo </a:t>
            </a:r>
            <a:r>
              <a:rPr lang="en-US" dirty="0" err="1" smtClean="0"/>
              <a:t>Jayatilaka</a:t>
            </a:r>
            <a:r>
              <a:rPr lang="en-US" dirty="0" smtClean="0"/>
              <a:t> is negotiating with OSG sites (the ones currently signed up to run LBNE jobs) to get the DUNE VO accepted.  Already several have agreed.</a:t>
            </a:r>
          </a:p>
          <a:p>
            <a:pPr lvl="1"/>
            <a:r>
              <a:rPr lang="en-US" dirty="0" smtClean="0"/>
              <a:t>Have a look at the new DUNE monitoring pages on FIFEMON!</a:t>
            </a:r>
          </a:p>
          <a:p>
            <a:pPr lvl="1" indent="0">
              <a:buNone/>
            </a:pPr>
            <a:r>
              <a:rPr lang="en-US" dirty="0">
                <a:hlinkClick r:id="rId2"/>
              </a:rPr>
              <a:t>http://fifemon.fnal.gov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 indent="0">
              <a:buNone/>
            </a:pPr>
            <a:r>
              <a:rPr lang="en-US" dirty="0" smtClean="0"/>
              <a:t>The new </a:t>
            </a:r>
            <a:r>
              <a:rPr lang="en-US" dirty="0" err="1" smtClean="0"/>
              <a:t>grafana</a:t>
            </a:r>
            <a:r>
              <a:rPr lang="en-US" dirty="0" smtClean="0"/>
              <a:t> pages are really spiffy.</a:t>
            </a:r>
          </a:p>
          <a:p>
            <a:pPr lvl="1"/>
            <a:r>
              <a:rPr lang="en-US" dirty="0" smtClean="0"/>
              <a:t>use --group=dune on </a:t>
            </a:r>
            <a:r>
              <a:rPr lang="en-US" dirty="0" err="1" smtClean="0"/>
              <a:t>jobsub</a:t>
            </a:r>
            <a:r>
              <a:rPr lang="en-US" dirty="0" smtClean="0"/>
              <a:t> commands to use the new VO</a:t>
            </a:r>
          </a:p>
          <a:p>
            <a:pPr lvl="1"/>
            <a:r>
              <a:rPr lang="en-US" dirty="0" smtClean="0"/>
              <a:t>JOBSUB_GROUP defines the VO name (use lowercase) so you don’t have to specify it on the command line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760" y="6528479"/>
            <a:ext cx="985520" cy="1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3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VO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1"/>
            <a:r>
              <a:rPr lang="en-US" dirty="0" err="1"/>
              <a:t>mrbsetenv</a:t>
            </a:r>
            <a:r>
              <a:rPr lang="en-US" dirty="0"/>
              <a:t> and </a:t>
            </a:r>
            <a:r>
              <a:rPr lang="en-US" dirty="0" err="1"/>
              <a:t>mrbslp</a:t>
            </a:r>
            <a:r>
              <a:rPr lang="en-US" dirty="0"/>
              <a:t> define JOBSUB_GROUP – to </a:t>
            </a:r>
            <a:r>
              <a:rPr lang="en-US" dirty="0" err="1"/>
              <a:t>lbne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first time you invoke one of </a:t>
            </a:r>
            <a:r>
              <a:rPr lang="en-US" dirty="0" err="1"/>
              <a:t>mrbsetenv</a:t>
            </a:r>
            <a:r>
              <a:rPr lang="en-US" dirty="0"/>
              <a:t> or </a:t>
            </a:r>
            <a:r>
              <a:rPr lang="en-US" dirty="0" err="1"/>
              <a:t>mrbslp</a:t>
            </a:r>
            <a:r>
              <a:rPr lang="en-US" dirty="0"/>
              <a:t>, it will override the JOBSUB_GROUP variable and set it to </a:t>
            </a:r>
            <a:r>
              <a:rPr lang="en-US" dirty="0" err="1"/>
              <a:t>lbne</a:t>
            </a:r>
            <a:r>
              <a:rPr lang="en-US" dirty="0"/>
              <a:t>.  Subsequent invocations leave JOBSUB_GROUP unchanged.</a:t>
            </a:r>
          </a:p>
          <a:p>
            <a:pPr lvl="1"/>
            <a:r>
              <a:rPr lang="en-US" dirty="0"/>
              <a:t>Set it yourself!  Or use --group=dune on the </a:t>
            </a:r>
            <a:r>
              <a:rPr lang="en-US" dirty="0" err="1"/>
              <a:t>jobsub</a:t>
            </a:r>
            <a:r>
              <a:rPr lang="en-US" dirty="0"/>
              <a:t> command line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Service Certificate acquired for </a:t>
            </a:r>
            <a:r>
              <a:rPr lang="en-US" dirty="0" err="1" smtClean="0"/>
              <a:t>dunepro</a:t>
            </a:r>
            <a:r>
              <a:rPr lang="en-US" dirty="0" smtClean="0"/>
              <a:t>, installed, and tested</a:t>
            </a:r>
          </a:p>
          <a:p>
            <a:r>
              <a:rPr lang="en-US" dirty="0" smtClean="0"/>
              <a:t>DUNE VO mangers (service desk ticket) assign the production role if you need it (no huge reason so far)</a:t>
            </a:r>
          </a:p>
          <a:p>
            <a:r>
              <a:rPr lang="en-US" dirty="0" smtClean="0"/>
              <a:t>DUNE production jobs run as user </a:t>
            </a:r>
            <a:r>
              <a:rPr lang="en-US" dirty="0" err="1" smtClean="0"/>
              <a:t>dunepro</a:t>
            </a:r>
            <a:r>
              <a:rPr lang="en-US" dirty="0" smtClean="0"/>
              <a:t> on the batch workers.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Documentation updated: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https://cdcvs.fnal.gov/redmine/projects/dune/wiki/</a:t>
            </a:r>
            <a:r>
              <a:rPr lang="en-US" sz="1800" dirty="0" smtClean="0">
                <a:hlinkClick r:id="rId2"/>
              </a:rPr>
              <a:t>Submitting_Jobs_at_Fermilab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Lined on the DUNE at Work page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5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Fermigrid</a:t>
            </a:r>
            <a:r>
              <a:rPr lang="en-US" dirty="0" smtClean="0"/>
              <a:t> GUMS Mapping Change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352429" y="953770"/>
            <a:ext cx="8232771" cy="4846638"/>
          </a:xfrm>
        </p:spPr>
        <p:txBody>
          <a:bodyPr/>
          <a:lstStyle/>
          <a:p>
            <a:r>
              <a:rPr lang="en-US" dirty="0" smtClean="0"/>
              <a:t>GUMS – Grid User </a:t>
            </a:r>
            <a:r>
              <a:rPr lang="en-US" dirty="0" err="1" smtClean="0"/>
              <a:t>Mangement</a:t>
            </a:r>
            <a:r>
              <a:rPr lang="en-US" dirty="0" smtClean="0"/>
              <a:t> System.  Maps incoming job requests to users with accounts on the grid workers.</a:t>
            </a:r>
          </a:p>
          <a:p>
            <a:r>
              <a:rPr lang="en-US" dirty="0" smtClean="0"/>
              <a:t>Prior to September 29, 2015, jobs submitted with the analysis role ran as user=</a:t>
            </a:r>
            <a:r>
              <a:rPr lang="en-US" dirty="0" err="1" smtClean="0"/>
              <a:t>lbneana</a:t>
            </a:r>
            <a:r>
              <a:rPr lang="en-US" dirty="0" smtClean="0"/>
              <a:t> (or </a:t>
            </a:r>
            <a:r>
              <a:rPr lang="en-US" dirty="0" err="1" smtClean="0"/>
              <a:t>duneana</a:t>
            </a:r>
            <a:r>
              <a:rPr lang="en-US" dirty="0" smtClean="0"/>
              <a:t>).  Production jobs ran as </a:t>
            </a:r>
            <a:r>
              <a:rPr lang="en-US" dirty="0" err="1" smtClean="0"/>
              <a:t>lbnepro</a:t>
            </a:r>
            <a:r>
              <a:rPr lang="en-US" dirty="0" smtClean="0"/>
              <a:t> (or </a:t>
            </a:r>
            <a:r>
              <a:rPr lang="en-US" dirty="0" err="1" smtClean="0"/>
              <a:t>dunepro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After September 29, jobs run as the user’s private UID</a:t>
            </a:r>
          </a:p>
          <a:p>
            <a:r>
              <a:rPr lang="en-US" dirty="0"/>
              <a:t>F</a:t>
            </a:r>
            <a:r>
              <a:rPr lang="en-US" dirty="0" smtClean="0"/>
              <a:t>ile ownership and access issues are important</a:t>
            </a:r>
          </a:p>
          <a:p>
            <a:pPr lvl="1"/>
            <a:r>
              <a:rPr lang="en-US" dirty="0" smtClean="0"/>
              <a:t>users had gotten used to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 err="1" smtClean="0"/>
              <a:t>g+w’ing</a:t>
            </a:r>
            <a:r>
              <a:rPr lang="en-US" dirty="0" smtClean="0"/>
              <a:t> their directories and files, or using </a:t>
            </a:r>
            <a:r>
              <a:rPr lang="en-US" dirty="0" err="1" smtClean="0"/>
              <a:t>umask</a:t>
            </a:r>
            <a:r>
              <a:rPr lang="en-US" dirty="0" smtClean="0"/>
              <a:t> 002 in their jobs.</a:t>
            </a:r>
          </a:p>
          <a:p>
            <a:pPr lvl="1"/>
            <a:r>
              <a:rPr lang="en-US" dirty="0" smtClean="0"/>
              <a:t>So far no complaints of anything being harder to use than before.</a:t>
            </a:r>
          </a:p>
          <a:p>
            <a:pPr lvl="1"/>
            <a:r>
              <a:rPr lang="en-US" dirty="0" err="1" smtClean="0"/>
              <a:t>duneana</a:t>
            </a:r>
            <a:r>
              <a:rPr lang="en-US" dirty="0" smtClean="0"/>
              <a:t> and </a:t>
            </a:r>
            <a:r>
              <a:rPr lang="en-US" dirty="0" err="1" smtClean="0"/>
              <a:t>lbneana</a:t>
            </a:r>
            <a:r>
              <a:rPr lang="en-US" dirty="0" smtClean="0"/>
              <a:t> are in different groups!  So users trying out the DUNE VO before Sep. 29 would have had trouble writing (or even reading) </a:t>
            </a:r>
            <a:r>
              <a:rPr lang="en-US" dirty="0" err="1" smtClean="0"/>
              <a:t>BlueArc</a:t>
            </a:r>
            <a:r>
              <a:rPr lang="en-US" dirty="0" smtClean="0"/>
              <a:t> and </a:t>
            </a:r>
            <a:r>
              <a:rPr lang="en-US" dirty="0" err="1" smtClean="0"/>
              <a:t>dCache</a:t>
            </a:r>
            <a:r>
              <a:rPr lang="en-US" dirty="0" smtClean="0"/>
              <a:t> files.</a:t>
            </a:r>
          </a:p>
          <a:p>
            <a:r>
              <a:rPr lang="en-US" dirty="0" smtClean="0"/>
              <a:t>In a pinch admins know how to </a:t>
            </a:r>
            <a:r>
              <a:rPr lang="en-US" dirty="0" err="1" smtClean="0"/>
              <a:t>chmod</a:t>
            </a:r>
            <a:r>
              <a:rPr lang="en-US" dirty="0" smtClean="0"/>
              <a:t> files for you (and even</a:t>
            </a:r>
          </a:p>
          <a:p>
            <a:pPr marL="0" indent="0">
              <a:buNone/>
            </a:pPr>
            <a:r>
              <a:rPr lang="en-US" dirty="0" smtClean="0"/>
              <a:t>  clean up unwanted ones).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CVMFS Managers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As announced two weeks ago, these are the new CVMFS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managers for DUNE</a:t>
            </a:r>
          </a:p>
          <a:p>
            <a:pPr marL="406908" lvl="1" indent="-342900"/>
            <a:r>
              <a:rPr lang="en-US" dirty="0" smtClean="0"/>
              <a:t>Dave Adams – FD, 35t, </a:t>
            </a:r>
            <a:r>
              <a:rPr lang="en-US" dirty="0" err="1" smtClean="0"/>
              <a:t>protoDUNE</a:t>
            </a:r>
            <a:endParaRPr lang="en-US" dirty="0" smtClean="0"/>
          </a:p>
          <a:p>
            <a:pPr marL="406908" lvl="1" indent="-342900"/>
            <a:r>
              <a:rPr lang="en-US" dirty="0" err="1" smtClean="0"/>
              <a:t>Tingjun</a:t>
            </a:r>
            <a:r>
              <a:rPr lang="en-US" dirty="0" smtClean="0"/>
              <a:t> Yang – FD, 35t, </a:t>
            </a:r>
            <a:r>
              <a:rPr lang="en-US" dirty="0" err="1" smtClean="0"/>
              <a:t>protoDUNE</a:t>
            </a:r>
            <a:endParaRPr lang="en-US" dirty="0" smtClean="0"/>
          </a:p>
          <a:p>
            <a:pPr marL="406908" lvl="1" indent="-342900"/>
            <a:r>
              <a:rPr lang="en-US" dirty="0" smtClean="0"/>
              <a:t>Alex </a:t>
            </a:r>
            <a:r>
              <a:rPr lang="en-US" dirty="0" err="1" smtClean="0"/>
              <a:t>Himmel</a:t>
            </a:r>
            <a:r>
              <a:rPr lang="en-US" dirty="0" smtClean="0"/>
              <a:t> – FD, 35t, </a:t>
            </a:r>
            <a:r>
              <a:rPr lang="en-US" dirty="0" err="1" smtClean="0"/>
              <a:t>protoDUNE</a:t>
            </a:r>
            <a:endParaRPr lang="en-US" dirty="0" smtClean="0"/>
          </a:p>
          <a:p>
            <a:pPr marL="406908" lvl="1" indent="-342900"/>
            <a:r>
              <a:rPr lang="en-US" dirty="0" smtClean="0"/>
              <a:t>Elizabeth Worcester  -- Long Baseline Physics WG</a:t>
            </a:r>
          </a:p>
          <a:p>
            <a:pPr marL="406908" lvl="1" indent="-342900"/>
            <a:r>
              <a:rPr lang="en-US" dirty="0" smtClean="0"/>
              <a:t>Laura Fields   -- Beam Simulations</a:t>
            </a:r>
          </a:p>
          <a:p>
            <a:pPr marL="64008" lvl="1" indent="0">
              <a:buNone/>
            </a:pPr>
            <a:r>
              <a:rPr lang="en-US" dirty="0" smtClean="0"/>
              <a:t>They all have permissions now to make CVMFS releases</a:t>
            </a:r>
          </a:p>
          <a:p>
            <a:pPr marL="64008" lvl="1" indent="0">
              <a:buNone/>
            </a:pPr>
            <a:r>
              <a:rPr lang="en-US" dirty="0" smtClean="0"/>
              <a:t>Dave has excellent documentation on how to do this.</a:t>
            </a:r>
            <a:endParaRPr lang="en-US" dirty="0"/>
          </a:p>
          <a:p>
            <a:pPr marL="64008" lvl="1" indent="0">
              <a:buNone/>
            </a:pPr>
            <a:r>
              <a:rPr lang="en-US" dirty="0">
                <a:hlinkClick r:id="rId2"/>
              </a:rPr>
              <a:t>https://dune.bnl.gov/wiki/</a:t>
            </a:r>
            <a:r>
              <a:rPr lang="en-US" dirty="0" smtClean="0">
                <a:hlinkClick r:id="rId2"/>
              </a:rPr>
              <a:t>DUNE_LAr_Software_Releases</a:t>
            </a:r>
            <a:endParaRPr lang="en-US" dirty="0" smtClean="0"/>
          </a:p>
          <a:p>
            <a:pPr marL="64008" lvl="1" indent="0">
              <a:buNone/>
            </a:pPr>
            <a:r>
              <a:rPr lang="en-US" dirty="0" smtClean="0"/>
              <a:t>Scripts assume that code is in /grid/</a:t>
            </a:r>
            <a:r>
              <a:rPr lang="en-US" dirty="0" err="1" smtClean="0"/>
              <a:t>fermiapp</a:t>
            </a:r>
            <a:r>
              <a:rPr lang="en-US" dirty="0" smtClean="0"/>
              <a:t> (</a:t>
            </a:r>
            <a:r>
              <a:rPr lang="en-US" dirty="0" err="1" smtClean="0"/>
              <a:t>relased</a:t>
            </a:r>
            <a:r>
              <a:rPr lang="en-US" dirty="0" smtClean="0"/>
              <a:t> as ups products)</a:t>
            </a:r>
          </a:p>
          <a:p>
            <a:pPr marL="64008" lvl="1" indent="0">
              <a:buNone/>
            </a:pPr>
            <a:r>
              <a:rPr lang="en-US" dirty="0" smtClean="0"/>
              <a:t>but can </a:t>
            </a:r>
            <a:r>
              <a:rPr lang="en-US" smtClean="0"/>
              <a:t>be generalized.,</a:t>
            </a:r>
            <a:endParaRPr lang="en-US" dirty="0" smtClean="0"/>
          </a:p>
          <a:p>
            <a:pPr marL="64008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0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Update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Many topics in the LBNE S&amp;C Wiki have been migrated to the new DUNE </a:t>
            </a:r>
            <a:r>
              <a:rPr lang="en-US" dirty="0" err="1" smtClean="0"/>
              <a:t>Redmine</a:t>
            </a:r>
            <a:r>
              <a:rPr lang="en-US" dirty="0" smtClean="0"/>
              <a:t> Wiki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https://cdcvs.fnal.gov/redmine/projects/dune/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Still rather sparse.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Feel free to send comments to the managers/developers!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7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LArSoft</a:t>
            </a:r>
            <a:r>
              <a:rPr lang="en-US" dirty="0" smtClean="0"/>
              <a:t> Requirements Workshop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Dates:  October 19-20</a:t>
            </a:r>
          </a:p>
          <a:p>
            <a:r>
              <a:rPr lang="en-US" dirty="0" smtClean="0"/>
              <a:t>Location: 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https://indico.fnal.gov/conferenceDisplay.py?confId=</a:t>
            </a:r>
            <a:r>
              <a:rPr lang="en-US" dirty="0" smtClean="0">
                <a:hlinkClick r:id="rId2"/>
              </a:rPr>
              <a:t>10394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Ideas from the organizing committee: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https://cdcvs.fnal.gov/redmine/projects/lartpc-requirements/</a:t>
            </a:r>
            <a:r>
              <a:rPr lang="en-US" dirty="0" smtClean="0">
                <a:hlinkClick r:id="rId3"/>
              </a:rPr>
              <a:t>repository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input is welcome!  Please sign up – remote participation</a:t>
            </a:r>
          </a:p>
          <a:p>
            <a:pPr marL="0" indent="0">
              <a:buNone/>
            </a:pPr>
            <a:r>
              <a:rPr lang="en-US" dirty="0" smtClean="0"/>
              <a:t>is also possible</a:t>
            </a:r>
            <a:r>
              <a:rPr lang="en-US" dirty="0"/>
              <a:t> </a:t>
            </a:r>
            <a:r>
              <a:rPr lang="en-US" dirty="0" smtClean="0"/>
              <a:t>and encouraged.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8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Fermilab’s</a:t>
            </a:r>
            <a:r>
              <a:rPr lang="en-US" dirty="0" smtClean="0"/>
              <a:t> SCD </a:t>
            </a:r>
            <a:r>
              <a:rPr lang="en-US" dirty="0" err="1" smtClean="0"/>
              <a:t>Reco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Adam Lyon has started collecting interested parties for a</a:t>
            </a:r>
          </a:p>
          <a:p>
            <a:pPr marL="0" indent="0">
              <a:buNone/>
            </a:pPr>
            <a:r>
              <a:rPr lang="en-US" dirty="0" smtClean="0"/>
              <a:t>Scientific Computing Division </a:t>
            </a:r>
            <a:r>
              <a:rPr lang="en-US" dirty="0" err="1" smtClean="0"/>
              <a:t>reco</a:t>
            </a:r>
            <a:r>
              <a:rPr lang="en-US" dirty="0" smtClean="0"/>
              <a:t>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http://cd-docdb.fnal.gov/cgi-bin/DisplayMeeting?conferenceid=</a:t>
            </a:r>
            <a:r>
              <a:rPr lang="en-US" dirty="0" smtClean="0">
                <a:hlinkClick r:id="rId2"/>
              </a:rPr>
              <a:t>600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Sending out feelers.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10.05.15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Junk | S&amp;C News and Announcements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533" y="3449350"/>
            <a:ext cx="5723467" cy="2824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1200" y="4250267"/>
            <a:ext cx="777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Adam</a:t>
            </a:r>
          </a:p>
          <a:p>
            <a:r>
              <a:rPr lang="en-US" dirty="0" smtClean="0"/>
              <a:t>Lyon’s</a:t>
            </a:r>
          </a:p>
          <a:p>
            <a:r>
              <a:rPr lang="en-US" dirty="0" smtClean="0"/>
              <a:t>slide: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9523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Template.potx</Template>
  <TotalTime>934</TotalTime>
  <Words>1469</Words>
  <Application>Microsoft Macintosh PowerPoint</Application>
  <PresentationFormat>On-screen Show (4:3)</PresentationFormat>
  <Paragraphs>193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Dune Template</vt:lpstr>
      <vt:lpstr>LBNF Content-Footer Theme</vt:lpstr>
      <vt:lpstr>News and Announcements</vt:lpstr>
      <vt:lpstr>Meeting Time</vt:lpstr>
      <vt:lpstr>DUNE VO</vt:lpstr>
      <vt:lpstr>DUNE VO</vt:lpstr>
      <vt:lpstr>Fermigrid GUMS Mapping Change</vt:lpstr>
      <vt:lpstr>CVMFS Managers</vt:lpstr>
      <vt:lpstr>Documentation Update</vt:lpstr>
      <vt:lpstr>Upcoming LArSoft Requirements Workshop</vt:lpstr>
      <vt:lpstr>Fermilab’s SCD Reco Group</vt:lpstr>
      <vt:lpstr>PowerPoint Presentation</vt:lpstr>
      <vt:lpstr>PowerPoint Presentation</vt:lpstr>
      <vt:lpstr>OPOS Request</vt:lpstr>
      <vt:lpstr>OPOS Request</vt:lpstr>
      <vt:lpstr>OPOS Request</vt:lpstr>
      <vt:lpstr>art News</vt:lpstr>
      <vt:lpstr>Ongoing work</vt:lpstr>
      <vt:lpstr>DUNE At Work Web Page – External Dependencies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R. Junk</cp:lastModifiedBy>
  <cp:revision>98</cp:revision>
  <dcterms:created xsi:type="dcterms:W3CDTF">2015-04-30T14:29:22Z</dcterms:created>
  <dcterms:modified xsi:type="dcterms:W3CDTF">2015-10-05T12:59:21Z</dcterms:modified>
</cp:coreProperties>
</file>