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82" r:id="rId5"/>
    <p:sldId id="259" r:id="rId6"/>
    <p:sldId id="289" r:id="rId7"/>
    <p:sldId id="290" r:id="rId8"/>
    <p:sldId id="281" r:id="rId9"/>
    <p:sldId id="274" r:id="rId10"/>
    <p:sldId id="280" r:id="rId11"/>
    <p:sldId id="279" r:id="rId12"/>
    <p:sldId id="283" r:id="rId13"/>
    <p:sldId id="275" r:id="rId14"/>
    <p:sldId id="302" r:id="rId15"/>
    <p:sldId id="294" r:id="rId16"/>
    <p:sldId id="292" r:id="rId17"/>
    <p:sldId id="293" r:id="rId18"/>
    <p:sldId id="284" r:id="rId19"/>
    <p:sldId id="276" r:id="rId20"/>
    <p:sldId id="295" r:id="rId21"/>
    <p:sldId id="296" r:id="rId22"/>
    <p:sldId id="297" r:id="rId23"/>
    <p:sldId id="285" r:id="rId24"/>
    <p:sldId id="277" r:id="rId25"/>
    <p:sldId id="288" r:id="rId26"/>
    <p:sldId id="287" r:id="rId27"/>
    <p:sldId id="286" r:id="rId28"/>
    <p:sldId id="299" r:id="rId29"/>
    <p:sldId id="298" r:id="rId30"/>
    <p:sldId id="300" r:id="rId31"/>
    <p:sldId id="301" r:id="rId32"/>
    <p:sldId id="273"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44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571FAD-DBBE-2346-93AF-2C25C5FCE58B}"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AC29F1-FDA8-A74B-B6A4-4504B6EE23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71FAD-DBBE-2346-93AF-2C25C5FCE58B}" type="datetimeFigureOut">
              <a:rPr lang="en-US" smtClean="0"/>
              <a:pPr/>
              <a:t>10/15/2015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C29F1-FDA8-A74B-B6A4-4504B6EE23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7269" y="1581209"/>
            <a:ext cx="8051800" cy="1470025"/>
          </a:xfrm>
        </p:spPr>
        <p:txBody>
          <a:bodyPr>
            <a:normAutofit fontScale="90000"/>
          </a:bodyPr>
          <a:lstStyle/>
          <a:p>
            <a:pPr algn="l"/>
            <a:r>
              <a:rPr lang="en-US" dirty="0" smtClean="0"/>
              <a:t>Close-out Report</a:t>
            </a:r>
            <a:br>
              <a:rPr lang="en-US" dirty="0" smtClean="0"/>
            </a:br>
            <a:r>
              <a:rPr lang="en-US" dirty="0" err="1" smtClean="0"/>
              <a:t>LArIAT</a:t>
            </a:r>
            <a:r>
              <a:rPr lang="en-US" dirty="0" smtClean="0"/>
              <a:t> Operational Readiness Review</a:t>
            </a:r>
            <a:endParaRPr lang="en-US" dirty="0"/>
          </a:p>
        </p:txBody>
      </p:sp>
      <p:sp>
        <p:nvSpPr>
          <p:cNvPr id="3" name="Subtitle 2"/>
          <p:cNvSpPr>
            <a:spLocks noGrp="1"/>
          </p:cNvSpPr>
          <p:nvPr>
            <p:ph type="subTitle" idx="1"/>
          </p:nvPr>
        </p:nvSpPr>
        <p:spPr>
          <a:xfrm>
            <a:off x="696581" y="3657360"/>
            <a:ext cx="6400800" cy="1752600"/>
          </a:xfrm>
        </p:spPr>
        <p:txBody>
          <a:bodyPr/>
          <a:lstStyle/>
          <a:p>
            <a:pPr algn="l"/>
            <a:r>
              <a:rPr lang="en-US" dirty="0" smtClean="0"/>
              <a:t>D. Glenzinski </a:t>
            </a:r>
          </a:p>
          <a:p>
            <a:pPr algn="l"/>
            <a:r>
              <a:rPr lang="en-US" dirty="0" smtClean="0"/>
              <a:t>for the Review Committee</a:t>
            </a:r>
          </a:p>
          <a:p>
            <a:pPr algn="l"/>
            <a:r>
              <a:rPr lang="en-US" dirty="0" smtClean="0"/>
              <a:t>14 October,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138"/>
            <a:ext cx="8229600" cy="926571"/>
          </a:xfrm>
        </p:spPr>
        <p:txBody>
          <a:bodyPr/>
          <a:lstStyle/>
          <a:p>
            <a:r>
              <a:rPr lang="en-US" dirty="0" smtClean="0"/>
              <a:t>Question 2</a:t>
            </a:r>
            <a:endParaRPr lang="en-US" dirty="0"/>
          </a:p>
        </p:txBody>
      </p:sp>
      <p:sp>
        <p:nvSpPr>
          <p:cNvPr id="3" name="Content Placeholder 2"/>
          <p:cNvSpPr>
            <a:spLocks noGrp="1"/>
          </p:cNvSpPr>
          <p:nvPr>
            <p:ph idx="1"/>
          </p:nvPr>
        </p:nvSpPr>
        <p:spPr>
          <a:xfrm>
            <a:off x="457200" y="1007545"/>
            <a:ext cx="8229600" cy="3005667"/>
          </a:xfrm>
        </p:spPr>
        <p:txBody>
          <a:bodyPr>
            <a:normAutofit fontScale="92500" lnSpcReduction="10000"/>
          </a:bodyPr>
          <a:lstStyle/>
          <a:p>
            <a:r>
              <a:rPr lang="en-US" dirty="0" smtClean="0"/>
              <a:t>Has it been demonstrated that the detector is ready for physics-quality data taking? If not, what actions are required to make the detector ready? Is there a clear plan for monitoring the data quality and has the associated infrastructure been tested? If not, what actions are required to adequately monitor the data quality?</a:t>
            </a:r>
            <a:endParaRPr lang="en-US" dirty="0"/>
          </a:p>
        </p:txBody>
      </p:sp>
      <p:sp>
        <p:nvSpPr>
          <p:cNvPr id="4" name="TextBox 3"/>
          <p:cNvSpPr txBox="1"/>
          <p:nvPr/>
        </p:nvSpPr>
        <p:spPr>
          <a:xfrm>
            <a:off x="643467" y="3997993"/>
            <a:ext cx="8043333" cy="2677656"/>
          </a:xfrm>
          <a:prstGeom prst="rect">
            <a:avLst/>
          </a:prstGeom>
          <a:noFill/>
        </p:spPr>
        <p:txBody>
          <a:bodyPr wrap="square" rtlCol="0">
            <a:spAutoFit/>
          </a:bodyPr>
          <a:lstStyle/>
          <a:p>
            <a:r>
              <a:rPr lang="en-US" sz="2800" dirty="0" smtClean="0">
                <a:solidFill>
                  <a:srgbClr val="0000FF"/>
                </a:solidFill>
              </a:rPr>
              <a:t>The </a:t>
            </a:r>
            <a:r>
              <a:rPr lang="en-US" sz="2800" dirty="0" err="1" smtClean="0">
                <a:solidFill>
                  <a:srgbClr val="0000FF"/>
                </a:solidFill>
              </a:rPr>
              <a:t>LArIAT</a:t>
            </a:r>
            <a:r>
              <a:rPr lang="en-US" sz="2800" dirty="0" smtClean="0">
                <a:solidFill>
                  <a:srgbClr val="0000FF"/>
                </a:solidFill>
              </a:rPr>
              <a:t> detectors took physics quality data in 2015. Assuming a smooth reassembly and commissioning, they will be ready for physics-quality data taking in 2016. A clear monitoring and DQ plan exists and the required tools were successfully employed in 2015.</a:t>
            </a:r>
          </a:p>
        </p:txBody>
      </p:sp>
    </p:spTree>
    <p:extLst>
      <p:ext uri="{BB962C8B-B14F-4D97-AF65-F5344CB8AC3E}">
        <p14:creationId xmlns:p14="http://schemas.microsoft.com/office/powerpoint/2010/main" val="1426695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Comments</a:t>
            </a:r>
          </a:p>
          <a:p>
            <a:pPr lvl="1"/>
            <a:r>
              <a:rPr lang="en-US" dirty="0" smtClean="0"/>
              <a:t>Prior to Run-2 implement the Aerogel Cerenkov reconstruction to verify its physics performance for low momentum muon/pion separation.</a:t>
            </a:r>
          </a:p>
          <a:p>
            <a:r>
              <a:rPr lang="en-US" dirty="0" smtClean="0"/>
              <a:t>Recommendations</a:t>
            </a:r>
          </a:p>
          <a:p>
            <a:pPr lvl="1"/>
            <a:r>
              <a:rPr lang="en-US" dirty="0" smtClean="0"/>
              <a:t>For components that have no spares, either identify tenable backup plans or work with ND to purchase the required components.</a:t>
            </a:r>
          </a:p>
          <a:p>
            <a:pPr lvl="1"/>
            <a:r>
              <a:rPr lang="en-US" dirty="0" smtClean="0"/>
              <a:t>Develop a prioritized plan in preparation for Run-2. Identify the people to do the work. Integrate with the Run-1 analysis plans and other competition for resources. Understand your fallback positions.</a:t>
            </a:r>
            <a:endParaRPr lang="en-US" dirty="0"/>
          </a:p>
        </p:txBody>
      </p:sp>
    </p:spTree>
    <p:extLst>
      <p:ext uri="{BB962C8B-B14F-4D97-AF65-F5344CB8AC3E}">
        <p14:creationId xmlns:p14="http://schemas.microsoft.com/office/powerpoint/2010/main" val="40703567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a:xfrm>
            <a:off x="457200" y="1600200"/>
            <a:ext cx="8229600" cy="3090333"/>
          </a:xfrm>
        </p:spPr>
        <p:txBody>
          <a:bodyPr/>
          <a:lstStyle/>
          <a:p>
            <a:pPr lvl="0"/>
            <a:r>
              <a:rPr lang="en-US" sz="2800" dirty="0"/>
              <a:t>Is there a well-understood run plan for FY16, consistent with accelerator schedule and performance? Have adequate resources from the laboratory and the collaboration been identified for an efficient and safe running of the experiment and for maintenance of the detector, and is it clear who is responsible for what? </a:t>
            </a:r>
          </a:p>
          <a:p>
            <a:endParaRPr lang="en-US" dirty="0"/>
          </a:p>
        </p:txBody>
      </p:sp>
    </p:spTree>
    <p:extLst>
      <p:ext uri="{BB962C8B-B14F-4D97-AF65-F5344CB8AC3E}">
        <p14:creationId xmlns:p14="http://schemas.microsoft.com/office/powerpoint/2010/main" val="4156592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Findings</a:t>
            </a:r>
          </a:p>
          <a:p>
            <a:pPr lvl="1"/>
            <a:r>
              <a:rPr lang="en-US" dirty="0"/>
              <a:t>The Run II </a:t>
            </a:r>
            <a:r>
              <a:rPr lang="en-US" dirty="0" smtClean="0"/>
              <a:t>goal is </a:t>
            </a:r>
            <a:r>
              <a:rPr lang="en-US" dirty="0"/>
              <a:t>to collect 6 x the statistics as </a:t>
            </a:r>
            <a:r>
              <a:rPr lang="en-US" dirty="0" smtClean="0"/>
              <a:t>Run-I in a 10-14 week period. While </a:t>
            </a:r>
            <a:r>
              <a:rPr lang="en-US" dirty="0"/>
              <a:t>a comprehensive list of physics goals exists, the </a:t>
            </a:r>
            <a:r>
              <a:rPr lang="en-US" dirty="0" smtClean="0"/>
              <a:t>detailed beam settings for Run-2 </a:t>
            </a:r>
            <a:r>
              <a:rPr lang="en-US" dirty="0"/>
              <a:t>will be fleshed out only after analyzing data from </a:t>
            </a:r>
            <a:r>
              <a:rPr lang="en-US" dirty="0" smtClean="0"/>
              <a:t>Run-1</a:t>
            </a:r>
            <a:r>
              <a:rPr lang="en-US" dirty="0"/>
              <a:t>. </a:t>
            </a:r>
            <a:endParaRPr lang="en-US" dirty="0" smtClean="0"/>
          </a:p>
          <a:p>
            <a:pPr lvl="1"/>
            <a:r>
              <a:rPr lang="en-US" dirty="0" smtClean="0"/>
              <a:t>A </a:t>
            </a:r>
            <a:r>
              <a:rPr lang="en-US" dirty="0"/>
              <a:t>few repairs/improvements are needed before Run</a:t>
            </a:r>
            <a:r>
              <a:rPr lang="en-US" dirty="0" smtClean="0"/>
              <a:t>-</a:t>
            </a:r>
            <a:r>
              <a:rPr lang="en-US" dirty="0"/>
              <a:t>2</a:t>
            </a:r>
            <a:r>
              <a:rPr lang="en-US" dirty="0" smtClean="0"/>
              <a:t>. </a:t>
            </a:r>
            <a:r>
              <a:rPr lang="en-US" dirty="0"/>
              <a:t>Some of the people involved in the detector maintenance are also analyzing Run-I data.</a:t>
            </a:r>
          </a:p>
          <a:p>
            <a:pPr lvl="1"/>
            <a:r>
              <a:rPr lang="en-US" dirty="0"/>
              <a:t>The current FNAL accelerator schedule accommodates sufficient beam to </a:t>
            </a:r>
            <a:r>
              <a:rPr lang="en-US" dirty="0" err="1"/>
              <a:t>LArIAT</a:t>
            </a:r>
            <a:r>
              <a:rPr lang="en-US" dirty="0"/>
              <a:t> from mid-February to October of 2016 with a summer accelerator down period.</a:t>
            </a:r>
          </a:p>
          <a:p>
            <a:endParaRPr lang="en-US" dirty="0" smtClean="0"/>
          </a:p>
        </p:txBody>
      </p:sp>
    </p:spTree>
    <p:extLst>
      <p:ext uri="{BB962C8B-B14F-4D97-AF65-F5344CB8AC3E}">
        <p14:creationId xmlns:p14="http://schemas.microsoft.com/office/powerpoint/2010/main" val="3318971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Findings</a:t>
            </a:r>
          </a:p>
          <a:p>
            <a:pPr lvl="1"/>
            <a:r>
              <a:rPr lang="en-US" dirty="0" smtClean="0"/>
              <a:t>The EOP includes an org chart that specifies a lead person for each of the detector subsystems, the trigger, and DAQ. It also specifies an Accelerator </a:t>
            </a:r>
            <a:r>
              <a:rPr lang="en-US" dirty="0" err="1" smtClean="0"/>
              <a:t>liason</a:t>
            </a:r>
            <a:r>
              <a:rPr lang="en-US" dirty="0" smtClean="0"/>
              <a:t>.</a:t>
            </a:r>
          </a:p>
          <a:p>
            <a:pPr lvl="1"/>
            <a:r>
              <a:rPr lang="en-US" dirty="0" smtClean="0"/>
              <a:t>The EOP includes sections that summarize the responsibilities of the relevant FNAL divisions as well as a table that specifies institutional responsibility for the detector subsystems.</a:t>
            </a:r>
          </a:p>
          <a:p>
            <a:pPr lvl="1"/>
            <a:r>
              <a:rPr lang="en-US" dirty="0" smtClean="0"/>
              <a:t>The addition of some steel in the upstream portion of the </a:t>
            </a:r>
            <a:r>
              <a:rPr lang="en-US" dirty="0" err="1" smtClean="0"/>
              <a:t>LArIAT</a:t>
            </a:r>
            <a:r>
              <a:rPr lang="en-US" dirty="0" smtClean="0"/>
              <a:t> </a:t>
            </a:r>
            <a:r>
              <a:rPr lang="en-US" dirty="0" err="1" smtClean="0"/>
              <a:t>beamline</a:t>
            </a:r>
            <a:r>
              <a:rPr lang="en-US" dirty="0" smtClean="0"/>
              <a:t> could significantly reduce beam halo at the detector, resulting in a significantly improved beam quality.</a:t>
            </a:r>
            <a:endParaRPr lang="en-US" dirty="0"/>
          </a:p>
        </p:txBody>
      </p:sp>
    </p:spTree>
    <p:extLst>
      <p:ext uri="{BB962C8B-B14F-4D97-AF65-F5344CB8AC3E}">
        <p14:creationId xmlns:p14="http://schemas.microsoft.com/office/powerpoint/2010/main" val="2274361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a:xfrm>
            <a:off x="457200" y="1600200"/>
            <a:ext cx="8229600" cy="4445000"/>
          </a:xfrm>
        </p:spPr>
        <p:txBody>
          <a:bodyPr>
            <a:normAutofit fontScale="85000" lnSpcReduction="20000"/>
          </a:bodyPr>
          <a:lstStyle/>
          <a:p>
            <a:pPr lvl="0"/>
            <a:r>
              <a:rPr lang="en-US" sz="2800" dirty="0"/>
              <a:t>Is there a well-understood run plan for FY16, consistent with accelerator schedule and performance? Have adequate resources from the laboratory and the collaboration been identified for an efficient and safe running of the experiment and for maintenance of the detector, and is it clear who is responsible for what? </a:t>
            </a:r>
            <a:endParaRPr lang="en-US" sz="2800" dirty="0" smtClean="0"/>
          </a:p>
          <a:p>
            <a:pPr marL="0" lvl="0" indent="0">
              <a:buNone/>
            </a:pPr>
            <a:endParaRPr lang="en-US" sz="2800" dirty="0" smtClean="0"/>
          </a:p>
          <a:p>
            <a:pPr marL="0" lvl="0" indent="0">
              <a:buNone/>
            </a:pPr>
            <a:r>
              <a:rPr lang="en-US" sz="2800" dirty="0" smtClean="0">
                <a:solidFill>
                  <a:srgbClr val="0000FF"/>
                </a:solidFill>
              </a:rPr>
              <a:t>The 2016 goals are to collect 6x the statistics as 2015. A comprehensive list of physics goals exists but a detailed run plan will be developed only after analyzing data from Run 1. Most the required resources have been identified but a shortfall in Run Coordinator needs to be addressed. It may be prudent to formalize laboratory commitments. Responsibilities are clearly specified.</a:t>
            </a:r>
            <a:endParaRPr lang="en-US" sz="2800" dirty="0">
              <a:solidFill>
                <a:srgbClr val="0000FF"/>
              </a:solidFill>
            </a:endParaRPr>
          </a:p>
          <a:p>
            <a:endParaRPr lang="en-US" dirty="0"/>
          </a:p>
        </p:txBody>
      </p:sp>
    </p:spTree>
    <p:extLst>
      <p:ext uri="{BB962C8B-B14F-4D97-AF65-F5344CB8AC3E}">
        <p14:creationId xmlns:p14="http://schemas.microsoft.com/office/powerpoint/2010/main" val="1850939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a:xfrm>
            <a:off x="457200" y="1600200"/>
            <a:ext cx="8229600" cy="4885267"/>
          </a:xfrm>
        </p:spPr>
        <p:txBody>
          <a:bodyPr>
            <a:normAutofit fontScale="62500" lnSpcReduction="20000"/>
          </a:bodyPr>
          <a:lstStyle/>
          <a:p>
            <a:r>
              <a:rPr lang="en-US" dirty="0" smtClean="0"/>
              <a:t>Comments</a:t>
            </a:r>
          </a:p>
          <a:p>
            <a:pPr lvl="1"/>
            <a:r>
              <a:rPr lang="en-US" dirty="0"/>
              <a:t>Since the </a:t>
            </a:r>
            <a:r>
              <a:rPr lang="en-US" dirty="0" smtClean="0"/>
              <a:t>beam settings for Run</a:t>
            </a:r>
            <a:r>
              <a:rPr lang="en-US" dirty="0"/>
              <a:t>-II </a:t>
            </a:r>
            <a:r>
              <a:rPr lang="en-US" dirty="0" smtClean="0"/>
              <a:t>are </a:t>
            </a:r>
            <a:r>
              <a:rPr lang="en-US" dirty="0"/>
              <a:t>informed by the Run-I analysis, it is critical to finish the Run-I analysis in a timely fashion. </a:t>
            </a:r>
            <a:endParaRPr lang="en-US" dirty="0" smtClean="0"/>
          </a:p>
          <a:p>
            <a:pPr lvl="1"/>
            <a:r>
              <a:rPr lang="en-US" dirty="0" smtClean="0"/>
              <a:t>In </a:t>
            </a:r>
            <a:r>
              <a:rPr lang="en-US" dirty="0"/>
              <a:t>order to collect 6x the statistics </a:t>
            </a:r>
            <a:r>
              <a:rPr lang="en-US" dirty="0" smtClean="0"/>
              <a:t>in a 10-14 week run,  </a:t>
            </a:r>
            <a:r>
              <a:rPr lang="en-US" dirty="0"/>
              <a:t>the accelerator duty cycle, beam quality and </a:t>
            </a:r>
            <a:r>
              <a:rPr lang="en-US" dirty="0" err="1"/>
              <a:t>LArIAT</a:t>
            </a:r>
            <a:r>
              <a:rPr lang="en-US" dirty="0"/>
              <a:t> data collection efficiencies </a:t>
            </a:r>
            <a:r>
              <a:rPr lang="en-US" dirty="0" smtClean="0"/>
              <a:t>must collectively provide </a:t>
            </a:r>
            <a:r>
              <a:rPr lang="en-US" dirty="0"/>
              <a:t>a factor of 3 or </a:t>
            </a:r>
            <a:r>
              <a:rPr lang="en-US" dirty="0" smtClean="0"/>
              <a:t>4 improvement.</a:t>
            </a:r>
            <a:endParaRPr lang="en-US" dirty="0"/>
          </a:p>
          <a:p>
            <a:pPr lvl="1"/>
            <a:r>
              <a:rPr lang="en-US" dirty="0"/>
              <a:t>Some </a:t>
            </a:r>
            <a:r>
              <a:rPr lang="en-US" dirty="0" err="1"/>
              <a:t>LArIAT</a:t>
            </a:r>
            <a:r>
              <a:rPr lang="en-US" dirty="0"/>
              <a:t> collaborators are working on detector improvements and analysis simultaneously. Prioritizing tasks is paramount for the success of Run-II, however we note that, for the most part, the improvements are small and not time-consuming. An exception is for the </a:t>
            </a:r>
            <a:r>
              <a:rPr lang="en-US" dirty="0" err="1"/>
              <a:t>cryo</a:t>
            </a:r>
            <a:r>
              <a:rPr lang="en-US" dirty="0"/>
              <a:t> system modifications, which are projected to take 4-6w and if they are not done will have no physics impact. However, having a schedule for all the detector work will help the collaboration prioritize tasks and identify resources.</a:t>
            </a:r>
          </a:p>
          <a:p>
            <a:pPr lvl="1"/>
            <a:r>
              <a:rPr lang="en-US" dirty="0" err="1"/>
              <a:t>LArIAT</a:t>
            </a:r>
            <a:r>
              <a:rPr lang="en-US" dirty="0"/>
              <a:t> and </a:t>
            </a:r>
            <a:r>
              <a:rPr lang="en-US" dirty="0" err="1"/>
              <a:t>MicroBooNe</a:t>
            </a:r>
            <a:r>
              <a:rPr lang="en-US" dirty="0"/>
              <a:t> experiments share personnel and close communication will be critical during simultaneous operations of </a:t>
            </a:r>
            <a:r>
              <a:rPr lang="en-US" dirty="0" err="1"/>
              <a:t>LArIAT</a:t>
            </a:r>
            <a:r>
              <a:rPr lang="en-US" dirty="0"/>
              <a:t> and </a:t>
            </a:r>
            <a:r>
              <a:rPr lang="en-US" dirty="0" err="1"/>
              <a:t>MicroBooNe</a:t>
            </a:r>
            <a:r>
              <a:rPr lang="en-US" dirty="0"/>
              <a:t> to ensure resource demand conflicts are understood well in advance of a crisis.</a:t>
            </a:r>
          </a:p>
          <a:p>
            <a:pPr lvl="1"/>
            <a:r>
              <a:rPr lang="en-US" dirty="0" smtClean="0"/>
              <a:t>The </a:t>
            </a:r>
            <a:r>
              <a:rPr lang="en-US" dirty="0"/>
              <a:t>TSW for </a:t>
            </a:r>
            <a:r>
              <a:rPr lang="en-US" dirty="0" err="1"/>
              <a:t>LArIAT</a:t>
            </a:r>
            <a:r>
              <a:rPr lang="en-US" dirty="0"/>
              <a:t> and the Test Beam Facility details the FNAL and non-FNAL responsibilities for the experiment, however there is no mention of the Neutrino Division in it as it didn’t exist at the time.</a:t>
            </a:r>
          </a:p>
        </p:txBody>
      </p:sp>
    </p:spTree>
    <p:extLst>
      <p:ext uri="{BB962C8B-B14F-4D97-AF65-F5344CB8AC3E}">
        <p14:creationId xmlns:p14="http://schemas.microsoft.com/office/powerpoint/2010/main" val="3938307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Recommendations</a:t>
            </a:r>
          </a:p>
          <a:p>
            <a:pPr lvl="1"/>
            <a:r>
              <a:rPr lang="en-US" dirty="0"/>
              <a:t>A clear statement of run time and beam needs for 2016 should be made when Run I analysis is far enough along. This includes developing an understanding of the tuning of the beam/</a:t>
            </a:r>
            <a:r>
              <a:rPr lang="en-US" dirty="0" err="1"/>
              <a:t>beamline</a:t>
            </a:r>
            <a:r>
              <a:rPr lang="en-US" dirty="0"/>
              <a:t> element parameters to optimize Run-II operations based on experience from Run-I operations and physics priorities.</a:t>
            </a:r>
          </a:p>
          <a:p>
            <a:pPr lvl="1"/>
            <a:r>
              <a:rPr lang="en-US" dirty="0"/>
              <a:t>The shielding to suppress beam halo background </a:t>
            </a:r>
            <a:r>
              <a:rPr lang="en-US" dirty="0" smtClean="0"/>
              <a:t>appears to </a:t>
            </a:r>
            <a:r>
              <a:rPr lang="en-US" dirty="0"/>
              <a:t>be critical to the efficient collection of the required statistics. This should be actively </a:t>
            </a:r>
            <a:r>
              <a:rPr lang="en-US" dirty="0" smtClean="0"/>
              <a:t>pursued for Run-2.</a:t>
            </a:r>
            <a:endParaRPr lang="en-US" dirty="0"/>
          </a:p>
          <a:p>
            <a:pPr lvl="1"/>
            <a:r>
              <a:rPr lang="en-US" dirty="0" smtClean="0"/>
              <a:t>We </a:t>
            </a:r>
            <a:r>
              <a:rPr lang="en-US" dirty="0"/>
              <a:t>encourage </a:t>
            </a:r>
            <a:r>
              <a:rPr lang="en-US" dirty="0" err="1"/>
              <a:t>LArIAT</a:t>
            </a:r>
            <a:r>
              <a:rPr lang="en-US" dirty="0"/>
              <a:t> to work within their collaboration and Fermilab to identify </a:t>
            </a:r>
            <a:r>
              <a:rPr lang="en-US" dirty="0" smtClean="0"/>
              <a:t>the resource short fall for Run Coordinator. </a:t>
            </a:r>
            <a:r>
              <a:rPr lang="en-US" dirty="0"/>
              <a:t>We note the Fermilab Neutrino Division is now a major stakeholder in </a:t>
            </a:r>
            <a:r>
              <a:rPr lang="en-US" dirty="0" err="1"/>
              <a:t>LArIAT</a:t>
            </a:r>
            <a:r>
              <a:rPr lang="en-US" dirty="0"/>
              <a:t> results and should be part of resource planning.</a:t>
            </a:r>
          </a:p>
          <a:p>
            <a:endParaRPr lang="en-US" dirty="0" smtClean="0"/>
          </a:p>
          <a:p>
            <a:endParaRPr lang="en-US" dirty="0"/>
          </a:p>
        </p:txBody>
      </p:sp>
    </p:spTree>
    <p:extLst>
      <p:ext uri="{BB962C8B-B14F-4D97-AF65-F5344CB8AC3E}">
        <p14:creationId xmlns:p14="http://schemas.microsoft.com/office/powerpoint/2010/main" val="4003168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a:xfrm>
            <a:off x="457200" y="1600201"/>
            <a:ext cx="8229600" cy="1854200"/>
          </a:xfrm>
        </p:spPr>
        <p:txBody>
          <a:bodyPr/>
          <a:lstStyle/>
          <a:p>
            <a:pPr lvl="0"/>
            <a:r>
              <a:rPr lang="en-US" sz="2800" dirty="0"/>
              <a:t>Are there robust plans for data processing and data analysis? Have adequate resources from the laboratory and the collaboration been identified for data analysis to meet these goals? </a:t>
            </a:r>
          </a:p>
          <a:p>
            <a:endParaRPr lang="en-US" dirty="0"/>
          </a:p>
        </p:txBody>
      </p:sp>
    </p:spTree>
    <p:extLst>
      <p:ext uri="{BB962C8B-B14F-4D97-AF65-F5344CB8AC3E}">
        <p14:creationId xmlns:p14="http://schemas.microsoft.com/office/powerpoint/2010/main" val="2654997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Findings</a:t>
            </a:r>
          </a:p>
          <a:p>
            <a:pPr lvl="1"/>
            <a:r>
              <a:rPr lang="en-US" dirty="0"/>
              <a:t>Good progress has been demonstrated with the preliminary analysis of Michel electrons from cosmic rays and the initial analysis of pion-argon cross sections.</a:t>
            </a:r>
          </a:p>
          <a:p>
            <a:pPr lvl="1"/>
            <a:r>
              <a:rPr lang="en-US" dirty="0"/>
              <a:t>The collaboration has an enumeration of analysis topics that different institutions are interested in or involved in.</a:t>
            </a:r>
          </a:p>
          <a:p>
            <a:pPr lvl="1"/>
            <a:r>
              <a:rPr lang="en-US" dirty="0"/>
              <a:t>The collaboration has identified the need for centralized data processing and Monte Carlo production to support their analysis activities.</a:t>
            </a:r>
          </a:p>
          <a:p>
            <a:pPr lvl="1"/>
            <a:r>
              <a:rPr lang="en-US" dirty="0"/>
              <a:t>They have identified a group of four individuals (1 senior scientist, 3 post doctoral researchers) who will carry out the data processing activities for the current (Run 1) dataset.</a:t>
            </a:r>
          </a:p>
          <a:p>
            <a:pPr lvl="1"/>
            <a:r>
              <a:rPr lang="en-US" dirty="0"/>
              <a:t>The scope of the data processing/reprocessing efforts have been partially demonstrated by  reprocessing of the cosmic ray data from 2 months of running.  Using current resources this effort took approximately 1 week of calendar time.</a:t>
            </a:r>
          </a:p>
          <a:p>
            <a:pPr lvl="1"/>
            <a:r>
              <a:rPr lang="en-US" dirty="0"/>
              <a:t>The estimated size of the raw </a:t>
            </a:r>
            <a:r>
              <a:rPr lang="en-US" dirty="0" err="1"/>
              <a:t>LArIAT</a:t>
            </a:r>
            <a:r>
              <a:rPr lang="en-US" dirty="0"/>
              <a:t> dataset for a 12-14 week run is ~10 TB</a:t>
            </a:r>
            <a:r>
              <a:rPr lang="en-US" dirty="0" smtClean="0"/>
              <a:t>.</a:t>
            </a:r>
            <a:endParaRPr lang="en-US" dirty="0"/>
          </a:p>
        </p:txBody>
      </p:sp>
    </p:spTree>
    <p:extLst>
      <p:ext uri="{BB962C8B-B14F-4D97-AF65-F5344CB8AC3E}">
        <p14:creationId xmlns:p14="http://schemas.microsoft.com/office/powerpoint/2010/main" val="434153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smtClean="0"/>
              <a:t>The committee thanks the </a:t>
            </a:r>
            <a:r>
              <a:rPr lang="en-US" dirty="0" err="1" smtClean="0"/>
              <a:t>LArIAT</a:t>
            </a:r>
            <a:r>
              <a:rPr lang="en-US" dirty="0" smtClean="0"/>
              <a:t> collaboration for their very nice presentations and their prompt replies to our questions.</a:t>
            </a:r>
          </a:p>
          <a:p>
            <a:r>
              <a:rPr lang="en-US" dirty="0" smtClean="0"/>
              <a:t>The committee thanks </a:t>
            </a:r>
            <a:r>
              <a:rPr lang="en-US" dirty="0" err="1" smtClean="0"/>
              <a:t>Pushpa</a:t>
            </a:r>
            <a:r>
              <a:rPr lang="en-US" dirty="0" smtClean="0"/>
              <a:t> </a:t>
            </a:r>
            <a:r>
              <a:rPr lang="en-US" dirty="0" err="1" smtClean="0"/>
              <a:t>Bhat</a:t>
            </a:r>
            <a:r>
              <a:rPr lang="en-US" dirty="0" smtClean="0"/>
              <a:t>, Steve Geer, and </a:t>
            </a:r>
            <a:r>
              <a:rPr lang="en-US" dirty="0" err="1" smtClean="0"/>
              <a:t>Crae</a:t>
            </a:r>
            <a:r>
              <a:rPr lang="en-US" dirty="0" smtClean="0"/>
              <a:t> Tate for all their help in preparing for and running the review in such an organized manner.</a:t>
            </a:r>
          </a:p>
          <a:p>
            <a:r>
              <a:rPr lang="en-US" dirty="0" smtClean="0"/>
              <a:t> </a:t>
            </a:r>
            <a:r>
              <a:rPr lang="en-US" dirty="0" err="1" smtClean="0"/>
              <a:t>LArIAT</a:t>
            </a:r>
            <a:r>
              <a:rPr lang="en-US" dirty="0" smtClean="0"/>
              <a:t> is to be congratulated on</a:t>
            </a:r>
            <a:r>
              <a:rPr lang="en-US" dirty="0"/>
              <a:t> </a:t>
            </a:r>
            <a:r>
              <a:rPr lang="en-US" dirty="0" smtClean="0"/>
              <a:t>their rapid commissioning and successful Run 1 data taking.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Question: Are </a:t>
            </a:r>
            <a:r>
              <a:rPr lang="en-US" sz="2000" dirty="0"/>
              <a:t>there robust plans for data processing and data analysis? Have adequate resources from the laboratory and the collaboration been identified for data analysis to meet these goals? </a:t>
            </a:r>
            <a:endParaRPr lang="en-US" sz="2000" dirty="0" smtClean="0"/>
          </a:p>
          <a:p>
            <a:pPr marL="0" indent="0">
              <a:buNone/>
            </a:pPr>
            <a:endParaRPr lang="en-US" sz="2000" dirty="0"/>
          </a:p>
          <a:p>
            <a:pPr marL="0" indent="0">
              <a:buNone/>
            </a:pPr>
            <a:r>
              <a:rPr lang="en-US" sz="2000" dirty="0" smtClean="0">
                <a:solidFill>
                  <a:srgbClr val="0000FF"/>
                </a:solidFill>
              </a:rPr>
              <a:t>Yes, good progress has been made in establishing a robust data processing and analysis plan. The data reprocessing plan seems reasonable. The resources are quite modest and appear to be adequate.</a:t>
            </a:r>
            <a:endParaRPr lang="en-US" dirty="0">
              <a:solidFill>
                <a:srgbClr val="0000FF"/>
              </a:solidFill>
            </a:endParaRPr>
          </a:p>
        </p:txBody>
      </p:sp>
    </p:spTree>
    <p:extLst>
      <p:ext uri="{BB962C8B-B14F-4D97-AF65-F5344CB8AC3E}">
        <p14:creationId xmlns:p14="http://schemas.microsoft.com/office/powerpoint/2010/main" val="1660102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Comments</a:t>
            </a:r>
          </a:p>
          <a:p>
            <a:pPr lvl="1"/>
            <a:r>
              <a:rPr lang="en-US" dirty="0"/>
              <a:t>The number of studies/analysis projects that were enumerated along with their institutional involvement are large in number when compared to the size of the collaboration.  The impact of these projects to the primary analysis efforts should be understood, especially with respect to decisions that must be made regarding the </a:t>
            </a:r>
            <a:r>
              <a:rPr lang="en-US" dirty="0" smtClean="0"/>
              <a:t>Run-2 </a:t>
            </a:r>
            <a:r>
              <a:rPr lang="en-US" dirty="0"/>
              <a:t>data taking plans.</a:t>
            </a:r>
          </a:p>
          <a:p>
            <a:pPr lvl="1"/>
            <a:r>
              <a:rPr lang="en-US" dirty="0"/>
              <a:t>The Monte Carlo effort needs to be coordinated across physics groups. Additional simulation FTE levels and high priority simulation samples need to be identified.</a:t>
            </a:r>
          </a:p>
          <a:p>
            <a:endParaRPr lang="en-US" dirty="0"/>
          </a:p>
        </p:txBody>
      </p:sp>
    </p:spTree>
    <p:extLst>
      <p:ext uri="{BB962C8B-B14F-4D97-AF65-F5344CB8AC3E}">
        <p14:creationId xmlns:p14="http://schemas.microsoft.com/office/powerpoint/2010/main" val="24529184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a:bodyPr>
          <a:lstStyle/>
          <a:p>
            <a:r>
              <a:rPr lang="en-US" dirty="0" smtClean="0"/>
              <a:t>Recommendations</a:t>
            </a:r>
          </a:p>
          <a:p>
            <a:pPr lvl="1"/>
            <a:r>
              <a:rPr lang="en-US" dirty="0"/>
              <a:t>The experiment should formally measure the resources required to reconstruct event/spill data in terms of computation time, event sizes, inflation factors, etc… The experiment should project their resource requirements based on the current </a:t>
            </a:r>
            <a:r>
              <a:rPr lang="en-US" dirty="0" smtClean="0"/>
              <a:t>Run-I </a:t>
            </a:r>
            <a:r>
              <a:rPr lang="en-US" dirty="0"/>
              <a:t>data and projected </a:t>
            </a:r>
            <a:r>
              <a:rPr lang="en-US" dirty="0" smtClean="0"/>
              <a:t>Run-2 </a:t>
            </a:r>
            <a:r>
              <a:rPr lang="en-US" dirty="0"/>
              <a:t>data assuming </a:t>
            </a:r>
            <a:r>
              <a:rPr lang="en-US" dirty="0" smtClean="0"/>
              <a:t>6x the current statistics is collected.</a:t>
            </a:r>
            <a:endParaRPr lang="en-US" dirty="0"/>
          </a:p>
          <a:p>
            <a:endParaRPr lang="en-US" dirty="0"/>
          </a:p>
        </p:txBody>
      </p:sp>
    </p:spTree>
    <p:extLst>
      <p:ext uri="{BB962C8B-B14F-4D97-AF65-F5344CB8AC3E}">
        <p14:creationId xmlns:p14="http://schemas.microsoft.com/office/powerpoint/2010/main" val="42096517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a:xfrm>
            <a:off x="457200" y="1600201"/>
            <a:ext cx="8229600" cy="990600"/>
          </a:xfrm>
        </p:spPr>
        <p:txBody>
          <a:bodyPr/>
          <a:lstStyle/>
          <a:p>
            <a:pPr lvl="0"/>
            <a:r>
              <a:rPr lang="en-US" sz="2800" dirty="0"/>
              <a:t>Are there clear goals set for reporting and publishing the results from the experiment in a timely fashion? </a:t>
            </a:r>
          </a:p>
          <a:p>
            <a:endParaRPr lang="en-US" dirty="0"/>
          </a:p>
        </p:txBody>
      </p:sp>
    </p:spTree>
    <p:extLst>
      <p:ext uri="{BB962C8B-B14F-4D97-AF65-F5344CB8AC3E}">
        <p14:creationId xmlns:p14="http://schemas.microsoft.com/office/powerpoint/2010/main" val="38952524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Findings</a:t>
            </a:r>
          </a:p>
          <a:p>
            <a:pPr lvl="1"/>
            <a:r>
              <a:rPr lang="en-US" dirty="0" smtClean="0"/>
              <a:t>The </a:t>
            </a:r>
            <a:r>
              <a:rPr lang="en-US" dirty="0" err="1" smtClean="0"/>
              <a:t>LArIAT</a:t>
            </a:r>
            <a:r>
              <a:rPr lang="en-US" dirty="0" smtClean="0"/>
              <a:t> collaboration has identified a set of physics goals that include scattering cross sections of </a:t>
            </a:r>
            <a:r>
              <a:rPr lang="en-US" dirty="0" err="1" smtClean="0"/>
              <a:t>pions</a:t>
            </a:r>
            <a:r>
              <a:rPr lang="en-US" dirty="0" smtClean="0"/>
              <a:t> and </a:t>
            </a:r>
            <a:r>
              <a:rPr lang="en-US" dirty="0" err="1" smtClean="0"/>
              <a:t>kaons</a:t>
            </a:r>
            <a:r>
              <a:rPr lang="en-US" dirty="0" smtClean="0"/>
              <a:t> with argon, discrimination between electron and photon initiated showers, investigation of recombination effects, energy calibration of charge and light measurements and validation of GEANT4. </a:t>
            </a:r>
          </a:p>
          <a:p>
            <a:pPr lvl="1"/>
            <a:r>
              <a:rPr lang="en-US" dirty="0" err="1" smtClean="0"/>
              <a:t>LArIAT</a:t>
            </a:r>
            <a:r>
              <a:rPr lang="en-US" dirty="0" smtClean="0"/>
              <a:t> has identified a short list of “Fast-track” analyses and “Foundational” analyses that they are pursuing at high priority.</a:t>
            </a:r>
          </a:p>
          <a:p>
            <a:pPr lvl="1"/>
            <a:r>
              <a:rPr lang="en-US" dirty="0" err="1" smtClean="0"/>
              <a:t>LArIAT’s</a:t>
            </a:r>
            <a:r>
              <a:rPr lang="en-US" dirty="0" smtClean="0"/>
              <a:t> goal is to publish within 6 months of the end of Run-1 data taking. They are aiming to have a publication quality pion-argon scattering cross section result by January 2016.</a:t>
            </a:r>
          </a:p>
          <a:p>
            <a:pPr lvl="1"/>
            <a:r>
              <a:rPr lang="en-US" dirty="0" smtClean="0"/>
              <a:t>The preparations for Run-2 are also needed by early 2016.</a:t>
            </a:r>
          </a:p>
          <a:p>
            <a:pPr lvl="1"/>
            <a:r>
              <a:rPr lang="en-US" dirty="0" smtClean="0"/>
              <a:t>The </a:t>
            </a:r>
            <a:r>
              <a:rPr lang="en-US" dirty="0" err="1" smtClean="0"/>
              <a:t>LArIAT</a:t>
            </a:r>
            <a:r>
              <a:rPr lang="en-US" dirty="0" smtClean="0"/>
              <a:t> collaboration is discussing their internal approval procedures.</a:t>
            </a:r>
          </a:p>
          <a:p>
            <a:pPr marL="457200" lvl="1" indent="0">
              <a:buNone/>
            </a:pPr>
            <a:endParaRPr lang="en-US" dirty="0" smtClean="0"/>
          </a:p>
        </p:txBody>
      </p:sp>
    </p:spTree>
    <p:extLst>
      <p:ext uri="{BB962C8B-B14F-4D97-AF65-F5344CB8AC3E}">
        <p14:creationId xmlns:p14="http://schemas.microsoft.com/office/powerpoint/2010/main" val="3489841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a:xfrm>
            <a:off x="457200" y="1600200"/>
            <a:ext cx="8229600" cy="4292599"/>
          </a:xfrm>
        </p:spPr>
        <p:txBody>
          <a:bodyPr>
            <a:normAutofit/>
          </a:bodyPr>
          <a:lstStyle/>
          <a:p>
            <a:pPr lvl="0"/>
            <a:r>
              <a:rPr lang="en-US" sz="2800" dirty="0"/>
              <a:t>Are there clear goals set for reporting and publishing the results from the experiment in a timely fashion? </a:t>
            </a:r>
            <a:endParaRPr lang="en-US" sz="2800" dirty="0" smtClean="0"/>
          </a:p>
          <a:p>
            <a:pPr lvl="0"/>
            <a:endParaRPr lang="en-US" sz="2800" dirty="0"/>
          </a:p>
          <a:p>
            <a:pPr marL="0" lvl="0" indent="0">
              <a:buNone/>
            </a:pPr>
            <a:r>
              <a:rPr lang="en-US" sz="2800" dirty="0" err="1" smtClean="0">
                <a:solidFill>
                  <a:srgbClr val="0000FF"/>
                </a:solidFill>
              </a:rPr>
              <a:t>LArIAT</a:t>
            </a:r>
            <a:r>
              <a:rPr lang="en-US" sz="2800" dirty="0" smtClean="0">
                <a:solidFill>
                  <a:srgbClr val="0000FF"/>
                </a:solidFill>
              </a:rPr>
              <a:t> has established a clear set of reporting and publishing goals in the near term using Run-1 data. While it appears that fast-track analyses will be ready for early 2016, it seems unlikely that the full suite of goals will be completed within 6 months. </a:t>
            </a:r>
            <a:endParaRPr lang="en-US" sz="2800" dirty="0">
              <a:solidFill>
                <a:srgbClr val="0000FF"/>
              </a:solidFill>
            </a:endParaRPr>
          </a:p>
        </p:txBody>
      </p:sp>
    </p:spTree>
    <p:extLst>
      <p:ext uri="{BB962C8B-B14F-4D97-AF65-F5344CB8AC3E}">
        <p14:creationId xmlns:p14="http://schemas.microsoft.com/office/powerpoint/2010/main" val="7636442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Comments</a:t>
            </a:r>
          </a:p>
          <a:p>
            <a:pPr lvl="1"/>
            <a:r>
              <a:rPr lang="en-US" dirty="0" smtClean="0"/>
              <a:t>Establish realistic publication goals and priorities for the Run-1 data set. Identify people to do the work. </a:t>
            </a:r>
            <a:r>
              <a:rPr lang="en-US" dirty="0"/>
              <a:t>Integrate with the Run </a:t>
            </a:r>
            <a:r>
              <a:rPr lang="en-US" dirty="0" smtClean="0"/>
              <a:t>2 preparation </a:t>
            </a:r>
            <a:r>
              <a:rPr lang="en-US" dirty="0"/>
              <a:t>plans and other competition for resources</a:t>
            </a:r>
            <a:r>
              <a:rPr lang="en-US" dirty="0" smtClean="0"/>
              <a:t>.</a:t>
            </a:r>
            <a:endParaRPr lang="en-US" dirty="0"/>
          </a:p>
          <a:p>
            <a:pPr lvl="1"/>
            <a:endParaRPr lang="en-US" dirty="0" smtClean="0"/>
          </a:p>
          <a:p>
            <a:r>
              <a:rPr lang="en-US" dirty="0" smtClean="0"/>
              <a:t>Recommendations</a:t>
            </a:r>
          </a:p>
          <a:p>
            <a:pPr lvl="1"/>
            <a:r>
              <a:rPr lang="en-US" dirty="0" smtClean="0"/>
              <a:t>Finalize the internal approval procedures to ensure expediency without compromising quality.</a:t>
            </a:r>
          </a:p>
          <a:p>
            <a:pPr lvl="1"/>
            <a:r>
              <a:rPr lang="en-US" dirty="0" smtClean="0"/>
              <a:t>Develop a plan to ensure a strong showing at the </a:t>
            </a:r>
            <a:r>
              <a:rPr lang="en-US" dirty="0" err="1" smtClean="0"/>
              <a:t>LAr</a:t>
            </a:r>
            <a:r>
              <a:rPr lang="en-US" dirty="0" smtClean="0"/>
              <a:t> Workshop in January 2016. </a:t>
            </a:r>
            <a:endParaRPr lang="en-US" dirty="0"/>
          </a:p>
        </p:txBody>
      </p:sp>
    </p:spTree>
    <p:extLst>
      <p:ext uri="{BB962C8B-B14F-4D97-AF65-F5344CB8AC3E}">
        <p14:creationId xmlns:p14="http://schemas.microsoft.com/office/powerpoint/2010/main" val="2002125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lstStyle/>
          <a:p>
            <a:pPr lvl="0"/>
            <a:r>
              <a:rPr lang="en-US" sz="2800" dirty="0"/>
              <a:t>Does the proposed scope and run plan serve the purpose of the neutrino community?  Does the committee recommend further actions to ensure full exploitation of the </a:t>
            </a:r>
            <a:r>
              <a:rPr lang="en-US" sz="2800" dirty="0" err="1"/>
              <a:t>LArIAT</a:t>
            </a:r>
            <a:r>
              <a:rPr lang="en-US" sz="2800" dirty="0"/>
              <a:t> program?</a:t>
            </a:r>
          </a:p>
          <a:p>
            <a:endParaRPr lang="en-US" dirty="0"/>
          </a:p>
        </p:txBody>
      </p:sp>
    </p:spTree>
    <p:extLst>
      <p:ext uri="{BB962C8B-B14F-4D97-AF65-F5344CB8AC3E}">
        <p14:creationId xmlns:p14="http://schemas.microsoft.com/office/powerpoint/2010/main" val="2934678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Findings</a:t>
            </a:r>
          </a:p>
          <a:p>
            <a:pPr lvl="1"/>
            <a:r>
              <a:rPr lang="en-US" dirty="0"/>
              <a:t>The amount of data that are required to achieve the stated physics sensitivities of the individual analyses have been determined to be </a:t>
            </a:r>
            <a:r>
              <a:rPr lang="en-US" dirty="0" smtClean="0"/>
              <a:t>6x </a:t>
            </a:r>
            <a:r>
              <a:rPr lang="en-US" dirty="0"/>
              <a:t>the </a:t>
            </a:r>
            <a:r>
              <a:rPr lang="en-US" dirty="0" smtClean="0"/>
              <a:t>Run-I </a:t>
            </a:r>
            <a:r>
              <a:rPr lang="en-US" dirty="0"/>
              <a:t>physics data. </a:t>
            </a:r>
          </a:p>
          <a:p>
            <a:pPr lvl="1"/>
            <a:r>
              <a:rPr lang="en-US" dirty="0"/>
              <a:t>A prioritized list of physics goals for </a:t>
            </a:r>
            <a:r>
              <a:rPr lang="en-US" dirty="0" smtClean="0"/>
              <a:t>Run-II </a:t>
            </a:r>
            <a:r>
              <a:rPr lang="en-US" dirty="0"/>
              <a:t>was presented.</a:t>
            </a:r>
          </a:p>
          <a:p>
            <a:pPr lvl="1"/>
            <a:r>
              <a:rPr lang="en-US" dirty="0"/>
              <a:t>There is significant overlap in the personnel who are on </a:t>
            </a:r>
            <a:r>
              <a:rPr lang="en-US" dirty="0" err="1"/>
              <a:t>LArIAT</a:t>
            </a:r>
            <a:r>
              <a:rPr lang="en-US" dirty="0"/>
              <a:t> and who are on other experiments within the neutrino </a:t>
            </a:r>
            <a:r>
              <a:rPr lang="en-US" dirty="0" smtClean="0"/>
              <a:t>community.</a:t>
            </a:r>
          </a:p>
          <a:p>
            <a:pPr lvl="1"/>
            <a:r>
              <a:rPr lang="en-US" dirty="0"/>
              <a:t>There is a strong demand in the </a:t>
            </a:r>
            <a:r>
              <a:rPr lang="en-US" dirty="0" err="1"/>
              <a:t>LAr</a:t>
            </a:r>
            <a:r>
              <a:rPr lang="en-US" dirty="0"/>
              <a:t> community for an R&amp;D facility in which to test a wide variety of detector and analysis ideas that might affect the design and optimization of future experiments.</a:t>
            </a:r>
          </a:p>
          <a:p>
            <a:pPr lvl="1"/>
            <a:endParaRPr lang="en-US" dirty="0"/>
          </a:p>
          <a:p>
            <a:endParaRPr lang="en-US" dirty="0"/>
          </a:p>
        </p:txBody>
      </p:sp>
    </p:spTree>
    <p:extLst>
      <p:ext uri="{BB962C8B-B14F-4D97-AF65-F5344CB8AC3E}">
        <p14:creationId xmlns:p14="http://schemas.microsoft.com/office/powerpoint/2010/main" val="34019656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Question: </a:t>
            </a:r>
            <a:r>
              <a:rPr lang="en-US" dirty="0"/>
              <a:t>Does the proposed scope and run plan serve the purpose of the neutrino community? Does the committee recommend further actions to ensure full exploitation of the </a:t>
            </a:r>
            <a:r>
              <a:rPr lang="en-US" dirty="0" err="1"/>
              <a:t>LArIAT</a:t>
            </a:r>
            <a:r>
              <a:rPr lang="en-US" dirty="0"/>
              <a:t> program? </a:t>
            </a:r>
          </a:p>
          <a:p>
            <a:pPr marL="0" indent="0">
              <a:buNone/>
            </a:pPr>
            <a:endParaRPr lang="en-US" dirty="0" smtClean="0"/>
          </a:p>
          <a:p>
            <a:pPr marL="0" indent="0">
              <a:buNone/>
            </a:pPr>
            <a:r>
              <a:rPr lang="en-US" dirty="0" smtClean="0">
                <a:solidFill>
                  <a:srgbClr val="0000FF"/>
                </a:solidFill>
              </a:rPr>
              <a:t>Yes. Many of the presented goals appear consistent with the needs of the neutrino community, but the degree to which these will be addressed is not completely clear. This issue will be addressed at the proposed January </a:t>
            </a:r>
            <a:r>
              <a:rPr lang="en-US" dirty="0" err="1" smtClean="0">
                <a:solidFill>
                  <a:srgbClr val="0000FF"/>
                </a:solidFill>
              </a:rPr>
              <a:t>LAr</a:t>
            </a:r>
            <a:r>
              <a:rPr lang="en-US" dirty="0" smtClean="0">
                <a:solidFill>
                  <a:srgbClr val="0000FF"/>
                </a:solidFill>
              </a:rPr>
              <a:t> workshop. The 2016 run will not address the full list of possible studies. There needs to be a coordinated effort to prioritize and address the remaining items.</a:t>
            </a:r>
          </a:p>
        </p:txBody>
      </p:sp>
    </p:spTree>
    <p:extLst>
      <p:ext uri="{BB962C8B-B14F-4D97-AF65-F5344CB8AC3E}">
        <p14:creationId xmlns:p14="http://schemas.microsoft.com/office/powerpoint/2010/main" val="1443536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committee believes that </a:t>
            </a:r>
            <a:r>
              <a:rPr lang="en-US" dirty="0" err="1" smtClean="0"/>
              <a:t>LArIAT</a:t>
            </a:r>
            <a:r>
              <a:rPr lang="en-US" dirty="0" smtClean="0"/>
              <a:t> is in a good position to capitalize on Run 2 and deliver on many of its physics goals.</a:t>
            </a:r>
          </a:p>
          <a:p>
            <a:r>
              <a:rPr lang="en-US" dirty="0" smtClean="0"/>
              <a:t>The committee is impressed with the organization, professionalism, and enthusiasm of the </a:t>
            </a:r>
            <a:r>
              <a:rPr lang="en-US" dirty="0" err="1" smtClean="0"/>
              <a:t>LArIAT</a:t>
            </a:r>
            <a:r>
              <a:rPr lang="en-US" dirty="0" smtClean="0"/>
              <a:t> collaboration.</a:t>
            </a:r>
          </a:p>
          <a:p>
            <a:r>
              <a:rPr lang="en-US" dirty="0" smtClean="0"/>
              <a:t>The committee recognizes that </a:t>
            </a:r>
            <a:r>
              <a:rPr lang="en-US" dirty="0" err="1" smtClean="0"/>
              <a:t>LArIAT</a:t>
            </a:r>
            <a:r>
              <a:rPr lang="en-US" dirty="0" smtClean="0"/>
              <a:t> sits in a bit of a grey area between a test-beam and fully formalized experiment.</a:t>
            </a:r>
          </a:p>
          <a:p>
            <a:r>
              <a:rPr lang="en-US" dirty="0" smtClean="0"/>
              <a:t>It is the impression of the committee that </a:t>
            </a:r>
            <a:r>
              <a:rPr lang="en-US" dirty="0" err="1" smtClean="0"/>
              <a:t>LArIAT</a:t>
            </a:r>
            <a:r>
              <a:rPr lang="en-US" dirty="0" smtClean="0"/>
              <a:t> has a lot of work to do over the coming several months and faces competition for resources.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a:bodyPr>
          <a:lstStyle/>
          <a:p>
            <a:r>
              <a:rPr lang="en-US" dirty="0" smtClean="0"/>
              <a:t>Comments</a:t>
            </a:r>
          </a:p>
          <a:p>
            <a:pPr lvl="1"/>
            <a:r>
              <a:rPr lang="en-US" dirty="0"/>
              <a:t>Efforts must be made to develop a run plan that directly addresses the highest </a:t>
            </a:r>
            <a:r>
              <a:rPr lang="en-US" dirty="0" smtClean="0"/>
              <a:t>priority </a:t>
            </a:r>
            <a:r>
              <a:rPr lang="en-US" dirty="0"/>
              <a:t>goals of the experiment while minimizing the risks associated with delays or set backs in the analysis efforts.</a:t>
            </a:r>
          </a:p>
          <a:p>
            <a:pPr lvl="1"/>
            <a:r>
              <a:rPr lang="en-US" dirty="0" err="1" smtClean="0"/>
              <a:t>LArIAT</a:t>
            </a:r>
            <a:r>
              <a:rPr lang="en-US" dirty="0" smtClean="0"/>
              <a:t>  </a:t>
            </a:r>
            <a:r>
              <a:rPr lang="en-US" dirty="0"/>
              <a:t>should understand the pros and cons with having personnel deeply involved in </a:t>
            </a:r>
            <a:r>
              <a:rPr lang="en-US" dirty="0" err="1"/>
              <a:t>LAr</a:t>
            </a:r>
            <a:r>
              <a:rPr lang="en-US" dirty="0"/>
              <a:t> efforts outside of the </a:t>
            </a:r>
            <a:r>
              <a:rPr lang="en-US" dirty="0" err="1"/>
              <a:t>LArIAT</a:t>
            </a:r>
            <a:r>
              <a:rPr lang="en-US" dirty="0"/>
              <a:t> program.</a:t>
            </a:r>
          </a:p>
          <a:p>
            <a:endParaRPr lang="en-US" dirty="0"/>
          </a:p>
        </p:txBody>
      </p:sp>
    </p:spTree>
    <p:extLst>
      <p:ext uri="{BB962C8B-B14F-4D97-AF65-F5344CB8AC3E}">
        <p14:creationId xmlns:p14="http://schemas.microsoft.com/office/powerpoint/2010/main" val="12190071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lnSpcReduction="10000"/>
          </a:bodyPr>
          <a:lstStyle/>
          <a:p>
            <a:r>
              <a:rPr lang="en-US" dirty="0" smtClean="0"/>
              <a:t>Recommendations</a:t>
            </a:r>
          </a:p>
          <a:p>
            <a:pPr lvl="1"/>
            <a:r>
              <a:rPr lang="en-US" dirty="0" smtClean="0"/>
              <a:t>Participate in the January 2016 </a:t>
            </a:r>
            <a:r>
              <a:rPr lang="en-US" dirty="0" err="1" smtClean="0"/>
              <a:t>LAr</a:t>
            </a:r>
            <a:r>
              <a:rPr lang="en-US" dirty="0" smtClean="0"/>
              <a:t> Workshop.</a:t>
            </a:r>
          </a:p>
          <a:p>
            <a:pPr lvl="1"/>
            <a:r>
              <a:rPr lang="en-US" dirty="0" smtClean="0"/>
              <a:t>The relevant stakeholders in the </a:t>
            </a:r>
            <a:r>
              <a:rPr lang="en-US" dirty="0" err="1" smtClean="0"/>
              <a:t>LAr</a:t>
            </a:r>
            <a:r>
              <a:rPr lang="en-US" dirty="0" smtClean="0"/>
              <a:t> community in consultation with the laboratory and the funding agencies should develop a prioritized list of R&amp;D studies of importance to future </a:t>
            </a:r>
            <a:r>
              <a:rPr lang="en-US" dirty="0" err="1" smtClean="0"/>
              <a:t>LAr</a:t>
            </a:r>
            <a:r>
              <a:rPr lang="en-US" dirty="0" smtClean="0"/>
              <a:t>-based experiments. This list should be mapped onto planned </a:t>
            </a:r>
            <a:r>
              <a:rPr lang="en-US" dirty="0" err="1" smtClean="0"/>
              <a:t>LAr</a:t>
            </a:r>
            <a:r>
              <a:rPr lang="en-US" dirty="0" smtClean="0"/>
              <a:t> facilities/experiments. There should be an evaluation of the need for an </a:t>
            </a:r>
            <a:r>
              <a:rPr lang="en-US" dirty="0" err="1" smtClean="0"/>
              <a:t>LAr</a:t>
            </a:r>
            <a:r>
              <a:rPr lang="en-US" dirty="0" smtClean="0"/>
              <a:t> R&amp;D facility at </a:t>
            </a:r>
            <a:r>
              <a:rPr lang="en-US" dirty="0" err="1" smtClean="0"/>
              <a:t>MCenter</a:t>
            </a:r>
            <a:r>
              <a:rPr lang="en-US" dirty="0" smtClean="0"/>
              <a:t> (or similar) beyond 2016.</a:t>
            </a:r>
            <a:endParaRPr lang="en-US" dirty="0"/>
          </a:p>
        </p:txBody>
      </p:sp>
    </p:spTree>
    <p:extLst>
      <p:ext uri="{BB962C8B-B14F-4D97-AF65-F5344CB8AC3E}">
        <p14:creationId xmlns:p14="http://schemas.microsoft.com/office/powerpoint/2010/main" val="27764538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will be posted to </a:t>
            </a:r>
            <a:r>
              <a:rPr lang="en-US" dirty="0" err="1" smtClean="0"/>
              <a:t>Indico</a:t>
            </a:r>
            <a:r>
              <a:rPr lang="en-US" dirty="0" smtClean="0"/>
              <a:t> after any required fixes.</a:t>
            </a:r>
          </a:p>
          <a:p>
            <a:r>
              <a:rPr lang="en-US" dirty="0" smtClean="0"/>
              <a:t>Committee will develop a draft of the written report by 23 October.</a:t>
            </a:r>
          </a:p>
          <a:p>
            <a:pPr lvl="1"/>
            <a:r>
              <a:rPr lang="en-US" dirty="0" smtClean="0"/>
              <a:t>Will be shared with Spokespersons for fact checking.</a:t>
            </a:r>
          </a:p>
          <a:p>
            <a:r>
              <a:rPr lang="en-US" dirty="0" smtClean="0"/>
              <a:t>Final report will be issued by 30 October.</a:t>
            </a:r>
          </a:p>
          <a:p>
            <a:r>
              <a:rPr lang="en-US" dirty="0" smtClean="0"/>
              <a:t>The recommendations will be followed by Program Planning via the EMG meetings.</a:t>
            </a:r>
          </a:p>
          <a:p>
            <a:r>
              <a:rPr lang="en-US" dirty="0" smtClean="0"/>
              <a:t>Thank you!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Is there a completed Experiment Operations Plan (EOP) document?  The document should include (a) a description of operations tasks and how they will be covered, (b) ES&amp;H activities and how they will be managed, (c) organization charts showing the management structure for the experiment and how it interfaces with the laboratory, (d) the model for data processing and analysis including the budget and effort required,  (e) a list of the identified resources available, and (f) a description of the roles and responsibilities of each institution together with a list of the support required by each institution from the funding agencies</a:t>
            </a:r>
            <a:r>
              <a:rPr lang="en-US" dirty="0" smtClean="0"/>
              <a:t>.</a:t>
            </a:r>
            <a:endParaRPr lang="en-US" dirty="0"/>
          </a:p>
        </p:txBody>
      </p:sp>
    </p:spTree>
    <p:extLst>
      <p:ext uri="{BB962C8B-B14F-4D97-AF65-F5344CB8AC3E}">
        <p14:creationId xmlns:p14="http://schemas.microsoft.com/office/powerpoint/2010/main" val="758799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lnSpcReduction="10000"/>
          </a:bodyPr>
          <a:lstStyle/>
          <a:p>
            <a:r>
              <a:rPr lang="en-US" dirty="0" smtClean="0"/>
              <a:t>Findings</a:t>
            </a:r>
          </a:p>
          <a:p>
            <a:pPr lvl="1"/>
            <a:r>
              <a:rPr lang="en-US" dirty="0"/>
              <a:t>There is an EOP document  dated October 1, 2015 with 22 </a:t>
            </a:r>
            <a:r>
              <a:rPr lang="en-US" dirty="0" smtClean="0"/>
              <a:t>pages that includes an appropriately detailed discussion of most of the required aspects.</a:t>
            </a:r>
          </a:p>
          <a:p>
            <a:pPr lvl="1"/>
            <a:endParaRPr lang="en-US" dirty="0" smtClean="0"/>
          </a:p>
          <a:p>
            <a:pPr marL="0" indent="0">
              <a:buNone/>
            </a:pPr>
            <a:r>
              <a:rPr lang="en-US" dirty="0"/>
              <a:t>Is there a completed Experiment Operations Plan (EOP) document? </a:t>
            </a:r>
          </a:p>
          <a:p>
            <a:pPr marL="0" indent="0">
              <a:buNone/>
            </a:pPr>
            <a:r>
              <a:rPr lang="en-US" dirty="0"/>
              <a:t> </a:t>
            </a:r>
            <a:r>
              <a:rPr lang="en-US" dirty="0" smtClean="0"/>
              <a:t>  </a:t>
            </a:r>
            <a:r>
              <a:rPr lang="en-US" dirty="0" smtClean="0">
                <a:solidFill>
                  <a:srgbClr val="0000FF"/>
                </a:solidFill>
              </a:rPr>
              <a:t>Yes</a:t>
            </a:r>
            <a:endParaRPr lang="en-US" dirty="0">
              <a:solidFill>
                <a:srgbClr val="0000FF"/>
              </a:solidFill>
            </a:endParaRP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fontScale="47500" lnSpcReduction="20000"/>
          </a:bodyPr>
          <a:lstStyle/>
          <a:p>
            <a:r>
              <a:rPr lang="en-US" sz="5900" dirty="0" smtClean="0"/>
              <a:t>Comments</a:t>
            </a:r>
          </a:p>
          <a:p>
            <a:pPr lvl="1"/>
            <a:r>
              <a:rPr lang="en-US" sz="3600" dirty="0"/>
              <a:t>(a) EOP document include brief description of the operations plan, while no detailed information about resources required for Run II is provided. </a:t>
            </a:r>
          </a:p>
          <a:p>
            <a:pPr lvl="1"/>
            <a:r>
              <a:rPr lang="en-US" sz="3600" dirty="0"/>
              <a:t>(b) There is no information about ES&amp;H activities or how they will be managed in the EOP</a:t>
            </a:r>
          </a:p>
          <a:p>
            <a:pPr lvl="1"/>
            <a:r>
              <a:rPr lang="en-US" sz="3600" dirty="0"/>
              <a:t>(c) There is the collaboration organizational chart provided in the EOP and documents on TSW exist. The chart provided is for Run I and it is not clear who will play some of the roles for Run II. While TSW with computing divisions is recent, the test beam TSW is old (early 2013) and does not fully represent current status of the activities</a:t>
            </a:r>
          </a:p>
          <a:p>
            <a:pPr lvl="1"/>
            <a:r>
              <a:rPr lang="en-US" sz="3600" dirty="0"/>
              <a:t>(d) While analysis of the Run I data is actively progressing EOP does not include model for the data processing and analysis and there is no information about budget or efforts required</a:t>
            </a:r>
          </a:p>
          <a:p>
            <a:pPr lvl="1"/>
            <a:r>
              <a:rPr lang="en-US" sz="3600" dirty="0"/>
              <a:t>(e) The list of the identified resources from the collaboration groups is available in EOP</a:t>
            </a:r>
          </a:p>
          <a:p>
            <a:pPr lvl="1"/>
            <a:r>
              <a:rPr lang="en-US" sz="3600" dirty="0"/>
              <a:t>(f) There is a list of resources collaboration groups provide  in the EOP, while EOP contains no information on the resources required to operate the experiment, including data analysis. EOP also does not contain information on support required from the funding agencies</a:t>
            </a:r>
          </a:p>
          <a:p>
            <a:pPr lvl="2"/>
            <a:endParaRPr lang="en-US" sz="3600" dirty="0"/>
          </a:p>
        </p:txBody>
      </p:sp>
    </p:spTree>
    <p:extLst>
      <p:ext uri="{BB962C8B-B14F-4D97-AF65-F5344CB8AC3E}">
        <p14:creationId xmlns:p14="http://schemas.microsoft.com/office/powerpoint/2010/main" val="1995872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a:bodyPr>
          <a:lstStyle/>
          <a:p>
            <a:r>
              <a:rPr lang="en-US" dirty="0" smtClean="0"/>
              <a:t>Recommendations</a:t>
            </a:r>
          </a:p>
          <a:p>
            <a:pPr lvl="1"/>
            <a:r>
              <a:rPr lang="en-US" dirty="0"/>
              <a:t>The </a:t>
            </a:r>
            <a:r>
              <a:rPr lang="en-US" dirty="0" smtClean="0"/>
              <a:t>EOP should be updated to include a more detailed discussion of the ESH organization, functional roles, and personnel.</a:t>
            </a:r>
          </a:p>
          <a:p>
            <a:pPr lvl="1"/>
            <a:r>
              <a:rPr lang="en-US" dirty="0" smtClean="0"/>
              <a:t>In consultation with Program Planning, the EOP </a:t>
            </a:r>
            <a:r>
              <a:rPr lang="en-US" dirty="0"/>
              <a:t>should be updated to </a:t>
            </a:r>
            <a:r>
              <a:rPr lang="en-US" dirty="0" smtClean="0"/>
              <a:t>address the other </a:t>
            </a:r>
            <a:r>
              <a:rPr lang="en-US" dirty="0"/>
              <a:t>deficiencies identified in the C</a:t>
            </a:r>
            <a:r>
              <a:rPr lang="en-US" dirty="0" smtClean="0"/>
              <a:t>omments </a:t>
            </a:r>
            <a:r>
              <a:rPr lang="en-US" dirty="0"/>
              <a:t>above. </a:t>
            </a:r>
          </a:p>
        </p:txBody>
      </p:sp>
    </p:spTree>
    <p:extLst>
      <p:ext uri="{BB962C8B-B14F-4D97-AF65-F5344CB8AC3E}">
        <p14:creationId xmlns:p14="http://schemas.microsoft.com/office/powerpoint/2010/main" val="3910156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a:xfrm>
            <a:off x="457200" y="1261540"/>
            <a:ext cx="8229600" cy="3327393"/>
          </a:xfrm>
        </p:spPr>
        <p:txBody>
          <a:bodyPr>
            <a:noAutofit/>
          </a:bodyPr>
          <a:lstStyle/>
          <a:p>
            <a:r>
              <a:rPr lang="en-US" sz="3000" dirty="0" smtClean="0"/>
              <a:t>Has it been demonstrated that the detector is ready for physics-quality data taking? If not, what actions are required to make the detector ready? Is there a clear plan for monitoring the data quality and has the associated infrastructure been tested? If not, what actions are required to adequately monitor the data quality?</a:t>
            </a:r>
            <a:endParaRPr lang="en-US" sz="3000" dirty="0"/>
          </a:p>
        </p:txBody>
      </p:sp>
    </p:spTree>
    <p:extLst>
      <p:ext uri="{BB962C8B-B14F-4D97-AF65-F5344CB8AC3E}">
        <p14:creationId xmlns:p14="http://schemas.microsoft.com/office/powerpoint/2010/main" val="3253793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Findings</a:t>
            </a:r>
          </a:p>
          <a:p>
            <a:pPr lvl="1"/>
            <a:r>
              <a:rPr lang="en-US" dirty="0" smtClean="0"/>
              <a:t>The </a:t>
            </a:r>
            <a:r>
              <a:rPr lang="en-US" dirty="0" err="1" smtClean="0"/>
              <a:t>LArIAT</a:t>
            </a:r>
            <a:r>
              <a:rPr lang="en-US" dirty="0" smtClean="0"/>
              <a:t> </a:t>
            </a:r>
            <a:r>
              <a:rPr lang="en-US" dirty="0" err="1" smtClean="0"/>
              <a:t>beamline</a:t>
            </a:r>
            <a:r>
              <a:rPr lang="en-US" dirty="0" smtClean="0"/>
              <a:t> detectors were commissioned in a 2w run in August 2014.</a:t>
            </a:r>
          </a:p>
          <a:p>
            <a:pPr lvl="1"/>
            <a:r>
              <a:rPr lang="en-US" dirty="0" smtClean="0"/>
              <a:t>The full suite of </a:t>
            </a:r>
            <a:r>
              <a:rPr lang="en-US" dirty="0" err="1" smtClean="0"/>
              <a:t>LArIAT</a:t>
            </a:r>
            <a:r>
              <a:rPr lang="en-US" dirty="0" smtClean="0"/>
              <a:t> detectors, including the TPC, were commissioned and took 6 weeks of high quality data from May-July 2015 (Run-1).</a:t>
            </a:r>
          </a:p>
          <a:p>
            <a:pPr lvl="1"/>
            <a:r>
              <a:rPr lang="en-US" dirty="0" smtClean="0"/>
              <a:t>Online and Offline DQ tools were used to monitor data quality and </a:t>
            </a:r>
            <a:r>
              <a:rPr lang="en-US" dirty="0" err="1" smtClean="0"/>
              <a:t>Ar</a:t>
            </a:r>
            <a:r>
              <a:rPr lang="en-US" dirty="0" smtClean="0"/>
              <a:t> purity during Run-1. </a:t>
            </a:r>
            <a:endParaRPr lang="en-US" dirty="0"/>
          </a:p>
          <a:p>
            <a:pPr lvl="1"/>
            <a:r>
              <a:rPr lang="en-US" dirty="0" smtClean="0"/>
              <a:t>Preliminary results were shown using Run-1 data from the MWPC, TOF, Halo Veto, TPC, and TPC-LC systems. </a:t>
            </a:r>
          </a:p>
          <a:p>
            <a:pPr lvl="1"/>
            <a:r>
              <a:rPr lang="en-US" dirty="0" smtClean="0"/>
              <a:t>There is a short list of detector improvements for Run-2, including some to the TPC, which has been disassembled.</a:t>
            </a:r>
          </a:p>
          <a:p>
            <a:pPr lvl="1"/>
            <a:r>
              <a:rPr lang="en-US" dirty="0"/>
              <a:t>F</a:t>
            </a:r>
            <a:r>
              <a:rPr lang="en-US" dirty="0" smtClean="0"/>
              <a:t>or a limited number of detector components there are no spares.</a:t>
            </a:r>
          </a:p>
        </p:txBody>
      </p:sp>
    </p:spTree>
    <p:extLst>
      <p:ext uri="{BB962C8B-B14F-4D97-AF65-F5344CB8AC3E}">
        <p14:creationId xmlns:p14="http://schemas.microsoft.com/office/powerpoint/2010/main" val="291654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540</TotalTime>
  <Words>2774</Words>
  <Application>Microsoft Office PowerPoint</Application>
  <PresentationFormat>On-screen Show (4:3)</PresentationFormat>
  <Paragraphs>148</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Office Theme</vt:lpstr>
      <vt:lpstr>Close-out Report LArIAT Operational Readiness Review</vt:lpstr>
      <vt:lpstr>Introduction</vt:lpstr>
      <vt:lpstr>Introduction</vt:lpstr>
      <vt:lpstr>Question 1</vt:lpstr>
      <vt:lpstr>Question 1</vt:lpstr>
      <vt:lpstr>Question 1</vt:lpstr>
      <vt:lpstr>Question 1</vt:lpstr>
      <vt:lpstr>Question 2</vt:lpstr>
      <vt:lpstr>Question 2</vt:lpstr>
      <vt:lpstr>Question 2</vt:lpstr>
      <vt:lpstr>Question 2</vt:lpstr>
      <vt:lpstr>Question 3</vt:lpstr>
      <vt:lpstr>Question 3</vt:lpstr>
      <vt:lpstr>Question 3</vt:lpstr>
      <vt:lpstr>Question 3</vt:lpstr>
      <vt:lpstr>Question 3</vt:lpstr>
      <vt:lpstr>Question 3</vt:lpstr>
      <vt:lpstr>Question 4</vt:lpstr>
      <vt:lpstr>Question 4</vt:lpstr>
      <vt:lpstr>Question 4</vt:lpstr>
      <vt:lpstr>Question 4</vt:lpstr>
      <vt:lpstr>Question 4</vt:lpstr>
      <vt:lpstr>Question 5</vt:lpstr>
      <vt:lpstr>Question 5</vt:lpstr>
      <vt:lpstr>Question 5</vt:lpstr>
      <vt:lpstr>Question 5</vt:lpstr>
      <vt:lpstr>Question 6</vt:lpstr>
      <vt:lpstr>Question 6</vt:lpstr>
      <vt:lpstr>Question 6</vt:lpstr>
      <vt:lpstr>Question 6</vt:lpstr>
      <vt:lpstr>Question 6</vt:lpstr>
      <vt:lpstr>Closing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Close-out Report NOvA Operational Readiness Reivew</dc:title>
  <dc:creator>Douglas Glenzinski</dc:creator>
  <cp:lastModifiedBy>Crae S. Tate x2106 13407N</cp:lastModifiedBy>
  <cp:revision>67</cp:revision>
  <dcterms:created xsi:type="dcterms:W3CDTF">2014-10-29T13:27:09Z</dcterms:created>
  <dcterms:modified xsi:type="dcterms:W3CDTF">2015-10-15T19:36:57Z</dcterms:modified>
</cp:coreProperties>
</file>