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0" r:id="rId3"/>
    <p:sldId id="296" r:id="rId4"/>
    <p:sldId id="292" r:id="rId5"/>
    <p:sldId id="304" r:id="rId6"/>
    <p:sldId id="293" r:id="rId7"/>
    <p:sldId id="305" r:id="rId8"/>
    <p:sldId id="295" r:id="rId9"/>
    <p:sldId id="297" r:id="rId10"/>
    <p:sldId id="298" r:id="rId11"/>
    <p:sldId id="299" r:id="rId12"/>
    <p:sldId id="300" r:id="rId13"/>
    <p:sldId id="314" r:id="rId14"/>
    <p:sldId id="312" r:id="rId15"/>
    <p:sldId id="301" r:id="rId16"/>
    <p:sldId id="306" r:id="rId17"/>
    <p:sldId id="307" r:id="rId18"/>
    <p:sldId id="308" r:id="rId19"/>
    <p:sldId id="309" r:id="rId20"/>
    <p:sldId id="313" r:id="rId21"/>
    <p:sldId id="302" r:id="rId22"/>
    <p:sldId id="294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AEE"/>
    <a:srgbClr val="FFF8EE"/>
    <a:srgbClr val="00D100"/>
    <a:srgbClr val="000066"/>
    <a:srgbClr val="FFFFCC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19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>
                <a:solidFill>
                  <a:srgbClr val="000090"/>
                </a:solidFill>
              </a:defRPr>
            </a:lvl2pPr>
            <a:lvl3pPr>
              <a:defRPr sz="2000">
                <a:solidFill>
                  <a:srgbClr val="000090"/>
                </a:solidFill>
              </a:defRPr>
            </a:lvl3pPr>
            <a:lvl4pPr>
              <a:defRPr sz="18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2015.10.13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14600" y="6492875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W.Badgett, </a:t>
            </a:r>
            <a:r>
              <a:rPr lang="en-US" dirty="0" err="1" smtClean="0"/>
              <a:t>DAQ+Trigger</a:t>
            </a:r>
            <a:r>
              <a:rPr lang="en-US" baseline="0" dirty="0" smtClean="0"/>
              <a:t> </a:t>
            </a:r>
            <a:r>
              <a:rPr lang="en-US" dirty="0" smtClean="0"/>
              <a:t>LArIAT</a:t>
            </a:r>
            <a:r>
              <a:rPr lang="en-US" baseline="0" dirty="0" smtClean="0"/>
              <a:t> ORR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980EBA-9E89-48BC-B4FC-138D3A9470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Lariat_Logo.ps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383"/>
            <a:ext cx="2133600" cy="5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5029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LArIAT T-1034 Operational Readiness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Data Acquisition</a:t>
            </a:r>
            <a:r>
              <a:rPr lang="en-US" b="1" dirty="0"/>
              <a:t> </a:t>
            </a:r>
            <a:r>
              <a:rPr lang="en-US" b="1" smtClean="0"/>
              <a:t>and Trigger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William Badgett</a:t>
            </a:r>
            <a:br>
              <a:rPr lang="en-US" sz="2400" dirty="0" smtClean="0"/>
            </a:br>
            <a:r>
              <a:rPr lang="en-US" sz="2400" dirty="0" smtClean="0"/>
              <a:t>Fermilab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on behalf of</a:t>
            </a:r>
            <a:br>
              <a:rPr lang="en-US" sz="2400" i="1" dirty="0" smtClean="0"/>
            </a:br>
            <a:r>
              <a:rPr lang="en-US" sz="2400" i="1" dirty="0" smtClean="0"/>
              <a:t>The LArIAT Collaboration</a:t>
            </a:r>
            <a:br>
              <a:rPr lang="en-US" sz="2400" i="1" dirty="0" smtClean="0"/>
            </a:b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4260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LArIAT Run Status</a:t>
            </a:r>
            <a:endParaRPr lang="en-US" dirty="0"/>
          </a:p>
        </p:txBody>
      </p:sp>
      <p:pic>
        <p:nvPicPr>
          <p:cNvPr id="4" name="Picture 3" descr="OnlineStat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39952"/>
            <a:ext cx="6858000" cy="4498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6782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Simple, succinct table indicating all pertinent DAQ and Trigger quantities showing the run is proceeding apace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9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Software,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LArIAT Readout Kernel</a:t>
            </a:r>
          </a:p>
          <a:p>
            <a:r>
              <a:rPr lang="en-US" sz="2400" dirty="0" smtClean="0"/>
              <a:t>Configuration and Readout factorized by C++ classes per subsystem, using OO inheritance to simplify coding</a:t>
            </a:r>
          </a:p>
          <a:p>
            <a:pPr lvl="1"/>
            <a:r>
              <a:rPr lang="en-US" sz="2000" dirty="0" smtClean="0"/>
              <a:t>Each subsystem class outputs Lariat specific data fragments</a:t>
            </a:r>
          </a:p>
          <a:p>
            <a:r>
              <a:rPr lang="en-US" sz="2400" dirty="0" smtClean="0"/>
              <a:t>Main </a:t>
            </a:r>
            <a:r>
              <a:rPr lang="en-US" sz="2400" dirty="0" err="1" smtClean="0"/>
              <a:t>LariatReadout</a:t>
            </a:r>
            <a:r>
              <a:rPr lang="en-US" sz="2400" dirty="0" smtClean="0"/>
              <a:t> class conducts configuration and readout</a:t>
            </a:r>
          </a:p>
          <a:p>
            <a:pPr lvl="1"/>
            <a:r>
              <a:rPr lang="en-US" sz="2000" dirty="0" smtClean="0"/>
              <a:t>Monitors triggers via interrupts and polling</a:t>
            </a:r>
          </a:p>
          <a:p>
            <a:pPr lvl="1"/>
            <a:r>
              <a:rPr lang="en-US" sz="2000" dirty="0" smtClean="0"/>
              <a:t>Watches for spill status in order to cleanup and end and restart</a:t>
            </a:r>
          </a:p>
          <a:p>
            <a:r>
              <a:rPr lang="en-US" sz="2400" dirty="0" smtClean="0"/>
              <a:t>LArIAT kernel wrapped into </a:t>
            </a:r>
            <a:r>
              <a:rPr lang="en-US" sz="2400" i="1" dirty="0" err="1" smtClean="0"/>
              <a:t>ArtDaq</a:t>
            </a:r>
            <a:r>
              <a:rPr lang="en-US" sz="2400" dirty="0" smtClean="0"/>
              <a:t> </a:t>
            </a:r>
            <a:r>
              <a:rPr lang="en-US" sz="2400" dirty="0" err="1" smtClean="0"/>
              <a:t>Boardreader</a:t>
            </a:r>
            <a:r>
              <a:rPr lang="en-US" sz="2400" dirty="0" smtClean="0"/>
              <a:t> class</a:t>
            </a:r>
          </a:p>
          <a:p>
            <a:pPr lvl="1"/>
            <a:r>
              <a:rPr lang="en-US" sz="2000" dirty="0" err="1" smtClean="0"/>
              <a:t>Lariat_generator</a:t>
            </a:r>
            <a:r>
              <a:rPr lang="en-US" sz="2000" dirty="0" smtClean="0"/>
              <a:t> extends </a:t>
            </a:r>
            <a:r>
              <a:rPr lang="en-US" sz="2000" dirty="0" err="1" smtClean="0"/>
              <a:t>LariatReadout</a:t>
            </a:r>
            <a:endParaRPr lang="en-US" sz="2000" dirty="0" smtClean="0"/>
          </a:p>
          <a:p>
            <a:pPr lvl="1"/>
            <a:r>
              <a:rPr lang="en-US" sz="2000" dirty="0" smtClean="0"/>
              <a:t>Wraps all Lariat specific fragments into one </a:t>
            </a:r>
            <a:r>
              <a:rPr lang="en-US" sz="2000" dirty="0" err="1" smtClean="0"/>
              <a:t>ArtDaq</a:t>
            </a:r>
            <a:r>
              <a:rPr lang="en-US" sz="2000" dirty="0" smtClean="0"/>
              <a:t> Fragment per spill</a:t>
            </a:r>
          </a:p>
          <a:p>
            <a:pPr lvl="1"/>
            <a:r>
              <a:rPr lang="en-US" sz="2000" dirty="0" smtClean="0"/>
              <a:t>Converts raw binary to Root object readable by Art and </a:t>
            </a:r>
            <a:r>
              <a:rPr lang="en-US" sz="2000" dirty="0" err="1" smtClean="0"/>
              <a:t>LArSoft</a:t>
            </a:r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87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LArIAT Data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Class names and contents, produced by </a:t>
            </a:r>
            <a:r>
              <a:rPr lang="en-US" sz="2400" dirty="0" err="1" smtClean="0"/>
              <a:t>LariatReadout</a:t>
            </a:r>
            <a:r>
              <a:rPr lang="en-US" sz="2400" dirty="0" smtClean="0"/>
              <a:t>, defined in shared online and offline package </a:t>
            </a:r>
            <a:r>
              <a:rPr lang="en-US" sz="2400" i="1" dirty="0" err="1" smtClean="0"/>
              <a:t>LariatFragments</a:t>
            </a:r>
            <a:endParaRPr lang="en-US" sz="24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b="1" dirty="0" smtClean="0"/>
              <a:t>V1740Fragment</a:t>
            </a:r>
          </a:p>
          <a:p>
            <a:pPr lvl="1"/>
            <a:r>
              <a:rPr lang="en-US" sz="1600" dirty="0" smtClean="0"/>
              <a:t>TPC wires’ wave forms</a:t>
            </a:r>
          </a:p>
          <a:p>
            <a:pPr lvl="1"/>
            <a:r>
              <a:rPr lang="en-US" sz="1600" dirty="0" smtClean="0"/>
              <a:t>Trigger hit timing digital wave form</a:t>
            </a:r>
          </a:p>
          <a:p>
            <a:pPr lvl="1"/>
            <a:r>
              <a:rPr lang="en-US" sz="1600" dirty="0" smtClean="0"/>
              <a:t>Muon Range Stack</a:t>
            </a:r>
          </a:p>
          <a:p>
            <a:pPr marL="0" indent="0">
              <a:buNone/>
            </a:pPr>
            <a:r>
              <a:rPr lang="en-US" sz="2000" b="1" dirty="0" smtClean="0"/>
              <a:t>V1751Fragment</a:t>
            </a:r>
          </a:p>
          <a:p>
            <a:pPr lvl="1"/>
            <a:r>
              <a:rPr lang="en-US" sz="1600" dirty="0" err="1" smtClean="0"/>
              <a:t>ToF</a:t>
            </a:r>
            <a:r>
              <a:rPr lang="en-US" sz="1600" dirty="0" smtClean="0"/>
              <a:t>, </a:t>
            </a:r>
            <a:r>
              <a:rPr lang="en-US" sz="1600" dirty="0" err="1" smtClean="0"/>
              <a:t>AeroGel</a:t>
            </a:r>
            <a:r>
              <a:rPr lang="en-US" sz="1600" dirty="0" smtClean="0"/>
              <a:t>, Light Collection (PMTs, </a:t>
            </a:r>
            <a:r>
              <a:rPr lang="en-US" sz="1600" dirty="0" err="1" smtClean="0"/>
              <a:t>SiPMS</a:t>
            </a:r>
            <a:r>
              <a:rPr lang="en-US" sz="1600" dirty="0" smtClean="0"/>
              <a:t>)</a:t>
            </a:r>
            <a:endParaRPr lang="en-US" sz="1600" dirty="0"/>
          </a:p>
          <a:p>
            <a:pPr marL="0" indent="0">
              <a:buNone/>
            </a:pPr>
            <a:r>
              <a:rPr lang="en-US" sz="2000" b="1" dirty="0" smtClean="0"/>
              <a:t>V1495Fragment</a:t>
            </a:r>
          </a:p>
          <a:p>
            <a:pPr lvl="1"/>
            <a:r>
              <a:rPr lang="en-US" sz="1600" dirty="0" smtClean="0"/>
              <a:t>Trigger counters and configuration</a:t>
            </a:r>
          </a:p>
          <a:p>
            <a:pPr marL="0" indent="0">
              <a:buNone/>
            </a:pPr>
            <a:r>
              <a:rPr lang="en-US" sz="2000" b="1" dirty="0" err="1" smtClean="0"/>
              <a:t>TriggerFragment</a:t>
            </a:r>
            <a:endParaRPr lang="en-US" sz="2000" b="1" dirty="0" smtClean="0"/>
          </a:p>
          <a:p>
            <a:pPr lvl="1"/>
            <a:r>
              <a:rPr lang="en-US" sz="1600" dirty="0" smtClean="0"/>
              <a:t>Pipeline of all trigger input pattern, including time stamps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WUTFragment</a:t>
            </a:r>
            <a:endParaRPr lang="en-US" sz="2000" b="1" dirty="0" smtClean="0"/>
          </a:p>
          <a:p>
            <a:pPr lvl="1"/>
            <a:r>
              <a:rPr lang="en-US" sz="1600" dirty="0" smtClean="0"/>
              <a:t>High precision </a:t>
            </a:r>
            <a:r>
              <a:rPr lang="en-US" sz="1600" dirty="0" err="1" smtClean="0"/>
              <a:t>ToF</a:t>
            </a:r>
            <a:r>
              <a:rPr lang="en-US" sz="1600" dirty="0" smtClean="0"/>
              <a:t> hit times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TDCFragment</a:t>
            </a:r>
            <a:endParaRPr lang="en-US" sz="2000" b="1" dirty="0" smtClean="0"/>
          </a:p>
          <a:p>
            <a:pPr lvl="1"/>
            <a:r>
              <a:rPr lang="en-US" sz="1600" dirty="0" smtClean="0"/>
              <a:t>Beam wire chambers’ hit times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NB: At this level, each fragment is </a:t>
            </a:r>
            <a:r>
              <a:rPr lang="en-US" sz="2400" i="1" dirty="0" smtClean="0"/>
              <a:t>asynchronous</a:t>
            </a:r>
            <a:r>
              <a:rPr lang="en-US" sz="2400" dirty="0" smtClean="0"/>
              <a:t> to the others and time slicing takes place down stream (see later talk).  At readout time, all fragments from one spill are concatenated into one </a:t>
            </a:r>
            <a:r>
              <a:rPr lang="en-US" sz="2400" dirty="0" err="1" smtClean="0"/>
              <a:t>ArtDaq</a:t>
            </a:r>
            <a:r>
              <a:rPr lang="en-US" sz="2400" dirty="0" smtClean="0"/>
              <a:t> Fragment.  See backup slides for synchronization demonstration.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30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taFlow_2015_06_30_CompleteTo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10" y="4648200"/>
            <a:ext cx="2158690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Archiving</a:t>
            </a:r>
            <a:endParaRPr lang="en-US" dirty="0"/>
          </a:p>
        </p:txBody>
      </p:sp>
      <p:sp>
        <p:nvSpPr>
          <p:cNvPr id="4" name="Flowchart: Preparation 5"/>
          <p:cNvSpPr/>
          <p:nvPr/>
        </p:nvSpPr>
        <p:spPr>
          <a:xfrm>
            <a:off x="990600" y="2009508"/>
            <a:ext cx="1060704" cy="612648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6258" y="2023445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DAQ</a:t>
            </a:r>
          </a:p>
          <a:p>
            <a:pPr algn="ctr"/>
            <a:r>
              <a:rPr lang="en-US" sz="1600" dirty="0" smtClean="0"/>
              <a:t>Collection</a:t>
            </a:r>
            <a:endParaRPr lang="en-US" sz="1600" dirty="0"/>
          </a:p>
        </p:txBody>
      </p:sp>
      <p:sp>
        <p:nvSpPr>
          <p:cNvPr id="6" name="Flowchart: Preparation 7"/>
          <p:cNvSpPr/>
          <p:nvPr/>
        </p:nvSpPr>
        <p:spPr>
          <a:xfrm>
            <a:off x="4041648" y="2009508"/>
            <a:ext cx="1060704" cy="612648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4697" y="2146555"/>
            <a:ext cx="115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Transporter</a:t>
            </a:r>
            <a:endParaRPr lang="en-US" sz="1600" dirty="0"/>
          </a:p>
        </p:txBody>
      </p:sp>
      <p:sp>
        <p:nvSpPr>
          <p:cNvPr id="8" name="Flowchart: Magnetic Disk 9"/>
          <p:cNvSpPr/>
          <p:nvPr/>
        </p:nvSpPr>
        <p:spPr>
          <a:xfrm>
            <a:off x="2572237" y="2009508"/>
            <a:ext cx="914400" cy="61264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8206" y="2127682"/>
            <a:ext cx="562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DAQ</a:t>
            </a:r>
          </a:p>
          <a:p>
            <a:r>
              <a:rPr lang="en-US" sz="1600" dirty="0" smtClean="0"/>
              <a:t>Disk</a:t>
            </a:r>
            <a:endParaRPr lang="en-US" sz="1600" dirty="0"/>
          </a:p>
        </p:txBody>
      </p:sp>
      <p:sp>
        <p:nvSpPr>
          <p:cNvPr id="10" name="Flowchart: Magnetic Disk 13"/>
          <p:cNvSpPr/>
          <p:nvPr/>
        </p:nvSpPr>
        <p:spPr>
          <a:xfrm>
            <a:off x="4114800" y="3507971"/>
            <a:ext cx="914400" cy="61264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0802" y="3585695"/>
            <a:ext cx="8771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</a:t>
            </a:r>
            <a:r>
              <a:rPr lang="en-US" sz="1600" dirty="0" err="1" smtClean="0"/>
              <a:t>Cache</a:t>
            </a:r>
            <a:r>
              <a:rPr lang="en-US" sz="1600" dirty="0" smtClean="0"/>
              <a:t>/</a:t>
            </a:r>
          </a:p>
          <a:p>
            <a:r>
              <a:rPr lang="en-US" sz="1600" dirty="0" err="1" smtClean="0"/>
              <a:t>enStore</a:t>
            </a:r>
            <a:endParaRPr lang="en-US" sz="1600" dirty="0"/>
          </a:p>
        </p:txBody>
      </p:sp>
      <p:sp>
        <p:nvSpPr>
          <p:cNvPr id="12" name="Flowchart: Preparation 15"/>
          <p:cNvSpPr/>
          <p:nvPr/>
        </p:nvSpPr>
        <p:spPr>
          <a:xfrm>
            <a:off x="5922931" y="2632609"/>
            <a:ext cx="1060704" cy="612648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9887" y="2769656"/>
            <a:ext cx="926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SAMweb</a:t>
            </a:r>
            <a:endParaRPr lang="en-US" sz="1600" dirty="0"/>
          </a:p>
        </p:txBody>
      </p:sp>
      <p:sp>
        <p:nvSpPr>
          <p:cNvPr id="14" name="Flowchart: Document 17"/>
          <p:cNvSpPr/>
          <p:nvPr/>
        </p:nvSpPr>
        <p:spPr>
          <a:xfrm>
            <a:off x="7772400" y="2632609"/>
            <a:ext cx="914400" cy="612648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29367" y="2554069"/>
            <a:ext cx="1000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File </a:t>
            </a:r>
          </a:p>
          <a:p>
            <a:pPr algn="ctr"/>
            <a:r>
              <a:rPr lang="en-US" dirty="0" smtClean="0"/>
              <a:t>Catalog*</a:t>
            </a:r>
            <a:endParaRPr lang="en-US" dirty="0"/>
          </a:p>
        </p:txBody>
      </p:sp>
      <p:sp>
        <p:nvSpPr>
          <p:cNvPr id="16" name="Flowchart: Preparation 19"/>
          <p:cNvSpPr/>
          <p:nvPr/>
        </p:nvSpPr>
        <p:spPr>
          <a:xfrm>
            <a:off x="5922931" y="4572000"/>
            <a:ext cx="1060704" cy="612648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67788" y="4709047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User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12" idx="3"/>
          </p:cNvCxnSpPr>
          <p:nvPr/>
        </p:nvCxnSpPr>
        <p:spPr>
          <a:xfrm>
            <a:off x="6983635" y="2938933"/>
            <a:ext cx="78876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6" idx="0"/>
          </p:cNvCxnSpPr>
          <p:nvPr/>
        </p:nvCxnSpPr>
        <p:spPr>
          <a:xfrm>
            <a:off x="6453283" y="3245257"/>
            <a:ext cx="0" cy="132674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8" idx="2"/>
          </p:cNvCxnSpPr>
          <p:nvPr/>
        </p:nvCxnSpPr>
        <p:spPr>
          <a:xfrm flipV="1">
            <a:off x="2062883" y="2315832"/>
            <a:ext cx="509354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86637" y="2314915"/>
            <a:ext cx="509354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10" idx="1"/>
          </p:cNvCxnSpPr>
          <p:nvPr/>
        </p:nvCxnSpPr>
        <p:spPr>
          <a:xfrm>
            <a:off x="4572000" y="2622156"/>
            <a:ext cx="0" cy="88581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0"/>
            <a:endCxn id="6" idx="0"/>
          </p:cNvCxnSpPr>
          <p:nvPr/>
        </p:nvCxnSpPr>
        <p:spPr>
          <a:xfrm rot="5400000" flipH="1" flipV="1">
            <a:off x="3046476" y="483984"/>
            <a:ext cx="12700" cy="3051048"/>
          </a:xfrm>
          <a:prstGeom prst="bentConnector3">
            <a:avLst>
              <a:gd name="adj1" fmla="val 31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75456" y="1295400"/>
            <a:ext cx="208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available signal</a:t>
            </a:r>
            <a:endParaRPr lang="en-US" dirty="0"/>
          </a:p>
        </p:txBody>
      </p:sp>
      <p:cxnSp>
        <p:nvCxnSpPr>
          <p:cNvPr id="25" name="Elbow Connector 24"/>
          <p:cNvCxnSpPr>
            <a:stCxn id="16" idx="1"/>
            <a:endCxn id="11" idx="2"/>
          </p:cNvCxnSpPr>
          <p:nvPr/>
        </p:nvCxnSpPr>
        <p:spPr>
          <a:xfrm rot="10800000">
            <a:off x="4569385" y="4170472"/>
            <a:ext cx="1353547" cy="707853"/>
          </a:xfrm>
          <a:prstGeom prst="bent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9600" y="1295400"/>
            <a:ext cx="4640564" cy="15818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59100" y="3015734"/>
            <a:ext cx="160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DAQ Computer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Elbow Connector 27"/>
          <p:cNvCxnSpPr>
            <a:stCxn id="6" idx="3"/>
            <a:endCxn id="12" idx="0"/>
          </p:cNvCxnSpPr>
          <p:nvPr/>
        </p:nvCxnSpPr>
        <p:spPr>
          <a:xfrm>
            <a:off x="5102352" y="2315832"/>
            <a:ext cx="1350931" cy="31677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08424" y="3798078"/>
            <a:ext cx="245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Request/Get File Names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87388" y="4202668"/>
            <a:ext cx="27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Request/Get Files by Name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0" y="4800600"/>
            <a:ext cx="6343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DAQ closes data file and signals </a:t>
            </a:r>
            <a:r>
              <a:rPr lang="en-US" sz="2000" dirty="0" err="1" smtClean="0"/>
              <a:t>archiver</a:t>
            </a:r>
            <a:r>
              <a:rPr lang="en-US" sz="2000" dirty="0" smtClean="0"/>
              <a:t> to pick up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d</a:t>
            </a:r>
            <a:r>
              <a:rPr lang="en-US" sz="2000" dirty="0" err="1"/>
              <a:t>C</a:t>
            </a:r>
            <a:r>
              <a:rPr lang="en-US" sz="2000" dirty="0" err="1" smtClean="0"/>
              <a:t>ache</a:t>
            </a:r>
            <a:r>
              <a:rPr lang="en-US" sz="2000" dirty="0" smtClean="0"/>
              <a:t>/</a:t>
            </a:r>
            <a:r>
              <a:rPr lang="en-US" sz="2000" dirty="0" err="1" smtClean="0"/>
              <a:t>enStore</a:t>
            </a:r>
            <a:r>
              <a:rPr lang="en-US" sz="2000" dirty="0" smtClean="0"/>
              <a:t>/PNFS: Archiving/file serving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SAM: Cataloging / description / metadata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Uses standard Fermilab FTS file transport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files easily retrievable via simple SAM queries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1706423"/>
            <a:ext cx="168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HTTP Transfer</a:t>
            </a:r>
          </a:p>
          <a:p>
            <a:pPr algn="ctr"/>
            <a:r>
              <a:rPr lang="en-US" dirty="0" smtClean="0"/>
              <a:t>SAM file header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12592" y="2922091"/>
            <a:ext cx="1000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FTP</a:t>
            </a:r>
          </a:p>
          <a:p>
            <a:pPr algn="ctr"/>
            <a:r>
              <a:rPr lang="en-US" dirty="0" smtClean="0"/>
              <a:t>Data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7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Hiccups in Run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Getting new and existing futures on the CAEN digitizers involved months of iterative debugging and fixes</a:t>
            </a:r>
            <a:endParaRPr lang="en-US" sz="2400" dirty="0"/>
          </a:p>
          <a:p>
            <a:pPr lvl="1"/>
            <a:r>
              <a:rPr lang="en-US" sz="2000" dirty="0" smtClean="0"/>
              <a:t>Most issues solved prior to Run 1</a:t>
            </a:r>
          </a:p>
          <a:p>
            <a:r>
              <a:rPr lang="en-US" sz="2400" dirty="0" smtClean="0"/>
              <a:t>Remaining issues, CAEN V1740 and V1751 digitizers</a:t>
            </a:r>
          </a:p>
          <a:p>
            <a:pPr lvl="1"/>
            <a:r>
              <a:rPr lang="en-US" sz="2000" dirty="0" smtClean="0"/>
              <a:t>Occasional event counter mismatches, expect BUSY mechanism to help</a:t>
            </a:r>
          </a:p>
          <a:p>
            <a:pPr lvl="1"/>
            <a:r>
              <a:rPr lang="en-US" sz="2000" dirty="0" smtClean="0"/>
              <a:t>Pedestal jumps on V1751s – “ameliorated” by register retries</a:t>
            </a:r>
          </a:p>
          <a:p>
            <a:pPr lvl="1"/>
            <a:r>
              <a:rPr lang="en-US" sz="2000" dirty="0" smtClean="0"/>
              <a:t>Found unexpected V1740 post-trigger dead-time – fixed by CAEN</a:t>
            </a:r>
          </a:p>
          <a:p>
            <a:pPr lvl="1"/>
            <a:r>
              <a:rPr lang="en-US" sz="2000" dirty="0" smtClean="0"/>
              <a:t>Rare readout hang-ups &lt; 0.1%</a:t>
            </a:r>
          </a:p>
          <a:p>
            <a:r>
              <a:rPr lang="en-US" sz="2400" dirty="0" smtClean="0"/>
              <a:t>Wire Chamber TDC readout</a:t>
            </a:r>
          </a:p>
          <a:p>
            <a:pPr lvl="1"/>
            <a:r>
              <a:rPr lang="en-US" sz="2000" dirty="0" smtClean="0"/>
              <a:t>Occasional loss of configuration registers</a:t>
            </a:r>
          </a:p>
          <a:p>
            <a:pPr lvl="1"/>
            <a:r>
              <a:rPr lang="en-US" sz="2000" dirty="0" smtClean="0"/>
              <a:t>Regular failure of basic data sanity checks, data nonsense</a:t>
            </a:r>
          </a:p>
          <a:p>
            <a:pPr lvl="1"/>
            <a:r>
              <a:rPr lang="en-US" sz="2000" dirty="0" smtClean="0"/>
              <a:t>Text based interfaced to TDC controller not reliable – losing bytes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6518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2"/>
          </a:xfrm>
        </p:spPr>
        <p:txBody>
          <a:bodyPr/>
          <a:lstStyle/>
          <a:p>
            <a:r>
              <a:rPr lang="en-US" dirty="0" smtClean="0"/>
              <a:t>LArIAT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Several detectors means several possible trigger sources</a:t>
            </a:r>
          </a:p>
          <a:p>
            <a:r>
              <a:rPr lang="en-US" sz="2400" dirty="0" smtClean="0"/>
              <a:t>With long TPC time scale, fast light time scale:</a:t>
            </a:r>
          </a:p>
          <a:p>
            <a:pPr lvl="1"/>
            <a:r>
              <a:rPr lang="en-US" sz="2000" dirty="0" smtClean="0"/>
              <a:t>Fast Trigger: Readout light, wire chamber, </a:t>
            </a:r>
            <a:r>
              <a:rPr lang="en-US" sz="2000" dirty="0" err="1" smtClean="0"/>
              <a:t>ToF</a:t>
            </a:r>
            <a:r>
              <a:rPr lang="en-US" sz="2000" dirty="0" smtClean="0"/>
              <a:t>, </a:t>
            </a:r>
            <a:r>
              <a:rPr lang="en-US" sz="2000" dirty="0" err="1" smtClean="0"/>
              <a:t>AeroGel</a:t>
            </a:r>
            <a:r>
              <a:rPr lang="en-US" sz="2000" dirty="0" smtClean="0"/>
              <a:t> (on V1751s), plus Wire Chambers’ TDCs</a:t>
            </a:r>
          </a:p>
          <a:p>
            <a:pPr lvl="1"/>
            <a:r>
              <a:rPr lang="en-US" sz="2000" dirty="0" smtClean="0"/>
              <a:t>Delayed Trigger: Readout TPC, one readout window later</a:t>
            </a:r>
          </a:p>
          <a:p>
            <a:pPr lvl="1"/>
            <a:r>
              <a:rPr lang="en-US" sz="2000" dirty="0" smtClean="0"/>
              <a:t>Allows time to veto TPC readout in case of pile-up or halo, saves bandwidth</a:t>
            </a:r>
          </a:p>
          <a:p>
            <a:pPr lvl="1"/>
            <a:r>
              <a:rPr lang="en-US" sz="2000" dirty="0" smtClean="0"/>
              <a:t>Also allows intra-drift trigger, e.g. Michel electrons, more info</a:t>
            </a:r>
          </a:p>
          <a:p>
            <a:r>
              <a:rPr lang="en-US" sz="2400" dirty="0" smtClean="0"/>
              <a:t>Need flexible, programmable trigger</a:t>
            </a:r>
          </a:p>
          <a:p>
            <a:pPr lvl="1"/>
            <a:r>
              <a:rPr lang="en-US" sz="2000" dirty="0" smtClean="0"/>
              <a:t>Implement trigger logic and </a:t>
            </a:r>
            <a:r>
              <a:rPr lang="en-US" sz="2000" dirty="0" err="1" smtClean="0"/>
              <a:t>scalers</a:t>
            </a:r>
            <a:r>
              <a:rPr lang="en-US" sz="2000" dirty="0" smtClean="0"/>
              <a:t> on user-programmable CAEN V1495 VME based FPGA card</a:t>
            </a:r>
          </a:p>
          <a:p>
            <a:pPr lvl="1"/>
            <a:r>
              <a:rPr lang="en-US" sz="2000" dirty="0" smtClean="0"/>
              <a:t>Think CDF Fred or </a:t>
            </a:r>
            <a:r>
              <a:rPr lang="en-US" sz="2000" smtClean="0"/>
              <a:t>CMS </a:t>
            </a:r>
            <a:r>
              <a:rPr lang="en-US" sz="2000" smtClean="0"/>
              <a:t>GL1T</a:t>
            </a:r>
            <a:r>
              <a:rPr lang="en-US" sz="2000" dirty="0" smtClean="0"/>
              <a:t>, unusual for test beam</a:t>
            </a:r>
          </a:p>
          <a:p>
            <a:pPr lvl="1"/>
            <a:r>
              <a:rPr lang="en-US" sz="2000" dirty="0" smtClean="0"/>
              <a:t>Configurable and readable over VME bus</a:t>
            </a:r>
          </a:p>
          <a:p>
            <a:pPr lvl="1"/>
            <a:r>
              <a:rPr lang="en-US" sz="2000" dirty="0" smtClean="0"/>
              <a:t>Serves as final logic for several crates of NIM logic discriminating many detector signals</a:t>
            </a:r>
          </a:p>
        </p:txBody>
      </p:sp>
    </p:spTree>
    <p:extLst>
      <p:ext uri="{BB962C8B-B14F-4D97-AF65-F5344CB8AC3E}">
        <p14:creationId xmlns:p14="http://schemas.microsoft.com/office/powerpoint/2010/main" val="323034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Trigger Logic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5905500" cy="5169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265473"/>
            <a:ext cx="4955203" cy="175432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32 arbitrary external NIM inputs on the left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Input latch and counters at 100 MHz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Zapf Dingbats"/>
              </a:rPr>
              <a:t>2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16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oïncidence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logic units trigger paths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of paths indicates fast trigger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Delay, plus NOT VETO indicates delayed trigger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Record triggers + times in FIFO for VME readout</a:t>
            </a:r>
          </a:p>
        </p:txBody>
      </p:sp>
    </p:spTree>
    <p:extLst>
      <p:ext uri="{BB962C8B-B14F-4D97-AF65-F5344CB8AC3E}">
        <p14:creationId xmlns:p14="http://schemas.microsoft.com/office/powerpoint/2010/main" val="194876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V1495 Trigger Card</a:t>
            </a:r>
            <a:endParaRPr lang="en-US" dirty="0"/>
          </a:p>
        </p:txBody>
      </p:sp>
      <p:pic>
        <p:nvPicPr>
          <p:cNvPr id="4" name="Picture 3" descr="V149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5" r="29114"/>
          <a:stretch/>
        </p:blipFill>
        <p:spPr>
          <a:xfrm>
            <a:off x="6474600" y="1143000"/>
            <a:ext cx="1526400" cy="5105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257800" y="4724400"/>
            <a:ext cx="1676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1600" y="2819400"/>
            <a:ext cx="1828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1600" y="3288268"/>
            <a:ext cx="1981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2602468"/>
            <a:ext cx="4525172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32 Trigger Input, twisted pair ECL (NIM to ECL)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3135868"/>
            <a:ext cx="1957161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Reset Input on $00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5241" y="4572000"/>
            <a:ext cx="3223959" cy="369332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Fast and Delayed Trigger 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1295400"/>
            <a:ext cx="5268690" cy="1200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CAEN V1495 Card in situ, prior to cabling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Three 32 bit built-in logic I/O ports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One optional NIM input module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7800" y="5345668"/>
            <a:ext cx="1676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0600" y="5193268"/>
            <a:ext cx="4165962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Trigger Counter and Trigger Path Identifier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Send to V1740 for latching on trigger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(synchronization check)</a:t>
            </a:r>
          </a:p>
        </p:txBody>
      </p:sp>
    </p:spTree>
    <p:extLst>
      <p:ext uri="{BB962C8B-B14F-4D97-AF65-F5344CB8AC3E}">
        <p14:creationId xmlns:p14="http://schemas.microsoft.com/office/powerpoint/2010/main" val="287849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Typical Trigger Inputs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77310"/>
              </p:ext>
            </p:extLst>
          </p:nvPr>
        </p:nvGraphicFramePr>
        <p:xfrm>
          <a:off x="533400" y="1143000"/>
          <a:ext cx="8229600" cy="409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819400"/>
                <a:gridCol w="1524000"/>
                <a:gridCol w="2590800"/>
              </a:tblGrid>
              <a:tr h="465667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dirty="0" smtClean="0"/>
                        <a:t>WC1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 chamber up 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halo counters</a:t>
                      </a:r>
                      <a:endParaRPr lang="en-US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dirty="0" smtClean="0"/>
                        <a:t>WC2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 chamber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pulser</a:t>
                      </a:r>
                      <a:r>
                        <a:rPr lang="en-US" baseline="0" dirty="0" smtClean="0"/>
                        <a:t>, testing</a:t>
                      </a:r>
                      <a:endParaRPr lang="en-US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dirty="0" smtClean="0"/>
                        <a:t>WC3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</a:t>
                      </a:r>
                      <a:r>
                        <a:rPr lang="en-US" baseline="0" dirty="0" smtClean="0"/>
                        <a:t> chamber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COSMICON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Cosmic</a:t>
                      </a:r>
                      <a:r>
                        <a:rPr lang="en-US" baseline="0" dirty="0" smtClean="0"/>
                        <a:t> post-beam gate</a:t>
                      </a:r>
                      <a:endParaRPr lang="en-US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dirty="0" smtClean="0"/>
                        <a:t>WCC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 chamber majority 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Cosmic paddles</a:t>
                      </a:r>
                      <a:endParaRPr lang="en-US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dirty="0" smtClean="0"/>
                        <a:t>BEAMON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Spill beam 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Cosmic trigger with light</a:t>
                      </a:r>
                      <a:endParaRPr lang="en-US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dirty="0" smtClean="0"/>
                        <a:t>USTOF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Upstream</a:t>
                      </a:r>
                      <a:r>
                        <a:rPr lang="en-US" baseline="0" dirty="0" smtClean="0"/>
                        <a:t> Time of Flight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Michel electron</a:t>
                      </a:r>
                      <a:endParaRPr lang="en-US" dirty="0"/>
                    </a:p>
                  </a:txBody>
                  <a:tcPr/>
                </a:tc>
              </a:tr>
              <a:tr h="465667">
                <a:tc>
                  <a:txBody>
                    <a:bodyPr/>
                    <a:lstStyle/>
                    <a:p>
                      <a:r>
                        <a:rPr lang="en-US" dirty="0" smtClean="0"/>
                        <a:t>DSTOF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Downstream Time of Flight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LARSCINT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LAr</a:t>
                      </a:r>
                      <a:r>
                        <a:rPr lang="en-US" baseline="0" dirty="0" smtClean="0"/>
                        <a:t> scintillation light</a:t>
                      </a:r>
                      <a:endParaRPr lang="en-US" dirty="0"/>
                    </a:p>
                  </a:txBody>
                  <a:tcPr/>
                </a:tc>
              </a:tr>
              <a:tr h="237064">
                <a:tc>
                  <a:txBody>
                    <a:bodyPr/>
                    <a:lstStyle/>
                    <a:p>
                      <a:r>
                        <a:rPr lang="en-US" dirty="0" smtClean="0"/>
                        <a:t>PUNCH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Punch-through</a:t>
                      </a:r>
                      <a:r>
                        <a:rPr lang="en-US" baseline="0" dirty="0" smtClean="0"/>
                        <a:t> counter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Muon Range Stack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32591" y="51816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WC exceptionally has majority logic, 3 /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486400"/>
            <a:ext cx="7778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 inputs can be specific in up to 16 trigger output paths, required ON or OFF</a:t>
            </a:r>
          </a:p>
          <a:p>
            <a:r>
              <a:rPr lang="en-US" dirty="0" smtClean="0"/>
              <a:t>Delayed trigger VETO uses same input logics with opposite logic</a:t>
            </a:r>
          </a:p>
          <a:p>
            <a:r>
              <a:rPr lang="en-US" dirty="0" smtClean="0"/>
              <a:t>All logic stored in LArIAT database available for offline use</a:t>
            </a:r>
            <a:endParaRPr lang="en-US" dirty="0"/>
          </a:p>
        </p:txBody>
      </p:sp>
      <p:cxnSp>
        <p:nvCxnSpPr>
          <p:cNvPr id="4" name="Straight Connector 3"/>
          <p:cNvCxnSpPr>
            <a:endCxn id="5" idx="2"/>
          </p:cNvCxnSpPr>
          <p:nvPr/>
        </p:nvCxnSpPr>
        <p:spPr>
          <a:xfrm>
            <a:off x="4648200" y="1143000"/>
            <a:ext cx="0" cy="4091096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0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Trigger Output Paths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8479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Run 6373, near end of LArIAT Run 1 when things were quite stable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With 866 spills, &gt; 14 hour run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91566"/>
              </p:ext>
            </p:extLst>
          </p:nvPr>
        </p:nvGraphicFramePr>
        <p:xfrm>
          <a:off x="914400" y="2057400"/>
          <a:ext cx="7086600" cy="317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832683"/>
                <a:gridCol w="1491917"/>
              </a:tblGrid>
              <a:tr h="6443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Requirements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r>
                        <a:rPr lang="en-US" baseline="0" dirty="0" smtClean="0"/>
                        <a:t> OFF</a:t>
                      </a:r>
                      <a:endParaRPr lang="en-US" dirty="0"/>
                    </a:p>
                  </a:txBody>
                  <a:tcPr/>
                </a:tc>
              </a:tr>
              <a:tr h="546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BEAMON+USTOF+DSTOF+WCC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BEAMON+USTOF+DSTOF+WCC+PUNCH+MURS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BEAMON+USTOF+DSTOF+WCC+PUNCH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-MURS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BEAMON+USTOF+DSTOF+WCC+MURS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-PUNCH</a:t>
                      </a:r>
                      <a:endParaRPr lang="en-US" dirty="0"/>
                    </a:p>
                  </a:txBody>
                  <a:tcPr/>
                </a:tc>
              </a:tr>
              <a:tr h="368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-BEAMON</a:t>
                      </a:r>
                      <a:endParaRPr lang="en-US" dirty="0"/>
                    </a:p>
                  </a:txBody>
                  <a:tcPr/>
                </a:tc>
              </a:tr>
              <a:tr h="368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-BEAMON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410200"/>
            <a:ext cx="7842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delayed trigger VETO function was not normally required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Run 2 we will use a BUSY function in the VETO logic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2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DAQ Top View</a:t>
            </a:r>
            <a:endParaRPr lang="en-US" sz="2800" dirty="0"/>
          </a:p>
        </p:txBody>
      </p:sp>
      <p:pic>
        <p:nvPicPr>
          <p:cNvPr id="5" name="Picture 4" descr="LariatBeam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1004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86200" y="1401762"/>
            <a:ext cx="17526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0" y="1096962"/>
            <a:ext cx="1752600" cy="762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24800" y="1477962"/>
            <a:ext cx="1143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0" y="4221162"/>
            <a:ext cx="12192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52600" y="3687762"/>
            <a:ext cx="1676400" cy="13716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05600" y="2697162"/>
            <a:ext cx="1143000" cy="1295400"/>
          </a:xfrm>
          <a:prstGeom prst="roundRect">
            <a:avLst/>
          </a:prstGeom>
          <a:noFill/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10000" y="1325562"/>
            <a:ext cx="1905000" cy="914400"/>
          </a:xfrm>
          <a:prstGeom prst="round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200" y="5135880"/>
            <a:ext cx="1676400" cy="45720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5212080"/>
            <a:ext cx="171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FTBF TDCs 1.2ns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2200" y="5135880"/>
            <a:ext cx="1752600" cy="4572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4600" y="5212080"/>
            <a:ext cx="142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V1751  1nsec</a:t>
            </a:r>
            <a:endParaRPr lang="en-US" dirty="0">
              <a:solidFill>
                <a:srgbClr val="FFFF00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5135880"/>
            <a:ext cx="1905000" cy="457200"/>
          </a:xfrm>
          <a:prstGeom prst="roundRect">
            <a:avLst/>
          </a:prstGeom>
          <a:noFill/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5800" y="5212080"/>
            <a:ext cx="166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V1740  128nsec</a:t>
            </a:r>
            <a:endParaRPr lang="en-US" dirty="0">
              <a:solidFill>
                <a:srgbClr val="CCFFCC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10400" y="5135880"/>
            <a:ext cx="1447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10400" y="52120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V1740 128ns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62200" y="5745480"/>
            <a:ext cx="1752600" cy="457200"/>
          </a:xfrm>
          <a:prstGeom prst="round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14600" y="5757148"/>
            <a:ext cx="141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effectLst/>
              </a:rPr>
              <a:t>WUT  15psec</a:t>
            </a:r>
            <a:endParaRPr lang="en-US" dirty="0">
              <a:solidFill>
                <a:srgbClr val="660066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5715000"/>
            <a:ext cx="453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Tasks:</a:t>
            </a:r>
          </a:p>
          <a:p>
            <a:r>
              <a:rPr lang="en-US" dirty="0" smtClean="0"/>
              <a:t>“Configure, Trigger, Readout, Build and Write”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926068"/>
            <a:ext cx="48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Five independent asynchronous readout systems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6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Running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Generally excellent reliability and functionality</a:t>
            </a:r>
          </a:p>
          <a:p>
            <a:pPr lvl="1"/>
            <a:r>
              <a:rPr lang="en-US" sz="2000" dirty="0" smtClean="0"/>
              <a:t>Firmware code often difficult to understand – most problems related to us not understanding the logic</a:t>
            </a:r>
          </a:p>
          <a:p>
            <a:pPr lvl="1"/>
            <a:r>
              <a:rPr lang="en-US" sz="2000" dirty="0" smtClean="0"/>
              <a:t>Flaws with the PCI to VME bridge had already been worked out by CMS a while back</a:t>
            </a:r>
          </a:p>
          <a:p>
            <a:r>
              <a:rPr lang="en-US" sz="2400" dirty="0" smtClean="0"/>
              <a:t>Implementing upgrades during shutdown</a:t>
            </a:r>
          </a:p>
          <a:p>
            <a:pPr lvl="1"/>
            <a:r>
              <a:rPr lang="en-US" sz="2000" dirty="0" smtClean="0"/>
              <a:t>Adding 16 additional trigger input for a total of 32, since we were over-subscribed at 16</a:t>
            </a:r>
          </a:p>
          <a:p>
            <a:pPr lvl="1"/>
            <a:r>
              <a:rPr lang="en-US" sz="2000" dirty="0" smtClean="0"/>
              <a:t>Adding adjustable software-controllable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logic</a:t>
            </a:r>
          </a:p>
          <a:p>
            <a:pPr lvl="1"/>
            <a:r>
              <a:rPr lang="en-US" sz="2000" dirty="0" smtClean="0"/>
              <a:t>Capability to pre-scale one or more trigger paths – useful for background studies with high rate triggers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smtClean="0"/>
              <a:t>la colliders</a:t>
            </a:r>
          </a:p>
        </p:txBody>
      </p:sp>
    </p:spTree>
    <p:extLst>
      <p:ext uri="{BB962C8B-B14F-4D97-AF65-F5344CB8AC3E}">
        <p14:creationId xmlns:p14="http://schemas.microsoft.com/office/powerpoint/2010/main" val="293591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590800"/>
            <a:ext cx="41148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Backup Slides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87613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22495"/>
              </p:ext>
            </p:extLst>
          </p:nvPr>
        </p:nvGraphicFramePr>
        <p:xfrm>
          <a:off x="1143000" y="4314971"/>
          <a:ext cx="7010400" cy="213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484583">
                <a:tc>
                  <a:txBody>
                    <a:bodyPr/>
                    <a:lstStyle/>
                    <a:p>
                      <a:r>
                        <a:rPr lang="en-US" dirty="0" smtClean="0"/>
                        <a:t>VME Crate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Spare</a:t>
                      </a:r>
                      <a:endParaRPr lang="en-US" dirty="0"/>
                    </a:p>
                  </a:txBody>
                  <a:tcPr/>
                </a:tc>
              </a:tr>
              <a:tr h="826023">
                <a:tc>
                  <a:txBody>
                    <a:bodyPr/>
                    <a:lstStyle/>
                    <a:p>
                      <a:r>
                        <a:rPr lang="en-US" dirty="0" smtClean="0"/>
                        <a:t>TPC and </a:t>
                      </a:r>
                      <a:r>
                        <a:rPr lang="en-US" dirty="0" err="1" smtClean="0"/>
                        <a:t>μRS</a:t>
                      </a:r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Wiener VME64x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One chassis,</a:t>
                      </a:r>
                      <a:r>
                        <a:rPr lang="en-US" baseline="0" dirty="0" smtClean="0"/>
                        <a:t> no power supply</a:t>
                      </a:r>
                      <a:endParaRPr lang="en-US" dirty="0" smtClean="0"/>
                    </a:p>
                  </a:txBody>
                  <a:tcPr/>
                </a:tc>
              </a:tr>
              <a:tr h="82602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ToF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Light, 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CAEN VME64x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spare CAEN with power supply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Spares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07858"/>
              </p:ext>
            </p:extLst>
          </p:nvPr>
        </p:nvGraphicFramePr>
        <p:xfrm>
          <a:off x="838200" y="990600"/>
          <a:ext cx="7543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56210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Digitizer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CAEN V1740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Range</a:t>
                      </a:r>
                      <a:r>
                        <a:rPr lang="en-US" baseline="0" dirty="0" smtClean="0"/>
                        <a:t> Stack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CAEN V1740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collection + </a:t>
                      </a:r>
                      <a:r>
                        <a:rPr lang="en-US" dirty="0" err="1" smtClean="0"/>
                        <a:t>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CAEN V1751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res </a:t>
                      </a:r>
                      <a:r>
                        <a:rPr lang="en-US" dirty="0" err="1" smtClean="0"/>
                        <a:t>ToF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CAEN V1495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VME Master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CAEN V2718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PCI-VME</a:t>
                      </a:r>
                      <a:r>
                        <a:rPr lang="en-US" baseline="0" dirty="0" smtClean="0"/>
                        <a:t> 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CAEN A3818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00" y="3886200"/>
            <a:ext cx="388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may be money for spares in FY16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8633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Cross-Detector Synchronization</a:t>
            </a:r>
            <a:endParaRPr lang="en-US" dirty="0"/>
          </a:p>
        </p:txBody>
      </p:sp>
      <p:pic>
        <p:nvPicPr>
          <p:cNvPr id="4" name="Picture 3" descr="MW_V1751_Dri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5930900" cy="4461637"/>
          </a:xfrm>
          <a:prstGeom prst="rect">
            <a:avLst/>
          </a:prstGeom>
        </p:spPr>
      </p:pic>
      <p:pic>
        <p:nvPicPr>
          <p:cNvPr id="5" name="Picture 4" descr="MW_V1751_Stabil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7" y="1828800"/>
            <a:ext cx="3630133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5410200"/>
            <a:ext cx="5265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matching between wire chambers and </a:t>
            </a:r>
            <a:r>
              <a:rPr lang="en-US" dirty="0" err="1" smtClean="0"/>
              <a:t>ToF</a:t>
            </a:r>
            <a:r>
              <a:rPr lang="en-US" dirty="0" smtClean="0"/>
              <a:t> PMTs</a:t>
            </a:r>
          </a:p>
          <a:p>
            <a:r>
              <a:rPr lang="en-US" dirty="0" smtClean="0"/>
              <a:t>Note offset and slope corrections</a:t>
            </a:r>
          </a:p>
          <a:p>
            <a:r>
              <a:rPr lang="en-US" dirty="0" smtClean="0"/>
              <a:t>Stability improved with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q_timeline_v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9144000" cy="6472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and </a:t>
            </a:r>
            <a:r>
              <a:rPr lang="en-US" dirty="0" err="1" smtClean="0"/>
              <a:t>DAQ+Trigger</a:t>
            </a:r>
            <a:r>
              <a:rPr lang="en-US" dirty="0" smtClean="0"/>
              <a:t> Timing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225" y="5638800"/>
            <a:ext cx="775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$00 </a:t>
            </a:r>
            <a:r>
              <a:rPr lang="en-US" i="1" u="sng" dirty="0" smtClean="0">
                <a:solidFill>
                  <a:schemeClr val="tx2"/>
                </a:solidFill>
              </a:rPr>
              <a:t>Al</a:t>
            </a:r>
            <a:r>
              <a:rPr lang="en-US" i="1" dirty="0" smtClean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systems and data fragments synchronized to $00 start of each super cycle</a:t>
            </a:r>
            <a:endParaRPr lang="en-US" i="1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4724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2455" y="5943600"/>
            <a:ext cx="465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BEAMON and COSMICON are inputs to trigger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Requirements &amp; Solutions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143000"/>
            <a:ext cx="8458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Have 4.2 second window beam spill + 24 seconds </a:t>
            </a:r>
            <a:r>
              <a:rPr lang="en-US" sz="2400" dirty="0" err="1" smtClean="0"/>
              <a:t>cosmics</a:t>
            </a:r>
            <a:r>
              <a:rPr lang="en-US" sz="2400" dirty="0" smtClean="0"/>
              <a:t> every 60 second super cycle</a:t>
            </a:r>
          </a:p>
          <a:p>
            <a:r>
              <a:rPr lang="en-US" sz="2400" i="1" dirty="0" smtClean="0"/>
              <a:t>Cannot</a:t>
            </a:r>
            <a:r>
              <a:rPr lang="en-US" sz="2400" dirty="0" smtClean="0"/>
              <a:t> read every sample without custom readout </a:t>
            </a:r>
            <a:r>
              <a:rPr lang="en-US" sz="2400" dirty="0" err="1" smtClean="0"/>
              <a:t>hw</a:t>
            </a:r>
            <a:r>
              <a:rPr lang="en-US" sz="2400" dirty="0" smtClean="0"/>
              <a:t> $$$</a:t>
            </a:r>
          </a:p>
          <a:p>
            <a:r>
              <a:rPr lang="en-US" sz="2400" dirty="0" smtClean="0"/>
              <a:t>Must have triggered system handle ~ 100 – 200 triggers/spill</a:t>
            </a:r>
          </a:p>
          <a:p>
            <a:r>
              <a:rPr lang="en-US" sz="2400" dirty="0" smtClean="0"/>
              <a:t>TPC Data volume dominates requirements</a:t>
            </a:r>
          </a:p>
          <a:p>
            <a:pPr lvl="1"/>
            <a:r>
              <a:rPr lang="en-US" sz="2000" dirty="0" smtClean="0"/>
              <a:t>~ 350 </a:t>
            </a:r>
            <a:r>
              <a:rPr lang="en-US" sz="2000" dirty="0" err="1" smtClean="0"/>
              <a:t>μsec</a:t>
            </a:r>
            <a:r>
              <a:rPr lang="en-US" sz="2000" dirty="0" smtClean="0"/>
              <a:t> max drift time, plus padding = </a:t>
            </a:r>
            <a:r>
              <a:rPr lang="en-US" sz="2000" dirty="0"/>
              <a:t>393 </a:t>
            </a:r>
            <a:r>
              <a:rPr lang="en-US" sz="2000" dirty="0" err="1"/>
              <a:t>μsec</a:t>
            </a:r>
            <a:r>
              <a:rPr lang="en-US" sz="200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Ideally 128 </a:t>
            </a:r>
            <a:r>
              <a:rPr lang="en-US" sz="2000" dirty="0" err="1" smtClean="0"/>
              <a:t>nsec</a:t>
            </a:r>
            <a:r>
              <a:rPr lang="en-US" sz="2000" dirty="0" smtClean="0"/>
              <a:t> sample time, 256 </a:t>
            </a:r>
            <a:r>
              <a:rPr lang="en-US" sz="2000" dirty="0" err="1" smtClean="0"/>
              <a:t>nsec</a:t>
            </a:r>
            <a:r>
              <a:rPr lang="en-US" sz="2000" dirty="0" smtClean="0"/>
              <a:t> adequate, 512 ns if needed</a:t>
            </a:r>
          </a:p>
          <a:p>
            <a:pPr lvl="1"/>
            <a:r>
              <a:rPr lang="en-US" sz="2000" dirty="0" smtClean="0"/>
              <a:t>480 wires to readout, no zero suppression, two bytes per channel per sample</a:t>
            </a:r>
          </a:p>
          <a:p>
            <a:r>
              <a:rPr lang="en-US" sz="2400" dirty="0" smtClean="0"/>
              <a:t>Found solution with CAEN V1740 64 channel wave form digitizer</a:t>
            </a:r>
          </a:p>
          <a:p>
            <a:pPr lvl="1"/>
            <a:r>
              <a:rPr lang="en-US" sz="2000" dirty="0" smtClean="0"/>
              <a:t>High density 6U VME, single width – need 8 cards</a:t>
            </a:r>
          </a:p>
          <a:p>
            <a:pPr lvl="1"/>
            <a:r>
              <a:rPr lang="en-US" sz="2000" dirty="0" smtClean="0"/>
              <a:t>Required new “decimation” in firmware to slow 16 </a:t>
            </a:r>
            <a:r>
              <a:rPr lang="en-US" sz="2000" dirty="0" err="1" smtClean="0"/>
              <a:t>nsec</a:t>
            </a:r>
            <a:r>
              <a:rPr lang="en-US" sz="2000" dirty="0" smtClean="0"/>
              <a:t> to 128 </a:t>
            </a:r>
            <a:r>
              <a:rPr lang="en-US" sz="2000" dirty="0" err="1" smtClean="0"/>
              <a:t>nsec</a:t>
            </a:r>
            <a:r>
              <a:rPr lang="en-US" sz="2000" dirty="0" smtClean="0"/>
              <a:t> …</a:t>
            </a:r>
          </a:p>
          <a:p>
            <a:pPr lvl="1"/>
            <a:r>
              <a:rPr lang="en-US" sz="2000" dirty="0" smtClean="0"/>
              <a:t>Large buffers can store 64, 128, 256 events, depending on </a:t>
            </a:r>
            <a:r>
              <a:rPr lang="en-US" sz="2000" i="1" dirty="0" smtClean="0"/>
              <a:t>T</a:t>
            </a:r>
            <a:r>
              <a:rPr lang="en-US" sz="2000" dirty="0" smtClean="0"/>
              <a:t> width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83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CAEN V1740 VME Crate</a:t>
            </a:r>
            <a:endParaRPr lang="en-US" dirty="0"/>
          </a:p>
        </p:txBody>
      </p:sp>
      <p:pic>
        <p:nvPicPr>
          <p:cNvPr id="4" name="Picture 3" descr="V1740Cra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6477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990600"/>
            <a:ext cx="4968027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V1740 Crate prior to analog hookup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Note daisy-chained digitizer clock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Chained optical link for configuration and readout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Common trigger and reset $00 inputs from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fanouts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334000"/>
            <a:ext cx="5170331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V1740s constantly digitizing to circular buffer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 receipt of trigger, copy buffer to memory location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Ready immediately for subsequent trigger</a:t>
            </a:r>
          </a:p>
        </p:txBody>
      </p:sp>
    </p:spTree>
    <p:extLst>
      <p:ext uri="{BB962C8B-B14F-4D97-AF65-F5344CB8AC3E}">
        <p14:creationId xmlns:p14="http://schemas.microsoft.com/office/powerpoint/2010/main" val="345123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UT_Phot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" b="10918"/>
          <a:stretch/>
        </p:blipFill>
        <p:spPr>
          <a:xfrm>
            <a:off x="7459124" y="3048000"/>
            <a:ext cx="1227676" cy="1371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76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Beam line and Light Collection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066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Light collection (</a:t>
            </a:r>
            <a:r>
              <a:rPr lang="en-US" sz="2400" dirty="0" err="1" smtClean="0"/>
              <a:t>ToF</a:t>
            </a:r>
            <a:r>
              <a:rPr lang="en-US" sz="2400" dirty="0" smtClean="0"/>
              <a:t>, Aerogel, LCS) have much faster time scales </a:t>
            </a:r>
          </a:p>
          <a:p>
            <a:pPr lvl="1"/>
            <a:r>
              <a:rPr lang="en-US" sz="2000" dirty="0" smtClean="0"/>
              <a:t>~ 10’s of </a:t>
            </a:r>
            <a:r>
              <a:rPr lang="en-US" sz="2000" dirty="0" err="1" smtClean="0"/>
              <a:t>nsec</a:t>
            </a:r>
            <a:endParaRPr lang="en-US" sz="2000" dirty="0" smtClean="0"/>
          </a:p>
          <a:p>
            <a:pPr lvl="1"/>
            <a:r>
              <a:rPr lang="en-US" sz="2000" dirty="0" smtClean="0"/>
              <a:t>2 </a:t>
            </a:r>
            <a:r>
              <a:rPr lang="en-US" sz="20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2000" dirty="0">
                <a:sym typeface="Zapf Dingbats"/>
              </a:rPr>
              <a:t> </a:t>
            </a:r>
            <a:r>
              <a:rPr lang="en-US" sz="2000" dirty="0" smtClean="0"/>
              <a:t>CAEN V1751, eight channels each, 1 </a:t>
            </a:r>
            <a:r>
              <a:rPr lang="en-US" sz="2000" dirty="0" err="1" smtClean="0"/>
              <a:t>nsec</a:t>
            </a:r>
            <a:r>
              <a:rPr lang="en-US" sz="2000" dirty="0" smtClean="0"/>
              <a:t> sampling</a:t>
            </a:r>
          </a:p>
          <a:p>
            <a:pPr lvl="1"/>
            <a:r>
              <a:rPr lang="en-US" sz="2000" dirty="0" smtClean="0"/>
              <a:t>Typical wave form width 28 </a:t>
            </a:r>
            <a:r>
              <a:rPr lang="en-US" sz="2000" dirty="0" err="1" smtClean="0"/>
              <a:t>μsec</a:t>
            </a:r>
            <a:endParaRPr lang="en-US" sz="2000" dirty="0" smtClean="0"/>
          </a:p>
          <a:p>
            <a:pPr lvl="1"/>
            <a:r>
              <a:rPr lang="en-US" sz="2000" dirty="0" smtClean="0"/>
              <a:t>Specially modified for 200 mV scale (single photo-electrons)</a:t>
            </a:r>
          </a:p>
          <a:p>
            <a:pPr lvl="1"/>
            <a:r>
              <a:rPr lang="en-US" sz="2000" dirty="0" smtClean="0"/>
              <a:t>Read via CAEN CONET optical link to A3818 PCI bridge</a:t>
            </a:r>
          </a:p>
          <a:p>
            <a:pPr lvl="1"/>
            <a:r>
              <a:rPr lang="en-US" sz="2000" dirty="0" smtClean="0"/>
              <a:t>For precision </a:t>
            </a:r>
            <a:r>
              <a:rPr lang="en-US" sz="2000" dirty="0" err="1" smtClean="0"/>
              <a:t>ToF</a:t>
            </a:r>
            <a:r>
              <a:rPr lang="en-US" sz="2000" dirty="0" smtClean="0"/>
              <a:t> hit timing use WUT Wave Union TDC, resolution ~ 15 </a:t>
            </a:r>
            <a:r>
              <a:rPr lang="en-US" sz="2000" dirty="0" err="1" smtClean="0"/>
              <a:t>psec</a:t>
            </a:r>
            <a:endParaRPr lang="en-US" sz="2000" dirty="0" smtClean="0"/>
          </a:p>
          <a:p>
            <a:pPr lvl="1"/>
            <a:r>
              <a:rPr lang="en-US" sz="2000" dirty="0" smtClean="0"/>
              <a:t>Read via VME via PCI bridge</a:t>
            </a:r>
          </a:p>
          <a:p>
            <a:pPr lvl="1"/>
            <a:endParaRPr lang="en-US" dirty="0"/>
          </a:p>
          <a:p>
            <a:r>
              <a:rPr lang="en-US" sz="2400" dirty="0" smtClean="0"/>
              <a:t>Wire Chambers with max drift ~ </a:t>
            </a:r>
            <a:r>
              <a:rPr lang="en-US" sz="2400" dirty="0" err="1" smtClean="0"/>
              <a:t>μsec</a:t>
            </a:r>
            <a:endParaRPr lang="en-US" sz="2400" dirty="0" smtClean="0"/>
          </a:p>
          <a:p>
            <a:pPr lvl="1"/>
            <a:r>
              <a:rPr lang="en-US" sz="2000" dirty="0" smtClean="0"/>
              <a:t>Use established Hansen readout supported by FTBF staff</a:t>
            </a:r>
          </a:p>
          <a:p>
            <a:pPr lvl="1"/>
            <a:r>
              <a:rPr lang="en-US" sz="2000" dirty="0" smtClean="0"/>
              <a:t>Have 1.17 </a:t>
            </a:r>
            <a:r>
              <a:rPr lang="en-US" sz="2000" dirty="0" err="1" smtClean="0"/>
              <a:t>nsec</a:t>
            </a:r>
            <a:r>
              <a:rPr lang="en-US" sz="2000" dirty="0" smtClean="0"/>
              <a:t> granularity, independent clock</a:t>
            </a:r>
          </a:p>
          <a:p>
            <a:pPr lvl="1"/>
            <a:r>
              <a:rPr lang="en-US" sz="2000" dirty="0" smtClean="0"/>
              <a:t>Multi-hit TDCs, four chambers, (</a:t>
            </a:r>
            <a:r>
              <a:rPr lang="en-US" sz="2000" dirty="0" err="1" smtClean="0"/>
              <a:t>x,y</a:t>
            </a:r>
            <a:r>
              <a:rPr lang="en-US" sz="2000" dirty="0" smtClean="0"/>
              <a:t>) (128,128) 1024 channels</a:t>
            </a:r>
          </a:p>
          <a:p>
            <a:pPr lvl="1"/>
            <a:r>
              <a:rPr lang="en-US" sz="2000" dirty="0" smtClean="0"/>
              <a:t>Spill stored entirely in on-board buffers, collated to central controller</a:t>
            </a:r>
          </a:p>
          <a:p>
            <a:pPr lvl="1"/>
            <a:r>
              <a:rPr lang="en-US" sz="2000" dirty="0" smtClean="0"/>
              <a:t>Read at end of spill by main Lariat DAQ over </a:t>
            </a:r>
            <a:r>
              <a:rPr lang="en-US" sz="2000" dirty="0" err="1" smtClean="0"/>
              <a:t>ethernet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TPC </a:t>
            </a:r>
            <a:r>
              <a:rPr lang="en-US" sz="2400" i="1" dirty="0" smtClean="0"/>
              <a:t>contra </a:t>
            </a:r>
            <a:r>
              <a:rPr lang="en-US" sz="2400" i="1" dirty="0" err="1" smtClean="0"/>
              <a:t>mundum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Two very different time scales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 fast and slow triggers!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305800" y="2895600"/>
            <a:ext cx="70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WUT</a:t>
            </a:r>
            <a:endParaRPr lang="en-US" i="1" dirty="0"/>
          </a:p>
        </p:txBody>
      </p:sp>
      <p:pic>
        <p:nvPicPr>
          <p:cNvPr id="6" name="Picture 5" descr="A3818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47800"/>
            <a:ext cx="1422400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3400" y="1383268"/>
            <a:ext cx="84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A3818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740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</a:t>
            </a:r>
            <a:endParaRPr lang="en-US" dirty="0"/>
          </a:p>
        </p:txBody>
      </p:sp>
      <p:pic>
        <p:nvPicPr>
          <p:cNvPr id="3" name="Picture 2" descr="LArIAT_DAQ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6043827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5334000"/>
            <a:ext cx="4800600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Details of LArIAT DAQ Readout  Data Flow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Several external sources read and collated by single event builder “DAQ PC”</a:t>
            </a:r>
          </a:p>
        </p:txBody>
      </p:sp>
    </p:spTree>
    <p:extLst>
      <p:ext uri="{BB962C8B-B14F-4D97-AF65-F5344CB8AC3E}">
        <p14:creationId xmlns:p14="http://schemas.microsoft.com/office/powerpoint/2010/main" val="393523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Demand for online computing modest but critical</a:t>
            </a:r>
          </a:p>
          <a:p>
            <a:r>
              <a:rPr lang="en-US" sz="2400" dirty="0" smtClean="0"/>
              <a:t>One 8 core for configuration, readout, archiving</a:t>
            </a:r>
          </a:p>
          <a:p>
            <a:pPr lvl="1"/>
            <a:r>
              <a:rPr lang="en-US" sz="2000" dirty="0" smtClean="0"/>
              <a:t>Install CAEN A3818 four channel optical bridge (large)</a:t>
            </a:r>
          </a:p>
          <a:p>
            <a:pPr lvl="1"/>
            <a:r>
              <a:rPr lang="en-US" sz="2000" dirty="0" smtClean="0"/>
              <a:t>Locally cache at least one week of data (more in reality)</a:t>
            </a:r>
          </a:p>
          <a:p>
            <a:r>
              <a:rPr lang="en-US" sz="2400" dirty="0" smtClean="0"/>
              <a:t>One 8 core for </a:t>
            </a:r>
            <a:r>
              <a:rPr lang="en-US" sz="2400" i="1" dirty="0" smtClean="0"/>
              <a:t>online</a:t>
            </a:r>
            <a:r>
              <a:rPr lang="en-US" sz="2400" dirty="0" smtClean="0"/>
              <a:t> data quality monitoring </a:t>
            </a:r>
          </a:p>
          <a:p>
            <a:pPr lvl="1"/>
            <a:r>
              <a:rPr lang="en-US" sz="2000" dirty="0" smtClean="0"/>
              <a:t>Need one minute feedback for beam and detector conditions</a:t>
            </a:r>
          </a:p>
          <a:p>
            <a:pPr lvl="1"/>
            <a:r>
              <a:rPr lang="en-US" sz="2000" dirty="0" smtClean="0"/>
              <a:t>Redundant power, redundant disk (thanks, SLAM group!)</a:t>
            </a:r>
            <a:endParaRPr lang="en-US" dirty="0"/>
          </a:p>
          <a:p>
            <a:r>
              <a:rPr lang="en-US" sz="2400" dirty="0" smtClean="0"/>
              <a:t>Hot backups for each function</a:t>
            </a:r>
          </a:p>
          <a:p>
            <a:r>
              <a:rPr lang="en-US" sz="2400" dirty="0" smtClean="0"/>
              <a:t>Two thin gateways for access</a:t>
            </a:r>
          </a:p>
          <a:p>
            <a:r>
              <a:rPr lang="en-US" sz="2400" dirty="0" smtClean="0"/>
              <a:t>Strong firewall to access main DAQ, DQM per FNAL and DoE security requirements  (unusual for test beam)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7295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“KISS” – </a:t>
            </a:r>
            <a:r>
              <a:rPr lang="en-US" sz="2400" dirty="0" smtClean="0"/>
              <a:t>Keep It Simple, Stupid!</a:t>
            </a:r>
          </a:p>
          <a:p>
            <a:r>
              <a:rPr lang="en-US" sz="2400" dirty="0" smtClean="0"/>
              <a:t>No Quixotic GUI developments, </a:t>
            </a:r>
            <a:r>
              <a:rPr lang="en-US" sz="2400" i="1" dirty="0" err="1" smtClean="0"/>
              <a:t>nunca</a:t>
            </a:r>
            <a:r>
              <a:rPr lang="en-US" sz="2400" i="1" dirty="0" smtClean="0"/>
              <a:t>!</a:t>
            </a:r>
            <a:endParaRPr lang="en-US" sz="2000" i="1" dirty="0" smtClean="0"/>
          </a:p>
          <a:p>
            <a:r>
              <a:rPr lang="en-US" sz="2400" dirty="0" smtClean="0"/>
              <a:t>Configure system via human readable XML text files</a:t>
            </a:r>
          </a:p>
          <a:p>
            <a:pPr lvl="1"/>
            <a:r>
              <a:rPr lang="en-US" sz="2000" dirty="0" smtClean="0"/>
              <a:t>One per subsystem, store entirety in data stream and LArIAT database every run in structured form</a:t>
            </a:r>
          </a:p>
          <a:p>
            <a:pPr lvl="1"/>
            <a:r>
              <a:rPr lang="en-US" sz="2000" dirty="0" smtClean="0"/>
              <a:t>Easy to include, exclude components and tweak their setting</a:t>
            </a:r>
          </a:p>
          <a:p>
            <a:pPr lvl="1"/>
            <a:r>
              <a:rPr lang="en-US" sz="2000" dirty="0" smtClean="0"/>
              <a:t>Expert access only, shifters do not access</a:t>
            </a:r>
          </a:p>
          <a:p>
            <a:r>
              <a:rPr lang="en-US" sz="2400" dirty="0" smtClean="0"/>
              <a:t>To start a run, simply type “go” at the prompt</a:t>
            </a:r>
          </a:p>
          <a:p>
            <a:pPr lvl="1"/>
            <a:r>
              <a:rPr lang="en-US" sz="2000" dirty="0" smtClean="0"/>
              <a:t>Yes, it’s really that easy!</a:t>
            </a:r>
          </a:p>
          <a:p>
            <a:r>
              <a:rPr lang="en-US" sz="2400" dirty="0" smtClean="0"/>
              <a:t>Display run status in a single easy-to-use web page</a:t>
            </a:r>
          </a:p>
          <a:p>
            <a:pPr lvl="1"/>
            <a:r>
              <a:rPr lang="en-US" sz="2000" dirty="0" smtClean="0"/>
              <a:t>No, it doesn’t really count as a GUI</a:t>
            </a:r>
          </a:p>
        </p:txBody>
      </p:sp>
    </p:spTree>
    <p:extLst>
      <p:ext uri="{BB962C8B-B14F-4D97-AF65-F5344CB8AC3E}">
        <p14:creationId xmlns:p14="http://schemas.microsoft.com/office/powerpoint/2010/main" val="100640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1769</Words>
  <Application>Microsoft Macintosh PowerPoint</Application>
  <PresentationFormat>On-screen Show (4:3)</PresentationFormat>
  <Paragraphs>298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LArIAT T-1034 Operational Readiness Review  Data Acquisition and Trigger William Badgett Fermilab  on behalf of The LArIAT Collaboration </vt:lpstr>
      <vt:lpstr>DAQ Top View</vt:lpstr>
      <vt:lpstr>Beam and DAQ+Trigger Timing</vt:lpstr>
      <vt:lpstr>PowerPoint Presentation</vt:lpstr>
      <vt:lpstr>CAEN V1740 VME Crate</vt:lpstr>
      <vt:lpstr>PowerPoint Presentation</vt:lpstr>
      <vt:lpstr>Data Flow Diagram</vt:lpstr>
      <vt:lpstr>Online Computing</vt:lpstr>
      <vt:lpstr>DAQ Software</vt:lpstr>
      <vt:lpstr>LArIAT Run Status</vt:lpstr>
      <vt:lpstr>DAQ Software, Details</vt:lpstr>
      <vt:lpstr>LArIAT Data Fragments</vt:lpstr>
      <vt:lpstr>Data Archiving</vt:lpstr>
      <vt:lpstr>DAQ Hiccups in Run 1</vt:lpstr>
      <vt:lpstr>LArIAT Trigger</vt:lpstr>
      <vt:lpstr>Simplified Trigger Logic</vt:lpstr>
      <vt:lpstr>V1495 Trigger Card</vt:lpstr>
      <vt:lpstr>16 Typical Trigger Inputs</vt:lpstr>
      <vt:lpstr>Typical Trigger Output Paths</vt:lpstr>
      <vt:lpstr>Trigger Running Experience</vt:lpstr>
      <vt:lpstr>PowerPoint Presentation</vt:lpstr>
      <vt:lpstr>Hardware Spares</vt:lpstr>
      <vt:lpstr>Cross-Detector Synchronization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Badgett</dc:creator>
  <cp:lastModifiedBy>William Badgett</cp:lastModifiedBy>
  <cp:revision>481</cp:revision>
  <dcterms:created xsi:type="dcterms:W3CDTF">2012-05-10T18:21:38Z</dcterms:created>
  <dcterms:modified xsi:type="dcterms:W3CDTF">2015-10-13T15:23:42Z</dcterms:modified>
</cp:coreProperties>
</file>