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256" r:id="rId2"/>
    <p:sldId id="257" r:id="rId3"/>
    <p:sldId id="279" r:id="rId4"/>
    <p:sldId id="258" r:id="rId5"/>
    <p:sldId id="259" r:id="rId6"/>
    <p:sldId id="274" r:id="rId7"/>
    <p:sldId id="275" r:id="rId8"/>
    <p:sldId id="273" r:id="rId9"/>
    <p:sldId id="278" r:id="rId10"/>
    <p:sldId id="280" r:id="rId11"/>
    <p:sldId id="281" r:id="rId12"/>
    <p:sldId id="286" r:id="rId13"/>
    <p:sldId id="287" r:id="rId14"/>
    <p:sldId id="284" r:id="rId15"/>
    <p:sldId id="282" r:id="rId16"/>
    <p:sldId id="283" r:id="rId17"/>
    <p:sldId id="271" r:id="rId18"/>
    <p:sldId id="263" r:id="rId19"/>
    <p:sldId id="265" r:id="rId20"/>
    <p:sldId id="268" r:id="rId21"/>
    <p:sldId id="269" r:id="rId22"/>
    <p:sldId id="270"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414" autoAdjust="0"/>
    <p:restoredTop sz="90620" autoAdjust="0"/>
  </p:normalViewPr>
  <p:slideViewPr>
    <p:cSldViewPr snapToGrid="0" snapToObjects="1">
      <p:cViewPr varScale="1">
        <p:scale>
          <a:sx n="81" d="100"/>
          <a:sy n="81" d="100"/>
        </p:scale>
        <p:origin x="-312" y="-120"/>
      </p:cViewPr>
      <p:guideLst>
        <p:guide orient="horz" pos="2160"/>
        <p:guide pos="2880"/>
      </p:guideLst>
    </p:cSldViewPr>
  </p:slideViewPr>
  <p:notesTextViewPr>
    <p:cViewPr>
      <p:scale>
        <a:sx n="100" d="100"/>
        <a:sy n="100" d="100"/>
      </p:scale>
      <p:origin x="0" y="0"/>
    </p:cViewPr>
  </p:notesTextViewPr>
  <p:sorterViewPr>
    <p:cViewPr>
      <p:scale>
        <a:sx n="245" d="100"/>
        <a:sy n="245" d="100"/>
      </p:scale>
      <p:origin x="0" y="8992"/>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DE9E292-2D4B-DC4F-A753-EBFE5C68ADDC}" type="datetimeFigureOut">
              <a:rPr lang="en-US" smtClean="0"/>
              <a:t>14/10/15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C8CDFE-7FE7-0F45-A5DE-730329A107E1}" type="slidenum">
              <a:rPr lang="en-US" smtClean="0"/>
              <a:t>‹#›</a:t>
            </a:fld>
            <a:endParaRPr lang="en-US"/>
          </a:p>
        </p:txBody>
      </p:sp>
    </p:spTree>
    <p:extLst>
      <p:ext uri="{BB962C8B-B14F-4D97-AF65-F5344CB8AC3E}">
        <p14:creationId xmlns:p14="http://schemas.microsoft.com/office/powerpoint/2010/main" val="3047049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2B63EC-13FF-9B4E-B643-952D3E6A25D6}" type="datetimeFigureOut">
              <a:rPr lang="en-US" smtClean="0"/>
              <a:t>14/10/15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CF06BB-7400-9642-96F8-B4E29D40A132}" type="slidenum">
              <a:rPr lang="en-US" smtClean="0"/>
              <a:t>‹#›</a:t>
            </a:fld>
            <a:endParaRPr lang="en-US"/>
          </a:p>
        </p:txBody>
      </p:sp>
    </p:spTree>
    <p:extLst>
      <p:ext uri="{BB962C8B-B14F-4D97-AF65-F5344CB8AC3E}">
        <p14:creationId xmlns:p14="http://schemas.microsoft.com/office/powerpoint/2010/main" val="139528248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063FB3-BE46-834F-91B6-55315CDE8D44}" type="datetime1">
              <a:rPr lang="en-GB" smtClean="0"/>
              <a:t>14/10/15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0D153A-EB65-C343-8E58-C83E70BB20EB}" type="slidenum">
              <a:rPr lang="en-US" smtClean="0"/>
              <a:t>‹#›</a:t>
            </a:fld>
            <a:endParaRPr lang="en-US"/>
          </a:p>
        </p:txBody>
      </p:sp>
    </p:spTree>
    <p:extLst>
      <p:ext uri="{BB962C8B-B14F-4D97-AF65-F5344CB8AC3E}">
        <p14:creationId xmlns:p14="http://schemas.microsoft.com/office/powerpoint/2010/main" val="736563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E551CE-C7BE-5146-BD04-F2D141279834}" type="datetime1">
              <a:rPr lang="en-GB" smtClean="0"/>
              <a:t>14/10/15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0D153A-EB65-C343-8E58-C83E70BB20EB}" type="slidenum">
              <a:rPr lang="en-US" smtClean="0"/>
              <a:t>‹#›</a:t>
            </a:fld>
            <a:endParaRPr lang="en-US"/>
          </a:p>
        </p:txBody>
      </p:sp>
    </p:spTree>
    <p:extLst>
      <p:ext uri="{BB962C8B-B14F-4D97-AF65-F5344CB8AC3E}">
        <p14:creationId xmlns:p14="http://schemas.microsoft.com/office/powerpoint/2010/main" val="1830530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7B0D06-D256-D34F-B436-008F0663AB0A}" type="datetime1">
              <a:rPr lang="en-GB" smtClean="0"/>
              <a:t>14/10/15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0D153A-EB65-C343-8E58-C83E70BB20EB}" type="slidenum">
              <a:rPr lang="en-US" smtClean="0"/>
              <a:t>‹#›</a:t>
            </a:fld>
            <a:endParaRPr lang="en-US"/>
          </a:p>
        </p:txBody>
      </p:sp>
    </p:spTree>
    <p:extLst>
      <p:ext uri="{BB962C8B-B14F-4D97-AF65-F5344CB8AC3E}">
        <p14:creationId xmlns:p14="http://schemas.microsoft.com/office/powerpoint/2010/main" val="11259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C25D76-49C8-9B40-B1CF-6FC827E3541F}" type="datetime1">
              <a:rPr lang="en-GB" smtClean="0"/>
              <a:t>14/10/15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0D153A-EB65-C343-8E58-C83E70BB20EB}" type="slidenum">
              <a:rPr lang="en-US" smtClean="0"/>
              <a:t>‹#›</a:t>
            </a:fld>
            <a:endParaRPr lang="en-US"/>
          </a:p>
        </p:txBody>
      </p:sp>
    </p:spTree>
    <p:extLst>
      <p:ext uri="{BB962C8B-B14F-4D97-AF65-F5344CB8AC3E}">
        <p14:creationId xmlns:p14="http://schemas.microsoft.com/office/powerpoint/2010/main" val="3026767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9001E2-B847-C345-9825-5C8866B2D2BA}" type="datetime1">
              <a:rPr lang="en-GB" smtClean="0"/>
              <a:t>14/10/15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0D153A-EB65-C343-8E58-C83E70BB20EB}" type="slidenum">
              <a:rPr lang="en-US" smtClean="0"/>
              <a:t>‹#›</a:t>
            </a:fld>
            <a:endParaRPr lang="en-US"/>
          </a:p>
        </p:txBody>
      </p:sp>
    </p:spTree>
    <p:extLst>
      <p:ext uri="{BB962C8B-B14F-4D97-AF65-F5344CB8AC3E}">
        <p14:creationId xmlns:p14="http://schemas.microsoft.com/office/powerpoint/2010/main" val="478613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1A6FBF-6090-174F-BB9B-9A279C10CCA5}" type="datetime1">
              <a:rPr lang="en-GB" smtClean="0"/>
              <a:t>14/10/15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0D153A-EB65-C343-8E58-C83E70BB20EB}" type="slidenum">
              <a:rPr lang="en-US" smtClean="0"/>
              <a:t>‹#›</a:t>
            </a:fld>
            <a:endParaRPr lang="en-US"/>
          </a:p>
        </p:txBody>
      </p:sp>
    </p:spTree>
    <p:extLst>
      <p:ext uri="{BB962C8B-B14F-4D97-AF65-F5344CB8AC3E}">
        <p14:creationId xmlns:p14="http://schemas.microsoft.com/office/powerpoint/2010/main" val="2847304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16BA18-1B75-9849-9F56-C3F45E3B7133}" type="datetime1">
              <a:rPr lang="en-GB" smtClean="0"/>
              <a:t>14/10/15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0D153A-EB65-C343-8E58-C83E70BB20EB}" type="slidenum">
              <a:rPr lang="en-US" smtClean="0"/>
              <a:t>‹#›</a:t>
            </a:fld>
            <a:endParaRPr lang="en-US"/>
          </a:p>
        </p:txBody>
      </p:sp>
    </p:spTree>
    <p:extLst>
      <p:ext uri="{BB962C8B-B14F-4D97-AF65-F5344CB8AC3E}">
        <p14:creationId xmlns:p14="http://schemas.microsoft.com/office/powerpoint/2010/main" val="2934192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A3644A-C1CA-F244-87F4-800ED72FFA5C}" type="datetime1">
              <a:rPr lang="en-GB" smtClean="0"/>
              <a:t>14/10/15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0D153A-EB65-C343-8E58-C83E70BB20EB}" type="slidenum">
              <a:rPr lang="en-US" smtClean="0"/>
              <a:t>‹#›</a:t>
            </a:fld>
            <a:endParaRPr lang="en-US"/>
          </a:p>
        </p:txBody>
      </p:sp>
    </p:spTree>
    <p:extLst>
      <p:ext uri="{BB962C8B-B14F-4D97-AF65-F5344CB8AC3E}">
        <p14:creationId xmlns:p14="http://schemas.microsoft.com/office/powerpoint/2010/main" val="94257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76DB8A-A228-9E47-877F-4FEBF01FFB96}" type="datetime1">
              <a:rPr lang="en-GB" smtClean="0"/>
              <a:t>14/10/15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0D153A-EB65-C343-8E58-C83E70BB20EB}" type="slidenum">
              <a:rPr lang="en-US" smtClean="0"/>
              <a:t>‹#›</a:t>
            </a:fld>
            <a:endParaRPr lang="en-US"/>
          </a:p>
        </p:txBody>
      </p:sp>
    </p:spTree>
    <p:extLst>
      <p:ext uri="{BB962C8B-B14F-4D97-AF65-F5344CB8AC3E}">
        <p14:creationId xmlns:p14="http://schemas.microsoft.com/office/powerpoint/2010/main" val="3536129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31640F-E274-BF47-85F4-5C3BFF38EF42}" type="datetime1">
              <a:rPr lang="en-GB" smtClean="0"/>
              <a:t>14/10/15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0D153A-EB65-C343-8E58-C83E70BB20EB}" type="slidenum">
              <a:rPr lang="en-US" smtClean="0"/>
              <a:t>‹#›</a:t>
            </a:fld>
            <a:endParaRPr lang="en-US"/>
          </a:p>
        </p:txBody>
      </p:sp>
    </p:spTree>
    <p:extLst>
      <p:ext uri="{BB962C8B-B14F-4D97-AF65-F5344CB8AC3E}">
        <p14:creationId xmlns:p14="http://schemas.microsoft.com/office/powerpoint/2010/main" val="3499485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96AF6E-BB54-074D-8EEB-D8ACE56E48ED}" type="datetime1">
              <a:rPr lang="en-GB" smtClean="0"/>
              <a:t>14/10/15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0D153A-EB65-C343-8E58-C83E70BB20EB}" type="slidenum">
              <a:rPr lang="en-US" smtClean="0"/>
              <a:t>‹#›</a:t>
            </a:fld>
            <a:endParaRPr lang="en-US"/>
          </a:p>
        </p:txBody>
      </p:sp>
    </p:spTree>
    <p:extLst>
      <p:ext uri="{BB962C8B-B14F-4D97-AF65-F5344CB8AC3E}">
        <p14:creationId xmlns:p14="http://schemas.microsoft.com/office/powerpoint/2010/main" val="314837655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8D86B7-4677-B845-832D-4188E6B00F41}" type="datetime1">
              <a:rPr lang="en-GB" smtClean="0"/>
              <a:t>14/10/15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10400" y="3470"/>
            <a:ext cx="2133600" cy="365125"/>
          </a:xfrm>
          <a:prstGeom prst="rect">
            <a:avLst/>
          </a:prstGeom>
        </p:spPr>
        <p:txBody>
          <a:bodyPr vert="horz" lIns="91440" tIns="45720" rIns="91440" bIns="45720" rtlCol="0" anchor="ctr"/>
          <a:lstStyle>
            <a:lvl1pPr algn="r">
              <a:defRPr sz="1400">
                <a:solidFill>
                  <a:schemeClr val="tx1">
                    <a:tint val="75000"/>
                  </a:schemeClr>
                </a:solidFill>
              </a:defRPr>
            </a:lvl1pPr>
          </a:lstStyle>
          <a:p>
            <a:fld id="{730D153A-EB65-C343-8E58-C83E70BB20EB}" type="slidenum">
              <a:rPr lang="en-US" smtClean="0"/>
              <a:pPr/>
              <a:t>‹#›</a:t>
            </a:fld>
            <a:endParaRPr lang="en-US" dirty="0"/>
          </a:p>
        </p:txBody>
      </p:sp>
    </p:spTree>
    <p:extLst>
      <p:ext uri="{BB962C8B-B14F-4D97-AF65-F5344CB8AC3E}">
        <p14:creationId xmlns:p14="http://schemas.microsoft.com/office/powerpoint/2010/main" val="452493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ocs.google.com/spreadsheets/d/12PjSeKaawC0JCCJbJjtMw5yifUvONiDeK66eWYUdTTI/edit?usp=sharin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www.energystar.gov" TargetMode="Externa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DUNE DAQ-CF interface</a:t>
            </a:r>
            <a:endParaRPr lang="en-US" dirty="0"/>
          </a:p>
        </p:txBody>
      </p:sp>
      <p:sp>
        <p:nvSpPr>
          <p:cNvPr id="3" name="Subtitle 2"/>
          <p:cNvSpPr>
            <a:spLocks noGrp="1"/>
          </p:cNvSpPr>
          <p:nvPr>
            <p:ph type="subTitle" idx="1"/>
          </p:nvPr>
        </p:nvSpPr>
        <p:spPr/>
        <p:txBody>
          <a:bodyPr/>
          <a:lstStyle/>
          <a:p>
            <a:r>
              <a:rPr lang="en-US" dirty="0" smtClean="0"/>
              <a:t>slides by Giles Barr</a:t>
            </a:r>
          </a:p>
          <a:p>
            <a:r>
              <a:rPr lang="en-US" dirty="0" smtClean="0"/>
              <a:t>for Technical Board</a:t>
            </a:r>
          </a:p>
          <a:p>
            <a:r>
              <a:rPr lang="en-US" dirty="0" smtClean="0"/>
              <a:t>Sept 30</a:t>
            </a:r>
            <a:r>
              <a:rPr lang="en-US" baseline="30000" dirty="0" smtClean="0"/>
              <a:t>th</a:t>
            </a:r>
            <a:r>
              <a:rPr lang="en-US" dirty="0" smtClean="0"/>
              <a:t> 2015</a:t>
            </a:r>
            <a:endParaRPr lang="en-US" dirty="0"/>
          </a:p>
        </p:txBody>
      </p:sp>
      <p:sp>
        <p:nvSpPr>
          <p:cNvPr id="5" name="Slide Number Placeholder 4"/>
          <p:cNvSpPr>
            <a:spLocks noGrp="1"/>
          </p:cNvSpPr>
          <p:nvPr>
            <p:ph type="sldNum" sz="quarter" idx="12"/>
          </p:nvPr>
        </p:nvSpPr>
        <p:spPr/>
        <p:txBody>
          <a:bodyPr/>
          <a:lstStyle/>
          <a:p>
            <a:fld id="{730D153A-EB65-C343-8E58-C83E70BB20EB}" type="slidenum">
              <a:rPr lang="en-US" smtClean="0"/>
              <a:t>1</a:t>
            </a:fld>
            <a:endParaRPr lang="en-US"/>
          </a:p>
        </p:txBody>
      </p:sp>
    </p:spTree>
    <p:extLst>
      <p:ext uri="{BB962C8B-B14F-4D97-AF65-F5344CB8AC3E}">
        <p14:creationId xmlns:p14="http://schemas.microsoft.com/office/powerpoint/2010/main" val="1914373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9974"/>
            <a:ext cx="8229600" cy="1143000"/>
          </a:xfrm>
        </p:spPr>
        <p:txBody>
          <a:bodyPr>
            <a:normAutofit fontScale="90000"/>
          </a:bodyPr>
          <a:lstStyle/>
          <a:p>
            <a:r>
              <a:rPr lang="en-US" dirty="0" smtClean="0"/>
              <a:t>Technical board question #2</a:t>
            </a:r>
            <a:br>
              <a:rPr lang="en-US" dirty="0" smtClean="0"/>
            </a:br>
            <a:r>
              <a:rPr lang="en-US" dirty="0" smtClean="0"/>
              <a:t>Top of cryostat power/cooling</a:t>
            </a:r>
            <a:endParaRPr lang="en-US" dirty="0"/>
          </a:p>
        </p:txBody>
      </p:sp>
      <p:sp>
        <p:nvSpPr>
          <p:cNvPr id="3" name="Content Placeholder 2"/>
          <p:cNvSpPr>
            <a:spLocks noGrp="1"/>
          </p:cNvSpPr>
          <p:nvPr>
            <p:ph idx="1"/>
          </p:nvPr>
        </p:nvSpPr>
        <p:spPr>
          <a:xfrm>
            <a:off x="126999" y="1557869"/>
            <a:ext cx="8868833" cy="2424022"/>
          </a:xfrm>
          <a:ln w="38100" cmpd="sng">
            <a:solidFill>
              <a:schemeClr val="tx2"/>
            </a:solidFill>
          </a:ln>
        </p:spPr>
        <p:txBody>
          <a:bodyPr>
            <a:normAutofit fontScale="55000" lnSpcReduction="20000"/>
          </a:bodyPr>
          <a:lstStyle/>
          <a:p>
            <a:r>
              <a:rPr lang="en-US" dirty="0" smtClean="0"/>
              <a:t>Summary is per flange/port (=2 APAs). 2.8kW min, 3.2kW with RCEs on flange, 4.5kVA for LBNO style, 6.0kW with Felix type computer on flange.</a:t>
            </a:r>
          </a:p>
          <a:p>
            <a:r>
              <a:rPr lang="en-US" dirty="0" smtClean="0"/>
              <a:t>In all cases, power exceeds capacity of a rack with local cooler, so strongly recommend we look for another solution.  CF group also think a centralized system where the heat can be deposited directly in the airflow up to the surface is better.  Can be distributed with air ducting or water.  Lots of experience at CERN with building water cooling sturdily into racks. The racks can still be enclosed if that reduces humidity/dust.</a:t>
            </a:r>
          </a:p>
          <a:p>
            <a:r>
              <a:rPr lang="en-US" dirty="0" smtClean="0"/>
              <a:t>Suggestion is to specify 4.5kW power provision here.  That may be modified with question #3.   If we still need the individual cooler this becomes 9kW/rack</a:t>
            </a:r>
          </a:p>
          <a:p>
            <a:endParaRPr lang="en-US" dirty="0" smtClean="0"/>
          </a:p>
        </p:txBody>
      </p:sp>
      <p:sp>
        <p:nvSpPr>
          <p:cNvPr id="4" name="Content Placeholder 2"/>
          <p:cNvSpPr txBox="1">
            <a:spLocks/>
          </p:cNvSpPr>
          <p:nvPr/>
        </p:nvSpPr>
        <p:spPr>
          <a:xfrm>
            <a:off x="126999" y="4240176"/>
            <a:ext cx="8868833" cy="2522573"/>
          </a:xfrm>
          <a:prstGeom prst="rect">
            <a:avLst/>
          </a:prstGeom>
          <a:solidFill>
            <a:schemeClr val="accent3">
              <a:lumMod val="40000"/>
              <a:lumOff val="60000"/>
            </a:schemeClr>
          </a:solidFill>
          <a:ln w="38100" cmpd="sng">
            <a:solidFill>
              <a:schemeClr val="accent3">
                <a:lumMod val="50000"/>
              </a:schemeClr>
            </a:solidFill>
          </a:ln>
        </p:spPr>
        <p:txBody>
          <a:bodyPr vert="horz" lIns="91440" tIns="45720" rIns="91440" bIns="45720" rtlCol="0">
            <a:normAutofit fontScale="5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t>Propose interface agreement:</a:t>
            </a:r>
          </a:p>
          <a:p>
            <a:pPr marL="0" indent="0">
              <a:buNone/>
            </a:pPr>
            <a:r>
              <a:rPr lang="en-US" dirty="0" smtClean="0"/>
              <a:t>Ask CF group to provide wording to describe the central cooling and the interface to it.  It would be nice if we can be vague about water/air choice at CD3A so we can get future unrushed work on designing it.  It would be even better if we can add to schedule a joint LBNF/DUNE VE exercise on this aspect of the design..</a:t>
            </a:r>
          </a:p>
          <a:p>
            <a:pPr marL="0" indent="0">
              <a:buNone/>
            </a:pPr>
            <a:r>
              <a:rPr lang="en-US" dirty="0" smtClean="0"/>
              <a:t>There shall be one 42U 19-inch NEMA-12 rack, with power capacity for 4.5kW at each of 75 port locations in the first detector hall.  There will be doors both at the front and back of the rack and access will be needed to both, including min 3.5ft in front of the rack for equipment loading.  The subsequent detector halls may have different TPC readout structures, so different arrangements of power, but the total will be the same.</a:t>
            </a:r>
          </a:p>
        </p:txBody>
      </p:sp>
      <p:sp>
        <p:nvSpPr>
          <p:cNvPr id="6" name="Slide Number Placeholder 5"/>
          <p:cNvSpPr>
            <a:spLocks noGrp="1"/>
          </p:cNvSpPr>
          <p:nvPr>
            <p:ph type="sldNum" sz="quarter" idx="12"/>
          </p:nvPr>
        </p:nvSpPr>
        <p:spPr/>
        <p:txBody>
          <a:bodyPr/>
          <a:lstStyle/>
          <a:p>
            <a:fld id="{730D153A-EB65-C343-8E58-C83E70BB20EB}" type="slidenum">
              <a:rPr lang="en-US" smtClean="0"/>
              <a:t>10</a:t>
            </a:fld>
            <a:endParaRPr lang="en-US"/>
          </a:p>
        </p:txBody>
      </p:sp>
    </p:spTree>
    <p:extLst>
      <p:ext uri="{BB962C8B-B14F-4D97-AF65-F5344CB8AC3E}">
        <p14:creationId xmlns:p14="http://schemas.microsoft.com/office/powerpoint/2010/main" val="2127198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269"/>
            <a:ext cx="8229600" cy="1143000"/>
          </a:xfrm>
        </p:spPr>
        <p:txBody>
          <a:bodyPr>
            <a:normAutofit fontScale="90000"/>
          </a:bodyPr>
          <a:lstStyle/>
          <a:p>
            <a:r>
              <a:rPr lang="en-US" dirty="0" smtClean="0"/>
              <a:t>Technical board question #3</a:t>
            </a:r>
            <a:br>
              <a:rPr lang="en-US" dirty="0" smtClean="0"/>
            </a:br>
            <a:r>
              <a:rPr lang="en-US" dirty="0" smtClean="0"/>
              <a:t>Where to locate all the computers?</a:t>
            </a:r>
            <a:endParaRPr lang="en-US" dirty="0"/>
          </a:p>
        </p:txBody>
      </p:sp>
      <p:sp>
        <p:nvSpPr>
          <p:cNvPr id="3" name="Content Placeholder 2"/>
          <p:cNvSpPr>
            <a:spLocks noGrp="1"/>
          </p:cNvSpPr>
          <p:nvPr>
            <p:ph idx="1"/>
          </p:nvPr>
        </p:nvSpPr>
        <p:spPr>
          <a:xfrm>
            <a:off x="126999" y="1110731"/>
            <a:ext cx="8868833" cy="3164533"/>
          </a:xfrm>
          <a:ln w="38100" cmpd="sng">
            <a:solidFill>
              <a:schemeClr val="tx2"/>
            </a:solidFill>
          </a:ln>
        </p:spPr>
        <p:txBody>
          <a:bodyPr>
            <a:normAutofit fontScale="47500" lnSpcReduction="20000"/>
          </a:bodyPr>
          <a:lstStyle/>
          <a:p>
            <a:pPr marL="0" indent="0">
              <a:buNone/>
            </a:pPr>
            <a:r>
              <a:rPr lang="en-US" dirty="0" smtClean="0"/>
              <a:t>Both the Felix design and the LBNO design currently foresee reading all the data into computers.  This is about 1TB/s/10kt. It uses about 125kVA/10kt in the LBNO design (some processing takes place in FPGAs) and 300kW/10kt in the Felix design.</a:t>
            </a:r>
          </a:p>
          <a:p>
            <a:pPr marL="0" indent="0">
              <a:buNone/>
            </a:pPr>
            <a:r>
              <a:rPr lang="en-US" dirty="0" smtClean="0"/>
              <a:t>Technical board to choose which options to be considered further by LBNF and DAQ-group (numbers are for 40kt, all identical): []=scheme from slide 7 ‘System power estimates’</a:t>
            </a:r>
          </a:p>
          <a:p>
            <a:r>
              <a:rPr lang="en-US" dirty="0" smtClean="0"/>
              <a:t>In underground area LBNO style (4.5kVA at each port + 500kVA 160 rack = 4500ft</a:t>
            </a:r>
            <a:r>
              <a:rPr lang="en-US" baseline="30000" dirty="0" smtClean="0"/>
              <a:t>2</a:t>
            </a:r>
            <a:r>
              <a:rPr lang="en-US" dirty="0"/>
              <a:t> </a:t>
            </a:r>
            <a:r>
              <a:rPr lang="en-US" dirty="0" smtClean="0"/>
              <a:t>underground + 50kVA 16 rack = 450ft</a:t>
            </a:r>
            <a:r>
              <a:rPr lang="en-US" baseline="30000" dirty="0" smtClean="0"/>
              <a:t>2</a:t>
            </a:r>
            <a:r>
              <a:rPr lang="en-US" dirty="0" smtClean="0"/>
              <a:t> facility on surface) [A2]</a:t>
            </a:r>
          </a:p>
          <a:p>
            <a:r>
              <a:rPr lang="en-US" dirty="0" smtClean="0"/>
              <a:t>In underground area Felix style (4.5kVA at each port + 1200kVA 400 rack = 11200ft</a:t>
            </a:r>
            <a:r>
              <a:rPr lang="en-US" baseline="30000" dirty="0" smtClean="0"/>
              <a:t>2</a:t>
            </a:r>
            <a:r>
              <a:rPr lang="en-US" dirty="0" smtClean="0"/>
              <a:t> underground + 50kVA 16 rack = 450ft</a:t>
            </a:r>
            <a:r>
              <a:rPr lang="en-US" baseline="30000" dirty="0" smtClean="0"/>
              <a:t>2</a:t>
            </a:r>
            <a:r>
              <a:rPr lang="en-US" dirty="0" smtClean="0"/>
              <a:t> facility on surface) [C4]</a:t>
            </a:r>
          </a:p>
          <a:p>
            <a:r>
              <a:rPr lang="en-US" dirty="0" smtClean="0"/>
              <a:t>On surface (see question #1, best not to say now at review we rely on getting data to surface – but can we avoid precluding it now? (e.g. [B2] or even [E4])</a:t>
            </a:r>
          </a:p>
          <a:p>
            <a:r>
              <a:rPr lang="en-US" dirty="0" smtClean="0"/>
              <a:t>Distributed on top of cryostat [A4] </a:t>
            </a:r>
            <a:r>
              <a:rPr lang="en-US" dirty="0" err="1" smtClean="0"/>
              <a:t>vs</a:t>
            </a:r>
            <a:r>
              <a:rPr lang="en-US" dirty="0" smtClean="0"/>
              <a:t> [A1]/[A2] changes power per port from 6.2kVA to 4.5 kVA, is this much?</a:t>
            </a:r>
          </a:p>
          <a:p>
            <a:r>
              <a:rPr lang="en-US" dirty="0" smtClean="0"/>
              <a:t>Don’t allow it, or technical board can place a constraint on power budget – will not preclude much physics, but it is a political question. [A4]/[C4] </a:t>
            </a:r>
            <a:r>
              <a:rPr lang="en-US" dirty="0" err="1" smtClean="0"/>
              <a:t>vs</a:t>
            </a:r>
            <a:r>
              <a:rPr lang="en-US" dirty="0" smtClean="0"/>
              <a:t> [A1]</a:t>
            </a:r>
            <a:endParaRPr lang="en-US" dirty="0"/>
          </a:p>
        </p:txBody>
      </p:sp>
      <p:sp>
        <p:nvSpPr>
          <p:cNvPr id="4" name="Content Placeholder 2"/>
          <p:cNvSpPr txBox="1">
            <a:spLocks/>
          </p:cNvSpPr>
          <p:nvPr/>
        </p:nvSpPr>
        <p:spPr>
          <a:xfrm>
            <a:off x="126999" y="6021913"/>
            <a:ext cx="8868833" cy="772583"/>
          </a:xfrm>
          <a:prstGeom prst="rect">
            <a:avLst/>
          </a:prstGeom>
          <a:solidFill>
            <a:schemeClr val="accent3">
              <a:lumMod val="40000"/>
              <a:lumOff val="60000"/>
            </a:schemeClr>
          </a:solidFill>
          <a:ln w="38100" cmpd="sng">
            <a:solidFill>
              <a:schemeClr val="accent3">
                <a:lumMod val="50000"/>
              </a:schemeClr>
            </a:solidFill>
          </a:ln>
        </p:spPr>
        <p:txBody>
          <a:bodyPr vert="horz" lIns="91440" tIns="45720" rIns="91440" bIns="45720" rtlCol="0">
            <a:normAutofit fontScale="4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t>Propose interface agreement: Pick from [A1], [A2], [A4], [C4] depending on technical board decision.</a:t>
            </a:r>
          </a:p>
          <a:p>
            <a:pPr marL="0" indent="0">
              <a:buNone/>
            </a:pPr>
            <a:r>
              <a:rPr lang="en-US" dirty="0" smtClean="0"/>
              <a:t>We should include a risk that a collaborator that can provide funding for hardware needs a changed requirement from LBNF – this is to cover that this aspect of these DAQ designs are still very preliminary.</a:t>
            </a:r>
          </a:p>
        </p:txBody>
      </p:sp>
      <p:sp>
        <p:nvSpPr>
          <p:cNvPr id="8" name="Content Placeholder 2"/>
          <p:cNvSpPr txBox="1">
            <a:spLocks/>
          </p:cNvSpPr>
          <p:nvPr/>
        </p:nvSpPr>
        <p:spPr>
          <a:xfrm>
            <a:off x="126999" y="4364124"/>
            <a:ext cx="8868833" cy="1587493"/>
          </a:xfrm>
          <a:prstGeom prst="rect">
            <a:avLst/>
          </a:prstGeom>
          <a:solidFill>
            <a:schemeClr val="bg1">
              <a:lumMod val="85000"/>
            </a:schemeClr>
          </a:solidFill>
          <a:ln w="38100" cmpd="sng">
            <a:solidFill>
              <a:schemeClr val="tx1"/>
            </a:solidFill>
          </a:ln>
        </p:spPr>
        <p:txBody>
          <a:bodyPr vert="horz" lIns="91440" tIns="45720" rIns="91440" bIns="45720" rtlCol="0">
            <a:normAutofit fontScale="5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t>If we can avoid giving division of power between central area and cryostat, choice now for TB boils down to</a:t>
            </a:r>
          </a:p>
          <a:p>
            <a:r>
              <a:rPr lang="en-US" dirty="0" smtClean="0"/>
              <a:t>Do we build a 400 rack or a 160 rack or a 32 rack facility underground (compare [C4] </a:t>
            </a:r>
            <a:r>
              <a:rPr lang="en-US" dirty="0" err="1" smtClean="0"/>
              <a:t>vs</a:t>
            </a:r>
            <a:r>
              <a:rPr lang="en-US" dirty="0" smtClean="0"/>
              <a:t> [A2] </a:t>
            </a:r>
            <a:r>
              <a:rPr lang="en-US" dirty="0" err="1" smtClean="0"/>
              <a:t>vs</a:t>
            </a:r>
            <a:r>
              <a:rPr lang="en-US" dirty="0" smtClean="0"/>
              <a:t> [A1])?</a:t>
            </a:r>
          </a:p>
          <a:p>
            <a:r>
              <a:rPr lang="en-US" dirty="0" smtClean="0"/>
              <a:t>Or do we leave enough capacity for Felix by including the extra 1200kVA/40kt to distribute over the cryostats, but don’t dig the extra space centrally? [A4] </a:t>
            </a:r>
            <a:r>
              <a:rPr lang="en-US" dirty="0" err="1" smtClean="0"/>
              <a:t>vs</a:t>
            </a:r>
            <a:r>
              <a:rPr lang="en-US" dirty="0" smtClean="0"/>
              <a:t> [C4]</a:t>
            </a:r>
          </a:p>
        </p:txBody>
      </p:sp>
      <p:sp>
        <p:nvSpPr>
          <p:cNvPr id="10" name="Slide Number Placeholder 9"/>
          <p:cNvSpPr>
            <a:spLocks noGrp="1"/>
          </p:cNvSpPr>
          <p:nvPr>
            <p:ph type="sldNum" sz="quarter" idx="12"/>
          </p:nvPr>
        </p:nvSpPr>
        <p:spPr/>
        <p:txBody>
          <a:bodyPr/>
          <a:lstStyle/>
          <a:p>
            <a:fld id="{730D153A-EB65-C343-8E58-C83E70BB20EB}" type="slidenum">
              <a:rPr lang="en-US" smtClean="0"/>
              <a:t>11</a:t>
            </a:fld>
            <a:endParaRPr lang="en-US"/>
          </a:p>
        </p:txBody>
      </p:sp>
    </p:spTree>
    <p:extLst>
      <p:ext uri="{BB962C8B-B14F-4D97-AF65-F5344CB8AC3E}">
        <p14:creationId xmlns:p14="http://schemas.microsoft.com/office/powerpoint/2010/main" val="2127198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management</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a:t>(1) We think that we should allow for 450 kW of total power for each 10-kton far detector module.</a:t>
            </a:r>
          </a:p>
          <a:p>
            <a:endParaRPr lang="en-US" dirty="0"/>
          </a:p>
          <a:p>
            <a:pPr marL="0" indent="0">
              <a:buNone/>
            </a:pPr>
            <a:r>
              <a:rPr lang="en-US" dirty="0"/>
              <a:t>(2) We think we should limit the number of racks in the central utility cavern to no more than </a:t>
            </a:r>
            <a:r>
              <a:rPr lang="en-US" dirty="0" smtClean="0"/>
              <a:t>50 with </a:t>
            </a:r>
            <a:r>
              <a:rPr lang="en-US" dirty="0"/>
              <a:t>a total power budget of 450 KW</a:t>
            </a:r>
          </a:p>
          <a:p>
            <a:endParaRPr lang="en-US" dirty="0"/>
          </a:p>
          <a:p>
            <a:pPr marL="0" indent="0">
              <a:buNone/>
            </a:pPr>
            <a:r>
              <a:rPr lang="en-US" dirty="0"/>
              <a:t>(3) No specific limits for the surface at this </a:t>
            </a:r>
            <a:r>
              <a:rPr lang="en-US" dirty="0" smtClean="0"/>
              <a:t>time</a:t>
            </a:r>
          </a:p>
          <a:p>
            <a:pPr marL="0" indent="0">
              <a:buNone/>
            </a:pPr>
            <a:endParaRPr lang="en-US" dirty="0"/>
          </a:p>
          <a:p>
            <a:pPr marL="0" indent="0">
              <a:buNone/>
            </a:pPr>
            <a:endParaRPr lang="en-US" dirty="0" smtClean="0"/>
          </a:p>
          <a:p>
            <a:pPr marL="0" indent="0">
              <a:buNone/>
            </a:pPr>
            <a:r>
              <a:rPr lang="en-US" dirty="0" smtClean="0"/>
              <a:t>Giles’s Google Docs link: (Also in Email)</a:t>
            </a:r>
          </a:p>
          <a:p>
            <a:pPr marL="0" indent="0">
              <a:buNone/>
            </a:pPr>
            <a:r>
              <a:rPr lang="en-US" dirty="0" smtClean="0">
                <a:hlinkClick r:id="rId2"/>
              </a:rPr>
              <a:t>https://docs.google.com/spreadsheets/d/12PjSeKaawC0JCCJbJjtMw5yifUvONiDeK66eWYUdTTI/edit?usp=</a:t>
            </a:r>
            <a:r>
              <a:rPr lang="en-US" dirty="0" smtClean="0">
                <a:hlinkClick r:id="rId2"/>
              </a:rPr>
              <a:t>sharing</a:t>
            </a:r>
            <a:endParaRPr lang="en-US" dirty="0" smtClean="0"/>
          </a:p>
          <a:p>
            <a:pPr marL="0" indent="0">
              <a:buNone/>
            </a:pPr>
            <a:endParaRPr lang="en-US" dirty="0"/>
          </a:p>
          <a:p>
            <a:pPr marL="0" indent="0">
              <a:buNone/>
            </a:pPr>
            <a:r>
              <a:rPr lang="en-US" dirty="0" smtClean="0"/>
              <a:t>The next slide is a copy of the page on this </a:t>
            </a:r>
            <a:r>
              <a:rPr lang="en-US" dirty="0" err="1" smtClean="0"/>
              <a:t>google</a:t>
            </a:r>
            <a:r>
              <a:rPr lang="en-US" dirty="0" smtClean="0"/>
              <a:t>-docs that we discussed in the meeting.</a:t>
            </a:r>
            <a:endParaRPr lang="en-US" dirty="0"/>
          </a:p>
        </p:txBody>
      </p:sp>
      <p:sp>
        <p:nvSpPr>
          <p:cNvPr id="4" name="Slide Number Placeholder 3"/>
          <p:cNvSpPr>
            <a:spLocks noGrp="1"/>
          </p:cNvSpPr>
          <p:nvPr>
            <p:ph type="sldNum" sz="quarter" idx="12"/>
          </p:nvPr>
        </p:nvSpPr>
        <p:spPr/>
        <p:txBody>
          <a:bodyPr/>
          <a:lstStyle/>
          <a:p>
            <a:fld id="{730D153A-EB65-C343-8E58-C83E70BB20EB}" type="slidenum">
              <a:rPr lang="en-US" smtClean="0"/>
              <a:t>12</a:t>
            </a:fld>
            <a:endParaRPr lang="en-US"/>
          </a:p>
        </p:txBody>
      </p:sp>
    </p:spTree>
    <p:extLst>
      <p:ext uri="{BB962C8B-B14F-4D97-AF65-F5344CB8AC3E}">
        <p14:creationId xmlns:p14="http://schemas.microsoft.com/office/powerpoint/2010/main" val="2039185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730D153A-EB65-C343-8E58-C83E70BB20EB}" type="slidenum">
              <a:rPr lang="en-US" smtClean="0"/>
              <a:t>13</a:t>
            </a:fld>
            <a:endParaRPr lang="en-US"/>
          </a:p>
        </p:txBody>
      </p:sp>
      <p:pic>
        <p:nvPicPr>
          <p:cNvPr id="5" name="Picture 4" descr="Screen Shot 2015-10-14 at 17.11.5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1693"/>
            <a:ext cx="9144000" cy="3789057"/>
          </a:xfrm>
          <a:prstGeom prst="rect">
            <a:avLst/>
          </a:prstGeom>
        </p:spPr>
      </p:pic>
    </p:spTree>
    <p:extLst>
      <p:ext uri="{BB962C8B-B14F-4D97-AF65-F5344CB8AC3E}">
        <p14:creationId xmlns:p14="http://schemas.microsoft.com/office/powerpoint/2010/main" val="137704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730D153A-EB65-C343-8E58-C83E70BB20EB}" type="slidenum">
              <a:rPr lang="en-US" smtClean="0"/>
              <a:t>14</a:t>
            </a:fld>
            <a:endParaRPr lang="en-US"/>
          </a:p>
        </p:txBody>
      </p:sp>
    </p:spTree>
    <p:extLst>
      <p:ext uri="{BB962C8B-B14F-4D97-AF65-F5344CB8AC3E}">
        <p14:creationId xmlns:p14="http://schemas.microsoft.com/office/powerpoint/2010/main" val="2199312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4558533" cy="973739"/>
          </a:xfrm>
        </p:spPr>
        <p:txBody>
          <a:bodyPr>
            <a:noAutofit/>
          </a:bodyPr>
          <a:lstStyle/>
          <a:p>
            <a:r>
              <a:rPr lang="en-US" sz="2800" dirty="0" smtClean="0"/>
              <a:t>Component Power estimates</a:t>
            </a:r>
            <a:br>
              <a:rPr lang="en-US" sz="2800" dirty="0" smtClean="0"/>
            </a:br>
            <a:r>
              <a:rPr lang="en-US" sz="2800" dirty="0" smtClean="0"/>
              <a:t>aggressive targets</a:t>
            </a:r>
            <a:endParaRPr lang="en-US" sz="2800" dirty="0"/>
          </a:p>
        </p:txBody>
      </p:sp>
      <p:sp>
        <p:nvSpPr>
          <p:cNvPr id="3" name="Content Placeholder 2"/>
          <p:cNvSpPr>
            <a:spLocks noGrp="1"/>
          </p:cNvSpPr>
          <p:nvPr>
            <p:ph idx="1"/>
          </p:nvPr>
        </p:nvSpPr>
        <p:spPr>
          <a:xfrm>
            <a:off x="457200" y="1657333"/>
            <a:ext cx="3826864" cy="5208743"/>
          </a:xfrm>
        </p:spPr>
        <p:txBody>
          <a:bodyPr>
            <a:normAutofit fontScale="70000" lnSpcReduction="20000"/>
          </a:bodyPr>
          <a:lstStyle/>
          <a:p>
            <a:pPr marL="0" indent="0">
              <a:buNone/>
            </a:pPr>
            <a:r>
              <a:rPr lang="en-US" dirty="0" smtClean="0"/>
              <a:t>I have attempted to estimate power for each type of item in racks, including non-DAQ ones from Terri.  </a:t>
            </a:r>
          </a:p>
          <a:p>
            <a:pPr marL="0" indent="0">
              <a:buNone/>
            </a:pPr>
            <a:r>
              <a:rPr lang="en-US" dirty="0" smtClean="0"/>
              <a:t>Dark blue = less certainty.</a:t>
            </a:r>
          </a:p>
          <a:p>
            <a:pPr marL="0" indent="0">
              <a:buNone/>
            </a:pPr>
            <a:endParaRPr lang="en-US" dirty="0"/>
          </a:p>
          <a:p>
            <a:pPr marL="0" indent="0">
              <a:buNone/>
            </a:pPr>
            <a:r>
              <a:rPr lang="en-US" b="1" dirty="0" smtClean="0"/>
              <a:t>Crucial ones:</a:t>
            </a:r>
          </a:p>
          <a:p>
            <a:pPr marL="0" indent="0">
              <a:buNone/>
            </a:pPr>
            <a:r>
              <a:rPr lang="en-US" dirty="0" smtClean="0">
                <a:solidFill>
                  <a:srgbClr val="3366FF"/>
                </a:solidFill>
              </a:rPr>
              <a:t>ATCA shelf</a:t>
            </a:r>
            <a:r>
              <a:rPr lang="en-US" dirty="0" smtClean="0"/>
              <a:t>– New values today from Matt, based on measurements at 35t and scaled up.</a:t>
            </a:r>
          </a:p>
          <a:p>
            <a:pPr marL="0" indent="0">
              <a:buNone/>
            </a:pPr>
            <a:r>
              <a:rPr lang="en-US" dirty="0" smtClean="0">
                <a:solidFill>
                  <a:srgbClr val="3366FF"/>
                </a:solidFill>
              </a:rPr>
              <a:t>Felix receiver computers </a:t>
            </a:r>
            <a:r>
              <a:rPr lang="en-US" dirty="0" smtClean="0"/>
              <a:t>– A much more aggressive estimate, but may be possible.</a:t>
            </a:r>
          </a:p>
          <a:p>
            <a:pPr marL="0" indent="0">
              <a:buNone/>
            </a:pPr>
            <a:r>
              <a:rPr lang="en-US" dirty="0" smtClean="0">
                <a:solidFill>
                  <a:srgbClr val="3366FF"/>
                </a:solidFill>
              </a:rPr>
              <a:t>Trigger nodes </a:t>
            </a:r>
            <a:r>
              <a:rPr lang="en-US" dirty="0" smtClean="0"/>
              <a:t>– same calculation as before</a:t>
            </a:r>
            <a:endParaRPr lang="en-US" dirty="0"/>
          </a:p>
        </p:txBody>
      </p:sp>
      <p:pic>
        <p:nvPicPr>
          <p:cNvPr id="4" name="Picture 3" descr="Screen Shot 2015-09-29 at 05.52.0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9486" y="0"/>
            <a:ext cx="4664514" cy="6858000"/>
          </a:xfrm>
          <a:prstGeom prst="rect">
            <a:avLst/>
          </a:prstGeom>
        </p:spPr>
      </p:pic>
      <p:sp>
        <p:nvSpPr>
          <p:cNvPr id="6" name="Slide Number Placeholder 5"/>
          <p:cNvSpPr>
            <a:spLocks noGrp="1"/>
          </p:cNvSpPr>
          <p:nvPr>
            <p:ph type="sldNum" sz="quarter" idx="12"/>
          </p:nvPr>
        </p:nvSpPr>
        <p:spPr/>
        <p:txBody>
          <a:bodyPr/>
          <a:lstStyle/>
          <a:p>
            <a:fld id="{730D153A-EB65-C343-8E58-C83E70BB20EB}" type="slidenum">
              <a:rPr lang="en-US" smtClean="0"/>
              <a:t>15</a:t>
            </a:fld>
            <a:endParaRPr lang="en-US"/>
          </a:p>
        </p:txBody>
      </p:sp>
      <p:pic>
        <p:nvPicPr>
          <p:cNvPr id="7" name="Picture 6" descr="Screen Shot 2015-09-30 at 13.54.3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9272" y="0"/>
            <a:ext cx="4569020" cy="6858000"/>
          </a:xfrm>
          <a:prstGeom prst="rect">
            <a:avLst/>
          </a:prstGeom>
        </p:spPr>
      </p:pic>
      <p:pic>
        <p:nvPicPr>
          <p:cNvPr id="5" name="Picture 4" descr="Screen Shot 2015-09-30 at 13.55.2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5858" y="0"/>
            <a:ext cx="4608142" cy="6858000"/>
          </a:xfrm>
          <a:prstGeom prst="rect">
            <a:avLst/>
          </a:prstGeom>
        </p:spPr>
      </p:pic>
    </p:spTree>
    <p:extLst>
      <p:ext uri="{BB962C8B-B14F-4D97-AF65-F5344CB8AC3E}">
        <p14:creationId xmlns:p14="http://schemas.microsoft.com/office/powerpoint/2010/main" val="3710658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222"/>
            <a:ext cx="8229600" cy="844596"/>
          </a:xfrm>
        </p:spPr>
        <p:txBody>
          <a:bodyPr>
            <a:noAutofit/>
          </a:bodyPr>
          <a:lstStyle/>
          <a:p>
            <a:r>
              <a:rPr lang="en-US" sz="3200" dirty="0" smtClean="0"/>
              <a:t>System power estimates - aggressive targets </a:t>
            </a:r>
            <a:endParaRPr lang="en-US" sz="3200" dirty="0"/>
          </a:p>
        </p:txBody>
      </p:sp>
      <p:sp>
        <p:nvSpPr>
          <p:cNvPr id="3" name="Content Placeholder 2"/>
          <p:cNvSpPr>
            <a:spLocks noGrp="1"/>
          </p:cNvSpPr>
          <p:nvPr>
            <p:ph idx="1"/>
          </p:nvPr>
        </p:nvSpPr>
        <p:spPr>
          <a:xfrm>
            <a:off x="1" y="811263"/>
            <a:ext cx="9144000" cy="1866320"/>
          </a:xfrm>
        </p:spPr>
        <p:txBody>
          <a:bodyPr>
            <a:normAutofit fontScale="70000" lnSpcReduction="20000"/>
          </a:bodyPr>
          <a:lstStyle/>
          <a:p>
            <a:pPr marL="0" indent="0">
              <a:buNone/>
            </a:pPr>
            <a:r>
              <a:rPr lang="en-US" dirty="0" smtClean="0"/>
              <a:t>Considered 4 design philosophies: (‘RCE’ = reference design from CDR but with optical coupling removed, ‘LBNO’=alternate deign, a.k.a. scaled up WA105, Felix = CERN suggestion to read all data into computers, part-</a:t>
            </a:r>
            <a:r>
              <a:rPr lang="en-US" dirty="0" err="1" smtClean="0"/>
              <a:t>PCIe</a:t>
            </a:r>
            <a:r>
              <a:rPr lang="en-US" dirty="0" smtClean="0"/>
              <a:t> =some mix of the other philosophies).</a:t>
            </a:r>
          </a:p>
          <a:p>
            <a:pPr marL="0" indent="0">
              <a:buNone/>
            </a:pPr>
            <a:r>
              <a:rPr lang="en-US" dirty="0" smtClean="0"/>
              <a:t>Considered combinations of ‘on cryostat (flange), in central utility or surface.</a:t>
            </a:r>
          </a:p>
        </p:txBody>
      </p:sp>
      <p:pic>
        <p:nvPicPr>
          <p:cNvPr id="4" name="Picture 3" descr="Screen Shot 2015-09-29 at 05.51.4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99709"/>
            <a:ext cx="9144000" cy="4558291"/>
          </a:xfrm>
          <a:prstGeom prst="rect">
            <a:avLst/>
          </a:prstGeom>
        </p:spPr>
      </p:pic>
      <p:sp>
        <p:nvSpPr>
          <p:cNvPr id="6" name="Slide Number Placeholder 5"/>
          <p:cNvSpPr>
            <a:spLocks noGrp="1"/>
          </p:cNvSpPr>
          <p:nvPr>
            <p:ph type="sldNum" sz="quarter" idx="12"/>
          </p:nvPr>
        </p:nvSpPr>
        <p:spPr/>
        <p:txBody>
          <a:bodyPr/>
          <a:lstStyle/>
          <a:p>
            <a:fld id="{730D153A-EB65-C343-8E58-C83E70BB20EB}" type="slidenum">
              <a:rPr lang="en-US" smtClean="0"/>
              <a:t>16</a:t>
            </a:fld>
            <a:endParaRPr lang="en-US"/>
          </a:p>
        </p:txBody>
      </p:sp>
      <p:pic>
        <p:nvPicPr>
          <p:cNvPr id="7" name="Picture 6" descr="Screen Shot 2015-09-30 at 13.54.2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73125"/>
            <a:ext cx="9144000" cy="4548602"/>
          </a:xfrm>
          <a:prstGeom prst="rect">
            <a:avLst/>
          </a:prstGeom>
        </p:spPr>
      </p:pic>
      <p:pic>
        <p:nvPicPr>
          <p:cNvPr id="5" name="Picture 4" descr="Screen Shot 2015-09-30 at 13.55.1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19234"/>
            <a:ext cx="9144000" cy="4538766"/>
          </a:xfrm>
          <a:prstGeom prst="rect">
            <a:avLst/>
          </a:prstGeom>
        </p:spPr>
      </p:pic>
    </p:spTree>
    <p:extLst>
      <p:ext uri="{BB962C8B-B14F-4D97-AF65-F5344CB8AC3E}">
        <p14:creationId xmlns:p14="http://schemas.microsoft.com/office/powerpoint/2010/main" val="3716207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a:t>
            </a:r>
            <a:endParaRPr lang="en-US" dirty="0"/>
          </a:p>
        </p:txBody>
      </p:sp>
      <p:sp>
        <p:nvSpPr>
          <p:cNvPr id="5" name="Content Placeholder 4"/>
          <p:cNvSpPr>
            <a:spLocks noGrp="1"/>
          </p:cNvSpPr>
          <p:nvPr>
            <p:ph idx="1"/>
          </p:nvPr>
        </p:nvSpPr>
        <p:spPr/>
        <p:txBody>
          <a:bodyPr>
            <a:normAutofit fontScale="85000" lnSpcReduction="20000"/>
          </a:bodyPr>
          <a:lstStyle/>
          <a:p>
            <a:r>
              <a:rPr lang="en-US" dirty="0" smtClean="0"/>
              <a:t>The following slides are some screen grabs of the quote from </a:t>
            </a:r>
            <a:r>
              <a:rPr lang="en-US" dirty="0" err="1" smtClean="0"/>
              <a:t>amazonws.com</a:t>
            </a:r>
            <a:endParaRPr lang="en-US" dirty="0" smtClean="0"/>
          </a:p>
          <a:p>
            <a:endParaRPr lang="en-US" dirty="0"/>
          </a:p>
          <a:p>
            <a:r>
              <a:rPr lang="en-US" dirty="0" smtClean="0"/>
              <a:t>Remember, this site is intended to show that their AWS solution is attractive, so they add some quite high costs to the alternative ‘in-house’ solution.  Nevertheless, it is a useful confirmation we are not too far off the mark.</a:t>
            </a:r>
          </a:p>
          <a:p>
            <a:endParaRPr lang="en-US" dirty="0"/>
          </a:p>
          <a:p>
            <a:r>
              <a:rPr lang="en-US" dirty="0" smtClean="0"/>
              <a:t>The notes that go along with the quotes document what they have assumed very well, and the notes and links are instructive.</a:t>
            </a:r>
            <a:endParaRPr lang="en-US" dirty="0"/>
          </a:p>
        </p:txBody>
      </p:sp>
      <p:sp>
        <p:nvSpPr>
          <p:cNvPr id="7" name="Slide Number Placeholder 6"/>
          <p:cNvSpPr>
            <a:spLocks noGrp="1"/>
          </p:cNvSpPr>
          <p:nvPr>
            <p:ph type="sldNum" sz="quarter" idx="12"/>
          </p:nvPr>
        </p:nvSpPr>
        <p:spPr/>
        <p:txBody>
          <a:bodyPr/>
          <a:lstStyle/>
          <a:p>
            <a:fld id="{730D153A-EB65-C343-8E58-C83E70BB20EB}" type="slidenum">
              <a:rPr lang="en-US" smtClean="0"/>
              <a:t>17</a:t>
            </a:fld>
            <a:endParaRPr lang="en-US"/>
          </a:p>
        </p:txBody>
      </p:sp>
    </p:spTree>
    <p:extLst>
      <p:ext uri="{BB962C8B-B14F-4D97-AF65-F5344CB8AC3E}">
        <p14:creationId xmlns:p14="http://schemas.microsoft.com/office/powerpoint/2010/main" val="175924276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Screen Shot 2015-09-28 at 09.31.0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917522" cy="6858000"/>
          </a:xfrm>
          <a:prstGeom prst="rect">
            <a:avLst/>
          </a:prstGeom>
        </p:spPr>
      </p:pic>
      <p:sp>
        <p:nvSpPr>
          <p:cNvPr id="5" name="Rectangle 4"/>
          <p:cNvSpPr/>
          <p:nvPr/>
        </p:nvSpPr>
        <p:spPr>
          <a:xfrm>
            <a:off x="190500" y="2709333"/>
            <a:ext cx="3767667" cy="560917"/>
          </a:xfrm>
          <a:prstGeom prst="rect">
            <a:avLst/>
          </a:prstGeom>
          <a:solidFill>
            <a:schemeClr val="accent2">
              <a:lumMod val="40000"/>
              <a:lumOff val="60000"/>
              <a:alpha val="14000"/>
            </a:schemeClr>
          </a:solidFill>
          <a:ln w="76200" cmpd="sng">
            <a:solidFill>
              <a:srgbClr val="FF0000"/>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730D153A-EB65-C343-8E58-C83E70BB20EB}" type="slidenum">
              <a:rPr lang="en-US" smtClean="0"/>
              <a:t>18</a:t>
            </a:fld>
            <a:endParaRPr lang="en-US"/>
          </a:p>
        </p:txBody>
      </p:sp>
    </p:spTree>
    <p:extLst>
      <p:ext uri="{BB962C8B-B14F-4D97-AF65-F5344CB8AC3E}">
        <p14:creationId xmlns:p14="http://schemas.microsoft.com/office/powerpoint/2010/main" val="339809679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Screen Shot 2015-09-28 at 09.31.4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052675"/>
          </a:xfrm>
          <a:prstGeom prst="rect">
            <a:avLst/>
          </a:prstGeom>
        </p:spPr>
      </p:pic>
      <p:sp>
        <p:nvSpPr>
          <p:cNvPr id="6" name="Slide Number Placeholder 5"/>
          <p:cNvSpPr>
            <a:spLocks noGrp="1"/>
          </p:cNvSpPr>
          <p:nvPr>
            <p:ph type="sldNum" sz="quarter" idx="12"/>
          </p:nvPr>
        </p:nvSpPr>
        <p:spPr/>
        <p:txBody>
          <a:bodyPr/>
          <a:lstStyle/>
          <a:p>
            <a:fld id="{730D153A-EB65-C343-8E58-C83E70BB20EB}" type="slidenum">
              <a:rPr lang="en-US" smtClean="0"/>
              <a:t>19</a:t>
            </a:fld>
            <a:endParaRPr lang="en-US"/>
          </a:p>
        </p:txBody>
      </p:sp>
    </p:spTree>
    <p:extLst>
      <p:ext uri="{BB962C8B-B14F-4D97-AF65-F5344CB8AC3E}">
        <p14:creationId xmlns:p14="http://schemas.microsoft.com/office/powerpoint/2010/main" val="29868485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Single-Phase DAQ</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b="1" dirty="0" smtClean="0"/>
              <a:t>For CD1</a:t>
            </a:r>
            <a:r>
              <a:rPr lang="en-US" dirty="0" smtClean="0"/>
              <a:t>: </a:t>
            </a:r>
          </a:p>
          <a:p>
            <a:r>
              <a:rPr lang="en-US" dirty="0" smtClean="0"/>
              <a:t>ADCs in cold, - pipe data out: 80 1Gbit/s serial links/APA (=12000 links/10kt), ~1TB/s/10kt</a:t>
            </a:r>
            <a:endParaRPr lang="en-US" dirty="0"/>
          </a:p>
          <a:p>
            <a:r>
              <a:rPr lang="en-US" dirty="0" smtClean="0"/>
              <a:t>Zero suppress in FPGAs, do sensible trigger get all physics without moving most of the data.</a:t>
            </a:r>
          </a:p>
          <a:p>
            <a:endParaRPr lang="en-US" dirty="0"/>
          </a:p>
          <a:p>
            <a:pPr marL="0" indent="0">
              <a:buNone/>
            </a:pPr>
            <a:r>
              <a:rPr lang="en-US" b="1" dirty="0" smtClean="0"/>
              <a:t>Other ideas</a:t>
            </a:r>
            <a:r>
              <a:rPr lang="en-US" dirty="0" smtClean="0"/>
              <a:t>:</a:t>
            </a:r>
          </a:p>
          <a:p>
            <a:r>
              <a:rPr lang="en-US" dirty="0" smtClean="0"/>
              <a:t>Don’t do zero suppression in cold, read all 4TB/s/40kt into computers and process there. – More flexibility, but needs ‘lots of computers’.</a:t>
            </a:r>
          </a:p>
          <a:p>
            <a:r>
              <a:rPr lang="en-US" dirty="0" smtClean="0"/>
              <a:t>Difficulty is right now we want to pin down power/space requirements - not easy with such nascent designs.</a:t>
            </a:r>
          </a:p>
          <a:p>
            <a:endParaRPr lang="en-US" dirty="0"/>
          </a:p>
          <a:p>
            <a:endParaRPr lang="en-US" dirty="0"/>
          </a:p>
        </p:txBody>
      </p:sp>
      <p:sp>
        <p:nvSpPr>
          <p:cNvPr id="5" name="Slide Number Placeholder 4"/>
          <p:cNvSpPr>
            <a:spLocks noGrp="1"/>
          </p:cNvSpPr>
          <p:nvPr>
            <p:ph type="sldNum" sz="quarter" idx="12"/>
          </p:nvPr>
        </p:nvSpPr>
        <p:spPr/>
        <p:txBody>
          <a:bodyPr/>
          <a:lstStyle/>
          <a:p>
            <a:fld id="{730D153A-EB65-C343-8E58-C83E70BB20EB}" type="slidenum">
              <a:rPr lang="en-US" smtClean="0"/>
              <a:t>2</a:t>
            </a:fld>
            <a:endParaRPr lang="en-US"/>
          </a:p>
        </p:txBody>
      </p:sp>
    </p:spTree>
    <p:extLst>
      <p:ext uri="{BB962C8B-B14F-4D97-AF65-F5344CB8AC3E}">
        <p14:creationId xmlns:p14="http://schemas.microsoft.com/office/powerpoint/2010/main" val="243101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Screen Shot 2015-09-28 at 09.33.0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148358"/>
          </a:xfrm>
          <a:prstGeom prst="rect">
            <a:avLst/>
          </a:prstGeom>
        </p:spPr>
      </p:pic>
      <p:sp>
        <p:nvSpPr>
          <p:cNvPr id="6" name="Slide Number Placeholder 5"/>
          <p:cNvSpPr>
            <a:spLocks noGrp="1"/>
          </p:cNvSpPr>
          <p:nvPr>
            <p:ph type="sldNum" sz="quarter" idx="12"/>
          </p:nvPr>
        </p:nvSpPr>
        <p:spPr/>
        <p:txBody>
          <a:bodyPr/>
          <a:lstStyle/>
          <a:p>
            <a:fld id="{730D153A-EB65-C343-8E58-C83E70BB20EB}" type="slidenum">
              <a:rPr lang="en-US" smtClean="0"/>
              <a:t>20</a:t>
            </a:fld>
            <a:endParaRPr lang="en-US"/>
          </a:p>
        </p:txBody>
      </p:sp>
    </p:spTree>
    <p:extLst>
      <p:ext uri="{BB962C8B-B14F-4D97-AF65-F5344CB8AC3E}">
        <p14:creationId xmlns:p14="http://schemas.microsoft.com/office/powerpoint/2010/main" val="245263773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Screen Shot 2015-09-28 at 09.33.1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580529"/>
          </a:xfrm>
          <a:prstGeom prst="rect">
            <a:avLst/>
          </a:prstGeom>
        </p:spPr>
      </p:pic>
      <p:sp>
        <p:nvSpPr>
          <p:cNvPr id="6" name="Slide Number Placeholder 5"/>
          <p:cNvSpPr>
            <a:spLocks noGrp="1"/>
          </p:cNvSpPr>
          <p:nvPr>
            <p:ph type="sldNum" sz="quarter" idx="12"/>
          </p:nvPr>
        </p:nvSpPr>
        <p:spPr/>
        <p:txBody>
          <a:bodyPr/>
          <a:lstStyle/>
          <a:p>
            <a:fld id="{730D153A-EB65-C343-8E58-C83E70BB20EB}" type="slidenum">
              <a:rPr lang="en-US" smtClean="0"/>
              <a:t>21</a:t>
            </a:fld>
            <a:endParaRPr lang="en-US"/>
          </a:p>
        </p:txBody>
      </p:sp>
    </p:spTree>
    <p:extLst>
      <p:ext uri="{BB962C8B-B14F-4D97-AF65-F5344CB8AC3E}">
        <p14:creationId xmlns:p14="http://schemas.microsoft.com/office/powerpoint/2010/main" val="186186114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Screen Shot 2015-09-28 at 09.34.4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507591"/>
          </a:xfrm>
          <a:prstGeom prst="rect">
            <a:avLst/>
          </a:prstGeom>
        </p:spPr>
      </p:pic>
      <p:sp>
        <p:nvSpPr>
          <p:cNvPr id="6" name="Slide Number Placeholder 5"/>
          <p:cNvSpPr>
            <a:spLocks noGrp="1"/>
          </p:cNvSpPr>
          <p:nvPr>
            <p:ph type="sldNum" sz="quarter" idx="12"/>
          </p:nvPr>
        </p:nvSpPr>
        <p:spPr/>
        <p:txBody>
          <a:bodyPr/>
          <a:lstStyle/>
          <a:p>
            <a:fld id="{730D153A-EB65-C343-8E58-C83E70BB20EB}" type="slidenum">
              <a:rPr lang="en-US" smtClean="0"/>
              <a:t>22</a:t>
            </a:fld>
            <a:endParaRPr lang="en-US"/>
          </a:p>
        </p:txBody>
      </p:sp>
    </p:spTree>
    <p:extLst>
      <p:ext uri="{BB962C8B-B14F-4D97-AF65-F5344CB8AC3E}">
        <p14:creationId xmlns:p14="http://schemas.microsoft.com/office/powerpoint/2010/main" val="393859478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Risks</a:t>
            </a:r>
            <a:endParaRPr lang="en-US" dirty="0"/>
          </a:p>
        </p:txBody>
      </p:sp>
      <p:sp>
        <p:nvSpPr>
          <p:cNvPr id="3" name="Content Placeholder 2"/>
          <p:cNvSpPr>
            <a:spLocks noGrp="1"/>
          </p:cNvSpPr>
          <p:nvPr>
            <p:ph idx="1"/>
          </p:nvPr>
        </p:nvSpPr>
        <p:spPr>
          <a:xfrm>
            <a:off x="457200" y="1600199"/>
            <a:ext cx="8229600" cy="5046133"/>
          </a:xfrm>
          <a:ln w="38100" cmpd="sng">
            <a:solidFill>
              <a:schemeClr val="accent2"/>
            </a:solidFill>
          </a:ln>
        </p:spPr>
        <p:txBody>
          <a:bodyPr>
            <a:normAutofit fontScale="77500" lnSpcReduction="20000"/>
          </a:bodyPr>
          <a:lstStyle/>
          <a:p>
            <a:pPr marL="0" indent="0">
              <a:buNone/>
            </a:pPr>
            <a:r>
              <a:rPr lang="en-US" dirty="0" smtClean="0"/>
              <a:t>Before this interface document signoff, appropriate risks that it may change must be established for both LBNF and DUNE.  </a:t>
            </a:r>
          </a:p>
          <a:p>
            <a:pPr marL="0" indent="0">
              <a:buNone/>
            </a:pPr>
            <a:endParaRPr lang="en-US" dirty="0" smtClean="0"/>
          </a:p>
          <a:p>
            <a:pPr marL="0" indent="0">
              <a:buNone/>
            </a:pPr>
            <a:r>
              <a:rPr lang="en-US" dirty="0" smtClean="0"/>
              <a:t>The funding for DAQ has not been secured yet.  It is likely that the ultimate provider of the DAQ in one or many of the caverns chooses to implement it differently from the assumptions here, and this has the risk of incurring additional costs in both projects. </a:t>
            </a:r>
          </a:p>
          <a:p>
            <a:pPr marL="0" indent="0">
              <a:buNone/>
            </a:pPr>
            <a:endParaRPr lang="en-US" dirty="0"/>
          </a:p>
          <a:p>
            <a:pPr marL="0" indent="0">
              <a:buNone/>
            </a:pPr>
            <a:r>
              <a:rPr lang="en-US" dirty="0" smtClean="0"/>
              <a:t>Additionally, the current designs have large uncertainties on power consumption.  Experts have refused to give me estimates, they say it is impossible to pin down.  Some chip manufacturers deliberately do not specify a way to estimate power consumption of their devices, because it is hard with FPGAs to do this with any accuracy.</a:t>
            </a:r>
            <a:endParaRPr lang="en-US" dirty="0"/>
          </a:p>
        </p:txBody>
      </p:sp>
      <p:sp>
        <p:nvSpPr>
          <p:cNvPr id="5" name="Slide Number Placeholder 4"/>
          <p:cNvSpPr>
            <a:spLocks noGrp="1"/>
          </p:cNvSpPr>
          <p:nvPr>
            <p:ph type="sldNum" sz="quarter" idx="12"/>
          </p:nvPr>
        </p:nvSpPr>
        <p:spPr/>
        <p:txBody>
          <a:bodyPr/>
          <a:lstStyle/>
          <a:p>
            <a:fld id="{730D153A-EB65-C343-8E58-C83E70BB20EB}" type="slidenum">
              <a:rPr lang="en-US" smtClean="0"/>
              <a:t>3</a:t>
            </a:fld>
            <a:endParaRPr lang="en-US"/>
          </a:p>
        </p:txBody>
      </p:sp>
    </p:spTree>
    <p:extLst>
      <p:ext uri="{BB962C8B-B14F-4D97-AF65-F5344CB8AC3E}">
        <p14:creationId xmlns:p14="http://schemas.microsoft.com/office/powerpoint/2010/main" val="3696976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 the ‘lots of computers’ option,  the calculation goes like this….</a:t>
            </a:r>
            <a:endParaRPr lang="en-US" dirty="0"/>
          </a:p>
        </p:txBody>
      </p:sp>
      <p:sp>
        <p:nvSpPr>
          <p:cNvPr id="3" name="Content Placeholder 2"/>
          <p:cNvSpPr>
            <a:spLocks noGrp="1"/>
          </p:cNvSpPr>
          <p:nvPr>
            <p:ph idx="1"/>
          </p:nvPr>
        </p:nvSpPr>
        <p:spPr>
          <a:xfrm>
            <a:off x="457200" y="1600200"/>
            <a:ext cx="8229600" cy="5029110"/>
          </a:xfrm>
        </p:spPr>
        <p:txBody>
          <a:bodyPr>
            <a:normAutofit fontScale="62500" lnSpcReduction="20000"/>
          </a:bodyPr>
          <a:lstStyle/>
          <a:p>
            <a:r>
              <a:rPr lang="en-US" dirty="0" smtClean="0"/>
              <a:t>One computer pulls about 300W can sink about 80Gbits/s = 10 GB/s (they say, not tried by me).</a:t>
            </a:r>
          </a:p>
          <a:p>
            <a:r>
              <a:rPr lang="en-US" dirty="0" smtClean="0"/>
              <a:t>We tested computers can just about read data from memory to CPU for processing at 1GB/s/core; on a multicore about 10GB/s</a:t>
            </a:r>
          </a:p>
          <a:p>
            <a:endParaRPr lang="en-US" dirty="0"/>
          </a:p>
          <a:p>
            <a:r>
              <a:rPr lang="en-US" dirty="0" smtClean="0"/>
              <a:t>This is DAQ, we must never lose the data (1TB/s/10kt), which never stops coming, so we need at least a factor two, better a factor three in capacity for overhead.  With a factor three, 40kt = 1200 machines.</a:t>
            </a:r>
          </a:p>
          <a:p>
            <a:r>
              <a:rPr lang="en-US" dirty="0" smtClean="0"/>
              <a:t>The processor takes ~200W, memory ~100W, some DUNE DAQ designs, receive and sort data on FPGA cards with custom firmware.  Hard to estimate power well but have added 3 x 100W.  Then add 20% for PSU inefficiency and 20% kW-&gt;kVA and you get 940VA/machine.</a:t>
            </a:r>
          </a:p>
          <a:p>
            <a:r>
              <a:rPr lang="en-US" dirty="0" smtClean="0"/>
              <a:t>At 3kW/rack, this is an enormous number of racks, could push it to 10kW/rack, but that is O(100 racks), so a sizeable computer center.</a:t>
            </a:r>
          </a:p>
          <a:p>
            <a:endParaRPr lang="en-US" dirty="0"/>
          </a:p>
          <a:p>
            <a:pPr marL="0" indent="0">
              <a:buNone/>
            </a:pPr>
            <a:r>
              <a:rPr lang="en-US" dirty="0" smtClean="0"/>
              <a:t>Reminder: This is for the ‘lots of computers’ option. The FPGA DAQ design satisfies our requirements fine.</a:t>
            </a:r>
          </a:p>
        </p:txBody>
      </p:sp>
      <p:sp>
        <p:nvSpPr>
          <p:cNvPr id="5" name="Slide Number Placeholder 4"/>
          <p:cNvSpPr>
            <a:spLocks noGrp="1"/>
          </p:cNvSpPr>
          <p:nvPr>
            <p:ph type="sldNum" sz="quarter" idx="12"/>
          </p:nvPr>
        </p:nvSpPr>
        <p:spPr/>
        <p:txBody>
          <a:bodyPr/>
          <a:lstStyle/>
          <a:p>
            <a:fld id="{730D153A-EB65-C343-8E58-C83E70BB20EB}" type="slidenum">
              <a:rPr lang="en-US" smtClean="0"/>
              <a:t>4</a:t>
            </a:fld>
            <a:endParaRPr lang="en-US"/>
          </a:p>
        </p:txBody>
      </p:sp>
    </p:spTree>
    <p:extLst>
      <p:ext uri="{BB962C8B-B14F-4D97-AF65-F5344CB8AC3E}">
        <p14:creationId xmlns:p14="http://schemas.microsoft.com/office/powerpoint/2010/main" val="274133427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Cross check: Data-center design tool at amazon web services.</a:t>
            </a:r>
            <a:endParaRPr lang="en-US" dirty="0"/>
          </a:p>
        </p:txBody>
      </p:sp>
      <p:sp>
        <p:nvSpPr>
          <p:cNvPr id="3" name="Content Placeholder 2"/>
          <p:cNvSpPr>
            <a:spLocks noGrp="1"/>
          </p:cNvSpPr>
          <p:nvPr>
            <p:ph sz="half" idx="1"/>
          </p:nvPr>
        </p:nvSpPr>
        <p:spPr>
          <a:xfrm>
            <a:off x="296333" y="1600200"/>
            <a:ext cx="8678333" cy="1976967"/>
          </a:xfrm>
        </p:spPr>
        <p:txBody>
          <a:bodyPr>
            <a:normAutofit fontScale="70000" lnSpcReduction="20000"/>
          </a:bodyPr>
          <a:lstStyle/>
          <a:p>
            <a:r>
              <a:rPr lang="en-US" dirty="0" smtClean="0"/>
              <a:t>Ask tool to quote for 1200 machines, each with 16 cores and 1000TB of storage (good for 25secs of raw data).  Ask for max network speed tool allows, which is 10GB/s</a:t>
            </a:r>
          </a:p>
          <a:p>
            <a:endParaRPr lang="en-US" dirty="0"/>
          </a:p>
          <a:p>
            <a:r>
              <a:rPr lang="en-US" dirty="0" smtClean="0"/>
              <a:t>It estimates 88 racks and 671kW.  So our estimate is OK.</a:t>
            </a:r>
            <a:endParaRPr lang="en-US" dirty="0"/>
          </a:p>
        </p:txBody>
      </p:sp>
      <p:sp>
        <p:nvSpPr>
          <p:cNvPr id="5" name="Content Placeholder 4"/>
          <p:cNvSpPr>
            <a:spLocks noGrp="1"/>
          </p:cNvSpPr>
          <p:nvPr>
            <p:ph sz="half" idx="2"/>
          </p:nvPr>
        </p:nvSpPr>
        <p:spPr>
          <a:xfrm>
            <a:off x="222250" y="3577168"/>
            <a:ext cx="2963333" cy="2995082"/>
          </a:xfrm>
        </p:spPr>
        <p:txBody>
          <a:bodyPr>
            <a:normAutofit fontScale="70000" lnSpcReduction="20000"/>
          </a:bodyPr>
          <a:lstStyle/>
          <a:p>
            <a:pPr marL="0" indent="0">
              <a:buNone/>
            </a:pPr>
            <a:r>
              <a:rPr lang="en-US" dirty="0" smtClean="0"/>
              <a:t>Side remark: </a:t>
            </a:r>
            <a:r>
              <a:rPr lang="en-US" dirty="0" err="1" smtClean="0"/>
              <a:t>AmazonWS</a:t>
            </a:r>
            <a:r>
              <a:rPr lang="en-US" dirty="0" smtClean="0"/>
              <a:t> points at good articles on data center layout at </a:t>
            </a:r>
            <a:r>
              <a:rPr lang="en-US" dirty="0" smtClean="0">
                <a:hlinkClick r:id="rId2"/>
              </a:rPr>
              <a:t>www.energystar.gov</a:t>
            </a:r>
            <a:r>
              <a:rPr lang="en-US" dirty="0" smtClean="0"/>
              <a:t>, e.g. picture on right showing hot-cold-hot aisle layout.  Worth a read (me too).  </a:t>
            </a:r>
          </a:p>
          <a:p>
            <a:endParaRPr lang="en-US" dirty="0"/>
          </a:p>
          <a:p>
            <a:pPr marL="0" indent="0">
              <a:buNone/>
            </a:pPr>
            <a:r>
              <a:rPr lang="en-US" dirty="0" smtClean="0"/>
              <a:t>This will probably give correct method of going from #racks to floor area.</a:t>
            </a:r>
            <a:endParaRPr lang="en-US" dirty="0"/>
          </a:p>
        </p:txBody>
      </p:sp>
      <p:pic>
        <p:nvPicPr>
          <p:cNvPr id="4" name="Picture 3" descr="Screen Shot 2015-09-28 at 09.50.3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2250" y="3450224"/>
            <a:ext cx="5871750" cy="3407776"/>
          </a:xfrm>
          <a:prstGeom prst="rect">
            <a:avLst/>
          </a:prstGeom>
        </p:spPr>
      </p:pic>
      <p:sp>
        <p:nvSpPr>
          <p:cNvPr id="7" name="Slide Number Placeholder 6"/>
          <p:cNvSpPr>
            <a:spLocks noGrp="1"/>
          </p:cNvSpPr>
          <p:nvPr>
            <p:ph type="sldNum" sz="quarter" idx="12"/>
          </p:nvPr>
        </p:nvSpPr>
        <p:spPr/>
        <p:txBody>
          <a:bodyPr/>
          <a:lstStyle/>
          <a:p>
            <a:fld id="{730D153A-EB65-C343-8E58-C83E70BB20EB}" type="slidenum">
              <a:rPr lang="en-US" smtClean="0"/>
              <a:t>5</a:t>
            </a:fld>
            <a:endParaRPr lang="en-US"/>
          </a:p>
        </p:txBody>
      </p:sp>
    </p:spTree>
    <p:extLst>
      <p:ext uri="{BB962C8B-B14F-4D97-AF65-F5344CB8AC3E}">
        <p14:creationId xmlns:p14="http://schemas.microsoft.com/office/powerpoint/2010/main" val="386098175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022286" cy="973739"/>
          </a:xfrm>
        </p:spPr>
        <p:txBody>
          <a:bodyPr>
            <a:normAutofit fontScale="90000"/>
          </a:bodyPr>
          <a:lstStyle/>
          <a:p>
            <a:r>
              <a:rPr lang="en-US" dirty="0" smtClean="0"/>
              <a:t>Component Power estimates</a:t>
            </a:r>
            <a:endParaRPr lang="en-US" dirty="0"/>
          </a:p>
        </p:txBody>
      </p:sp>
      <p:sp>
        <p:nvSpPr>
          <p:cNvPr id="3" name="Content Placeholder 2"/>
          <p:cNvSpPr>
            <a:spLocks noGrp="1"/>
          </p:cNvSpPr>
          <p:nvPr>
            <p:ph idx="1"/>
          </p:nvPr>
        </p:nvSpPr>
        <p:spPr>
          <a:xfrm>
            <a:off x="457200" y="1657333"/>
            <a:ext cx="3826864" cy="5208743"/>
          </a:xfrm>
        </p:spPr>
        <p:txBody>
          <a:bodyPr>
            <a:normAutofit fontScale="70000" lnSpcReduction="20000"/>
          </a:bodyPr>
          <a:lstStyle/>
          <a:p>
            <a:pPr marL="0" indent="0">
              <a:buNone/>
            </a:pPr>
            <a:r>
              <a:rPr lang="en-US" dirty="0" smtClean="0"/>
              <a:t>I have attempted to estimate power for each type of item in racks, including non-DAQ ones from Terri.  </a:t>
            </a:r>
          </a:p>
          <a:p>
            <a:pPr marL="0" indent="0">
              <a:buNone/>
            </a:pPr>
            <a:r>
              <a:rPr lang="en-US" dirty="0" smtClean="0"/>
              <a:t>Dark blue = less certainty.</a:t>
            </a:r>
          </a:p>
          <a:p>
            <a:pPr marL="0" indent="0">
              <a:buNone/>
            </a:pPr>
            <a:endParaRPr lang="en-US" dirty="0"/>
          </a:p>
          <a:p>
            <a:pPr marL="0" indent="0">
              <a:buNone/>
            </a:pPr>
            <a:r>
              <a:rPr lang="en-US" b="1" dirty="0" smtClean="0"/>
              <a:t>Crucial ones:</a:t>
            </a:r>
          </a:p>
          <a:p>
            <a:pPr marL="0" indent="0">
              <a:buNone/>
            </a:pPr>
            <a:r>
              <a:rPr lang="en-US" dirty="0" smtClean="0">
                <a:solidFill>
                  <a:srgbClr val="3366FF"/>
                </a:solidFill>
              </a:rPr>
              <a:t>ATCA shelf</a:t>
            </a:r>
            <a:r>
              <a:rPr lang="en-US" dirty="0" smtClean="0"/>
              <a:t>– New values today from Matt, based on measurements at 35t and scaled up.</a:t>
            </a:r>
          </a:p>
          <a:p>
            <a:pPr marL="0" indent="0">
              <a:buNone/>
            </a:pPr>
            <a:r>
              <a:rPr lang="en-US" dirty="0" smtClean="0">
                <a:solidFill>
                  <a:srgbClr val="3366FF"/>
                </a:solidFill>
              </a:rPr>
              <a:t>Felix receiver computers </a:t>
            </a:r>
            <a:r>
              <a:rPr lang="en-US" dirty="0" smtClean="0"/>
              <a:t>– see two slides back</a:t>
            </a:r>
          </a:p>
          <a:p>
            <a:pPr marL="0" indent="0">
              <a:buNone/>
            </a:pPr>
            <a:r>
              <a:rPr lang="en-US" dirty="0" smtClean="0">
                <a:solidFill>
                  <a:srgbClr val="3366FF"/>
                </a:solidFill>
              </a:rPr>
              <a:t>Trigger nodes </a:t>
            </a:r>
            <a:r>
              <a:rPr lang="en-US" dirty="0" smtClean="0"/>
              <a:t>– similar calculation</a:t>
            </a:r>
            <a:endParaRPr lang="en-US" dirty="0"/>
          </a:p>
        </p:txBody>
      </p:sp>
      <p:pic>
        <p:nvPicPr>
          <p:cNvPr id="4" name="Picture 3" descr="Screen Shot 2015-09-29 at 05.52.0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9486" y="0"/>
            <a:ext cx="4664514" cy="6858000"/>
          </a:xfrm>
          <a:prstGeom prst="rect">
            <a:avLst/>
          </a:prstGeom>
        </p:spPr>
      </p:pic>
      <p:sp>
        <p:nvSpPr>
          <p:cNvPr id="6" name="Slide Number Placeholder 5"/>
          <p:cNvSpPr>
            <a:spLocks noGrp="1"/>
          </p:cNvSpPr>
          <p:nvPr>
            <p:ph type="sldNum" sz="quarter" idx="12"/>
          </p:nvPr>
        </p:nvSpPr>
        <p:spPr/>
        <p:txBody>
          <a:bodyPr/>
          <a:lstStyle/>
          <a:p>
            <a:fld id="{730D153A-EB65-C343-8E58-C83E70BB20EB}" type="slidenum">
              <a:rPr lang="en-US" smtClean="0"/>
              <a:t>6</a:t>
            </a:fld>
            <a:endParaRPr lang="en-US"/>
          </a:p>
        </p:txBody>
      </p:sp>
      <p:pic>
        <p:nvPicPr>
          <p:cNvPr id="7" name="Picture 6" descr="Screen Shot 2015-09-30 at 13.54.3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9272" y="0"/>
            <a:ext cx="4569020" cy="6858000"/>
          </a:xfrm>
          <a:prstGeom prst="rect">
            <a:avLst/>
          </a:prstGeom>
        </p:spPr>
      </p:pic>
    </p:spTree>
    <p:extLst>
      <p:ext uri="{BB962C8B-B14F-4D97-AF65-F5344CB8AC3E}">
        <p14:creationId xmlns:p14="http://schemas.microsoft.com/office/powerpoint/2010/main" val="3184362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222"/>
            <a:ext cx="8229600" cy="844596"/>
          </a:xfrm>
        </p:spPr>
        <p:txBody>
          <a:bodyPr>
            <a:normAutofit/>
          </a:bodyPr>
          <a:lstStyle/>
          <a:p>
            <a:r>
              <a:rPr lang="en-US" dirty="0" smtClean="0"/>
              <a:t>System power estimates</a:t>
            </a:r>
            <a:endParaRPr lang="en-US" dirty="0"/>
          </a:p>
        </p:txBody>
      </p:sp>
      <p:sp>
        <p:nvSpPr>
          <p:cNvPr id="3" name="Content Placeholder 2"/>
          <p:cNvSpPr>
            <a:spLocks noGrp="1"/>
          </p:cNvSpPr>
          <p:nvPr>
            <p:ph idx="1"/>
          </p:nvPr>
        </p:nvSpPr>
        <p:spPr>
          <a:xfrm>
            <a:off x="1" y="811263"/>
            <a:ext cx="9144000" cy="1866320"/>
          </a:xfrm>
        </p:spPr>
        <p:txBody>
          <a:bodyPr>
            <a:normAutofit fontScale="70000" lnSpcReduction="20000"/>
          </a:bodyPr>
          <a:lstStyle/>
          <a:p>
            <a:pPr marL="0" indent="0">
              <a:buNone/>
            </a:pPr>
            <a:r>
              <a:rPr lang="en-US" dirty="0" smtClean="0"/>
              <a:t>Considered 4 design philosophies: (‘RCE’ = reference design from CDR but with optical coupling removed, ‘LBNO’=alternate deign, a.k.a. scaled up WA105, Felix = CERN suggestion to read all data into computers, part-</a:t>
            </a:r>
            <a:r>
              <a:rPr lang="en-US" dirty="0" err="1" smtClean="0"/>
              <a:t>PCIe</a:t>
            </a:r>
            <a:r>
              <a:rPr lang="en-US" dirty="0" smtClean="0"/>
              <a:t> =some mix of the other philosophies).</a:t>
            </a:r>
          </a:p>
          <a:p>
            <a:pPr marL="0" indent="0">
              <a:buNone/>
            </a:pPr>
            <a:r>
              <a:rPr lang="en-US" dirty="0" smtClean="0"/>
              <a:t>Considered combinations of ‘on cryostat (flange), in central utility or surface.</a:t>
            </a:r>
          </a:p>
        </p:txBody>
      </p:sp>
      <p:pic>
        <p:nvPicPr>
          <p:cNvPr id="4" name="Picture 3" descr="Screen Shot 2015-09-29 at 05.51.4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99709"/>
            <a:ext cx="9144000" cy="4558291"/>
          </a:xfrm>
          <a:prstGeom prst="rect">
            <a:avLst/>
          </a:prstGeom>
        </p:spPr>
      </p:pic>
      <p:sp>
        <p:nvSpPr>
          <p:cNvPr id="6" name="Slide Number Placeholder 5"/>
          <p:cNvSpPr>
            <a:spLocks noGrp="1"/>
          </p:cNvSpPr>
          <p:nvPr>
            <p:ph type="sldNum" sz="quarter" idx="12"/>
          </p:nvPr>
        </p:nvSpPr>
        <p:spPr/>
        <p:txBody>
          <a:bodyPr/>
          <a:lstStyle/>
          <a:p>
            <a:fld id="{730D153A-EB65-C343-8E58-C83E70BB20EB}" type="slidenum">
              <a:rPr lang="en-US" smtClean="0"/>
              <a:t>7</a:t>
            </a:fld>
            <a:endParaRPr lang="en-US"/>
          </a:p>
        </p:txBody>
      </p:sp>
      <p:pic>
        <p:nvPicPr>
          <p:cNvPr id="7" name="Picture 6" descr="Screen Shot 2015-09-30 at 13.54.2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73125"/>
            <a:ext cx="9144000" cy="4548602"/>
          </a:xfrm>
          <a:prstGeom prst="rect">
            <a:avLst/>
          </a:prstGeom>
        </p:spPr>
      </p:pic>
    </p:spTree>
    <p:extLst>
      <p:ext uri="{BB962C8B-B14F-4D97-AF65-F5344CB8AC3E}">
        <p14:creationId xmlns:p14="http://schemas.microsoft.com/office/powerpoint/2010/main" val="4215846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General conclusions</a:t>
            </a:r>
            <a:endParaRPr lang="en-US" dirty="0"/>
          </a:p>
        </p:txBody>
      </p:sp>
      <p:sp>
        <p:nvSpPr>
          <p:cNvPr id="6" name="Content Placeholder 5"/>
          <p:cNvSpPr>
            <a:spLocks noGrp="1"/>
          </p:cNvSpPr>
          <p:nvPr>
            <p:ph idx="1"/>
          </p:nvPr>
        </p:nvSpPr>
        <p:spPr>
          <a:xfrm>
            <a:off x="457200" y="1600200"/>
            <a:ext cx="8229600" cy="5257800"/>
          </a:xfrm>
        </p:spPr>
        <p:txBody>
          <a:bodyPr>
            <a:normAutofit fontScale="70000" lnSpcReduction="20000"/>
          </a:bodyPr>
          <a:lstStyle/>
          <a:p>
            <a:r>
              <a:rPr lang="en-US" dirty="0" smtClean="0"/>
              <a:t>The total power estimates are in the broad range from 320kVA to 490kVA per 10kt module.</a:t>
            </a:r>
          </a:p>
          <a:p>
            <a:r>
              <a:rPr lang="en-US" dirty="0" smtClean="0"/>
              <a:t>The ones that put more processing in computers rather than FPGAs generally offer more flexibility but use more power.  All of them will satisfy the physics requirements. </a:t>
            </a:r>
          </a:p>
          <a:p>
            <a:r>
              <a:rPr lang="en-US" dirty="0" smtClean="0"/>
              <a:t>The network capacity to the surface is either </a:t>
            </a:r>
            <a:r>
              <a:rPr lang="en-US" dirty="0" smtClean="0">
                <a:solidFill>
                  <a:srgbClr val="3366FF"/>
                </a:solidFill>
              </a:rPr>
              <a:t>(a)</a:t>
            </a:r>
            <a:r>
              <a:rPr lang="en-US" dirty="0" smtClean="0"/>
              <a:t> rather modest, if trigger selection is underground or </a:t>
            </a:r>
            <a:r>
              <a:rPr lang="en-US" dirty="0" smtClean="0">
                <a:solidFill>
                  <a:srgbClr val="3366FF"/>
                </a:solidFill>
              </a:rPr>
              <a:t>(b)</a:t>
            </a:r>
            <a:r>
              <a:rPr lang="en-US" dirty="0" smtClean="0"/>
              <a:t> rather demanding (approx. 1000 fast links) for the options where we do all at surface.</a:t>
            </a:r>
          </a:p>
          <a:p>
            <a:r>
              <a:rPr lang="en-US" dirty="0" smtClean="0"/>
              <a:t>The power needed at each flange port is either, 2.9kVA (no processing) or 3.1kVA (RCE), 4.5kVA (LBNO-style) or 6.3kVA (Felix style computer processing at flange).</a:t>
            </a:r>
          </a:p>
          <a:p>
            <a:r>
              <a:rPr lang="en-US" dirty="0" smtClean="0">
                <a:solidFill>
                  <a:srgbClr val="FF0000"/>
                </a:solidFill>
              </a:rPr>
              <a:t>These numbers are still very approximate and the appropriate level of contingency has not been considered yet (none included). This is one of several warnings needed – these are all back-of-envelope numbers.</a:t>
            </a:r>
          </a:p>
          <a:p>
            <a:pPr marL="0" indent="0">
              <a:buNone/>
            </a:pPr>
            <a:r>
              <a:rPr lang="en-US" dirty="0" smtClean="0"/>
              <a:t>The main choices can be captured in three questions to the technical board.</a:t>
            </a:r>
          </a:p>
          <a:p>
            <a:endParaRPr lang="en-US" dirty="0"/>
          </a:p>
        </p:txBody>
      </p:sp>
      <p:sp>
        <p:nvSpPr>
          <p:cNvPr id="8" name="Slide Number Placeholder 7"/>
          <p:cNvSpPr>
            <a:spLocks noGrp="1"/>
          </p:cNvSpPr>
          <p:nvPr>
            <p:ph type="sldNum" sz="quarter" idx="12"/>
          </p:nvPr>
        </p:nvSpPr>
        <p:spPr/>
        <p:txBody>
          <a:bodyPr/>
          <a:lstStyle/>
          <a:p>
            <a:fld id="{730D153A-EB65-C343-8E58-C83E70BB20EB}" type="slidenum">
              <a:rPr lang="en-US" smtClean="0"/>
              <a:t>8</a:t>
            </a:fld>
            <a:endParaRPr lang="en-US"/>
          </a:p>
        </p:txBody>
      </p:sp>
    </p:spTree>
    <p:extLst>
      <p:ext uri="{BB962C8B-B14F-4D97-AF65-F5344CB8AC3E}">
        <p14:creationId xmlns:p14="http://schemas.microsoft.com/office/powerpoint/2010/main" val="3282998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9974"/>
            <a:ext cx="8229600" cy="1143000"/>
          </a:xfrm>
        </p:spPr>
        <p:txBody>
          <a:bodyPr>
            <a:normAutofit fontScale="90000"/>
          </a:bodyPr>
          <a:lstStyle/>
          <a:p>
            <a:r>
              <a:rPr lang="en-US" dirty="0" smtClean="0"/>
              <a:t>Technical board question #1</a:t>
            </a:r>
            <a:br>
              <a:rPr lang="en-US" dirty="0" smtClean="0"/>
            </a:br>
            <a:r>
              <a:rPr lang="en-US" dirty="0" smtClean="0"/>
              <a:t>Network capacity in shafts</a:t>
            </a:r>
            <a:endParaRPr lang="en-US" dirty="0"/>
          </a:p>
        </p:txBody>
      </p:sp>
      <p:sp>
        <p:nvSpPr>
          <p:cNvPr id="3" name="Content Placeholder 2"/>
          <p:cNvSpPr>
            <a:spLocks noGrp="1"/>
          </p:cNvSpPr>
          <p:nvPr>
            <p:ph idx="1"/>
          </p:nvPr>
        </p:nvSpPr>
        <p:spPr>
          <a:xfrm>
            <a:off x="126999" y="1557869"/>
            <a:ext cx="8868833" cy="3045881"/>
          </a:xfrm>
          <a:ln w="38100" cmpd="sng">
            <a:solidFill>
              <a:schemeClr val="tx2"/>
            </a:solidFill>
          </a:ln>
        </p:spPr>
        <p:txBody>
          <a:bodyPr>
            <a:normAutofit fontScale="47500" lnSpcReduction="20000"/>
          </a:bodyPr>
          <a:lstStyle/>
          <a:p>
            <a:r>
              <a:rPr lang="en-US" dirty="0" smtClean="0"/>
              <a:t>There are only two possible ways this requirement can go, either we trigger underground or we trigger on surface.</a:t>
            </a:r>
          </a:p>
          <a:p>
            <a:endParaRPr lang="en-US" dirty="0"/>
          </a:p>
          <a:p>
            <a:r>
              <a:rPr lang="en-US" dirty="0" smtClean="0"/>
              <a:t>If we trigger underground, the data rate is about 60MB/s/10kt, and the proposed provision of 96 strands (16 per 10kt and 32 for CF) with backup in the other shaft is OK.  Could we have slightly more, e.g. 72 fibers (18 fibers per 10kt) and 24 fibers for CF? [Added after discussion with colleagues: Or another 96 bundle?] </a:t>
            </a:r>
          </a:p>
          <a:p>
            <a:pPr lvl="1"/>
            <a:r>
              <a:rPr lang="en-US" dirty="0" smtClean="0"/>
              <a:t>The 18 fibers would then be four fibers for GPS (1PPS up/down, 10MHz up/down), or (transmit L1/L2 </a:t>
            </a:r>
            <a:r>
              <a:rPr lang="en-US" dirty="0" err="1" smtClean="0"/>
              <a:t>r.f</a:t>
            </a:r>
            <a:r>
              <a:rPr lang="en-US" dirty="0" smtClean="0"/>
              <a:t>. down for two receivers), seven-pairs for 10Gb Ethernet (3 pairs data, 1 pair low-latency trigger, 1 pair slow control and 2 pairs spare).</a:t>
            </a:r>
            <a:endParaRPr lang="en-US" dirty="0"/>
          </a:p>
          <a:p>
            <a:pPr lvl="1"/>
            <a:endParaRPr lang="en-US" dirty="0" smtClean="0"/>
          </a:p>
          <a:p>
            <a:r>
              <a:rPr lang="en-US" dirty="0" smtClean="0"/>
              <a:t>If we trigger on surface, the data rate vastly exceeds the capacity of 96 strands using todays sure off-the-shelf solutions (we need about 1000 strands per 10kt at 10Gbit/s), but there may be big improvements on the 5-year horizon.  </a:t>
            </a:r>
            <a:r>
              <a:rPr lang="en-US" b="1" dirty="0" smtClean="0"/>
              <a:t>It would be too risky to propose that in a CD3A review now</a:t>
            </a:r>
            <a:r>
              <a:rPr lang="en-US" dirty="0" smtClean="0"/>
              <a:t>.  Scope for a group to investigate – so allow room in the interface document if possible for this change.</a:t>
            </a:r>
          </a:p>
        </p:txBody>
      </p:sp>
      <p:sp>
        <p:nvSpPr>
          <p:cNvPr id="4" name="Content Placeholder 2"/>
          <p:cNvSpPr txBox="1">
            <a:spLocks/>
          </p:cNvSpPr>
          <p:nvPr/>
        </p:nvSpPr>
        <p:spPr>
          <a:xfrm>
            <a:off x="126999" y="4868332"/>
            <a:ext cx="8868833" cy="1894417"/>
          </a:xfrm>
          <a:prstGeom prst="rect">
            <a:avLst/>
          </a:prstGeom>
          <a:solidFill>
            <a:schemeClr val="accent3">
              <a:lumMod val="40000"/>
              <a:lumOff val="60000"/>
            </a:schemeClr>
          </a:solidFill>
          <a:ln w="38100" cmpd="sng">
            <a:solidFill>
              <a:schemeClr val="accent3">
                <a:lumMod val="50000"/>
              </a:schemeClr>
            </a:solidFill>
          </a:ln>
        </p:spPr>
        <p:txBody>
          <a:bodyPr vert="horz" lIns="91440" tIns="45720" rIns="91440" bIns="45720" rtlCol="0">
            <a:normAutofit fontScale="4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t>Propose interface agreement something like:</a:t>
            </a:r>
          </a:p>
          <a:p>
            <a:pPr marL="0" indent="0">
              <a:buNone/>
            </a:pPr>
            <a:r>
              <a:rPr lang="en-US" dirty="0" smtClean="0"/>
              <a:t>The CF shall provide 72 single-mode fibers for the DAQ between underground central area and the surface, capable of running 10Gbit/s Ethernet and GPS signals (i.e. similar to Ethernet ones but no Ethernet-specific repeaters) and will have 24 more strands for their own use.  There shall be at least a duplicate set of 96 fibers in the other shaft for backup.  The exact fiber type (wavelength, single mode etc.) selection shall be made shortly before procurement by a joint LBNF-DUNE discussion to allow selection of the most future-proof option apparent at that time, and could incorporate findings of DUNE collaborators for running much faster Ethernet to get the un-triggered data out, if progress has been made in the intervening time. </a:t>
            </a:r>
            <a:endParaRPr lang="en-US" dirty="0"/>
          </a:p>
        </p:txBody>
      </p:sp>
      <p:sp>
        <p:nvSpPr>
          <p:cNvPr id="6" name="Slide Number Placeholder 5"/>
          <p:cNvSpPr>
            <a:spLocks noGrp="1"/>
          </p:cNvSpPr>
          <p:nvPr>
            <p:ph type="sldNum" sz="quarter" idx="12"/>
          </p:nvPr>
        </p:nvSpPr>
        <p:spPr/>
        <p:txBody>
          <a:bodyPr/>
          <a:lstStyle/>
          <a:p>
            <a:fld id="{730D153A-EB65-C343-8E58-C83E70BB20EB}" type="slidenum">
              <a:rPr lang="en-US" smtClean="0"/>
              <a:t>9</a:t>
            </a:fld>
            <a:endParaRPr lang="en-US"/>
          </a:p>
        </p:txBody>
      </p:sp>
    </p:spTree>
    <p:extLst>
      <p:ext uri="{BB962C8B-B14F-4D97-AF65-F5344CB8AC3E}">
        <p14:creationId xmlns:p14="http://schemas.microsoft.com/office/powerpoint/2010/main" val="37741978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10565</TotalTime>
  <Words>2449</Words>
  <Application>Microsoft Macintosh PowerPoint</Application>
  <PresentationFormat>On-screen Show (4:3)</PresentationFormat>
  <Paragraphs>133</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DUNE DAQ-CF interface</vt:lpstr>
      <vt:lpstr>Overview of Single-Phase DAQ</vt:lpstr>
      <vt:lpstr>Risks</vt:lpstr>
      <vt:lpstr>For the ‘lots of computers’ option,  the calculation goes like this….</vt:lpstr>
      <vt:lpstr>Cross check: Data-center design tool at amazon web services.</vt:lpstr>
      <vt:lpstr>Component Power estimates</vt:lpstr>
      <vt:lpstr>System power estimates</vt:lpstr>
      <vt:lpstr>General conclusions</vt:lpstr>
      <vt:lpstr>Technical board question #1 Network capacity in shafts</vt:lpstr>
      <vt:lpstr>Technical board question #2 Top of cryostat power/cooling</vt:lpstr>
      <vt:lpstr>Technical board question #3 Where to locate all the computers?</vt:lpstr>
      <vt:lpstr>From management</vt:lpstr>
      <vt:lpstr>PowerPoint Presentation</vt:lpstr>
      <vt:lpstr>Backup slides</vt:lpstr>
      <vt:lpstr>Component Power estimates aggressive targets</vt:lpstr>
      <vt:lpstr>System power estimates - aggressive targets </vt:lpstr>
      <vt:lpstr>Backup</vt:lpstr>
      <vt:lpstr>PowerPoint Presentation</vt:lpstr>
      <vt:lpstr>PowerPoint Presentation</vt:lpstr>
      <vt:lpstr>PowerPoint Presentation</vt:lpstr>
      <vt:lpstr>PowerPoint Presentation</vt:lpstr>
      <vt:lpstr>PowerPoint Presentation</vt:lpstr>
    </vt:vector>
  </TitlesOfParts>
  <Company>shhhhh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DUNE DAQ-CF interface</dc:title>
  <dc:creator>Giles Barr</dc:creator>
  <cp:lastModifiedBy>Giles Barr</cp:lastModifiedBy>
  <cp:revision>44</cp:revision>
  <dcterms:created xsi:type="dcterms:W3CDTF">2015-09-28T07:44:37Z</dcterms:created>
  <dcterms:modified xsi:type="dcterms:W3CDTF">2015-10-14T16:14:55Z</dcterms:modified>
</cp:coreProperties>
</file>