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304" r:id="rId4"/>
    <p:sldId id="306" r:id="rId5"/>
    <p:sldId id="308" r:id="rId6"/>
    <p:sldId id="307" r:id="rId7"/>
    <p:sldId id="271" r:id="rId8"/>
    <p:sldId id="303" r:id="rId9"/>
    <p:sldId id="272" r:id="rId10"/>
    <p:sldId id="309" r:id="rId11"/>
    <p:sldId id="310" r:id="rId12"/>
    <p:sldId id="274" r:id="rId13"/>
    <p:sldId id="311" r:id="rId14"/>
    <p:sldId id="312" r:id="rId15"/>
    <p:sldId id="314" r:id="rId16"/>
    <p:sldId id="276" r:id="rId17"/>
    <p:sldId id="315" r:id="rId18"/>
    <p:sldId id="316" r:id="rId19"/>
    <p:sldId id="305" r:id="rId20"/>
    <p:sldId id="317" r:id="rId2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90" autoAdjust="0"/>
  </p:normalViewPr>
  <p:slideViewPr>
    <p:cSldViewPr snapToGrid="0" snapToObjects="1">
      <p:cViewPr varScale="1">
        <p:scale>
          <a:sx n="138" d="100"/>
          <a:sy n="138" d="100"/>
        </p:scale>
        <p:origin x="-8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244161E7-2406-4EC3-B8B2-84257239CD75}" type="datetimeFigureOut">
              <a:rPr lang="en-US"/>
              <a:pPr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98DD9270-83BB-4CBE-9253-4D5019DE6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1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3FD35D1E-D958-4192-A37F-94F1CB8CA1FB}" type="datetimeFigureOut">
              <a:rPr lang="en-US"/>
              <a:pPr/>
              <a:t>11/23/15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E9DB482-F7AB-4215-9812-F3F0BC0BB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the theme is summarized</a:t>
            </a:r>
            <a:r>
              <a:rPr lang="en-US" baseline="0" dirty="0" smtClean="0"/>
              <a:t> by the statements in RED.  Just documenting our current model of how to get there, and point out R&amp;D being done by PIP-II and other places where we would benefit from it (GARD supported)</a:t>
            </a:r>
          </a:p>
          <a:p>
            <a:r>
              <a:rPr lang="en-US" baseline="0" dirty="0" smtClean="0"/>
              <a:t>PIP-II approach supports the first 100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MW years of the P5 target of 600.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SRF capitalized, multi-MW, beam loss / space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Linac in</a:t>
            </a:r>
            <a:r>
              <a:rPr lang="en-US" baseline="0" dirty="0" smtClean="0"/>
              <a:t> PIP-II needs to be 20 Hz if Booster is 20 Hz, probably changes power around somewhat too…</a:t>
            </a:r>
          </a:p>
          <a:p>
            <a:r>
              <a:rPr lang="en-US" baseline="0" dirty="0" smtClean="0"/>
              <a:t>Mu2e Power is 8 GeV beam in PIP, 800 MeV in PIP-II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point out that the neutrino</a:t>
            </a:r>
            <a:r>
              <a:rPr lang="en-US" baseline="0" dirty="0" smtClean="0"/>
              <a:t> flux is pretty much proportional to protons/time x proton energy = beam </a:t>
            </a:r>
            <a:r>
              <a:rPr lang="en-US" baseline="0" dirty="0" smtClean="0"/>
              <a:t>power</a:t>
            </a:r>
          </a:p>
          <a:p>
            <a:r>
              <a:rPr lang="en-US" baseline="0" dirty="0" smtClean="0"/>
              <a:t>Gina’s slide on Mission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B5435-8A55-1946-87F3-2DAF1CE10C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8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would make more</a:t>
            </a:r>
            <a:r>
              <a:rPr lang="en-US" baseline="0" dirty="0" smtClean="0"/>
              <a:t> sense if the left column of this table was 120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-MW-years since that is the P5 recommendation.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table is basically the statement of need for LBNF based on the P5 report. This needs to feed directly into PIP-II design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B5435-8A55-1946-87F3-2DAF1CE10C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1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Injection energy increase:  keep</a:t>
            </a:r>
            <a:r>
              <a:rPr lang="en-US" baseline="0" dirty="0" smtClean="0"/>
              <a:t> space charge effects at ~same as 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SRF linac</a:t>
            </a:r>
            <a:r>
              <a:rPr lang="en-US" baseline="0" dirty="0" smtClean="0"/>
              <a:t> is looking to future viable platform for more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7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 in pulsed mode to save on cryogenic plant costs.  India</a:t>
            </a:r>
            <a:r>
              <a:rPr lang="en-US" baseline="0" dirty="0" smtClean="0"/>
              <a:t> collaboration plan appears to enable full cryo capacity to support CW operation at Day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7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Linac in</a:t>
            </a:r>
            <a:r>
              <a:rPr lang="en-US" baseline="0" dirty="0" smtClean="0"/>
              <a:t> PIP-II needs to be 20 Hz if Booster is 20 Hz, probably changes power around somewhat too…</a:t>
            </a:r>
          </a:p>
          <a:p>
            <a:r>
              <a:rPr lang="en-US" baseline="0" dirty="0" smtClean="0"/>
              <a:t>Mu2e Power is 8 GeV beam in PIP, 800 MeV in PIP-</a:t>
            </a:r>
            <a:r>
              <a:rPr lang="en-US" baseline="0" dirty="0" smtClean="0"/>
              <a:t>II</a:t>
            </a:r>
          </a:p>
          <a:p>
            <a:r>
              <a:rPr lang="en-US" sz="1600" baseline="0" dirty="0" smtClean="0"/>
              <a:t>Remember that going to 50% more intensity, 33% more cycles -&gt; doubling of the flux.  But keep the total power loss the same!  An unwritten requirement.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5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30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 MW for</a:t>
            </a:r>
            <a:r>
              <a:rPr lang="en-US" baseline="0" dirty="0" smtClean="0"/>
              <a:t> the 500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MW years part of the P5, looking at expanding accelerator capabilities rather than more mass and more years</a:t>
            </a:r>
          </a:p>
          <a:p>
            <a:r>
              <a:rPr lang="en-US" baseline="0" dirty="0" smtClean="0"/>
              <a:t>Day 1 CW:  building with CW capable components (cavities, cryomodules, RF sources) AND working toward </a:t>
            </a:r>
            <a:r>
              <a:rPr lang="en-US" baseline="0" dirty="0" err="1" smtClean="0"/>
              <a:t>cryoplant</a:t>
            </a:r>
            <a:r>
              <a:rPr lang="en-US" baseline="0" dirty="0" smtClean="0"/>
              <a:t> to support (with Indian assistance)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6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26BEA-3101-41B4-ACDC-33E2BF48B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0139" y="6515100"/>
            <a:ext cx="1346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EDC5F-450D-4B03-AEB8-070F03DC2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B58FB8-77F8-4DF1-9163-175FCAED2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49457BD-B036-4A4E-A9E9-E15403461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ACB2-5E58-40D2-A329-BD11A7C55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80138" y="6515100"/>
            <a:ext cx="1355725" cy="241300"/>
          </a:xfrm>
        </p:spPr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Derwent | Workshop on Booster Performance and Enhancement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74DFF-4636-44FF-ACDA-282280AAD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BFF37-6828-4F9D-BB27-E4381412C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764EE-4E15-4CAB-AE86-DECEA6032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3A206709-516E-4117-B6C3-FDCB7C4A39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6FD52ECC-EF0D-41A9-B644-01C316FE08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ip2-docdb.fnal.gov:440/cgi-bin/RetrieveFile?docid=1&amp;filename=PIP-II_RDR_v0.0.pdf&amp;version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PIP-II Requirements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Paul </a:t>
            </a:r>
            <a:r>
              <a:rPr lang="en-US" dirty="0" err="1" smtClean="0">
                <a:latin typeface="Helvetica" pitchFamily="34" charset="0"/>
              </a:rPr>
              <a:t>Derwent</a:t>
            </a:r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Workshop on Booster Performance and Enhancements</a:t>
            </a:r>
          </a:p>
          <a:p>
            <a:r>
              <a:rPr lang="en-US" dirty="0" smtClean="0">
                <a:latin typeface="Helvetica" pitchFamily="34" charset="0"/>
              </a:rPr>
              <a:t>23-24 November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 and Strategy/Site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10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6913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392704"/>
              </p:ext>
            </p:extLst>
          </p:nvPr>
        </p:nvGraphicFramePr>
        <p:xfrm>
          <a:off x="391891" y="909208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11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380" y="590134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*NOvA operations at 120 GeV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0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0" y="846744"/>
            <a:ext cx="8940108" cy="54451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PIP-II will be executed as a DOE 413.3b project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CD-0 November 12 2015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Strategy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400" dirty="0" smtClean="0"/>
              <a:t>Develop/evolve concepts aligned with community needs</a:t>
            </a:r>
          </a:p>
          <a:p>
            <a:pPr lvl="1"/>
            <a:r>
              <a:rPr lang="en-US" sz="1400" dirty="0" smtClean="0"/>
              <a:t>Undertake R&amp;D targeting major technical/cost risk elements</a:t>
            </a:r>
          </a:p>
          <a:p>
            <a:pPr lvl="1"/>
            <a:r>
              <a:rPr lang="en-US" sz="1400" dirty="0"/>
              <a:t>RDR defines concept for meeting </a:t>
            </a:r>
            <a:r>
              <a:rPr lang="en-US" sz="1400" dirty="0" smtClean="0"/>
              <a:t>community </a:t>
            </a:r>
            <a:r>
              <a:rPr lang="en-US" sz="1400" dirty="0"/>
              <a:t>requirements, and provides context for R&amp;D</a:t>
            </a:r>
          </a:p>
          <a:p>
            <a:pPr lvl="1"/>
            <a:r>
              <a:rPr lang="en-US" sz="1400" dirty="0" smtClean="0"/>
              <a:t>Coordinate with other Fermilab projects and programs</a:t>
            </a:r>
          </a:p>
          <a:p>
            <a:r>
              <a:rPr lang="en-US" sz="1600" dirty="0"/>
              <a:t>Construction complete in </a:t>
            </a:r>
            <a:r>
              <a:rPr lang="en-US" sz="1600" dirty="0" smtClean="0"/>
              <a:t>2025</a:t>
            </a:r>
            <a:endParaRPr lang="en-US" sz="1600" dirty="0"/>
          </a:p>
          <a:p>
            <a:pPr lvl="1"/>
            <a:r>
              <a:rPr lang="en-US" sz="1400" dirty="0"/>
              <a:t>LBNF tie in to MI tunnel in </a:t>
            </a:r>
            <a:r>
              <a:rPr lang="en-US" sz="1400" dirty="0" smtClean="0"/>
              <a:t>2023?</a:t>
            </a:r>
            <a:endParaRPr lang="en-US" sz="1400" dirty="0"/>
          </a:p>
          <a:p>
            <a:pPr lvl="1"/>
            <a:r>
              <a:rPr lang="en-US" sz="1400" dirty="0"/>
              <a:t>Booster construction tie in at same time</a:t>
            </a:r>
          </a:p>
          <a:p>
            <a:pPr lvl="1"/>
            <a:r>
              <a:rPr lang="en-US" sz="1400" dirty="0"/>
              <a:t>Commission operations with beam before turning off current </a:t>
            </a:r>
            <a:r>
              <a:rPr lang="en-US" sz="1400" dirty="0" err="1"/>
              <a:t>Linac</a:t>
            </a:r>
            <a:r>
              <a:rPr lang="en-US" sz="1400" dirty="0"/>
              <a:t> and finishing the Booster tie </a:t>
            </a:r>
            <a:r>
              <a:rPr lang="en-US" sz="1400" dirty="0" smtClean="0"/>
              <a:t>in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Status</a:t>
            </a:r>
          </a:p>
          <a:p>
            <a:pPr lvl="1"/>
            <a:r>
              <a:rPr lang="en-US" sz="1400" dirty="0" smtClean="0"/>
              <a:t>PIP-II endorsed by P5 as a key element in the U.S. neutrino program </a:t>
            </a:r>
          </a:p>
          <a:p>
            <a:pPr lvl="1"/>
            <a:r>
              <a:rPr lang="en-US" sz="1400" dirty="0" smtClean="0"/>
              <a:t>R&amp;D program </a:t>
            </a:r>
            <a:r>
              <a:rPr lang="en-US" sz="1400" dirty="0"/>
              <a:t>underway: </a:t>
            </a:r>
            <a:endParaRPr lang="en-US" sz="1400" dirty="0" smtClean="0"/>
          </a:p>
          <a:p>
            <a:pPr lvl="2"/>
            <a:r>
              <a:rPr lang="en-US" sz="1400" dirty="0" smtClean="0"/>
              <a:t>PXIE </a:t>
            </a:r>
            <a:r>
              <a:rPr lang="en-US" sz="1400" dirty="0"/>
              <a:t>and SRF R&amp;D geared toward a </a:t>
            </a:r>
            <a:r>
              <a:rPr lang="en-US" sz="1400" dirty="0" smtClean="0"/>
              <a:t>2020 </a:t>
            </a:r>
            <a:r>
              <a:rPr lang="en-US" sz="1400" dirty="0"/>
              <a:t>construction (CD-3) </a:t>
            </a:r>
            <a:r>
              <a:rPr lang="en-US" sz="1400" dirty="0" smtClean="0"/>
              <a:t>start</a:t>
            </a:r>
          </a:p>
          <a:p>
            <a:pPr lvl="1"/>
            <a:r>
              <a:rPr lang="en-US" sz="1400" dirty="0" smtClean="0"/>
              <a:t>P2MAC review of RDR and R&amp;D program (March)</a:t>
            </a:r>
            <a:endParaRPr lang="en-US" sz="1400" dirty="0"/>
          </a:p>
          <a:p>
            <a:pPr lvl="1"/>
            <a:r>
              <a:rPr lang="en-US" sz="1400" dirty="0" smtClean="0"/>
              <a:t>Strong collaboration with Indian and U.S. laboratories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Possible collaboration with Europe</a:t>
            </a:r>
          </a:p>
          <a:p>
            <a:pPr lvl="1"/>
            <a:r>
              <a:rPr lang="en-US" sz="1400" dirty="0" smtClean="0"/>
              <a:t>Project Office established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Strategy/Preliminary Schedule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837408"/>
            <a:ext cx="6789449" cy="545642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 smtClean="0">
                <a:latin typeface="Helvetica" panose="020B0604020202020204" pitchFamily="34" charset="0"/>
              </a:rPr>
              <a:t>Why on the other side of the Booster?</a:t>
            </a:r>
            <a:endParaRPr lang="en-US" altLang="en-US" sz="3600" dirty="0" smtClean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November 23-24, 2015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P. Derwent | Workshop on Booster Performance and Enhancement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900" y="5704579"/>
            <a:ext cx="13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Transfer Line to Mu2e</a:t>
            </a:r>
            <a:endParaRPr lang="en-US" sz="1600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4581" y="825388"/>
            <a:ext cx="7216078" cy="5493402"/>
            <a:chOff x="1677069" y="825388"/>
            <a:chExt cx="7216078" cy="54934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069" y="825388"/>
              <a:ext cx="5541026" cy="549340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345973" y="1987739"/>
              <a:ext cx="6547174" cy="3914078"/>
              <a:chOff x="2345973" y="1987739"/>
              <a:chExt cx="6547174" cy="391407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80138" y="1987739"/>
                <a:ext cx="962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6"/>
                    </a:solidFill>
                  </a:rPr>
                  <a:t>SC </a:t>
                </a:r>
                <a:r>
                  <a:rPr lang="en-US" sz="1800" dirty="0" err="1" smtClean="0">
                    <a:solidFill>
                      <a:schemeClr val="accent6"/>
                    </a:solidFill>
                  </a:rPr>
                  <a:t>Linac</a:t>
                </a:r>
                <a:endParaRPr lang="en-US" sz="18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36802" y="4270087"/>
                <a:ext cx="13190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6"/>
                    </a:solidFill>
                  </a:rPr>
                  <a:t>Transfer Line to Booster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18690" y="4562474"/>
                <a:ext cx="1432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6"/>
                    </a:solidFill>
                  </a:rPr>
                  <a:t>Beam Dump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(Changed)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345973" y="5563263"/>
                <a:ext cx="931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6"/>
                    </a:solidFill>
                  </a:rPr>
                  <a:t>M4 Line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4" name="Straight Arrow Connector 3"/>
              <p:cNvCxnSpPr/>
              <p:nvPr/>
            </p:nvCxnSpPr>
            <p:spPr>
              <a:xfrm flipH="1">
                <a:off x="5546348" y="5430355"/>
                <a:ext cx="1817404" cy="6008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413050" y="5284099"/>
                <a:ext cx="1480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6"/>
                    </a:solidFill>
                  </a:rPr>
                  <a:t>Beam line to SY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p:grpSp>
      </p:grpSp>
      <p:cxnSp>
        <p:nvCxnSpPr>
          <p:cNvPr id="16" name="Straight Arrow Connector 15"/>
          <p:cNvCxnSpPr/>
          <p:nvPr/>
        </p:nvCxnSpPr>
        <p:spPr>
          <a:xfrm flipH="1" flipV="1">
            <a:off x="4968798" y="5702915"/>
            <a:ext cx="2311764" cy="1221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6937" y="5775053"/>
            <a:ext cx="1863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Beam line to Mu2e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834292"/>
            <a:ext cx="8915813" cy="5491380"/>
          </a:xfrm>
        </p:spPr>
        <p:txBody>
          <a:bodyPr>
            <a:normAutofit/>
          </a:bodyPr>
          <a:lstStyle/>
          <a:p>
            <a:r>
              <a:rPr lang="en-US" dirty="0" smtClean="0"/>
              <a:t>The configuration and siting of the PIP-II </a:t>
            </a:r>
            <a:r>
              <a:rPr lang="en-US" dirty="0" err="1" smtClean="0"/>
              <a:t>linac</a:t>
            </a:r>
            <a:r>
              <a:rPr lang="en-US" dirty="0" smtClean="0"/>
              <a:t> are chosen to provide opportunities for future performance enhancements to the Fermilab proton complex</a:t>
            </a:r>
          </a:p>
          <a:p>
            <a:pPr lvl="1"/>
            <a:r>
              <a:rPr lang="en-US" dirty="0" smtClean="0"/>
              <a:t>multi-MW to LBNF</a:t>
            </a:r>
          </a:p>
          <a:p>
            <a:pPr lvl="2"/>
            <a:r>
              <a:rPr lang="en-US" dirty="0"/>
              <a:t>PIP-III :  Possible Booster Replacement?  </a:t>
            </a:r>
          </a:p>
          <a:p>
            <a:pPr lvl="3"/>
            <a:r>
              <a:rPr lang="en-US" dirty="0"/>
              <a:t>8 GeV Linac</a:t>
            </a:r>
          </a:p>
          <a:p>
            <a:pPr lvl="3"/>
            <a:r>
              <a:rPr lang="en-US" dirty="0"/>
              <a:t>New RCS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PIP-II may very well be a CW facility from day 1</a:t>
            </a:r>
          </a:p>
          <a:p>
            <a:pPr lvl="2"/>
            <a:r>
              <a:rPr lang="en-US" dirty="0" smtClean="0"/>
              <a:t>100’s kW for a rare processes program</a:t>
            </a:r>
          </a:p>
          <a:p>
            <a:pPr lvl="3"/>
            <a:r>
              <a:rPr lang="en-US" dirty="0" err="1" smtClean="0"/>
              <a:t>Muons</a:t>
            </a:r>
            <a:endParaRPr lang="en-US" dirty="0" smtClean="0"/>
          </a:p>
          <a:p>
            <a:pPr lvl="3"/>
            <a:r>
              <a:rPr lang="en-US" dirty="0" err="1" smtClean="0"/>
              <a:t>Kaons</a:t>
            </a:r>
            <a:r>
              <a:rPr lang="en-US" dirty="0" smtClean="0"/>
              <a:t> (at 3 GeV?)</a:t>
            </a:r>
          </a:p>
          <a:p>
            <a:pPr lvl="3"/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Front end for a muon-based facility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1D3A-4D86-4EE7-AD6F-E584A6EF7A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5227" y="2614798"/>
            <a:ext cx="206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Prebys</a:t>
            </a:r>
            <a:r>
              <a:rPr lang="en-US" dirty="0" smtClean="0"/>
              <a:t> later this morning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3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November 23-24,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72513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 smtClean="0">
                <a:latin typeface="Helvetica" panose="020B0604020202020204" pitchFamily="34" charset="0"/>
              </a:rPr>
              <a:t>Why the other side of the Booster?</a:t>
            </a:r>
            <a:endParaRPr lang="en-US" altLang="en-US" sz="3600" dirty="0" smtClean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17" y="817296"/>
            <a:ext cx="5481005" cy="55106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84490" y="5677806"/>
            <a:ext cx="54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To MI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3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November 23-24,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72513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 smtClean="0">
                <a:latin typeface="Helvetica" panose="020B0604020202020204" pitchFamily="34" charset="0"/>
              </a:rPr>
              <a:t>Why the other side of the Booster?</a:t>
            </a:r>
            <a:endParaRPr lang="en-US" altLang="en-US" sz="3600" dirty="0" smtClean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17" y="817296"/>
            <a:ext cx="5481005" cy="5510676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2518869" flipV="1">
            <a:off x="4719525" y="3186903"/>
            <a:ext cx="914400" cy="914400"/>
          </a:xfrm>
          <a:prstGeom prst="arc">
            <a:avLst>
              <a:gd name="adj1" fmla="val 13454974"/>
              <a:gd name="adj2" fmla="val 17639109"/>
            </a:avLst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43062" y="4076611"/>
            <a:ext cx="914400" cy="340484"/>
          </a:xfrm>
          <a:prstGeom prst="line">
            <a:avLst/>
          </a:prstGeom>
          <a:ln w="38100" cmpd="sng">
            <a:solidFill>
              <a:srgbClr val="004C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46750" y="5036691"/>
            <a:ext cx="833388" cy="1291281"/>
          </a:xfrm>
          <a:prstGeom prst="line">
            <a:avLst/>
          </a:prstGeom>
          <a:ln w="38100" cmpd="sng">
            <a:solidFill>
              <a:srgbClr val="004C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4490" y="5677806"/>
            <a:ext cx="54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To MI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2407" y="4417095"/>
            <a:ext cx="1199228" cy="8005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Future 8 GeV thingy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76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55812"/>
            <a:ext cx="8672513" cy="5436704"/>
          </a:xfrm>
        </p:spPr>
        <p:txBody>
          <a:bodyPr>
            <a:normAutofit/>
          </a:bodyPr>
          <a:lstStyle/>
          <a:p>
            <a:r>
              <a:rPr lang="en-US" dirty="0" smtClean="0"/>
              <a:t>PIP and PIP-II have been developed as steps in establishing a world-leading facility for particle physics research based on intense beams, at Fermilab</a:t>
            </a:r>
          </a:p>
          <a:p>
            <a:pPr lvl="1"/>
            <a:r>
              <a:rPr lang="en-US" dirty="0" smtClean="0"/>
              <a:t>LBNF </a:t>
            </a:r>
            <a:r>
              <a:rPr lang="en-US" dirty="0"/>
              <a:t>&gt;1 MW at </a:t>
            </a:r>
            <a:r>
              <a:rPr lang="en-US" dirty="0" smtClean="0"/>
              <a:t>startup</a:t>
            </a:r>
          </a:p>
          <a:p>
            <a:pPr lvl="1"/>
            <a:r>
              <a:rPr lang="en-US" dirty="0"/>
              <a:t>8 GeV </a:t>
            </a:r>
            <a:r>
              <a:rPr lang="en-US" dirty="0" smtClean="0"/>
              <a:t>program </a:t>
            </a:r>
            <a:r>
              <a:rPr lang="en-US" dirty="0"/>
              <a:t>&gt;40 kW coincident </a:t>
            </a:r>
            <a:r>
              <a:rPr lang="en-US" dirty="0" smtClean="0"/>
              <a:t>with LBNF</a:t>
            </a:r>
          </a:p>
          <a:p>
            <a:pPr lvl="1"/>
            <a:r>
              <a:rPr lang="en-US" dirty="0" smtClean="0"/>
              <a:t>Requirements for the Booster:</a:t>
            </a:r>
          </a:p>
          <a:p>
            <a:pPr lvl="2"/>
            <a:r>
              <a:rPr lang="en-US" dirty="0" smtClean="0"/>
              <a:t>6.5e12 per pulse</a:t>
            </a:r>
          </a:p>
          <a:p>
            <a:pPr lvl="2"/>
            <a:r>
              <a:rPr lang="en-US" dirty="0" smtClean="0"/>
              <a:t>20 Hz</a:t>
            </a:r>
            <a:endParaRPr lang="en-US" dirty="0"/>
          </a:p>
          <a:p>
            <a:pPr lvl="2"/>
            <a:r>
              <a:rPr lang="en-US" dirty="0" smtClean="0"/>
              <a:t>Longitudinal and Transverse Emittance for Slip Stacking</a:t>
            </a:r>
          </a:p>
          <a:p>
            <a:r>
              <a:rPr lang="en-US" dirty="0" smtClean="0"/>
              <a:t>PIP-II </a:t>
            </a:r>
            <a:r>
              <a:rPr lang="en-US" dirty="0"/>
              <a:t>retains flexibility to eventually realize the full potential of the Fermilab complex</a:t>
            </a:r>
          </a:p>
          <a:p>
            <a:pPr lvl="1"/>
            <a:r>
              <a:rPr lang="en-US" dirty="0" smtClean="0"/>
              <a:t>multi-MW to LBNF</a:t>
            </a:r>
          </a:p>
          <a:p>
            <a:pPr lvl="1"/>
            <a:r>
              <a:rPr lang="en-US" dirty="0" smtClean="0"/>
              <a:t>multi-MW to SBN program</a:t>
            </a:r>
          </a:p>
          <a:p>
            <a:pPr lvl="1"/>
            <a:r>
              <a:rPr lang="en-US" dirty="0" smtClean="0"/>
              <a:t>CW capability at 800 MeV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50924"/>
              </p:ext>
            </p:extLst>
          </p:nvPr>
        </p:nvGraphicFramePr>
        <p:xfrm>
          <a:off x="391891" y="909208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19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380" y="590134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*NOvA operations at 120 GeV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7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Program Goals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242887" y="841186"/>
            <a:ext cx="8672513" cy="544172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2600" b="1" dirty="0" err="1" smtClean="0">
                <a:solidFill>
                  <a:srgbClr val="006600"/>
                </a:solidFill>
              </a:rPr>
              <a:t>Fermilab’s</a:t>
            </a:r>
            <a:r>
              <a:rPr lang="en-US" altLang="ja-JP" sz="2600" b="1" dirty="0" smtClean="0">
                <a:solidFill>
                  <a:srgbClr val="006600"/>
                </a:solidFill>
              </a:rPr>
              <a:t> goal is to construct &amp; operate the foremost facility in the world for particle physics research utilizing intense beams.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Neutrinos</a:t>
            </a:r>
          </a:p>
          <a:p>
            <a:pPr marL="633413" lvl="1"/>
            <a:r>
              <a:rPr lang="en-US" dirty="0" smtClean="0"/>
              <a:t>MINOS+, </a:t>
            </a:r>
            <a:r>
              <a:rPr lang="en-US" dirty="0" err="1" smtClean="0"/>
              <a:t>NOvA</a:t>
            </a:r>
            <a:r>
              <a:rPr lang="en-US" dirty="0" smtClean="0"/>
              <a:t> @700 kW</a:t>
            </a:r>
          </a:p>
          <a:p>
            <a:pPr marL="633413" lvl="1"/>
            <a:r>
              <a:rPr lang="en-US" dirty="0" smtClean="0"/>
              <a:t>LBNF @ multi-MW</a:t>
            </a:r>
          </a:p>
          <a:p>
            <a:pPr marL="633413" lvl="1"/>
            <a:r>
              <a:rPr lang="en-US" dirty="0" smtClean="0"/>
              <a:t>SBN @ 10’s kW</a:t>
            </a:r>
          </a:p>
          <a:p>
            <a:pPr marL="233363">
              <a:spcBef>
                <a:spcPts val="1200"/>
              </a:spcBef>
            </a:pPr>
            <a:r>
              <a:rPr lang="en-US" dirty="0" err="1" smtClean="0"/>
              <a:t>Muons</a:t>
            </a:r>
            <a:endParaRPr lang="en-US" dirty="0" smtClean="0"/>
          </a:p>
          <a:p>
            <a:pPr marL="633413" lvl="1"/>
            <a:r>
              <a:rPr lang="en-US" dirty="0" err="1" smtClean="0"/>
              <a:t>Muon</a:t>
            </a:r>
            <a:r>
              <a:rPr lang="en-US" dirty="0" smtClean="0"/>
              <a:t> g-2 @ 17-25 kW</a:t>
            </a:r>
          </a:p>
          <a:p>
            <a:pPr marL="633413" lvl="1"/>
            <a:r>
              <a:rPr lang="en-US" dirty="0" smtClean="0"/>
              <a:t>Mu2e @ 8-100 kW</a:t>
            </a:r>
          </a:p>
          <a:p>
            <a:pPr marL="233363">
              <a:spcBef>
                <a:spcPts val="1200"/>
              </a:spcBef>
            </a:pPr>
            <a:r>
              <a:rPr lang="en-US" dirty="0" smtClean="0"/>
              <a:t>Longer term opportunities </a:t>
            </a:r>
          </a:p>
          <a:p>
            <a:pPr marL="233363">
              <a:spcBef>
                <a:spcPts val="3000"/>
              </a:spcBef>
              <a:buClr>
                <a:srgbClr val="C00000"/>
              </a:buClr>
              <a:buFont typeface="Symbol" pitchFamily="18" charset="2"/>
              <a:buChar char="Þ"/>
            </a:pPr>
            <a:r>
              <a:rPr lang="en-US" sz="2600" b="1" i="1" dirty="0" smtClean="0">
                <a:solidFill>
                  <a:srgbClr val="C00000"/>
                </a:solidFill>
              </a:rPr>
              <a:t>This requires more protons!</a:t>
            </a:r>
          </a:p>
          <a:p>
            <a:pPr marL="396875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600" b="1" i="1" dirty="0" smtClean="0">
                <a:solidFill>
                  <a:srgbClr val="C00000"/>
                </a:solidFill>
              </a:rPr>
              <a:t>(and this statement tends to be time invariant)</a:t>
            </a:r>
          </a:p>
          <a:p>
            <a:pPr marL="396875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600" i="1" dirty="0" smtClean="0"/>
              <a:t>P5 Report has several specific recommendations on the Fermilab Program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23-24,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92" y="1732641"/>
            <a:ext cx="3841084" cy="30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May 2014 P5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Recommendation 12: In collaboration with international partners, develop </a:t>
            </a:r>
            <a:r>
              <a:rPr lang="en-US" sz="2000" b="1" dirty="0"/>
              <a:t>a coherent short- and long-baseline neutrino program</a:t>
            </a:r>
            <a:r>
              <a:rPr lang="en-US" sz="2000" dirty="0"/>
              <a:t> hosted at Fermilab.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Recommendation 13: Form a new international collaboration to design and execute a </a:t>
            </a:r>
            <a:r>
              <a:rPr lang="en-US" sz="2000" b="1" dirty="0"/>
              <a:t>highly</a:t>
            </a:r>
            <a:r>
              <a:rPr lang="en-US" sz="2000" dirty="0"/>
              <a:t> </a:t>
            </a:r>
            <a:r>
              <a:rPr lang="en-US" sz="2000" b="1" dirty="0"/>
              <a:t>capable Long-Baseline Neutrino Facility (LBNF) </a:t>
            </a:r>
            <a:r>
              <a:rPr lang="en-US" sz="2000" dirty="0"/>
              <a:t>hosted by the U.S. To proceed, a project plan and identified resources must exist to meet the minimum requirements in the text. LBNF is the highest-priority large project in its timeframe.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Recommendation14</a:t>
            </a:r>
            <a:r>
              <a:rPr lang="en-US" sz="2000" dirty="0" smtClean="0"/>
              <a:t>: Upgrade the Fermilab proton </a:t>
            </a:r>
            <a:r>
              <a:rPr lang="en-US" sz="2000" dirty="0"/>
              <a:t>accelerator complex to produce higher intensity beams. R&amp;D for the Proton Improvement Plan II (PIP- II) should proceed immediately, followed by construction, to provide </a:t>
            </a:r>
            <a:r>
              <a:rPr lang="en-US" sz="2000" b="1" dirty="0"/>
              <a:t>proton beams of &gt;1 MW</a:t>
            </a:r>
            <a:r>
              <a:rPr lang="en-US" sz="2000" dirty="0"/>
              <a:t> by the time of first operation of the new long-baseline neutrino facility.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4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in Neutrino Experiments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Neutrino Events/Unit Time </a:t>
            </a:r>
            <a:r>
              <a:rPr lang="en-US" b="1" dirty="0" smtClean="0">
                <a:solidFill>
                  <a:srgbClr val="FF0000"/>
                </a:solidFill>
              </a:rPr>
              <a:t> =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8000"/>
                </a:solidFill>
              </a:rPr>
              <a:t>Neutrino Flux 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  Neutrino </a:t>
            </a:r>
            <a:r>
              <a:rPr lang="en-US" b="1" dirty="0">
                <a:solidFill>
                  <a:srgbClr val="3366FF"/>
                </a:solidFill>
              </a:rPr>
              <a:t>Cross-section/Nucleon 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Number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of Nucleons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153321" y="1921839"/>
            <a:ext cx="1344706" cy="448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641027" y="2780699"/>
            <a:ext cx="512198" cy="448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666294" y="3665824"/>
            <a:ext cx="1344706" cy="448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68665" y="2742211"/>
            <a:ext cx="131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31119" y="1703737"/>
            <a:ext cx="3685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 = Protons/year +</a:t>
            </a:r>
          </a:p>
          <a:p>
            <a:r>
              <a:rPr lang="en-US" sz="2400" b="1" dirty="0" smtClean="0"/>
              <a:t>Target/horns, Beam Energy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8000" y="3516177"/>
            <a:ext cx="3028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Detector  = Mass +</a:t>
            </a:r>
          </a:p>
          <a:p>
            <a:r>
              <a:rPr lang="en-US" sz="2400" b="1" dirty="0" smtClean="0"/>
              <a:t>Efficiency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2577304" y="825790"/>
            <a:ext cx="1655583" cy="887543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175" y="5569248"/>
            <a:ext cx="737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 to achieve our physics goals in a timely manner!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6450" y="4627967"/>
            <a:ext cx="693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Neutrino Experiments Need :  Mass * Power * Time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5" y="-8934"/>
            <a:ext cx="8042276" cy="778096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Time</a:t>
            </a:r>
            <a:r>
              <a:rPr lang="en-US" sz="2400" dirty="0" smtClean="0"/>
              <a:t> : Neutrino experiments take time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3816" y="885672"/>
            <a:ext cx="80391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Consider several options for how one could reach the P5 goals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see that the existing 700kW capability, even when paired with the full detector mass leads to an unrealistic time line for achieving the physics goals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Given the size and complexity – it is difficult to imagine more mass  (at least at this time)   </a:t>
            </a:r>
            <a:r>
              <a:rPr lang="en-US" sz="2000" b="1" dirty="0" smtClean="0">
                <a:solidFill>
                  <a:srgbClr val="FF0000"/>
                </a:solidFill>
              </a:rPr>
              <a:t>40kT with 1.2 MW is a 20 year program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853266"/>
            <a:ext cx="8013700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16" y="5349769"/>
            <a:ext cx="8108684" cy="404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1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15" y="893379"/>
            <a:ext cx="8672513" cy="55179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Design </a:t>
            </a:r>
            <a:r>
              <a:rPr lang="en-US" dirty="0"/>
              <a:t>Criteria</a:t>
            </a:r>
          </a:p>
          <a:p>
            <a:pPr lvl="1"/>
            <a:r>
              <a:rPr lang="en-US" dirty="0"/>
              <a:t>Deliver 1.2 MW of beam power at 120 GeV, approaching 1 MW down to 60 GeV, at the start of LBNF operations</a:t>
            </a:r>
          </a:p>
          <a:p>
            <a:pPr lvl="1"/>
            <a:r>
              <a:rPr lang="en-US" dirty="0"/>
              <a:t>Support the current 8 GeV program, including Mu2e, g-2, and the suite of short-baseline neutrino experiments</a:t>
            </a:r>
          </a:p>
          <a:p>
            <a:pPr lvl="1"/>
            <a:r>
              <a:rPr lang="en-US" dirty="0"/>
              <a:t>Provide an upgrade path for Mu2e</a:t>
            </a:r>
          </a:p>
          <a:p>
            <a:pPr lvl="1"/>
            <a:r>
              <a:rPr lang="en-US" dirty="0"/>
              <a:t>Provide a platform for extension of  beam power to LBNF to &gt;2 MW</a:t>
            </a:r>
          </a:p>
          <a:p>
            <a:pPr lvl="1"/>
            <a:r>
              <a:rPr lang="en-US" dirty="0"/>
              <a:t>Provide a platform for extension of capability to high duty factor/higher beam power operations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 it over 2015 – 2025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Derwent | Workshop on Booster Performance and Enhancement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73B-3152-4E83-83EA-17AA9B23EE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Beam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to 1.2 MW</a:t>
            </a:r>
          </a:p>
          <a:p>
            <a:pPr lvl="1"/>
            <a:r>
              <a:rPr lang="en-US" dirty="0" smtClean="0"/>
              <a:t>7.5e13 @ 120 GeV every 1.2 seconds</a:t>
            </a:r>
          </a:p>
          <a:p>
            <a:pPr lvl="1"/>
            <a:r>
              <a:rPr lang="en-US" dirty="0"/>
              <a:t>MI Ramp:  240 GeV/second + parabolas + reset</a:t>
            </a:r>
          </a:p>
          <a:p>
            <a:pPr lvl="1"/>
            <a:r>
              <a:rPr lang="en-US" dirty="0" smtClean="0"/>
              <a:t>Booster operating at 20 Hz:  cycles multiples of 50 msec</a:t>
            </a:r>
          </a:p>
          <a:p>
            <a:pPr lvl="1"/>
            <a:r>
              <a:rPr lang="en-US" dirty="0" smtClean="0"/>
              <a:t>Slip Stacking:  12 cycles = 0.6 sec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5712" y="341034"/>
            <a:ext cx="2168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1.6 </a:t>
            </a:r>
            <a:r>
              <a:rPr lang="en-US" baseline="30000" dirty="0" smtClean="0"/>
              <a:t>EN</a:t>
            </a:r>
            <a:r>
              <a:rPr lang="en-US" dirty="0" smtClean="0"/>
              <a:t>/</a:t>
            </a:r>
            <a:r>
              <a:rPr lang="en-US" baseline="-25000" dirty="0" smtClean="0"/>
              <a:t>t </a:t>
            </a:r>
            <a:r>
              <a:rPr lang="en-US" dirty="0" smtClean="0"/>
              <a:t> kW</a:t>
            </a:r>
          </a:p>
          <a:p>
            <a:r>
              <a:rPr lang="en-US" dirty="0"/>
              <a:t>	</a:t>
            </a:r>
            <a:r>
              <a:rPr lang="en-US" dirty="0" smtClean="0"/>
              <a:t>E in GeV</a:t>
            </a:r>
          </a:p>
          <a:p>
            <a:r>
              <a:rPr lang="en-US" dirty="0" smtClean="0"/>
              <a:t>	N in 1e13</a:t>
            </a:r>
          </a:p>
          <a:p>
            <a:r>
              <a:rPr lang="en-US" dirty="0" smtClean="0"/>
              <a:t>	t in seconds</a:t>
            </a:r>
            <a:endParaRPr lang="en-US" dirty="0"/>
          </a:p>
        </p:txBody>
      </p:sp>
      <p:pic>
        <p:nvPicPr>
          <p:cNvPr id="8" name="Picture 7" descr="ram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64" y="2992613"/>
            <a:ext cx="3756336" cy="30383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71133"/>
              </p:ext>
            </p:extLst>
          </p:nvPr>
        </p:nvGraphicFramePr>
        <p:xfrm>
          <a:off x="228600" y="3090224"/>
          <a:ext cx="4817528" cy="303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495"/>
                <a:gridCol w="1160609"/>
                <a:gridCol w="1387684"/>
                <a:gridCol w="1101740"/>
              </a:tblGrid>
              <a:tr h="290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(GeV)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Intensity(e13)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Cycle Time (sec)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(kW)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1200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1200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1143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1137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1067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1050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1029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923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</a:t>
                      </a:r>
                      <a:endParaRPr lang="en-US" sz="1200" dirty="0"/>
                    </a:p>
                  </a:txBody>
                  <a:tcPr/>
                </a:tc>
              </a:tr>
              <a:tr h="2642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37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Plan-II (PIP-II)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“The central element is a new 800 MeV superconducting </a:t>
            </a:r>
            <a:r>
              <a:rPr lang="en-US" i="1" dirty="0" err="1" smtClean="0"/>
              <a:t>linac</a:t>
            </a:r>
            <a:r>
              <a:rPr lang="en-US" i="1" dirty="0" smtClean="0"/>
              <a:t> operated at low duty factor but constructed to be capable of continuous operation” P5 report, p. 47</a:t>
            </a:r>
          </a:p>
          <a:p>
            <a:endParaRPr lang="en-US" dirty="0"/>
          </a:p>
          <a:p>
            <a:r>
              <a:rPr lang="en-US" dirty="0" smtClean="0"/>
              <a:t>PIP-II plans to build an 800 MeV superconducting pulsed </a:t>
            </a:r>
            <a:r>
              <a:rPr lang="en-US" dirty="0" err="1" smtClean="0"/>
              <a:t>linac</a:t>
            </a:r>
            <a:r>
              <a:rPr lang="en-US" dirty="0" smtClean="0"/>
              <a:t>, extendible to support multi-MW operations to LBNF and constructed of continuous wave (CW) capable components</a:t>
            </a:r>
          </a:p>
          <a:p>
            <a:pPr lvl="1"/>
            <a:r>
              <a:rPr lang="en-US" dirty="0" smtClean="0"/>
              <a:t>Builds on significant existing infrastructure</a:t>
            </a:r>
          </a:p>
          <a:p>
            <a:pPr lvl="1"/>
            <a:r>
              <a:rPr lang="en-US" dirty="0" smtClean="0"/>
              <a:t>Capitalizes on major investment in superconducting </a:t>
            </a:r>
            <a:r>
              <a:rPr lang="en-US" dirty="0" err="1" smtClean="0"/>
              <a:t>rf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Eliminates significant operational risks inherent in existing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Siting consistent with eventual replacement of the Booster as the source of protons for injection into Main Injector</a:t>
            </a:r>
          </a:p>
          <a:p>
            <a:r>
              <a:rPr lang="en-US" dirty="0" smtClean="0"/>
              <a:t>Reference Design Report available at: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3"/>
              </a:rPr>
              <a:t>pip2-docdb.fnal.gov/cgi-bin/ShowDocument?docid=1</a:t>
            </a:r>
            <a:endParaRPr lang="en-US" sz="2200" dirty="0" smtClean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Derwent | Workshop on Booster Performance and Enhancement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877B-C70F-4BBF-BBC5-918A59F796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945640"/>
            <a:ext cx="789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6600"/>
                </a:solidFill>
              </a:rPr>
              <a:t>At completion of PIP-II the existing 400 MeV </a:t>
            </a:r>
            <a:r>
              <a:rPr lang="en-US" sz="1800" b="1" dirty="0" err="1">
                <a:solidFill>
                  <a:srgbClr val="006600"/>
                </a:solidFill>
              </a:rPr>
              <a:t>linac</a:t>
            </a:r>
            <a:r>
              <a:rPr lang="en-US" sz="1800" b="1" dirty="0">
                <a:solidFill>
                  <a:srgbClr val="006600"/>
                </a:solidFill>
              </a:rPr>
              <a:t> will be removed from service</a:t>
            </a:r>
          </a:p>
        </p:txBody>
      </p:sp>
    </p:spTree>
    <p:extLst>
      <p:ext uri="{BB962C8B-B14F-4D97-AF65-F5344CB8AC3E}">
        <p14:creationId xmlns:p14="http://schemas.microsoft.com/office/powerpoint/2010/main" val="197776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9761"/>
            <a:ext cx="8672513" cy="5254339"/>
          </a:xfrm>
        </p:spPr>
        <p:txBody>
          <a:bodyPr/>
          <a:lstStyle/>
          <a:p>
            <a:r>
              <a:rPr lang="en-US" dirty="0" smtClean="0"/>
              <a:t>Reference Design Report describes: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800-MeV superconducting </a:t>
            </a:r>
            <a:r>
              <a:rPr lang="en-US" dirty="0" err="1"/>
              <a:t>linac</a:t>
            </a:r>
            <a:r>
              <a:rPr lang="en-US" dirty="0"/>
              <a:t>, </a:t>
            </a:r>
            <a:r>
              <a:rPr lang="en-US" dirty="0" smtClean="0"/>
              <a:t>constructed of CW-capable </a:t>
            </a:r>
            <a:r>
              <a:rPr lang="en-US" dirty="0"/>
              <a:t>components, operated initially in pulsed mode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</a:t>
            </a:r>
            <a:r>
              <a:rPr lang="en-US" dirty="0" smtClean="0"/>
              <a:t>odifications </a:t>
            </a:r>
            <a:r>
              <a:rPr lang="en-US" dirty="0"/>
              <a:t>to Booster/Recycler/Main Injector to accommodate higher </a:t>
            </a:r>
            <a:r>
              <a:rPr lang="en-US" dirty="0" smtClean="0"/>
              <a:t>intensities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New </a:t>
            </a:r>
            <a:r>
              <a:rPr lang="en-US" dirty="0" smtClean="0"/>
              <a:t>Booster injection region to accept 800-MeV beam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/>
              <a:t>Upgrades to </a:t>
            </a:r>
            <a:r>
              <a:rPr lang="en-US" dirty="0" smtClean="0"/>
              <a:t>Booster damper </a:t>
            </a:r>
            <a:r>
              <a:rPr lang="en-US" dirty="0"/>
              <a:t>and collimator systems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Recycler </a:t>
            </a:r>
            <a:r>
              <a:rPr lang="en-US" dirty="0" smtClean="0"/>
              <a:t>RF </a:t>
            </a:r>
            <a:r>
              <a:rPr lang="en-US" dirty="0"/>
              <a:t>upgrade for slip-stacking at </a:t>
            </a:r>
            <a:r>
              <a:rPr lang="en-US" dirty="0" smtClean="0"/>
              <a:t>0.7 sec cycle time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 smtClean="0"/>
              <a:t>MI RF </a:t>
            </a:r>
            <a:r>
              <a:rPr lang="en-US" dirty="0"/>
              <a:t>power upgrade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MI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-jump </a:t>
            </a:r>
            <a:r>
              <a:rPr lang="en-US" dirty="0"/>
              <a:t>system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Increase of Booster </a:t>
            </a:r>
            <a:r>
              <a:rPr lang="en-US" dirty="0"/>
              <a:t>repetition rate to 20 Hz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Maintain 1 MW down to 60 GeV </a:t>
            </a:r>
            <a:r>
              <a:rPr lang="en-US" u="sng" dirty="0"/>
              <a:t>or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Provide factor of 2.5 increase in power to 8 GeV program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Derwent | Workshop on Booster Performance and Enhancement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23-24,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930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7444</TotalTime>
  <Words>2280</Words>
  <Application>Microsoft Macintosh PowerPoint</Application>
  <PresentationFormat>On-screen Show (4:3)</PresentationFormat>
  <Paragraphs>404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FNAL_TemplatePC_060514</vt:lpstr>
      <vt:lpstr>Fermilab: Footer Only</vt:lpstr>
      <vt:lpstr>PIP-II Requirements</vt:lpstr>
      <vt:lpstr>Fermilab Program Goals</vt:lpstr>
      <vt:lpstr>Recommendations from May 2014 P5 Report</vt:lpstr>
      <vt:lpstr>STATISTICS in Neutrino Experiments</vt:lpstr>
      <vt:lpstr> Time : Neutrino experiments take time</vt:lpstr>
      <vt:lpstr>What are the requirements?</vt:lpstr>
      <vt:lpstr>Power and Beam Characteristics</vt:lpstr>
      <vt:lpstr>Proton Improvement Plan-II (PIP-II)</vt:lpstr>
      <vt:lpstr>PIP-II Status and Strategy</vt:lpstr>
      <vt:lpstr>PIP-II Status and Strategy/Site Layout</vt:lpstr>
      <vt:lpstr>Performance Goals </vt:lpstr>
      <vt:lpstr>PIP-II Strategy</vt:lpstr>
      <vt:lpstr>Project Strategy/Preliminary Schedule </vt:lpstr>
      <vt:lpstr>Why on the other side of the Booster?</vt:lpstr>
      <vt:lpstr>Future Directions</vt:lpstr>
      <vt:lpstr>Why the other side of the Booster?</vt:lpstr>
      <vt:lpstr>Why the other side of the Booster?</vt:lpstr>
      <vt:lpstr>Summary</vt:lpstr>
      <vt:lpstr>Performance Goals 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Paul Derwent</cp:lastModifiedBy>
  <cp:revision>82</cp:revision>
  <cp:lastPrinted>2014-08-07T19:28:43Z</cp:lastPrinted>
  <dcterms:created xsi:type="dcterms:W3CDTF">2014-08-05T17:49:18Z</dcterms:created>
  <dcterms:modified xsi:type="dcterms:W3CDTF">2015-11-23T19:19:05Z</dcterms:modified>
</cp:coreProperties>
</file>