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6"/>
  </p:notesMasterIdLst>
  <p:handoutMasterIdLst>
    <p:handoutMasterId r:id="rId7"/>
  </p:handoutMasterIdLst>
  <p:sldIdLst>
    <p:sldId id="265" r:id="rId3"/>
    <p:sldId id="294" r:id="rId4"/>
    <p:sldId id="293" r:id="rId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016"/>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6" autoAdjust="0"/>
    <p:restoredTop sz="94660"/>
  </p:normalViewPr>
  <p:slideViewPr>
    <p:cSldViewPr snapToGrid="0" snapToObjects="1">
      <p:cViewPr varScale="1">
        <p:scale>
          <a:sx n="67" d="100"/>
          <a:sy n="67" d="100"/>
        </p:scale>
        <p:origin x="192" y="66"/>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11/24/2015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11/24/2015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FB643-3B51-4A23-96A6-8ED93A064CCD}" type="slidenum">
              <a:rPr lang="en-US" altLang="en-US" smtClean="0"/>
              <a:pPr/>
              <a:t>1</a:t>
            </a:fld>
            <a:endParaRPr lang="en-US" altLang="en-US"/>
          </a:p>
        </p:txBody>
      </p:sp>
    </p:spTree>
    <p:extLst>
      <p:ext uri="{BB962C8B-B14F-4D97-AF65-F5344CB8AC3E}">
        <p14:creationId xmlns:p14="http://schemas.microsoft.com/office/powerpoint/2010/main" val="3634013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smtClean="0"/>
              <a:t>Booster Beam Physics Workshop</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smtClean="0"/>
              <a:t>Booster Beam Physics Workshop</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smtClean="0"/>
              <a:t>Booster Beam Physics Workshop</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smtClean="0"/>
              <a:t>Booster Beam Physics Workshop</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Booster Beam Physics Workshop</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Booster Beam Physics Workshop</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Booster Beam Physics Workshop</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smtClean="0"/>
              <a:t>Booster Beam Physics Workshop</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smtClean="0"/>
              <a:t>Booster Beam Physics Workshop</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timing>
    <p:tnLst>
      <p:par>
        <p:cTn id="1" dur="indefinite" restart="never" nodeType="tmRoot"/>
      </p:par>
    </p:tnLst>
  </p:timing>
  <p:hf sldNum="0" hdr="0" dt="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smtClean="0"/>
              <a:t>Booster Beam Physics Workshop</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timing>
    <p:tnLst>
      <p:par>
        <p:cTn id="1" dur="indefinite" restart="never" nodeType="tmRoot"/>
      </p:par>
    </p:tnLst>
  </p:timing>
  <p:hf sldNum="0" hdr="0" dt="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algn="ctr" eaLnBrk="1" hangingPunct="1"/>
            <a:r>
              <a:rPr lang="en-US" altLang="en-US" dirty="0" smtClean="0">
                <a:latin typeface="Helvetica" panose="020B0604020202020204" pitchFamily="34" charset="0"/>
                <a:ea typeface="Geneva" pitchFamily="121" charset="-128"/>
              </a:rPr>
              <a:t>Thanks</a:t>
            </a:r>
            <a:br>
              <a:rPr lang="en-US" altLang="en-US" dirty="0" smtClean="0">
                <a:latin typeface="Helvetica" panose="020B0604020202020204" pitchFamily="34" charset="0"/>
                <a:ea typeface="Geneva" pitchFamily="121" charset="-128"/>
              </a:rPr>
            </a:br>
            <a:r>
              <a:rPr lang="en-US" altLang="en-US" dirty="0" smtClean="0">
                <a:latin typeface="Helvetica" panose="020B0604020202020204" pitchFamily="34" charset="0"/>
                <a:ea typeface="Geneva" pitchFamily="121" charset="-128"/>
              </a:rPr>
              <a:t>Booster Beam Physics Workshop</a:t>
            </a:r>
            <a:endParaRPr lang="en-US" altLang="en-US" dirty="0" smtClean="0">
              <a:latin typeface="Helvetica" panose="020B0604020202020204" pitchFamily="34" charset="0"/>
              <a:ea typeface="Geneva" pitchFamily="121" charset="-128"/>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William Pellico</a:t>
            </a:r>
          </a:p>
          <a:p>
            <a:pPr eaLnBrk="1" hangingPunct="1"/>
            <a:r>
              <a:rPr lang="en-US" altLang="en-US" dirty="0" smtClean="0">
                <a:latin typeface="Helvetica" panose="020B0604020202020204" pitchFamily="34" charset="0"/>
                <a:ea typeface="Geneva" pitchFamily="121" charset="-128"/>
              </a:rPr>
              <a:t>Booster Beam Physics Workshop</a:t>
            </a:r>
          </a:p>
          <a:p>
            <a:pPr eaLnBrk="1" hangingPunct="1"/>
            <a:r>
              <a:rPr lang="en-US" altLang="en-US" dirty="0" smtClean="0">
                <a:latin typeface="Helvetica" panose="020B0604020202020204" pitchFamily="34" charset="0"/>
                <a:ea typeface="Geneva" pitchFamily="121" charset="-128"/>
              </a:rPr>
              <a:t>Nov. 23rd 2015</a:t>
            </a:r>
          </a:p>
          <a:p>
            <a:pPr eaLnBrk="1" hangingPunct="1"/>
            <a:endParaRPr lang="en-US" altLang="en-US" dirty="0" smtClean="0">
              <a:latin typeface="Helvetica" panose="020B0604020202020204" pitchFamily="34" charset="0"/>
              <a:ea typeface="Geneva" pitchFamily="12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2" y="1"/>
            <a:ext cx="8929687" cy="857249"/>
          </a:xfrm>
        </p:spPr>
        <p:txBody>
          <a:bodyPr/>
          <a:lstStyle/>
          <a:p>
            <a:r>
              <a:rPr lang="en-US" dirty="0"/>
              <a:t>A</a:t>
            </a:r>
            <a:r>
              <a:rPr lang="en-US" dirty="0" smtClean="0"/>
              <a:t>s </a:t>
            </a:r>
            <a:r>
              <a:rPr lang="en-US" dirty="0"/>
              <a:t>the Proton Source (Booster) </a:t>
            </a:r>
            <a:r>
              <a:rPr lang="en-US" dirty="0" smtClean="0"/>
              <a:t>goes so </a:t>
            </a:r>
            <a:r>
              <a:rPr lang="en-US" dirty="0"/>
              <a:t>goes the laboratory (nations) HEP goals.  </a:t>
            </a:r>
          </a:p>
        </p:txBody>
      </p:sp>
      <p:sp>
        <p:nvSpPr>
          <p:cNvPr id="3" name="Content Placeholder 2"/>
          <p:cNvSpPr>
            <a:spLocks noGrp="1"/>
          </p:cNvSpPr>
          <p:nvPr>
            <p:ph idx="1"/>
          </p:nvPr>
        </p:nvSpPr>
        <p:spPr>
          <a:xfrm>
            <a:off x="0" y="985515"/>
            <a:ext cx="8997695" cy="4987867"/>
          </a:xfrm>
        </p:spPr>
        <p:txBody>
          <a:bodyPr/>
          <a:lstStyle/>
          <a:p>
            <a:pPr marL="0" indent="0">
              <a:buNone/>
            </a:pPr>
            <a:r>
              <a:rPr lang="en-US" dirty="0" smtClean="0"/>
              <a:t>As discussed over the last day and a half - </a:t>
            </a:r>
          </a:p>
          <a:p>
            <a:pPr lvl="1"/>
            <a:r>
              <a:rPr lang="en-US" dirty="0" smtClean="0"/>
              <a:t>The work never seems to end and in many ways gets even more challenging.</a:t>
            </a:r>
          </a:p>
          <a:p>
            <a:pPr lvl="1"/>
            <a:r>
              <a:rPr lang="en-US" dirty="0" smtClean="0"/>
              <a:t>Booster has been a very reliable accelerator but at &gt;45 years all systems are/were suspect and required our attention (PIP).</a:t>
            </a:r>
            <a:endParaRPr lang="en-US" dirty="0"/>
          </a:p>
          <a:p>
            <a:pPr lvl="2"/>
            <a:r>
              <a:rPr lang="en-US" dirty="0" smtClean="0"/>
              <a:t>The final steps of PIP and the ramp up of flux is underway……</a:t>
            </a:r>
          </a:p>
          <a:p>
            <a:pPr lvl="3"/>
            <a:r>
              <a:rPr lang="en-US" dirty="0" smtClean="0"/>
              <a:t>Just 9 of 34 PIP tasks remain to </a:t>
            </a:r>
            <a:r>
              <a:rPr lang="en-US" smtClean="0"/>
              <a:t>be completed.</a:t>
            </a:r>
            <a:endParaRPr lang="en-US" dirty="0" smtClean="0"/>
          </a:p>
          <a:p>
            <a:pPr lvl="2"/>
            <a:r>
              <a:rPr lang="en-US" dirty="0" smtClean="0"/>
              <a:t>The beam flux is up 20% over the past year (record flux levels).</a:t>
            </a:r>
          </a:p>
          <a:p>
            <a:pPr lvl="2"/>
            <a:r>
              <a:rPr lang="en-US" dirty="0" smtClean="0"/>
              <a:t>The flux rate will continue to increase </a:t>
            </a:r>
            <a:r>
              <a:rPr lang="en-US" b="1" dirty="0" smtClean="0">
                <a:solidFill>
                  <a:srgbClr val="FF0000"/>
                </a:solidFill>
              </a:rPr>
              <a:t>as losses permit</a:t>
            </a:r>
            <a:r>
              <a:rPr lang="en-US" dirty="0" smtClean="0"/>
              <a:t>.  </a:t>
            </a:r>
          </a:p>
          <a:p>
            <a:pPr lvl="2"/>
            <a:r>
              <a:rPr lang="en-US" dirty="0"/>
              <a:t>P</a:t>
            </a:r>
            <a:r>
              <a:rPr lang="en-US" dirty="0" smtClean="0"/>
              <a:t>lanned work has been presented to help us achieve 2.3E17 pph.</a:t>
            </a:r>
          </a:p>
          <a:p>
            <a:pPr lvl="2"/>
            <a:r>
              <a:rPr lang="en-US" dirty="0" smtClean="0"/>
              <a:t>Discussion of future plans beyond PIP were outlined.</a:t>
            </a:r>
          </a:p>
          <a:p>
            <a:pPr lvl="1"/>
            <a:r>
              <a:rPr lang="en-US" dirty="0" smtClean="0"/>
              <a:t>Our guest speakers and </a:t>
            </a:r>
            <a:r>
              <a:rPr lang="en-US" dirty="0"/>
              <a:t>their provided </a:t>
            </a:r>
            <a:r>
              <a:rPr lang="en-US" dirty="0" smtClean="0"/>
              <a:t>insight is greatly appreciated.</a:t>
            </a:r>
          </a:p>
          <a:p>
            <a:pPr lvl="1"/>
            <a:r>
              <a:rPr lang="en-US" dirty="0"/>
              <a:t>S</a:t>
            </a:r>
            <a:r>
              <a:rPr lang="en-US" dirty="0" smtClean="0"/>
              <a:t>eminar talk today by our guest Dr. </a:t>
            </a:r>
            <a:r>
              <a:rPr lang="en-US" dirty="0" err="1" smtClean="0"/>
              <a:t>Kinsho</a:t>
            </a:r>
            <a:r>
              <a:rPr lang="en-US" dirty="0" smtClean="0"/>
              <a:t> </a:t>
            </a:r>
            <a:r>
              <a:rPr lang="en-US" dirty="0" err="1" smtClean="0"/>
              <a:t>Michikazu</a:t>
            </a:r>
            <a:r>
              <a:rPr lang="en-US" dirty="0" smtClean="0"/>
              <a:t> (J-PARC).</a:t>
            </a:r>
          </a:p>
          <a:p>
            <a:pPr lvl="2"/>
            <a:endParaRPr lang="en-US" dirty="0" smtClean="0"/>
          </a:p>
        </p:txBody>
      </p:sp>
      <p:sp>
        <p:nvSpPr>
          <p:cNvPr id="4" name="Footer Placeholder 3"/>
          <p:cNvSpPr>
            <a:spLocks noGrp="1"/>
          </p:cNvSpPr>
          <p:nvPr>
            <p:ph type="ftr" sz="quarter" idx="11"/>
          </p:nvPr>
        </p:nvSpPr>
        <p:spPr/>
        <p:txBody>
          <a:bodyPr/>
          <a:lstStyle/>
          <a:p>
            <a:pPr>
              <a:defRPr/>
            </a:pPr>
            <a:r>
              <a:rPr lang="en-US" smtClean="0"/>
              <a:t>Booster Beam Physics Workshop</a:t>
            </a:r>
            <a:endParaRPr lang="en-US" b="1"/>
          </a:p>
        </p:txBody>
      </p:sp>
    </p:spTree>
    <p:extLst>
      <p:ext uri="{BB962C8B-B14F-4D97-AF65-F5344CB8AC3E}">
        <p14:creationId xmlns:p14="http://schemas.microsoft.com/office/powerpoint/2010/main" val="235415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17871" y="4096679"/>
            <a:ext cx="8908257" cy="2014269"/>
          </a:xfrm>
        </p:spPr>
        <p:txBody>
          <a:bodyPr/>
          <a:lstStyle/>
          <a:p>
            <a:pPr marL="0" indent="0">
              <a:buNone/>
            </a:pPr>
            <a:r>
              <a:rPr lang="en-US" dirty="0" smtClean="0"/>
              <a:t>Thanks to all of you for attending and participating.  Traveling over the holiday week is never easy!  We will take the information gathered at this workshop and consider all options discussed in moving forward.</a:t>
            </a:r>
          </a:p>
          <a:p>
            <a:pPr marL="0" indent="0">
              <a:buNone/>
            </a:pPr>
            <a:r>
              <a:rPr lang="en-US" dirty="0" smtClean="0"/>
              <a:t>Documents will be posted in our document database on the PIP webpage.</a:t>
            </a: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Booster Beam Physics Workshop</a:t>
            </a:r>
            <a:endParaRPr lang="en-US" b="1"/>
          </a:p>
        </p:txBody>
      </p:sp>
      <p:sp>
        <p:nvSpPr>
          <p:cNvPr id="5" name="Rectangle 1"/>
          <p:cNvSpPr>
            <a:spLocks noChangeArrowheads="1"/>
          </p:cNvSpPr>
          <p:nvPr/>
        </p:nvSpPr>
        <p:spPr bwMode="auto">
          <a:xfrm>
            <a:off x="7143" y="745403"/>
            <a:ext cx="8981946"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120470"/>
                </a:solidFill>
                <a:effectLst/>
                <a:latin typeface="Arial" panose="020B0604020202020204" pitchFamily="34" charset="0"/>
              </a:rPr>
              <a:t>PIP Goal:</a:t>
            </a:r>
            <a:r>
              <a:rPr kumimoji="0" lang="en-US" altLang="en-US" sz="900" b="0" i="0" u="none" strike="noStrike" cap="none" normalizeH="0" baseline="0" dirty="0" smtClean="0">
                <a:ln>
                  <a:noFill/>
                </a:ln>
                <a:solidFill>
                  <a:schemeClr val="tx1"/>
                </a:solidFill>
                <a:effectLst/>
                <a:latin typeface="Arial" panose="020B0604020202020204" pitchFamily="34" charset="0"/>
              </a:rPr>
              <a:t>: </a:t>
            </a:r>
            <a:br>
              <a:rPr kumimoji="0" lang="en-US" altLang="en-US" sz="9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PIP should enable </a:t>
            </a:r>
            <a:r>
              <a:rPr kumimoji="0" lang="en-US" altLang="en-US" sz="1800" b="0" i="1" u="none" strike="noStrike" cap="none" normalizeH="0" baseline="0" dirty="0" err="1" smtClean="0">
                <a:ln>
                  <a:noFill/>
                </a:ln>
                <a:solidFill>
                  <a:schemeClr val="tx1"/>
                </a:solidFill>
                <a:effectLst/>
                <a:latin typeface="Arial" panose="020B0604020202020204" pitchFamily="34" charset="0"/>
              </a:rPr>
              <a:t>Linac</a:t>
            </a:r>
            <a:r>
              <a:rPr kumimoji="0" lang="en-US" altLang="en-US" sz="1800" b="0" i="1" u="none" strike="noStrike" cap="none" normalizeH="0" baseline="0" dirty="0" smtClean="0">
                <a:ln>
                  <a:noFill/>
                </a:ln>
                <a:solidFill>
                  <a:schemeClr val="tx1"/>
                </a:solidFill>
                <a:effectLst/>
                <a:latin typeface="Arial" panose="020B0604020202020204" pitchFamily="34" charset="0"/>
              </a:rPr>
              <a:t>/Booster to: </a:t>
            </a:r>
          </a:p>
          <a:p>
            <a:pPr marL="914400" marR="0" lvl="2"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Deliver 2.3E17 protons per hour @ 15 Hz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while maintaining </a:t>
            </a:r>
            <a:r>
              <a:rPr kumimoji="0" lang="en-US" altLang="en-US" sz="1800" b="0" i="1" u="none" strike="noStrike" cap="none" normalizeH="0" baseline="0" dirty="0" err="1" smtClean="0">
                <a:ln>
                  <a:noFill/>
                </a:ln>
                <a:solidFill>
                  <a:schemeClr val="tx1"/>
                </a:solidFill>
                <a:effectLst/>
                <a:latin typeface="Arial" panose="020B0604020202020204" pitchFamily="34" charset="0"/>
              </a:rPr>
              <a:t>Linac</a:t>
            </a:r>
            <a:r>
              <a:rPr kumimoji="0" lang="en-US" altLang="en-US" sz="1800" b="0" i="1" u="none" strike="noStrike" cap="none" normalizeH="0" baseline="0" dirty="0" smtClean="0">
                <a:ln>
                  <a:noFill/>
                </a:ln>
                <a:solidFill>
                  <a:schemeClr val="tx1"/>
                </a:solidFill>
                <a:effectLst/>
                <a:latin typeface="Arial" panose="020B0604020202020204" pitchFamily="34" charset="0"/>
              </a:rPr>
              <a:t>/Booster </a:t>
            </a:r>
            <a:r>
              <a:rPr kumimoji="0" lang="en-US" altLang="en-US" sz="1800" b="0" i="1" u="none" strike="noStrike" cap="none" normalizeH="0" baseline="0" dirty="0" smtClean="0">
                <a:ln>
                  <a:noFill/>
                </a:ln>
                <a:solidFill>
                  <a:schemeClr val="tx1"/>
                </a:solidFill>
                <a:effectLst/>
                <a:latin typeface="Arial" panose="020B0604020202020204" pitchFamily="34" charset="0"/>
              </a:rPr>
              <a:t>availability </a:t>
            </a:r>
            <a:r>
              <a:rPr kumimoji="0" lang="en-US" altLang="en-US" sz="1800" b="0" i="1" u="none" strike="noStrike" cap="none" normalizeH="0" baseline="0" dirty="0" smtClean="0">
                <a:ln>
                  <a:noFill/>
                </a:ln>
                <a:solidFill>
                  <a:schemeClr val="tx1"/>
                </a:solidFill>
                <a:effectLst/>
                <a:latin typeface="Arial" panose="020B0604020202020204" pitchFamily="34" charset="0"/>
              </a:rPr>
              <a:t>&gt; 85%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and residual activation at acceptable levels.</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 Nagaitsev, Sept. 2014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120470"/>
                </a:solidFill>
                <a:effectLst/>
                <a:latin typeface="Arial" panose="020B0604020202020204" pitchFamily="34" charset="0"/>
              </a:rPr>
              <a:t>Transition from PIP to PIP-II:</a:t>
            </a:r>
            <a:r>
              <a:rPr kumimoji="0" lang="en-US" altLang="en-US" sz="900" b="0" i="0" u="none" strike="noStrike" cap="none" normalizeH="0" baseline="0" dirty="0" smtClean="0">
                <a:ln>
                  <a:noFill/>
                </a:ln>
                <a:solidFill>
                  <a:schemeClr val="tx1"/>
                </a:solidFill>
                <a:effectLst/>
                <a:latin typeface="Arial" panose="020B0604020202020204" pitchFamily="34" charset="0"/>
              </a:rPr>
              <a:t>: </a:t>
            </a:r>
            <a:br>
              <a:rPr kumimoji="0" lang="en-US" altLang="en-US" sz="9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In addition, the plan should </a:t>
            </a:r>
            <a:r>
              <a:rPr kumimoji="0" lang="en-US" altLang="en-US" sz="1800" b="0" i="1" u="none" strike="noStrike" cap="none" normalizeH="0" baseline="0" dirty="0" smtClean="0">
                <a:ln>
                  <a:noFill/>
                </a:ln>
                <a:solidFill>
                  <a:schemeClr val="tx1"/>
                </a:solidFill>
                <a:effectLst/>
                <a:latin typeface="Arial" panose="020B0604020202020204" pitchFamily="34" charset="0"/>
              </a:rPr>
              <a:t>anticipate </a:t>
            </a:r>
            <a:r>
              <a:rPr kumimoji="0" lang="en-US" altLang="en-US" sz="1800" b="0" i="1" u="none" strike="noStrike" cap="none" normalizeH="0" baseline="0" dirty="0" smtClean="0">
                <a:ln>
                  <a:noFill/>
                </a:ln>
                <a:solidFill>
                  <a:schemeClr val="tx1"/>
                </a:solidFill>
                <a:effectLst/>
                <a:latin typeface="Arial" panose="020B0604020202020204" pitchFamily="34" charset="0"/>
              </a:rPr>
              <a:t>a transition to the new PIP-II </a:t>
            </a:r>
            <a:r>
              <a:rPr kumimoji="0" lang="en-US" altLang="en-US" sz="1800" b="0" i="1" u="none" strike="noStrike" cap="none" normalizeH="0" baseline="0" dirty="0" err="1" smtClean="0">
                <a:ln>
                  <a:noFill/>
                </a:ln>
                <a:solidFill>
                  <a:schemeClr val="tx1"/>
                </a:solidFill>
                <a:effectLst/>
                <a:latin typeface="Arial" panose="020B0604020202020204" pitchFamily="34" charset="0"/>
              </a:rPr>
              <a:t>linac</a:t>
            </a:r>
            <a:r>
              <a:rPr kumimoji="0" lang="en-US" altLang="en-US" sz="1800" b="0" i="1" u="none" strike="noStrike" cap="none" normalizeH="0" baseline="0" dirty="0" smtClean="0">
                <a:ln>
                  <a:noFill/>
                </a:ln>
                <a:solidFill>
                  <a:schemeClr val="tx1"/>
                </a:solidFill>
                <a:effectLst/>
                <a:latin typeface="Arial" panose="020B0604020202020204" pitchFamily="34" charset="0"/>
              </a:rPr>
              <a:t> in 2023,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with which Booster will be expected to deliver 4.7E17 protons per hour @ 20 Hz.</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S. Nagaitsev, Sept. 2014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0514464"/>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1556</TotalTime>
  <Words>237</Words>
  <Application>Microsoft Office PowerPoint</Application>
  <PresentationFormat>On-screen Show (4:3)</PresentationFormat>
  <Paragraphs>32</Paragraphs>
  <Slides>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ＭＳ Ｐゴシック</vt:lpstr>
      <vt:lpstr>ＭＳ Ｐゴシック</vt:lpstr>
      <vt:lpstr>Arial</vt:lpstr>
      <vt:lpstr>Calibri</vt:lpstr>
      <vt:lpstr>Geneva</vt:lpstr>
      <vt:lpstr>Helvetica</vt:lpstr>
      <vt:lpstr>FNAL_TemplateMac_060514</vt:lpstr>
      <vt:lpstr>Fermilab: Footer Only</vt:lpstr>
      <vt:lpstr>Thanks Booster Beam Physics Workshop</vt:lpstr>
      <vt:lpstr>As the Proton Source (Booster) goes so goes the laboratory (nations) HEP goals.  </vt:lpstr>
      <vt:lpstr>Summary</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Intensity Booster Operations</dc:title>
  <dc:creator>William A. Pellico x8368 07477N</dc:creator>
  <cp:lastModifiedBy>William A. Pellico x8368 07477N</cp:lastModifiedBy>
  <cp:revision>79</cp:revision>
  <cp:lastPrinted>2014-01-20T19:40:21Z</cp:lastPrinted>
  <dcterms:created xsi:type="dcterms:W3CDTF">2015-11-06T16:34:02Z</dcterms:created>
  <dcterms:modified xsi:type="dcterms:W3CDTF">2015-11-24T15:47:44Z</dcterms:modified>
</cp:coreProperties>
</file>