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28"/>
  </p:notesMasterIdLst>
  <p:handoutMasterIdLst>
    <p:handoutMasterId r:id="rId29"/>
  </p:handoutMasterIdLst>
  <p:sldIdLst>
    <p:sldId id="265" r:id="rId3"/>
    <p:sldId id="298" r:id="rId4"/>
    <p:sldId id="315" r:id="rId5"/>
    <p:sldId id="313" r:id="rId6"/>
    <p:sldId id="314" r:id="rId7"/>
    <p:sldId id="301" r:id="rId8"/>
    <p:sldId id="316" r:id="rId9"/>
    <p:sldId id="317" r:id="rId10"/>
    <p:sldId id="318" r:id="rId11"/>
    <p:sldId id="303" r:id="rId12"/>
    <p:sldId id="300" r:id="rId13"/>
    <p:sldId id="312" r:id="rId14"/>
    <p:sldId id="304" r:id="rId15"/>
    <p:sldId id="305" r:id="rId16"/>
    <p:sldId id="319" r:id="rId17"/>
    <p:sldId id="306" r:id="rId18"/>
    <p:sldId id="307" r:id="rId19"/>
    <p:sldId id="308" r:id="rId20"/>
    <p:sldId id="320" r:id="rId21"/>
    <p:sldId id="321" r:id="rId22"/>
    <p:sldId id="322" r:id="rId23"/>
    <p:sldId id="323" r:id="rId24"/>
    <p:sldId id="311" r:id="rId25"/>
    <p:sldId id="324" r:id="rId26"/>
    <p:sldId id="299" r:id="rId2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F2D62"/>
    <a:srgbClr val="FF0066"/>
    <a:srgbClr val="404040"/>
    <a:srgbClr val="505050"/>
    <a:srgbClr val="004C97"/>
    <a:srgbClr val="63666A"/>
    <a:srgbClr val="A7A8AA"/>
    <a:srgbClr val="003087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576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07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35AA6117-688F-41FE-AA03-DEEF4C2A125A}" type="datetimeFigureOut">
              <a:rPr lang="en-US" altLang="en-US"/>
              <a:pPr/>
              <a:t>11/23/15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EA3740E0-5156-45DC-9CCD-5127252541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5830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1016F25F-F535-4C98-AB4A-360AE51082F1}" type="datetimeFigureOut">
              <a:rPr lang="en-US" altLang="en-US"/>
              <a:pPr/>
              <a:t>11/23/15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ACFFF0DC-C6CF-44C6-A99B-89CE6C3E76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74049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FF0DC-C6CF-44C6-A99B-89CE6C3E7630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7004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75061-90CC-438F-BA63-9F1F6B99D77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008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75061-90CC-438F-BA63-9F1F6B99D77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150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75061-90CC-438F-BA63-9F1F6B99D77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150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75061-90CC-438F-BA63-9F1F6B99D77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150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75061-90CC-438F-BA63-9F1F6B99D77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150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75061-90CC-438F-BA63-9F1F6B99D77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150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75061-90CC-438F-BA63-9F1F6B99D77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150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75061-90CC-438F-BA63-9F1F6B99D77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150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75061-90CC-438F-BA63-9F1F6B99D77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150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75061-90CC-438F-BA63-9F1F6B99D77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15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75061-90CC-438F-BA63-9F1F6B99D77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150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75061-90CC-438F-BA63-9F1F6B99D77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150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75061-90CC-438F-BA63-9F1F6B99D77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150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75061-90CC-438F-BA63-9F1F6B99D77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15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75061-90CC-438F-BA63-9F1F6B99D77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15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75061-90CC-438F-BA63-9F1F6B99D77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15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75061-90CC-438F-BA63-9F1F6B99D77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15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75061-90CC-438F-BA63-9F1F6B99D77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15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75061-90CC-438F-BA63-9F1F6B99D77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15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75061-90CC-438F-BA63-9F1F6B99D77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15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75061-90CC-438F-BA63-9F1F6B99D77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00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34823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11/24/15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A.Valishev - Booster Workshop - Space Charge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FB197-D8DC-460B-AEC5-3FD44E368B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3271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11/24/15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A.Valishev - Booster Workshop - Space Charge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379F5C12-76E0-465C-B60B-864F081638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533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11/24/15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A.Valishev - Booster Workshop - Space Charge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81D3225A-FDC3-4335-8E61-5D7DD51AF4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275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11/24/15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A.Valishev - Booster Workshop - Space Charge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FBB48C-747C-41FA-A6EA-F399C0B19B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3618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11/24/15</a:t>
            </a: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A.Valishev - Booster Workshop - Space Charge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1022B1-1762-4D18-ADC3-3D50D4B0EF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8916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11/24/15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A.Valishev - Booster Workshop - Space Charge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18BB49-2C06-4079-8FDE-AD8FDC4654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314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11/24/15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A.Valishev - Booster Workshop - Space Charge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133423-47D9-44A0-8352-9C46F42332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2436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11/24/15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A.Valishev - Booster Workshop - Space Charge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083063-6675-4856-AF80-DD93948B94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1475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theme" Target="../theme/theme2.xml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r>
              <a:rPr lang="en-US" altLang="en-US" smtClean="0"/>
              <a:t>11/24/15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A.Valishev - Booster Workshop - Space Charge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fld id="{86B1AAF8-E638-48EA-A66E-BA3987B3B88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79" r:id="rId3"/>
    <p:sldLayoutId id="2147484080" r:id="rId4"/>
    <p:sldLayoutId id="2147484081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r>
              <a:rPr lang="en-US" altLang="en-US" smtClean="0"/>
              <a:t>11/24/15</a:t>
            </a:r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A.Valishev - Booster Workshop - Space Charge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fld id="{DA7DC11B-58B5-467E-8254-32F09ED4ADBD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-bd.fnal.gov/pdriver/booster/" TargetMode="External"/><Relationship Id="rId3" Type="http://schemas.openxmlformats.org/officeDocument/2006/relationships/hyperlink" Target="http://frs.home.cern.ch/frs/Source/space_charge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2788759"/>
            <a:ext cx="7526338" cy="19102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altLang="en-US" sz="4000" dirty="0" smtClean="0">
                <a:latin typeface="Helvetica" pitchFamily="124" charset="0"/>
              </a:rPr>
              <a:t>Space </a:t>
            </a:r>
            <a:r>
              <a:rPr lang="en-US" altLang="en-US" sz="4000" dirty="0">
                <a:latin typeface="Helvetica" pitchFamily="124" charset="0"/>
              </a:rPr>
              <a:t>Charge Losses in Booster at </a:t>
            </a:r>
            <a:r>
              <a:rPr lang="en-US" altLang="en-US" sz="4000" dirty="0" smtClean="0">
                <a:latin typeface="Helvetica" pitchFamily="124" charset="0"/>
              </a:rPr>
              <a:t>Injection</a:t>
            </a:r>
            <a:endParaRPr lang="en-US" altLang="en-US" sz="6000" dirty="0" smtClean="0">
              <a:latin typeface="Helvetica" pitchFamily="124" charset="0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itchFamily="124" charset="0"/>
              </a:rPr>
              <a:t>Alexander </a:t>
            </a:r>
            <a:r>
              <a:rPr lang="en-US" altLang="en-US" dirty="0" smtClean="0">
                <a:latin typeface="Helvetica" pitchFamily="124" charset="0"/>
              </a:rPr>
              <a:t>Valishev, </a:t>
            </a:r>
            <a:r>
              <a:rPr lang="en-US" altLang="en-US" dirty="0" err="1" smtClean="0">
                <a:latin typeface="Helvetica" pitchFamily="124" charset="0"/>
              </a:rPr>
              <a:t>Valeri</a:t>
            </a:r>
            <a:r>
              <a:rPr lang="en-US" altLang="en-US" dirty="0" smtClean="0">
                <a:latin typeface="Helvetica" pitchFamily="124" charset="0"/>
              </a:rPr>
              <a:t> </a:t>
            </a:r>
            <a:r>
              <a:rPr lang="en-US" altLang="en-US" dirty="0" err="1" smtClean="0">
                <a:latin typeface="Helvetica" pitchFamily="124" charset="0"/>
              </a:rPr>
              <a:t>Lebedev</a:t>
            </a:r>
            <a:endParaRPr lang="en-US" altLang="en-US" dirty="0" smtClean="0">
              <a:latin typeface="Helvetica" pitchFamily="124" charset="0"/>
            </a:endParaRPr>
          </a:p>
          <a:p>
            <a:r>
              <a:rPr lang="en-US" altLang="en-US" dirty="0" smtClean="0">
                <a:latin typeface="Helvetica" pitchFamily="124" charset="0"/>
              </a:rPr>
              <a:t>November</a:t>
            </a:r>
            <a:r>
              <a:rPr lang="en-US" altLang="en-US" dirty="0" smtClean="0">
                <a:latin typeface="Helvetica" pitchFamily="124" charset="0"/>
              </a:rPr>
              <a:t> 24, </a:t>
            </a:r>
            <a:r>
              <a:rPr lang="en-US" altLang="en-US" dirty="0" smtClean="0">
                <a:latin typeface="Helvetica" pitchFamily="124" charset="0"/>
              </a:rPr>
              <a:t>2015</a:t>
            </a:r>
          </a:p>
          <a:p>
            <a:endParaRPr lang="en-US" altLang="en-US" dirty="0" smtClean="0">
              <a:latin typeface="Helvetica" pitchFamily="12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103664"/>
            <a:ext cx="8915400" cy="641739"/>
          </a:xfrm>
        </p:spPr>
        <p:txBody>
          <a:bodyPr/>
          <a:lstStyle/>
          <a:p>
            <a:r>
              <a:rPr lang="en-US" sz="3200" dirty="0" smtClean="0"/>
              <a:t>Modeling Tools 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 - Booster Workshop - Space Charge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574E-6E7E-4759-A957-08C6FA492AD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11/24/15</a:t>
            </a:r>
            <a:endParaRPr lang="en-US" altLang="en-US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228600" y="897450"/>
            <a:ext cx="8239991" cy="481346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6"/>
                </a:solidFill>
              </a:rPr>
              <a:t>We</a:t>
            </a:r>
            <a:r>
              <a:rPr lang="en-US" dirty="0" smtClean="0">
                <a:solidFill>
                  <a:schemeClr val="accent6"/>
                </a:solidFill>
              </a:rPr>
              <a:t> were </a:t>
            </a:r>
            <a:r>
              <a:rPr lang="en-US" dirty="0" smtClean="0">
                <a:solidFill>
                  <a:schemeClr val="accent6"/>
                </a:solidFill>
              </a:rPr>
              <a:t>using </a:t>
            </a:r>
            <a:r>
              <a:rPr lang="en-US" dirty="0" err="1" smtClean="0">
                <a:solidFill>
                  <a:schemeClr val="accent6"/>
                </a:solidFill>
              </a:rPr>
              <a:t>Lifetrac</a:t>
            </a:r>
            <a:r>
              <a:rPr lang="en-US" dirty="0" smtClean="0">
                <a:solidFill>
                  <a:schemeClr val="accent6"/>
                </a:solidFill>
              </a:rPr>
              <a:t>:</a:t>
            </a:r>
          </a:p>
          <a:p>
            <a:pPr lvl="1"/>
            <a:r>
              <a:rPr lang="en-US" sz="2000" dirty="0" smtClean="0">
                <a:solidFill>
                  <a:schemeClr val="accent6"/>
                </a:solidFill>
              </a:rPr>
              <a:t>20 years of development as beam-beam tracking code (many </a:t>
            </a:r>
            <a:r>
              <a:rPr lang="en-US" sz="2000" dirty="0" err="1" smtClean="0">
                <a:solidFill>
                  <a:schemeClr val="accent6"/>
                </a:solidFill>
              </a:rPr>
              <a:t>e+e</a:t>
            </a:r>
            <a:r>
              <a:rPr lang="en-US" sz="2000" dirty="0" smtClean="0">
                <a:solidFill>
                  <a:schemeClr val="accent6"/>
                </a:solidFill>
              </a:rPr>
              <a:t>- colliders, </a:t>
            </a:r>
            <a:r>
              <a:rPr lang="en-US" sz="2000" dirty="0" err="1" smtClean="0">
                <a:solidFill>
                  <a:schemeClr val="accent6"/>
                </a:solidFill>
              </a:rPr>
              <a:t>Tevatron</a:t>
            </a:r>
            <a:r>
              <a:rPr lang="en-US" sz="2000" dirty="0" smtClean="0">
                <a:solidFill>
                  <a:schemeClr val="accent6"/>
                </a:solidFill>
              </a:rPr>
              <a:t>, LHC, HL-LHC).</a:t>
            </a:r>
          </a:p>
          <a:p>
            <a:pPr lvl="1"/>
            <a:r>
              <a:rPr lang="en-US" sz="2000" dirty="0" smtClean="0">
                <a:solidFill>
                  <a:schemeClr val="accent6"/>
                </a:solidFill>
              </a:rPr>
              <a:t>Single-particle tracking, well-parallelized tracking of </a:t>
            </a:r>
            <a:r>
              <a:rPr lang="en-US" sz="2000" dirty="0" err="1" smtClean="0">
                <a:solidFill>
                  <a:schemeClr val="accent6"/>
                </a:solidFill>
              </a:rPr>
              <a:t>multiparticle</a:t>
            </a:r>
            <a:r>
              <a:rPr lang="en-US" sz="2000" dirty="0" smtClean="0">
                <a:solidFill>
                  <a:schemeClr val="accent6"/>
                </a:solidFill>
              </a:rPr>
              <a:t> distributions, Frequency Map Analysis, Dynamical Aperture.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Workflow: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Start with </a:t>
            </a:r>
            <a:r>
              <a:rPr lang="en-US" dirty="0" err="1" smtClean="0">
                <a:solidFill>
                  <a:schemeClr val="accent6"/>
                </a:solidFill>
              </a:rPr>
              <a:t>madx</a:t>
            </a:r>
            <a:r>
              <a:rPr lang="en-US" dirty="0" smtClean="0">
                <a:solidFill>
                  <a:schemeClr val="accent6"/>
                </a:solidFill>
              </a:rPr>
              <a:t> lattice file.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Install thin beam-beam elements (120, 17 per </a:t>
            </a:r>
            <a:r>
              <a:rPr lang="en-US" dirty="0" err="1" smtClean="0">
                <a:solidFill>
                  <a:schemeClr val="accent6"/>
                </a:solidFill>
              </a:rPr>
              <a:t>betatron</a:t>
            </a:r>
            <a:r>
              <a:rPr lang="en-US" dirty="0" smtClean="0">
                <a:solidFill>
                  <a:schemeClr val="accent6"/>
                </a:solidFill>
              </a:rPr>
              <a:t> period).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Produce FMA (quick) and </a:t>
            </a:r>
            <a:r>
              <a:rPr lang="en-US" dirty="0" err="1" smtClean="0">
                <a:solidFill>
                  <a:schemeClr val="accent6"/>
                </a:solidFill>
              </a:rPr>
              <a:t>multiparticle</a:t>
            </a:r>
            <a:r>
              <a:rPr lang="en-US" dirty="0" smtClean="0">
                <a:solidFill>
                  <a:schemeClr val="accent6"/>
                </a:solidFill>
              </a:rPr>
              <a:t> distribution evolution (slower).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Limitations: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Non-adaptive SC </a:t>
            </a:r>
            <a:r>
              <a:rPr lang="en-US" dirty="0" smtClean="0">
                <a:solidFill>
                  <a:schemeClr val="accent6"/>
                </a:solidFill>
              </a:rPr>
              <a:t>(so far, for simplicity)</a:t>
            </a:r>
            <a:r>
              <a:rPr lang="en-US" dirty="0" smtClean="0">
                <a:solidFill>
                  <a:schemeClr val="accent6"/>
                </a:solidFill>
              </a:rPr>
              <a:t>.</a:t>
            </a:r>
            <a:endParaRPr lang="en-US" dirty="0" smtClean="0">
              <a:solidFill>
                <a:schemeClr val="accent6"/>
              </a:solidFill>
            </a:endParaRP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Synchrotron modulation not taken into account.</a:t>
            </a:r>
          </a:p>
        </p:txBody>
      </p:sp>
      <p:sp>
        <p:nvSpPr>
          <p:cNvPr id="3" name="Right Brace 2"/>
          <p:cNvSpPr/>
          <p:nvPr/>
        </p:nvSpPr>
        <p:spPr>
          <a:xfrm>
            <a:off x="6653947" y="5494683"/>
            <a:ext cx="510780" cy="73170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261604" y="5295420"/>
            <a:ext cx="19351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  <a:r>
              <a:rPr lang="en-US" dirty="0" smtClean="0"/>
              <a:t>ver-estimate</a:t>
            </a:r>
          </a:p>
          <a:p>
            <a:r>
              <a:rPr lang="en-US" dirty="0" smtClean="0"/>
              <a:t>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68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03664"/>
            <a:ext cx="9144000" cy="641739"/>
          </a:xfrm>
        </p:spPr>
        <p:txBody>
          <a:bodyPr/>
          <a:lstStyle/>
          <a:p>
            <a:pPr algn="ctr"/>
            <a:r>
              <a:rPr lang="en-US" sz="4000" dirty="0" smtClean="0"/>
              <a:t>Booster Parameters in Simulation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 - Booster Workshop - Space Charge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574E-6E7E-4759-A957-08C6FA492AD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11/24/15</a:t>
            </a:r>
            <a:endParaRPr lang="en-US" alt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242111"/>
              </p:ext>
            </p:extLst>
          </p:nvPr>
        </p:nvGraphicFramePr>
        <p:xfrm>
          <a:off x="483170" y="980094"/>
          <a:ext cx="8158678" cy="5029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250194"/>
                <a:gridCol w="590848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b="0" i="0" dirty="0" smtClean="0">
                          <a:solidFill>
                            <a:srgbClr val="003087"/>
                          </a:solidFill>
                        </a:rPr>
                        <a:t>Energy</a:t>
                      </a:r>
                      <a:endParaRPr lang="en-US" sz="2200" b="0" i="0" dirty="0">
                        <a:solidFill>
                          <a:srgbClr val="00308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i="0" dirty="0" smtClean="0">
                          <a:solidFill>
                            <a:srgbClr val="003087"/>
                          </a:solidFill>
                        </a:rPr>
                        <a:t>400 MeV (β=0.713, </a:t>
                      </a:r>
                      <a:r>
                        <a:rPr lang="en-US" sz="2200" b="0" i="0" dirty="0" err="1" smtClean="0">
                          <a:solidFill>
                            <a:srgbClr val="003087"/>
                          </a:solidFill>
                        </a:rPr>
                        <a:t>γ</a:t>
                      </a:r>
                      <a:r>
                        <a:rPr lang="en-US" sz="2200" b="0" i="0" dirty="0" smtClean="0">
                          <a:solidFill>
                            <a:srgbClr val="003087"/>
                          </a:solidFill>
                        </a:rPr>
                        <a:t>=1.426)</a:t>
                      </a:r>
                      <a:endParaRPr lang="en-US" sz="2200" b="0" i="0" dirty="0">
                        <a:solidFill>
                          <a:srgbClr val="003087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i="0" dirty="0" smtClean="0">
                          <a:solidFill>
                            <a:srgbClr val="003087"/>
                          </a:solidFill>
                        </a:rPr>
                        <a:t>U</a:t>
                      </a:r>
                      <a:r>
                        <a:rPr lang="en-US" sz="2200" i="0" baseline="-25000" dirty="0" smtClean="0">
                          <a:solidFill>
                            <a:srgbClr val="003087"/>
                          </a:solidFill>
                        </a:rPr>
                        <a:t>RF</a:t>
                      </a:r>
                      <a:endParaRPr lang="en-US" sz="2200" i="0" baseline="-25000" dirty="0">
                        <a:solidFill>
                          <a:srgbClr val="00308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i="0" dirty="0" smtClean="0">
                          <a:solidFill>
                            <a:srgbClr val="003087"/>
                          </a:solidFill>
                        </a:rPr>
                        <a:t>0.7 MV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i="0" dirty="0" smtClean="0">
                          <a:solidFill>
                            <a:srgbClr val="003087"/>
                          </a:solidFill>
                        </a:rPr>
                        <a:t>Q</a:t>
                      </a:r>
                      <a:r>
                        <a:rPr lang="en-US" sz="2200" i="0" baseline="-25000" dirty="0" smtClean="0">
                          <a:solidFill>
                            <a:srgbClr val="003087"/>
                          </a:solidFill>
                        </a:rPr>
                        <a:t>s</a:t>
                      </a:r>
                      <a:endParaRPr lang="en-US" sz="2200" i="0" baseline="-25000" dirty="0">
                        <a:solidFill>
                          <a:srgbClr val="00308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0" dirty="0" smtClean="0">
                          <a:solidFill>
                            <a:srgbClr val="003087"/>
                          </a:solidFill>
                        </a:rPr>
                        <a:t>0.078 (</a:t>
                      </a:r>
                      <a:r>
                        <a:rPr lang="en-US" sz="2200" i="0" dirty="0" err="1" smtClean="0">
                          <a:solidFill>
                            <a:srgbClr val="003087"/>
                          </a:solidFill>
                        </a:rPr>
                        <a:t>ω</a:t>
                      </a:r>
                      <a:r>
                        <a:rPr lang="en-US" sz="2200" i="0" baseline="-25000" dirty="0" err="1" smtClean="0">
                          <a:solidFill>
                            <a:srgbClr val="003087"/>
                          </a:solidFill>
                        </a:rPr>
                        <a:t>s</a:t>
                      </a:r>
                      <a:r>
                        <a:rPr lang="en-US" sz="2200" i="0" dirty="0" smtClean="0">
                          <a:solidFill>
                            <a:srgbClr val="003087"/>
                          </a:solidFill>
                        </a:rPr>
                        <a:t>=35</a:t>
                      </a:r>
                      <a:r>
                        <a:rPr lang="en-US" sz="2200" i="0" baseline="0" dirty="0" smtClean="0">
                          <a:solidFill>
                            <a:srgbClr val="003087"/>
                          </a:solidFill>
                        </a:rPr>
                        <a:t> kHz</a:t>
                      </a:r>
                      <a:r>
                        <a:rPr lang="en-US" sz="2200" i="0" dirty="0" smtClean="0">
                          <a:solidFill>
                            <a:srgbClr val="003087"/>
                          </a:solidFill>
                        </a:rPr>
                        <a:t>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i="0" dirty="0" smtClean="0">
                          <a:solidFill>
                            <a:srgbClr val="003087"/>
                          </a:solidFill>
                        </a:rPr>
                        <a:t>Bucket size</a:t>
                      </a:r>
                      <a:endParaRPr lang="en-US" sz="2200" i="0" dirty="0">
                        <a:solidFill>
                          <a:srgbClr val="00308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0" dirty="0" smtClean="0">
                          <a:solidFill>
                            <a:srgbClr val="003087"/>
                          </a:solidFill>
                        </a:rPr>
                        <a:t>4.2</a:t>
                      </a:r>
                      <a:r>
                        <a:rPr lang="en-US" sz="2200" i="0" dirty="0" smtClean="0">
                          <a:solidFill>
                            <a:srgbClr val="003087"/>
                          </a:solidFill>
                          <a:latin typeface="ＭＳ ゴシック"/>
                          <a:ea typeface="ＭＳ ゴシック"/>
                          <a:cs typeface="ＭＳ ゴシック"/>
                        </a:rPr>
                        <a:t>×</a:t>
                      </a:r>
                      <a:r>
                        <a:rPr lang="en-US" sz="2200" i="0" dirty="0" smtClean="0">
                          <a:solidFill>
                            <a:srgbClr val="003087"/>
                          </a:solidFill>
                        </a:rPr>
                        <a:t>10</a:t>
                      </a:r>
                      <a:r>
                        <a:rPr lang="en-US" sz="2200" i="0" baseline="30000" dirty="0" smtClean="0">
                          <a:solidFill>
                            <a:srgbClr val="003087"/>
                          </a:solidFill>
                        </a:rPr>
                        <a:t>-3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i="0" dirty="0" smtClean="0">
                          <a:solidFill>
                            <a:srgbClr val="003087"/>
                          </a:solidFill>
                        </a:rPr>
                        <a:t>Energy spread</a:t>
                      </a:r>
                      <a:endParaRPr lang="en-US" sz="2200" i="0" dirty="0">
                        <a:solidFill>
                          <a:srgbClr val="00308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0" dirty="0" smtClean="0">
                          <a:solidFill>
                            <a:srgbClr val="003087"/>
                          </a:solidFill>
                        </a:rPr>
                        <a:t>2.1×10</a:t>
                      </a:r>
                      <a:r>
                        <a:rPr lang="en-US" sz="2200" i="0" baseline="30000" dirty="0" smtClean="0">
                          <a:solidFill>
                            <a:srgbClr val="003087"/>
                          </a:solidFill>
                        </a:rPr>
                        <a:t>-3</a:t>
                      </a:r>
                      <a:r>
                        <a:rPr lang="en-US" sz="2200" i="0" dirty="0" smtClean="0">
                          <a:solidFill>
                            <a:srgbClr val="003087"/>
                          </a:solidFill>
                        </a:rPr>
                        <a:t> (</a:t>
                      </a:r>
                      <a:r>
                        <a:rPr lang="en-US" sz="2200" i="0" dirty="0" err="1" smtClean="0">
                          <a:solidFill>
                            <a:srgbClr val="003087"/>
                          </a:solidFill>
                        </a:rPr>
                        <a:t>σ</a:t>
                      </a:r>
                      <a:r>
                        <a:rPr lang="en-US" sz="2200" i="0" baseline="-25000" dirty="0" err="1" smtClean="0">
                          <a:solidFill>
                            <a:srgbClr val="003087"/>
                          </a:solidFill>
                        </a:rPr>
                        <a:t>z</a:t>
                      </a:r>
                      <a:r>
                        <a:rPr lang="en-US" sz="2200" i="0" dirty="0" smtClean="0">
                          <a:solidFill>
                            <a:srgbClr val="003087"/>
                          </a:solidFill>
                        </a:rPr>
                        <a:t>=1.26 m</a:t>
                      </a:r>
                      <a:r>
                        <a:rPr lang="en-US" sz="2200" i="0" dirty="0" smtClean="0">
                          <a:solidFill>
                            <a:srgbClr val="003087"/>
                          </a:solidFill>
                        </a:rPr>
                        <a:t>) – fully bunched beam</a:t>
                      </a:r>
                      <a:endParaRPr lang="en-US" sz="2200" i="0" dirty="0" smtClean="0">
                        <a:solidFill>
                          <a:srgbClr val="003087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i="0" dirty="0" smtClean="0">
                          <a:solidFill>
                            <a:srgbClr val="003087"/>
                          </a:solidFill>
                        </a:rPr>
                        <a:t>Transverse</a:t>
                      </a:r>
                      <a:r>
                        <a:rPr lang="en-US" sz="2200" i="0" baseline="0" dirty="0" smtClean="0">
                          <a:solidFill>
                            <a:srgbClr val="003087"/>
                          </a:solidFill>
                        </a:rPr>
                        <a:t> </a:t>
                      </a:r>
                      <a:r>
                        <a:rPr lang="en-US" sz="2200" i="0" baseline="0" dirty="0" err="1" smtClean="0">
                          <a:solidFill>
                            <a:srgbClr val="003087"/>
                          </a:solidFill>
                        </a:rPr>
                        <a:t>emittance</a:t>
                      </a:r>
                      <a:endParaRPr lang="en-US" sz="2200" i="0" dirty="0">
                        <a:solidFill>
                          <a:srgbClr val="00308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0" dirty="0" smtClean="0">
                          <a:solidFill>
                            <a:srgbClr val="003087"/>
                          </a:solidFill>
                        </a:rPr>
                        <a:t>15 </a:t>
                      </a:r>
                      <a:r>
                        <a:rPr lang="en-US" sz="2200" i="0" dirty="0" err="1" smtClean="0">
                          <a:solidFill>
                            <a:srgbClr val="003087"/>
                          </a:solidFill>
                        </a:rPr>
                        <a:t>mm×mrad</a:t>
                      </a:r>
                      <a:r>
                        <a:rPr lang="en-US" sz="2200" i="0" dirty="0" smtClean="0">
                          <a:solidFill>
                            <a:srgbClr val="003087"/>
                          </a:solidFill>
                        </a:rPr>
                        <a:t> (95% normalized)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i="0" dirty="0" smtClean="0">
                          <a:solidFill>
                            <a:srgbClr val="003087"/>
                          </a:solidFill>
                        </a:rPr>
                        <a:t>Aperture</a:t>
                      </a:r>
                      <a:endParaRPr lang="en-US" sz="2200" i="0" dirty="0">
                        <a:solidFill>
                          <a:srgbClr val="00308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0" dirty="0" smtClean="0">
                          <a:solidFill>
                            <a:srgbClr val="003087"/>
                          </a:solidFill>
                        </a:rPr>
                        <a:t>Ax=2.86 cm, Ay=2.08 cm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i="0" baseline="0" dirty="0" err="1" smtClean="0">
                          <a:solidFill>
                            <a:srgbClr val="003087"/>
                          </a:solidFill>
                        </a:rPr>
                        <a:t>N</a:t>
                      </a:r>
                      <a:r>
                        <a:rPr lang="en-US" sz="2200" i="0" baseline="-25000" dirty="0" err="1" smtClean="0">
                          <a:solidFill>
                            <a:srgbClr val="003087"/>
                          </a:solidFill>
                        </a:rPr>
                        <a:t>p</a:t>
                      </a:r>
                      <a:endParaRPr lang="en-US" sz="2200" i="0" baseline="-25000" dirty="0">
                        <a:solidFill>
                          <a:srgbClr val="00308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i="0" dirty="0" smtClean="0">
                          <a:solidFill>
                            <a:srgbClr val="003087"/>
                          </a:solidFill>
                        </a:rPr>
                        <a:t>0.42×</a:t>
                      </a:r>
                      <a:r>
                        <a:rPr lang="en-US" sz="2200" i="0" baseline="0" dirty="0" smtClean="0">
                          <a:solidFill>
                            <a:srgbClr val="003087"/>
                          </a:solidFill>
                        </a:rPr>
                        <a:t>10</a:t>
                      </a:r>
                      <a:r>
                        <a:rPr lang="en-US" sz="2200" i="0" baseline="30000" dirty="0" smtClean="0">
                          <a:solidFill>
                            <a:srgbClr val="003087"/>
                          </a:solidFill>
                        </a:rPr>
                        <a:t>13</a:t>
                      </a:r>
                      <a:r>
                        <a:rPr lang="en-US" sz="2200" i="0" baseline="0" dirty="0" smtClean="0">
                          <a:solidFill>
                            <a:srgbClr val="003087"/>
                          </a:solidFill>
                        </a:rPr>
                        <a:t> in 84 bunches</a:t>
                      </a:r>
                      <a:endParaRPr lang="en-US" sz="2200" i="0" dirty="0" smtClean="0">
                        <a:solidFill>
                          <a:srgbClr val="003087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i="0" dirty="0" smtClean="0">
                          <a:solidFill>
                            <a:srgbClr val="003087"/>
                          </a:solidFill>
                        </a:rPr>
                        <a:t>SC </a:t>
                      </a:r>
                      <a:r>
                        <a:rPr lang="en-US" sz="2200" i="0" dirty="0" err="1" smtClean="0">
                          <a:solidFill>
                            <a:srgbClr val="003087"/>
                          </a:solidFill>
                        </a:rPr>
                        <a:t>tuneshift</a:t>
                      </a:r>
                      <a:endParaRPr lang="en-US" sz="2200" i="0" dirty="0">
                        <a:solidFill>
                          <a:srgbClr val="00308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0" dirty="0" err="1" smtClean="0">
                          <a:solidFill>
                            <a:srgbClr val="003087"/>
                          </a:solidFill>
                        </a:rPr>
                        <a:t>ΔQ</a:t>
                      </a:r>
                      <a:r>
                        <a:rPr lang="en-US" sz="2200" i="0" baseline="-25000" dirty="0" err="1" smtClean="0">
                          <a:solidFill>
                            <a:srgbClr val="003087"/>
                          </a:solidFill>
                        </a:rPr>
                        <a:t>x</a:t>
                      </a:r>
                      <a:r>
                        <a:rPr lang="en-US" sz="2200" i="0" dirty="0" smtClean="0">
                          <a:solidFill>
                            <a:srgbClr val="003087"/>
                          </a:solidFill>
                        </a:rPr>
                        <a:t>=-0.197, </a:t>
                      </a:r>
                      <a:r>
                        <a:rPr lang="en-US" sz="2200" i="0" dirty="0" err="1" smtClean="0">
                          <a:solidFill>
                            <a:srgbClr val="003087"/>
                          </a:solidFill>
                        </a:rPr>
                        <a:t>ΔQ</a:t>
                      </a:r>
                      <a:r>
                        <a:rPr lang="en-US" sz="2200" i="0" baseline="-25000" dirty="0" err="1" smtClean="0">
                          <a:solidFill>
                            <a:srgbClr val="003087"/>
                          </a:solidFill>
                        </a:rPr>
                        <a:t>y</a:t>
                      </a:r>
                      <a:r>
                        <a:rPr lang="en-US" sz="2200" i="0" dirty="0" smtClean="0">
                          <a:solidFill>
                            <a:srgbClr val="003087"/>
                          </a:solidFill>
                        </a:rPr>
                        <a:t>=-0.307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i="0" dirty="0" err="1" smtClean="0">
                          <a:solidFill>
                            <a:srgbClr val="003087"/>
                          </a:solidFill>
                        </a:rPr>
                        <a:t>Betatron</a:t>
                      </a:r>
                      <a:r>
                        <a:rPr lang="en-US" sz="2200" i="0" dirty="0" smtClean="0">
                          <a:solidFill>
                            <a:srgbClr val="003087"/>
                          </a:solidFill>
                        </a:rPr>
                        <a:t> tunes</a:t>
                      </a:r>
                      <a:endParaRPr lang="en-US" sz="2200" i="0" dirty="0">
                        <a:solidFill>
                          <a:srgbClr val="00308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0" dirty="0" err="1" smtClean="0">
                          <a:solidFill>
                            <a:srgbClr val="003087"/>
                          </a:solidFill>
                        </a:rPr>
                        <a:t>Q</a:t>
                      </a:r>
                      <a:r>
                        <a:rPr lang="en-US" sz="2200" i="0" baseline="-25000" dirty="0" err="1" smtClean="0">
                          <a:solidFill>
                            <a:srgbClr val="003087"/>
                          </a:solidFill>
                        </a:rPr>
                        <a:t>x</a:t>
                      </a:r>
                      <a:r>
                        <a:rPr lang="en-US" sz="2200" i="0" dirty="0" smtClean="0">
                          <a:solidFill>
                            <a:srgbClr val="003087"/>
                          </a:solidFill>
                        </a:rPr>
                        <a:t>=6.70, </a:t>
                      </a:r>
                      <a:r>
                        <a:rPr lang="en-US" sz="2200" i="0" dirty="0" err="1" smtClean="0">
                          <a:solidFill>
                            <a:srgbClr val="003087"/>
                          </a:solidFill>
                        </a:rPr>
                        <a:t>Q</a:t>
                      </a:r>
                      <a:r>
                        <a:rPr lang="en-US" sz="2200" i="0" baseline="-25000" dirty="0" err="1" smtClean="0">
                          <a:solidFill>
                            <a:srgbClr val="003087"/>
                          </a:solidFill>
                        </a:rPr>
                        <a:t>y</a:t>
                      </a:r>
                      <a:r>
                        <a:rPr lang="en-US" sz="2200" i="0" dirty="0" smtClean="0">
                          <a:solidFill>
                            <a:srgbClr val="003087"/>
                          </a:solidFill>
                        </a:rPr>
                        <a:t>=6.80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i="0" dirty="0" smtClean="0">
                          <a:solidFill>
                            <a:srgbClr val="003087"/>
                          </a:solidFill>
                        </a:rPr>
                        <a:t>Chromaticity</a:t>
                      </a:r>
                      <a:endParaRPr lang="en-US" sz="2200" i="0" dirty="0">
                        <a:solidFill>
                          <a:srgbClr val="00308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0" dirty="0" err="1" smtClean="0">
                          <a:solidFill>
                            <a:srgbClr val="003087"/>
                          </a:solidFill>
                        </a:rPr>
                        <a:t>C</a:t>
                      </a:r>
                      <a:r>
                        <a:rPr lang="en-US" sz="2200" i="0" baseline="-25000" dirty="0" err="1" smtClean="0">
                          <a:solidFill>
                            <a:srgbClr val="003087"/>
                          </a:solidFill>
                        </a:rPr>
                        <a:t>x</a:t>
                      </a:r>
                      <a:r>
                        <a:rPr lang="en-US" sz="2200" i="0" dirty="0" smtClean="0">
                          <a:solidFill>
                            <a:srgbClr val="003087"/>
                          </a:solidFill>
                        </a:rPr>
                        <a:t>=-20,</a:t>
                      </a:r>
                      <a:r>
                        <a:rPr lang="en-US" sz="2200" i="0" baseline="0" dirty="0" smtClean="0">
                          <a:solidFill>
                            <a:srgbClr val="003087"/>
                          </a:solidFill>
                        </a:rPr>
                        <a:t> C</a:t>
                      </a:r>
                      <a:r>
                        <a:rPr lang="en-US" sz="2200" i="0" baseline="-25000" dirty="0" smtClean="0">
                          <a:solidFill>
                            <a:srgbClr val="003087"/>
                          </a:solidFill>
                        </a:rPr>
                        <a:t>y</a:t>
                      </a:r>
                      <a:r>
                        <a:rPr lang="en-US" sz="2200" i="0" baseline="0" dirty="0" smtClean="0">
                          <a:solidFill>
                            <a:srgbClr val="003087"/>
                          </a:solidFill>
                        </a:rPr>
                        <a:t>=-14</a:t>
                      </a:r>
                      <a:endParaRPr lang="en-US" sz="2200" i="0" dirty="0" smtClean="0">
                        <a:solidFill>
                          <a:srgbClr val="003087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1329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03664"/>
            <a:ext cx="9144000" cy="641739"/>
          </a:xfrm>
        </p:spPr>
        <p:txBody>
          <a:bodyPr/>
          <a:lstStyle/>
          <a:p>
            <a:pPr algn="ctr"/>
            <a:r>
              <a:rPr lang="en-US" sz="4000" dirty="0" smtClean="0"/>
              <a:t>Booster Parameters </a:t>
            </a:r>
            <a:r>
              <a:rPr lang="en-US" sz="4000" dirty="0" smtClean="0"/>
              <a:t>for “PIP-II mode”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 - Booster Workshop - Space Charge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574E-6E7E-4759-A957-08C6FA492AD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11/24/15</a:t>
            </a:r>
            <a:endParaRPr lang="en-US" alt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154902"/>
              </p:ext>
            </p:extLst>
          </p:nvPr>
        </p:nvGraphicFramePr>
        <p:xfrm>
          <a:off x="483170" y="980094"/>
          <a:ext cx="8158678" cy="5029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250194"/>
                <a:gridCol w="590848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b="0" i="0" dirty="0" smtClean="0">
                          <a:solidFill>
                            <a:srgbClr val="003087"/>
                          </a:solidFill>
                        </a:rPr>
                        <a:t>Energy</a:t>
                      </a:r>
                      <a:endParaRPr lang="en-US" sz="2200" b="0" i="0" dirty="0">
                        <a:solidFill>
                          <a:srgbClr val="00308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i="0" dirty="0" smtClean="0">
                          <a:solidFill>
                            <a:srgbClr val="003087"/>
                          </a:solidFill>
                        </a:rPr>
                        <a:t>400 MeV (β=0.713, </a:t>
                      </a:r>
                      <a:r>
                        <a:rPr lang="en-US" sz="2200" b="0" i="0" dirty="0" err="1" smtClean="0">
                          <a:solidFill>
                            <a:srgbClr val="003087"/>
                          </a:solidFill>
                        </a:rPr>
                        <a:t>γ</a:t>
                      </a:r>
                      <a:r>
                        <a:rPr lang="en-US" sz="2200" b="0" i="0" dirty="0" smtClean="0">
                          <a:solidFill>
                            <a:srgbClr val="003087"/>
                          </a:solidFill>
                        </a:rPr>
                        <a:t>=1.426)</a:t>
                      </a:r>
                      <a:endParaRPr lang="en-US" sz="2200" b="0" i="0" dirty="0">
                        <a:solidFill>
                          <a:srgbClr val="003087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i="0" dirty="0" smtClean="0">
                          <a:solidFill>
                            <a:srgbClr val="003087"/>
                          </a:solidFill>
                        </a:rPr>
                        <a:t>U</a:t>
                      </a:r>
                      <a:r>
                        <a:rPr lang="en-US" sz="2200" i="0" baseline="-25000" dirty="0" smtClean="0">
                          <a:solidFill>
                            <a:srgbClr val="003087"/>
                          </a:solidFill>
                        </a:rPr>
                        <a:t>RF</a:t>
                      </a:r>
                      <a:endParaRPr lang="en-US" sz="2200" i="0" baseline="-25000" dirty="0">
                        <a:solidFill>
                          <a:srgbClr val="00308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i="0" dirty="0" smtClean="0">
                          <a:solidFill>
                            <a:srgbClr val="003087"/>
                          </a:solidFill>
                        </a:rPr>
                        <a:t>0.7 MV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i="0" dirty="0" smtClean="0">
                          <a:solidFill>
                            <a:srgbClr val="003087"/>
                          </a:solidFill>
                        </a:rPr>
                        <a:t>Q</a:t>
                      </a:r>
                      <a:r>
                        <a:rPr lang="en-US" sz="2200" i="0" baseline="-25000" dirty="0" smtClean="0">
                          <a:solidFill>
                            <a:srgbClr val="003087"/>
                          </a:solidFill>
                        </a:rPr>
                        <a:t>s</a:t>
                      </a:r>
                      <a:endParaRPr lang="en-US" sz="2200" i="0" baseline="-25000" dirty="0">
                        <a:solidFill>
                          <a:srgbClr val="00308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0" dirty="0" smtClean="0">
                          <a:solidFill>
                            <a:srgbClr val="003087"/>
                          </a:solidFill>
                        </a:rPr>
                        <a:t>0.078 (</a:t>
                      </a:r>
                      <a:r>
                        <a:rPr lang="en-US" sz="2200" i="0" dirty="0" err="1" smtClean="0">
                          <a:solidFill>
                            <a:srgbClr val="003087"/>
                          </a:solidFill>
                        </a:rPr>
                        <a:t>ω</a:t>
                      </a:r>
                      <a:r>
                        <a:rPr lang="en-US" sz="2200" i="0" baseline="-25000" dirty="0" err="1" smtClean="0">
                          <a:solidFill>
                            <a:srgbClr val="003087"/>
                          </a:solidFill>
                        </a:rPr>
                        <a:t>s</a:t>
                      </a:r>
                      <a:r>
                        <a:rPr lang="en-US" sz="2200" i="0" dirty="0" smtClean="0">
                          <a:solidFill>
                            <a:srgbClr val="003087"/>
                          </a:solidFill>
                        </a:rPr>
                        <a:t>=35</a:t>
                      </a:r>
                      <a:r>
                        <a:rPr lang="en-US" sz="2200" i="0" baseline="0" dirty="0" smtClean="0">
                          <a:solidFill>
                            <a:srgbClr val="003087"/>
                          </a:solidFill>
                        </a:rPr>
                        <a:t> kHz</a:t>
                      </a:r>
                      <a:r>
                        <a:rPr lang="en-US" sz="2200" i="0" dirty="0" smtClean="0">
                          <a:solidFill>
                            <a:srgbClr val="003087"/>
                          </a:solidFill>
                        </a:rPr>
                        <a:t>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i="0" dirty="0" smtClean="0">
                          <a:solidFill>
                            <a:srgbClr val="003087"/>
                          </a:solidFill>
                        </a:rPr>
                        <a:t>Bucket size</a:t>
                      </a:r>
                      <a:endParaRPr lang="en-US" sz="2200" i="0" dirty="0">
                        <a:solidFill>
                          <a:srgbClr val="00308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0" dirty="0" smtClean="0">
                          <a:solidFill>
                            <a:srgbClr val="003087"/>
                          </a:solidFill>
                        </a:rPr>
                        <a:t>4.2</a:t>
                      </a:r>
                      <a:r>
                        <a:rPr lang="en-US" sz="2200" i="0" dirty="0" smtClean="0">
                          <a:solidFill>
                            <a:srgbClr val="003087"/>
                          </a:solidFill>
                          <a:latin typeface="ＭＳ ゴシック"/>
                          <a:ea typeface="ＭＳ ゴシック"/>
                          <a:cs typeface="ＭＳ ゴシック"/>
                        </a:rPr>
                        <a:t>×</a:t>
                      </a:r>
                      <a:r>
                        <a:rPr lang="en-US" sz="2200" i="0" dirty="0" smtClean="0">
                          <a:solidFill>
                            <a:srgbClr val="003087"/>
                          </a:solidFill>
                        </a:rPr>
                        <a:t>10</a:t>
                      </a:r>
                      <a:r>
                        <a:rPr lang="en-US" sz="2200" i="0" baseline="30000" dirty="0" smtClean="0">
                          <a:solidFill>
                            <a:srgbClr val="003087"/>
                          </a:solidFill>
                        </a:rPr>
                        <a:t>-3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i="0" dirty="0" smtClean="0">
                          <a:solidFill>
                            <a:srgbClr val="003087"/>
                          </a:solidFill>
                        </a:rPr>
                        <a:t>Energy spread</a:t>
                      </a:r>
                      <a:endParaRPr lang="en-US" sz="2200" i="0" dirty="0">
                        <a:solidFill>
                          <a:srgbClr val="00308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0" dirty="0" smtClean="0">
                          <a:solidFill>
                            <a:srgbClr val="003087"/>
                          </a:solidFill>
                        </a:rPr>
                        <a:t>2.1×10</a:t>
                      </a:r>
                      <a:r>
                        <a:rPr lang="en-US" sz="2200" i="0" baseline="30000" dirty="0" smtClean="0">
                          <a:solidFill>
                            <a:srgbClr val="003087"/>
                          </a:solidFill>
                        </a:rPr>
                        <a:t>-3</a:t>
                      </a:r>
                      <a:r>
                        <a:rPr lang="en-US" sz="2200" i="0" dirty="0" smtClean="0">
                          <a:solidFill>
                            <a:srgbClr val="003087"/>
                          </a:solidFill>
                        </a:rPr>
                        <a:t> (</a:t>
                      </a:r>
                      <a:r>
                        <a:rPr lang="en-US" sz="2200" i="0" dirty="0" err="1" smtClean="0">
                          <a:solidFill>
                            <a:srgbClr val="003087"/>
                          </a:solidFill>
                        </a:rPr>
                        <a:t>σ</a:t>
                      </a:r>
                      <a:r>
                        <a:rPr lang="en-US" sz="2200" i="0" baseline="-25000" dirty="0" err="1" smtClean="0">
                          <a:solidFill>
                            <a:srgbClr val="003087"/>
                          </a:solidFill>
                        </a:rPr>
                        <a:t>z</a:t>
                      </a:r>
                      <a:r>
                        <a:rPr lang="en-US" sz="2200" i="0" dirty="0" smtClean="0">
                          <a:solidFill>
                            <a:srgbClr val="003087"/>
                          </a:solidFill>
                        </a:rPr>
                        <a:t>=1.26 m</a:t>
                      </a:r>
                      <a:r>
                        <a:rPr lang="en-US" sz="2200" i="0" dirty="0" smtClean="0">
                          <a:solidFill>
                            <a:srgbClr val="003087"/>
                          </a:solidFill>
                        </a:rPr>
                        <a:t>) – fully bunched beam</a:t>
                      </a:r>
                      <a:endParaRPr lang="en-US" sz="2200" i="0" dirty="0" smtClean="0">
                        <a:solidFill>
                          <a:srgbClr val="003087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i="0" dirty="0" smtClean="0">
                          <a:solidFill>
                            <a:srgbClr val="003087"/>
                          </a:solidFill>
                        </a:rPr>
                        <a:t>Transverse</a:t>
                      </a:r>
                      <a:r>
                        <a:rPr lang="en-US" sz="2200" i="0" baseline="0" dirty="0" smtClean="0">
                          <a:solidFill>
                            <a:srgbClr val="003087"/>
                          </a:solidFill>
                        </a:rPr>
                        <a:t> </a:t>
                      </a:r>
                      <a:r>
                        <a:rPr lang="en-US" sz="2200" i="0" baseline="0" dirty="0" err="1" smtClean="0">
                          <a:solidFill>
                            <a:srgbClr val="003087"/>
                          </a:solidFill>
                        </a:rPr>
                        <a:t>emittance</a:t>
                      </a:r>
                      <a:endParaRPr lang="en-US" sz="2200" i="0" dirty="0">
                        <a:solidFill>
                          <a:srgbClr val="00308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0" dirty="0" smtClean="0">
                          <a:solidFill>
                            <a:srgbClr val="003087"/>
                          </a:solidFill>
                        </a:rPr>
                        <a:t>15 </a:t>
                      </a:r>
                      <a:r>
                        <a:rPr lang="en-US" sz="2200" i="0" dirty="0" err="1" smtClean="0">
                          <a:solidFill>
                            <a:srgbClr val="003087"/>
                          </a:solidFill>
                        </a:rPr>
                        <a:t>mm×mrad</a:t>
                      </a:r>
                      <a:r>
                        <a:rPr lang="en-US" sz="2200" i="0" dirty="0" smtClean="0">
                          <a:solidFill>
                            <a:srgbClr val="003087"/>
                          </a:solidFill>
                        </a:rPr>
                        <a:t> (95% normalized)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i="0" dirty="0" smtClean="0">
                          <a:solidFill>
                            <a:srgbClr val="003087"/>
                          </a:solidFill>
                        </a:rPr>
                        <a:t>Aperture</a:t>
                      </a:r>
                      <a:endParaRPr lang="en-US" sz="2200" i="0" dirty="0">
                        <a:solidFill>
                          <a:srgbClr val="00308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0" dirty="0" smtClean="0">
                          <a:solidFill>
                            <a:srgbClr val="003087"/>
                          </a:solidFill>
                        </a:rPr>
                        <a:t>Ax=2.86 cm, Ay=2.08 cm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i="0" baseline="0" dirty="0" err="1" smtClean="0">
                          <a:solidFill>
                            <a:srgbClr val="003087"/>
                          </a:solidFill>
                        </a:rPr>
                        <a:t>N</a:t>
                      </a:r>
                      <a:r>
                        <a:rPr lang="en-US" sz="2200" i="0" baseline="-25000" dirty="0" err="1" smtClean="0">
                          <a:solidFill>
                            <a:srgbClr val="003087"/>
                          </a:solidFill>
                        </a:rPr>
                        <a:t>p</a:t>
                      </a:r>
                      <a:endParaRPr lang="en-US" sz="2200" i="0" baseline="-25000" dirty="0">
                        <a:solidFill>
                          <a:srgbClr val="00308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i="0" dirty="0" smtClean="0">
                          <a:solidFill>
                            <a:srgbClr val="003087"/>
                          </a:solidFill>
                        </a:rPr>
                        <a:t>0.66×</a:t>
                      </a:r>
                      <a:r>
                        <a:rPr lang="en-US" sz="2200" i="0" baseline="0" dirty="0" smtClean="0">
                          <a:solidFill>
                            <a:srgbClr val="003087"/>
                          </a:solidFill>
                        </a:rPr>
                        <a:t>10</a:t>
                      </a:r>
                      <a:r>
                        <a:rPr lang="en-US" sz="2200" i="0" baseline="30000" dirty="0" smtClean="0">
                          <a:solidFill>
                            <a:srgbClr val="003087"/>
                          </a:solidFill>
                        </a:rPr>
                        <a:t>13</a:t>
                      </a:r>
                      <a:r>
                        <a:rPr lang="en-US" sz="2200" i="0" baseline="0" dirty="0" smtClean="0">
                          <a:solidFill>
                            <a:srgbClr val="003087"/>
                          </a:solidFill>
                        </a:rPr>
                        <a:t> in 84 bunches</a:t>
                      </a:r>
                      <a:endParaRPr lang="en-US" sz="2200" i="0" dirty="0" smtClean="0">
                        <a:solidFill>
                          <a:srgbClr val="003087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i="0" dirty="0" smtClean="0">
                          <a:solidFill>
                            <a:srgbClr val="003087"/>
                          </a:solidFill>
                        </a:rPr>
                        <a:t>SC </a:t>
                      </a:r>
                      <a:r>
                        <a:rPr lang="en-US" sz="2200" i="0" dirty="0" err="1" smtClean="0">
                          <a:solidFill>
                            <a:srgbClr val="003087"/>
                          </a:solidFill>
                        </a:rPr>
                        <a:t>tuneshift</a:t>
                      </a:r>
                      <a:endParaRPr lang="en-US" sz="2200" i="0" dirty="0">
                        <a:solidFill>
                          <a:srgbClr val="00308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0" dirty="0" err="1" smtClean="0">
                          <a:solidFill>
                            <a:srgbClr val="003087"/>
                          </a:solidFill>
                        </a:rPr>
                        <a:t>ΔQ</a:t>
                      </a:r>
                      <a:r>
                        <a:rPr lang="en-US" sz="2200" i="0" baseline="-25000" dirty="0" err="1" smtClean="0">
                          <a:solidFill>
                            <a:srgbClr val="003087"/>
                          </a:solidFill>
                        </a:rPr>
                        <a:t>x</a:t>
                      </a:r>
                      <a:r>
                        <a:rPr lang="en-US" sz="2200" i="0" dirty="0" smtClean="0">
                          <a:solidFill>
                            <a:srgbClr val="003087"/>
                          </a:solidFill>
                        </a:rPr>
                        <a:t>=-</a:t>
                      </a:r>
                      <a:r>
                        <a:rPr lang="en-US" sz="2200" i="0" dirty="0" smtClean="0">
                          <a:solidFill>
                            <a:srgbClr val="003087"/>
                          </a:solidFill>
                        </a:rPr>
                        <a:t>0.31, </a:t>
                      </a:r>
                      <a:r>
                        <a:rPr lang="en-US" sz="2200" i="0" dirty="0" err="1" smtClean="0">
                          <a:solidFill>
                            <a:srgbClr val="003087"/>
                          </a:solidFill>
                        </a:rPr>
                        <a:t>ΔQ</a:t>
                      </a:r>
                      <a:r>
                        <a:rPr lang="en-US" sz="2200" i="0" baseline="-25000" dirty="0" err="1" smtClean="0">
                          <a:solidFill>
                            <a:srgbClr val="003087"/>
                          </a:solidFill>
                        </a:rPr>
                        <a:t>y</a:t>
                      </a:r>
                      <a:r>
                        <a:rPr lang="en-US" sz="2200" i="0" dirty="0" smtClean="0">
                          <a:solidFill>
                            <a:srgbClr val="003087"/>
                          </a:solidFill>
                        </a:rPr>
                        <a:t>=-</a:t>
                      </a:r>
                      <a:r>
                        <a:rPr lang="en-US" sz="2200" i="0" dirty="0" smtClean="0">
                          <a:solidFill>
                            <a:srgbClr val="003087"/>
                          </a:solidFill>
                        </a:rPr>
                        <a:t>0.4</a:t>
                      </a:r>
                      <a:endParaRPr lang="en-US" sz="2200" i="0" dirty="0" smtClean="0">
                        <a:solidFill>
                          <a:srgbClr val="003087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i="0" dirty="0" err="1" smtClean="0">
                          <a:solidFill>
                            <a:srgbClr val="003087"/>
                          </a:solidFill>
                        </a:rPr>
                        <a:t>Betatron</a:t>
                      </a:r>
                      <a:r>
                        <a:rPr lang="en-US" sz="2200" i="0" dirty="0" smtClean="0">
                          <a:solidFill>
                            <a:srgbClr val="003087"/>
                          </a:solidFill>
                        </a:rPr>
                        <a:t> tunes</a:t>
                      </a:r>
                      <a:endParaRPr lang="en-US" sz="2200" i="0" dirty="0">
                        <a:solidFill>
                          <a:srgbClr val="00308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0" dirty="0" err="1" smtClean="0">
                          <a:solidFill>
                            <a:srgbClr val="003087"/>
                          </a:solidFill>
                        </a:rPr>
                        <a:t>Q</a:t>
                      </a:r>
                      <a:r>
                        <a:rPr lang="en-US" sz="2200" i="0" baseline="-25000" dirty="0" err="1" smtClean="0">
                          <a:solidFill>
                            <a:srgbClr val="003087"/>
                          </a:solidFill>
                        </a:rPr>
                        <a:t>x</a:t>
                      </a:r>
                      <a:r>
                        <a:rPr lang="en-US" sz="2200" i="0" dirty="0" smtClean="0">
                          <a:solidFill>
                            <a:srgbClr val="003087"/>
                          </a:solidFill>
                        </a:rPr>
                        <a:t>=6.70, </a:t>
                      </a:r>
                      <a:r>
                        <a:rPr lang="en-US" sz="2200" i="0" dirty="0" err="1" smtClean="0">
                          <a:solidFill>
                            <a:srgbClr val="003087"/>
                          </a:solidFill>
                        </a:rPr>
                        <a:t>Q</a:t>
                      </a:r>
                      <a:r>
                        <a:rPr lang="en-US" sz="2200" i="0" baseline="-25000" dirty="0" err="1" smtClean="0">
                          <a:solidFill>
                            <a:srgbClr val="003087"/>
                          </a:solidFill>
                        </a:rPr>
                        <a:t>y</a:t>
                      </a:r>
                      <a:r>
                        <a:rPr lang="en-US" sz="2200" i="0" dirty="0" smtClean="0">
                          <a:solidFill>
                            <a:srgbClr val="003087"/>
                          </a:solidFill>
                        </a:rPr>
                        <a:t>=6.80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i="0" dirty="0" smtClean="0">
                          <a:solidFill>
                            <a:srgbClr val="003087"/>
                          </a:solidFill>
                        </a:rPr>
                        <a:t>Chromaticity</a:t>
                      </a:r>
                      <a:endParaRPr lang="en-US" sz="2200" i="0" dirty="0">
                        <a:solidFill>
                          <a:srgbClr val="00308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0" dirty="0" err="1" smtClean="0">
                          <a:solidFill>
                            <a:srgbClr val="003087"/>
                          </a:solidFill>
                        </a:rPr>
                        <a:t>C</a:t>
                      </a:r>
                      <a:r>
                        <a:rPr lang="en-US" sz="2200" i="0" baseline="-25000" dirty="0" err="1" smtClean="0">
                          <a:solidFill>
                            <a:srgbClr val="003087"/>
                          </a:solidFill>
                        </a:rPr>
                        <a:t>x</a:t>
                      </a:r>
                      <a:r>
                        <a:rPr lang="en-US" sz="2200" i="0" dirty="0" smtClean="0">
                          <a:solidFill>
                            <a:srgbClr val="003087"/>
                          </a:solidFill>
                        </a:rPr>
                        <a:t>=-20,</a:t>
                      </a:r>
                      <a:r>
                        <a:rPr lang="en-US" sz="2200" i="0" baseline="0" dirty="0" smtClean="0">
                          <a:solidFill>
                            <a:srgbClr val="003087"/>
                          </a:solidFill>
                        </a:rPr>
                        <a:t> C</a:t>
                      </a:r>
                      <a:r>
                        <a:rPr lang="en-US" sz="2200" i="0" baseline="-25000" dirty="0" smtClean="0">
                          <a:solidFill>
                            <a:srgbClr val="003087"/>
                          </a:solidFill>
                        </a:rPr>
                        <a:t>y</a:t>
                      </a:r>
                      <a:r>
                        <a:rPr lang="en-US" sz="2200" i="0" baseline="0" dirty="0" smtClean="0">
                          <a:solidFill>
                            <a:srgbClr val="003087"/>
                          </a:solidFill>
                        </a:rPr>
                        <a:t>=-14</a:t>
                      </a:r>
                      <a:endParaRPr lang="en-US" sz="2200" i="0" dirty="0" smtClean="0">
                        <a:solidFill>
                          <a:srgbClr val="003087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3801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103664"/>
            <a:ext cx="8915400" cy="641739"/>
          </a:xfrm>
        </p:spPr>
        <p:txBody>
          <a:bodyPr/>
          <a:lstStyle/>
          <a:p>
            <a:r>
              <a:rPr lang="en-US" sz="3200" dirty="0" smtClean="0"/>
              <a:t>Lattices </a:t>
            </a:r>
            <a:r>
              <a:rPr lang="en-US" sz="3200" dirty="0" smtClean="0"/>
              <a:t>Used in Simulation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 - Booster Workshop - Space Charge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574E-6E7E-4759-A957-08C6FA492AD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11/24/15</a:t>
            </a:r>
            <a:endParaRPr lang="en-US" altLang="en-US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228600" y="897450"/>
            <a:ext cx="8239991" cy="481346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LcParenR"/>
            </a:pPr>
            <a:r>
              <a:rPr lang="en-US" sz="2800" dirty="0" smtClean="0">
                <a:solidFill>
                  <a:schemeClr val="accent6"/>
                </a:solidFill>
              </a:rPr>
              <a:t>24-cell fully </a:t>
            </a:r>
            <a:r>
              <a:rPr lang="en-US" sz="2800" dirty="0" err="1" smtClean="0">
                <a:solidFill>
                  <a:schemeClr val="accent6"/>
                </a:solidFill>
              </a:rPr>
              <a:t>symetrical</a:t>
            </a:r>
            <a:r>
              <a:rPr lang="en-US" sz="2800" dirty="0" smtClean="0">
                <a:solidFill>
                  <a:schemeClr val="accent6"/>
                </a:solidFill>
              </a:rPr>
              <a:t> FODO (</a:t>
            </a:r>
            <a:r>
              <a:rPr lang="en-US" sz="2800" dirty="0" err="1" smtClean="0">
                <a:solidFill>
                  <a:schemeClr val="accent6"/>
                </a:solidFill>
              </a:rPr>
              <a:t>V.Kapin</a:t>
            </a:r>
            <a:r>
              <a:rPr lang="en-US" sz="2800" dirty="0" smtClean="0">
                <a:solidFill>
                  <a:schemeClr val="accent6"/>
                </a:solidFill>
              </a:rPr>
              <a:t>)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 smtClean="0">
                <a:solidFill>
                  <a:schemeClr val="accent6"/>
                </a:solidFill>
              </a:rPr>
              <a:t>24-cell with 10% beta-</a:t>
            </a:r>
            <a:r>
              <a:rPr lang="en-US" sz="2800" dirty="0" smtClean="0">
                <a:solidFill>
                  <a:schemeClr val="accent6"/>
                </a:solidFill>
              </a:rPr>
              <a:t>beat, no coupling</a:t>
            </a:r>
            <a:endParaRPr lang="en-US" sz="2800" dirty="0" smtClean="0">
              <a:solidFill>
                <a:schemeClr val="accent6"/>
              </a:solidFill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sz="2800" dirty="0" smtClean="0">
                <a:solidFill>
                  <a:schemeClr val="accent6"/>
                </a:solidFill>
              </a:rPr>
              <a:t>24-cell with 20% beta-</a:t>
            </a:r>
            <a:r>
              <a:rPr lang="en-US" sz="2800" dirty="0" smtClean="0">
                <a:solidFill>
                  <a:schemeClr val="accent6"/>
                </a:solidFill>
              </a:rPr>
              <a:t>beat, no coupling</a:t>
            </a:r>
            <a:endParaRPr lang="en-US" sz="2800" dirty="0" smtClean="0">
              <a:solidFill>
                <a:schemeClr val="accent6"/>
              </a:solidFill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sz="2800" strike="sngStrike" dirty="0" smtClean="0">
                <a:solidFill>
                  <a:schemeClr val="accent6"/>
                </a:solidFill>
              </a:rPr>
              <a:t>Actual Booster (</a:t>
            </a:r>
            <a:r>
              <a:rPr lang="en-US" sz="2800" strike="sngStrike" dirty="0" err="1" smtClean="0">
                <a:solidFill>
                  <a:schemeClr val="accent6"/>
                </a:solidFill>
              </a:rPr>
              <a:t>C.Y.Tan</a:t>
            </a:r>
            <a:r>
              <a:rPr lang="en-US" sz="2800" strike="sngStrike" dirty="0" smtClean="0">
                <a:solidFill>
                  <a:schemeClr val="accent6"/>
                </a:solidFill>
              </a:rPr>
              <a:t>)</a:t>
            </a:r>
          </a:p>
          <a:p>
            <a:pPr marL="914400" lvl="1" indent="-514350"/>
            <a:r>
              <a:rPr lang="en-US" sz="2600" dirty="0" smtClean="0">
                <a:solidFill>
                  <a:schemeClr val="accent6"/>
                </a:solidFill>
              </a:rPr>
              <a:t>Chromaticity </a:t>
            </a:r>
            <a:r>
              <a:rPr lang="en-US" sz="2600" dirty="0" smtClean="0">
                <a:solidFill>
                  <a:schemeClr val="accent6"/>
                </a:solidFill>
              </a:rPr>
              <a:t>work in progress</a:t>
            </a:r>
            <a:endParaRPr lang="en-US" sz="2600" dirty="0" smtClean="0">
              <a:solidFill>
                <a:schemeClr val="accent6"/>
              </a:solidFill>
            </a:endParaRPr>
          </a:p>
        </p:txBody>
      </p:sp>
      <p:pic>
        <p:nvPicPr>
          <p:cNvPr id="3" name="Picture 2" descr="Screen Shot 2015-06-17 at 9.38.0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67" y="3410017"/>
            <a:ext cx="6555071" cy="344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578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103664"/>
            <a:ext cx="8915400" cy="641739"/>
          </a:xfrm>
        </p:spPr>
        <p:txBody>
          <a:bodyPr/>
          <a:lstStyle/>
          <a:p>
            <a:r>
              <a:rPr lang="en-US" sz="3200" dirty="0" smtClean="0"/>
              <a:t>Results – FMA (a</a:t>
            </a:r>
            <a:r>
              <a:rPr lang="en-US" sz="3200" dirty="0"/>
              <a:t>) 0.42×10</a:t>
            </a:r>
            <a:r>
              <a:rPr lang="en-US" sz="3200" baseline="30000" dirty="0"/>
              <a:t>13</a:t>
            </a:r>
            <a:r>
              <a:rPr lang="en-US" sz="3200" dirty="0"/>
              <a:t> 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 - Booster Workshop - Space Charge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574E-6E7E-4759-A957-08C6FA492AD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11/24/15</a:t>
            </a:r>
            <a:endParaRPr lang="en-US" altLang="en-US"/>
          </a:p>
        </p:txBody>
      </p:sp>
      <p:pic>
        <p:nvPicPr>
          <p:cNvPr id="3" name="Picture 2" descr="fma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48" y="926567"/>
            <a:ext cx="6247838" cy="522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787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103664"/>
            <a:ext cx="8915400" cy="641739"/>
          </a:xfrm>
        </p:spPr>
        <p:txBody>
          <a:bodyPr/>
          <a:lstStyle/>
          <a:p>
            <a:r>
              <a:rPr lang="en-US" sz="3200" dirty="0" smtClean="0"/>
              <a:t>Results – FMA (a</a:t>
            </a:r>
            <a:r>
              <a:rPr lang="en-US" sz="3200" dirty="0"/>
              <a:t>) </a:t>
            </a:r>
            <a:r>
              <a:rPr lang="en-US" sz="3200" dirty="0" smtClean="0"/>
              <a:t>0.66×</a:t>
            </a:r>
            <a:r>
              <a:rPr lang="en-US" sz="3200" dirty="0"/>
              <a:t>10</a:t>
            </a:r>
            <a:r>
              <a:rPr lang="en-US" sz="3200" baseline="30000" dirty="0"/>
              <a:t>13</a:t>
            </a:r>
            <a:r>
              <a:rPr lang="en-US" sz="3200" dirty="0"/>
              <a:t> 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 - Booster Workshop - Space Charge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574E-6E7E-4759-A957-08C6FA492AD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11/24/15</a:t>
            </a:r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081" y="926567"/>
            <a:ext cx="5842771" cy="522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521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103664"/>
            <a:ext cx="8915400" cy="641739"/>
          </a:xfrm>
        </p:spPr>
        <p:txBody>
          <a:bodyPr/>
          <a:lstStyle/>
          <a:p>
            <a:r>
              <a:rPr lang="en-US" sz="3200" dirty="0" smtClean="0"/>
              <a:t>Results – FMA (a) A</a:t>
            </a:r>
            <a:r>
              <a:rPr lang="en-US" sz="3200" baseline="-25000" dirty="0" smtClean="0"/>
              <a:t>s</a:t>
            </a:r>
            <a:r>
              <a:rPr lang="en-US" sz="3200" dirty="0" smtClean="0"/>
              <a:t>=</a:t>
            </a:r>
            <a:r>
              <a:rPr lang="en-US" sz="3200" dirty="0" smtClean="0"/>
              <a:t>0, 0.42</a:t>
            </a:r>
            <a:r>
              <a:rPr lang="en-US" sz="3200" dirty="0"/>
              <a:t>×10</a:t>
            </a:r>
            <a:r>
              <a:rPr lang="en-US" sz="3200" baseline="30000" dirty="0"/>
              <a:t>13</a:t>
            </a:r>
            <a:r>
              <a:rPr lang="en-US" sz="3200" dirty="0"/>
              <a:t> 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 - Booster Workshop - Space Charge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574E-6E7E-4759-A957-08C6FA492AD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11/24/15</a:t>
            </a:r>
            <a:endParaRPr lang="en-US" altLang="en-US"/>
          </a:p>
        </p:txBody>
      </p:sp>
      <p:pic>
        <p:nvPicPr>
          <p:cNvPr id="7" name="Picture 6" descr="fma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7968"/>
            <a:ext cx="4541802" cy="3801194"/>
          </a:xfrm>
          <a:prstGeom prst="rect">
            <a:avLst/>
          </a:prstGeom>
        </p:spPr>
      </p:pic>
      <p:pic>
        <p:nvPicPr>
          <p:cNvPr id="8" name="Picture 7" descr="fma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811" y="1405754"/>
            <a:ext cx="4604189" cy="385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123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103664"/>
            <a:ext cx="8915400" cy="641739"/>
          </a:xfrm>
        </p:spPr>
        <p:txBody>
          <a:bodyPr/>
          <a:lstStyle/>
          <a:p>
            <a:r>
              <a:rPr lang="en-US" sz="3200" dirty="0" smtClean="0"/>
              <a:t>Results – FMA (a) </a:t>
            </a:r>
            <a:r>
              <a:rPr lang="en-US" sz="3200" dirty="0"/>
              <a:t>A</a:t>
            </a:r>
            <a:r>
              <a:rPr lang="en-US" sz="3200" baseline="-25000" dirty="0"/>
              <a:t>s</a:t>
            </a:r>
            <a:r>
              <a:rPr lang="en-US" sz="3200" dirty="0" smtClean="0"/>
              <a:t>=</a:t>
            </a:r>
            <a:r>
              <a:rPr lang="en-US" sz="3200" dirty="0" smtClean="0"/>
              <a:t>1*, </a:t>
            </a:r>
            <a:r>
              <a:rPr lang="en-US" sz="3200" dirty="0"/>
              <a:t>0.42×10</a:t>
            </a:r>
            <a:r>
              <a:rPr lang="en-US" sz="3200" baseline="30000" dirty="0"/>
              <a:t>13</a:t>
            </a:r>
            <a:r>
              <a:rPr lang="en-US" sz="3200" dirty="0"/>
              <a:t> 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 - Booster Workshop - Space Charge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574E-6E7E-4759-A957-08C6FA492AD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11/24/15</a:t>
            </a:r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7968"/>
            <a:ext cx="4541802" cy="38011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811" y="1405754"/>
            <a:ext cx="4604189" cy="38534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0341" y="5618935"/>
            <a:ext cx="6480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SC is over estimated for off-momentum particles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550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103664"/>
            <a:ext cx="8915400" cy="641739"/>
          </a:xfrm>
        </p:spPr>
        <p:txBody>
          <a:bodyPr/>
          <a:lstStyle/>
          <a:p>
            <a:r>
              <a:rPr lang="en-US" sz="3200" dirty="0" smtClean="0"/>
              <a:t>Results – FMA (b) </a:t>
            </a:r>
            <a:r>
              <a:rPr lang="en-US" sz="3200" dirty="0"/>
              <a:t>A</a:t>
            </a:r>
            <a:r>
              <a:rPr lang="en-US" sz="3200" baseline="-25000" dirty="0"/>
              <a:t>s</a:t>
            </a:r>
            <a:r>
              <a:rPr lang="en-US" sz="3200" dirty="0" smtClean="0"/>
              <a:t>=0</a:t>
            </a:r>
            <a:r>
              <a:rPr lang="en-US" sz="3200" dirty="0"/>
              <a:t>, 0.42×10</a:t>
            </a:r>
            <a:r>
              <a:rPr lang="en-US" sz="3200" baseline="30000" dirty="0"/>
              <a:t>13</a:t>
            </a:r>
            <a:r>
              <a:rPr lang="en-US" sz="3200" dirty="0"/>
              <a:t> 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 - Booster Workshop - Space Charge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574E-6E7E-4759-A957-08C6FA492AD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11/24/15</a:t>
            </a:r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7968"/>
            <a:ext cx="4541801" cy="38011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811" y="1405754"/>
            <a:ext cx="4604188" cy="385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725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103664"/>
            <a:ext cx="8915400" cy="641739"/>
          </a:xfrm>
        </p:spPr>
        <p:txBody>
          <a:bodyPr/>
          <a:lstStyle/>
          <a:p>
            <a:r>
              <a:rPr lang="en-US" sz="3200" dirty="0" smtClean="0"/>
              <a:t>Results – FMA </a:t>
            </a:r>
            <a:r>
              <a:rPr lang="en-US" sz="3200" dirty="0" smtClean="0"/>
              <a:t>(c) </a:t>
            </a:r>
            <a:r>
              <a:rPr lang="en-US" sz="3200" dirty="0"/>
              <a:t>A</a:t>
            </a:r>
            <a:r>
              <a:rPr lang="en-US" sz="3200" baseline="-25000" dirty="0"/>
              <a:t>s</a:t>
            </a:r>
            <a:r>
              <a:rPr lang="en-US" sz="3200" dirty="0" smtClean="0"/>
              <a:t>=0</a:t>
            </a:r>
            <a:r>
              <a:rPr lang="en-US" sz="3200" dirty="0"/>
              <a:t>, 0.42×10</a:t>
            </a:r>
            <a:r>
              <a:rPr lang="en-US" sz="3200" baseline="30000" dirty="0"/>
              <a:t>13</a:t>
            </a:r>
            <a:r>
              <a:rPr lang="en-US" sz="3200" dirty="0"/>
              <a:t> 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 - Booster Workshop - Space Charge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574E-6E7E-4759-A957-08C6FA492AD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11/24/15</a:t>
            </a:r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57968"/>
            <a:ext cx="4541799" cy="38011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812" y="1405754"/>
            <a:ext cx="4604186" cy="385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906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103664"/>
            <a:ext cx="8915400" cy="641739"/>
          </a:xfrm>
        </p:spPr>
        <p:txBody>
          <a:bodyPr/>
          <a:lstStyle/>
          <a:p>
            <a:r>
              <a:rPr lang="en-US" sz="3200" dirty="0" smtClean="0"/>
              <a:t>Credits</a:t>
            </a:r>
            <a:r>
              <a:rPr lang="en-US" sz="3200" dirty="0" smtClean="0"/>
              <a:t> </a:t>
            </a:r>
            <a:r>
              <a:rPr lang="en-US" sz="3200" dirty="0" smtClean="0"/>
              <a:t>and </a:t>
            </a:r>
            <a:r>
              <a:rPr lang="en-US" sz="3200" dirty="0" smtClean="0"/>
              <a:t>Acknowledgments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 - Booster Workshop - Space Charge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574E-6E7E-4759-A957-08C6FA492AD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11/24/15</a:t>
            </a:r>
            <a:endParaRPr lang="en-US" altLang="en-US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228600" y="1049313"/>
            <a:ext cx="8239991" cy="481346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chemeClr val="accent6"/>
                </a:solidFill>
              </a:rPr>
              <a:t>Y.Alexahin</a:t>
            </a:r>
            <a:r>
              <a:rPr lang="en-US" dirty="0" smtClean="0">
                <a:solidFill>
                  <a:schemeClr val="accent6"/>
                </a:solidFill>
              </a:rPr>
              <a:t>, </a:t>
            </a:r>
            <a:r>
              <a:rPr lang="en-US" dirty="0" err="1">
                <a:solidFill>
                  <a:schemeClr val="accent6"/>
                </a:solidFill>
              </a:rPr>
              <a:t>J.Amundson</a:t>
            </a:r>
            <a:r>
              <a:rPr lang="en-US" dirty="0">
                <a:solidFill>
                  <a:schemeClr val="accent6"/>
                </a:solidFill>
              </a:rPr>
              <a:t>, </a:t>
            </a:r>
            <a:r>
              <a:rPr lang="en-US" dirty="0" err="1" smtClean="0">
                <a:solidFill>
                  <a:schemeClr val="accent6"/>
                </a:solidFill>
              </a:rPr>
              <a:t>C.Ankenbrandt</a:t>
            </a:r>
            <a:r>
              <a:rPr lang="en-US" dirty="0" smtClean="0">
                <a:solidFill>
                  <a:schemeClr val="accent6"/>
                </a:solidFill>
              </a:rPr>
              <a:t>, </a:t>
            </a:r>
            <a:r>
              <a:rPr lang="en-US" dirty="0" err="1">
                <a:solidFill>
                  <a:schemeClr val="accent6"/>
                </a:solidFill>
              </a:rPr>
              <a:t>W.Chou</a:t>
            </a:r>
            <a:r>
              <a:rPr lang="en-US" dirty="0">
                <a:solidFill>
                  <a:schemeClr val="accent6"/>
                </a:solidFill>
              </a:rPr>
              <a:t>, </a:t>
            </a:r>
            <a:r>
              <a:rPr lang="en-US" dirty="0" err="1" smtClean="0">
                <a:solidFill>
                  <a:schemeClr val="accent6"/>
                </a:solidFill>
              </a:rPr>
              <a:t>A.Drozhdin</a:t>
            </a:r>
            <a:r>
              <a:rPr lang="en-US" dirty="0">
                <a:solidFill>
                  <a:schemeClr val="accent6"/>
                </a:solidFill>
              </a:rPr>
              <a:t>, </a:t>
            </a:r>
            <a:r>
              <a:rPr lang="en-US" dirty="0" err="1">
                <a:solidFill>
                  <a:schemeClr val="accent6"/>
                </a:solidFill>
              </a:rPr>
              <a:t>X.Huang</a:t>
            </a:r>
            <a:r>
              <a:rPr lang="en-US" dirty="0">
                <a:solidFill>
                  <a:schemeClr val="accent6"/>
                </a:solidFill>
              </a:rPr>
              <a:t>, </a:t>
            </a:r>
            <a:r>
              <a:rPr lang="en-US" dirty="0" err="1" smtClean="0">
                <a:solidFill>
                  <a:schemeClr val="accent6"/>
                </a:solidFill>
              </a:rPr>
              <a:t>N.Kazarinov</a:t>
            </a:r>
            <a:r>
              <a:rPr lang="en-US" dirty="0">
                <a:solidFill>
                  <a:schemeClr val="accent6"/>
                </a:solidFill>
              </a:rPr>
              <a:t>, </a:t>
            </a:r>
            <a:r>
              <a:rPr lang="en-US" dirty="0" err="1">
                <a:solidFill>
                  <a:schemeClr val="accent6"/>
                </a:solidFill>
              </a:rPr>
              <a:t>J.Lackey</a:t>
            </a:r>
            <a:r>
              <a:rPr lang="en-US" dirty="0">
                <a:solidFill>
                  <a:schemeClr val="accent6"/>
                </a:solidFill>
              </a:rPr>
              <a:t>, </a:t>
            </a:r>
            <a:r>
              <a:rPr lang="en-US" dirty="0" err="1">
                <a:solidFill>
                  <a:schemeClr val="accent6"/>
                </a:solidFill>
              </a:rPr>
              <a:t>J.MacLachlan</a:t>
            </a:r>
            <a:r>
              <a:rPr lang="en-US" dirty="0">
                <a:solidFill>
                  <a:schemeClr val="accent6"/>
                </a:solidFill>
              </a:rPr>
              <a:t>, </a:t>
            </a:r>
            <a:r>
              <a:rPr lang="en-US" dirty="0" err="1">
                <a:solidFill>
                  <a:schemeClr val="accent6"/>
                </a:solidFill>
              </a:rPr>
              <a:t>E.Malamud</a:t>
            </a:r>
            <a:r>
              <a:rPr lang="en-US" dirty="0">
                <a:solidFill>
                  <a:schemeClr val="accent6"/>
                </a:solidFill>
              </a:rPr>
              <a:t>, </a:t>
            </a:r>
            <a:r>
              <a:rPr lang="en-US" dirty="0" err="1">
                <a:solidFill>
                  <a:schemeClr val="accent6"/>
                </a:solidFill>
              </a:rPr>
              <a:t>E.McCrory</a:t>
            </a:r>
            <a:r>
              <a:rPr lang="en-US" dirty="0">
                <a:solidFill>
                  <a:schemeClr val="accent6"/>
                </a:solidFill>
              </a:rPr>
              <a:t>, </a:t>
            </a:r>
            <a:r>
              <a:rPr lang="en-US" dirty="0" err="1">
                <a:solidFill>
                  <a:schemeClr val="accent6"/>
                </a:solidFill>
              </a:rPr>
              <a:t>L.Michelotti</a:t>
            </a:r>
            <a:r>
              <a:rPr lang="en-US" dirty="0">
                <a:solidFill>
                  <a:schemeClr val="accent6"/>
                </a:solidFill>
              </a:rPr>
              <a:t>, </a:t>
            </a:r>
            <a:r>
              <a:rPr lang="en-US" dirty="0" err="1">
                <a:solidFill>
                  <a:schemeClr val="accent6"/>
                </a:solidFill>
              </a:rPr>
              <a:t>F.Mills</a:t>
            </a:r>
            <a:r>
              <a:rPr lang="en-US" dirty="0">
                <a:solidFill>
                  <a:schemeClr val="accent6"/>
                </a:solidFill>
              </a:rPr>
              <a:t>, </a:t>
            </a:r>
            <a:r>
              <a:rPr lang="en-US" dirty="0" err="1">
                <a:solidFill>
                  <a:schemeClr val="accent6"/>
                </a:solidFill>
              </a:rPr>
              <a:t>D.Moehs</a:t>
            </a:r>
            <a:r>
              <a:rPr lang="en-US" dirty="0">
                <a:solidFill>
                  <a:schemeClr val="accent6"/>
                </a:solidFill>
              </a:rPr>
              <a:t>, </a:t>
            </a:r>
            <a:r>
              <a:rPr lang="en-US" dirty="0" err="1">
                <a:solidFill>
                  <a:schemeClr val="accent6"/>
                </a:solidFill>
              </a:rPr>
              <a:t>K.Y.Ng</a:t>
            </a:r>
            <a:r>
              <a:rPr lang="en-US" dirty="0">
                <a:solidFill>
                  <a:schemeClr val="accent6"/>
                </a:solidFill>
              </a:rPr>
              <a:t>, </a:t>
            </a:r>
            <a:r>
              <a:rPr lang="en-US" dirty="0" err="1">
                <a:solidFill>
                  <a:schemeClr val="accent6"/>
                </a:solidFill>
              </a:rPr>
              <a:t>S.Ohnuma</a:t>
            </a:r>
            <a:r>
              <a:rPr lang="en-US" dirty="0">
                <a:solidFill>
                  <a:schemeClr val="accent6"/>
                </a:solidFill>
              </a:rPr>
              <a:t>, </a:t>
            </a:r>
            <a:r>
              <a:rPr lang="en-US" dirty="0" err="1">
                <a:solidFill>
                  <a:schemeClr val="accent6"/>
                </a:solidFill>
              </a:rPr>
              <a:t>F.Ostiguy</a:t>
            </a:r>
            <a:r>
              <a:rPr lang="en-US" dirty="0">
                <a:solidFill>
                  <a:schemeClr val="accent6"/>
                </a:solidFill>
              </a:rPr>
              <a:t>, </a:t>
            </a:r>
            <a:r>
              <a:rPr lang="en-US" dirty="0" err="1">
                <a:solidFill>
                  <a:schemeClr val="accent6"/>
                </a:solidFill>
              </a:rPr>
              <a:t>M.Popovic</a:t>
            </a:r>
            <a:r>
              <a:rPr lang="en-US" dirty="0">
                <a:solidFill>
                  <a:schemeClr val="accent6"/>
                </a:solidFill>
              </a:rPr>
              <a:t>, </a:t>
            </a:r>
            <a:r>
              <a:rPr lang="en-US" dirty="0" err="1">
                <a:solidFill>
                  <a:schemeClr val="accent6"/>
                </a:solidFill>
              </a:rPr>
              <a:t>E.Prebys</a:t>
            </a:r>
            <a:r>
              <a:rPr lang="en-US" dirty="0">
                <a:solidFill>
                  <a:schemeClr val="accent6"/>
                </a:solidFill>
              </a:rPr>
              <a:t>, </a:t>
            </a:r>
            <a:r>
              <a:rPr lang="en-US" dirty="0" err="1" smtClean="0">
                <a:solidFill>
                  <a:schemeClr val="accent6"/>
                </a:solidFill>
              </a:rPr>
              <a:t>P.Spentzouris</a:t>
            </a:r>
            <a:r>
              <a:rPr lang="en-US" dirty="0" smtClean="0">
                <a:solidFill>
                  <a:schemeClr val="accent6"/>
                </a:solidFill>
              </a:rPr>
              <a:t>, </a:t>
            </a:r>
            <a:r>
              <a:rPr lang="en-US" dirty="0" err="1">
                <a:solidFill>
                  <a:schemeClr val="accent6"/>
                </a:solidFill>
              </a:rPr>
              <a:t>R.Tomlin</a:t>
            </a:r>
            <a:r>
              <a:rPr lang="en-US" dirty="0">
                <a:solidFill>
                  <a:schemeClr val="accent6"/>
                </a:solidFill>
              </a:rPr>
              <a:t>, </a:t>
            </a:r>
            <a:r>
              <a:rPr lang="en-US" dirty="0" err="1">
                <a:solidFill>
                  <a:schemeClr val="accent6"/>
                </a:solidFill>
              </a:rPr>
              <a:t>Xi.Yang</a:t>
            </a:r>
            <a:r>
              <a:rPr lang="en-US" dirty="0" smtClean="0">
                <a:solidFill>
                  <a:schemeClr val="accent6"/>
                </a:solidFill>
              </a:rPr>
              <a:t>, </a:t>
            </a:r>
            <a:r>
              <a:rPr lang="en-US" dirty="0" err="1" smtClean="0">
                <a:solidFill>
                  <a:schemeClr val="accent6"/>
                </a:solidFill>
              </a:rPr>
              <a:t>R.Zwaska</a:t>
            </a:r>
            <a:endParaRPr lang="en-US" dirty="0" smtClean="0">
              <a:solidFill>
                <a:schemeClr val="accent6"/>
              </a:solidFill>
            </a:endParaRPr>
          </a:p>
          <a:p>
            <a:r>
              <a:rPr lang="en-US" dirty="0" err="1" smtClean="0">
                <a:solidFill>
                  <a:schemeClr val="accent6"/>
                </a:solidFill>
              </a:rPr>
              <a:t>M.Fitterer</a:t>
            </a:r>
            <a:r>
              <a:rPr lang="en-US" dirty="0" smtClean="0">
                <a:solidFill>
                  <a:schemeClr val="accent6"/>
                </a:solidFill>
              </a:rPr>
              <a:t>, </a:t>
            </a:r>
            <a:r>
              <a:rPr lang="en-US" dirty="0" err="1" smtClean="0">
                <a:solidFill>
                  <a:schemeClr val="accent6"/>
                </a:solidFill>
              </a:rPr>
              <a:t>F.Schmidt</a:t>
            </a:r>
            <a:r>
              <a:rPr lang="en-US" dirty="0" smtClean="0">
                <a:solidFill>
                  <a:schemeClr val="accent6"/>
                </a:solidFill>
              </a:rPr>
              <a:t>, </a:t>
            </a:r>
            <a:r>
              <a:rPr lang="en-US" dirty="0" err="1" smtClean="0">
                <a:solidFill>
                  <a:schemeClr val="accent6"/>
                </a:solidFill>
              </a:rPr>
              <a:t>D.Shatilov</a:t>
            </a:r>
            <a:endParaRPr lang="en-US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 </a:t>
            </a:r>
            <a:endParaRPr lang="en-US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061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103664"/>
            <a:ext cx="8915400" cy="641739"/>
          </a:xfrm>
        </p:spPr>
        <p:txBody>
          <a:bodyPr/>
          <a:lstStyle/>
          <a:p>
            <a:r>
              <a:rPr lang="en-US" sz="3200" dirty="0" smtClean="0"/>
              <a:t>Results – FMA </a:t>
            </a:r>
            <a:r>
              <a:rPr lang="en-US" sz="3200" dirty="0" smtClean="0"/>
              <a:t>(a) </a:t>
            </a:r>
            <a:r>
              <a:rPr lang="en-US" sz="3200" dirty="0"/>
              <a:t>A</a:t>
            </a:r>
            <a:r>
              <a:rPr lang="en-US" sz="3200" baseline="-25000" dirty="0"/>
              <a:t>s</a:t>
            </a:r>
            <a:r>
              <a:rPr lang="en-US" sz="3200" dirty="0" smtClean="0"/>
              <a:t>=0</a:t>
            </a:r>
            <a:r>
              <a:rPr lang="en-US" sz="3200" dirty="0"/>
              <a:t>, </a:t>
            </a:r>
            <a:r>
              <a:rPr lang="en-US" sz="3200" dirty="0" smtClean="0"/>
              <a:t>0.66×</a:t>
            </a:r>
            <a:r>
              <a:rPr lang="en-US" sz="3200" dirty="0"/>
              <a:t>10</a:t>
            </a:r>
            <a:r>
              <a:rPr lang="en-US" sz="3200" baseline="30000" dirty="0"/>
              <a:t>13</a:t>
            </a:r>
            <a:r>
              <a:rPr lang="en-US" sz="3200" dirty="0"/>
              <a:t> 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 - Booster Workshop - Space Charge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574E-6E7E-4759-A957-08C6FA492AD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11/24/15</a:t>
            </a:r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57968"/>
            <a:ext cx="4541799" cy="38011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812" y="1405754"/>
            <a:ext cx="4604186" cy="385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599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103664"/>
            <a:ext cx="8915400" cy="641739"/>
          </a:xfrm>
        </p:spPr>
        <p:txBody>
          <a:bodyPr/>
          <a:lstStyle/>
          <a:p>
            <a:r>
              <a:rPr lang="en-US" sz="3200" dirty="0" smtClean="0"/>
              <a:t>Results – FMA </a:t>
            </a:r>
            <a:r>
              <a:rPr lang="en-US" sz="3200" dirty="0" smtClean="0"/>
              <a:t>(b) </a:t>
            </a:r>
            <a:r>
              <a:rPr lang="en-US" sz="3200" dirty="0"/>
              <a:t>A</a:t>
            </a:r>
            <a:r>
              <a:rPr lang="en-US" sz="3200" baseline="-25000" dirty="0"/>
              <a:t>s</a:t>
            </a:r>
            <a:r>
              <a:rPr lang="en-US" sz="3200" dirty="0" smtClean="0"/>
              <a:t>=0</a:t>
            </a:r>
            <a:r>
              <a:rPr lang="en-US" sz="3200" dirty="0"/>
              <a:t>, </a:t>
            </a:r>
            <a:r>
              <a:rPr lang="en-US" sz="3200" dirty="0" smtClean="0"/>
              <a:t>0.66×</a:t>
            </a:r>
            <a:r>
              <a:rPr lang="en-US" sz="3200" dirty="0"/>
              <a:t>10</a:t>
            </a:r>
            <a:r>
              <a:rPr lang="en-US" sz="3200" baseline="30000" dirty="0"/>
              <a:t>13</a:t>
            </a:r>
            <a:r>
              <a:rPr lang="en-US" sz="3200" dirty="0"/>
              <a:t> 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 - Booster Workshop - Space Charge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574E-6E7E-4759-A957-08C6FA492AD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11/24/15</a:t>
            </a:r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57968"/>
            <a:ext cx="4541798" cy="38011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812" y="1405754"/>
            <a:ext cx="4604185" cy="385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637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103664"/>
            <a:ext cx="8915400" cy="641739"/>
          </a:xfrm>
        </p:spPr>
        <p:txBody>
          <a:bodyPr/>
          <a:lstStyle/>
          <a:p>
            <a:r>
              <a:rPr lang="en-US" sz="3200" dirty="0" smtClean="0"/>
              <a:t>Results – FMA </a:t>
            </a:r>
            <a:r>
              <a:rPr lang="en-US" sz="3200" dirty="0" smtClean="0"/>
              <a:t>(c) </a:t>
            </a:r>
            <a:r>
              <a:rPr lang="en-US" sz="3200" dirty="0"/>
              <a:t>A</a:t>
            </a:r>
            <a:r>
              <a:rPr lang="en-US" sz="3200" baseline="-25000" dirty="0"/>
              <a:t>s</a:t>
            </a:r>
            <a:r>
              <a:rPr lang="en-US" sz="3200" dirty="0" smtClean="0"/>
              <a:t>=0</a:t>
            </a:r>
            <a:r>
              <a:rPr lang="en-US" sz="3200" dirty="0"/>
              <a:t>, </a:t>
            </a:r>
            <a:r>
              <a:rPr lang="en-US" sz="3200" dirty="0" smtClean="0"/>
              <a:t>0.66×</a:t>
            </a:r>
            <a:r>
              <a:rPr lang="en-US" sz="3200" dirty="0"/>
              <a:t>10</a:t>
            </a:r>
            <a:r>
              <a:rPr lang="en-US" sz="3200" baseline="30000" dirty="0"/>
              <a:t>13</a:t>
            </a:r>
            <a:r>
              <a:rPr lang="en-US" sz="3200" dirty="0"/>
              <a:t> 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 - Booster Workshop - Space Charge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574E-6E7E-4759-A957-08C6FA492AD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11/24/15</a:t>
            </a:r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57968"/>
            <a:ext cx="4541798" cy="38011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812" y="1405754"/>
            <a:ext cx="4604185" cy="385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059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103664"/>
            <a:ext cx="8915400" cy="641739"/>
          </a:xfrm>
        </p:spPr>
        <p:txBody>
          <a:bodyPr/>
          <a:lstStyle/>
          <a:p>
            <a:r>
              <a:rPr lang="en-US" sz="3200" dirty="0" smtClean="0"/>
              <a:t>Results – </a:t>
            </a:r>
            <a:r>
              <a:rPr lang="en-US" sz="3200" dirty="0" err="1" smtClean="0"/>
              <a:t>Multiparticle</a:t>
            </a:r>
            <a:r>
              <a:rPr lang="en-US" sz="3200" dirty="0" smtClean="0"/>
              <a:t> </a:t>
            </a:r>
            <a:r>
              <a:rPr lang="en-US" sz="3200" dirty="0"/>
              <a:t>Tracking, 0.42×10</a:t>
            </a:r>
            <a:r>
              <a:rPr lang="en-US" sz="3200" baseline="30000" dirty="0"/>
              <a:t>13</a:t>
            </a:r>
            <a:r>
              <a:rPr lang="en-US" sz="3200" dirty="0"/>
              <a:t> 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 - Booster Workshop - Space Charge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574E-6E7E-4759-A957-08C6FA492AD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11/24/15</a:t>
            </a:r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4250"/>
            <a:ext cx="4541801" cy="32286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811" y="1678138"/>
            <a:ext cx="4604188" cy="330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811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103664"/>
            <a:ext cx="8915400" cy="641739"/>
          </a:xfrm>
        </p:spPr>
        <p:txBody>
          <a:bodyPr/>
          <a:lstStyle/>
          <a:p>
            <a:r>
              <a:rPr lang="en-US" sz="3200" dirty="0" smtClean="0"/>
              <a:t>Results – </a:t>
            </a:r>
            <a:r>
              <a:rPr lang="en-US" sz="3200" dirty="0" err="1" smtClean="0"/>
              <a:t>Multiparticle</a:t>
            </a:r>
            <a:r>
              <a:rPr lang="en-US" sz="3200" dirty="0" smtClean="0"/>
              <a:t> </a:t>
            </a:r>
            <a:r>
              <a:rPr lang="en-US" sz="3200" dirty="0"/>
              <a:t>Tracking, </a:t>
            </a:r>
            <a:r>
              <a:rPr lang="en-US" sz="3200" dirty="0" smtClean="0"/>
              <a:t>0.66×</a:t>
            </a:r>
            <a:r>
              <a:rPr lang="en-US" sz="3200" dirty="0"/>
              <a:t>10</a:t>
            </a:r>
            <a:r>
              <a:rPr lang="en-US" sz="3200" baseline="30000" dirty="0"/>
              <a:t>13</a:t>
            </a:r>
            <a:r>
              <a:rPr lang="en-US" sz="3200" dirty="0"/>
              <a:t> 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 - Booster Workshop - Space Charge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574E-6E7E-4759-A957-08C6FA492AD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11/24/15</a:t>
            </a:r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49" y="1150602"/>
            <a:ext cx="6483707" cy="463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43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Summary</a:t>
            </a:r>
            <a:r>
              <a:rPr lang="en-US" sz="3600" dirty="0"/>
              <a:t> </a:t>
            </a:r>
            <a:r>
              <a:rPr lang="en-US" sz="3600" dirty="0" smtClean="0"/>
              <a:t>and </a:t>
            </a:r>
            <a:r>
              <a:rPr lang="en-US" sz="3600" dirty="0" smtClean="0"/>
              <a:t>Next Steps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73242"/>
            <a:ext cx="8672513" cy="4987867"/>
          </a:xfrm>
        </p:spPr>
        <p:txBody>
          <a:bodyPr/>
          <a:lstStyle/>
          <a:p>
            <a:r>
              <a:rPr lang="en-US" dirty="0" smtClean="0"/>
              <a:t>With known limitations, the method allows for very fast evaluation of </a:t>
            </a:r>
            <a:r>
              <a:rPr lang="en-US" dirty="0" smtClean="0"/>
              <a:t>options</a:t>
            </a:r>
          </a:p>
          <a:p>
            <a:pPr lvl="1"/>
            <a:r>
              <a:rPr lang="en-US" dirty="0" smtClean="0"/>
              <a:t>Code improvements are in progress</a:t>
            </a:r>
          </a:p>
          <a:p>
            <a:pPr lvl="1"/>
            <a:r>
              <a:rPr lang="en-US" dirty="0" smtClean="0"/>
              <a:t>PIC simulations to follow</a:t>
            </a:r>
            <a:endParaRPr lang="en-US" dirty="0" smtClean="0"/>
          </a:p>
          <a:p>
            <a:r>
              <a:rPr lang="en-US" dirty="0" smtClean="0"/>
              <a:t>The half-integer resonance seems to be the limiting factor</a:t>
            </a:r>
          </a:p>
          <a:p>
            <a:pPr lvl="1"/>
            <a:r>
              <a:rPr lang="en-US" dirty="0" smtClean="0"/>
              <a:t>At intensity of 4×10</a:t>
            </a:r>
            <a:r>
              <a:rPr lang="en-US" baseline="30000" dirty="0" smtClean="0"/>
              <a:t>12</a:t>
            </a:r>
            <a:r>
              <a:rPr lang="en-US" dirty="0" smtClean="0"/>
              <a:t> the core particles cross </a:t>
            </a:r>
            <a:r>
              <a:rPr lang="en-US" dirty="0" smtClean="0"/>
              <a:t>½</a:t>
            </a:r>
          </a:p>
          <a:p>
            <a:pPr lvl="1"/>
            <a:r>
              <a:rPr lang="en-US" dirty="0" smtClean="0"/>
              <a:t>6.6×</a:t>
            </a:r>
            <a:r>
              <a:rPr lang="en-US" dirty="0"/>
              <a:t>10</a:t>
            </a:r>
            <a:r>
              <a:rPr lang="en-US" baseline="30000" dirty="0"/>
              <a:t>12</a:t>
            </a:r>
            <a:r>
              <a:rPr lang="en-US" dirty="0"/>
              <a:t> </a:t>
            </a:r>
            <a:r>
              <a:rPr lang="en-US" dirty="0" smtClean="0"/>
              <a:t>is allowed in the ideal 24-fold symmetry lattice </a:t>
            </a:r>
            <a:endParaRPr lang="en-US" dirty="0" smtClean="0"/>
          </a:p>
          <a:p>
            <a:r>
              <a:rPr lang="en-US" dirty="0" smtClean="0"/>
              <a:t>We are studying the possibility of creating lattice with two-fold symmetry</a:t>
            </a:r>
          </a:p>
          <a:p>
            <a:r>
              <a:rPr lang="en-US" dirty="0" smtClean="0"/>
              <a:t>We will work with the optics team to achieve good understanding of the machine model and proper correction of relevant imperfections</a:t>
            </a:r>
          </a:p>
          <a:p>
            <a:pPr lvl="1"/>
            <a:r>
              <a:rPr lang="en-US" sz="2000" dirty="0" smtClean="0"/>
              <a:t>Booster does not have the luxury of large aperture – need to rely on control and precision</a:t>
            </a: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11/24/15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A.Valishev - Booster Workshop - Space Charge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FB197-D8DC-460B-AEC5-3FD44E368B9E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0891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Selected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24984"/>
            <a:ext cx="8672513" cy="5105929"/>
          </a:xfrm>
        </p:spPr>
        <p:txBody>
          <a:bodyPr/>
          <a:lstStyle/>
          <a:p>
            <a:r>
              <a:rPr lang="en-US" sz="1600" dirty="0">
                <a:hlinkClick r:id="rId2"/>
              </a:rPr>
              <a:t>http://www-bd.fnal.gov/pdriver/booster/</a:t>
            </a:r>
            <a:endParaRPr lang="en-US" sz="1600" dirty="0"/>
          </a:p>
          <a:p>
            <a:r>
              <a:rPr lang="en-US" sz="1600" dirty="0">
                <a:hlinkClick r:id="rId3"/>
              </a:rPr>
              <a:t>http://frs.home.cern.ch/frs/Source/space_charge/</a:t>
            </a:r>
            <a:endParaRPr lang="en-US" sz="1600" dirty="0"/>
          </a:p>
          <a:p>
            <a:r>
              <a:rPr lang="en-US" sz="1600" dirty="0" err="1" smtClean="0"/>
              <a:t>F.J.Sacherer</a:t>
            </a:r>
            <a:r>
              <a:rPr lang="en-US" sz="1600" dirty="0"/>
              <a:t>, </a:t>
            </a:r>
            <a:r>
              <a:rPr lang="en-US" sz="1600" dirty="0" err="1"/>
              <a:t>Ph.D</a:t>
            </a:r>
            <a:r>
              <a:rPr lang="en-US" sz="1600" dirty="0"/>
              <a:t> Thesis, University of. California, Berkeley, UCRL-18454 </a:t>
            </a:r>
            <a:r>
              <a:rPr lang="en-US" sz="1600" dirty="0" smtClean="0"/>
              <a:t>(1968)</a:t>
            </a:r>
          </a:p>
          <a:p>
            <a:r>
              <a:rPr lang="en-US" sz="1600" dirty="0" err="1" smtClean="0"/>
              <a:t>A.Fedotov</a:t>
            </a:r>
            <a:r>
              <a:rPr lang="en-US" sz="1600" dirty="0" smtClean="0"/>
              <a:t>, </a:t>
            </a:r>
            <a:r>
              <a:rPr lang="en-US" sz="1600" dirty="0" err="1" smtClean="0"/>
              <a:t>I.Hofmann</a:t>
            </a:r>
            <a:r>
              <a:rPr lang="en-US" sz="1600" dirty="0"/>
              <a:t>, “Half-integer resonance crossing in high-intensity rings”, PRSTAB 5, 024202 (2002)</a:t>
            </a:r>
          </a:p>
          <a:p>
            <a:r>
              <a:rPr lang="en-US" sz="1600" dirty="0" err="1" smtClean="0"/>
              <a:t>E.Prebys</a:t>
            </a:r>
            <a:r>
              <a:rPr lang="en-US" sz="1600" dirty="0" smtClean="0"/>
              <a:t> </a:t>
            </a:r>
            <a:r>
              <a:rPr lang="en-US" sz="1600" dirty="0"/>
              <a:t>et al., “Increasing the intensity of the Fermilab Booster”, PAC’03</a:t>
            </a:r>
          </a:p>
          <a:p>
            <a:r>
              <a:rPr lang="en-US" sz="1600" dirty="0" err="1"/>
              <a:t>W.Chou</a:t>
            </a:r>
            <a:r>
              <a:rPr lang="en-US" sz="1600" dirty="0"/>
              <a:t> et al., “Fermilab Booster Modeling and Space Charge Study”, PAC’03, DOE Review </a:t>
            </a:r>
            <a:endParaRPr lang="en-US" sz="1600" dirty="0" smtClean="0"/>
          </a:p>
          <a:p>
            <a:r>
              <a:rPr lang="en-US" sz="1600" dirty="0" err="1" smtClean="0"/>
              <a:t>S.Cousineau</a:t>
            </a:r>
            <a:r>
              <a:rPr lang="en-US" sz="1600" dirty="0"/>
              <a:t> et al., “Resonant beam behavior studies in the Proton Storage Ring”, PRSTAB 6, 074202 (2003)</a:t>
            </a:r>
          </a:p>
          <a:p>
            <a:r>
              <a:rPr lang="en-US" sz="1600" dirty="0" err="1"/>
              <a:t>J.Amundson</a:t>
            </a:r>
            <a:r>
              <a:rPr lang="en-US" sz="1600" dirty="0"/>
              <a:t> </a:t>
            </a:r>
            <a:r>
              <a:rPr lang="en-US" sz="1600" dirty="0" err="1"/>
              <a:t>P.Spentzouris</a:t>
            </a:r>
            <a:r>
              <a:rPr lang="en-US" sz="1600" dirty="0"/>
              <a:t>, “Space Charge Experiments And Simulation In The Fermilab Booster”, PAC’05</a:t>
            </a:r>
          </a:p>
          <a:p>
            <a:r>
              <a:rPr lang="en-US" sz="1600" dirty="0" err="1"/>
              <a:t>Y.Alexahin</a:t>
            </a:r>
            <a:r>
              <a:rPr lang="en-US" sz="1600" dirty="0"/>
              <a:t> et al., “Effects of Space Charge and Magnet Nonlinearities on Beam Dynamics in the Fermilab Booster”, PAC’07</a:t>
            </a:r>
          </a:p>
          <a:p>
            <a:r>
              <a:rPr lang="en-US" sz="1600" dirty="0" err="1"/>
              <a:t>S.Bernal</a:t>
            </a:r>
            <a:r>
              <a:rPr lang="en-US" sz="1600" dirty="0"/>
              <a:t> et al., “RMS envelope matching of electron beams from ‘‘zero’’ current to extreme space charge in a fixed lattice of short magnets”, PRSTAB 9, 064202 (2006)</a:t>
            </a:r>
          </a:p>
          <a:p>
            <a:r>
              <a:rPr lang="en-US" sz="1600" dirty="0" err="1" smtClean="0"/>
              <a:t>X.Huang</a:t>
            </a:r>
            <a:r>
              <a:rPr lang="en-US" sz="1600" dirty="0" smtClean="0"/>
              <a:t> et al., </a:t>
            </a:r>
            <a:r>
              <a:rPr lang="en-US" sz="1600" dirty="0"/>
              <a:t>“Emittance measurement and modeling for the Fermilab Booster”, PRSTAB 9, 014202 (2006</a:t>
            </a:r>
            <a:r>
              <a:rPr lang="en-US" sz="1600" dirty="0" smtClean="0"/>
              <a:t>)</a:t>
            </a:r>
          </a:p>
          <a:p>
            <a:r>
              <a:rPr lang="en-US" sz="1600" dirty="0" err="1" smtClean="0"/>
              <a:t>M.Fitterer</a:t>
            </a:r>
            <a:r>
              <a:rPr lang="en-US" sz="1600" dirty="0" smtClean="0"/>
              <a:t> et al., “Systematic </a:t>
            </a:r>
            <a:r>
              <a:rPr lang="en-US" sz="1600" dirty="0"/>
              <a:t>studies on the effect of linear lattice optics for space-charge limited </a:t>
            </a:r>
            <a:r>
              <a:rPr lang="en-US" sz="1600" dirty="0" smtClean="0"/>
              <a:t>beams”, PRSTAB (2015)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11/24/15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A.Valishev - Booster Workshop - Space Charge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FB197-D8DC-460B-AEC5-3FD44E368B9E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0589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103664"/>
            <a:ext cx="8915400" cy="641739"/>
          </a:xfrm>
        </p:spPr>
        <p:txBody>
          <a:bodyPr/>
          <a:lstStyle/>
          <a:p>
            <a:r>
              <a:rPr lang="en-US" sz="3200" dirty="0" smtClean="0"/>
              <a:t>Motivation and Outline 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 - Booster Workshop - Space Charge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574E-6E7E-4759-A957-08C6FA492AD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11/24/15</a:t>
            </a:r>
            <a:endParaRPr lang="en-US" altLang="en-US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228600" y="1049313"/>
            <a:ext cx="8239991" cy="481346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6"/>
                </a:solidFill>
              </a:rPr>
              <a:t>Another look at incoherent Space Charge effect in Booster at injection aiming to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>
                <a:solidFill>
                  <a:schemeClr val="accent6"/>
                </a:solidFill>
              </a:rPr>
              <a:t>Understand the current limitations.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>
                <a:solidFill>
                  <a:schemeClr val="accent6"/>
                </a:solidFill>
              </a:rPr>
              <a:t>Make projections for </a:t>
            </a:r>
            <a:r>
              <a:rPr lang="en-US" dirty="0" smtClean="0">
                <a:solidFill>
                  <a:schemeClr val="accent6"/>
                </a:solidFill>
              </a:rPr>
              <a:t>PIP-II and post</a:t>
            </a:r>
            <a:r>
              <a:rPr lang="en-US" dirty="0" smtClean="0">
                <a:solidFill>
                  <a:schemeClr val="accent6"/>
                </a:solidFill>
              </a:rPr>
              <a:t>-PIP-II era.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>
                <a:solidFill>
                  <a:schemeClr val="accent6"/>
                </a:solidFill>
              </a:rPr>
              <a:t>Synergistic with IOTA program </a:t>
            </a:r>
            <a:endParaRPr lang="en-US" dirty="0">
              <a:solidFill>
                <a:schemeClr val="accent6"/>
              </a:solidFill>
            </a:endParaRPr>
          </a:p>
          <a:p>
            <a:r>
              <a:rPr lang="en-US" dirty="0" smtClean="0">
                <a:solidFill>
                  <a:schemeClr val="accent6"/>
                </a:solidFill>
              </a:rPr>
              <a:t>This presentation is </a:t>
            </a:r>
            <a:r>
              <a:rPr lang="en-US" dirty="0" smtClean="0">
                <a:solidFill>
                  <a:schemeClr val="accent6"/>
                </a:solidFill>
              </a:rPr>
              <a:t>about work in progress.</a:t>
            </a:r>
            <a:endParaRPr lang="en-US" dirty="0" smtClean="0">
              <a:solidFill>
                <a:schemeClr val="accent6"/>
              </a:solidFill>
            </a:endParaRPr>
          </a:p>
          <a:p>
            <a:r>
              <a:rPr lang="en-US" dirty="0" smtClean="0">
                <a:solidFill>
                  <a:schemeClr val="accent6"/>
                </a:solidFill>
              </a:rPr>
              <a:t>Outline: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The </a:t>
            </a:r>
            <a:r>
              <a:rPr lang="en-US" dirty="0" smtClean="0">
                <a:solidFill>
                  <a:schemeClr val="accent6"/>
                </a:solidFill>
              </a:rPr>
              <a:t>problem, approach </a:t>
            </a:r>
            <a:r>
              <a:rPr lang="en-US" dirty="0" smtClean="0">
                <a:solidFill>
                  <a:schemeClr val="accent6"/>
                </a:solidFill>
              </a:rPr>
              <a:t>and previous work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Modeling tools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Some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results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Questions, proposals and next steps</a:t>
            </a:r>
          </a:p>
        </p:txBody>
      </p:sp>
    </p:spTree>
    <p:extLst>
      <p:ext uri="{BB962C8B-B14F-4D97-AF65-F5344CB8AC3E}">
        <p14:creationId xmlns:p14="http://schemas.microsoft.com/office/powerpoint/2010/main" val="485385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11/24/15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A.Valishev - Booster Workshop - Space Charge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FB197-D8DC-460B-AEC5-3FD44E368B9E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7" name="Picture 6" descr="Screen Shot 2015-11-23 at 5.14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065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103664"/>
            <a:ext cx="8915400" cy="641739"/>
          </a:xfrm>
        </p:spPr>
        <p:txBody>
          <a:bodyPr/>
          <a:lstStyle/>
          <a:p>
            <a:r>
              <a:rPr lang="en-US" sz="3200" dirty="0" smtClean="0"/>
              <a:t>Our Study </a:t>
            </a:r>
            <a:r>
              <a:rPr lang="en-US" sz="3200" dirty="0"/>
              <a:t>Goals (Back to the Future Part II)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 - Booster Workshop - Space Charge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574E-6E7E-4759-A957-08C6FA492AD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11/24/15</a:t>
            </a:r>
            <a:endParaRPr lang="en-US" altLang="en-US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228600" y="1049313"/>
            <a:ext cx="8239991" cy="481346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6"/>
                </a:solidFill>
              </a:rPr>
              <a:t>With the help of realistic and useful Booster model (talk by </a:t>
            </a:r>
            <a:r>
              <a:rPr lang="en-US" dirty="0" err="1" smtClean="0">
                <a:solidFill>
                  <a:schemeClr val="accent6"/>
                </a:solidFill>
              </a:rPr>
              <a:t>C.Y.Tan</a:t>
            </a:r>
            <a:r>
              <a:rPr lang="en-US" dirty="0" smtClean="0">
                <a:solidFill>
                  <a:schemeClr val="accent6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It appears many previous studies might have been using incorrect models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Understand the role of Booster lattice on space charge induced loss and emittance blowup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Quantify the requirements on optics control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I</a:t>
            </a:r>
            <a:r>
              <a:rPr lang="en-US" dirty="0" smtClean="0">
                <a:solidFill>
                  <a:schemeClr val="accent6"/>
                </a:solidFill>
              </a:rPr>
              <a:t>terate with models</a:t>
            </a:r>
            <a:endParaRPr lang="en-US" dirty="0" smtClean="0">
              <a:solidFill>
                <a:schemeClr val="accent6"/>
              </a:solidFill>
            </a:endParaRPr>
          </a:p>
          <a:p>
            <a:r>
              <a:rPr lang="en-US" dirty="0" smtClean="0">
                <a:solidFill>
                  <a:schemeClr val="accent6"/>
                </a:solidFill>
              </a:rPr>
              <a:t>Propose and evaluate possible improvements</a:t>
            </a:r>
            <a:endParaRPr lang="en-US" dirty="0" smtClean="0">
              <a:solidFill>
                <a:schemeClr val="accent6"/>
              </a:solidFill>
            </a:endParaRPr>
          </a:p>
          <a:p>
            <a:endParaRPr lang="en-US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345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103664"/>
            <a:ext cx="8915400" cy="641739"/>
          </a:xfrm>
        </p:spPr>
        <p:txBody>
          <a:bodyPr/>
          <a:lstStyle/>
          <a:p>
            <a:r>
              <a:rPr lang="en-US" sz="3200" dirty="0" smtClean="0"/>
              <a:t>Approach 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 - Booster Workshop - Space Charge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574E-6E7E-4759-A957-08C6FA492AD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11/24/15</a:t>
            </a:r>
            <a:endParaRPr lang="en-US" altLang="en-US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228600" y="938867"/>
            <a:ext cx="8239991" cy="481346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smtClean="0">
                <a:solidFill>
                  <a:schemeClr val="accent6"/>
                </a:solidFill>
              </a:rPr>
              <a:t>If one forgets about coherent </a:t>
            </a:r>
            <a:r>
              <a:rPr lang="en-US" dirty="0" smtClean="0">
                <a:solidFill>
                  <a:schemeClr val="accent6"/>
                </a:solidFill>
              </a:rPr>
              <a:t>instabilities (</a:t>
            </a:r>
            <a:r>
              <a:rPr lang="en-US" dirty="0" err="1" smtClean="0">
                <a:solidFill>
                  <a:schemeClr val="accent6"/>
                </a:solidFill>
              </a:rPr>
              <a:t>A.Macridin’s</a:t>
            </a:r>
            <a:r>
              <a:rPr lang="en-US" dirty="0" smtClean="0">
                <a:solidFill>
                  <a:schemeClr val="accent6"/>
                </a:solidFill>
              </a:rPr>
              <a:t> talk)</a:t>
            </a:r>
            <a:r>
              <a:rPr lang="en-US" dirty="0" smtClean="0">
                <a:solidFill>
                  <a:schemeClr val="accent6"/>
                </a:solidFill>
              </a:rPr>
              <a:t>, </a:t>
            </a:r>
            <a:r>
              <a:rPr lang="en-US" dirty="0" smtClean="0">
                <a:solidFill>
                  <a:schemeClr val="accent6"/>
                </a:solidFill>
              </a:rPr>
              <a:t>the action of direct SC on stability of </a:t>
            </a:r>
            <a:r>
              <a:rPr lang="en-US" dirty="0" smtClean="0">
                <a:solidFill>
                  <a:schemeClr val="accent6"/>
                </a:solidFill>
              </a:rPr>
              <a:t>particle </a:t>
            </a:r>
            <a:r>
              <a:rPr lang="en-US" dirty="0" smtClean="0">
                <a:solidFill>
                  <a:schemeClr val="accent6"/>
                </a:solidFill>
              </a:rPr>
              <a:t>motion is through the time modulation of nonlinear transverse field and consequently, </a:t>
            </a:r>
            <a:r>
              <a:rPr lang="en-US" dirty="0" err="1" smtClean="0">
                <a:solidFill>
                  <a:schemeClr val="accent6"/>
                </a:solidFill>
              </a:rPr>
              <a:t>betatron</a:t>
            </a:r>
            <a:r>
              <a:rPr lang="en-US" dirty="0" smtClean="0">
                <a:solidFill>
                  <a:schemeClr val="accent6"/>
                </a:solidFill>
              </a:rPr>
              <a:t> and </a:t>
            </a:r>
            <a:r>
              <a:rPr lang="en-US" dirty="0" err="1" smtClean="0">
                <a:solidFill>
                  <a:schemeClr val="accent6"/>
                </a:solidFill>
              </a:rPr>
              <a:t>synchrobetatron</a:t>
            </a:r>
            <a:r>
              <a:rPr lang="en-US" dirty="0" smtClean="0">
                <a:solidFill>
                  <a:schemeClr val="accent6"/>
                </a:solidFill>
              </a:rPr>
              <a:t> resonances.</a:t>
            </a:r>
          </a:p>
          <a:p>
            <a:pPr lvl="1"/>
            <a:r>
              <a:rPr lang="en-US" dirty="0" err="1" smtClean="0">
                <a:solidFill>
                  <a:schemeClr val="accent6"/>
                </a:solidFill>
              </a:rPr>
              <a:t>Emittance</a:t>
            </a:r>
            <a:r>
              <a:rPr lang="en-US" dirty="0" smtClean="0">
                <a:solidFill>
                  <a:schemeClr val="accent6"/>
                </a:solidFill>
              </a:rPr>
              <a:t> growth and particle losses.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Modeling can be done with following simplifying </a:t>
            </a:r>
            <a:r>
              <a:rPr lang="en-US" dirty="0" smtClean="0">
                <a:solidFill>
                  <a:schemeClr val="accent6"/>
                </a:solidFill>
              </a:rPr>
              <a:t>approximations (frozen SC):</a:t>
            </a:r>
            <a:endParaRPr lang="en-US" dirty="0" smtClean="0">
              <a:solidFill>
                <a:schemeClr val="accent6"/>
              </a:solidFill>
            </a:endParaRPr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>
                <a:solidFill>
                  <a:schemeClr val="accent6"/>
                </a:solidFill>
              </a:rPr>
              <a:t>No self-consistency: Gaussian beam profile.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>
                <a:solidFill>
                  <a:schemeClr val="accent6"/>
                </a:solidFill>
              </a:rPr>
              <a:t>Many thin kicks per turn instead of smooth action</a:t>
            </a:r>
            <a:r>
              <a:rPr lang="en-US" dirty="0" smtClean="0">
                <a:solidFill>
                  <a:schemeClr val="accent6"/>
                </a:solidFill>
              </a:rPr>
              <a:t>.</a:t>
            </a:r>
          </a:p>
          <a:p>
            <a:pPr marL="514350" indent="-457200"/>
            <a:r>
              <a:rPr lang="en-US" dirty="0" smtClean="0">
                <a:solidFill>
                  <a:schemeClr val="accent6"/>
                </a:solidFill>
              </a:rPr>
              <a:t>This approach offers quick turnaround time with decent physics</a:t>
            </a:r>
          </a:p>
          <a:p>
            <a:pPr marL="914400" lvl="1" indent="-457200"/>
            <a:r>
              <a:rPr lang="en-US" dirty="0" smtClean="0">
                <a:solidFill>
                  <a:schemeClr val="accent6"/>
                </a:solidFill>
              </a:rPr>
              <a:t>Can and should be followed by true self consistent modeling</a:t>
            </a:r>
            <a:endParaRPr lang="en-US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323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103664"/>
            <a:ext cx="8915400" cy="641739"/>
          </a:xfrm>
        </p:spPr>
        <p:txBody>
          <a:bodyPr/>
          <a:lstStyle/>
          <a:p>
            <a:r>
              <a:rPr lang="en-US" sz="3200" dirty="0" smtClean="0"/>
              <a:t>Previous Work 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 - Booster Workshop - Space Charge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574E-6E7E-4759-A957-08C6FA492AD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11/24/15</a:t>
            </a:r>
            <a:endParaRPr lang="en-US" altLang="en-US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228600" y="1049313"/>
            <a:ext cx="8239991" cy="481346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6"/>
                </a:solidFill>
              </a:rPr>
              <a:t>2003 – </a:t>
            </a:r>
            <a:r>
              <a:rPr lang="en-US" dirty="0" err="1" smtClean="0">
                <a:solidFill>
                  <a:schemeClr val="accent6"/>
                </a:solidFill>
              </a:rPr>
              <a:t>W.Chou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et al., “Fermilab Booster Modeling and Space Charge Study</a:t>
            </a:r>
            <a:r>
              <a:rPr lang="en-US" dirty="0" smtClean="0">
                <a:solidFill>
                  <a:schemeClr val="accent6"/>
                </a:solidFill>
              </a:rPr>
              <a:t>”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Effect of doglegs on acceptance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Modeling chromaticity 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2006 – </a:t>
            </a:r>
            <a:r>
              <a:rPr lang="en-US" dirty="0" err="1" smtClean="0">
                <a:solidFill>
                  <a:schemeClr val="accent6"/>
                </a:solidFill>
              </a:rPr>
              <a:t>X.Huang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et al., “Emittance measurement and modeling for the Fermilab </a:t>
            </a:r>
            <a:r>
              <a:rPr lang="en-US" dirty="0" smtClean="0">
                <a:solidFill>
                  <a:schemeClr val="accent6"/>
                </a:solidFill>
              </a:rPr>
              <a:t>Booster”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Half-integer resonance not important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Vertical emittance growth through coupling</a:t>
            </a:r>
          </a:p>
          <a:p>
            <a:r>
              <a:rPr lang="en-US" dirty="0">
                <a:solidFill>
                  <a:schemeClr val="accent6"/>
                </a:solidFill>
              </a:rPr>
              <a:t>2007 – </a:t>
            </a:r>
            <a:r>
              <a:rPr lang="en-US" dirty="0" err="1">
                <a:solidFill>
                  <a:schemeClr val="accent6"/>
                </a:solidFill>
              </a:rPr>
              <a:t>Y.Alexahin</a:t>
            </a:r>
            <a:r>
              <a:rPr lang="en-US" dirty="0">
                <a:solidFill>
                  <a:schemeClr val="accent6"/>
                </a:solidFill>
              </a:rPr>
              <a:t> et al., “Effects of Space Charge and Magnet Nonlinearities on Beam Dynamics in the Fermilab Booster</a:t>
            </a:r>
            <a:r>
              <a:rPr lang="en-US" dirty="0" smtClean="0">
                <a:solidFill>
                  <a:schemeClr val="accent6"/>
                </a:solidFill>
              </a:rPr>
              <a:t>”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Half-integer resonance contribution evaluated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Proposed </a:t>
            </a:r>
            <a:r>
              <a:rPr lang="en-US" dirty="0" err="1" smtClean="0">
                <a:solidFill>
                  <a:schemeClr val="accent6"/>
                </a:solidFill>
              </a:rPr>
              <a:t>sc</a:t>
            </a:r>
            <a:r>
              <a:rPr lang="en-US" dirty="0" smtClean="0">
                <a:solidFill>
                  <a:schemeClr val="accent6"/>
                </a:solidFill>
              </a:rPr>
              <a:t> compensation</a:t>
            </a:r>
            <a:endParaRPr lang="en-US" dirty="0">
              <a:solidFill>
                <a:schemeClr val="accent6"/>
              </a:solidFill>
            </a:endParaRPr>
          </a:p>
          <a:p>
            <a:endParaRPr lang="en-US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597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103664"/>
            <a:ext cx="8915400" cy="641739"/>
          </a:xfrm>
        </p:spPr>
        <p:txBody>
          <a:bodyPr/>
          <a:lstStyle/>
          <a:p>
            <a:r>
              <a:rPr lang="en-US" sz="3200" dirty="0" smtClean="0"/>
              <a:t>Previous Work 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A.Valishev - Booster Workshop - Space Charge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574E-6E7E-4759-A957-08C6FA492AD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11/24/15</a:t>
            </a:r>
            <a:endParaRPr lang="en-US" altLang="en-US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228600" y="1049313"/>
            <a:ext cx="8239991" cy="481346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6"/>
                </a:solidFill>
              </a:rPr>
              <a:t>Simulations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ESME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ORBIT-FNAL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STRUCT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MAD/</a:t>
            </a:r>
            <a:r>
              <a:rPr lang="en-US" dirty="0" err="1" smtClean="0">
                <a:solidFill>
                  <a:schemeClr val="accent6"/>
                </a:solidFill>
              </a:rPr>
              <a:t>Mathematica</a:t>
            </a:r>
            <a:endParaRPr lang="en-US" dirty="0" smtClean="0">
              <a:solidFill>
                <a:schemeClr val="accent6"/>
              </a:solidFill>
            </a:endParaRPr>
          </a:p>
          <a:p>
            <a:pPr lvl="1"/>
            <a:r>
              <a:rPr lang="en-US" dirty="0" err="1">
                <a:solidFill>
                  <a:schemeClr val="accent6"/>
                </a:solidFill>
              </a:rPr>
              <a:t>m</a:t>
            </a:r>
            <a:r>
              <a:rPr lang="en-US" dirty="0" err="1" smtClean="0">
                <a:solidFill>
                  <a:schemeClr val="accent6"/>
                </a:solidFill>
              </a:rPr>
              <a:t>adx</a:t>
            </a:r>
            <a:r>
              <a:rPr lang="en-US" dirty="0" smtClean="0">
                <a:solidFill>
                  <a:schemeClr val="accent6"/>
                </a:solidFill>
              </a:rPr>
              <a:t>-PTC</a:t>
            </a:r>
          </a:p>
          <a:p>
            <a:pPr lvl="1"/>
            <a:r>
              <a:rPr lang="en-US" dirty="0" err="1" smtClean="0">
                <a:solidFill>
                  <a:schemeClr val="accent6"/>
                </a:solidFill>
              </a:rPr>
              <a:t>Synergia</a:t>
            </a:r>
            <a:r>
              <a:rPr lang="en-US" dirty="0" smtClean="0">
                <a:solidFill>
                  <a:schemeClr val="accent6"/>
                </a:solidFill>
              </a:rPr>
              <a:t> (the sole survivor)</a:t>
            </a:r>
          </a:p>
          <a:p>
            <a:endParaRPr lang="en-US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305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ermilabTempate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FermilabTempate</Template>
  <TotalTime>22354</TotalTime>
  <Words>1630</Words>
  <Application>Microsoft Macintosh PowerPoint</Application>
  <PresentationFormat>On-screen Show (4:3)</PresentationFormat>
  <Paragraphs>247</Paragraphs>
  <Slides>25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FermilabTempate</vt:lpstr>
      <vt:lpstr>Fermilab: Footer Only</vt:lpstr>
      <vt:lpstr>Space Charge Losses in Booster at Injection</vt:lpstr>
      <vt:lpstr>Credits and Acknowledgments</vt:lpstr>
      <vt:lpstr>Selected References</vt:lpstr>
      <vt:lpstr>Motivation and Outline </vt:lpstr>
      <vt:lpstr>PowerPoint Presentation</vt:lpstr>
      <vt:lpstr>Our Study Goals (Back to the Future Part II)</vt:lpstr>
      <vt:lpstr>Approach </vt:lpstr>
      <vt:lpstr>Previous Work </vt:lpstr>
      <vt:lpstr>Previous Work </vt:lpstr>
      <vt:lpstr>Modeling Tools </vt:lpstr>
      <vt:lpstr>Booster Parameters in Simulation</vt:lpstr>
      <vt:lpstr>Booster Parameters for “PIP-II mode”</vt:lpstr>
      <vt:lpstr>Lattices Used in Simulation</vt:lpstr>
      <vt:lpstr>Results – FMA (a) 0.42×1013 </vt:lpstr>
      <vt:lpstr>Results – FMA (a) 0.66×1013 </vt:lpstr>
      <vt:lpstr>Results – FMA (a) As=0, 0.42×1013 </vt:lpstr>
      <vt:lpstr>Results – FMA (a) As=1*, 0.42×1013 </vt:lpstr>
      <vt:lpstr>Results – FMA (b) As=0, 0.42×1013 </vt:lpstr>
      <vt:lpstr>Results – FMA (c) As=0, 0.42×1013 </vt:lpstr>
      <vt:lpstr>Results – FMA (a) As=0, 0.66×1013 </vt:lpstr>
      <vt:lpstr>Results – FMA (b) As=0, 0.66×1013 </vt:lpstr>
      <vt:lpstr>Results – FMA (c) As=0, 0.66×1013 </vt:lpstr>
      <vt:lpstr>Results – Multiparticle Tracking, 0.42×1013 </vt:lpstr>
      <vt:lpstr>Results – Multiparticle Tracking, 0.66×1013 </vt:lpstr>
      <vt:lpstr>Summary and Next Steps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Delivery Ring AIP Update</dc:title>
  <dc:creator>Gerald E. Annala x3804 06541N</dc:creator>
  <cp:lastModifiedBy>Alexander Valishev</cp:lastModifiedBy>
  <cp:revision>223</cp:revision>
  <cp:lastPrinted>2014-01-20T19:40:21Z</cp:lastPrinted>
  <dcterms:created xsi:type="dcterms:W3CDTF">2014-12-17T13:45:40Z</dcterms:created>
  <dcterms:modified xsi:type="dcterms:W3CDTF">2015-11-24T15:46:57Z</dcterms:modified>
</cp:coreProperties>
</file>